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1"/>
  </p:sldMasterIdLst>
  <p:notesMasterIdLst>
    <p:notesMasterId r:id="rId32"/>
  </p:notesMasterIdLst>
  <p:sldIdLst>
    <p:sldId id="256" r:id="rId2"/>
    <p:sldId id="285" r:id="rId3"/>
    <p:sldId id="257" r:id="rId4"/>
    <p:sldId id="258" r:id="rId5"/>
    <p:sldId id="260" r:id="rId6"/>
    <p:sldId id="261" r:id="rId7"/>
    <p:sldId id="286" r:id="rId8"/>
    <p:sldId id="262" r:id="rId9"/>
    <p:sldId id="264" r:id="rId10"/>
    <p:sldId id="265" r:id="rId11"/>
    <p:sldId id="263" r:id="rId12"/>
    <p:sldId id="266" r:id="rId13"/>
    <p:sldId id="267" r:id="rId14"/>
    <p:sldId id="268" r:id="rId15"/>
    <p:sldId id="269" r:id="rId16"/>
    <p:sldId id="270" r:id="rId17"/>
    <p:sldId id="271" r:id="rId18"/>
    <p:sldId id="274" r:id="rId19"/>
    <p:sldId id="272" r:id="rId20"/>
    <p:sldId id="275" r:id="rId21"/>
    <p:sldId id="273" r:id="rId22"/>
    <p:sldId id="276" r:id="rId23"/>
    <p:sldId id="282" r:id="rId24"/>
    <p:sldId id="277" r:id="rId25"/>
    <p:sldId id="278" r:id="rId26"/>
    <p:sldId id="279" r:id="rId27"/>
    <p:sldId id="280" r:id="rId28"/>
    <p:sldId id="281" r:id="rId29"/>
    <p:sldId id="283" r:id="rId30"/>
    <p:sldId id="284"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0214" autoAdjust="0"/>
  </p:normalViewPr>
  <p:slideViewPr>
    <p:cSldViewPr snapToGrid="0" snapToObjects="1">
      <p:cViewPr>
        <p:scale>
          <a:sx n="66" d="100"/>
          <a:sy n="66" d="100"/>
        </p:scale>
        <p:origin x="-79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9AEA5E-462E-4214-B14C-AF2E0915D32C}" type="datetimeFigureOut">
              <a:rPr lang="en-US" smtClean="0"/>
              <a:t>4/3/2018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7643CC-F850-44B6-AC44-C554BB0793AF}" type="slidenum">
              <a:rPr lang="en-US" smtClean="0"/>
              <a:t>‹#›</a:t>
            </a:fld>
            <a:endParaRPr lang="en-US"/>
          </a:p>
        </p:txBody>
      </p:sp>
    </p:spTree>
    <p:extLst>
      <p:ext uri="{BB962C8B-B14F-4D97-AF65-F5344CB8AC3E}">
        <p14:creationId xmlns:p14="http://schemas.microsoft.com/office/powerpoint/2010/main" val="41411687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archmobilecomputing.techtarget.com/definition/e-mail" TargetMode="External"/><Relationship Id="rId2" Type="http://schemas.openxmlformats.org/officeDocument/2006/relationships/slide" Target="../slides/slide17.xml"/><Relationship Id="rId1" Type="http://schemas.openxmlformats.org/officeDocument/2006/relationships/notesMaster" Target="../notesMasters/notesMaster1.xml"/><Relationship Id="rId5" Type="http://schemas.openxmlformats.org/officeDocument/2006/relationships/hyperlink" Target="http://developer.android.com/reference/org/apache/http/protocol/HTTP.html#PLAIN_TEXT_TYPE" TargetMode="External"/><Relationship Id="rId4" Type="http://schemas.openxmlformats.org/officeDocument/2006/relationships/hyperlink" Target="http://searchnetworking.techtarget.com/definition/protocol"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Collection</a:t>
            </a:r>
            <a:r>
              <a:rPr lang="en-US" baseline="0" dirty="0" smtClean="0"/>
              <a:t> of Intent are called Intent Filters. If you want to perform bulk of actions you have to make use of Intent Filters to specify the activities. </a:t>
            </a:r>
            <a:endParaRPr lang="en-US" dirty="0" smtClean="0"/>
          </a:p>
          <a:p>
            <a:r>
              <a:rPr lang="en-US" dirty="0" smtClean="0"/>
              <a:t>Activities, services, and broadcast receivers use Intent filters to inform the system about the Intents that they can manage. </a:t>
            </a:r>
          </a:p>
          <a:p>
            <a:r>
              <a:rPr lang="en-US" dirty="0" smtClean="0"/>
              <a:t>Every filter provides information on a particular ability of the component, and the Intents that the component can receive.  </a:t>
            </a:r>
          </a:p>
          <a:p>
            <a:r>
              <a:rPr lang="en-US" dirty="0" smtClean="0"/>
              <a:t>An explicit Intent does not require a filter as it directly communicates with the component.</a:t>
            </a:r>
          </a:p>
          <a:p>
            <a:r>
              <a:rPr lang="en-US" dirty="0" smtClean="0"/>
              <a:t>An implicit Intent can communicate with a component only if the filters allow it to. </a:t>
            </a:r>
          </a:p>
          <a:p>
            <a:r>
              <a:rPr lang="en-US" dirty="0" smtClean="0"/>
              <a:t>Intent filters are executed as an object of </a:t>
            </a:r>
            <a:r>
              <a:rPr lang="en-US" dirty="0" err="1" smtClean="0"/>
              <a:t>IntentFilter</a:t>
            </a:r>
            <a:r>
              <a:rPr lang="en-US" dirty="0" smtClean="0"/>
              <a:t> class. </a:t>
            </a:r>
          </a:p>
          <a:p>
            <a:r>
              <a:rPr lang="en-US" dirty="0" smtClean="0"/>
              <a:t>To know more about it in : https://developer.android.com/guide/components/intents-filters.html</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737643CC-F850-44B6-AC44-C554BB0793AF}" type="slidenum">
              <a:rPr lang="en-US" smtClean="0"/>
              <a:t>5</a:t>
            </a:fld>
            <a:endParaRPr lang="en-US"/>
          </a:p>
        </p:txBody>
      </p:sp>
    </p:spTree>
    <p:extLst>
      <p:ext uri="{BB962C8B-B14F-4D97-AF65-F5344CB8AC3E}">
        <p14:creationId xmlns:p14="http://schemas.microsoft.com/office/powerpoint/2010/main" val="3359411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7643CC-F850-44B6-AC44-C554BB0793AF}" type="slidenum">
              <a:rPr lang="en-US" smtClean="0"/>
              <a:t>9</a:t>
            </a:fld>
            <a:endParaRPr lang="en-US"/>
          </a:p>
        </p:txBody>
      </p:sp>
    </p:spTree>
    <p:extLst>
      <p:ext uri="{BB962C8B-B14F-4D97-AF65-F5344CB8AC3E}">
        <p14:creationId xmlns:p14="http://schemas.microsoft.com/office/powerpoint/2010/main" val="747604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Multi-Purpose Internet Mail Extensions is an extension of the original Internet </a:t>
            </a:r>
            <a:r>
              <a:rPr lang="en-US" sz="1200" b="0" i="0" u="sng" kern="1200" dirty="0" smtClean="0">
                <a:solidFill>
                  <a:schemeClr val="tx1"/>
                </a:solidFill>
                <a:effectLst/>
                <a:latin typeface="+mn-lt"/>
                <a:ea typeface="+mn-ea"/>
                <a:cs typeface="+mn-cs"/>
                <a:hlinkClick r:id="rId3"/>
              </a:rPr>
              <a:t>e-mail</a:t>
            </a:r>
            <a:r>
              <a:rPr lang="en-US" sz="1200" b="0" i="0" kern="1200" dirty="0" smtClean="0">
                <a:solidFill>
                  <a:schemeClr val="tx1"/>
                </a:solidFill>
                <a:effectLst/>
                <a:latin typeface="+mn-lt"/>
                <a:ea typeface="+mn-ea"/>
                <a:cs typeface="+mn-cs"/>
              </a:rPr>
              <a:t> </a:t>
            </a:r>
            <a:r>
              <a:rPr lang="en-US" sz="1200" b="0" i="0" u="sng" kern="1200" dirty="0" smtClean="0">
                <a:solidFill>
                  <a:schemeClr val="tx1"/>
                </a:solidFill>
                <a:effectLst/>
                <a:latin typeface="+mn-lt"/>
                <a:ea typeface="+mn-ea"/>
                <a:cs typeface="+mn-cs"/>
                <a:hlinkClick r:id="rId4"/>
              </a:rPr>
              <a:t>protocol</a:t>
            </a:r>
            <a:r>
              <a:rPr lang="en-US" sz="1200" b="0" i="0" kern="1200" dirty="0" smtClean="0">
                <a:solidFill>
                  <a:schemeClr val="tx1"/>
                </a:solidFill>
                <a:effectLst/>
                <a:latin typeface="+mn-lt"/>
                <a:ea typeface="+mn-ea"/>
                <a:cs typeface="+mn-cs"/>
              </a:rPr>
              <a:t> that lets people use the protocol to exchange different kinds of data files on the Internet.</a:t>
            </a:r>
          </a:p>
          <a:p>
            <a:r>
              <a:rPr lang="en-US" sz="1200" u="none" strike="noStrike" kern="1200" dirty="0" smtClean="0">
                <a:solidFill>
                  <a:schemeClr val="tx1"/>
                </a:solidFill>
                <a:effectLst/>
                <a:latin typeface="+mn-lt"/>
                <a:ea typeface="+mn-ea"/>
                <a:cs typeface="+mn-cs"/>
                <a:hlinkClick r:id="rId5"/>
              </a:rPr>
              <a:t>PLAIN_TEXT_TYPE</a:t>
            </a:r>
            <a:r>
              <a:rPr lang="en-US" sz="1200" kern="1200" dirty="0" smtClean="0">
                <a:solidFill>
                  <a:schemeClr val="tx1"/>
                </a:solidFill>
                <a:effectLst/>
                <a:latin typeface="+mn-lt"/>
                <a:ea typeface="+mn-ea"/>
                <a:cs typeface="+mn-cs"/>
              </a:rPr>
              <a:t> ("text/plain")</a:t>
            </a:r>
          </a:p>
          <a:p>
            <a:r>
              <a:rPr lang="en-US" sz="1200" kern="1200" dirty="0" smtClean="0">
                <a:solidFill>
                  <a:schemeClr val="tx1"/>
                </a:solidFill>
                <a:effectLst/>
                <a:latin typeface="+mn-lt"/>
                <a:ea typeface="+mn-ea"/>
                <a:cs typeface="+mn-cs"/>
              </a:rPr>
              <a:t>"image</a:t>
            </a:r>
            <a:r>
              <a:rPr lang="en-US" sz="1200" kern="1200" dirty="0" smtClean="0">
                <a:solidFill>
                  <a:schemeClr val="tx1"/>
                </a:solidFill>
                <a:effectLst/>
                <a:latin typeface="+mn-lt"/>
                <a:ea typeface="+mn-ea"/>
                <a:cs typeface="+mn-cs"/>
              </a:rPr>
              <a:t>/*“ accepts any type of image or with specific type like “image/jpeg”</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"video</a:t>
            </a:r>
            <a:r>
              <a:rPr lang="en-US" sz="1200" kern="1200" dirty="0" smtClean="0">
                <a:solidFill>
                  <a:schemeClr val="tx1"/>
                </a:solidFill>
                <a:effectLst/>
                <a:latin typeface="+mn-lt"/>
                <a:ea typeface="+mn-ea"/>
                <a:cs typeface="+mn-cs"/>
              </a:rPr>
              <a:t>/*“ accepts any type of Video (specific</a:t>
            </a:r>
            <a:r>
              <a:rPr lang="en-US" sz="1200" kern="1200" baseline="0" dirty="0" smtClean="0">
                <a:solidFill>
                  <a:schemeClr val="tx1"/>
                </a:solidFill>
                <a:effectLst/>
                <a:latin typeface="+mn-lt"/>
                <a:ea typeface="+mn-ea"/>
                <a:cs typeface="+mn-cs"/>
              </a:rPr>
              <a:t> type mp4,wav)</a:t>
            </a:r>
            <a:endParaRPr lang="en-US" sz="120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37643CC-F850-44B6-AC44-C554BB0793AF}" type="slidenum">
              <a:rPr lang="en-US" smtClean="0"/>
              <a:t>17</a:t>
            </a:fld>
            <a:endParaRPr lang="en-US"/>
          </a:p>
        </p:txBody>
      </p:sp>
    </p:spTree>
    <p:extLst>
      <p:ext uri="{BB962C8B-B14F-4D97-AF65-F5344CB8AC3E}">
        <p14:creationId xmlns:p14="http://schemas.microsoft.com/office/powerpoint/2010/main" val="983040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7643CC-F850-44B6-AC44-C554BB0793AF}" type="slidenum">
              <a:rPr lang="en-US" smtClean="0"/>
              <a:t>19</a:t>
            </a:fld>
            <a:endParaRPr lang="en-US"/>
          </a:p>
        </p:txBody>
      </p:sp>
    </p:spTree>
    <p:extLst>
      <p:ext uri="{BB962C8B-B14F-4D97-AF65-F5344CB8AC3E}">
        <p14:creationId xmlns:p14="http://schemas.microsoft.com/office/powerpoint/2010/main" val="1304177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7643CC-F850-44B6-AC44-C554BB0793AF}" type="slidenum">
              <a:rPr lang="en-US" smtClean="0"/>
              <a:t>21</a:t>
            </a:fld>
            <a:endParaRPr lang="en-US"/>
          </a:p>
        </p:txBody>
      </p:sp>
    </p:spTree>
    <p:extLst>
      <p:ext uri="{BB962C8B-B14F-4D97-AF65-F5344CB8AC3E}">
        <p14:creationId xmlns:p14="http://schemas.microsoft.com/office/powerpoint/2010/main" val="14435503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4/3/2018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4/3/2018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4/3/2018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B61BEF0D-F0BB-DE4B-95CE-6DB70DBA9567}" type="datetimeFigureOut">
              <a:rPr lang="en-US" smtClean="0"/>
              <a:pPr/>
              <a:t>4/3/2018</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7699430"/>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developer.android.com/tools/extras/oem-usb.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a:t>
            </a:r>
            <a:r>
              <a:rPr lang="mr-IN" dirty="0" smtClean="0"/>
              <a:t>–</a:t>
            </a:r>
            <a:r>
              <a:rPr lang="en-US" dirty="0" smtClean="0"/>
              <a:t> 4 </a:t>
            </a:r>
            <a:endParaRPr lang="en-US" dirty="0"/>
          </a:p>
        </p:txBody>
      </p:sp>
      <p:sp>
        <p:nvSpPr>
          <p:cNvPr id="3" name="Subtitle 2"/>
          <p:cNvSpPr>
            <a:spLocks noGrp="1"/>
          </p:cNvSpPr>
          <p:nvPr>
            <p:ph type="subTitle" idx="1"/>
          </p:nvPr>
        </p:nvSpPr>
        <p:spPr/>
        <p:txBody>
          <a:bodyPr>
            <a:normAutofit/>
          </a:bodyPr>
          <a:lstStyle/>
          <a:p>
            <a:r>
              <a:rPr lang="en-US" sz="4800" dirty="0" smtClean="0"/>
              <a:t>Intents</a:t>
            </a:r>
            <a:endParaRPr lang="en-US" sz="4800" dirty="0"/>
          </a:p>
        </p:txBody>
      </p:sp>
    </p:spTree>
    <p:extLst>
      <p:ext uri="{BB962C8B-B14F-4D97-AF65-F5344CB8AC3E}">
        <p14:creationId xmlns:p14="http://schemas.microsoft.com/office/powerpoint/2010/main" val="6096108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57654" y="268014"/>
            <a:ext cx="12034345" cy="6448096"/>
          </a:xfrm>
        </p:spPr>
        <p:txBody>
          <a:bodyPr>
            <a:normAutofit fontScale="92500" lnSpcReduction="20000"/>
          </a:bodyPr>
          <a:lstStyle/>
          <a:p>
            <a:r>
              <a:rPr lang="en-US" cap="none" dirty="0" smtClean="0"/>
              <a:t>Step : 4 : Create an Intent and </a:t>
            </a:r>
            <a:r>
              <a:rPr lang="en-US" cap="none" dirty="0" err="1" smtClean="0"/>
              <a:t>StartActivity</a:t>
            </a:r>
            <a:endParaRPr lang="en-US" cap="none" dirty="0" smtClean="0"/>
          </a:p>
          <a:p>
            <a:pPr marL="0" indent="0">
              <a:buNone/>
            </a:pPr>
            <a:r>
              <a:rPr lang="en-US" sz="2400" cap="none" dirty="0"/>
              <a:t>You can create and send an intent using just a couple of lines of code. You start by creating the intent like this:</a:t>
            </a:r>
          </a:p>
          <a:p>
            <a:pPr marL="0" indent="0">
              <a:buNone/>
            </a:pPr>
            <a:r>
              <a:rPr lang="en-US" sz="2400" b="1" cap="none" dirty="0" smtClean="0">
                <a:solidFill>
                  <a:srgbClr val="FF0000"/>
                </a:solidFill>
              </a:rPr>
              <a:t>Intent </a:t>
            </a:r>
            <a:r>
              <a:rPr lang="en-US" sz="2400" b="1" cap="none" dirty="0" err="1" smtClean="0">
                <a:solidFill>
                  <a:srgbClr val="FF0000"/>
                </a:solidFill>
              </a:rPr>
              <a:t>intent</a:t>
            </a:r>
            <a:r>
              <a:rPr lang="en-US" sz="2400" b="1" cap="none" dirty="0" smtClean="0">
                <a:solidFill>
                  <a:srgbClr val="FF0000"/>
                </a:solidFill>
              </a:rPr>
              <a:t> = new Intent(</a:t>
            </a:r>
            <a:r>
              <a:rPr lang="en-US" sz="2400" b="1" cap="none" dirty="0" err="1" smtClean="0">
                <a:solidFill>
                  <a:srgbClr val="FF0000"/>
                </a:solidFill>
              </a:rPr>
              <a:t>this,TargetClassname.class</a:t>
            </a:r>
            <a:r>
              <a:rPr lang="en-US" sz="2400" b="1" cap="none" dirty="0" smtClean="0">
                <a:solidFill>
                  <a:srgbClr val="FF0000"/>
                </a:solidFill>
              </a:rPr>
              <a:t>);</a:t>
            </a:r>
          </a:p>
          <a:p>
            <a:pPr marL="0" indent="0">
              <a:buNone/>
            </a:pPr>
            <a:r>
              <a:rPr lang="en-US" sz="2400" cap="none" dirty="0"/>
              <a:t>The first parameter tells Android which object the intent is from, and you can use the word this to refer to the current activity. The second parameter is the class name of the activity that needs to receive the intent. Once you’ve created the </a:t>
            </a:r>
            <a:r>
              <a:rPr lang="en-US" sz="2400" cap="none" dirty="0" smtClean="0"/>
              <a:t>intent object, </a:t>
            </a:r>
            <a:r>
              <a:rPr lang="en-US" sz="2400" cap="none" dirty="0"/>
              <a:t>you pass it to Android like this:</a:t>
            </a:r>
          </a:p>
          <a:p>
            <a:pPr marL="0" indent="0">
              <a:buNone/>
            </a:pPr>
            <a:r>
              <a:rPr lang="en-US" sz="2400" b="1" cap="none" dirty="0" err="1" smtClean="0">
                <a:solidFill>
                  <a:srgbClr val="FF0000"/>
                </a:solidFill>
              </a:rPr>
              <a:t>startActivity</a:t>
            </a:r>
            <a:r>
              <a:rPr lang="en-US" sz="2400" b="1" cap="none" dirty="0" smtClean="0">
                <a:solidFill>
                  <a:srgbClr val="FF0000"/>
                </a:solidFill>
              </a:rPr>
              <a:t>(intent);</a:t>
            </a:r>
          </a:p>
          <a:p>
            <a:pPr marL="0" indent="0">
              <a:buNone/>
            </a:pPr>
            <a:r>
              <a:rPr lang="en-US" sz="2400" cap="none" dirty="0"/>
              <a:t>This tells Android to start the activity specified by the intent. Once Android receives the intent, it checks everything’s OK and tells the activity to start. If it can’t find the activity, it throws an </a:t>
            </a:r>
            <a:r>
              <a:rPr lang="en-US" sz="2400" cap="none" dirty="0" err="1"/>
              <a:t>ActivityNotFoundException</a:t>
            </a:r>
            <a:r>
              <a:rPr lang="en-US" sz="2400" cap="none" dirty="0"/>
              <a:t>.</a:t>
            </a:r>
          </a:p>
          <a:p>
            <a:pPr marL="0" indent="0">
              <a:buNone/>
            </a:pPr>
            <a:r>
              <a:rPr lang="en-US" sz="2400" b="1" cap="none" dirty="0">
                <a:solidFill>
                  <a:srgbClr val="FF0000"/>
                </a:solidFill>
              </a:rPr>
              <a:t>public void </a:t>
            </a:r>
            <a:r>
              <a:rPr lang="en-US" sz="2400" b="1" cap="none" dirty="0" err="1">
                <a:solidFill>
                  <a:srgbClr val="FF0000"/>
                </a:solidFill>
              </a:rPr>
              <a:t>onSendMessage</a:t>
            </a:r>
            <a:r>
              <a:rPr lang="en-US" sz="2400" b="1" cap="none" dirty="0">
                <a:solidFill>
                  <a:srgbClr val="FF0000"/>
                </a:solidFill>
              </a:rPr>
              <a:t>(View view){</a:t>
            </a:r>
          </a:p>
          <a:p>
            <a:pPr marL="0" indent="0">
              <a:buNone/>
            </a:pPr>
            <a:r>
              <a:rPr lang="en-US" sz="2400" b="1" cap="none" dirty="0">
                <a:solidFill>
                  <a:srgbClr val="FF0000"/>
                </a:solidFill>
              </a:rPr>
              <a:t>        Intent </a:t>
            </a:r>
            <a:r>
              <a:rPr lang="en-US" sz="2400" b="1" cap="none" dirty="0" err="1">
                <a:solidFill>
                  <a:srgbClr val="FF0000"/>
                </a:solidFill>
              </a:rPr>
              <a:t>intent</a:t>
            </a:r>
            <a:r>
              <a:rPr lang="en-US" sz="2400" b="1" cap="none" dirty="0">
                <a:solidFill>
                  <a:srgbClr val="FF0000"/>
                </a:solidFill>
              </a:rPr>
              <a:t> = new Intent(</a:t>
            </a:r>
            <a:r>
              <a:rPr lang="en-US" sz="2400" b="1" cap="none" dirty="0" err="1">
                <a:solidFill>
                  <a:srgbClr val="FF0000"/>
                </a:solidFill>
              </a:rPr>
              <a:t>this,SecondActivity.class</a:t>
            </a:r>
            <a:r>
              <a:rPr lang="en-US" sz="2400" b="1" cap="none" dirty="0">
                <a:solidFill>
                  <a:srgbClr val="FF0000"/>
                </a:solidFill>
              </a:rPr>
              <a:t>);</a:t>
            </a:r>
          </a:p>
          <a:p>
            <a:pPr marL="0" indent="0">
              <a:buNone/>
            </a:pPr>
            <a:r>
              <a:rPr lang="en-US" sz="2400" b="1" cap="none" dirty="0">
                <a:solidFill>
                  <a:srgbClr val="FF0000"/>
                </a:solidFill>
              </a:rPr>
              <a:t>        </a:t>
            </a:r>
            <a:r>
              <a:rPr lang="en-US" sz="2400" b="1" cap="none" dirty="0" err="1">
                <a:solidFill>
                  <a:srgbClr val="FF0000"/>
                </a:solidFill>
              </a:rPr>
              <a:t>startActivity</a:t>
            </a:r>
            <a:r>
              <a:rPr lang="en-US" sz="2400" b="1" cap="none" dirty="0">
                <a:solidFill>
                  <a:srgbClr val="FF0000"/>
                </a:solidFill>
              </a:rPr>
              <a:t>(intent);</a:t>
            </a:r>
          </a:p>
          <a:p>
            <a:pPr marL="0" indent="0">
              <a:buNone/>
            </a:pPr>
            <a:r>
              <a:rPr lang="en-US" sz="2400" b="1" cap="none" dirty="0">
                <a:solidFill>
                  <a:srgbClr val="FF0000"/>
                </a:solidFill>
              </a:rPr>
              <a:t>    }</a:t>
            </a:r>
          </a:p>
        </p:txBody>
      </p:sp>
    </p:spTree>
    <p:extLst>
      <p:ext uri="{BB962C8B-B14F-4D97-AF65-F5344CB8AC3E}">
        <p14:creationId xmlns:p14="http://schemas.microsoft.com/office/powerpoint/2010/main" val="27486975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a:xfrm>
            <a:off x="220718" y="268014"/>
            <a:ext cx="11761076" cy="6589986"/>
          </a:xfrm>
        </p:spPr>
        <p:txBody>
          <a:bodyPr>
            <a:noAutofit/>
          </a:bodyPr>
          <a:lstStyle/>
          <a:p>
            <a:r>
              <a:rPr lang="en-US" sz="2400" cap="none" dirty="0" smtClean="0"/>
              <a:t>Step 5:Pass text to the Second Activity from the First Activity.</a:t>
            </a:r>
          </a:p>
          <a:p>
            <a:pPr lvl="1"/>
            <a:r>
              <a:rPr lang="en-US" sz="2000" cap="none" dirty="0" smtClean="0"/>
              <a:t>Put the data into the intent as </a:t>
            </a:r>
            <a:r>
              <a:rPr lang="en-US" sz="2000" cap="none" dirty="0"/>
              <a:t>Key/Value pairs. To do this, you use the </a:t>
            </a:r>
            <a:r>
              <a:rPr lang="en-US" sz="2000" cap="none" dirty="0" err="1"/>
              <a:t>putExtra</a:t>
            </a:r>
            <a:r>
              <a:rPr lang="en-US" sz="2000" cap="none" dirty="0"/>
              <a:t>() method </a:t>
            </a:r>
            <a:endParaRPr lang="en-US" sz="2000" cap="none" dirty="0" smtClean="0"/>
          </a:p>
          <a:p>
            <a:pPr marL="457200" lvl="1" indent="0">
              <a:buNone/>
            </a:pPr>
            <a:r>
              <a:rPr lang="en-US" sz="2000" cap="none" dirty="0"/>
              <a:t>	</a:t>
            </a:r>
            <a:r>
              <a:rPr lang="en-US" sz="2000" cap="none" dirty="0" err="1" smtClean="0"/>
              <a:t>intent.putExtra</a:t>
            </a:r>
            <a:r>
              <a:rPr lang="en-US" sz="2000" cap="none" dirty="0"/>
              <a:t>("message", value</a:t>
            </a:r>
            <a:r>
              <a:rPr lang="en-US" sz="2000" cap="none" dirty="0" smtClean="0"/>
              <a:t>);</a:t>
            </a:r>
          </a:p>
          <a:p>
            <a:pPr lvl="1"/>
            <a:r>
              <a:rPr lang="en-US" sz="2000" cap="none" dirty="0" smtClean="0"/>
              <a:t>Change the </a:t>
            </a:r>
            <a:r>
              <a:rPr lang="en-US" sz="2000" cap="none" dirty="0" err="1" smtClean="0"/>
              <a:t>onSendMessge</a:t>
            </a:r>
            <a:r>
              <a:rPr lang="en-US" sz="2000" cap="none" dirty="0" smtClean="0"/>
              <a:t>() with </a:t>
            </a:r>
            <a:r>
              <a:rPr lang="en-US" sz="2000" cap="none" dirty="0" err="1" smtClean="0"/>
              <a:t>putExtra</a:t>
            </a:r>
            <a:r>
              <a:rPr lang="en-US" sz="2000" cap="none" dirty="0" smtClean="0"/>
              <a:t>().</a:t>
            </a:r>
          </a:p>
          <a:p>
            <a:pPr marL="457200" lvl="1" indent="0">
              <a:buNone/>
            </a:pPr>
            <a:r>
              <a:rPr lang="en-US" sz="2000" cap="none" dirty="0"/>
              <a:t>public void </a:t>
            </a:r>
            <a:r>
              <a:rPr lang="en-US" sz="2000" cap="none" dirty="0" err="1"/>
              <a:t>onSendMessage</a:t>
            </a:r>
            <a:r>
              <a:rPr lang="en-US" sz="2000" cap="none" dirty="0"/>
              <a:t>(View view){</a:t>
            </a:r>
          </a:p>
          <a:p>
            <a:pPr marL="457200" lvl="1" indent="0">
              <a:buNone/>
            </a:pPr>
            <a:r>
              <a:rPr lang="en-US" sz="2000" cap="none" dirty="0"/>
              <a:t>        et1 = (</a:t>
            </a:r>
            <a:r>
              <a:rPr lang="en-US" sz="2000" cap="none" dirty="0" err="1"/>
              <a:t>EditText</a:t>
            </a:r>
            <a:r>
              <a:rPr lang="en-US" sz="2000" cap="none" dirty="0"/>
              <a:t>) </a:t>
            </a:r>
            <a:r>
              <a:rPr lang="en-US" sz="2000" cap="none" dirty="0" err="1"/>
              <a:t>findViewById</a:t>
            </a:r>
            <a:r>
              <a:rPr lang="en-US" sz="2000" cap="none" dirty="0"/>
              <a:t>(</a:t>
            </a:r>
            <a:r>
              <a:rPr lang="en-US" sz="2000" cap="none" dirty="0" err="1"/>
              <a:t>R.id.smsg</a:t>
            </a:r>
            <a:r>
              <a:rPr lang="en-US" sz="2000" cap="none" dirty="0"/>
              <a:t>);</a:t>
            </a:r>
          </a:p>
          <a:p>
            <a:pPr marL="457200" lvl="1" indent="0">
              <a:buNone/>
            </a:pPr>
            <a:r>
              <a:rPr lang="en-US" sz="2000" cap="none" dirty="0"/>
              <a:t>        String input = et1.getText().</a:t>
            </a:r>
            <a:r>
              <a:rPr lang="en-US" sz="2000" cap="none" dirty="0" err="1"/>
              <a:t>toString</a:t>
            </a:r>
            <a:r>
              <a:rPr lang="en-US" sz="2000" cap="none" dirty="0"/>
              <a:t>();</a:t>
            </a:r>
          </a:p>
          <a:p>
            <a:pPr marL="457200" lvl="1" indent="0">
              <a:buNone/>
            </a:pPr>
            <a:r>
              <a:rPr lang="en-US" sz="2000" b="1" cap="none" dirty="0">
                <a:solidFill>
                  <a:srgbClr val="FF0000"/>
                </a:solidFill>
              </a:rPr>
              <a:t>        Intent </a:t>
            </a:r>
            <a:r>
              <a:rPr lang="en-US" sz="2000" b="1" cap="none" dirty="0" err="1">
                <a:solidFill>
                  <a:srgbClr val="FF0000"/>
                </a:solidFill>
              </a:rPr>
              <a:t>intent</a:t>
            </a:r>
            <a:r>
              <a:rPr lang="en-US" sz="2000" b="1" cap="none" dirty="0">
                <a:solidFill>
                  <a:srgbClr val="FF0000"/>
                </a:solidFill>
              </a:rPr>
              <a:t> = new Intent(</a:t>
            </a:r>
            <a:r>
              <a:rPr lang="en-US" sz="2000" b="1" cap="none" dirty="0" err="1">
                <a:solidFill>
                  <a:srgbClr val="FF0000"/>
                </a:solidFill>
              </a:rPr>
              <a:t>this,SecondActivity.class</a:t>
            </a:r>
            <a:r>
              <a:rPr lang="en-US" sz="2000" b="1" cap="none" dirty="0">
                <a:solidFill>
                  <a:srgbClr val="FF0000"/>
                </a:solidFill>
              </a:rPr>
              <a:t>);</a:t>
            </a:r>
          </a:p>
          <a:p>
            <a:pPr marL="457200" lvl="1" indent="0">
              <a:buNone/>
            </a:pPr>
            <a:r>
              <a:rPr lang="en-US" sz="2000" cap="none" dirty="0">
                <a:solidFill>
                  <a:srgbClr val="FF0000"/>
                </a:solidFill>
              </a:rPr>
              <a:t>        </a:t>
            </a:r>
            <a:r>
              <a:rPr lang="en-US" sz="2000" b="1" cap="none" dirty="0" err="1">
                <a:solidFill>
                  <a:srgbClr val="FF0000"/>
                </a:solidFill>
              </a:rPr>
              <a:t>intent.putExtra</a:t>
            </a:r>
            <a:r>
              <a:rPr lang="en-US" sz="2000" b="1" cap="none" dirty="0">
                <a:solidFill>
                  <a:srgbClr val="FF0000"/>
                </a:solidFill>
              </a:rPr>
              <a:t>("</a:t>
            </a:r>
            <a:r>
              <a:rPr lang="en-US" sz="2000" b="1" cap="none" dirty="0" err="1">
                <a:solidFill>
                  <a:srgbClr val="FF0000"/>
                </a:solidFill>
              </a:rPr>
              <a:t>message",input</a:t>
            </a:r>
            <a:r>
              <a:rPr lang="en-US" sz="2000" b="1" cap="none" dirty="0">
                <a:solidFill>
                  <a:srgbClr val="FF0000"/>
                </a:solidFill>
              </a:rPr>
              <a:t>); </a:t>
            </a:r>
            <a:r>
              <a:rPr lang="en-US" cap="none" dirty="0"/>
              <a:t>// Here message is a key to retrieve the input text in the second activity</a:t>
            </a:r>
          </a:p>
          <a:p>
            <a:pPr marL="457200" lvl="1" indent="0">
              <a:buNone/>
            </a:pPr>
            <a:r>
              <a:rPr lang="en-US" sz="2000" b="1" cap="none" dirty="0">
                <a:solidFill>
                  <a:srgbClr val="FF0000"/>
                </a:solidFill>
              </a:rPr>
              <a:t>        </a:t>
            </a:r>
            <a:r>
              <a:rPr lang="en-US" sz="2000" b="1" cap="none" dirty="0" err="1">
                <a:solidFill>
                  <a:srgbClr val="FF0000"/>
                </a:solidFill>
              </a:rPr>
              <a:t>startActivity</a:t>
            </a:r>
            <a:r>
              <a:rPr lang="en-US" sz="2000" b="1" cap="none" dirty="0">
                <a:solidFill>
                  <a:srgbClr val="FF0000"/>
                </a:solidFill>
              </a:rPr>
              <a:t>(intent);</a:t>
            </a:r>
          </a:p>
          <a:p>
            <a:pPr marL="457200" lvl="1" indent="0">
              <a:buNone/>
            </a:pPr>
            <a:r>
              <a:rPr lang="en-US" sz="2000" cap="none" dirty="0"/>
              <a:t>    </a:t>
            </a:r>
            <a:r>
              <a:rPr lang="en-US" sz="2000" cap="none" dirty="0" smtClean="0"/>
              <a:t>}</a:t>
            </a:r>
          </a:p>
          <a:p>
            <a:pPr marL="457200" lvl="1" indent="0">
              <a:buNone/>
            </a:pPr>
            <a:r>
              <a:rPr lang="en-US" sz="2000" cap="none" dirty="0"/>
              <a:t>The </a:t>
            </a:r>
            <a:r>
              <a:rPr lang="en-US" sz="2000" cap="none" dirty="0" err="1"/>
              <a:t>putExtra</a:t>
            </a:r>
            <a:r>
              <a:rPr lang="en-US" sz="2000" cap="none" dirty="0"/>
              <a:t>() method is overloaded so value has many possible types. As an example, it can be a primitive such as a </a:t>
            </a:r>
            <a:r>
              <a:rPr lang="en-US" sz="2000" cap="none" dirty="0" err="1"/>
              <a:t>boolean</a:t>
            </a:r>
            <a:r>
              <a:rPr lang="en-US" sz="2000" cap="none" dirty="0"/>
              <a:t> or </a:t>
            </a:r>
            <a:r>
              <a:rPr lang="en-US" sz="2000" cap="none" dirty="0" err="1"/>
              <a:t>int</a:t>
            </a:r>
            <a:r>
              <a:rPr lang="en-US" sz="2000" cap="none" dirty="0"/>
              <a:t>, an array of primitives, or a String. You can use </a:t>
            </a:r>
            <a:r>
              <a:rPr lang="en-US" sz="2000" cap="none" dirty="0" err="1"/>
              <a:t>putExtra</a:t>
            </a:r>
            <a:r>
              <a:rPr lang="en-US" sz="2000" cap="none" dirty="0"/>
              <a:t>() repeatedly to add numerous extra data to the intent. If you do this, make sure you give each one a unique name.</a:t>
            </a:r>
            <a:endParaRPr lang="en-US" sz="2000" cap="none" dirty="0" smtClean="0"/>
          </a:p>
        </p:txBody>
      </p:sp>
    </p:spTree>
    <p:extLst>
      <p:ext uri="{BB962C8B-B14F-4D97-AF65-F5344CB8AC3E}">
        <p14:creationId xmlns:p14="http://schemas.microsoft.com/office/powerpoint/2010/main" val="37320356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62911" y="220718"/>
            <a:ext cx="11897710" cy="6495392"/>
          </a:xfrm>
        </p:spPr>
        <p:txBody>
          <a:bodyPr>
            <a:normAutofit lnSpcReduction="10000"/>
          </a:bodyPr>
          <a:lstStyle/>
          <a:p>
            <a:r>
              <a:rPr lang="en-US" sz="2400" dirty="0">
                <a:solidFill>
                  <a:srgbClr val="FF0000"/>
                </a:solidFill>
              </a:rPr>
              <a:t>Step 6 </a:t>
            </a:r>
            <a:r>
              <a:rPr lang="en-US" sz="2400" dirty="0" smtClean="0"/>
              <a:t>: </a:t>
            </a:r>
            <a:r>
              <a:rPr lang="en-US" sz="2400" cap="none" dirty="0" smtClean="0"/>
              <a:t>Retrieve extra information from an intent in the Second Activity</a:t>
            </a:r>
          </a:p>
          <a:p>
            <a:r>
              <a:rPr lang="en-US" sz="2400" cap="none" dirty="0" smtClean="0"/>
              <a:t>There are a couple of useful methods that can help with this. The first of these is </a:t>
            </a:r>
            <a:r>
              <a:rPr lang="en-US" sz="2400" b="1" cap="none" dirty="0" err="1" smtClean="0">
                <a:solidFill>
                  <a:srgbClr val="FF0000"/>
                </a:solidFill>
              </a:rPr>
              <a:t>getIntent</a:t>
            </a:r>
            <a:r>
              <a:rPr lang="en-US" sz="2400" b="1" cap="none" dirty="0" smtClean="0">
                <a:solidFill>
                  <a:srgbClr val="FF0000"/>
                </a:solidFill>
              </a:rPr>
              <a:t>();</a:t>
            </a:r>
          </a:p>
          <a:p>
            <a:r>
              <a:rPr lang="en-US" sz="2400" cap="none" dirty="0" smtClean="0"/>
              <a:t> </a:t>
            </a:r>
            <a:r>
              <a:rPr lang="en-US" sz="2400" cap="none" dirty="0" err="1" smtClean="0"/>
              <a:t>getIntent</a:t>
            </a:r>
            <a:r>
              <a:rPr lang="en-US" sz="2400" cap="none" dirty="0" smtClean="0"/>
              <a:t>() returns the intent that started the activity, and you can use this to retrieve any extra information that was sent along with it. </a:t>
            </a:r>
          </a:p>
          <a:p>
            <a:r>
              <a:rPr lang="en-US" sz="2400" cap="none" dirty="0" smtClean="0"/>
              <a:t>How you do this depends on the type of information that was sent. </a:t>
            </a:r>
          </a:p>
          <a:p>
            <a:r>
              <a:rPr lang="en-US" sz="2400" cap="none" dirty="0" smtClean="0"/>
              <a:t>As an example, if you know the intent includes a string value with a name of “message”, you would use the following:</a:t>
            </a:r>
          </a:p>
          <a:p>
            <a:pPr marL="0" indent="0">
              <a:buNone/>
            </a:pPr>
            <a:r>
              <a:rPr lang="en-US" sz="2400" b="1" cap="none" dirty="0" smtClean="0">
                <a:solidFill>
                  <a:srgbClr val="FF0000"/>
                </a:solidFill>
              </a:rPr>
              <a:t>Intent </a:t>
            </a:r>
            <a:r>
              <a:rPr lang="en-US" sz="2400" b="1" cap="none" dirty="0" err="1" smtClean="0">
                <a:solidFill>
                  <a:srgbClr val="FF0000"/>
                </a:solidFill>
              </a:rPr>
              <a:t>intent</a:t>
            </a:r>
            <a:r>
              <a:rPr lang="en-US" sz="2400" b="1" cap="none" dirty="0" smtClean="0">
                <a:solidFill>
                  <a:srgbClr val="FF0000"/>
                </a:solidFill>
              </a:rPr>
              <a:t> = </a:t>
            </a:r>
            <a:r>
              <a:rPr lang="en-US" sz="2400" b="1" cap="none" dirty="0" err="1" smtClean="0">
                <a:solidFill>
                  <a:srgbClr val="FF0000"/>
                </a:solidFill>
              </a:rPr>
              <a:t>getIntent</a:t>
            </a:r>
            <a:r>
              <a:rPr lang="en-US" sz="2400" b="1" cap="none" dirty="0" smtClean="0">
                <a:solidFill>
                  <a:srgbClr val="FF0000"/>
                </a:solidFill>
              </a:rPr>
              <a:t>();</a:t>
            </a:r>
          </a:p>
          <a:p>
            <a:pPr marL="0" indent="0">
              <a:buNone/>
            </a:pPr>
            <a:r>
              <a:rPr lang="en-US" sz="2400" b="1" cap="none" dirty="0" smtClean="0">
                <a:solidFill>
                  <a:srgbClr val="FF0000"/>
                </a:solidFill>
              </a:rPr>
              <a:t>String output = </a:t>
            </a:r>
            <a:r>
              <a:rPr lang="en-US" sz="2400" b="1" cap="none" dirty="0" err="1" smtClean="0">
                <a:solidFill>
                  <a:srgbClr val="FF0000"/>
                </a:solidFill>
              </a:rPr>
              <a:t>intent.getStringExtra</a:t>
            </a:r>
            <a:r>
              <a:rPr lang="en-US" sz="2400" b="1" cap="none" dirty="0" smtClean="0">
                <a:solidFill>
                  <a:srgbClr val="FF0000"/>
                </a:solidFill>
              </a:rPr>
              <a:t>(“message”);</a:t>
            </a:r>
          </a:p>
          <a:p>
            <a:r>
              <a:rPr lang="en-US" sz="2400" cap="none" dirty="0"/>
              <a:t>You’re not just limited to retrieving String values. As an example, you can use </a:t>
            </a:r>
            <a:endParaRPr lang="en-US" sz="2400" cap="none" dirty="0" smtClean="0"/>
          </a:p>
          <a:p>
            <a:pPr marL="0" indent="0">
              <a:buNone/>
            </a:pPr>
            <a:r>
              <a:rPr lang="en-US" sz="2400" cap="none" dirty="0" err="1" smtClean="0"/>
              <a:t>int</a:t>
            </a:r>
            <a:r>
              <a:rPr lang="en-US" sz="2400" cap="none" dirty="0" smtClean="0"/>
              <a:t> </a:t>
            </a:r>
            <a:r>
              <a:rPr lang="en-US" sz="2400" cap="none" dirty="0" err="1"/>
              <a:t>intNum</a:t>
            </a:r>
            <a:r>
              <a:rPr lang="en-US" sz="2400" cap="none" dirty="0"/>
              <a:t> = </a:t>
            </a:r>
            <a:r>
              <a:rPr lang="en-US" sz="2400" cap="none" dirty="0" err="1"/>
              <a:t>intent.getIntExtra</a:t>
            </a:r>
            <a:r>
              <a:rPr lang="en-US" sz="2400" cap="none" dirty="0"/>
              <a:t>("name", </a:t>
            </a:r>
            <a:r>
              <a:rPr lang="en-US" sz="2400" cap="none" dirty="0" err="1"/>
              <a:t>default_value</a:t>
            </a:r>
            <a:r>
              <a:rPr lang="en-US" sz="2400" cap="none" dirty="0"/>
              <a:t>); </a:t>
            </a:r>
            <a:endParaRPr lang="en-US" sz="2400" cap="none" dirty="0" smtClean="0"/>
          </a:p>
          <a:p>
            <a:pPr marL="0" indent="0">
              <a:buNone/>
            </a:pPr>
            <a:r>
              <a:rPr lang="en-US" sz="2400" cap="none" dirty="0" smtClean="0"/>
              <a:t>to </a:t>
            </a:r>
            <a:r>
              <a:rPr lang="en-US" sz="2400" cap="none" dirty="0"/>
              <a:t>retrieve an </a:t>
            </a:r>
            <a:r>
              <a:rPr lang="en-US" sz="2400" cap="none" dirty="0" err="1"/>
              <a:t>int</a:t>
            </a:r>
            <a:r>
              <a:rPr lang="en-US" sz="2400" cap="none" dirty="0"/>
              <a:t> with a name of name. </a:t>
            </a:r>
            <a:r>
              <a:rPr lang="en-US" sz="2400" cap="none" dirty="0" err="1"/>
              <a:t>default_value</a:t>
            </a:r>
            <a:r>
              <a:rPr lang="en-US" sz="2400" cap="none" dirty="0"/>
              <a:t> specifies what </a:t>
            </a:r>
            <a:r>
              <a:rPr lang="en-US" sz="2400" cap="none" dirty="0" err="1"/>
              <a:t>int</a:t>
            </a:r>
            <a:r>
              <a:rPr lang="en-US" sz="2400" cap="none" dirty="0"/>
              <a:t> value you should use as a default.</a:t>
            </a:r>
            <a:endParaRPr lang="en-US" sz="2400" cap="none" dirty="0" smtClean="0"/>
          </a:p>
          <a:p>
            <a:pPr marL="0" indent="0">
              <a:buNone/>
            </a:pPr>
            <a:endParaRPr lang="en-US" dirty="0"/>
          </a:p>
        </p:txBody>
      </p:sp>
    </p:spTree>
    <p:extLst>
      <p:ext uri="{BB962C8B-B14F-4D97-AF65-F5344CB8AC3E}">
        <p14:creationId xmlns:p14="http://schemas.microsoft.com/office/powerpoint/2010/main" val="11656355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167641"/>
            <a:ext cx="10363826" cy="6469642"/>
          </a:xfrm>
        </p:spPr>
        <p:txBody>
          <a:bodyPr>
            <a:noAutofit/>
          </a:bodyPr>
          <a:lstStyle/>
          <a:p>
            <a:r>
              <a:rPr lang="en-US" cap="none" dirty="0" smtClean="0"/>
              <a:t>Write this code in the second activity class.</a:t>
            </a:r>
          </a:p>
          <a:p>
            <a:pPr marL="0" indent="0">
              <a:buNone/>
            </a:pPr>
            <a:r>
              <a:rPr lang="en-US" sz="2400" cap="none" dirty="0"/>
              <a:t>public class </a:t>
            </a:r>
            <a:r>
              <a:rPr lang="en-US" sz="2400" cap="none" dirty="0" err="1"/>
              <a:t>SecondActivity</a:t>
            </a:r>
            <a:r>
              <a:rPr lang="en-US" sz="2400" cap="none" dirty="0"/>
              <a:t> extends </a:t>
            </a:r>
            <a:r>
              <a:rPr lang="en-US" sz="2400" cap="none" dirty="0" err="1"/>
              <a:t>AppCompatActivity</a:t>
            </a:r>
            <a:r>
              <a:rPr lang="en-US" sz="2400" cap="none" dirty="0"/>
              <a:t> {</a:t>
            </a:r>
          </a:p>
          <a:p>
            <a:pPr marL="0" indent="0">
              <a:buNone/>
            </a:pPr>
            <a:r>
              <a:rPr lang="en-US" sz="2400" cap="none" dirty="0"/>
              <a:t>    @Override</a:t>
            </a:r>
          </a:p>
          <a:p>
            <a:pPr marL="0" indent="0">
              <a:buNone/>
            </a:pPr>
            <a:r>
              <a:rPr lang="en-US" sz="2400" cap="none" dirty="0"/>
              <a:t>    protected void </a:t>
            </a:r>
            <a:r>
              <a:rPr lang="en-US" sz="2400" cap="none" dirty="0" err="1"/>
              <a:t>onCreate</a:t>
            </a:r>
            <a:r>
              <a:rPr lang="en-US" sz="2400" cap="none" dirty="0"/>
              <a:t>(Bundle </a:t>
            </a:r>
            <a:r>
              <a:rPr lang="en-US" sz="2400" cap="none" dirty="0" err="1"/>
              <a:t>savedInstanceState</a:t>
            </a:r>
            <a:r>
              <a:rPr lang="en-US" sz="2400" cap="none" dirty="0"/>
              <a:t>) {</a:t>
            </a:r>
          </a:p>
          <a:p>
            <a:pPr marL="0" indent="0">
              <a:buNone/>
            </a:pPr>
            <a:r>
              <a:rPr lang="en-US" sz="2400" cap="none" dirty="0"/>
              <a:t>        </a:t>
            </a:r>
            <a:r>
              <a:rPr lang="en-US" sz="2400" cap="none" dirty="0" err="1"/>
              <a:t>super.onCreate</a:t>
            </a:r>
            <a:r>
              <a:rPr lang="en-US" sz="2400" cap="none" dirty="0"/>
              <a:t>(</a:t>
            </a:r>
            <a:r>
              <a:rPr lang="en-US" sz="2400" cap="none" dirty="0" err="1"/>
              <a:t>savedInstanceState</a:t>
            </a:r>
            <a:r>
              <a:rPr lang="en-US" sz="2400" cap="none" dirty="0"/>
              <a:t>);</a:t>
            </a:r>
          </a:p>
          <a:p>
            <a:pPr marL="0" indent="0">
              <a:buNone/>
            </a:pPr>
            <a:r>
              <a:rPr lang="en-US" sz="2400" cap="none" dirty="0"/>
              <a:t>        </a:t>
            </a:r>
            <a:r>
              <a:rPr lang="en-US" sz="2400" cap="none" dirty="0" err="1"/>
              <a:t>setContentView</a:t>
            </a:r>
            <a:r>
              <a:rPr lang="en-US" sz="2400" cap="none" dirty="0"/>
              <a:t>(</a:t>
            </a:r>
            <a:r>
              <a:rPr lang="en-US" sz="2400" cap="none" dirty="0" err="1"/>
              <a:t>R.layout.activity_second</a:t>
            </a:r>
            <a:r>
              <a:rPr lang="en-US" sz="2400" cap="none" dirty="0"/>
              <a:t>);</a:t>
            </a:r>
          </a:p>
          <a:p>
            <a:pPr marL="0" indent="0">
              <a:buNone/>
            </a:pPr>
            <a:r>
              <a:rPr lang="en-US" sz="2400" b="1" cap="none" dirty="0">
                <a:solidFill>
                  <a:srgbClr val="FF0000"/>
                </a:solidFill>
              </a:rPr>
              <a:t>        Intent </a:t>
            </a:r>
            <a:r>
              <a:rPr lang="en-US" sz="2400" b="1" cap="none" dirty="0" err="1">
                <a:solidFill>
                  <a:srgbClr val="FF0000"/>
                </a:solidFill>
              </a:rPr>
              <a:t>intent</a:t>
            </a:r>
            <a:r>
              <a:rPr lang="en-US" sz="2400" b="1" cap="none" dirty="0">
                <a:solidFill>
                  <a:srgbClr val="FF0000"/>
                </a:solidFill>
              </a:rPr>
              <a:t> = </a:t>
            </a:r>
            <a:r>
              <a:rPr lang="en-US" sz="2400" b="1" cap="none" dirty="0" err="1">
                <a:solidFill>
                  <a:srgbClr val="FF0000"/>
                </a:solidFill>
              </a:rPr>
              <a:t>getIntent</a:t>
            </a:r>
            <a:r>
              <a:rPr lang="en-US" sz="2400" b="1" cap="none" dirty="0">
                <a:solidFill>
                  <a:srgbClr val="FF0000"/>
                </a:solidFill>
              </a:rPr>
              <a:t>();</a:t>
            </a:r>
          </a:p>
          <a:p>
            <a:pPr marL="0" indent="0">
              <a:buNone/>
            </a:pPr>
            <a:r>
              <a:rPr lang="en-US" sz="2400" b="1" cap="none" dirty="0">
                <a:solidFill>
                  <a:srgbClr val="FF0000"/>
                </a:solidFill>
              </a:rPr>
              <a:t>        String output = </a:t>
            </a:r>
            <a:r>
              <a:rPr lang="en-US" sz="2400" b="1" cap="none" dirty="0" err="1">
                <a:solidFill>
                  <a:srgbClr val="FF0000"/>
                </a:solidFill>
              </a:rPr>
              <a:t>intent.getStringExtra</a:t>
            </a:r>
            <a:r>
              <a:rPr lang="en-US" sz="2400" b="1" cap="none" dirty="0">
                <a:solidFill>
                  <a:srgbClr val="FF0000"/>
                </a:solidFill>
              </a:rPr>
              <a:t>("message");</a:t>
            </a:r>
          </a:p>
          <a:p>
            <a:pPr marL="0" indent="0">
              <a:buNone/>
            </a:pPr>
            <a:r>
              <a:rPr lang="en-US" sz="2400" cap="none" dirty="0"/>
              <a:t> </a:t>
            </a:r>
            <a:r>
              <a:rPr lang="en-US" sz="2400" cap="none" dirty="0" smtClean="0"/>
              <a:t>       </a:t>
            </a:r>
            <a:r>
              <a:rPr lang="en-US" sz="2400" cap="none" dirty="0" err="1" smtClean="0"/>
              <a:t>TextView</a:t>
            </a:r>
            <a:r>
              <a:rPr lang="en-US" sz="2400" cap="none" dirty="0" smtClean="0"/>
              <a:t> </a:t>
            </a:r>
            <a:r>
              <a:rPr lang="en-US" sz="2400" cap="none" dirty="0" err="1"/>
              <a:t>tv</a:t>
            </a:r>
            <a:r>
              <a:rPr lang="en-US" sz="2400" cap="none" dirty="0"/>
              <a:t> = (</a:t>
            </a:r>
            <a:r>
              <a:rPr lang="en-US" sz="2400" cap="none" dirty="0" err="1"/>
              <a:t>TextView</a:t>
            </a:r>
            <a:r>
              <a:rPr lang="en-US" sz="2400" cap="none" dirty="0"/>
              <a:t>) </a:t>
            </a:r>
            <a:r>
              <a:rPr lang="en-US" sz="2400" cap="none" dirty="0" err="1"/>
              <a:t>findViewById</a:t>
            </a:r>
            <a:r>
              <a:rPr lang="en-US" sz="2400" cap="none" dirty="0"/>
              <a:t>(</a:t>
            </a:r>
            <a:r>
              <a:rPr lang="en-US" sz="2400" cap="none" dirty="0" err="1"/>
              <a:t>R.id.rmsg</a:t>
            </a:r>
            <a:r>
              <a:rPr lang="en-US" sz="2400" cap="none" dirty="0"/>
              <a:t>);</a:t>
            </a:r>
          </a:p>
          <a:p>
            <a:pPr marL="0" indent="0">
              <a:buNone/>
            </a:pPr>
            <a:r>
              <a:rPr lang="en-US" sz="2400" cap="none" dirty="0"/>
              <a:t>        </a:t>
            </a:r>
            <a:r>
              <a:rPr lang="en-US" sz="2400" cap="none" dirty="0" err="1" smtClean="0"/>
              <a:t>tv.setText</a:t>
            </a:r>
            <a:r>
              <a:rPr lang="en-US" sz="2400" cap="none" dirty="0" smtClean="0"/>
              <a:t>(output);</a:t>
            </a:r>
            <a:endParaRPr lang="en-US" sz="2400" cap="none" dirty="0"/>
          </a:p>
          <a:p>
            <a:pPr marL="0" indent="0">
              <a:buNone/>
            </a:pPr>
            <a:r>
              <a:rPr lang="en-US" sz="2400" cap="none" dirty="0"/>
              <a:t>    }</a:t>
            </a:r>
          </a:p>
          <a:p>
            <a:pPr marL="0" indent="0">
              <a:buNone/>
            </a:pPr>
            <a:r>
              <a:rPr lang="en-US" sz="2400" cap="none" dirty="0" smtClean="0"/>
              <a:t>}</a:t>
            </a:r>
          </a:p>
        </p:txBody>
      </p:sp>
    </p:spTree>
    <p:extLst>
      <p:ext uri="{BB962C8B-B14F-4D97-AF65-F5344CB8AC3E}">
        <p14:creationId xmlns:p14="http://schemas.microsoft.com/office/powerpoint/2010/main" val="34072010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630622"/>
            <a:ext cx="10363826" cy="1072054"/>
          </a:xfrm>
        </p:spPr>
        <p:txBody>
          <a:bodyPr/>
          <a:lstStyle/>
          <a:p>
            <a:r>
              <a:rPr lang="en-US" cap="none" dirty="0"/>
              <a:t>Step 7 : Run your </a:t>
            </a:r>
            <a:r>
              <a:rPr lang="en-US" cap="none" dirty="0" smtClean="0"/>
              <a:t>code</a:t>
            </a:r>
            <a:r>
              <a:rPr lang="en-US" cap="none" dirty="0" smtClean="0"/>
              <a:t>. After running the app, you will get result as below.</a:t>
            </a:r>
            <a:endParaRPr lang="en-US" cap="none" dirty="0"/>
          </a:p>
          <a:p>
            <a:pPr marL="0"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282" y="1166647"/>
            <a:ext cx="8639339" cy="5580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84142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178913"/>
            <a:ext cx="10364451" cy="879207"/>
          </a:xfrm>
        </p:spPr>
        <p:txBody>
          <a:bodyPr/>
          <a:lstStyle/>
          <a:p>
            <a:r>
              <a:rPr lang="en-US" cap="none" dirty="0" smtClean="0"/>
              <a:t>Hands on Example – Implicit Intent</a:t>
            </a:r>
            <a:endParaRPr lang="en-US" cap="none" dirty="0"/>
          </a:p>
        </p:txBody>
      </p:sp>
      <p:sp>
        <p:nvSpPr>
          <p:cNvPr id="3" name="Content Placeholder 2"/>
          <p:cNvSpPr>
            <a:spLocks noGrp="1"/>
          </p:cNvSpPr>
          <p:nvPr>
            <p:ph sz="quarter" idx="13"/>
          </p:nvPr>
        </p:nvSpPr>
        <p:spPr>
          <a:xfrm>
            <a:off x="913774" y="1277008"/>
            <a:ext cx="10363826" cy="5108026"/>
          </a:xfrm>
        </p:spPr>
        <p:txBody>
          <a:bodyPr>
            <a:normAutofit/>
          </a:bodyPr>
          <a:lstStyle/>
          <a:p>
            <a:r>
              <a:rPr lang="en-US" sz="2400" cap="none" dirty="0" smtClean="0"/>
              <a:t>However</a:t>
            </a:r>
            <a:r>
              <a:rPr lang="en-US" sz="2400" cap="none" dirty="0"/>
              <a:t>, you can also start up activities from the operating system or third-party apps. In those cases, though, you will not have a Java Class object representing the other activity in your project, so you cannot use the Intent constructor that takes a Class.</a:t>
            </a:r>
          </a:p>
          <a:p>
            <a:r>
              <a:rPr lang="en-US" sz="2400" cap="none" dirty="0"/>
              <a:t>Instead, you will use what are referred as the </a:t>
            </a:r>
            <a:r>
              <a:rPr lang="en-US" sz="2400" cap="none" dirty="0" smtClean="0"/>
              <a:t>“Implicit</a:t>
            </a:r>
            <a:r>
              <a:rPr lang="en-US" sz="2400" cap="none" dirty="0"/>
              <a:t>” Intent </a:t>
            </a:r>
            <a:r>
              <a:rPr lang="en-US" sz="2400" cap="none" dirty="0" smtClean="0"/>
              <a:t>structure.</a:t>
            </a:r>
          </a:p>
          <a:p>
            <a:r>
              <a:rPr lang="en-US" sz="2400" cap="none" dirty="0" smtClean="0"/>
              <a:t>Lets enhance the previous example by introducing implicit intents to perform the following.</a:t>
            </a:r>
          </a:p>
          <a:p>
            <a:pPr lvl="1"/>
            <a:r>
              <a:rPr lang="en-US" sz="2000" cap="none" dirty="0" smtClean="0"/>
              <a:t>Sending message to the particular </a:t>
            </a:r>
            <a:r>
              <a:rPr lang="en-US" sz="2000" cap="none" dirty="0" smtClean="0"/>
              <a:t>person through Email</a:t>
            </a:r>
            <a:endParaRPr lang="en-US" sz="2000" cap="none" dirty="0" smtClean="0"/>
          </a:p>
          <a:p>
            <a:pPr lvl="1"/>
            <a:r>
              <a:rPr lang="en-US" sz="2000" cap="none" dirty="0" smtClean="0"/>
              <a:t>Showing a Dial screen </a:t>
            </a:r>
            <a:r>
              <a:rPr lang="en-US" sz="2000" cap="none" dirty="0" smtClean="0"/>
              <a:t>App (</a:t>
            </a:r>
            <a:r>
              <a:rPr lang="en-US" sz="2000" b="1" dirty="0" err="1" smtClean="0">
                <a:solidFill>
                  <a:srgbClr val="FF0000"/>
                </a:solidFill>
              </a:rPr>
              <a:t>Intent.ACTION_DIAL</a:t>
            </a:r>
            <a:r>
              <a:rPr lang="en-US" sz="2000" b="1" dirty="0" smtClean="0">
                <a:solidFill>
                  <a:srgbClr val="FF0000"/>
                </a:solidFill>
              </a:rPr>
              <a:t>)</a:t>
            </a:r>
            <a:endParaRPr lang="en-US" sz="2000" cap="none" dirty="0" smtClean="0"/>
          </a:p>
          <a:p>
            <a:pPr lvl="1"/>
            <a:r>
              <a:rPr lang="en-US" sz="2000" cap="none" dirty="0" smtClean="0"/>
              <a:t>Showing a </a:t>
            </a:r>
            <a:r>
              <a:rPr lang="en-US" sz="2000" cap="none" dirty="0" smtClean="0"/>
              <a:t>WhatsApp </a:t>
            </a:r>
            <a:r>
              <a:rPr lang="en-US" sz="2000" cap="none" dirty="0" smtClean="0"/>
              <a:t>App</a:t>
            </a:r>
            <a:endParaRPr lang="en-US" sz="2000" cap="none" dirty="0"/>
          </a:p>
        </p:txBody>
      </p:sp>
    </p:spTree>
    <p:extLst>
      <p:ext uri="{BB962C8B-B14F-4D97-AF65-F5344CB8AC3E}">
        <p14:creationId xmlns:p14="http://schemas.microsoft.com/office/powerpoint/2010/main" val="2498432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0"/>
            <a:ext cx="10364451" cy="882869"/>
          </a:xfrm>
        </p:spPr>
        <p:txBody>
          <a:bodyPr/>
          <a:lstStyle/>
          <a:p>
            <a:r>
              <a:rPr lang="en-US" dirty="0" smtClean="0"/>
              <a:t>Design Screen</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2097" y="882869"/>
            <a:ext cx="3783724" cy="5975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52617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218328"/>
            <a:ext cx="10364451" cy="800380"/>
          </a:xfrm>
        </p:spPr>
        <p:txBody>
          <a:bodyPr/>
          <a:lstStyle/>
          <a:p>
            <a:r>
              <a:rPr lang="en-US" dirty="0" smtClean="0"/>
              <a:t>Implicit intent to send message</a:t>
            </a:r>
            <a:endParaRPr lang="en-US" dirty="0"/>
          </a:p>
        </p:txBody>
      </p:sp>
      <p:sp>
        <p:nvSpPr>
          <p:cNvPr id="3" name="Content Placeholder 2"/>
          <p:cNvSpPr>
            <a:spLocks noGrp="1"/>
          </p:cNvSpPr>
          <p:nvPr>
            <p:ph sz="quarter" idx="13"/>
          </p:nvPr>
        </p:nvSpPr>
        <p:spPr>
          <a:xfrm>
            <a:off x="157031" y="1018707"/>
            <a:ext cx="5203244" cy="4525749"/>
          </a:xfrm>
        </p:spPr>
        <p:txBody>
          <a:bodyPr>
            <a:normAutofit/>
          </a:bodyPr>
          <a:lstStyle/>
          <a:p>
            <a:pPr marL="0" indent="0">
              <a:buNone/>
            </a:pPr>
            <a:r>
              <a:rPr lang="en-US" b="1" u="sng" cap="none" dirty="0" smtClean="0">
                <a:solidFill>
                  <a:srgbClr val="C00000"/>
                </a:solidFill>
              </a:rPr>
              <a:t>XML Code for the Button </a:t>
            </a:r>
            <a:r>
              <a:rPr lang="en-US" b="1" u="sng" cap="none" dirty="0" err="1" smtClean="0">
                <a:solidFill>
                  <a:srgbClr val="C00000"/>
                </a:solidFill>
              </a:rPr>
              <a:t>SendImplicit</a:t>
            </a:r>
            <a:endParaRPr lang="en-US" b="1" u="sng" cap="none" dirty="0" smtClean="0">
              <a:solidFill>
                <a:srgbClr val="C00000"/>
              </a:solidFill>
            </a:endParaRPr>
          </a:p>
          <a:p>
            <a:pPr marL="0" indent="0">
              <a:buNone/>
            </a:pPr>
            <a:r>
              <a:rPr lang="en-US" cap="none" dirty="0" smtClean="0"/>
              <a:t>&lt;</a:t>
            </a:r>
            <a:r>
              <a:rPr lang="en-US" cap="none" dirty="0"/>
              <a:t>Button</a:t>
            </a:r>
          </a:p>
          <a:p>
            <a:pPr marL="0" indent="0">
              <a:buNone/>
            </a:pPr>
            <a:r>
              <a:rPr lang="en-US" cap="none" dirty="0"/>
              <a:t>        </a:t>
            </a:r>
            <a:r>
              <a:rPr lang="en-US" cap="none" dirty="0" err="1"/>
              <a:t>android:layout_width</a:t>
            </a:r>
            <a:r>
              <a:rPr lang="en-US" cap="none" dirty="0"/>
              <a:t>="</a:t>
            </a:r>
            <a:r>
              <a:rPr lang="en-US" cap="none" dirty="0" err="1"/>
              <a:t>match_parent</a:t>
            </a:r>
            <a:r>
              <a:rPr lang="en-US" cap="none" dirty="0"/>
              <a:t>"</a:t>
            </a:r>
          </a:p>
          <a:p>
            <a:pPr marL="0" indent="0">
              <a:buNone/>
            </a:pPr>
            <a:r>
              <a:rPr lang="en-US" cap="none" dirty="0"/>
              <a:t>        </a:t>
            </a:r>
            <a:r>
              <a:rPr lang="en-US" cap="none" dirty="0" err="1"/>
              <a:t>android:layout_height</a:t>
            </a:r>
            <a:r>
              <a:rPr lang="en-US" cap="none" dirty="0"/>
              <a:t>="</a:t>
            </a:r>
            <a:r>
              <a:rPr lang="en-US" cap="none" dirty="0" err="1"/>
              <a:t>wrap_content</a:t>
            </a:r>
            <a:r>
              <a:rPr lang="en-US" cap="none" dirty="0"/>
              <a:t>"</a:t>
            </a:r>
          </a:p>
          <a:p>
            <a:pPr marL="0" indent="0">
              <a:buNone/>
            </a:pPr>
            <a:r>
              <a:rPr lang="en-US" cap="none" dirty="0"/>
              <a:t>        </a:t>
            </a:r>
            <a:r>
              <a:rPr lang="en-US" cap="none" dirty="0" err="1"/>
              <a:t>android:id</a:t>
            </a:r>
            <a:r>
              <a:rPr lang="en-US" cap="none" dirty="0"/>
              <a:t>="@+id/send2"</a:t>
            </a:r>
          </a:p>
          <a:p>
            <a:pPr marL="0" indent="0">
              <a:buNone/>
            </a:pPr>
            <a:r>
              <a:rPr lang="en-US" cap="none" dirty="0"/>
              <a:t>        </a:t>
            </a:r>
            <a:r>
              <a:rPr lang="en-US" cap="none" dirty="0" err="1"/>
              <a:t>android:onClick</a:t>
            </a:r>
            <a:r>
              <a:rPr lang="en-US" cap="none" dirty="0"/>
              <a:t>="</a:t>
            </a:r>
            <a:r>
              <a:rPr lang="en-US" cap="none" dirty="0" err="1"/>
              <a:t>onSendMessageImplicit</a:t>
            </a:r>
            <a:r>
              <a:rPr lang="en-US" cap="none" dirty="0"/>
              <a:t>"</a:t>
            </a:r>
          </a:p>
          <a:p>
            <a:pPr marL="0" indent="0">
              <a:buNone/>
            </a:pPr>
            <a:r>
              <a:rPr lang="en-US" cap="none" dirty="0"/>
              <a:t>        </a:t>
            </a:r>
            <a:r>
              <a:rPr lang="en-US" cap="none" dirty="0" err="1"/>
              <a:t>android:text</a:t>
            </a:r>
            <a:r>
              <a:rPr lang="en-US" cap="none" dirty="0"/>
              <a:t>="</a:t>
            </a:r>
            <a:r>
              <a:rPr lang="en-US" cap="none" dirty="0" err="1"/>
              <a:t>SendImplicit</a:t>
            </a:r>
            <a:r>
              <a:rPr lang="en-US" cap="none" dirty="0" smtClean="0"/>
              <a:t>"/&gt;</a:t>
            </a:r>
            <a:endParaRPr lang="en-US" cap="none" dirty="0"/>
          </a:p>
        </p:txBody>
      </p:sp>
      <p:sp>
        <p:nvSpPr>
          <p:cNvPr id="4" name="Content Placeholder 2"/>
          <p:cNvSpPr txBox="1">
            <a:spLocks/>
          </p:cNvSpPr>
          <p:nvPr/>
        </p:nvSpPr>
        <p:spPr>
          <a:xfrm>
            <a:off x="5841749" y="1018708"/>
            <a:ext cx="6176080" cy="477249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sz="2400" b="1" u="sng" cap="none" dirty="0" smtClean="0">
                <a:solidFill>
                  <a:srgbClr val="C00000"/>
                </a:solidFill>
              </a:rPr>
              <a:t>Java Code for the Button Click Event</a:t>
            </a:r>
          </a:p>
          <a:p>
            <a:pPr marL="0" indent="0">
              <a:buNone/>
            </a:pPr>
            <a:r>
              <a:rPr lang="en-US" cap="none" dirty="0" smtClean="0"/>
              <a:t>public </a:t>
            </a:r>
            <a:r>
              <a:rPr lang="en-US" cap="none" dirty="0"/>
              <a:t>void </a:t>
            </a:r>
            <a:r>
              <a:rPr lang="en-US" cap="none" dirty="0" err="1"/>
              <a:t>onSendMessageImplicit</a:t>
            </a:r>
            <a:r>
              <a:rPr lang="en-US" cap="none" dirty="0"/>
              <a:t>(View view){</a:t>
            </a:r>
          </a:p>
          <a:p>
            <a:pPr marL="0" indent="0">
              <a:buNone/>
            </a:pPr>
            <a:r>
              <a:rPr lang="en-US" cap="none" dirty="0"/>
              <a:t>        et1 = (</a:t>
            </a:r>
            <a:r>
              <a:rPr lang="en-US" cap="none" dirty="0" err="1"/>
              <a:t>EditText</a:t>
            </a:r>
            <a:r>
              <a:rPr lang="en-US" cap="none" dirty="0"/>
              <a:t>) </a:t>
            </a:r>
            <a:r>
              <a:rPr lang="en-US" cap="none" dirty="0" err="1"/>
              <a:t>findViewById</a:t>
            </a:r>
            <a:r>
              <a:rPr lang="en-US" cap="none" dirty="0"/>
              <a:t>(</a:t>
            </a:r>
            <a:r>
              <a:rPr lang="en-US" cap="none" dirty="0" err="1"/>
              <a:t>R.id.smsg</a:t>
            </a:r>
            <a:r>
              <a:rPr lang="en-US" cap="none" dirty="0"/>
              <a:t>);</a:t>
            </a:r>
          </a:p>
          <a:p>
            <a:pPr marL="0" indent="0">
              <a:buNone/>
            </a:pPr>
            <a:r>
              <a:rPr lang="en-US" cap="none" dirty="0"/>
              <a:t>        String input = et1.getText().</a:t>
            </a:r>
            <a:r>
              <a:rPr lang="en-US" cap="none" dirty="0" err="1"/>
              <a:t>toString</a:t>
            </a:r>
            <a:r>
              <a:rPr lang="en-US" cap="none" dirty="0"/>
              <a:t>();</a:t>
            </a:r>
          </a:p>
          <a:p>
            <a:pPr marL="0" indent="0">
              <a:buNone/>
            </a:pPr>
            <a:r>
              <a:rPr lang="en-US" cap="none" dirty="0"/>
              <a:t>        </a:t>
            </a:r>
            <a:r>
              <a:rPr lang="en-US" b="1" cap="none" dirty="0">
                <a:solidFill>
                  <a:srgbClr val="FF0000"/>
                </a:solidFill>
              </a:rPr>
              <a:t>Intent </a:t>
            </a:r>
            <a:r>
              <a:rPr lang="en-US" b="1" cap="none" dirty="0" err="1">
                <a:solidFill>
                  <a:srgbClr val="FF0000"/>
                </a:solidFill>
              </a:rPr>
              <a:t>intent</a:t>
            </a:r>
            <a:r>
              <a:rPr lang="en-US" b="1" cap="none" dirty="0">
                <a:solidFill>
                  <a:srgbClr val="FF0000"/>
                </a:solidFill>
              </a:rPr>
              <a:t> = new Intent();</a:t>
            </a:r>
          </a:p>
          <a:p>
            <a:pPr marL="0" indent="0">
              <a:buNone/>
            </a:pPr>
            <a:r>
              <a:rPr lang="en-US" b="1" cap="none" dirty="0">
                <a:solidFill>
                  <a:srgbClr val="FF0000"/>
                </a:solidFill>
              </a:rPr>
              <a:t>        </a:t>
            </a:r>
            <a:r>
              <a:rPr lang="en-US" b="1" cap="none" dirty="0" err="1">
                <a:solidFill>
                  <a:srgbClr val="FF0000"/>
                </a:solidFill>
              </a:rPr>
              <a:t>intent.setAction</a:t>
            </a:r>
            <a:r>
              <a:rPr lang="en-US" b="1" cap="none" dirty="0">
                <a:solidFill>
                  <a:srgbClr val="FF0000"/>
                </a:solidFill>
              </a:rPr>
              <a:t>(</a:t>
            </a:r>
            <a:r>
              <a:rPr lang="en-US" b="1" cap="none" dirty="0" err="1">
                <a:solidFill>
                  <a:srgbClr val="FF0000"/>
                </a:solidFill>
              </a:rPr>
              <a:t>Intent.ACTION_SEND</a:t>
            </a:r>
            <a:r>
              <a:rPr lang="en-US" b="1" cap="none" dirty="0">
                <a:solidFill>
                  <a:srgbClr val="FF0000"/>
                </a:solidFill>
              </a:rPr>
              <a:t>);</a:t>
            </a:r>
          </a:p>
          <a:p>
            <a:pPr marL="0" indent="0">
              <a:buNone/>
            </a:pPr>
            <a:r>
              <a:rPr lang="en-US" b="1" cap="none" dirty="0">
                <a:solidFill>
                  <a:srgbClr val="FF0000"/>
                </a:solidFill>
              </a:rPr>
              <a:t>        </a:t>
            </a:r>
            <a:r>
              <a:rPr lang="en-US" b="1" cap="none" dirty="0" err="1">
                <a:solidFill>
                  <a:srgbClr val="FF0000"/>
                </a:solidFill>
              </a:rPr>
              <a:t>intent.setType</a:t>
            </a:r>
            <a:r>
              <a:rPr lang="en-US" b="1" cap="none" dirty="0">
                <a:solidFill>
                  <a:srgbClr val="FF0000"/>
                </a:solidFill>
              </a:rPr>
              <a:t>("text/plain");</a:t>
            </a:r>
          </a:p>
          <a:p>
            <a:pPr marL="0" indent="0">
              <a:buNone/>
            </a:pPr>
            <a:r>
              <a:rPr lang="en-US" b="1" cap="none" dirty="0">
                <a:solidFill>
                  <a:srgbClr val="FF0000"/>
                </a:solidFill>
              </a:rPr>
              <a:t>        </a:t>
            </a:r>
            <a:r>
              <a:rPr lang="en-US" b="1" cap="none" dirty="0" err="1">
                <a:solidFill>
                  <a:srgbClr val="FF0000"/>
                </a:solidFill>
              </a:rPr>
              <a:t>intent.putExtra</a:t>
            </a:r>
            <a:r>
              <a:rPr lang="en-US" b="1" cap="none" dirty="0">
                <a:solidFill>
                  <a:srgbClr val="FF0000"/>
                </a:solidFill>
              </a:rPr>
              <a:t>(</a:t>
            </a:r>
            <a:r>
              <a:rPr lang="en-US" b="1" cap="none" dirty="0" err="1">
                <a:solidFill>
                  <a:srgbClr val="FF0000"/>
                </a:solidFill>
              </a:rPr>
              <a:t>Intent.EXTRA_TEXT,input</a:t>
            </a:r>
            <a:r>
              <a:rPr lang="en-US" b="1" cap="none" dirty="0">
                <a:solidFill>
                  <a:srgbClr val="FF0000"/>
                </a:solidFill>
              </a:rPr>
              <a:t>);</a:t>
            </a:r>
          </a:p>
          <a:p>
            <a:pPr marL="0" indent="0">
              <a:buNone/>
            </a:pPr>
            <a:r>
              <a:rPr lang="en-US" cap="none" dirty="0"/>
              <a:t>        </a:t>
            </a:r>
            <a:r>
              <a:rPr lang="en-US" cap="none" dirty="0" err="1"/>
              <a:t>startActivity</a:t>
            </a:r>
            <a:r>
              <a:rPr lang="en-US" cap="none" dirty="0"/>
              <a:t>(intent);</a:t>
            </a:r>
          </a:p>
          <a:p>
            <a:pPr marL="0" indent="0">
              <a:buNone/>
            </a:pPr>
            <a:r>
              <a:rPr lang="en-US" cap="none" dirty="0"/>
              <a:t>    }</a:t>
            </a:r>
          </a:p>
        </p:txBody>
      </p:sp>
      <p:sp>
        <p:nvSpPr>
          <p:cNvPr id="5" name="TextBox 4"/>
          <p:cNvSpPr txBox="1"/>
          <p:nvPr/>
        </p:nvSpPr>
        <p:spPr>
          <a:xfrm>
            <a:off x="157031" y="5902508"/>
            <a:ext cx="10721177" cy="646331"/>
          </a:xfrm>
          <a:prstGeom prst="rect">
            <a:avLst/>
          </a:prstGeom>
          <a:noFill/>
        </p:spPr>
        <p:txBody>
          <a:bodyPr wrap="square" rtlCol="0">
            <a:spAutoFit/>
          </a:bodyPr>
          <a:lstStyle/>
          <a:p>
            <a:r>
              <a:rPr lang="en-US" dirty="0"/>
              <a:t>The intent specifies an action of ACTION_SEND, and a MIME type of text/plain</a:t>
            </a:r>
            <a:r>
              <a:rPr lang="en-US" dirty="0" smtClean="0"/>
              <a:t>.  </a:t>
            </a:r>
            <a:endParaRPr lang="en-US" dirty="0"/>
          </a:p>
          <a:p>
            <a:endParaRPr lang="en-US" dirty="0"/>
          </a:p>
        </p:txBody>
      </p:sp>
    </p:spTree>
    <p:extLst>
      <p:ext uri="{BB962C8B-B14F-4D97-AF65-F5344CB8AC3E}">
        <p14:creationId xmlns:p14="http://schemas.microsoft.com/office/powerpoint/2010/main" val="8875114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3775" y="76437"/>
            <a:ext cx="10364451" cy="1084159"/>
          </a:xfrm>
        </p:spPr>
        <p:txBody>
          <a:bodyPr/>
          <a:lstStyle/>
          <a:p>
            <a:r>
              <a:rPr lang="en-US" cap="none" dirty="0" smtClean="0"/>
              <a:t>After clicking </a:t>
            </a:r>
            <a:r>
              <a:rPr lang="en-US" b="1" cap="none" dirty="0" smtClean="0"/>
              <a:t>SENDIMPLICIT</a:t>
            </a:r>
            <a:r>
              <a:rPr lang="en-US" cap="none" dirty="0" smtClean="0"/>
              <a:t> button </a:t>
            </a:r>
            <a:endParaRPr lang="en-US" cap="none" dirty="0"/>
          </a:p>
        </p:txBody>
      </p:sp>
      <p:pic>
        <p:nvPicPr>
          <p:cNvPr id="6" name="Picture 5" descr="C:\Users\rmohanraj.CS.MUM.EDU\AppData\Local\Microsoft\Windows\INetCache\Content.Word\Screenshot_2017-03-26-13-07-10.png"/>
          <p:cNvPicPr/>
          <p:nvPr/>
        </p:nvPicPr>
        <p:blipFill>
          <a:blip r:embed="rId2">
            <a:extLst>
              <a:ext uri="{28A0092B-C50C-407E-A947-70E740481C1C}">
                <a14:useLocalDpi xmlns:a14="http://schemas.microsoft.com/office/drawing/2010/main" val="0"/>
              </a:ext>
            </a:extLst>
          </a:blip>
          <a:srcRect/>
          <a:stretch>
            <a:fillRect/>
          </a:stretch>
        </p:blipFill>
        <p:spPr bwMode="auto">
          <a:xfrm>
            <a:off x="136633" y="1654085"/>
            <a:ext cx="2259725" cy="4289534"/>
          </a:xfrm>
          <a:prstGeom prst="rect">
            <a:avLst/>
          </a:prstGeom>
          <a:noFill/>
          <a:ln>
            <a:noFill/>
          </a:ln>
        </p:spPr>
      </p:pic>
      <p:pic>
        <p:nvPicPr>
          <p:cNvPr id="7" name="Picture 6" descr="C:\Users\rmohanraj.CS.MUM.EDU\AppData\Local\Microsoft\Windows\INetCache\Content.Word\Screenshot_2017-03-26-13-07-37.png"/>
          <p:cNvPicPr/>
          <p:nvPr/>
        </p:nvPicPr>
        <p:blipFill>
          <a:blip r:embed="rId3">
            <a:extLst>
              <a:ext uri="{28A0092B-C50C-407E-A947-70E740481C1C}">
                <a14:useLocalDpi xmlns:a14="http://schemas.microsoft.com/office/drawing/2010/main" val="0"/>
              </a:ext>
            </a:extLst>
          </a:blip>
          <a:srcRect/>
          <a:stretch>
            <a:fillRect/>
          </a:stretch>
        </p:blipFill>
        <p:spPr bwMode="auto">
          <a:xfrm>
            <a:off x="3037490" y="1692841"/>
            <a:ext cx="2448910" cy="4212021"/>
          </a:xfrm>
          <a:prstGeom prst="rect">
            <a:avLst/>
          </a:prstGeom>
          <a:noFill/>
          <a:ln>
            <a:noFill/>
          </a:ln>
        </p:spPr>
      </p:pic>
      <p:pic>
        <p:nvPicPr>
          <p:cNvPr id="8" name="Picture 7" descr="C:\Users\rmohanraj.CS.MUM.EDU\AppData\Local\Microsoft\Windows\INetCache\Content.Word\Screenshot_2017-03-26-13-08-19.png"/>
          <p:cNvPicPr/>
          <p:nvPr/>
        </p:nvPicPr>
        <p:blipFill>
          <a:blip r:embed="rId4">
            <a:extLst>
              <a:ext uri="{28A0092B-C50C-407E-A947-70E740481C1C}">
                <a14:useLocalDpi xmlns:a14="http://schemas.microsoft.com/office/drawing/2010/main" val="0"/>
              </a:ext>
            </a:extLst>
          </a:blip>
          <a:srcRect/>
          <a:stretch>
            <a:fillRect/>
          </a:stretch>
        </p:blipFill>
        <p:spPr bwMode="auto">
          <a:xfrm>
            <a:off x="6022428" y="1715833"/>
            <a:ext cx="2359573" cy="4227786"/>
          </a:xfrm>
          <a:prstGeom prst="rect">
            <a:avLst/>
          </a:prstGeom>
          <a:noFill/>
          <a:ln>
            <a:noFill/>
          </a:ln>
        </p:spPr>
      </p:pic>
      <p:pic>
        <p:nvPicPr>
          <p:cNvPr id="9" name="Picture 8"/>
          <p:cNvPicPr/>
          <p:nvPr/>
        </p:nvPicPr>
        <p:blipFill>
          <a:blip r:embed="rId5"/>
          <a:stretch>
            <a:fillRect/>
          </a:stretch>
        </p:blipFill>
        <p:spPr>
          <a:xfrm>
            <a:off x="8904889" y="1654085"/>
            <a:ext cx="3092669" cy="4227786"/>
          </a:xfrm>
          <a:prstGeom prst="rect">
            <a:avLst/>
          </a:prstGeom>
        </p:spPr>
      </p:pic>
      <p:sp>
        <p:nvSpPr>
          <p:cNvPr id="12" name="Right Arrow 11"/>
          <p:cNvSpPr/>
          <p:nvPr/>
        </p:nvSpPr>
        <p:spPr>
          <a:xfrm>
            <a:off x="2396358" y="3484179"/>
            <a:ext cx="641132" cy="2837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5486400" y="3545927"/>
            <a:ext cx="536028" cy="2837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8382001" y="3515052"/>
            <a:ext cx="522888" cy="3146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53464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182" y="7623"/>
            <a:ext cx="10364451" cy="989566"/>
          </a:xfrm>
        </p:spPr>
        <p:txBody>
          <a:bodyPr/>
          <a:lstStyle/>
          <a:p>
            <a:r>
              <a:rPr lang="en-US" dirty="0" smtClean="0"/>
              <a:t>Implicit intent – dial screen</a:t>
            </a:r>
            <a:endParaRPr lang="en-US" dirty="0"/>
          </a:p>
        </p:txBody>
      </p:sp>
      <p:sp>
        <p:nvSpPr>
          <p:cNvPr id="3" name="Content Placeholder 2"/>
          <p:cNvSpPr>
            <a:spLocks noGrp="1"/>
          </p:cNvSpPr>
          <p:nvPr>
            <p:ph sz="quarter" idx="13"/>
          </p:nvPr>
        </p:nvSpPr>
        <p:spPr>
          <a:xfrm>
            <a:off x="0" y="1113301"/>
            <a:ext cx="5092262" cy="5186854"/>
          </a:xfrm>
        </p:spPr>
        <p:txBody>
          <a:bodyPr>
            <a:normAutofit/>
          </a:bodyPr>
          <a:lstStyle/>
          <a:p>
            <a:pPr marL="0" indent="0">
              <a:buNone/>
            </a:pPr>
            <a:r>
              <a:rPr lang="en-US" cap="none" dirty="0"/>
              <a:t>&lt;</a:t>
            </a:r>
            <a:r>
              <a:rPr lang="en-US" cap="none" dirty="0" err="1"/>
              <a:t>EditText</a:t>
            </a:r>
            <a:endParaRPr lang="en-US" cap="none" dirty="0"/>
          </a:p>
          <a:p>
            <a:pPr marL="0" indent="0">
              <a:buNone/>
            </a:pPr>
            <a:r>
              <a:rPr lang="en-US" cap="none" dirty="0"/>
              <a:t>        </a:t>
            </a:r>
            <a:r>
              <a:rPr lang="en-US" cap="none" dirty="0" err="1"/>
              <a:t>android:id</a:t>
            </a:r>
            <a:r>
              <a:rPr lang="en-US" cap="none" dirty="0"/>
              <a:t>="@+id/</a:t>
            </a:r>
            <a:r>
              <a:rPr lang="en-US" cap="none" dirty="0" err="1"/>
              <a:t>tel</a:t>
            </a:r>
            <a:r>
              <a:rPr lang="en-US" cap="none" dirty="0"/>
              <a:t>"</a:t>
            </a:r>
          </a:p>
          <a:p>
            <a:pPr marL="0" indent="0">
              <a:buNone/>
            </a:pPr>
            <a:r>
              <a:rPr lang="en-US" cap="none" dirty="0"/>
              <a:t>        </a:t>
            </a:r>
            <a:r>
              <a:rPr lang="en-US" cap="none" dirty="0" err="1"/>
              <a:t>android:layout_width</a:t>
            </a:r>
            <a:r>
              <a:rPr lang="en-US" cap="none" dirty="0"/>
              <a:t>="</a:t>
            </a:r>
            <a:r>
              <a:rPr lang="en-US" cap="none" dirty="0" err="1"/>
              <a:t>match_parent</a:t>
            </a:r>
            <a:r>
              <a:rPr lang="en-US" cap="none" dirty="0"/>
              <a:t>"</a:t>
            </a:r>
          </a:p>
          <a:p>
            <a:pPr marL="0" indent="0">
              <a:buNone/>
            </a:pPr>
            <a:r>
              <a:rPr lang="en-US" cap="none" dirty="0"/>
              <a:t>        </a:t>
            </a:r>
            <a:r>
              <a:rPr lang="en-US" cap="none" dirty="0" err="1"/>
              <a:t>android:layout_height</a:t>
            </a:r>
            <a:r>
              <a:rPr lang="en-US" cap="none" dirty="0"/>
              <a:t>="</a:t>
            </a:r>
            <a:r>
              <a:rPr lang="en-US" cap="none" dirty="0" err="1"/>
              <a:t>wrap_content</a:t>
            </a:r>
            <a:r>
              <a:rPr lang="en-US" cap="none" dirty="0"/>
              <a:t>" /&gt;</a:t>
            </a:r>
          </a:p>
          <a:p>
            <a:pPr marL="0" indent="0">
              <a:buNone/>
            </a:pPr>
            <a:r>
              <a:rPr lang="en-US" cap="none" dirty="0"/>
              <a:t> &lt;Button</a:t>
            </a:r>
          </a:p>
          <a:p>
            <a:pPr marL="0" indent="0">
              <a:buNone/>
            </a:pPr>
            <a:r>
              <a:rPr lang="en-US" cap="none" dirty="0"/>
              <a:t>        </a:t>
            </a:r>
            <a:r>
              <a:rPr lang="en-US" cap="none" dirty="0" err="1"/>
              <a:t>android:layout_width</a:t>
            </a:r>
            <a:r>
              <a:rPr lang="en-US" cap="none" dirty="0"/>
              <a:t>="</a:t>
            </a:r>
            <a:r>
              <a:rPr lang="en-US" cap="none" dirty="0" err="1"/>
              <a:t>match_parent</a:t>
            </a:r>
            <a:r>
              <a:rPr lang="en-US" cap="none" dirty="0"/>
              <a:t>"</a:t>
            </a:r>
          </a:p>
          <a:p>
            <a:pPr marL="0" indent="0">
              <a:buNone/>
            </a:pPr>
            <a:r>
              <a:rPr lang="en-US" cap="none" dirty="0"/>
              <a:t>        </a:t>
            </a:r>
            <a:r>
              <a:rPr lang="en-US" cap="none" dirty="0" err="1"/>
              <a:t>android:layout_height</a:t>
            </a:r>
            <a:r>
              <a:rPr lang="en-US" cap="none" dirty="0"/>
              <a:t>="</a:t>
            </a:r>
            <a:r>
              <a:rPr lang="en-US" cap="none" dirty="0" err="1"/>
              <a:t>wrap_content</a:t>
            </a:r>
            <a:r>
              <a:rPr lang="en-US" cap="none" dirty="0"/>
              <a:t>"</a:t>
            </a:r>
          </a:p>
          <a:p>
            <a:pPr marL="0" indent="0">
              <a:buNone/>
            </a:pPr>
            <a:r>
              <a:rPr lang="en-US" cap="none" dirty="0"/>
              <a:t>        </a:t>
            </a:r>
            <a:r>
              <a:rPr lang="en-US" cap="none" dirty="0" err="1"/>
              <a:t>android:id</a:t>
            </a:r>
            <a:r>
              <a:rPr lang="en-US" cap="none" dirty="0"/>
              <a:t>="@+id/dl"</a:t>
            </a:r>
          </a:p>
          <a:p>
            <a:pPr marL="0" indent="0">
              <a:buNone/>
            </a:pPr>
            <a:r>
              <a:rPr lang="en-US" cap="none" dirty="0"/>
              <a:t>        </a:t>
            </a:r>
            <a:r>
              <a:rPr lang="en-US" cap="none" dirty="0" err="1"/>
              <a:t>android:onClick</a:t>
            </a:r>
            <a:r>
              <a:rPr lang="en-US" cap="none" dirty="0"/>
              <a:t>="dial"</a:t>
            </a:r>
          </a:p>
          <a:p>
            <a:pPr marL="0" indent="0">
              <a:buNone/>
            </a:pPr>
            <a:r>
              <a:rPr lang="en-US" cap="none" dirty="0"/>
              <a:t>        </a:t>
            </a:r>
            <a:r>
              <a:rPr lang="en-US" cap="none" dirty="0" err="1"/>
              <a:t>android:text</a:t>
            </a:r>
            <a:r>
              <a:rPr lang="en-US" cap="none" dirty="0"/>
              <a:t>="Dial"/&gt;</a:t>
            </a:r>
            <a:endParaRPr lang="en-US" cap="none" dirty="0" smtClean="0"/>
          </a:p>
          <a:p>
            <a:endParaRPr lang="en-US" cap="none" dirty="0"/>
          </a:p>
          <a:p>
            <a:endParaRPr lang="en-US" cap="none" dirty="0" smtClean="0"/>
          </a:p>
          <a:p>
            <a:endParaRPr lang="en-US" cap="none" dirty="0"/>
          </a:p>
        </p:txBody>
      </p:sp>
      <p:sp>
        <p:nvSpPr>
          <p:cNvPr id="4" name="Rectangle 3"/>
          <p:cNvSpPr/>
          <p:nvPr/>
        </p:nvSpPr>
        <p:spPr>
          <a:xfrm>
            <a:off x="5391806" y="811719"/>
            <a:ext cx="6574221" cy="2616101"/>
          </a:xfrm>
          <a:prstGeom prst="rect">
            <a:avLst/>
          </a:prstGeom>
        </p:spPr>
        <p:txBody>
          <a:bodyPr wrap="square">
            <a:spAutoFit/>
          </a:bodyPr>
          <a:lstStyle/>
          <a:p>
            <a:r>
              <a:rPr lang="en-US" sz="2400" dirty="0"/>
              <a:t>public void dial(View view){</a:t>
            </a:r>
          </a:p>
          <a:p>
            <a:r>
              <a:rPr lang="en-US" sz="2400" dirty="0"/>
              <a:t>     </a:t>
            </a:r>
            <a:r>
              <a:rPr lang="en-US" sz="2400" b="1" dirty="0" smtClean="0">
                <a:solidFill>
                  <a:srgbClr val="FF0000"/>
                </a:solidFill>
              </a:rPr>
              <a:t>Intent </a:t>
            </a:r>
            <a:r>
              <a:rPr lang="en-US" sz="2400" b="1" dirty="0">
                <a:solidFill>
                  <a:srgbClr val="FF0000"/>
                </a:solidFill>
              </a:rPr>
              <a:t>i = new Intent();</a:t>
            </a:r>
          </a:p>
          <a:p>
            <a:r>
              <a:rPr lang="en-US" sz="2400" b="1" dirty="0">
                <a:solidFill>
                  <a:srgbClr val="FF0000"/>
                </a:solidFill>
              </a:rPr>
              <a:t>     </a:t>
            </a:r>
            <a:r>
              <a:rPr lang="en-US" sz="2400" b="1" dirty="0" err="1" smtClean="0">
                <a:solidFill>
                  <a:srgbClr val="FF0000"/>
                </a:solidFill>
              </a:rPr>
              <a:t>i.setAction</a:t>
            </a:r>
            <a:r>
              <a:rPr lang="en-US" sz="2400" b="1" dirty="0" smtClean="0">
                <a:solidFill>
                  <a:srgbClr val="FF0000"/>
                </a:solidFill>
              </a:rPr>
              <a:t>(</a:t>
            </a:r>
            <a:r>
              <a:rPr lang="en-US" sz="2400" b="1" dirty="0" err="1" smtClean="0">
                <a:solidFill>
                  <a:srgbClr val="FF0000"/>
                </a:solidFill>
              </a:rPr>
              <a:t>Intent.ACTION_DIAL</a:t>
            </a:r>
            <a:r>
              <a:rPr lang="en-US" sz="2400" b="1" dirty="0">
                <a:solidFill>
                  <a:srgbClr val="FF0000"/>
                </a:solidFill>
              </a:rPr>
              <a:t>);</a:t>
            </a:r>
          </a:p>
          <a:p>
            <a:r>
              <a:rPr lang="en-US" sz="2400" b="1" dirty="0">
                <a:solidFill>
                  <a:srgbClr val="FF0000"/>
                </a:solidFill>
              </a:rPr>
              <a:t>     </a:t>
            </a:r>
            <a:r>
              <a:rPr lang="en-US" sz="2100" b="1" dirty="0" err="1" smtClean="0">
                <a:solidFill>
                  <a:srgbClr val="FF0000"/>
                </a:solidFill>
              </a:rPr>
              <a:t>EditText</a:t>
            </a:r>
            <a:r>
              <a:rPr lang="en-US" sz="2100" b="1" dirty="0" smtClean="0">
                <a:solidFill>
                  <a:srgbClr val="FF0000"/>
                </a:solidFill>
              </a:rPr>
              <a:t> </a:t>
            </a:r>
            <a:r>
              <a:rPr lang="en-US" sz="2100" b="1" dirty="0">
                <a:solidFill>
                  <a:srgbClr val="FF0000"/>
                </a:solidFill>
              </a:rPr>
              <a:t>et2 = (</a:t>
            </a:r>
            <a:r>
              <a:rPr lang="en-US" sz="2100" b="1" dirty="0" err="1">
                <a:solidFill>
                  <a:srgbClr val="FF0000"/>
                </a:solidFill>
              </a:rPr>
              <a:t>EditText</a:t>
            </a:r>
            <a:r>
              <a:rPr lang="en-US" sz="2100" b="1" dirty="0">
                <a:solidFill>
                  <a:srgbClr val="FF0000"/>
                </a:solidFill>
              </a:rPr>
              <a:t>) </a:t>
            </a:r>
            <a:r>
              <a:rPr lang="en-US" sz="2100" b="1" dirty="0" err="1">
                <a:solidFill>
                  <a:srgbClr val="FF0000"/>
                </a:solidFill>
              </a:rPr>
              <a:t>findViewById</a:t>
            </a:r>
            <a:r>
              <a:rPr lang="en-US" sz="2100" b="1" dirty="0">
                <a:solidFill>
                  <a:srgbClr val="FF0000"/>
                </a:solidFill>
              </a:rPr>
              <a:t>(R.id.tel);</a:t>
            </a:r>
          </a:p>
          <a:p>
            <a:r>
              <a:rPr lang="en-US" sz="2100" b="1" dirty="0" smtClean="0">
                <a:solidFill>
                  <a:srgbClr val="FF0000"/>
                </a:solidFill>
              </a:rPr>
              <a:t>      </a:t>
            </a:r>
            <a:r>
              <a:rPr lang="en-US" sz="2100" b="1" dirty="0" err="1" smtClean="0">
                <a:solidFill>
                  <a:srgbClr val="FF0000"/>
                </a:solidFill>
              </a:rPr>
              <a:t>i.setData</a:t>
            </a:r>
            <a:r>
              <a:rPr lang="en-US" sz="2100" b="1" dirty="0" smtClean="0">
                <a:solidFill>
                  <a:srgbClr val="FF0000"/>
                </a:solidFill>
              </a:rPr>
              <a:t>(</a:t>
            </a:r>
            <a:r>
              <a:rPr lang="en-US" sz="2100" b="1" dirty="0" err="1" smtClean="0">
                <a:solidFill>
                  <a:srgbClr val="FF0000"/>
                </a:solidFill>
              </a:rPr>
              <a:t>Uri.parse</a:t>
            </a:r>
            <a:r>
              <a:rPr lang="en-US" sz="2100" b="1" dirty="0">
                <a:solidFill>
                  <a:srgbClr val="FF0000"/>
                </a:solidFill>
              </a:rPr>
              <a:t>("</a:t>
            </a:r>
            <a:r>
              <a:rPr lang="en-US" sz="2100" b="1" dirty="0" err="1">
                <a:solidFill>
                  <a:srgbClr val="FF0000"/>
                </a:solidFill>
              </a:rPr>
              <a:t>tel</a:t>
            </a:r>
            <a:r>
              <a:rPr lang="en-US" sz="2100" b="1" dirty="0">
                <a:solidFill>
                  <a:srgbClr val="FF0000"/>
                </a:solidFill>
              </a:rPr>
              <a:t>:"+et2.getText().</a:t>
            </a:r>
            <a:r>
              <a:rPr lang="en-US" sz="2100" b="1" dirty="0" err="1">
                <a:solidFill>
                  <a:srgbClr val="FF0000"/>
                </a:solidFill>
              </a:rPr>
              <a:t>toString</a:t>
            </a:r>
            <a:r>
              <a:rPr lang="en-US" sz="2100" b="1" dirty="0">
                <a:solidFill>
                  <a:srgbClr val="FF0000"/>
                </a:solidFill>
              </a:rPr>
              <a:t>()));</a:t>
            </a:r>
          </a:p>
          <a:p>
            <a:r>
              <a:rPr lang="en-US" sz="2400" dirty="0"/>
              <a:t>     </a:t>
            </a:r>
            <a:r>
              <a:rPr lang="en-US" sz="2400" dirty="0" err="1" smtClean="0"/>
              <a:t>startActivity</a:t>
            </a:r>
            <a:r>
              <a:rPr lang="en-US" sz="2400" dirty="0" smtClean="0"/>
              <a:t>(i</a:t>
            </a:r>
            <a:r>
              <a:rPr lang="en-US" sz="2400" dirty="0"/>
              <a:t>);</a:t>
            </a:r>
          </a:p>
          <a:p>
            <a:r>
              <a:rPr lang="en-US" sz="2400" dirty="0"/>
              <a:t>    }</a:t>
            </a:r>
          </a:p>
        </p:txBody>
      </p:sp>
      <p:sp>
        <p:nvSpPr>
          <p:cNvPr id="5" name="Rectangle 1"/>
          <p:cNvSpPr>
            <a:spLocks noChangeArrowheads="1"/>
          </p:cNvSpPr>
          <p:nvPr/>
        </p:nvSpPr>
        <p:spPr bwMode="auto">
          <a:xfrm>
            <a:off x="4792717" y="3408009"/>
            <a:ext cx="7399283" cy="3323987"/>
          </a:xfrm>
          <a:prstGeom prst="rect">
            <a:avLst/>
          </a:prstGeom>
          <a:solidFill>
            <a:schemeClr val="tx2">
              <a:lumMod val="20000"/>
              <a:lumOff val="80000"/>
            </a:schemeClr>
          </a:solidFill>
          <a:ln>
            <a:noFill/>
          </a:ln>
          <a:effectLst/>
        </p:spPr>
        <p:txBody>
          <a:bodyPr vert="horz" wrap="square" lIns="0" tIns="0" rIns="0" bIns="0" numCol="1" anchor="ctr" anchorCtr="0" compatLnSpc="1">
            <a:prstTxWarp prst="textNoShape">
              <a:avLst/>
            </a:prstTxWarp>
            <a:spAutoFit/>
          </a:bodyPr>
          <a:lstStyle/>
          <a:p>
            <a:pPr marL="342900" marR="0" lvl="0" indent="-342900" algn="l" defTabSz="914400" rtl="0" eaLnBrk="1" fontAlgn="base" latinLnBrk="0" hangingPunct="1">
              <a:lnSpc>
                <a:spcPct val="120000"/>
              </a:lnSpc>
              <a:spcBef>
                <a:spcPct val="0"/>
              </a:spcBef>
              <a:spcAft>
                <a:spcPct val="0"/>
              </a:spcAft>
              <a:buClrTx/>
              <a:buSzTx/>
              <a:buFont typeface="Arial" pitchFamily="34" charset="0"/>
              <a:buChar char="•"/>
              <a:tabLst/>
            </a:pPr>
            <a:r>
              <a:rPr kumimoji="0" lang="en-US" sz="2000" b="0" i="0" u="none" strike="noStrike" cap="none" normalizeH="0" baseline="0" dirty="0" smtClean="0">
                <a:ln>
                  <a:noFill/>
                </a:ln>
                <a:solidFill>
                  <a:srgbClr val="242729"/>
                </a:solidFill>
                <a:effectLst/>
                <a:latin typeface="Times New Roman" pitchFamily="18" charset="0"/>
                <a:cs typeface="Times New Roman" pitchFamily="18" charset="0"/>
              </a:rPr>
              <a:t>Whenever the user clicks</a:t>
            </a:r>
            <a:r>
              <a:rPr kumimoji="0" lang="en-US" sz="2000" b="0" i="0" u="none" strike="noStrike" cap="none" normalizeH="0" dirty="0" smtClean="0">
                <a:ln>
                  <a:noFill/>
                </a:ln>
                <a:solidFill>
                  <a:srgbClr val="242729"/>
                </a:solidFill>
                <a:effectLst/>
                <a:latin typeface="Times New Roman" pitchFamily="18" charset="0"/>
                <a:cs typeface="Times New Roman" pitchFamily="18" charset="0"/>
              </a:rPr>
              <a:t> the DIAL button, calling built-in dial screen by invoking </a:t>
            </a:r>
            <a:r>
              <a:rPr kumimoji="0" lang="en-US" sz="2000" b="0" i="0" u="none" strike="noStrike" cap="none" normalizeH="0" baseline="0" dirty="0" err="1" smtClean="0">
                <a:ln>
                  <a:noFill/>
                </a:ln>
                <a:solidFill>
                  <a:srgbClr val="242729"/>
                </a:solidFill>
                <a:effectLst/>
                <a:latin typeface="Times New Roman" pitchFamily="18" charset="0"/>
                <a:cs typeface="Times New Roman" pitchFamily="18" charset="0"/>
              </a:rPr>
              <a:t>Intent.ACTION_DIAL</a:t>
            </a:r>
            <a:r>
              <a:rPr kumimoji="0" lang="en-US" sz="2000" b="0" i="0" u="none" strike="noStrike" cap="none" normalizeH="0" baseline="0" dirty="0" smtClean="0">
                <a:ln>
                  <a:noFill/>
                </a:ln>
                <a:solidFill>
                  <a:srgbClr val="242729"/>
                </a:solidFill>
                <a:effectLst/>
                <a:latin typeface="Times New Roman" pitchFamily="18" charset="0"/>
                <a:cs typeface="Times New Roman" pitchFamily="18" charset="0"/>
              </a:rPr>
              <a:t> to call number when the application is launched.</a:t>
            </a:r>
          </a:p>
          <a:p>
            <a:pPr marL="342900" lvl="0" indent="-342900" defTabSz="914400" fontAlgn="base">
              <a:lnSpc>
                <a:spcPct val="120000"/>
              </a:lnSpc>
              <a:spcBef>
                <a:spcPct val="0"/>
              </a:spcBef>
              <a:spcAft>
                <a:spcPct val="0"/>
              </a:spcAft>
              <a:buFont typeface="Arial" pitchFamily="34" charset="0"/>
              <a:buChar char="•"/>
            </a:pPr>
            <a:r>
              <a:rPr lang="en-US" sz="2000" dirty="0" smtClean="0">
                <a:latin typeface="Times New Roman" pitchFamily="18" charset="0"/>
                <a:cs typeface="Times New Roman" pitchFamily="18" charset="0"/>
              </a:rPr>
              <a:t>To send any data to the built in activity use </a:t>
            </a:r>
            <a:r>
              <a:rPr lang="en-US" sz="2000" dirty="0" err="1" smtClean="0">
                <a:latin typeface="Times New Roman" pitchFamily="18" charset="0"/>
                <a:cs typeface="Times New Roman" pitchFamily="18" charset="0"/>
              </a:rPr>
              <a:t>setData</a:t>
            </a:r>
            <a:r>
              <a:rPr lang="en-US" sz="2000" dirty="0" smtClean="0">
                <a:latin typeface="Times New Roman" pitchFamily="18" charset="0"/>
                <a:cs typeface="Times New Roman" pitchFamily="18" charset="0"/>
              </a:rPr>
              <a:t>(), the parameter for this method is Uri component.  To get the Uri component use </a:t>
            </a:r>
            <a:r>
              <a:rPr lang="en-US" sz="2000" dirty="0" err="1" smtClean="0">
                <a:latin typeface="Times New Roman" pitchFamily="18" charset="0"/>
                <a:cs typeface="Times New Roman" pitchFamily="18" charset="0"/>
              </a:rPr>
              <a:t>Uri.parse</a:t>
            </a:r>
            <a:r>
              <a:rPr lang="en-US" sz="2000" dirty="0" smtClean="0">
                <a:latin typeface="Times New Roman" pitchFamily="18" charset="0"/>
                <a:cs typeface="Times New Roman" pitchFamily="18" charset="0"/>
              </a:rPr>
              <a:t>() method which takes the String input along with what type of data we are sending. Here we are sending telephony type of data which accepts number, #, and *. Ordinary number accepts 0-9.</a:t>
            </a:r>
          </a:p>
          <a:p>
            <a:pPr marL="342900" lvl="0" indent="-342900" defTabSz="914400" fontAlgn="base">
              <a:lnSpc>
                <a:spcPct val="120000"/>
              </a:lnSpc>
              <a:spcBef>
                <a:spcPct val="0"/>
              </a:spcBef>
              <a:spcAft>
                <a:spcPct val="0"/>
              </a:spcAft>
              <a:buFont typeface="Arial" pitchFamily="34" charset="0"/>
              <a:buChar char="•"/>
            </a:pPr>
            <a:r>
              <a:rPr lang="en-US" sz="2000" dirty="0" err="1" smtClean="0">
                <a:latin typeface="Times New Roman" pitchFamily="18" charset="0"/>
                <a:cs typeface="Times New Roman" pitchFamily="18" charset="0"/>
              </a:rPr>
              <a:t>tel</a:t>
            </a:r>
            <a:r>
              <a:rPr lang="en-US" sz="2000" dirty="0" smtClean="0">
                <a:latin typeface="Times New Roman" pitchFamily="18" charset="0"/>
                <a:cs typeface="Times New Roman" pitchFamily="18" charset="0"/>
              </a:rPr>
              <a:t> : A </a:t>
            </a:r>
            <a:r>
              <a:rPr lang="en-US" sz="2000" dirty="0">
                <a:latin typeface="Times New Roman" pitchFamily="18" charset="0"/>
                <a:cs typeface="Times New Roman" pitchFamily="18" charset="0"/>
              </a:rPr>
              <a:t>data </a:t>
            </a:r>
            <a:r>
              <a:rPr lang="en-US" sz="2000" dirty="0" smtClean="0">
                <a:latin typeface="Times New Roman" pitchFamily="18" charset="0"/>
                <a:cs typeface="Times New Roman" pitchFamily="18" charset="0"/>
              </a:rPr>
              <a:t>representing kind of  telephone </a:t>
            </a:r>
            <a:r>
              <a:rPr lang="en-US" sz="2000" dirty="0">
                <a:latin typeface="Times New Roman" pitchFamily="18" charset="0"/>
                <a:cs typeface="Times New Roman" pitchFamily="18" charset="0"/>
              </a:rPr>
              <a:t>number</a:t>
            </a:r>
            <a:r>
              <a:rPr lang="en-US" sz="2000" dirty="0"/>
              <a:t>.</a:t>
            </a:r>
            <a:r>
              <a:rPr kumimoji="0" lang="en-US" sz="1050" b="0" i="0" u="none" strike="noStrike" cap="none" normalizeH="0" baseline="0" dirty="0" smtClean="0">
                <a:ln>
                  <a:noFill/>
                </a:ln>
                <a:solidFill>
                  <a:schemeClr val="tx1"/>
                </a:solidFill>
                <a:effectLst/>
                <a:latin typeface="Arial" pitchFamily="34" charset="0"/>
                <a:cs typeface="Arial" pitchFamily="34" charset="0"/>
              </a:rPr>
              <a:t>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6346364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934512"/>
          </a:xfrm>
        </p:spPr>
        <p:txBody>
          <a:bodyPr/>
          <a:lstStyle/>
          <a:p>
            <a:r>
              <a:rPr lang="en-US" dirty="0" smtClean="0"/>
              <a:t>Agenda</a:t>
            </a:r>
            <a:endParaRPr lang="en-US" dirty="0"/>
          </a:p>
        </p:txBody>
      </p:sp>
      <p:sp>
        <p:nvSpPr>
          <p:cNvPr id="3" name="Content Placeholder 2"/>
          <p:cNvSpPr>
            <a:spLocks noGrp="1"/>
          </p:cNvSpPr>
          <p:nvPr>
            <p:ph sz="quarter" idx="13"/>
          </p:nvPr>
        </p:nvSpPr>
        <p:spPr>
          <a:xfrm>
            <a:off x="913774" y="1756230"/>
            <a:ext cx="10363826" cy="4731656"/>
          </a:xfrm>
        </p:spPr>
        <p:txBody>
          <a:bodyPr/>
          <a:lstStyle/>
          <a:p>
            <a:r>
              <a:rPr lang="en-US" sz="2800" cap="none" dirty="0"/>
              <a:t>Implicit intents</a:t>
            </a:r>
          </a:p>
          <a:p>
            <a:pPr lvl="0"/>
            <a:r>
              <a:rPr lang="en-US" sz="2800" cap="none" dirty="0" smtClean="0"/>
              <a:t>Explicit intents</a:t>
            </a:r>
          </a:p>
          <a:p>
            <a:pPr lvl="0"/>
            <a:r>
              <a:rPr lang="en-US" sz="2800" cap="none" dirty="0" smtClean="0"/>
              <a:t>Hands on example </a:t>
            </a:r>
          </a:p>
          <a:p>
            <a:pPr lvl="1"/>
            <a:r>
              <a:rPr lang="en-US" sz="2400" cap="none" dirty="0" smtClean="0"/>
              <a:t>Explicit event - send a message from one activity to another activity.</a:t>
            </a:r>
          </a:p>
          <a:p>
            <a:pPr lvl="1"/>
            <a:r>
              <a:rPr lang="en-US" sz="2400" cap="none" dirty="0" smtClean="0"/>
              <a:t>Implicit event – sending message through e-mail, dial up screen and </a:t>
            </a:r>
            <a:r>
              <a:rPr lang="en-US" sz="2400" cap="none" dirty="0" smtClean="0"/>
              <a:t>WhatsApp</a:t>
            </a:r>
            <a:endParaRPr lang="en-US" sz="2400" cap="none" dirty="0" smtClean="0"/>
          </a:p>
          <a:p>
            <a:pPr lvl="0"/>
            <a:r>
              <a:rPr lang="en-US" sz="2800" cap="none" dirty="0" smtClean="0"/>
              <a:t>Run apps on real device</a:t>
            </a:r>
          </a:p>
          <a:p>
            <a:pPr lvl="0"/>
            <a:r>
              <a:rPr lang="en-US" sz="2800" cap="none" dirty="0" smtClean="0"/>
              <a:t>Getting result from the activity</a:t>
            </a:r>
          </a:p>
          <a:p>
            <a:endParaRPr lang="en-US" dirty="0"/>
          </a:p>
        </p:txBody>
      </p:sp>
    </p:spTree>
    <p:extLst>
      <p:ext uri="{BB962C8B-B14F-4D97-AF65-F5344CB8AC3E}">
        <p14:creationId xmlns:p14="http://schemas.microsoft.com/office/powerpoint/2010/main" val="4708423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155266"/>
            <a:ext cx="10364451" cy="926504"/>
          </a:xfrm>
        </p:spPr>
        <p:txBody>
          <a:bodyPr/>
          <a:lstStyle/>
          <a:p>
            <a:r>
              <a:rPr lang="en-US" cap="none" dirty="0" smtClean="0"/>
              <a:t>After clicking </a:t>
            </a:r>
            <a:r>
              <a:rPr lang="en-US" b="1" cap="none" dirty="0" smtClean="0"/>
              <a:t>DIAL</a:t>
            </a:r>
            <a:r>
              <a:rPr lang="en-US" cap="none" dirty="0" smtClean="0"/>
              <a:t> button</a:t>
            </a:r>
            <a:endParaRPr lang="en-US" cap="none" dirty="0"/>
          </a:p>
        </p:txBody>
      </p:sp>
      <p:pic>
        <p:nvPicPr>
          <p:cNvPr id="5" name="Picture 4" descr="C:\Users\rmohanraj.CS.MUM.EDU\AppData\Local\Microsoft\Windows\INetCache\Content.Word\Screenshot_2017-03-26-13-09-16.png"/>
          <p:cNvPicPr/>
          <p:nvPr/>
        </p:nvPicPr>
        <p:blipFill>
          <a:blip r:embed="rId2">
            <a:extLst>
              <a:ext uri="{28A0092B-C50C-407E-A947-70E740481C1C}">
                <a14:useLocalDpi xmlns:a14="http://schemas.microsoft.com/office/drawing/2010/main" val="0"/>
              </a:ext>
            </a:extLst>
          </a:blip>
          <a:srcRect/>
          <a:stretch>
            <a:fillRect/>
          </a:stretch>
        </p:blipFill>
        <p:spPr bwMode="auto">
          <a:xfrm>
            <a:off x="1224456" y="1371599"/>
            <a:ext cx="3536730" cy="5108029"/>
          </a:xfrm>
          <a:prstGeom prst="rect">
            <a:avLst/>
          </a:prstGeom>
          <a:noFill/>
          <a:ln>
            <a:noFill/>
          </a:ln>
        </p:spPr>
      </p:pic>
      <p:pic>
        <p:nvPicPr>
          <p:cNvPr id="6" name="Picture 5" descr="C:\Users\rmohanraj.CS.MUM.EDU\AppData\Local\Microsoft\Windows\INetCache\Content.Word\Screenshot_2017-03-26-13-09-23.png"/>
          <p:cNvPicPr/>
          <p:nvPr/>
        </p:nvPicPr>
        <p:blipFill>
          <a:blip r:embed="rId3">
            <a:extLst>
              <a:ext uri="{28A0092B-C50C-407E-A947-70E740481C1C}">
                <a14:useLocalDpi xmlns:a14="http://schemas.microsoft.com/office/drawing/2010/main" val="0"/>
              </a:ext>
            </a:extLst>
          </a:blip>
          <a:srcRect/>
          <a:stretch>
            <a:fillRect/>
          </a:stretch>
        </p:blipFill>
        <p:spPr bwMode="auto">
          <a:xfrm>
            <a:off x="6522817" y="1371599"/>
            <a:ext cx="3630176" cy="5108029"/>
          </a:xfrm>
          <a:prstGeom prst="rect">
            <a:avLst/>
          </a:prstGeom>
          <a:noFill/>
          <a:ln>
            <a:noFill/>
          </a:ln>
        </p:spPr>
      </p:pic>
      <p:sp>
        <p:nvSpPr>
          <p:cNvPr id="7" name="Right Arrow 6"/>
          <p:cNvSpPr/>
          <p:nvPr/>
        </p:nvSpPr>
        <p:spPr>
          <a:xfrm>
            <a:off x="4761185" y="3961773"/>
            <a:ext cx="1761631" cy="4887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99390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173421"/>
            <a:ext cx="10364451" cy="642724"/>
          </a:xfrm>
        </p:spPr>
        <p:txBody>
          <a:bodyPr/>
          <a:lstStyle/>
          <a:p>
            <a:r>
              <a:rPr lang="en-US" dirty="0" smtClean="0"/>
              <a:t>Implicit intent-</a:t>
            </a:r>
            <a:r>
              <a:rPr lang="en-US" dirty="0" err="1" smtClean="0"/>
              <a:t>whatsapp</a:t>
            </a:r>
            <a:endParaRPr lang="en-US" dirty="0"/>
          </a:p>
        </p:txBody>
      </p:sp>
      <p:sp>
        <p:nvSpPr>
          <p:cNvPr id="3" name="Content Placeholder 2"/>
          <p:cNvSpPr>
            <a:spLocks noGrp="1"/>
          </p:cNvSpPr>
          <p:nvPr>
            <p:ph sz="quarter" idx="13"/>
          </p:nvPr>
        </p:nvSpPr>
        <p:spPr>
          <a:xfrm>
            <a:off x="0" y="646386"/>
            <a:ext cx="9049407" cy="4389806"/>
          </a:xfrm>
        </p:spPr>
        <p:txBody>
          <a:bodyPr>
            <a:normAutofit fontScale="62500" lnSpcReduction="20000"/>
          </a:bodyPr>
          <a:lstStyle/>
          <a:p>
            <a:pPr marL="0" indent="0">
              <a:buNone/>
            </a:pPr>
            <a:r>
              <a:rPr lang="en-US" sz="3400" cap="none" dirty="0"/>
              <a:t>&lt;Button</a:t>
            </a:r>
          </a:p>
          <a:p>
            <a:pPr marL="0" indent="0">
              <a:buNone/>
            </a:pPr>
            <a:r>
              <a:rPr lang="en-US" sz="3400" cap="none" dirty="0"/>
              <a:t>        </a:t>
            </a:r>
            <a:r>
              <a:rPr lang="en-US" sz="3400" cap="none" dirty="0" err="1"/>
              <a:t>android:layout_width</a:t>
            </a:r>
            <a:r>
              <a:rPr lang="en-US" sz="3400" cap="none" dirty="0"/>
              <a:t>="</a:t>
            </a:r>
            <a:r>
              <a:rPr lang="en-US" sz="3400" cap="none" dirty="0" err="1"/>
              <a:t>match_parent</a:t>
            </a:r>
            <a:r>
              <a:rPr lang="en-US" sz="3400" cap="none" dirty="0"/>
              <a:t>"</a:t>
            </a:r>
          </a:p>
          <a:p>
            <a:pPr marL="0" indent="0">
              <a:buNone/>
            </a:pPr>
            <a:r>
              <a:rPr lang="en-US" sz="3400" cap="none" dirty="0"/>
              <a:t>        </a:t>
            </a:r>
            <a:r>
              <a:rPr lang="en-US" sz="3400" cap="none" dirty="0" err="1"/>
              <a:t>android:layout_height</a:t>
            </a:r>
            <a:r>
              <a:rPr lang="en-US" sz="3400" cap="none" dirty="0"/>
              <a:t>="</a:t>
            </a:r>
            <a:r>
              <a:rPr lang="en-US" sz="3400" cap="none" dirty="0" err="1"/>
              <a:t>wrap_content</a:t>
            </a:r>
            <a:r>
              <a:rPr lang="en-US" sz="3400" cap="none" dirty="0"/>
              <a:t>"</a:t>
            </a:r>
          </a:p>
          <a:p>
            <a:pPr marL="0" indent="0">
              <a:buNone/>
            </a:pPr>
            <a:r>
              <a:rPr lang="en-US" sz="3400" cap="none" dirty="0"/>
              <a:t>        </a:t>
            </a:r>
            <a:r>
              <a:rPr lang="en-US" sz="3400" cap="none" dirty="0" err="1"/>
              <a:t>android:onClick</a:t>
            </a:r>
            <a:r>
              <a:rPr lang="en-US" sz="3400" cap="none" dirty="0"/>
              <a:t>="</a:t>
            </a:r>
            <a:r>
              <a:rPr lang="en-US" sz="3400" cap="none" dirty="0" err="1"/>
              <a:t>whatsapp</a:t>
            </a:r>
            <a:r>
              <a:rPr lang="en-US" sz="3400" cap="none" dirty="0"/>
              <a:t>"</a:t>
            </a:r>
          </a:p>
          <a:p>
            <a:pPr marL="0" indent="0">
              <a:buNone/>
            </a:pPr>
            <a:r>
              <a:rPr lang="en-US" sz="3400" cap="none" dirty="0"/>
              <a:t>        </a:t>
            </a:r>
            <a:r>
              <a:rPr lang="en-US" sz="3400" cap="none" dirty="0" err="1"/>
              <a:t>android:text</a:t>
            </a:r>
            <a:r>
              <a:rPr lang="en-US" sz="3400" cap="none" dirty="0"/>
              <a:t>="</a:t>
            </a:r>
            <a:r>
              <a:rPr lang="en-US" sz="3400" cap="none" dirty="0" err="1"/>
              <a:t>WhatsApp</a:t>
            </a:r>
            <a:r>
              <a:rPr lang="en-US" sz="3400" cap="none" dirty="0" smtClean="0"/>
              <a:t>"/&gt;</a:t>
            </a:r>
          </a:p>
          <a:p>
            <a:pPr marL="0" indent="0">
              <a:buNone/>
            </a:pPr>
            <a:r>
              <a:rPr lang="en-US" sz="3400" cap="none" dirty="0"/>
              <a:t>public void </a:t>
            </a:r>
            <a:r>
              <a:rPr lang="en-US" sz="3400" cap="none" dirty="0" err="1"/>
              <a:t>whatsapp</a:t>
            </a:r>
            <a:r>
              <a:rPr lang="en-US" sz="3400" cap="none" dirty="0"/>
              <a:t>(View view){</a:t>
            </a:r>
          </a:p>
          <a:p>
            <a:pPr marL="0" indent="0">
              <a:buNone/>
            </a:pPr>
            <a:r>
              <a:rPr lang="en-US" sz="3400" b="1" cap="none" dirty="0">
                <a:solidFill>
                  <a:srgbClr val="FF0000"/>
                </a:solidFill>
              </a:rPr>
              <a:t>Intent i = </a:t>
            </a:r>
            <a:r>
              <a:rPr lang="en-US" sz="3400" b="1" cap="none" dirty="0" err="1">
                <a:solidFill>
                  <a:srgbClr val="FF0000"/>
                </a:solidFill>
              </a:rPr>
              <a:t>getPackageManager</a:t>
            </a:r>
            <a:r>
              <a:rPr lang="en-US" sz="3400" b="1" cap="none" dirty="0">
                <a:solidFill>
                  <a:srgbClr val="FF0000"/>
                </a:solidFill>
              </a:rPr>
              <a:t>().</a:t>
            </a:r>
            <a:r>
              <a:rPr lang="en-US" sz="3400" b="1" cap="none" dirty="0" err="1">
                <a:solidFill>
                  <a:srgbClr val="FF0000"/>
                </a:solidFill>
              </a:rPr>
              <a:t>getLaunchIntentForPackage</a:t>
            </a:r>
            <a:r>
              <a:rPr lang="en-US" sz="3400" b="1" cap="none" dirty="0">
                <a:solidFill>
                  <a:srgbClr val="FF0000"/>
                </a:solidFill>
              </a:rPr>
              <a:t>("</a:t>
            </a:r>
            <a:r>
              <a:rPr lang="en-US" sz="3400" b="1" cap="none" dirty="0" err="1">
                <a:solidFill>
                  <a:srgbClr val="FF0000"/>
                </a:solidFill>
              </a:rPr>
              <a:t>com.whatsapp</a:t>
            </a:r>
            <a:r>
              <a:rPr lang="en-US" sz="3400" b="1" cap="none" dirty="0">
                <a:solidFill>
                  <a:srgbClr val="FF0000"/>
                </a:solidFill>
              </a:rPr>
              <a:t>");</a:t>
            </a:r>
          </a:p>
          <a:p>
            <a:pPr marL="0" indent="0">
              <a:buNone/>
            </a:pPr>
            <a:r>
              <a:rPr lang="en-US" sz="3400" cap="none" dirty="0" err="1"/>
              <a:t>startActivity</a:t>
            </a:r>
            <a:r>
              <a:rPr lang="en-US" sz="3400" cap="none" dirty="0"/>
              <a:t>(i);</a:t>
            </a:r>
          </a:p>
          <a:p>
            <a:pPr marL="0" indent="0">
              <a:buNone/>
            </a:pPr>
            <a:r>
              <a:rPr lang="en-US" sz="3400" cap="none" dirty="0"/>
              <a:t>    }</a:t>
            </a:r>
          </a:p>
          <a:p>
            <a:pPr marL="0" indent="0">
              <a:buNone/>
            </a:pPr>
            <a:endParaRPr lang="en-US" cap="none" dirty="0" smtClean="0"/>
          </a:p>
          <a:p>
            <a:endParaRPr lang="en-US" cap="none" dirty="0"/>
          </a:p>
          <a:p>
            <a:endParaRPr lang="en-US" cap="none" dirty="0"/>
          </a:p>
        </p:txBody>
      </p:sp>
      <p:sp>
        <p:nvSpPr>
          <p:cNvPr id="5" name="TextBox 4"/>
          <p:cNvSpPr txBox="1"/>
          <p:nvPr/>
        </p:nvSpPr>
        <p:spPr>
          <a:xfrm>
            <a:off x="93341" y="4618673"/>
            <a:ext cx="8639503" cy="2246769"/>
          </a:xfrm>
          <a:prstGeom prst="rect">
            <a:avLst/>
          </a:prstGeom>
          <a:noFill/>
        </p:spPr>
        <p:txBody>
          <a:bodyPr wrap="square" rtlCol="0">
            <a:spAutoFit/>
          </a:bodyPr>
          <a:lstStyle/>
          <a:p>
            <a:r>
              <a:rPr lang="en-US" sz="2800" dirty="0" smtClean="0"/>
              <a:t>If you want to call any third party application in your logic, first you should  get the package name from your App called as </a:t>
            </a:r>
            <a:r>
              <a:rPr lang="en-US" sz="2800" dirty="0" err="1" smtClean="0"/>
              <a:t>PackageNameViewer</a:t>
            </a:r>
            <a:r>
              <a:rPr lang="en-US" sz="2800" dirty="0" smtClean="0"/>
              <a:t>. If you don’t have the application install the app from play store. </a:t>
            </a:r>
            <a:r>
              <a:rPr lang="en-US" sz="2800" dirty="0" smtClean="0">
                <a:solidFill>
                  <a:srgbClr val="FF0000"/>
                </a:solidFill>
              </a:rPr>
              <a:t>Then see package name and use that in the code. </a:t>
            </a:r>
            <a:endParaRPr lang="en-US" sz="2800" dirty="0">
              <a:solidFill>
                <a:srgbClr val="FF0000"/>
              </a:solidFill>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9253" y="3515710"/>
            <a:ext cx="2672747" cy="3342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07838" y="0"/>
            <a:ext cx="2695575" cy="344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Arrow Connector 6"/>
          <p:cNvCxnSpPr/>
          <p:nvPr/>
        </p:nvCxnSpPr>
        <p:spPr>
          <a:xfrm flipV="1">
            <a:off x="3657600" y="3279229"/>
            <a:ext cx="5850238" cy="2664904"/>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6053959" y="6132786"/>
            <a:ext cx="3453879" cy="488731"/>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09967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70383"/>
            <a:ext cx="10364451" cy="1175093"/>
          </a:xfrm>
        </p:spPr>
        <p:txBody>
          <a:bodyPr/>
          <a:lstStyle/>
          <a:p>
            <a:r>
              <a:rPr lang="en-US" cap="none" dirty="0" smtClean="0"/>
              <a:t>After clicking </a:t>
            </a:r>
            <a:r>
              <a:rPr lang="en-US" b="1" dirty="0" err="1" smtClean="0"/>
              <a:t>whatsapp</a:t>
            </a:r>
            <a:r>
              <a:rPr lang="en-US" dirty="0" smtClean="0"/>
              <a:t> </a:t>
            </a:r>
            <a:r>
              <a:rPr lang="en-US" cap="none" dirty="0" smtClean="0"/>
              <a:t>Button</a:t>
            </a:r>
            <a:endParaRPr lang="en-US" cap="none" dirty="0"/>
          </a:p>
        </p:txBody>
      </p:sp>
      <p:pic>
        <p:nvPicPr>
          <p:cNvPr id="3" name="Picture 2" descr="C:\Users\rmohanraj.CS.MUM.EDU\AppData\Local\Microsoft\Windows\INetCache\Content.Word\Screenshot_2017-03-26-13-09-16.png"/>
          <p:cNvPicPr/>
          <p:nvPr/>
        </p:nvPicPr>
        <p:blipFill>
          <a:blip r:embed="rId2">
            <a:extLst>
              <a:ext uri="{28A0092B-C50C-407E-A947-70E740481C1C}">
                <a14:useLocalDpi xmlns:a14="http://schemas.microsoft.com/office/drawing/2010/main" val="0"/>
              </a:ext>
            </a:extLst>
          </a:blip>
          <a:srcRect/>
          <a:stretch>
            <a:fillRect/>
          </a:stretch>
        </p:blipFill>
        <p:spPr bwMode="auto">
          <a:xfrm>
            <a:off x="1177160" y="1521370"/>
            <a:ext cx="3536730" cy="5108029"/>
          </a:xfrm>
          <a:prstGeom prst="rect">
            <a:avLst/>
          </a:prstGeom>
          <a:noFill/>
          <a:ln>
            <a:noFill/>
          </a:ln>
        </p:spPr>
      </p:pic>
      <p:pic>
        <p:nvPicPr>
          <p:cNvPr id="4" name="Picture 3" descr="C:\Users\rmohanraj.CS.MUM.EDU\AppData\Local\Microsoft\Windows\INetCache\Content.Word\Screenshot_2017-03-26-13-14-37.png"/>
          <p:cNvPicPr/>
          <p:nvPr/>
        </p:nvPicPr>
        <p:blipFill>
          <a:blip r:embed="rId3">
            <a:extLst>
              <a:ext uri="{28A0092B-C50C-407E-A947-70E740481C1C}">
                <a14:useLocalDpi xmlns:a14="http://schemas.microsoft.com/office/drawing/2010/main" val="0"/>
              </a:ext>
            </a:extLst>
          </a:blip>
          <a:srcRect/>
          <a:stretch>
            <a:fillRect/>
          </a:stretch>
        </p:blipFill>
        <p:spPr bwMode="auto">
          <a:xfrm>
            <a:off x="6915806" y="1521370"/>
            <a:ext cx="3473670" cy="5108029"/>
          </a:xfrm>
          <a:prstGeom prst="rect">
            <a:avLst/>
          </a:prstGeom>
          <a:noFill/>
          <a:ln>
            <a:noFill/>
          </a:ln>
        </p:spPr>
      </p:pic>
      <p:sp>
        <p:nvSpPr>
          <p:cNvPr id="5" name="Right Arrow 4"/>
          <p:cNvSpPr/>
          <p:nvPr/>
        </p:nvSpPr>
        <p:spPr>
          <a:xfrm>
            <a:off x="4713890" y="4545473"/>
            <a:ext cx="2201916" cy="5044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42223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13149" y="216575"/>
            <a:ext cx="10364451" cy="803883"/>
          </a:xfrm>
        </p:spPr>
        <p:txBody>
          <a:bodyPr/>
          <a:lstStyle/>
          <a:p>
            <a:r>
              <a:rPr lang="en-US" dirty="0"/>
              <a:t> </a:t>
            </a:r>
            <a:r>
              <a:rPr lang="en-US" b="1" cap="none" dirty="0" smtClean="0"/>
              <a:t>Frequently used </a:t>
            </a:r>
            <a:r>
              <a:rPr lang="en-US" b="1" cap="none" dirty="0" smtClean="0"/>
              <a:t>Implicit Intents</a:t>
            </a:r>
            <a:endParaRPr lang="en-US" b="1" dirty="0"/>
          </a:p>
        </p:txBody>
      </p:sp>
      <p:sp>
        <p:nvSpPr>
          <p:cNvPr id="4" name="Content Placeholder 3"/>
          <p:cNvSpPr>
            <a:spLocks noGrp="1"/>
          </p:cNvSpPr>
          <p:nvPr>
            <p:ph sz="quarter" idx="13"/>
          </p:nvPr>
        </p:nvSpPr>
        <p:spPr>
          <a:xfrm>
            <a:off x="667657" y="1291772"/>
            <a:ext cx="10885713" cy="5109028"/>
          </a:xfrm>
        </p:spPr>
        <p:txBody>
          <a:bodyPr>
            <a:normAutofit fontScale="85000" lnSpcReduction="20000"/>
          </a:bodyPr>
          <a:lstStyle/>
          <a:p>
            <a:r>
              <a:rPr lang="en-US" b="1" cap="none" dirty="0" smtClean="0"/>
              <a:t>Web browser</a:t>
            </a:r>
          </a:p>
          <a:p>
            <a:r>
              <a:rPr lang="en-US" b="1" cap="none" dirty="0" smtClean="0"/>
              <a:t>Email</a:t>
            </a:r>
          </a:p>
          <a:p>
            <a:r>
              <a:rPr lang="en-US" b="1" cap="none" dirty="0" smtClean="0"/>
              <a:t>Alarm clock</a:t>
            </a:r>
          </a:p>
          <a:p>
            <a:r>
              <a:rPr lang="en-US" b="1" cap="none" dirty="0" smtClean="0"/>
              <a:t>Calendar</a:t>
            </a:r>
          </a:p>
          <a:p>
            <a:r>
              <a:rPr lang="en-US" b="1" cap="none" dirty="0" smtClean="0"/>
              <a:t>Camera</a:t>
            </a:r>
          </a:p>
          <a:p>
            <a:r>
              <a:rPr lang="en-US" b="1" cap="none" dirty="0" smtClean="0"/>
              <a:t>Contacts/people app</a:t>
            </a:r>
          </a:p>
          <a:p>
            <a:r>
              <a:rPr lang="en-US" b="1" cap="none" dirty="0" smtClean="0"/>
              <a:t>File storage</a:t>
            </a:r>
          </a:p>
          <a:p>
            <a:r>
              <a:rPr lang="en-US" b="1" cap="none" dirty="0" smtClean="0"/>
              <a:t>Maps</a:t>
            </a:r>
          </a:p>
          <a:p>
            <a:r>
              <a:rPr lang="en-US" b="1" cap="none" dirty="0" smtClean="0"/>
              <a:t>Music or video</a:t>
            </a:r>
          </a:p>
          <a:p>
            <a:r>
              <a:rPr lang="en-US" b="1" cap="none" dirty="0" smtClean="0"/>
              <a:t>Phone</a:t>
            </a:r>
          </a:p>
          <a:p>
            <a:r>
              <a:rPr lang="en-US" b="1" cap="none" dirty="0" smtClean="0"/>
              <a:t>Settings</a:t>
            </a:r>
          </a:p>
          <a:p>
            <a:r>
              <a:rPr lang="en-US" b="1" cap="none" dirty="0" smtClean="0"/>
              <a:t>Text messaging</a:t>
            </a:r>
          </a:p>
          <a:p>
            <a:pPr marL="0" indent="0">
              <a:buNone/>
            </a:pPr>
            <a:r>
              <a:rPr lang="en-US" cap="none" dirty="0" smtClean="0">
                <a:solidFill>
                  <a:srgbClr val="FF0000"/>
                </a:solidFill>
              </a:rPr>
              <a:t>Refer for complete information  </a:t>
            </a:r>
            <a:r>
              <a:rPr lang="en-US" b="1" cap="none" dirty="0">
                <a:solidFill>
                  <a:srgbClr val="FF0000"/>
                </a:solidFill>
              </a:rPr>
              <a:t>: https://</a:t>
            </a:r>
            <a:r>
              <a:rPr lang="en-US" b="1" cap="none" dirty="0" smtClean="0">
                <a:solidFill>
                  <a:srgbClr val="FF0000"/>
                </a:solidFill>
              </a:rPr>
              <a:t>developer.android.com/guide/components/intents-common.html </a:t>
            </a:r>
          </a:p>
          <a:p>
            <a:endParaRPr lang="en-US" dirty="0" smtClean="0">
              <a:solidFill>
                <a:srgbClr val="FFFF00"/>
              </a:solidFill>
            </a:endParaRPr>
          </a:p>
          <a:p>
            <a:endParaRPr lang="en-US" dirty="0"/>
          </a:p>
        </p:txBody>
      </p:sp>
    </p:spTree>
    <p:extLst>
      <p:ext uri="{BB962C8B-B14F-4D97-AF65-F5344CB8AC3E}">
        <p14:creationId xmlns:p14="http://schemas.microsoft.com/office/powerpoint/2010/main" val="28405520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268014"/>
            <a:ext cx="10364451" cy="1135118"/>
          </a:xfrm>
        </p:spPr>
        <p:txBody>
          <a:bodyPr>
            <a:normAutofit/>
          </a:bodyPr>
          <a:lstStyle/>
          <a:p>
            <a:r>
              <a:rPr lang="en-US" b="1" cap="none" dirty="0" smtClean="0"/>
              <a:t>Run on your Android Mobile device</a:t>
            </a:r>
            <a:r>
              <a:rPr lang="en-US" b="1" dirty="0" smtClean="0"/>
              <a:t> </a:t>
            </a:r>
            <a:r>
              <a:rPr lang="en-US" b="1" dirty="0"/>
              <a:t/>
            </a:r>
            <a:br>
              <a:rPr lang="en-US" b="1" dirty="0"/>
            </a:br>
            <a:endParaRPr lang="en-US" b="1" dirty="0"/>
          </a:p>
        </p:txBody>
      </p:sp>
      <p:sp>
        <p:nvSpPr>
          <p:cNvPr id="3" name="Content Placeholder 2"/>
          <p:cNvSpPr>
            <a:spLocks noGrp="1"/>
          </p:cNvSpPr>
          <p:nvPr>
            <p:ph sz="quarter" idx="13"/>
          </p:nvPr>
        </p:nvSpPr>
        <p:spPr>
          <a:xfrm>
            <a:off x="435429" y="849340"/>
            <a:ext cx="11422741" cy="4782206"/>
          </a:xfrm>
        </p:spPr>
        <p:txBody>
          <a:bodyPr/>
          <a:lstStyle/>
          <a:p>
            <a:pPr marL="457200" indent="-457200">
              <a:buAutoNum type="arabicPeriod"/>
            </a:pPr>
            <a:r>
              <a:rPr lang="en-US" sz="2400" cap="none" dirty="0" smtClean="0"/>
              <a:t>Enable </a:t>
            </a:r>
            <a:r>
              <a:rPr lang="en-US" sz="2400" cap="none" dirty="0"/>
              <a:t>USB debugging on your </a:t>
            </a:r>
            <a:r>
              <a:rPr lang="en-US" sz="2400" cap="none" dirty="0" smtClean="0"/>
              <a:t>device</a:t>
            </a:r>
          </a:p>
          <a:p>
            <a:pPr lvl="1"/>
            <a:r>
              <a:rPr lang="en-US" sz="2000" cap="none" dirty="0"/>
              <a:t>On your device, open “Developer options” (in Android 4.0 onward, this is hidden by default). To enable it, go to Settings → About </a:t>
            </a:r>
            <a:r>
              <a:rPr lang="en-US" sz="2000" cap="none" dirty="0" smtClean="0"/>
              <a:t>Phone or About Device </a:t>
            </a:r>
            <a:r>
              <a:rPr lang="en-US" sz="2000" cap="none" dirty="0"/>
              <a:t>and tap the build number seven times. When you return to the previous </a:t>
            </a:r>
            <a:r>
              <a:rPr lang="en-US" sz="2000" cap="none" dirty="0" smtClean="0"/>
              <a:t>screen</a:t>
            </a:r>
            <a:r>
              <a:rPr lang="en-US" sz="2000" cap="none" dirty="0"/>
              <a:t>, you should be able to see “Developer options</a:t>
            </a:r>
            <a:r>
              <a:rPr lang="en-US" sz="2000" cap="none" dirty="0" smtClean="0"/>
              <a:t>.”</a:t>
            </a:r>
          </a:p>
          <a:p>
            <a:pPr lvl="1"/>
            <a:r>
              <a:rPr lang="en-US" sz="2000" cap="none" dirty="0"/>
              <a:t>Within “Developer options,” tick the box to enable USB </a:t>
            </a:r>
            <a:r>
              <a:rPr lang="en-US" sz="2000" cap="none" dirty="0" smtClean="0"/>
              <a:t>debugging.</a:t>
            </a:r>
          </a:p>
          <a:p>
            <a:pPr marL="457200" lvl="1" indent="0">
              <a:buNone/>
            </a:pPr>
            <a:endParaRPr lang="en-US" cap="non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3103" y="2991178"/>
            <a:ext cx="6148552" cy="3724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8876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536028" y="362607"/>
            <a:ext cx="11161986" cy="6306207"/>
          </a:xfrm>
        </p:spPr>
        <p:txBody>
          <a:bodyPr>
            <a:normAutofit/>
          </a:bodyPr>
          <a:lstStyle/>
          <a:p>
            <a:pPr marL="0" indent="0">
              <a:buNone/>
            </a:pPr>
            <a:r>
              <a:rPr lang="en-US" sz="2800" dirty="0"/>
              <a:t>2. </a:t>
            </a:r>
            <a:r>
              <a:rPr lang="en-US" sz="3200" cap="none" dirty="0" smtClean="0"/>
              <a:t>Set up your system to detect your device</a:t>
            </a:r>
            <a:endParaRPr lang="en-US" sz="2800" cap="none" dirty="0" smtClean="0"/>
          </a:p>
          <a:p>
            <a:pPr lvl="1"/>
            <a:r>
              <a:rPr lang="en-US" sz="2000" cap="none" dirty="0" smtClean="0"/>
              <a:t>if you’re using a mac, you can skip this step.</a:t>
            </a:r>
          </a:p>
          <a:p>
            <a:pPr lvl="1"/>
            <a:r>
              <a:rPr lang="en-US" sz="2000" cap="none" dirty="0" smtClean="0"/>
              <a:t>If you’re using windows, </a:t>
            </a:r>
            <a:r>
              <a:rPr lang="en-US" sz="2000" cap="none" dirty="0" smtClean="0"/>
              <a:t>if need </a:t>
            </a:r>
            <a:r>
              <a:rPr lang="en-US" sz="2000" cap="none" dirty="0" smtClean="0"/>
              <a:t>to install a USB driver. You can find the latest instructions here:</a:t>
            </a:r>
          </a:p>
          <a:p>
            <a:pPr lvl="1"/>
            <a:r>
              <a:rPr lang="en-US" sz="2000" cap="none" dirty="0" smtClean="0"/>
              <a:t> </a:t>
            </a:r>
            <a:r>
              <a:rPr lang="en-US" sz="2000" cap="none" dirty="0" smtClean="0">
                <a:hlinkClick r:id="rId2"/>
              </a:rPr>
              <a:t>http://developer.android.com/tools/extras/oem-usb.html</a:t>
            </a:r>
            <a:endParaRPr lang="en-US" sz="2000" cap="none" dirty="0" smtClean="0"/>
          </a:p>
          <a:p>
            <a:pPr marL="0" indent="0">
              <a:buNone/>
            </a:pPr>
            <a:r>
              <a:rPr lang="en-US" sz="3200" cap="none" dirty="0"/>
              <a:t>3. Plug your device into your computer with a </a:t>
            </a:r>
            <a:r>
              <a:rPr lang="en-US" sz="2800" cap="none" dirty="0"/>
              <a:t>USB </a:t>
            </a:r>
            <a:r>
              <a:rPr lang="en-US" sz="2800" cap="none" dirty="0" smtClean="0"/>
              <a:t>cable</a:t>
            </a:r>
          </a:p>
          <a:p>
            <a:pPr lvl="1"/>
            <a:r>
              <a:rPr lang="en-US" sz="2000" cap="none" dirty="0" smtClean="0"/>
              <a:t> </a:t>
            </a:r>
            <a:r>
              <a:rPr lang="en-US" sz="2000" cap="none" dirty="0"/>
              <a:t>Your device may ask you if you want to accept an RSA key that allows USB debugging with your computer. If it does, you can tick the “Always allow from this computer” option and choose OK to enable this.</a:t>
            </a:r>
          </a:p>
          <a:p>
            <a:pPr marL="0" indent="0">
              <a:buNone/>
            </a:pPr>
            <a:r>
              <a:rPr lang="en-US" sz="2800" cap="none" dirty="0"/>
              <a:t>4. Run your app in Android Studio as normal</a:t>
            </a:r>
          </a:p>
          <a:p>
            <a:pPr lvl="1"/>
            <a:r>
              <a:rPr lang="en-US" sz="2000" cap="none" dirty="0"/>
              <a:t>Android Studio will install the app on your device and launch it. You may be asked to choose which device you want to run your app on. If so, select your device from the list available and click OK.</a:t>
            </a:r>
          </a:p>
        </p:txBody>
      </p:sp>
    </p:spTree>
    <p:extLst>
      <p:ext uri="{BB962C8B-B14F-4D97-AF65-F5344CB8AC3E}">
        <p14:creationId xmlns:p14="http://schemas.microsoft.com/office/powerpoint/2010/main" val="38445487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0"/>
            <a:ext cx="10364451" cy="546208"/>
          </a:xfrm>
        </p:spPr>
        <p:txBody>
          <a:bodyPr>
            <a:noAutofit/>
          </a:bodyPr>
          <a:lstStyle/>
          <a:p>
            <a:r>
              <a:rPr lang="en-US" cap="none" dirty="0" smtClean="0"/>
              <a:t>Getting a result back from a child activity</a:t>
            </a:r>
            <a:endParaRPr lang="en-US" cap="none" dirty="0"/>
          </a:p>
        </p:txBody>
      </p:sp>
      <p:sp>
        <p:nvSpPr>
          <p:cNvPr id="3" name="Content Placeholder 2"/>
          <p:cNvSpPr>
            <a:spLocks noGrp="1"/>
          </p:cNvSpPr>
          <p:nvPr>
            <p:ph sz="quarter" idx="13"/>
          </p:nvPr>
        </p:nvSpPr>
        <p:spPr>
          <a:xfrm>
            <a:off x="261257" y="676838"/>
            <a:ext cx="11611429" cy="5259506"/>
          </a:xfrm>
        </p:spPr>
        <p:txBody>
          <a:bodyPr>
            <a:noAutofit/>
          </a:bodyPr>
          <a:lstStyle/>
          <a:p>
            <a:r>
              <a:rPr lang="en-US" sz="2200" cap="none" dirty="0"/>
              <a:t>Starting another activity doesn't have to be one-way. You can also start another activity and receive a result back. To receive a result, call </a:t>
            </a:r>
            <a:r>
              <a:rPr lang="en-US" sz="2200" cap="none" dirty="0" err="1"/>
              <a:t>startActivityForResult</a:t>
            </a:r>
            <a:r>
              <a:rPr lang="en-US" sz="2200" cap="none" dirty="0"/>
              <a:t>() (instead of </a:t>
            </a:r>
            <a:r>
              <a:rPr lang="en-US" sz="2200" cap="none" dirty="0" err="1"/>
              <a:t>startActivity</a:t>
            </a:r>
            <a:r>
              <a:rPr lang="en-US" sz="2200" cap="none" dirty="0"/>
              <a:t>()).</a:t>
            </a:r>
          </a:p>
          <a:p>
            <a:r>
              <a:rPr lang="en-US" sz="2200" cap="none" dirty="0" smtClean="0"/>
              <a:t>For </a:t>
            </a:r>
            <a:r>
              <a:rPr lang="en-US" sz="2200" cap="none" dirty="0"/>
              <a:t>example, your app can start a camera app and receive the captured photo as a result. Or, you might start the People app in order for the user to select a contact and you'll receive the contact details as a result.</a:t>
            </a:r>
          </a:p>
          <a:p>
            <a:r>
              <a:rPr lang="en-US" sz="2200" cap="none" dirty="0" smtClean="0"/>
              <a:t>Of </a:t>
            </a:r>
            <a:r>
              <a:rPr lang="en-US" sz="2200" cap="none" dirty="0"/>
              <a:t>course, the activity that responds must be designed to return a result. When it does, it sends the result as another Intent object. Your activity receives it in the </a:t>
            </a:r>
            <a:r>
              <a:rPr lang="en-US" sz="2200" cap="none" dirty="0" err="1"/>
              <a:t>onActivityResult</a:t>
            </a:r>
            <a:r>
              <a:rPr lang="en-US" sz="2200" cap="none" dirty="0"/>
              <a:t>() callback</a:t>
            </a:r>
            <a:r>
              <a:rPr lang="en-US" sz="2200" cap="none" dirty="0" smtClean="0"/>
              <a:t>.</a:t>
            </a:r>
          </a:p>
          <a:p>
            <a:r>
              <a:rPr lang="en-US" sz="2200" cap="none" dirty="0"/>
              <a:t>When you want to hear back from the child activity, you call the following Activity method</a:t>
            </a:r>
            <a:r>
              <a:rPr lang="en-US" sz="2200" cap="none" dirty="0" smtClean="0"/>
              <a:t>:</a:t>
            </a:r>
          </a:p>
          <a:p>
            <a:pPr marL="0" indent="0">
              <a:buNone/>
            </a:pPr>
            <a:r>
              <a:rPr lang="en-US" sz="2200" cap="none" dirty="0"/>
              <a:t>	</a:t>
            </a:r>
            <a:r>
              <a:rPr lang="en-US" sz="2200" b="1" cap="none" dirty="0" smtClean="0">
                <a:solidFill>
                  <a:srgbClr val="FF0000"/>
                </a:solidFill>
              </a:rPr>
              <a:t>    </a:t>
            </a:r>
            <a:r>
              <a:rPr lang="en-US" sz="2200" b="1" cap="none" dirty="0">
                <a:solidFill>
                  <a:srgbClr val="FF0000"/>
                </a:solidFill>
              </a:rPr>
              <a:t>public void </a:t>
            </a:r>
            <a:r>
              <a:rPr lang="en-US" sz="2200" b="1" cap="none" dirty="0" err="1">
                <a:solidFill>
                  <a:srgbClr val="FF0000"/>
                </a:solidFill>
              </a:rPr>
              <a:t>startActivityForResult</a:t>
            </a:r>
            <a:r>
              <a:rPr lang="en-US" sz="2200" b="1" cap="none" dirty="0">
                <a:solidFill>
                  <a:srgbClr val="FF0000"/>
                </a:solidFill>
              </a:rPr>
              <a:t>(Intent </a:t>
            </a:r>
            <a:r>
              <a:rPr lang="en-US" sz="2200" b="1" cap="none" dirty="0" err="1">
                <a:solidFill>
                  <a:srgbClr val="FF0000"/>
                </a:solidFill>
              </a:rPr>
              <a:t>intent</a:t>
            </a:r>
            <a:r>
              <a:rPr lang="en-US" sz="2200" b="1" cap="none" dirty="0">
                <a:solidFill>
                  <a:srgbClr val="FF0000"/>
                </a:solidFill>
              </a:rPr>
              <a:t>, </a:t>
            </a:r>
            <a:r>
              <a:rPr lang="en-US" sz="2200" b="1" cap="none" dirty="0" err="1">
                <a:solidFill>
                  <a:srgbClr val="FF0000"/>
                </a:solidFill>
              </a:rPr>
              <a:t>int</a:t>
            </a:r>
            <a:r>
              <a:rPr lang="en-US" sz="2200" b="1" cap="none" dirty="0">
                <a:solidFill>
                  <a:srgbClr val="FF0000"/>
                </a:solidFill>
              </a:rPr>
              <a:t> </a:t>
            </a:r>
            <a:r>
              <a:rPr lang="en-US" sz="2200" b="1" cap="none" dirty="0" err="1">
                <a:solidFill>
                  <a:srgbClr val="FF0000"/>
                </a:solidFill>
              </a:rPr>
              <a:t>requestCode</a:t>
            </a:r>
            <a:r>
              <a:rPr lang="en-US" sz="2200" b="1" cap="none" dirty="0">
                <a:solidFill>
                  <a:srgbClr val="FF0000"/>
                </a:solidFill>
              </a:rPr>
              <a:t>)</a:t>
            </a:r>
          </a:p>
          <a:p>
            <a:r>
              <a:rPr lang="en-US" sz="2200" cap="none" dirty="0"/>
              <a:t>An Intent that carries the result data.</a:t>
            </a:r>
          </a:p>
          <a:p>
            <a:r>
              <a:rPr lang="en-US" sz="2200" cap="none" dirty="0" smtClean="0"/>
              <a:t>A </a:t>
            </a:r>
            <a:r>
              <a:rPr lang="en-US" sz="2200" cap="none" dirty="0"/>
              <a:t>result code specified by the second activity. This is either RESULT_OK if the operation was successful or RESULT_CANCELED if the user backed out or the operation failed for some reason</a:t>
            </a:r>
            <a:r>
              <a:rPr lang="en-US" sz="2200" cap="none" dirty="0" smtClean="0"/>
              <a:t>.</a:t>
            </a:r>
            <a:endParaRPr lang="en-US" sz="2200" b="1" cap="none" dirty="0">
              <a:solidFill>
                <a:srgbClr val="FF0000"/>
              </a:solidFill>
            </a:endParaRPr>
          </a:p>
        </p:txBody>
      </p:sp>
    </p:spTree>
    <p:extLst>
      <p:ext uri="{BB962C8B-B14F-4D97-AF65-F5344CB8AC3E}">
        <p14:creationId xmlns:p14="http://schemas.microsoft.com/office/powerpoint/2010/main" val="26427917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313718"/>
            <a:ext cx="10364451" cy="847426"/>
          </a:xfrm>
        </p:spPr>
        <p:txBody>
          <a:bodyPr>
            <a:normAutofit/>
          </a:bodyPr>
          <a:lstStyle/>
          <a:p>
            <a:r>
              <a:rPr lang="en-US" sz="4400" cap="none" dirty="0" smtClean="0"/>
              <a:t>Fetching the result</a:t>
            </a:r>
            <a:endParaRPr lang="en-US" sz="4400" cap="none" dirty="0"/>
          </a:p>
        </p:txBody>
      </p:sp>
      <p:sp>
        <p:nvSpPr>
          <p:cNvPr id="3" name="Content Placeholder 2"/>
          <p:cNvSpPr>
            <a:spLocks noGrp="1"/>
          </p:cNvSpPr>
          <p:nvPr>
            <p:ph sz="quarter" idx="13"/>
          </p:nvPr>
        </p:nvSpPr>
        <p:spPr>
          <a:xfrm>
            <a:off x="507374" y="1438177"/>
            <a:ext cx="10929883" cy="4672337"/>
          </a:xfrm>
        </p:spPr>
        <p:txBody>
          <a:bodyPr>
            <a:noAutofit/>
          </a:bodyPr>
          <a:lstStyle/>
          <a:p>
            <a:r>
              <a:rPr lang="en-US" sz="2800" cap="none" dirty="0" smtClean="0"/>
              <a:t>In the first activity, when the result has been returned, the </a:t>
            </a:r>
          </a:p>
          <a:p>
            <a:pPr marL="0" indent="0">
              <a:buNone/>
            </a:pPr>
            <a:r>
              <a:rPr lang="en-US" sz="2800" b="1" cap="none" dirty="0">
                <a:solidFill>
                  <a:srgbClr val="FF0000"/>
                </a:solidFill>
              </a:rPr>
              <a:t> </a:t>
            </a:r>
            <a:r>
              <a:rPr lang="en-US" sz="2800" b="1" cap="none" dirty="0" smtClean="0">
                <a:solidFill>
                  <a:srgbClr val="FF0000"/>
                </a:solidFill>
              </a:rPr>
              <a:t>       </a:t>
            </a:r>
            <a:r>
              <a:rPr lang="en-US" sz="2800" b="1" cap="none" dirty="0" err="1" smtClean="0">
                <a:solidFill>
                  <a:srgbClr val="FF0000"/>
                </a:solidFill>
              </a:rPr>
              <a:t>onActivityResult</a:t>
            </a:r>
            <a:r>
              <a:rPr lang="en-US" sz="2800" b="1" cap="none" dirty="0" smtClean="0">
                <a:solidFill>
                  <a:srgbClr val="FF0000"/>
                </a:solidFill>
              </a:rPr>
              <a:t>(</a:t>
            </a:r>
            <a:r>
              <a:rPr lang="en-US" sz="2800" b="1" cap="none" dirty="0" err="1" smtClean="0">
                <a:solidFill>
                  <a:srgbClr val="FF0000"/>
                </a:solidFill>
              </a:rPr>
              <a:t>int</a:t>
            </a:r>
            <a:r>
              <a:rPr lang="en-US" sz="2800" b="1" cap="none" dirty="0" smtClean="0">
                <a:solidFill>
                  <a:srgbClr val="FF0000"/>
                </a:solidFill>
              </a:rPr>
              <a:t> </a:t>
            </a:r>
            <a:r>
              <a:rPr lang="en-US" sz="2800" b="1" cap="none" dirty="0" err="1" smtClean="0">
                <a:solidFill>
                  <a:srgbClr val="FF0000"/>
                </a:solidFill>
              </a:rPr>
              <a:t>resultCode</a:t>
            </a:r>
            <a:r>
              <a:rPr lang="en-US" sz="2800" b="1" cap="none" dirty="0" smtClean="0">
                <a:solidFill>
                  <a:srgbClr val="FF0000"/>
                </a:solidFill>
              </a:rPr>
              <a:t>, </a:t>
            </a:r>
            <a:r>
              <a:rPr lang="en-US" sz="2800" b="1" cap="none" dirty="0" err="1" smtClean="0">
                <a:solidFill>
                  <a:srgbClr val="FF0000"/>
                </a:solidFill>
              </a:rPr>
              <a:t>int</a:t>
            </a:r>
            <a:r>
              <a:rPr lang="en-US" sz="2800" b="1" cap="none" dirty="0" smtClean="0">
                <a:solidFill>
                  <a:srgbClr val="FF0000"/>
                </a:solidFill>
              </a:rPr>
              <a:t> </a:t>
            </a:r>
            <a:r>
              <a:rPr lang="en-US" sz="2800" b="1" cap="none" dirty="0" err="1" smtClean="0">
                <a:solidFill>
                  <a:srgbClr val="FF0000"/>
                </a:solidFill>
              </a:rPr>
              <a:t>requestCode</a:t>
            </a:r>
            <a:r>
              <a:rPr lang="en-US" sz="2800" b="1" cap="none" dirty="0" smtClean="0">
                <a:solidFill>
                  <a:srgbClr val="FF0000"/>
                </a:solidFill>
              </a:rPr>
              <a:t>, Intent intent) </a:t>
            </a:r>
            <a:r>
              <a:rPr lang="en-US" sz="2800" cap="none" dirty="0" smtClean="0"/>
              <a:t>method will be called. </a:t>
            </a:r>
          </a:p>
          <a:p>
            <a:r>
              <a:rPr lang="en-US" sz="2800" cap="none" dirty="0" smtClean="0"/>
              <a:t>Check </a:t>
            </a:r>
            <a:r>
              <a:rPr lang="en-US" sz="2800" cap="none" dirty="0" err="1" smtClean="0"/>
              <a:t>resultCode</a:t>
            </a:r>
            <a:r>
              <a:rPr lang="en-US" sz="2800" cap="none" dirty="0" smtClean="0"/>
              <a:t> for </a:t>
            </a:r>
            <a:r>
              <a:rPr lang="en-US" sz="2800" cap="none" dirty="0" err="1" smtClean="0"/>
              <a:t>Andriod.RESULT_OK</a:t>
            </a:r>
            <a:endParaRPr lang="en-US" sz="2800" cap="none" dirty="0" smtClean="0"/>
          </a:p>
          <a:p>
            <a:r>
              <a:rPr lang="en-US" sz="2800" cap="none" dirty="0" smtClean="0"/>
              <a:t>Check </a:t>
            </a:r>
            <a:r>
              <a:rPr lang="en-US" sz="2800" cap="none" dirty="0" err="1" smtClean="0"/>
              <a:t>requestCode</a:t>
            </a:r>
            <a:r>
              <a:rPr lang="en-US" sz="2800" cap="none" dirty="0" smtClean="0"/>
              <a:t> to see if it matches the </a:t>
            </a:r>
            <a:r>
              <a:rPr lang="en-US" sz="2800" cap="none" dirty="0" err="1" smtClean="0"/>
              <a:t>int</a:t>
            </a:r>
            <a:r>
              <a:rPr lang="en-US" sz="2800" cap="none" dirty="0" smtClean="0"/>
              <a:t> you passed to </a:t>
            </a:r>
            <a:r>
              <a:rPr lang="en-US" sz="2800" cap="none" dirty="0" err="1" smtClean="0"/>
              <a:t>startActivityForResult</a:t>
            </a:r>
            <a:r>
              <a:rPr lang="en-US" sz="2800" cap="none" dirty="0" smtClean="0"/>
              <a:t>.</a:t>
            </a:r>
          </a:p>
          <a:p>
            <a:r>
              <a:rPr lang="en-US" sz="2800" cap="none" dirty="0" smtClean="0"/>
              <a:t>Retrieve the data from the intent, and use it.</a:t>
            </a:r>
            <a:endParaRPr lang="en-US" sz="2800" cap="none" dirty="0"/>
          </a:p>
        </p:txBody>
      </p:sp>
    </p:spTree>
    <p:extLst>
      <p:ext uri="{BB962C8B-B14F-4D97-AF65-F5344CB8AC3E}">
        <p14:creationId xmlns:p14="http://schemas.microsoft.com/office/powerpoint/2010/main" val="6418233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3775" y="1291767"/>
            <a:ext cx="2867025" cy="551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7177" y="1291767"/>
            <a:ext cx="2809875" cy="547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25501" y="1291767"/>
            <a:ext cx="2752725" cy="541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ight Arrow 2"/>
          <p:cNvSpPr/>
          <p:nvPr/>
        </p:nvSpPr>
        <p:spPr>
          <a:xfrm>
            <a:off x="3780800" y="3657595"/>
            <a:ext cx="1026377" cy="3726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7636582" y="3725063"/>
            <a:ext cx="932461" cy="3726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913775" y="682167"/>
            <a:ext cx="2867025" cy="523220"/>
          </a:xfrm>
          <a:prstGeom prst="rect">
            <a:avLst/>
          </a:prstGeom>
          <a:noFill/>
        </p:spPr>
        <p:txBody>
          <a:bodyPr wrap="square" rtlCol="0">
            <a:spAutoFit/>
          </a:bodyPr>
          <a:lstStyle/>
          <a:p>
            <a:pPr algn="ctr"/>
            <a:r>
              <a:rPr lang="en-US" sz="2800" b="1" u="sng" dirty="0" smtClean="0">
                <a:solidFill>
                  <a:srgbClr val="FF0000"/>
                </a:solidFill>
              </a:rPr>
              <a:t>Activity A</a:t>
            </a:r>
            <a:endParaRPr lang="en-US" b="1" u="sng" dirty="0">
              <a:solidFill>
                <a:srgbClr val="FF0000"/>
              </a:solidFill>
            </a:endParaRPr>
          </a:p>
        </p:txBody>
      </p:sp>
      <p:sp>
        <p:nvSpPr>
          <p:cNvPr id="10" name="TextBox 9"/>
          <p:cNvSpPr txBox="1"/>
          <p:nvPr/>
        </p:nvSpPr>
        <p:spPr>
          <a:xfrm>
            <a:off x="4750027" y="594729"/>
            <a:ext cx="2867025" cy="523220"/>
          </a:xfrm>
          <a:prstGeom prst="rect">
            <a:avLst/>
          </a:prstGeom>
          <a:noFill/>
        </p:spPr>
        <p:txBody>
          <a:bodyPr wrap="square" rtlCol="0">
            <a:spAutoFit/>
          </a:bodyPr>
          <a:lstStyle/>
          <a:p>
            <a:pPr algn="ctr"/>
            <a:r>
              <a:rPr lang="en-US" sz="2800" b="1" u="sng" dirty="0" smtClean="0">
                <a:solidFill>
                  <a:srgbClr val="FF0000"/>
                </a:solidFill>
              </a:rPr>
              <a:t>Activity B</a:t>
            </a:r>
            <a:endParaRPr lang="en-US" b="1" u="sng" dirty="0">
              <a:solidFill>
                <a:srgbClr val="FF0000"/>
              </a:solidFill>
            </a:endParaRPr>
          </a:p>
        </p:txBody>
      </p:sp>
      <p:sp>
        <p:nvSpPr>
          <p:cNvPr id="11" name="TextBox 10"/>
          <p:cNvSpPr txBox="1"/>
          <p:nvPr/>
        </p:nvSpPr>
        <p:spPr>
          <a:xfrm>
            <a:off x="8525501" y="601987"/>
            <a:ext cx="2867025" cy="523220"/>
          </a:xfrm>
          <a:prstGeom prst="rect">
            <a:avLst/>
          </a:prstGeom>
          <a:noFill/>
        </p:spPr>
        <p:txBody>
          <a:bodyPr wrap="square" rtlCol="0">
            <a:spAutoFit/>
          </a:bodyPr>
          <a:lstStyle/>
          <a:p>
            <a:pPr algn="ctr"/>
            <a:r>
              <a:rPr lang="en-US" sz="2800" b="1" u="sng" dirty="0" smtClean="0">
                <a:solidFill>
                  <a:srgbClr val="FF0000"/>
                </a:solidFill>
              </a:rPr>
              <a:t>Activity A</a:t>
            </a:r>
            <a:endParaRPr lang="en-US" b="1" u="sng" dirty="0">
              <a:solidFill>
                <a:srgbClr val="FF0000"/>
              </a:solidFill>
            </a:endParaRPr>
          </a:p>
        </p:txBody>
      </p:sp>
      <p:sp>
        <p:nvSpPr>
          <p:cNvPr id="12" name="TextBox 11"/>
          <p:cNvSpPr txBox="1"/>
          <p:nvPr/>
        </p:nvSpPr>
        <p:spPr>
          <a:xfrm>
            <a:off x="2476307" y="143015"/>
            <a:ext cx="6774942" cy="523220"/>
          </a:xfrm>
          <a:prstGeom prst="rect">
            <a:avLst/>
          </a:prstGeom>
          <a:noFill/>
        </p:spPr>
        <p:txBody>
          <a:bodyPr wrap="square" rtlCol="0">
            <a:spAutoFit/>
          </a:bodyPr>
          <a:lstStyle/>
          <a:p>
            <a:pPr algn="ctr"/>
            <a:r>
              <a:rPr lang="en-US" sz="2800" b="1" u="sng" dirty="0" smtClean="0"/>
              <a:t>Fetching Result from Activity B to Activity A </a:t>
            </a:r>
            <a:endParaRPr lang="en-US" b="1" u="sng" dirty="0"/>
          </a:p>
        </p:txBody>
      </p:sp>
    </p:spTree>
    <p:extLst>
      <p:ext uri="{BB962C8B-B14F-4D97-AF65-F5344CB8AC3E}">
        <p14:creationId xmlns:p14="http://schemas.microsoft.com/office/powerpoint/2010/main" val="7294931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19"/>
            <a:ext cx="10364451" cy="603481"/>
          </a:xfrm>
        </p:spPr>
        <p:txBody>
          <a:bodyPr/>
          <a:lstStyle/>
          <a:p>
            <a:r>
              <a:rPr lang="en-US" cap="none" dirty="0"/>
              <a:t>Getting a result back from a child activity</a:t>
            </a:r>
            <a:endParaRPr lang="en-US" dirty="0"/>
          </a:p>
        </p:txBody>
      </p:sp>
      <p:sp>
        <p:nvSpPr>
          <p:cNvPr id="4" name="Rectangle 3"/>
          <p:cNvSpPr/>
          <p:nvPr/>
        </p:nvSpPr>
        <p:spPr>
          <a:xfrm>
            <a:off x="537653" y="662524"/>
            <a:ext cx="11320517" cy="5940088"/>
          </a:xfrm>
          <a:prstGeom prst="rect">
            <a:avLst/>
          </a:prstGeom>
        </p:spPr>
        <p:txBody>
          <a:bodyPr wrap="square">
            <a:spAutoFit/>
          </a:bodyPr>
          <a:lstStyle/>
          <a:p>
            <a:r>
              <a:rPr lang="en-US" sz="2000" b="1" dirty="0" smtClean="0">
                <a:solidFill>
                  <a:srgbClr val="FF0000"/>
                </a:solidFill>
              </a:rPr>
              <a:t>// Partial Coding part from the</a:t>
            </a:r>
            <a:r>
              <a:rPr lang="en-US" sz="2000" b="1" dirty="0" smtClean="0"/>
              <a:t> </a:t>
            </a:r>
            <a:r>
              <a:rPr lang="en-US" sz="2000" b="1" dirty="0" smtClean="0">
                <a:solidFill>
                  <a:srgbClr val="FF0000"/>
                </a:solidFill>
              </a:rPr>
              <a:t>MainActivity.java</a:t>
            </a:r>
          </a:p>
          <a:p>
            <a:r>
              <a:rPr lang="en-US" sz="2000" b="1" dirty="0" err="1" smtClean="0"/>
              <a:t>View.OnClickListener</a:t>
            </a:r>
            <a:r>
              <a:rPr lang="en-US" sz="2000" b="1" dirty="0" smtClean="0"/>
              <a:t> </a:t>
            </a:r>
            <a:r>
              <a:rPr lang="en-US" sz="2000" b="1" dirty="0" err="1"/>
              <a:t>bListener</a:t>
            </a:r>
            <a:r>
              <a:rPr lang="en-US" sz="2000" b="1" dirty="0"/>
              <a:t> = new </a:t>
            </a:r>
            <a:r>
              <a:rPr lang="en-US" sz="2000" b="1" dirty="0" err="1"/>
              <a:t>View.OnClickListener</a:t>
            </a:r>
            <a:r>
              <a:rPr lang="en-US" sz="2000" b="1" dirty="0"/>
              <a:t>(){</a:t>
            </a:r>
          </a:p>
          <a:p>
            <a:r>
              <a:rPr lang="en-US" sz="2000" b="1" dirty="0"/>
              <a:t>        @Override</a:t>
            </a:r>
          </a:p>
          <a:p>
            <a:r>
              <a:rPr lang="en-US" sz="2000" b="1" dirty="0"/>
              <a:t>        public void </a:t>
            </a:r>
            <a:r>
              <a:rPr lang="en-US" sz="2000" b="1" dirty="0" err="1"/>
              <a:t>onClick</a:t>
            </a:r>
            <a:r>
              <a:rPr lang="en-US" sz="2000" b="1" dirty="0"/>
              <a:t>(View v)</a:t>
            </a:r>
          </a:p>
          <a:p>
            <a:r>
              <a:rPr lang="en-US" sz="2000" b="1" dirty="0"/>
              <a:t>        {</a:t>
            </a:r>
          </a:p>
          <a:p>
            <a:r>
              <a:rPr lang="en-US" sz="2000" b="1" dirty="0"/>
              <a:t>            Intent intent=new Intent(</a:t>
            </a:r>
            <a:r>
              <a:rPr lang="en-US" sz="2000" b="1" dirty="0" err="1"/>
              <a:t>MainActivity.this,SecondActivity.class</a:t>
            </a:r>
            <a:r>
              <a:rPr lang="en-US" sz="2000" b="1" dirty="0"/>
              <a:t>);</a:t>
            </a:r>
          </a:p>
          <a:p>
            <a:r>
              <a:rPr lang="en-US" sz="2000" b="1" dirty="0"/>
              <a:t>            </a:t>
            </a:r>
            <a:r>
              <a:rPr lang="en-US" sz="2000" b="1" dirty="0" err="1"/>
              <a:t>startActivityForResult</a:t>
            </a:r>
            <a:r>
              <a:rPr lang="en-US" sz="2000" b="1" dirty="0"/>
              <a:t>(intent, 1</a:t>
            </a:r>
            <a:r>
              <a:rPr lang="en-US" sz="2000" b="1" dirty="0" smtClean="0"/>
              <a:t>); //  Here 1 is the request code</a:t>
            </a:r>
            <a:endParaRPr lang="en-US" sz="2000" b="1" dirty="0"/>
          </a:p>
          <a:p>
            <a:r>
              <a:rPr lang="en-US" sz="2000" b="1" dirty="0"/>
              <a:t>        }</a:t>
            </a:r>
          </a:p>
          <a:p>
            <a:r>
              <a:rPr lang="en-US" sz="2000" b="1" dirty="0"/>
              <a:t>    };</a:t>
            </a:r>
          </a:p>
          <a:p>
            <a:r>
              <a:rPr lang="en-US" sz="2000" b="1" dirty="0" smtClean="0"/>
              <a:t>// You should implement this below method in your MainActivity.java, file to need to retrieve the result </a:t>
            </a:r>
          </a:p>
          <a:p>
            <a:r>
              <a:rPr lang="en-US" sz="2000" dirty="0" smtClean="0"/>
              <a:t>public </a:t>
            </a:r>
            <a:r>
              <a:rPr lang="en-US" sz="2000" dirty="0"/>
              <a:t>void </a:t>
            </a:r>
            <a:r>
              <a:rPr lang="en-US" sz="2000" dirty="0" err="1"/>
              <a:t>onActivityResult</a:t>
            </a:r>
            <a:r>
              <a:rPr lang="en-US" sz="2000" dirty="0"/>
              <a:t>(</a:t>
            </a:r>
            <a:r>
              <a:rPr lang="en-US" sz="2000" dirty="0" err="1"/>
              <a:t>int</a:t>
            </a:r>
            <a:r>
              <a:rPr lang="en-US" sz="2000" dirty="0"/>
              <a:t> </a:t>
            </a:r>
            <a:r>
              <a:rPr lang="en-US" sz="2000" dirty="0" err="1"/>
              <a:t>requestCode</a:t>
            </a:r>
            <a:r>
              <a:rPr lang="en-US" sz="2000" dirty="0"/>
              <a:t>, </a:t>
            </a:r>
            <a:r>
              <a:rPr lang="en-US" sz="2000" dirty="0" err="1"/>
              <a:t>int</a:t>
            </a:r>
            <a:r>
              <a:rPr lang="en-US" sz="2000" dirty="0"/>
              <a:t> </a:t>
            </a:r>
            <a:r>
              <a:rPr lang="en-US" sz="2000" dirty="0" err="1"/>
              <a:t>resultCode</a:t>
            </a:r>
            <a:r>
              <a:rPr lang="en-US" sz="2000" dirty="0"/>
              <a:t>, Intent data) {</a:t>
            </a:r>
          </a:p>
          <a:p>
            <a:r>
              <a:rPr lang="en-US" sz="2000" dirty="0"/>
              <a:t>        if (</a:t>
            </a:r>
            <a:r>
              <a:rPr lang="en-US" sz="2000" dirty="0" err="1"/>
              <a:t>requestCode</a:t>
            </a:r>
            <a:r>
              <a:rPr lang="en-US" sz="2000" dirty="0"/>
              <a:t> == 1) {</a:t>
            </a:r>
          </a:p>
          <a:p>
            <a:r>
              <a:rPr lang="en-US" sz="2000" dirty="0"/>
              <a:t>            if (</a:t>
            </a:r>
            <a:r>
              <a:rPr lang="en-US" sz="2000" dirty="0" err="1"/>
              <a:t>resultCode</a:t>
            </a:r>
            <a:r>
              <a:rPr lang="en-US" sz="2000" dirty="0"/>
              <a:t> == RESULT_OK) {</a:t>
            </a:r>
          </a:p>
          <a:p>
            <a:r>
              <a:rPr lang="en-US" sz="2000" dirty="0"/>
              <a:t>                </a:t>
            </a:r>
            <a:r>
              <a:rPr lang="en-US" sz="2000" dirty="0" err="1"/>
              <a:t>t.setTextColor</a:t>
            </a:r>
            <a:r>
              <a:rPr lang="en-US" sz="2000" dirty="0"/>
              <a:t>(</a:t>
            </a:r>
            <a:r>
              <a:rPr lang="en-US" sz="2000" dirty="0" err="1"/>
              <a:t>Color.RED</a:t>
            </a:r>
            <a:r>
              <a:rPr lang="en-US" sz="2000" dirty="0"/>
              <a:t>);</a:t>
            </a:r>
          </a:p>
          <a:p>
            <a:r>
              <a:rPr lang="en-US" sz="2000" dirty="0"/>
              <a:t>                String </a:t>
            </a:r>
            <a:r>
              <a:rPr lang="en-US" sz="2000" dirty="0" err="1"/>
              <a:t>returnedResult</a:t>
            </a:r>
            <a:r>
              <a:rPr lang="en-US" sz="2000" dirty="0"/>
              <a:t> = </a:t>
            </a:r>
            <a:r>
              <a:rPr lang="en-US" sz="2000" dirty="0" err="1"/>
              <a:t>data.getData</a:t>
            </a:r>
            <a:r>
              <a:rPr lang="en-US" sz="2000" dirty="0"/>
              <a:t>().</a:t>
            </a:r>
            <a:r>
              <a:rPr lang="en-US" sz="2000" dirty="0" err="1"/>
              <a:t>toString</a:t>
            </a:r>
            <a:r>
              <a:rPr lang="en-US" sz="2000" dirty="0"/>
              <a:t>();</a:t>
            </a:r>
          </a:p>
          <a:p>
            <a:r>
              <a:rPr lang="en-US" sz="2000" dirty="0"/>
              <a:t>                </a:t>
            </a:r>
            <a:r>
              <a:rPr lang="en-US" sz="2000" dirty="0" err="1"/>
              <a:t>t.setText</a:t>
            </a:r>
            <a:r>
              <a:rPr lang="en-US" sz="2000" dirty="0"/>
              <a:t>(</a:t>
            </a:r>
            <a:r>
              <a:rPr lang="en-US" sz="2000" dirty="0" err="1"/>
              <a:t>returnedResult</a:t>
            </a:r>
            <a:r>
              <a:rPr lang="en-US" sz="2000" dirty="0"/>
              <a:t>);</a:t>
            </a:r>
          </a:p>
          <a:p>
            <a:r>
              <a:rPr lang="en-US" sz="2000" dirty="0"/>
              <a:t>            }</a:t>
            </a:r>
          </a:p>
          <a:p>
            <a:r>
              <a:rPr lang="en-US" sz="2000" dirty="0"/>
              <a:t>        }</a:t>
            </a:r>
          </a:p>
          <a:p>
            <a:r>
              <a:rPr lang="en-US" sz="2000" dirty="0"/>
              <a:t>    }</a:t>
            </a:r>
          </a:p>
        </p:txBody>
      </p:sp>
    </p:spTree>
    <p:extLst>
      <p:ext uri="{BB962C8B-B14F-4D97-AF65-F5344CB8AC3E}">
        <p14:creationId xmlns:p14="http://schemas.microsoft.com/office/powerpoint/2010/main" val="1955714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0"/>
            <a:ext cx="10364451" cy="816145"/>
          </a:xfrm>
        </p:spPr>
        <p:txBody>
          <a:bodyPr/>
          <a:lstStyle/>
          <a:p>
            <a:r>
              <a:rPr lang="en-US" dirty="0" smtClean="0"/>
              <a:t>Introduction</a:t>
            </a:r>
            <a:endParaRPr lang="en-US" dirty="0"/>
          </a:p>
        </p:txBody>
      </p:sp>
      <p:sp>
        <p:nvSpPr>
          <p:cNvPr id="3" name="Content Placeholder 2"/>
          <p:cNvSpPr>
            <a:spLocks noGrp="1"/>
          </p:cNvSpPr>
          <p:nvPr>
            <p:ph sz="quarter" idx="13"/>
          </p:nvPr>
        </p:nvSpPr>
        <p:spPr>
          <a:xfrm>
            <a:off x="772197" y="714547"/>
            <a:ext cx="10363826" cy="5139558"/>
          </a:xfrm>
        </p:spPr>
        <p:txBody>
          <a:bodyPr/>
          <a:lstStyle/>
          <a:p>
            <a:r>
              <a:rPr lang="en-US" cap="none" dirty="0" smtClean="0"/>
              <a:t>We’re going to show you how to build apps with multiple activities, and how you can get your apps talking to each other using intents.</a:t>
            </a:r>
          </a:p>
          <a:p>
            <a:r>
              <a:rPr lang="en-US" cap="none" dirty="0"/>
              <a:t>An Intent is a messaging object you can use to request an action from another app component. The </a:t>
            </a:r>
            <a:r>
              <a:rPr lang="en-US" cap="none" dirty="0" smtClean="0"/>
              <a:t>only components you have seen so far are Activities, but there are also </a:t>
            </a:r>
            <a:r>
              <a:rPr lang="en-US" cap="none" dirty="0" smtClean="0"/>
              <a:t>S</a:t>
            </a:r>
            <a:r>
              <a:rPr lang="en-US" cap="none" dirty="0" smtClean="0"/>
              <a:t>ervices, Broadcast receivers, and </a:t>
            </a:r>
            <a:r>
              <a:rPr lang="en-US" cap="none" dirty="0" smtClean="0"/>
              <a:t>C</a:t>
            </a:r>
            <a:r>
              <a:rPr lang="en-US" cap="none" dirty="0" smtClean="0"/>
              <a:t>ontent </a:t>
            </a:r>
            <a:r>
              <a:rPr lang="en-US" cap="none" dirty="0" smtClean="0"/>
              <a:t>P</a:t>
            </a:r>
            <a:r>
              <a:rPr lang="en-US" cap="none" dirty="0" smtClean="0"/>
              <a:t>roviders. </a:t>
            </a:r>
          </a:p>
          <a:p>
            <a:r>
              <a:rPr lang="en-US" cap="none" dirty="0" smtClean="0"/>
              <a:t>Intents </a:t>
            </a:r>
            <a:r>
              <a:rPr lang="en-US" cap="none" dirty="0"/>
              <a:t>are multi-purpose communication tools, and the Intent class provides different constructors depending on what </a:t>
            </a:r>
            <a:r>
              <a:rPr lang="en-US" cap="none" dirty="0" smtClean="0"/>
              <a:t>you </a:t>
            </a:r>
            <a:r>
              <a:rPr lang="en-US" cap="none" dirty="0"/>
              <a:t>are using the intent to do.</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514435" y="3685469"/>
            <a:ext cx="6199461" cy="3172531"/>
          </a:xfrm>
          <a:prstGeom prst="rect">
            <a:avLst/>
          </a:prstGeom>
          <a:noFill/>
          <a:ln>
            <a:noFill/>
          </a:ln>
        </p:spPr>
      </p:pic>
    </p:spTree>
    <p:extLst>
      <p:ext uri="{BB962C8B-B14F-4D97-AF65-F5344CB8AC3E}">
        <p14:creationId xmlns:p14="http://schemas.microsoft.com/office/powerpoint/2010/main" val="15194702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238348"/>
            <a:ext cx="10364451" cy="760340"/>
          </a:xfrm>
        </p:spPr>
        <p:txBody>
          <a:bodyPr/>
          <a:lstStyle/>
          <a:p>
            <a:r>
              <a:rPr lang="en-US" cap="none" dirty="0"/>
              <a:t>Getting a result back from a child activity</a:t>
            </a:r>
            <a:endParaRPr lang="en-US" dirty="0"/>
          </a:p>
        </p:txBody>
      </p:sp>
      <p:sp>
        <p:nvSpPr>
          <p:cNvPr id="4" name="Rectangle 3"/>
          <p:cNvSpPr/>
          <p:nvPr/>
        </p:nvSpPr>
        <p:spPr>
          <a:xfrm>
            <a:off x="420914" y="865725"/>
            <a:ext cx="10740572" cy="6001643"/>
          </a:xfrm>
          <a:prstGeom prst="rect">
            <a:avLst/>
          </a:prstGeom>
        </p:spPr>
        <p:txBody>
          <a:bodyPr wrap="square">
            <a:spAutoFit/>
          </a:bodyPr>
          <a:lstStyle/>
          <a:p>
            <a:r>
              <a:rPr lang="en-US" sz="2400" b="1" dirty="0" smtClean="0">
                <a:solidFill>
                  <a:srgbClr val="FF0000"/>
                </a:solidFill>
              </a:rPr>
              <a:t>// Partial Coding part from the</a:t>
            </a:r>
            <a:r>
              <a:rPr lang="en-US" sz="2400" b="1" dirty="0" smtClean="0"/>
              <a:t> </a:t>
            </a:r>
            <a:r>
              <a:rPr lang="en-US" sz="2400" b="1" dirty="0" smtClean="0">
                <a:solidFill>
                  <a:srgbClr val="FF0000"/>
                </a:solidFill>
              </a:rPr>
              <a:t>SecondActivity.java</a:t>
            </a:r>
          </a:p>
          <a:p>
            <a:endParaRPr lang="en-US" sz="2400" dirty="0" smtClean="0"/>
          </a:p>
          <a:p>
            <a:r>
              <a:rPr lang="en-US" sz="2400" dirty="0" err="1" smtClean="0"/>
              <a:t>View.OnClickListener</a:t>
            </a:r>
            <a:r>
              <a:rPr lang="en-US" sz="2400" dirty="0" smtClean="0"/>
              <a:t> </a:t>
            </a:r>
            <a:r>
              <a:rPr lang="en-US" sz="2400" b="1" dirty="0" err="1"/>
              <a:t>bListener</a:t>
            </a:r>
            <a:r>
              <a:rPr lang="en-US" sz="2400" b="1" dirty="0"/>
              <a:t> </a:t>
            </a:r>
            <a:r>
              <a:rPr lang="en-US" sz="2400" dirty="0"/>
              <a:t>= </a:t>
            </a:r>
            <a:r>
              <a:rPr lang="en-US" sz="2400" b="1" dirty="0"/>
              <a:t>new </a:t>
            </a:r>
            <a:r>
              <a:rPr lang="en-US" sz="2400" dirty="0" err="1"/>
              <a:t>View.OnClickListener</a:t>
            </a:r>
            <a:r>
              <a:rPr lang="en-US" sz="2400" dirty="0"/>
              <a:t>(){</a:t>
            </a:r>
            <a:br>
              <a:rPr lang="en-US" sz="2400" dirty="0"/>
            </a:br>
            <a:r>
              <a:rPr lang="en-US" sz="2400" dirty="0"/>
              <a:t>    @Override</a:t>
            </a:r>
            <a:br>
              <a:rPr lang="en-US" sz="2400" dirty="0"/>
            </a:br>
            <a:r>
              <a:rPr lang="en-US" sz="2400" dirty="0"/>
              <a:t>    </a:t>
            </a:r>
            <a:r>
              <a:rPr lang="en-US" sz="2400" b="1" dirty="0"/>
              <a:t>public void </a:t>
            </a:r>
            <a:r>
              <a:rPr lang="en-US" sz="2400" dirty="0" err="1"/>
              <a:t>onClick</a:t>
            </a:r>
            <a:r>
              <a:rPr lang="en-US" sz="2400" dirty="0"/>
              <a:t>(View v)</a:t>
            </a:r>
            <a:br>
              <a:rPr lang="en-US" sz="2400" dirty="0"/>
            </a:br>
            <a:r>
              <a:rPr lang="en-US" sz="2400" dirty="0"/>
              <a:t>    {</a:t>
            </a:r>
            <a:br>
              <a:rPr lang="en-US" sz="2400" dirty="0"/>
            </a:br>
            <a:r>
              <a:rPr lang="en-US" sz="2400" dirty="0"/>
              <a:t>        Intent data = </a:t>
            </a:r>
            <a:r>
              <a:rPr lang="en-US" sz="2400" b="1" dirty="0"/>
              <a:t>new </a:t>
            </a:r>
            <a:r>
              <a:rPr lang="en-US" sz="2400" dirty="0"/>
              <a:t>Intent();</a:t>
            </a:r>
            <a:br>
              <a:rPr lang="en-US" sz="2400" dirty="0"/>
            </a:br>
            <a:r>
              <a:rPr lang="en-US" sz="2400" dirty="0"/>
              <a:t>        String text = </a:t>
            </a:r>
            <a:r>
              <a:rPr lang="en-US" sz="2400" b="1" dirty="0" err="1"/>
              <a:t>input</a:t>
            </a:r>
            <a:r>
              <a:rPr lang="en-US" sz="2400" dirty="0" err="1"/>
              <a:t>.getText</a:t>
            </a:r>
            <a:r>
              <a:rPr lang="en-US" sz="2400" dirty="0"/>
              <a:t>().</a:t>
            </a:r>
            <a:r>
              <a:rPr lang="en-US" sz="2400" dirty="0" err="1"/>
              <a:t>toString</a:t>
            </a:r>
            <a:r>
              <a:rPr lang="en-US" sz="2400" dirty="0"/>
              <a:t>();</a:t>
            </a:r>
            <a:br>
              <a:rPr lang="en-US" sz="2400" dirty="0"/>
            </a:br>
            <a:r>
              <a:rPr lang="en-US" sz="2400" dirty="0"/>
              <a:t>        </a:t>
            </a:r>
            <a:r>
              <a:rPr lang="en-US" sz="2400" i="1" dirty="0"/>
              <a:t>// </a:t>
            </a:r>
            <a:r>
              <a:rPr lang="en-US" sz="2400" i="1" dirty="0" smtClean="0"/>
              <a:t>fetch </a:t>
            </a:r>
            <a:r>
              <a:rPr lang="en-US" sz="2400" i="1" dirty="0"/>
              <a:t>the result to Main Activity </a:t>
            </a:r>
            <a:br>
              <a:rPr lang="en-US" sz="2400" i="1" dirty="0"/>
            </a:br>
            <a:r>
              <a:rPr lang="en-US" sz="2400" i="1" dirty="0"/>
              <a:t>        </a:t>
            </a:r>
            <a:r>
              <a:rPr lang="en-US" sz="2400" dirty="0" err="1"/>
              <a:t>data.putExtra</a:t>
            </a:r>
            <a:r>
              <a:rPr lang="en-US" sz="2400" dirty="0"/>
              <a:t>(</a:t>
            </a:r>
            <a:r>
              <a:rPr lang="en-US" sz="2400" b="1" dirty="0"/>
              <a:t>"</a:t>
            </a:r>
            <a:r>
              <a:rPr lang="en-US" sz="2400" b="1" dirty="0" err="1"/>
              <a:t>Data"</a:t>
            </a:r>
            <a:r>
              <a:rPr lang="en-US" sz="2400" dirty="0" err="1"/>
              <a:t>,text</a:t>
            </a:r>
            <a:r>
              <a:rPr lang="en-US" sz="2400" dirty="0"/>
              <a:t>); </a:t>
            </a:r>
            <a:r>
              <a:rPr lang="en-US" sz="2400" i="1" dirty="0"/>
              <a:t>// Accept a key Value</a:t>
            </a:r>
            <a:br>
              <a:rPr lang="en-US" sz="2400" i="1" dirty="0"/>
            </a:br>
            <a:r>
              <a:rPr lang="en-US" sz="2400" i="1" dirty="0"/>
              <a:t>        </a:t>
            </a:r>
            <a:r>
              <a:rPr lang="en-US" sz="2400" dirty="0" err="1"/>
              <a:t>setResult</a:t>
            </a:r>
            <a:r>
              <a:rPr lang="en-US" sz="2400" dirty="0"/>
              <a:t>(</a:t>
            </a:r>
            <a:r>
              <a:rPr lang="en-US" sz="2400" b="1" i="1" dirty="0" err="1"/>
              <a:t>RESULT_OK</a:t>
            </a:r>
            <a:r>
              <a:rPr lang="en-US" sz="2400" dirty="0" err="1"/>
              <a:t>,data</a:t>
            </a:r>
            <a:r>
              <a:rPr lang="en-US" sz="2400" dirty="0"/>
              <a:t>);</a:t>
            </a:r>
            <a:br>
              <a:rPr lang="en-US" sz="2400" dirty="0"/>
            </a:br>
            <a:r>
              <a:rPr lang="en-US" sz="2400" dirty="0" smtClean="0"/>
              <a:t>       </a:t>
            </a:r>
            <a:r>
              <a:rPr lang="en-US" sz="2400" i="1" dirty="0" smtClean="0"/>
              <a:t>//---</a:t>
            </a:r>
            <a:r>
              <a:rPr lang="en-US" sz="2400" i="1" dirty="0"/>
              <a:t>close the activity---</a:t>
            </a:r>
            <a:br>
              <a:rPr lang="en-US" sz="2400" i="1" dirty="0"/>
            </a:br>
            <a:r>
              <a:rPr lang="en-US" sz="2400" i="1" dirty="0"/>
              <a:t>        </a:t>
            </a:r>
            <a:r>
              <a:rPr lang="en-US" sz="2400" dirty="0"/>
              <a:t>finish();</a:t>
            </a:r>
            <a:br>
              <a:rPr lang="en-US" sz="2400" dirty="0"/>
            </a:br>
            <a:r>
              <a:rPr lang="en-US" sz="2400" dirty="0"/>
              <a:t>    }</a:t>
            </a:r>
            <a:br>
              <a:rPr lang="en-US" sz="2400" dirty="0"/>
            </a:br>
            <a:r>
              <a:rPr lang="en-US" sz="2400" dirty="0" smtClean="0"/>
              <a:t>};</a:t>
            </a:r>
          </a:p>
          <a:p>
            <a:r>
              <a:rPr lang="en-US" sz="2400" dirty="0" smtClean="0">
                <a:solidFill>
                  <a:srgbClr val="FF0000"/>
                </a:solidFill>
              </a:rPr>
              <a:t>// Find the complete code from demo  in Lesson4\</a:t>
            </a:r>
            <a:r>
              <a:rPr lang="en-US" sz="2400" dirty="0" err="1" smtClean="0">
                <a:solidFill>
                  <a:srgbClr val="FF0000"/>
                </a:solidFill>
              </a:rPr>
              <a:t>StartActivityResult</a:t>
            </a:r>
            <a:r>
              <a:rPr lang="en-US" sz="2400" smtClean="0">
                <a:solidFill>
                  <a:srgbClr val="FF0000"/>
                </a:solidFill>
              </a:rPr>
              <a:t> folder</a:t>
            </a:r>
            <a:endParaRPr lang="en-US" sz="2400" dirty="0" smtClean="0">
              <a:solidFill>
                <a:srgbClr val="FF0000"/>
              </a:solidFill>
            </a:endParaRPr>
          </a:p>
        </p:txBody>
      </p:sp>
    </p:spTree>
    <p:extLst>
      <p:ext uri="{BB962C8B-B14F-4D97-AF65-F5344CB8AC3E}">
        <p14:creationId xmlns:p14="http://schemas.microsoft.com/office/powerpoint/2010/main" val="1128463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589" y="92204"/>
            <a:ext cx="10364451" cy="1052628"/>
          </a:xfrm>
        </p:spPr>
        <p:txBody>
          <a:bodyPr/>
          <a:lstStyle/>
          <a:p>
            <a:r>
              <a:rPr lang="en-US" cap="none" dirty="0" smtClean="0"/>
              <a:t>Types of intents</a:t>
            </a:r>
            <a:endParaRPr lang="en-US" cap="none" dirty="0"/>
          </a:p>
        </p:txBody>
      </p:sp>
      <p:sp>
        <p:nvSpPr>
          <p:cNvPr id="3" name="Content Placeholder 2"/>
          <p:cNvSpPr>
            <a:spLocks noGrp="1"/>
          </p:cNvSpPr>
          <p:nvPr>
            <p:ph sz="quarter" idx="13"/>
          </p:nvPr>
        </p:nvSpPr>
        <p:spPr>
          <a:xfrm>
            <a:off x="487680" y="1021080"/>
            <a:ext cx="11262360" cy="5532119"/>
          </a:xfrm>
        </p:spPr>
        <p:txBody>
          <a:bodyPr>
            <a:normAutofit fontScale="85000" lnSpcReduction="10000"/>
          </a:bodyPr>
          <a:lstStyle/>
          <a:p>
            <a:r>
              <a:rPr lang="en-US" sz="2800" b="1" cap="none" dirty="0" smtClean="0"/>
              <a:t>Explicit intents</a:t>
            </a:r>
            <a:r>
              <a:rPr lang="en-US" sz="2800" cap="none" dirty="0" smtClean="0"/>
              <a:t> specify the component to start by name (the fully-qualified class name). You'll typically use an explicit intent to start a component in your own app, because you know the class name of the activity or service you want to start. For example, you can start a new activity in response to a user action or start a service to download a file in the background.</a:t>
            </a:r>
          </a:p>
          <a:p>
            <a:r>
              <a:rPr lang="en-US" sz="2800" b="1" cap="none" dirty="0" smtClean="0"/>
              <a:t>Implicit intents</a:t>
            </a:r>
            <a:r>
              <a:rPr lang="en-US" sz="2800" cap="none" dirty="0" smtClean="0"/>
              <a:t> do not name a specific component, but instead declare a general action to perform, which allows a component from another app to handle it. For example, if you want to show the user a location on a map, you can use an implicit intent to request that another capable app show a specified location on a map.</a:t>
            </a:r>
          </a:p>
          <a:p>
            <a:r>
              <a:rPr lang="en-US" sz="2800" cap="none" dirty="0" smtClean="0"/>
              <a:t>Intents are created using </a:t>
            </a:r>
            <a:r>
              <a:rPr lang="en-US" sz="2800" b="1" cap="none" dirty="0" smtClean="0">
                <a:solidFill>
                  <a:srgbClr val="FF0000"/>
                </a:solidFill>
              </a:rPr>
              <a:t>Intent</a:t>
            </a:r>
            <a:r>
              <a:rPr lang="en-US" sz="2800" cap="none" dirty="0" smtClean="0"/>
              <a:t> class. Following </a:t>
            </a:r>
            <a:r>
              <a:rPr lang="en-US" sz="2800" cap="none" dirty="0"/>
              <a:t>are the major method in Intents class.</a:t>
            </a:r>
          </a:p>
          <a:p>
            <a:pPr marL="0" indent="0">
              <a:buNone/>
            </a:pPr>
            <a:r>
              <a:rPr lang="en-US" sz="2800" cap="none" dirty="0" smtClean="0"/>
              <a:t>	</a:t>
            </a:r>
            <a:r>
              <a:rPr lang="en-US" sz="2800" cap="none" dirty="0" err="1" smtClean="0"/>
              <a:t>setAction</a:t>
            </a:r>
            <a:r>
              <a:rPr lang="en-US" sz="2800" cap="none" dirty="0"/>
              <a:t>()                 </a:t>
            </a:r>
            <a:r>
              <a:rPr lang="en-US" sz="2800" cap="none" dirty="0" err="1"/>
              <a:t>setData</a:t>
            </a:r>
            <a:r>
              <a:rPr lang="en-US" sz="2800" cap="none" dirty="0"/>
              <a:t>()                  </a:t>
            </a:r>
            <a:r>
              <a:rPr lang="en-US" sz="2800" cap="none" dirty="0" err="1"/>
              <a:t>putExtra</a:t>
            </a:r>
            <a:r>
              <a:rPr lang="en-US" sz="2800" cap="none" dirty="0"/>
              <a:t>()</a:t>
            </a:r>
          </a:p>
          <a:p>
            <a:pPr marL="0" indent="0">
              <a:buNone/>
            </a:pPr>
            <a:r>
              <a:rPr lang="en-US" sz="2800" cap="none" dirty="0" smtClean="0"/>
              <a:t>	</a:t>
            </a:r>
            <a:r>
              <a:rPr lang="en-US" sz="2800" cap="none" dirty="0" err="1" smtClean="0"/>
              <a:t>setComponent</a:t>
            </a:r>
            <a:r>
              <a:rPr lang="en-US" sz="2800" cap="none" dirty="0"/>
              <a:t>()        </a:t>
            </a:r>
            <a:r>
              <a:rPr lang="en-US" sz="2800" cap="none" dirty="0" smtClean="0"/>
              <a:t>  </a:t>
            </a:r>
            <a:r>
              <a:rPr lang="en-US" sz="2800" cap="none" dirty="0" err="1" smtClean="0"/>
              <a:t>setType</a:t>
            </a:r>
            <a:r>
              <a:rPr lang="en-US" sz="2800" cap="none" dirty="0"/>
              <a:t>()                  </a:t>
            </a:r>
            <a:r>
              <a:rPr lang="en-US" sz="2800" cap="none" dirty="0" err="1"/>
              <a:t>getExtra</a:t>
            </a:r>
            <a:r>
              <a:rPr lang="en-US" sz="2800" cap="none" dirty="0"/>
              <a:t>()</a:t>
            </a:r>
          </a:p>
          <a:p>
            <a:endParaRPr lang="en-US" sz="2800" cap="none" dirty="0" smtClean="0"/>
          </a:p>
          <a:p>
            <a:endParaRPr lang="en-US" sz="2800" cap="none" dirty="0" smtClean="0"/>
          </a:p>
          <a:p>
            <a:endParaRPr lang="en-US" dirty="0"/>
          </a:p>
        </p:txBody>
      </p:sp>
    </p:spTree>
    <p:extLst>
      <p:ext uri="{BB962C8B-B14F-4D97-AF65-F5344CB8AC3E}">
        <p14:creationId xmlns:p14="http://schemas.microsoft.com/office/powerpoint/2010/main" val="38394384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589" y="92204"/>
            <a:ext cx="10364451" cy="1052628"/>
          </a:xfrm>
        </p:spPr>
        <p:txBody>
          <a:bodyPr/>
          <a:lstStyle/>
          <a:p>
            <a:r>
              <a:rPr lang="en-US" cap="none" dirty="0" smtClean="0"/>
              <a:t>How Intent works</a:t>
            </a:r>
            <a:endParaRPr lang="en-US" cap="none" dirty="0"/>
          </a:p>
        </p:txBody>
      </p:sp>
      <p:sp>
        <p:nvSpPr>
          <p:cNvPr id="3" name="Content Placeholder 2"/>
          <p:cNvSpPr>
            <a:spLocks noGrp="1"/>
          </p:cNvSpPr>
          <p:nvPr>
            <p:ph sz="quarter" idx="13"/>
          </p:nvPr>
        </p:nvSpPr>
        <p:spPr>
          <a:xfrm>
            <a:off x="110359" y="1144832"/>
            <a:ext cx="11855669" cy="5713167"/>
          </a:xfrm>
        </p:spPr>
        <p:txBody>
          <a:bodyPr>
            <a:normAutofit/>
          </a:bodyPr>
          <a:lstStyle/>
          <a:p>
            <a:pPr marL="0" indent="0">
              <a:buNone/>
            </a:pPr>
            <a:endParaRPr lang="en-US" cap="none" dirty="0" smtClean="0"/>
          </a:p>
          <a:p>
            <a:pPr marL="0" indent="0">
              <a:buNone/>
            </a:pPr>
            <a:endParaRPr lang="en-US" cap="none" dirty="0"/>
          </a:p>
          <a:p>
            <a:pPr marL="0" indent="0">
              <a:buNone/>
            </a:pPr>
            <a:endParaRPr lang="en-US" cap="none" dirty="0" smtClean="0"/>
          </a:p>
          <a:p>
            <a:pPr marL="0" indent="0">
              <a:buNone/>
            </a:pPr>
            <a:endParaRPr lang="en-US" cap="none" dirty="0"/>
          </a:p>
          <a:p>
            <a:pPr marL="0" indent="0">
              <a:buNone/>
            </a:pPr>
            <a:endParaRPr lang="en-US" cap="none" dirty="0" smtClean="0"/>
          </a:p>
          <a:p>
            <a:pPr marL="0" indent="0">
              <a:buNone/>
            </a:pPr>
            <a:endParaRPr lang="en-US" cap="none" dirty="0"/>
          </a:p>
          <a:p>
            <a:pPr marL="0" indent="0">
              <a:buNone/>
            </a:pPr>
            <a:endParaRPr lang="en-US" b="1" cap="none" dirty="0" smtClean="0"/>
          </a:p>
          <a:p>
            <a:pPr marL="0" indent="0">
              <a:buNone/>
            </a:pPr>
            <a:endParaRPr lang="en-US" b="1" cap="none" dirty="0" smtClean="0"/>
          </a:p>
          <a:p>
            <a:pPr marL="0" indent="0">
              <a:buNone/>
            </a:pPr>
            <a:r>
              <a:rPr lang="en-US" b="1" cap="none" dirty="0"/>
              <a:t>Figure 1. How an implicit intent is delivered through the system to start another activity: [1] activity A creates an intent </a:t>
            </a:r>
            <a:r>
              <a:rPr lang="en-US" b="1" cap="none" dirty="0" smtClean="0"/>
              <a:t>for Activity B with </a:t>
            </a:r>
            <a:r>
              <a:rPr lang="en-US" b="1" cap="none" dirty="0"/>
              <a:t>an action description and passes it to </a:t>
            </a:r>
            <a:r>
              <a:rPr lang="en-US" b="1" cap="none" dirty="0" err="1" smtClean="0"/>
              <a:t>startActivity</a:t>
            </a:r>
            <a:r>
              <a:rPr lang="en-US" b="1" cap="none" dirty="0"/>
              <a:t>(). [2] the android system searches all apps for an intent filter that matches the intent. When a match is found, [3]the system  starts the matching activity (activity B) by invoking its </a:t>
            </a:r>
            <a:r>
              <a:rPr lang="en-US" b="1" cap="none" dirty="0" err="1" smtClean="0"/>
              <a:t>onCreate</a:t>
            </a:r>
            <a:r>
              <a:rPr lang="en-US" b="1" cap="none" dirty="0"/>
              <a:t>() method and passing it the intent.</a:t>
            </a:r>
          </a:p>
          <a:p>
            <a:pPr marL="0" indent="0">
              <a:buNone/>
            </a:pPr>
            <a:endParaRPr lang="en-US" b="1" cap="none"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852" y="892584"/>
            <a:ext cx="11323388" cy="398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00761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210444"/>
            <a:ext cx="10364451" cy="816145"/>
          </a:xfrm>
        </p:spPr>
        <p:txBody>
          <a:bodyPr/>
          <a:lstStyle/>
          <a:p>
            <a:r>
              <a:rPr lang="en-US" cap="none" dirty="0" smtClean="0"/>
              <a:t>Hands on Example </a:t>
            </a:r>
            <a:r>
              <a:rPr lang="en-US" cap="none" smtClean="0"/>
              <a:t>– Explicit </a:t>
            </a:r>
            <a:r>
              <a:rPr lang="en-US" cap="none" dirty="0" smtClean="0"/>
              <a:t>Intent</a:t>
            </a:r>
            <a:endParaRPr lang="en-US" cap="none" dirty="0"/>
          </a:p>
        </p:txBody>
      </p:sp>
      <p:sp>
        <p:nvSpPr>
          <p:cNvPr id="3" name="Content Placeholder 2"/>
          <p:cNvSpPr>
            <a:spLocks noGrp="1"/>
          </p:cNvSpPr>
          <p:nvPr>
            <p:ph sz="quarter" idx="13"/>
          </p:nvPr>
        </p:nvSpPr>
        <p:spPr>
          <a:xfrm>
            <a:off x="331076" y="1026589"/>
            <a:ext cx="11493062" cy="4981903"/>
          </a:xfrm>
        </p:spPr>
        <p:txBody>
          <a:bodyPr/>
          <a:lstStyle/>
          <a:p>
            <a:pPr marL="0" indent="0">
              <a:buNone/>
            </a:pPr>
            <a:r>
              <a:rPr lang="en-US" cap="none" dirty="0" smtClean="0"/>
              <a:t>Problem : Send a message from one activity to another activity.</a:t>
            </a:r>
          </a:p>
          <a:p>
            <a:pPr marL="0" indent="0">
              <a:buNone/>
            </a:pPr>
            <a:endParaRPr lang="en-US" cap="none"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186" y="1538773"/>
            <a:ext cx="11776842" cy="226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186" y="3900644"/>
            <a:ext cx="11776842"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1825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1354" y="0"/>
            <a:ext cx="10363826" cy="1072054"/>
          </a:xfrm>
        </p:spPr>
        <p:txBody>
          <a:bodyPr/>
          <a:lstStyle/>
          <a:p>
            <a:pPr marL="0" indent="0" algn="ctr">
              <a:buNone/>
            </a:pPr>
            <a:r>
              <a:rPr lang="en-US" sz="3200" b="1" cap="none" dirty="0" smtClean="0">
                <a:solidFill>
                  <a:srgbClr val="FF0000"/>
                </a:solidFill>
              </a:rPr>
              <a:t>Problem Requirement</a:t>
            </a:r>
            <a:endParaRPr lang="en-US" b="1" cap="none" dirty="0">
              <a:solidFill>
                <a:srgbClr val="FF0000"/>
              </a:solidFill>
            </a:endParaRPr>
          </a:p>
          <a:p>
            <a:pPr marL="0"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282" y="1166647"/>
            <a:ext cx="8639339" cy="5580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31009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71827" y="677917"/>
            <a:ext cx="12018575" cy="6006661"/>
          </a:xfrm>
        </p:spPr>
        <p:txBody>
          <a:bodyPr/>
          <a:lstStyle/>
          <a:p>
            <a:r>
              <a:rPr lang="en-US" sz="2400" cap="none" dirty="0"/>
              <a:t>Step </a:t>
            </a:r>
            <a:r>
              <a:rPr lang="en-US" sz="2400" cap="none" dirty="0" smtClean="0"/>
              <a:t>1: Create your first activity with the controls of one text box and one button.</a:t>
            </a:r>
          </a:p>
          <a:p>
            <a:r>
              <a:rPr lang="en-US" sz="2400" cap="none" dirty="0" smtClean="0"/>
              <a:t>Step 2 : Create a second activity with one Text view to receive message from the first activity in the same project by choosing File</a:t>
            </a:r>
            <a:r>
              <a:rPr lang="en-US" sz="2400" cap="none" dirty="0" smtClean="0">
                <a:sym typeface="Wingdings" pitchFamily="2" charset="2"/>
              </a:rPr>
              <a:t> </a:t>
            </a:r>
            <a:r>
              <a:rPr lang="en-US" sz="2400" cap="none" dirty="0" smtClean="0">
                <a:sym typeface="Wingdings" pitchFamily="2" charset="2"/>
              </a:rPr>
              <a:t>New  Activity </a:t>
            </a:r>
            <a:r>
              <a:rPr lang="en-US" sz="2400" cap="none" dirty="0" smtClean="0">
                <a:sym typeface="Wingdings" pitchFamily="2" charset="2"/>
              </a:rPr>
              <a:t>and choose the option for Blank Activity</a:t>
            </a:r>
          </a:p>
          <a:p>
            <a:endParaRPr lang="en-US" cap="none" dirty="0" smtClean="0"/>
          </a:p>
          <a:p>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426" y="2249714"/>
            <a:ext cx="5707112" cy="4608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7379" y="2249715"/>
            <a:ext cx="5785945" cy="4608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1257" y="0"/>
            <a:ext cx="1770743" cy="12123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2728686" y="87089"/>
            <a:ext cx="6981371" cy="523220"/>
          </a:xfrm>
          <a:prstGeom prst="rect">
            <a:avLst/>
          </a:prstGeom>
          <a:noFill/>
        </p:spPr>
        <p:txBody>
          <a:bodyPr wrap="square" rtlCol="0">
            <a:spAutoFit/>
          </a:bodyPr>
          <a:lstStyle/>
          <a:p>
            <a:pPr algn="ctr"/>
            <a:r>
              <a:rPr lang="en-US" sz="2800" b="1" u="sng" dirty="0" smtClean="0">
                <a:solidFill>
                  <a:srgbClr val="FF0000"/>
                </a:solidFill>
              </a:rPr>
              <a:t>Steps to find the solution</a:t>
            </a:r>
            <a:endParaRPr lang="en-US" b="1" u="sng" dirty="0">
              <a:solidFill>
                <a:srgbClr val="FF0000"/>
              </a:solidFill>
            </a:endParaRPr>
          </a:p>
        </p:txBody>
      </p:sp>
    </p:spTree>
    <p:extLst>
      <p:ext uri="{BB962C8B-B14F-4D97-AF65-F5344CB8AC3E}">
        <p14:creationId xmlns:p14="http://schemas.microsoft.com/office/powerpoint/2010/main" val="39597904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41890" y="298044"/>
            <a:ext cx="11887199" cy="6022428"/>
          </a:xfrm>
        </p:spPr>
        <p:txBody>
          <a:bodyPr/>
          <a:lstStyle/>
          <a:p>
            <a:r>
              <a:rPr lang="en-US" cap="none" dirty="0" smtClean="0"/>
              <a:t>Step : 3 Configure Second Activity in manifest folder </a:t>
            </a:r>
            <a:r>
              <a:rPr lang="en-US" cap="none" dirty="0" smtClean="0">
                <a:sym typeface="Wingdings" pitchFamily="2" charset="2"/>
              </a:rPr>
              <a:t> AndriodManifest.xml and include</a:t>
            </a:r>
          </a:p>
          <a:p>
            <a:pPr marL="457200" lvl="1" indent="0">
              <a:buNone/>
            </a:pPr>
            <a:r>
              <a:rPr lang="en-US" sz="2000" b="1" cap="none" dirty="0">
                <a:sym typeface="Wingdings" pitchFamily="2" charset="2"/>
              </a:rPr>
              <a:t>&lt;activity </a:t>
            </a:r>
            <a:r>
              <a:rPr lang="en-US" sz="2000" b="1" cap="none" dirty="0" err="1">
                <a:sym typeface="Wingdings" pitchFamily="2" charset="2"/>
              </a:rPr>
              <a:t>android:name</a:t>
            </a:r>
            <a:r>
              <a:rPr lang="en-US" sz="2000" b="1" cap="none" dirty="0">
                <a:sym typeface="Wingdings" pitchFamily="2" charset="2"/>
              </a:rPr>
              <a:t>=".</a:t>
            </a:r>
            <a:r>
              <a:rPr lang="en-US" sz="2000" b="1" cap="none" dirty="0" err="1">
                <a:sym typeface="Wingdings" pitchFamily="2" charset="2"/>
              </a:rPr>
              <a:t>SecondActivity</a:t>
            </a:r>
            <a:r>
              <a:rPr lang="en-US" sz="2000" b="1" cap="none" dirty="0">
                <a:sym typeface="Wingdings" pitchFamily="2" charset="2"/>
              </a:rPr>
              <a:t>"&gt;&lt;/activity&gt; </a:t>
            </a:r>
            <a:endParaRPr lang="en-US" sz="2000" b="1" cap="none" dirty="0" smtClean="0">
              <a:sym typeface="Wingdings" pitchFamily="2" charset="2"/>
            </a:endParaRPr>
          </a:p>
          <a:p>
            <a:pPr marL="0" indent="0">
              <a:buNone/>
            </a:pPr>
            <a:endParaRPr lang="en-US" cap="none"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890" y="1175657"/>
            <a:ext cx="11887200" cy="558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2030466"/>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xmlns="" name="Droplet" id="{8984A317-299A-4E50-B45D-BFC9EDE2337A}" vid="{DEB094D4-7FD8-4F86-93D5-B0F1341EF58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1738</TotalTime>
  <Words>1871</Words>
  <Application>Microsoft Office PowerPoint</Application>
  <PresentationFormat>Custom</PresentationFormat>
  <Paragraphs>234</Paragraphs>
  <Slides>30</Slides>
  <Notes>5</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Droplet</vt:lpstr>
      <vt:lpstr>Chapter – 4 </vt:lpstr>
      <vt:lpstr>Agenda</vt:lpstr>
      <vt:lpstr>Introduction</vt:lpstr>
      <vt:lpstr>Types of intents</vt:lpstr>
      <vt:lpstr>How Intent works</vt:lpstr>
      <vt:lpstr>Hands on Example – Explicit Intent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Hands on Example – Implicit Intent</vt:lpstr>
      <vt:lpstr>Design Screen</vt:lpstr>
      <vt:lpstr>Implicit intent to send message</vt:lpstr>
      <vt:lpstr>After clicking SENDIMPLICIT button </vt:lpstr>
      <vt:lpstr>Implicit intent – dial screen</vt:lpstr>
      <vt:lpstr>After clicking DIAL button</vt:lpstr>
      <vt:lpstr>Implicit intent-whatsapp</vt:lpstr>
      <vt:lpstr>After clicking whatsapp Button</vt:lpstr>
      <vt:lpstr> Frequently used Implicit Intents</vt:lpstr>
      <vt:lpstr>Run on your Android Mobile device  </vt:lpstr>
      <vt:lpstr>PowerPoint Presentation</vt:lpstr>
      <vt:lpstr>Getting a result back from a child activity</vt:lpstr>
      <vt:lpstr>Fetching the result</vt:lpstr>
      <vt:lpstr>PowerPoint Presentation</vt:lpstr>
      <vt:lpstr>Getting a result back from a child activity</vt:lpstr>
      <vt:lpstr>Getting a result back from a child activity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 4 </dc:title>
  <dc:creator>Renuka Mohanraj</dc:creator>
  <cp:lastModifiedBy>Renuka Mohanraj</cp:lastModifiedBy>
  <cp:revision>219</cp:revision>
  <dcterms:created xsi:type="dcterms:W3CDTF">2017-03-23T18:13:14Z</dcterms:created>
  <dcterms:modified xsi:type="dcterms:W3CDTF">2018-04-04T00:50:32Z</dcterms:modified>
</cp:coreProperties>
</file>