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88" r:id="rId4"/>
    <p:sldId id="258" r:id="rId5"/>
    <p:sldId id="259" r:id="rId6"/>
    <p:sldId id="260" r:id="rId7"/>
    <p:sldId id="261" r:id="rId8"/>
    <p:sldId id="262" r:id="rId9"/>
    <p:sldId id="265" r:id="rId10"/>
    <p:sldId id="264" r:id="rId11"/>
    <p:sldId id="263" r:id="rId12"/>
    <p:sldId id="266" r:id="rId13"/>
    <p:sldId id="267" r:id="rId14"/>
    <p:sldId id="268" r:id="rId15"/>
    <p:sldId id="289" r:id="rId16"/>
    <p:sldId id="269" r:id="rId17"/>
    <p:sldId id="270" r:id="rId18"/>
    <p:sldId id="271" r:id="rId19"/>
    <p:sldId id="272" r:id="rId20"/>
    <p:sldId id="275" r:id="rId21"/>
    <p:sldId id="273"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87544" autoAdjust="0"/>
  </p:normalViewPr>
  <p:slideViewPr>
    <p:cSldViewPr snapToGrid="0" snapToObjects="1">
      <p:cViewPr>
        <p:scale>
          <a:sx n="70" d="100"/>
          <a:sy n="70" d="100"/>
        </p:scale>
        <p:origin x="-62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D9B3C-69B7-4825-B8BA-FCDB3C8C7AD9}" type="datetimeFigureOut">
              <a:rPr lang="en-US" smtClean="0"/>
              <a:t>1/31/2018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B531-735B-4119-92D8-B1393BB2E8F4}" type="slidenum">
              <a:rPr lang="en-US" smtClean="0"/>
              <a:t>‹#›</a:t>
            </a:fld>
            <a:endParaRPr lang="en-US"/>
          </a:p>
        </p:txBody>
      </p:sp>
    </p:spTree>
    <p:extLst>
      <p:ext uri="{BB962C8B-B14F-4D97-AF65-F5344CB8AC3E}">
        <p14:creationId xmlns:p14="http://schemas.microsoft.com/office/powerpoint/2010/main" val="184674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android.com/reference/android/widget/AdapterView.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Context : It allows access to application-specific resources and classes, as well as up-calls for application-level operations such as launching activities, broadcasting and receiving intents, etc.</a:t>
            </a:r>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5</a:t>
            </a:fld>
            <a:endParaRPr lang="en-US"/>
          </a:p>
        </p:txBody>
      </p:sp>
    </p:spTree>
    <p:extLst>
      <p:ext uri="{BB962C8B-B14F-4D97-AF65-F5344CB8AC3E}">
        <p14:creationId xmlns:p14="http://schemas.microsoft.com/office/powerpoint/2010/main" val="302944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void </a:t>
            </a:r>
            <a:r>
              <a:rPr lang="en-US" dirty="0" err="1" smtClean="0"/>
              <a:t>onItemClick</a:t>
            </a:r>
            <a:r>
              <a:rPr lang="en-US" dirty="0" smtClean="0"/>
              <a:t> (</a:t>
            </a:r>
            <a:r>
              <a:rPr lang="en-US" sz="1200" u="none" strike="noStrike" kern="1200" dirty="0" err="1" smtClean="0">
                <a:solidFill>
                  <a:schemeClr val="tx1"/>
                </a:solidFill>
                <a:effectLst/>
                <a:latin typeface="+mn-lt"/>
                <a:ea typeface="+mn-ea"/>
                <a:cs typeface="+mn-cs"/>
                <a:hlinkClick r:id="rId3"/>
              </a:rPr>
              <a:t>AdapterView</a:t>
            </a:r>
            <a:r>
              <a:rPr lang="en-US" dirty="0" smtClean="0"/>
              <a:t>&lt;?&gt; parent, </a:t>
            </a:r>
            <a:r>
              <a:rPr lang="en-US" sz="1200" u="none" strike="noStrike" kern="1200" dirty="0" smtClean="0">
                <a:solidFill>
                  <a:schemeClr val="tx1"/>
                </a:solidFill>
                <a:effectLst/>
                <a:latin typeface="+mn-lt"/>
                <a:ea typeface="+mn-ea"/>
                <a:cs typeface="+mn-cs"/>
                <a:hlinkClick r:id="rId4"/>
              </a:rPr>
              <a:t>View</a:t>
            </a:r>
            <a:r>
              <a:rPr lang="en-US" dirty="0" smtClean="0"/>
              <a:t> </a:t>
            </a:r>
            <a:r>
              <a:rPr lang="en-US" dirty="0" err="1" smtClean="0"/>
              <a:t>view</a:t>
            </a:r>
            <a:r>
              <a:rPr lang="en-US" dirty="0" smtClean="0"/>
              <a:t>, </a:t>
            </a:r>
            <a:r>
              <a:rPr lang="en-US" dirty="0" err="1" smtClean="0"/>
              <a:t>int</a:t>
            </a:r>
            <a:r>
              <a:rPr lang="en-US" dirty="0" smtClean="0"/>
              <a:t> position, long id)</a:t>
            </a:r>
          </a:p>
          <a:p>
            <a:endParaRPr lang="en-US" dirty="0" smtClean="0"/>
          </a:p>
          <a:p>
            <a:r>
              <a:rPr lang="en-US" dirty="0" smtClean="0"/>
              <a:t>Parameters </a:t>
            </a:r>
          </a:p>
          <a:p>
            <a:endParaRPr lang="en-US" dirty="0" smtClean="0"/>
          </a:p>
          <a:p>
            <a:r>
              <a:rPr lang="en-US" dirty="0" smtClean="0">
                <a:effectLst/>
              </a:rPr>
              <a:t>Parent - </a:t>
            </a:r>
            <a:r>
              <a:rPr lang="en-US" dirty="0" err="1" smtClean="0">
                <a:effectLst/>
              </a:rPr>
              <a:t>AdapterView</a:t>
            </a:r>
            <a:r>
              <a:rPr lang="en-US" dirty="0" smtClean="0">
                <a:effectLst/>
              </a:rPr>
              <a:t>: The </a:t>
            </a:r>
            <a:r>
              <a:rPr lang="en-US" dirty="0" err="1" smtClean="0">
                <a:effectLst/>
              </a:rPr>
              <a:t>AdapterView</a:t>
            </a:r>
            <a:r>
              <a:rPr lang="en-US" dirty="0" smtClean="0">
                <a:effectLst/>
              </a:rPr>
              <a:t> where the click happened.</a:t>
            </a:r>
          </a:p>
          <a:p>
            <a:r>
              <a:rPr lang="en-US" dirty="0" smtClean="0"/>
              <a:t>View</a:t>
            </a:r>
            <a:r>
              <a:rPr lang="en-US" sz="1200" b="0" i="0" kern="1200" dirty="0" smtClean="0">
                <a:solidFill>
                  <a:schemeClr val="tx1"/>
                </a:solidFill>
                <a:effectLst/>
                <a:latin typeface="+mn-lt"/>
                <a:ea typeface="+mn-ea"/>
                <a:cs typeface="+mn-cs"/>
              </a:rPr>
              <a:t>: The view within the </a:t>
            </a:r>
            <a:r>
              <a:rPr lang="en-US" sz="1200" b="0" i="0" kern="1200" dirty="0" err="1" smtClean="0">
                <a:solidFill>
                  <a:schemeClr val="tx1"/>
                </a:solidFill>
                <a:effectLst/>
                <a:latin typeface="+mn-lt"/>
                <a:ea typeface="+mn-ea"/>
                <a:cs typeface="+mn-cs"/>
              </a:rPr>
              <a:t>AdapterView</a:t>
            </a:r>
            <a:r>
              <a:rPr lang="en-US" sz="1200" b="0" i="0" kern="1200" dirty="0" smtClean="0">
                <a:solidFill>
                  <a:schemeClr val="tx1"/>
                </a:solidFill>
                <a:effectLst/>
                <a:latin typeface="+mn-lt"/>
                <a:ea typeface="+mn-ea"/>
                <a:cs typeface="+mn-cs"/>
              </a:rPr>
              <a:t> that was clicked (this will be a view provided by the adapter)</a:t>
            </a:r>
          </a:p>
          <a:p>
            <a:r>
              <a:rPr lang="en-US" dirty="0" smtClean="0">
                <a:effectLst/>
              </a:rPr>
              <a:t>Position - </a:t>
            </a:r>
            <a:r>
              <a:rPr lang="en-US" dirty="0" err="1" smtClean="0">
                <a:effectLst/>
              </a:rPr>
              <a:t>int</a:t>
            </a:r>
            <a:r>
              <a:rPr lang="en-US" dirty="0" smtClean="0">
                <a:effectLst/>
              </a:rPr>
              <a:t>: The position of the view in the adapter.</a:t>
            </a:r>
          </a:p>
          <a:p>
            <a:r>
              <a:rPr lang="en-US" dirty="0" smtClean="0">
                <a:effectLst/>
              </a:rPr>
              <a:t>Id: long: The row id of the item that was clicked.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8</a:t>
            </a:fld>
            <a:endParaRPr lang="en-US"/>
          </a:p>
        </p:txBody>
      </p:sp>
    </p:spTree>
    <p:extLst>
      <p:ext uri="{BB962C8B-B14F-4D97-AF65-F5344CB8AC3E}">
        <p14:creationId xmlns:p14="http://schemas.microsoft.com/office/powerpoint/2010/main" val="30944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10</a:t>
            </a:fld>
            <a:endParaRPr lang="en-US"/>
          </a:p>
        </p:txBody>
      </p:sp>
    </p:spTree>
    <p:extLst>
      <p:ext uri="{BB962C8B-B14F-4D97-AF65-F5344CB8AC3E}">
        <p14:creationId xmlns:p14="http://schemas.microsoft.com/office/powerpoint/2010/main" val="406421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Android:entries</a:t>
            </a:r>
            <a:r>
              <a:rPr lang="en-US" dirty="0" smtClean="0"/>
              <a:t> helps to retrieve the values from string resources</a:t>
            </a:r>
            <a:r>
              <a:rPr lang="en-US" baseline="0" dirty="0" smtClean="0"/>
              <a:t> to the xml.</a:t>
            </a:r>
          </a:p>
          <a:p>
            <a:endParaRPr lang="en-US" baseline="0" dirty="0" smtClean="0"/>
          </a:p>
          <a:p>
            <a:r>
              <a:rPr lang="en-US" sz="1200" b="0" i="0" kern="1200" dirty="0" smtClean="0">
                <a:solidFill>
                  <a:schemeClr val="tx1"/>
                </a:solidFill>
                <a:effectLst/>
                <a:latin typeface="+mn-lt"/>
                <a:ea typeface="+mn-ea"/>
                <a:cs typeface="+mn-cs"/>
              </a:rPr>
              <a:t>Remove this line from your AndriodManifest.xml</a:t>
            </a:r>
          </a:p>
          <a:p>
            <a:r>
              <a:rPr lang="en-US" sz="1200" kern="1200" dirty="0" smtClean="0">
                <a:solidFill>
                  <a:schemeClr val="tx1"/>
                </a:solidFill>
                <a:effectLst/>
                <a:latin typeface="+mn-lt"/>
                <a:ea typeface="+mn-ea"/>
                <a:cs typeface="+mn-cs"/>
              </a:rPr>
              <a:t>&lt;application </a:t>
            </a:r>
            <a:r>
              <a:rPr lang="en-US" sz="1200" kern="1200" dirty="0" err="1" smtClean="0">
                <a:solidFill>
                  <a:schemeClr val="tx1"/>
                </a:solidFill>
                <a:effectLst/>
                <a:latin typeface="+mn-lt"/>
                <a:ea typeface="+mn-ea"/>
                <a:cs typeface="+mn-cs"/>
              </a:rPr>
              <a:t>android:label</a:t>
            </a:r>
            <a:r>
              <a:rPr lang="en-US" sz="1200" kern="1200" dirty="0" smtClean="0">
                <a:solidFill>
                  <a:schemeClr val="tx1"/>
                </a:solidFill>
                <a:effectLst/>
                <a:latin typeface="+mn-lt"/>
                <a:ea typeface="+mn-ea"/>
                <a:cs typeface="+mn-cs"/>
              </a:rPr>
              <a:t>="@string/</a:t>
            </a:r>
            <a:r>
              <a:rPr lang="en-US" sz="1200" kern="1200" dirty="0" err="1" smtClean="0">
                <a:solidFill>
                  <a:schemeClr val="tx1"/>
                </a:solidFill>
                <a:effectLst/>
                <a:latin typeface="+mn-lt"/>
                <a:ea typeface="+mn-ea"/>
                <a:cs typeface="+mn-cs"/>
              </a:rPr>
              <a:t>app_name</a:t>
            </a:r>
            <a:r>
              <a:rPr lang="en-US" sz="1200" kern="1200" dirty="0" smtClean="0">
                <a:solidFill>
                  <a:schemeClr val="tx1"/>
                </a:solidFill>
                <a:effectLst/>
                <a:latin typeface="+mn-lt"/>
                <a:ea typeface="+mn-ea"/>
                <a:cs typeface="+mn-cs"/>
              </a:rPr>
              <a:t>"&gt;</a:t>
            </a:r>
            <a:endParaRPr lang="en-US" dirty="0" smtClean="0"/>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12</a:t>
            </a:fld>
            <a:endParaRPr lang="en-US"/>
          </a:p>
        </p:txBody>
      </p:sp>
    </p:spTree>
    <p:extLst>
      <p:ext uri="{BB962C8B-B14F-4D97-AF65-F5344CB8AC3E}">
        <p14:creationId xmlns:p14="http://schemas.microsoft.com/office/powerpoint/2010/main" val="156247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13</a:t>
            </a:fld>
            <a:endParaRPr lang="en-US"/>
          </a:p>
        </p:txBody>
      </p:sp>
    </p:spTree>
    <p:extLst>
      <p:ext uri="{BB962C8B-B14F-4D97-AF65-F5344CB8AC3E}">
        <p14:creationId xmlns:p14="http://schemas.microsoft.com/office/powerpoint/2010/main" val="179252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place one dummy</a:t>
            </a:r>
            <a:r>
              <a:rPr lang="en-US" baseline="0" dirty="0" smtClean="0"/>
              <a:t> </a:t>
            </a:r>
            <a:r>
              <a:rPr lang="en-US" dirty="0" smtClean="0"/>
              <a:t>image in the res </a:t>
            </a:r>
            <a:r>
              <a:rPr lang="en-US" dirty="0" smtClean="0">
                <a:sym typeface="Wingdings" pitchFamily="2" charset="2"/>
              </a:rPr>
              <a:t> </a:t>
            </a:r>
            <a:r>
              <a:rPr lang="en-US" dirty="0" err="1" smtClean="0"/>
              <a:t>drawable</a:t>
            </a:r>
            <a:r>
              <a:rPr lang="en-US" dirty="0" smtClean="0"/>
              <a:t> folder.</a:t>
            </a:r>
            <a:r>
              <a:rPr lang="en-US" baseline="0" dirty="0" smtClean="0"/>
              <a:t> Then use </a:t>
            </a:r>
            <a:r>
              <a:rPr lang="en-US" sz="1200" b="1" dirty="0" err="1" smtClean="0"/>
              <a:t>android:src</a:t>
            </a:r>
            <a:r>
              <a:rPr lang="en-US" sz="1200" b="1" dirty="0" smtClean="0"/>
              <a:t>="@</a:t>
            </a:r>
            <a:r>
              <a:rPr lang="en-US" sz="1200" b="1" dirty="0" err="1" smtClean="0"/>
              <a:t>drawable</a:t>
            </a:r>
            <a:r>
              <a:rPr lang="en-US" sz="1200" b="1" dirty="0" smtClean="0"/>
              <a:t>/image</a:t>
            </a:r>
            <a:r>
              <a:rPr lang="en-US" sz="1200" b="1" baseline="0" dirty="0" smtClean="0"/>
              <a:t> file name</a:t>
            </a:r>
            <a:r>
              <a:rPr lang="en-US" sz="1200" b="1" dirty="0" smtClean="0"/>
              <a:t>"</a:t>
            </a:r>
            <a:br>
              <a:rPr lang="en-US" sz="1200" b="1" dirty="0" smtClean="0"/>
            </a:br>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28</a:t>
            </a:fld>
            <a:endParaRPr lang="en-US"/>
          </a:p>
        </p:txBody>
      </p:sp>
    </p:spTree>
    <p:extLst>
      <p:ext uri="{BB962C8B-B14F-4D97-AF65-F5344CB8AC3E}">
        <p14:creationId xmlns:p14="http://schemas.microsoft.com/office/powerpoint/2010/main" val="875548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reference/android/widget/AdapterView.OnItemClickListener.html#onItemClick(android.widget.AdapterView&lt;?&gt;, android.view.View, int, lo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eveloper.android.com/reference/android/view/View.html" TargetMode="External"/><Relationship Id="rId4" Type="http://schemas.openxmlformats.org/officeDocument/2006/relationships/hyperlink" Target="https://developer.android.com/reference/android/widget/AdapterView.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reference/android/app/Application.html" TargetMode="External"/><Relationship Id="rId2" Type="http://schemas.openxmlformats.org/officeDocument/2006/relationships/hyperlink" Target="https://developer.android.com/reference/android/widget/Toast.html"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widget/Toast.html#LENGTH_LONG" TargetMode="External"/><Relationship Id="rId5" Type="http://schemas.openxmlformats.org/officeDocument/2006/relationships/hyperlink" Target="https://developer.android.com/reference/android/widget/Toast.html#LENGTH_SHORT" TargetMode="External"/><Relationship Id="rId4" Type="http://schemas.openxmlformats.org/officeDocument/2006/relationships/hyperlink" Target="https://developer.android.com/reference/android/app/Activit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 5</a:t>
            </a:r>
            <a:br>
              <a:rPr lang="en-US" dirty="0" smtClean="0"/>
            </a:br>
            <a:r>
              <a:rPr lang="en-US" dirty="0" smtClean="0"/>
              <a:t>Advanced UI components</a:t>
            </a:r>
            <a:endParaRPr lang="en-US" dirty="0"/>
          </a:p>
        </p:txBody>
      </p:sp>
    </p:spTree>
    <p:extLst>
      <p:ext uri="{BB962C8B-B14F-4D97-AF65-F5344CB8AC3E}">
        <p14:creationId xmlns:p14="http://schemas.microsoft.com/office/powerpoint/2010/main" val="1005408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4977"/>
            <a:ext cx="9905998" cy="1007082"/>
          </a:xfrm>
        </p:spPr>
        <p:txBody>
          <a:bodyPr/>
          <a:lstStyle/>
          <a:p>
            <a:pPr algn="ctr"/>
            <a:r>
              <a:rPr lang="en-US" cap="none" dirty="0" err="1"/>
              <a:t>AdapterView.OnItemClickListener</a:t>
            </a:r>
            <a:endParaRPr lang="en-US" cap="none" dirty="0"/>
          </a:p>
        </p:txBody>
      </p:sp>
      <p:sp>
        <p:nvSpPr>
          <p:cNvPr id="3" name="Content Placeholder 2"/>
          <p:cNvSpPr>
            <a:spLocks noGrp="1"/>
          </p:cNvSpPr>
          <p:nvPr>
            <p:ph idx="1"/>
          </p:nvPr>
        </p:nvSpPr>
        <p:spPr>
          <a:xfrm>
            <a:off x="382137" y="903695"/>
            <a:ext cx="11546005" cy="4669142"/>
          </a:xfrm>
        </p:spPr>
        <p:txBody>
          <a:bodyPr/>
          <a:lstStyle/>
          <a:p>
            <a:r>
              <a:rPr lang="en-US" dirty="0"/>
              <a:t>Interface definition for a callback to be invoked when an item in this </a:t>
            </a:r>
            <a:r>
              <a:rPr lang="en-US" dirty="0" err="1"/>
              <a:t>AdapterView</a:t>
            </a:r>
            <a:r>
              <a:rPr lang="en-US" dirty="0"/>
              <a:t> has been clicked</a:t>
            </a:r>
            <a:r>
              <a:rPr lang="en-US" dirty="0" smtClean="0"/>
              <a:t>. </a:t>
            </a:r>
            <a:r>
              <a:rPr lang="en-US" dirty="0"/>
              <a:t>Implementers can call </a:t>
            </a:r>
            <a:r>
              <a:rPr lang="en-US" dirty="0" err="1"/>
              <a:t>getItemAtPosition</a:t>
            </a:r>
            <a:r>
              <a:rPr lang="en-US" dirty="0"/>
              <a:t>(position) if they need to access the data associated with the selected item.</a:t>
            </a:r>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86905638"/>
              </p:ext>
            </p:extLst>
          </p:nvPr>
        </p:nvGraphicFramePr>
        <p:xfrm>
          <a:off x="1236948" y="2637566"/>
          <a:ext cx="9243558" cy="1259627"/>
        </p:xfrm>
        <a:graphic>
          <a:graphicData uri="http://schemas.openxmlformats.org/drawingml/2006/table">
            <a:tbl>
              <a:tblPr firstRow="1" firstCol="1" bandRow="1">
                <a:tableStyleId>{5C22544A-7EE6-4342-B048-85BDC9FD1C3A}</a:tableStyleId>
              </a:tblPr>
              <a:tblGrid>
                <a:gridCol w="1224574"/>
                <a:gridCol w="8018984"/>
              </a:tblGrid>
              <a:tr h="520264">
                <a:tc gridSpan="2">
                  <a:txBody>
                    <a:bodyPr/>
                    <a:lstStyle/>
                    <a:p>
                      <a:pPr marL="0" marR="0">
                        <a:lnSpc>
                          <a:spcPct val="115000"/>
                        </a:lnSpc>
                        <a:spcBef>
                          <a:spcPts val="0"/>
                        </a:spcBef>
                        <a:spcAft>
                          <a:spcPts val="0"/>
                        </a:spcAft>
                      </a:pPr>
                      <a:r>
                        <a:rPr lang="en-US" sz="2400" dirty="0">
                          <a:effectLst/>
                        </a:rPr>
                        <a:t>Public methods</a:t>
                      </a:r>
                      <a:endParaRPr lang="en-US" sz="2000" dirty="0">
                        <a:effectLst/>
                        <a:latin typeface="Calibri"/>
                        <a:ea typeface="Calibri"/>
                        <a:cs typeface="Times New Roman"/>
                      </a:endParaRPr>
                    </a:p>
                  </a:txBody>
                  <a:tcPr marL="114300" marR="114300" marT="38100" marB="38100"/>
                </a:tc>
                <a:tc hMerge="1">
                  <a:txBody>
                    <a:bodyPr/>
                    <a:lstStyle/>
                    <a:p>
                      <a:endParaRPr lang="en-US"/>
                    </a:p>
                  </a:txBody>
                  <a:tcPr/>
                </a:tc>
              </a:tr>
              <a:tr h="739363">
                <a:tc>
                  <a:txBody>
                    <a:bodyPr/>
                    <a:lstStyle/>
                    <a:p>
                      <a:pPr marL="0" marR="0">
                        <a:lnSpc>
                          <a:spcPct val="115000"/>
                        </a:lnSpc>
                        <a:spcBef>
                          <a:spcPts val="0"/>
                        </a:spcBef>
                        <a:spcAft>
                          <a:spcPts val="0"/>
                        </a:spcAft>
                      </a:pPr>
                      <a:r>
                        <a:rPr lang="en-US" sz="1600">
                          <a:effectLst/>
                        </a:rPr>
                        <a:t>abstract void</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0"/>
                        </a:spcBef>
                        <a:spcAft>
                          <a:spcPts val="0"/>
                        </a:spcAft>
                      </a:pPr>
                      <a:r>
                        <a:rPr lang="en-US" sz="1600" u="none" strike="noStrike" dirty="0" err="1">
                          <a:effectLst/>
                          <a:hlinkClick r:id="rId3"/>
                        </a:rPr>
                        <a:t>onItemClick</a:t>
                      </a:r>
                      <a:r>
                        <a:rPr lang="en-US" sz="1600" dirty="0">
                          <a:effectLst/>
                        </a:rPr>
                        <a:t>(</a:t>
                      </a:r>
                      <a:r>
                        <a:rPr lang="en-US" sz="1600" u="none" strike="noStrike" dirty="0" err="1">
                          <a:effectLst/>
                          <a:hlinkClick r:id="rId4"/>
                        </a:rPr>
                        <a:t>AdapterView</a:t>
                      </a:r>
                      <a:r>
                        <a:rPr lang="en-US" sz="1600" dirty="0">
                          <a:effectLst/>
                        </a:rPr>
                        <a:t>&lt;?&gt; parent, </a:t>
                      </a:r>
                      <a:r>
                        <a:rPr lang="en-US" sz="1600" u="none" strike="noStrike" dirty="0">
                          <a:effectLst/>
                          <a:hlinkClick r:id="rId5"/>
                        </a:rPr>
                        <a:t>View</a:t>
                      </a:r>
                      <a:r>
                        <a:rPr lang="en-US" sz="1600" dirty="0">
                          <a:effectLst/>
                        </a:rPr>
                        <a:t> </a:t>
                      </a:r>
                      <a:r>
                        <a:rPr lang="en-US" sz="1600" dirty="0" err="1">
                          <a:effectLst/>
                        </a:rPr>
                        <a:t>view</a:t>
                      </a:r>
                      <a:r>
                        <a:rPr lang="en-US" sz="1600" dirty="0">
                          <a:effectLst/>
                        </a:rPr>
                        <a:t>, </a:t>
                      </a:r>
                      <a:r>
                        <a:rPr lang="en-US" sz="1600" dirty="0" err="1">
                          <a:effectLst/>
                        </a:rPr>
                        <a:t>int</a:t>
                      </a:r>
                      <a:r>
                        <a:rPr lang="en-US" sz="1600" dirty="0">
                          <a:effectLst/>
                        </a:rPr>
                        <a:t> position, long id)</a:t>
                      </a:r>
                      <a:endParaRPr lang="en-US" sz="2000" dirty="0">
                        <a:effectLst/>
                      </a:endParaRPr>
                    </a:p>
                    <a:p>
                      <a:pPr marL="0" marR="0">
                        <a:lnSpc>
                          <a:spcPct val="115000"/>
                        </a:lnSpc>
                        <a:spcBef>
                          <a:spcPts val="0"/>
                        </a:spcBef>
                        <a:spcAft>
                          <a:spcPts val="0"/>
                        </a:spcAft>
                      </a:pPr>
                      <a:r>
                        <a:rPr lang="en-US" sz="1800" dirty="0">
                          <a:effectLst/>
                        </a:rPr>
                        <a:t>Callback method to be invoked when an item in this </a:t>
                      </a:r>
                      <a:r>
                        <a:rPr lang="en-US" sz="1800" dirty="0" err="1">
                          <a:effectLst/>
                        </a:rPr>
                        <a:t>AdapterView</a:t>
                      </a:r>
                      <a:r>
                        <a:rPr lang="en-US" sz="1800" dirty="0">
                          <a:effectLst/>
                        </a:rPr>
                        <a:t> has been clicked.</a:t>
                      </a:r>
                      <a:endParaRPr lang="en-US" sz="2000" dirty="0">
                        <a:effectLst/>
                        <a:latin typeface="Calibri"/>
                        <a:ea typeface="Calibri"/>
                        <a:cs typeface="Times New Roman"/>
                      </a:endParaRPr>
                    </a:p>
                  </a:txBody>
                  <a:tcPr marL="114300" marR="114300" marT="38100" marB="381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1118290"/>
              </p:ext>
            </p:extLst>
          </p:nvPr>
        </p:nvGraphicFramePr>
        <p:xfrm>
          <a:off x="508000" y="4564819"/>
          <a:ext cx="11248571" cy="2016035"/>
        </p:xfrm>
        <a:graphic>
          <a:graphicData uri="http://schemas.openxmlformats.org/drawingml/2006/table">
            <a:tbl>
              <a:tblPr firstRow="1" firstCol="1" bandRow="1">
                <a:tableStyleId>{5C22544A-7EE6-4342-B048-85BDC9FD1C3A}</a:tableStyleId>
              </a:tblPr>
              <a:tblGrid>
                <a:gridCol w="1239843"/>
                <a:gridCol w="10008728"/>
              </a:tblGrid>
              <a:tr h="403207">
                <a:tc gridSpan="2">
                  <a:txBody>
                    <a:bodyPr/>
                    <a:lstStyle/>
                    <a:p>
                      <a:pPr marL="0" marR="0">
                        <a:lnSpc>
                          <a:spcPct val="115000"/>
                        </a:lnSpc>
                        <a:spcBef>
                          <a:spcPts val="600"/>
                        </a:spcBef>
                        <a:spcAft>
                          <a:spcPts val="1200"/>
                        </a:spcAft>
                      </a:pPr>
                      <a:r>
                        <a:rPr lang="en-US" sz="1800" dirty="0">
                          <a:effectLst/>
                        </a:rPr>
                        <a:t>Parameters</a:t>
                      </a:r>
                      <a:endParaRPr lang="en-US" sz="2000" dirty="0">
                        <a:effectLst/>
                        <a:latin typeface="Calibri"/>
                        <a:ea typeface="Calibri"/>
                        <a:cs typeface="Times New Roman"/>
                      </a:endParaRPr>
                    </a:p>
                  </a:txBody>
                  <a:tcPr marL="114300" marR="114300" marT="38100" marB="38100"/>
                </a:tc>
                <a:tc hMerge="1">
                  <a:txBody>
                    <a:bodyPr/>
                    <a:lstStyle/>
                    <a:p>
                      <a:endParaRPr lang="en-US"/>
                    </a:p>
                  </a:txBody>
                  <a:tcPr/>
                </a:tc>
              </a:tr>
              <a:tr h="403207">
                <a:tc>
                  <a:txBody>
                    <a:bodyPr/>
                    <a:lstStyle/>
                    <a:p>
                      <a:pPr marL="0" marR="0">
                        <a:lnSpc>
                          <a:spcPct val="115000"/>
                        </a:lnSpc>
                        <a:spcBef>
                          <a:spcPts val="600"/>
                        </a:spcBef>
                        <a:spcAft>
                          <a:spcPts val="0"/>
                        </a:spcAft>
                      </a:pPr>
                      <a:r>
                        <a:rPr lang="en-US" sz="1600">
                          <a:effectLst/>
                        </a:rPr>
                        <a:t>parent</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AdapterView</a:t>
                      </a:r>
                      <a:r>
                        <a:rPr lang="en-US" sz="1800" dirty="0">
                          <a:effectLst/>
                        </a:rPr>
                        <a:t>: The </a:t>
                      </a:r>
                      <a:r>
                        <a:rPr lang="en-US" sz="1800" dirty="0" err="1">
                          <a:effectLst/>
                        </a:rPr>
                        <a:t>AdapterView</a:t>
                      </a:r>
                      <a:r>
                        <a:rPr lang="en-US" sz="1800" dirty="0">
                          <a:effectLst/>
                        </a:rPr>
                        <a:t> where the click happened.</a:t>
                      </a:r>
                      <a:endParaRPr lang="en-US" sz="2000" dirty="0">
                        <a:effectLst/>
                        <a:latin typeface="Calibri"/>
                        <a:ea typeface="Calibri"/>
                        <a:cs typeface="Times New Roman"/>
                      </a:endParaRPr>
                    </a:p>
                  </a:txBody>
                  <a:tcPr marL="114300" marR="114300" marT="38100" marB="38100"/>
                </a:tc>
              </a:tr>
              <a:tr h="403207">
                <a:tc>
                  <a:txBody>
                    <a:bodyPr/>
                    <a:lstStyle/>
                    <a:p>
                      <a:pPr marL="0" marR="0">
                        <a:lnSpc>
                          <a:spcPct val="115000"/>
                        </a:lnSpc>
                        <a:spcBef>
                          <a:spcPts val="600"/>
                        </a:spcBef>
                        <a:spcAft>
                          <a:spcPts val="0"/>
                        </a:spcAft>
                      </a:pPr>
                      <a:r>
                        <a:rPr lang="en-US" sz="1600">
                          <a:effectLst/>
                        </a:rPr>
                        <a:t>view</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a:effectLst/>
                        </a:rPr>
                        <a:t>View</a:t>
                      </a:r>
                      <a:r>
                        <a:rPr lang="en-US" sz="1800" dirty="0">
                          <a:effectLst/>
                        </a:rPr>
                        <a:t>: The view within the </a:t>
                      </a:r>
                      <a:r>
                        <a:rPr lang="en-US" sz="1800" dirty="0" err="1">
                          <a:effectLst/>
                        </a:rPr>
                        <a:t>AdapterView</a:t>
                      </a:r>
                      <a:r>
                        <a:rPr lang="en-US" sz="1800" dirty="0">
                          <a:effectLst/>
                        </a:rPr>
                        <a:t> that was clicked (this will be a view provided by the adapter)</a:t>
                      </a:r>
                      <a:endParaRPr lang="en-US" sz="2000" dirty="0">
                        <a:effectLst/>
                        <a:latin typeface="Calibri"/>
                        <a:ea typeface="Calibri"/>
                        <a:cs typeface="Times New Roman"/>
                      </a:endParaRPr>
                    </a:p>
                  </a:txBody>
                  <a:tcPr marL="114300" marR="114300" marT="38100" marB="38100"/>
                </a:tc>
              </a:tr>
              <a:tr h="403207">
                <a:tc>
                  <a:txBody>
                    <a:bodyPr/>
                    <a:lstStyle/>
                    <a:p>
                      <a:pPr marL="0" marR="0">
                        <a:lnSpc>
                          <a:spcPct val="115000"/>
                        </a:lnSpc>
                        <a:spcBef>
                          <a:spcPts val="600"/>
                        </a:spcBef>
                        <a:spcAft>
                          <a:spcPts val="0"/>
                        </a:spcAft>
                      </a:pPr>
                      <a:r>
                        <a:rPr lang="en-US" sz="1600">
                          <a:effectLst/>
                        </a:rPr>
                        <a:t>position</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int</a:t>
                      </a:r>
                      <a:r>
                        <a:rPr lang="en-US" sz="1800" dirty="0">
                          <a:effectLst/>
                        </a:rPr>
                        <a:t>: The position of the view in the adapter</a:t>
                      </a:r>
                      <a:r>
                        <a:rPr lang="en-US" sz="1800" dirty="0" smtClean="0">
                          <a:effectLst/>
                        </a:rPr>
                        <a:t>. (position</a:t>
                      </a:r>
                      <a:r>
                        <a:rPr lang="en-US" sz="1800" baseline="0" dirty="0" smtClean="0">
                          <a:effectLst/>
                        </a:rPr>
                        <a:t> starts from zero)</a:t>
                      </a:r>
                      <a:endParaRPr lang="en-US" sz="2000" dirty="0">
                        <a:effectLst/>
                        <a:latin typeface="Calibri"/>
                        <a:ea typeface="Calibri"/>
                        <a:cs typeface="Times New Roman"/>
                      </a:endParaRPr>
                    </a:p>
                  </a:txBody>
                  <a:tcPr marL="114300" marR="114300" marT="38100" marB="38100"/>
                </a:tc>
              </a:tr>
              <a:tr h="403207">
                <a:tc>
                  <a:txBody>
                    <a:bodyPr/>
                    <a:lstStyle/>
                    <a:p>
                      <a:pPr marL="0" marR="0">
                        <a:lnSpc>
                          <a:spcPct val="115000"/>
                        </a:lnSpc>
                        <a:spcBef>
                          <a:spcPts val="600"/>
                        </a:spcBef>
                        <a:spcAft>
                          <a:spcPts val="0"/>
                        </a:spcAft>
                      </a:pPr>
                      <a:r>
                        <a:rPr lang="en-US" sz="1600">
                          <a:effectLst/>
                        </a:rPr>
                        <a:t>id</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a:effectLst/>
                        </a:rPr>
                        <a:t>long</a:t>
                      </a:r>
                      <a:r>
                        <a:rPr lang="en-US" sz="1800" dirty="0">
                          <a:effectLst/>
                        </a:rPr>
                        <a:t>: The row id of the item that was clicked.</a:t>
                      </a:r>
                      <a:endParaRPr lang="en-US" sz="2000" dirty="0">
                        <a:effectLst/>
                        <a:latin typeface="Calibri"/>
                        <a:ea typeface="Calibri"/>
                        <a:cs typeface="Times New Roman"/>
                      </a:endParaRPr>
                    </a:p>
                  </a:txBody>
                  <a:tcPr marL="114300" marR="114300" marT="38100" marB="38100"/>
                </a:tc>
              </a:tr>
            </a:tbl>
          </a:graphicData>
        </a:graphic>
      </p:graphicFrame>
    </p:spTree>
    <p:extLst>
      <p:ext uri="{BB962C8B-B14F-4D97-AF65-F5344CB8AC3E}">
        <p14:creationId xmlns:p14="http://schemas.microsoft.com/office/powerpoint/2010/main" val="310218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83089"/>
            <a:ext cx="10203542" cy="1050625"/>
          </a:xfrm>
        </p:spPr>
        <p:txBody>
          <a:bodyPr>
            <a:noAutofit/>
          </a:bodyPr>
          <a:lstStyle/>
          <a:p>
            <a:r>
              <a:rPr lang="en-US" sz="4000" cap="none" dirty="0" smtClean="0"/>
              <a:t>Difference Between XML And Java Approach</a:t>
            </a:r>
            <a:endParaRPr lang="en-US" sz="4000" cap="none" dirty="0"/>
          </a:p>
        </p:txBody>
      </p:sp>
      <p:sp>
        <p:nvSpPr>
          <p:cNvPr id="3" name="Content Placeholder 2"/>
          <p:cNvSpPr>
            <a:spLocks noGrp="1"/>
          </p:cNvSpPr>
          <p:nvPr>
            <p:ph sz="half" idx="1"/>
          </p:nvPr>
        </p:nvSpPr>
        <p:spPr>
          <a:xfrm>
            <a:off x="1219201" y="1872115"/>
            <a:ext cx="4878389" cy="3541714"/>
          </a:xfrm>
        </p:spPr>
        <p:txBody>
          <a:bodyPr/>
          <a:lstStyle/>
          <a:p>
            <a:pPr marL="0" indent="0">
              <a:buNone/>
            </a:pPr>
            <a:r>
              <a:rPr lang="en-US" dirty="0" smtClean="0"/>
              <a:t>XML Approach	</a:t>
            </a:r>
          </a:p>
          <a:p>
            <a:r>
              <a:rPr lang="en-US" dirty="0" smtClean="0"/>
              <a:t>To provide static data </a:t>
            </a:r>
          </a:p>
          <a:p>
            <a:pPr lvl="1"/>
            <a:r>
              <a:rPr lang="en-US" dirty="0" smtClean="0"/>
              <a:t>Example : Country names are static	</a:t>
            </a:r>
          </a:p>
          <a:p>
            <a:r>
              <a:rPr lang="en-US" dirty="0" smtClean="0"/>
              <a:t>To provide Multi language support-I18N-(Internationalization) -(Discussed later in Localization)</a:t>
            </a:r>
            <a:endParaRPr lang="en-US" dirty="0"/>
          </a:p>
        </p:txBody>
      </p:sp>
      <p:sp>
        <p:nvSpPr>
          <p:cNvPr id="4" name="Content Placeholder 3"/>
          <p:cNvSpPr>
            <a:spLocks noGrp="1"/>
          </p:cNvSpPr>
          <p:nvPr>
            <p:ph sz="half" idx="2"/>
          </p:nvPr>
        </p:nvSpPr>
        <p:spPr>
          <a:xfrm>
            <a:off x="6172200" y="1872115"/>
            <a:ext cx="4875211" cy="3541714"/>
          </a:xfrm>
        </p:spPr>
        <p:txBody>
          <a:bodyPr/>
          <a:lstStyle/>
          <a:p>
            <a:r>
              <a:rPr lang="en-US" dirty="0" smtClean="0"/>
              <a:t>Java Approach</a:t>
            </a:r>
          </a:p>
          <a:p>
            <a:r>
              <a:rPr lang="en-US" dirty="0" smtClean="0"/>
              <a:t>To provide dynamic data</a:t>
            </a:r>
          </a:p>
          <a:p>
            <a:pPr lvl="1"/>
            <a:r>
              <a:rPr lang="en-US" dirty="0" smtClean="0"/>
              <a:t>Example : Movies list</a:t>
            </a:r>
          </a:p>
          <a:p>
            <a:r>
              <a:rPr lang="en-US" dirty="0" smtClean="0"/>
              <a:t>Can not provide Multi language support.</a:t>
            </a:r>
            <a:endParaRPr lang="en-US" dirty="0"/>
          </a:p>
        </p:txBody>
      </p:sp>
    </p:spTree>
    <p:extLst>
      <p:ext uri="{BB962C8B-B14F-4D97-AF65-F5344CB8AC3E}">
        <p14:creationId xmlns:p14="http://schemas.microsoft.com/office/powerpoint/2010/main" val="92563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47959"/>
            <a:ext cx="9905998" cy="769257"/>
          </a:xfrm>
        </p:spPr>
        <p:txBody>
          <a:bodyPr>
            <a:noAutofit/>
          </a:bodyPr>
          <a:lstStyle/>
          <a:p>
            <a:pPr algn="ctr"/>
            <a:r>
              <a:rPr lang="en-US" cap="none" dirty="0" smtClean="0"/>
              <a:t>Spinners</a:t>
            </a:r>
            <a:endParaRPr lang="en-US" cap="none" dirty="0"/>
          </a:p>
        </p:txBody>
      </p:sp>
      <p:sp>
        <p:nvSpPr>
          <p:cNvPr id="6" name="Content Placeholder 5"/>
          <p:cNvSpPr>
            <a:spLocks noGrp="1"/>
          </p:cNvSpPr>
          <p:nvPr>
            <p:ph idx="1"/>
          </p:nvPr>
        </p:nvSpPr>
        <p:spPr>
          <a:xfrm>
            <a:off x="846161" y="917216"/>
            <a:ext cx="10727140" cy="5033641"/>
          </a:xfrm>
        </p:spPr>
        <p:txBody>
          <a:bodyPr>
            <a:noAutofit/>
          </a:bodyPr>
          <a:lstStyle/>
          <a:p>
            <a:r>
              <a:rPr lang="en-US" dirty="0"/>
              <a:t>Spinners provide a quick way to select one value from a set. In the default state, a spinner shows its currently selected value. Touching the spinner displays a dropdown menu with all other available values, from which the user can select a new one</a:t>
            </a:r>
            <a:r>
              <a:rPr lang="en-US" dirty="0" smtClean="0"/>
              <a:t>.</a:t>
            </a:r>
          </a:p>
          <a:p>
            <a:r>
              <a:rPr lang="en-US" dirty="0"/>
              <a:t>You can add a spinner to your layout with </a:t>
            </a:r>
            <a:r>
              <a:rPr lang="en-US" dirty="0" smtClean="0"/>
              <a:t>the Spinner object</a:t>
            </a:r>
            <a:r>
              <a:rPr lang="en-US" dirty="0"/>
              <a:t>. You should usually do so in your XML layout with a &lt;Spinner&gt; element. For example</a:t>
            </a:r>
            <a:r>
              <a:rPr lang="en-US" dirty="0" smtClean="0"/>
              <a:t>:</a:t>
            </a:r>
          </a:p>
          <a:p>
            <a:r>
              <a:rPr lang="en-US" dirty="0"/>
              <a:t>&lt;Spinner</a:t>
            </a:r>
            <a:br>
              <a:rPr lang="en-US" dirty="0"/>
            </a:br>
            <a:r>
              <a:rPr lang="en-US" dirty="0"/>
              <a:t>    </a:t>
            </a:r>
            <a:r>
              <a:rPr lang="en-US" dirty="0" err="1"/>
              <a:t>android:id</a:t>
            </a:r>
            <a:r>
              <a:rPr lang="en-US" dirty="0"/>
              <a:t>="@+id/</a:t>
            </a:r>
            <a:r>
              <a:rPr lang="en-US" dirty="0" err="1"/>
              <a:t>planets_spinner</a:t>
            </a:r>
            <a:r>
              <a:rPr lang="en-US" dirty="0"/>
              <a:t>"</a:t>
            </a:r>
            <a:br>
              <a:rPr lang="en-US" dirty="0"/>
            </a:br>
            <a:r>
              <a:rPr lang="en-US" dirty="0"/>
              <a:t>    </a:t>
            </a:r>
            <a:r>
              <a:rPr lang="en-US" dirty="0" err="1"/>
              <a:t>android:layout_width</a:t>
            </a:r>
            <a:r>
              <a:rPr lang="en-US" dirty="0" smtClean="0"/>
              <a:t>=“</a:t>
            </a:r>
            <a:r>
              <a:rPr lang="en-US" dirty="0" err="1" smtClean="0"/>
              <a:t>match_parent</a:t>
            </a:r>
            <a:r>
              <a:rPr lang="en-US" dirty="0"/>
              <a:t>"</a:t>
            </a:r>
            <a:br>
              <a:rPr lang="en-US" dirty="0"/>
            </a:br>
            <a:r>
              <a:rPr lang="en-US" dirty="0"/>
              <a:t>    </a:t>
            </a:r>
            <a:r>
              <a:rPr lang="en-US" dirty="0" err="1"/>
              <a:t>android:layout_height</a:t>
            </a:r>
            <a:r>
              <a:rPr lang="en-US" dirty="0"/>
              <a:t>="</a:t>
            </a:r>
            <a:r>
              <a:rPr lang="en-US" dirty="0" err="1" smtClean="0"/>
              <a:t>wrap_content</a:t>
            </a:r>
            <a:r>
              <a:rPr lang="en-US" dirty="0" smtClean="0"/>
              <a:t>“</a:t>
            </a:r>
          </a:p>
          <a:p>
            <a:pPr marL="0" indent="0">
              <a:buNone/>
            </a:pPr>
            <a:r>
              <a:rPr lang="en-US" b="1" dirty="0"/>
              <a:t> </a:t>
            </a:r>
            <a:r>
              <a:rPr lang="en-US" b="1" dirty="0" smtClean="0"/>
              <a:t>      </a:t>
            </a:r>
            <a:r>
              <a:rPr lang="en-US" b="1" dirty="0" err="1" smtClean="0"/>
              <a:t>android:entries</a:t>
            </a:r>
            <a:r>
              <a:rPr lang="en-US" b="1" dirty="0"/>
              <a:t>="@</a:t>
            </a:r>
            <a:r>
              <a:rPr lang="en-US" b="1" dirty="0" smtClean="0"/>
              <a:t>array/</a:t>
            </a:r>
            <a:r>
              <a:rPr lang="en-US" b="1" dirty="0" err="1" smtClean="0"/>
              <a:t>planets_array</a:t>
            </a:r>
            <a:r>
              <a:rPr lang="en-US" b="1" dirty="0" smtClean="0"/>
              <a:t>"</a:t>
            </a:r>
            <a:endParaRPr lang="en-US" dirty="0" smtClean="0"/>
          </a:p>
          <a:p>
            <a:pPr marL="0" indent="0">
              <a:buNone/>
            </a:pPr>
            <a:r>
              <a:rPr lang="en-US" dirty="0" smtClean="0"/>
              <a:t>  </a:t>
            </a:r>
            <a:r>
              <a:rPr lang="en-US" dirty="0"/>
              <a:t>/&gt;</a:t>
            </a:r>
          </a:p>
        </p:txBody>
      </p:sp>
    </p:spTree>
    <p:extLst>
      <p:ext uri="{BB962C8B-B14F-4D97-AF65-F5344CB8AC3E}">
        <p14:creationId xmlns:p14="http://schemas.microsoft.com/office/powerpoint/2010/main" val="164379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089"/>
            <a:ext cx="9905998" cy="949025"/>
          </a:xfrm>
        </p:spPr>
        <p:txBody>
          <a:bodyPr>
            <a:normAutofit fontScale="90000"/>
          </a:bodyPr>
          <a:lstStyle/>
          <a:p>
            <a:pPr algn="ctr"/>
            <a:r>
              <a:rPr lang="en-US" cap="none" dirty="0" smtClean="0"/>
              <a:t/>
            </a:r>
            <a:br>
              <a:rPr lang="en-US" cap="none" dirty="0" smtClean="0"/>
            </a:br>
            <a:r>
              <a:rPr lang="en-US" sz="4000" b="1" cap="none" dirty="0" smtClean="0"/>
              <a:t>Populate the spinner with user choices</a:t>
            </a:r>
            <a:br>
              <a:rPr lang="en-US" sz="4000" b="1" cap="none" dirty="0" smtClean="0"/>
            </a:br>
            <a:endParaRPr lang="en-US" sz="4000" b="1" cap="none" dirty="0"/>
          </a:p>
        </p:txBody>
      </p:sp>
      <p:sp>
        <p:nvSpPr>
          <p:cNvPr id="3" name="Content Placeholder 2"/>
          <p:cNvSpPr>
            <a:spLocks noGrp="1"/>
          </p:cNvSpPr>
          <p:nvPr>
            <p:ph idx="1"/>
          </p:nvPr>
        </p:nvSpPr>
        <p:spPr>
          <a:xfrm>
            <a:off x="957943" y="986971"/>
            <a:ext cx="10508343" cy="5762172"/>
          </a:xfrm>
          <a:ln>
            <a:solidFill>
              <a:srgbClr val="00B050"/>
            </a:solidFill>
          </a:ln>
        </p:spPr>
        <p:txBody>
          <a:bodyPr>
            <a:normAutofit fontScale="77500" lnSpcReduction="20000"/>
          </a:bodyPr>
          <a:lstStyle/>
          <a:p>
            <a:r>
              <a:rPr lang="en-US" dirty="0"/>
              <a:t>The choices you provide for the spinner can come from any source, but must be provided through an </a:t>
            </a:r>
            <a:r>
              <a:rPr lang="en-US" dirty="0" err="1"/>
              <a:t>SpinnerAdapter</a:t>
            </a:r>
            <a:r>
              <a:rPr lang="en-US" dirty="0"/>
              <a:t>, such as an </a:t>
            </a:r>
            <a:r>
              <a:rPr lang="en-US" dirty="0" err="1"/>
              <a:t>ArrayAdapter</a:t>
            </a:r>
            <a:r>
              <a:rPr lang="en-US" dirty="0"/>
              <a:t> if the choices are available in an array or a </a:t>
            </a:r>
            <a:r>
              <a:rPr lang="en-US" dirty="0" err="1"/>
              <a:t>CursorAdapter</a:t>
            </a:r>
            <a:r>
              <a:rPr lang="en-US" dirty="0"/>
              <a:t> if the choices are available from a database query.</a:t>
            </a:r>
          </a:p>
          <a:p>
            <a:r>
              <a:rPr lang="en-US" dirty="0"/>
              <a:t>For instance, if the available choices for your spinner are pre-determined, you can provide them with a string array defined in a string resource file:</a:t>
            </a:r>
          </a:p>
          <a:p>
            <a:pPr marL="0" indent="0">
              <a:buNone/>
            </a:pPr>
            <a:r>
              <a:rPr lang="en-US" dirty="0"/>
              <a:t>&lt;?xml version="1.0" encoding="utf-8"?&gt;</a:t>
            </a:r>
            <a:br>
              <a:rPr lang="en-US" dirty="0"/>
            </a:br>
            <a:r>
              <a:rPr lang="en-US" dirty="0"/>
              <a:t>&lt;resources&gt;</a:t>
            </a:r>
            <a:br>
              <a:rPr lang="en-US" dirty="0"/>
            </a:br>
            <a:r>
              <a:rPr lang="en-US" dirty="0"/>
              <a:t>    &lt;string-array name="</a:t>
            </a:r>
            <a:r>
              <a:rPr lang="en-US" dirty="0" err="1"/>
              <a:t>planets_array</a:t>
            </a:r>
            <a:r>
              <a:rPr lang="en-US" dirty="0"/>
              <a:t>"&gt;</a:t>
            </a:r>
            <a:br>
              <a:rPr lang="en-US" dirty="0"/>
            </a:br>
            <a:r>
              <a:rPr lang="en-US" dirty="0"/>
              <a:t>        &lt;item&gt;Mercury&lt;/item&gt;</a:t>
            </a:r>
            <a:br>
              <a:rPr lang="en-US" dirty="0"/>
            </a:br>
            <a:r>
              <a:rPr lang="en-US" dirty="0"/>
              <a:t>        &lt;item&gt;Venus&lt;/item&gt;</a:t>
            </a:r>
            <a:br>
              <a:rPr lang="en-US" dirty="0"/>
            </a:br>
            <a:r>
              <a:rPr lang="en-US" dirty="0"/>
              <a:t>        &lt;item&gt;Earth&lt;/item&gt;</a:t>
            </a:r>
            <a:br>
              <a:rPr lang="en-US" dirty="0"/>
            </a:br>
            <a:r>
              <a:rPr lang="en-US" dirty="0"/>
              <a:t>        &lt;item&gt;Mars&lt;/item&gt;</a:t>
            </a:r>
            <a:br>
              <a:rPr lang="en-US" dirty="0"/>
            </a:br>
            <a:r>
              <a:rPr lang="en-US" dirty="0"/>
              <a:t>        &lt;item&gt;Jupiter&lt;/item&gt;</a:t>
            </a:r>
            <a:br>
              <a:rPr lang="en-US" dirty="0"/>
            </a:br>
            <a:r>
              <a:rPr lang="en-US" dirty="0"/>
              <a:t>        &lt;item&gt;Saturn&lt;/item&gt;</a:t>
            </a:r>
            <a:br>
              <a:rPr lang="en-US" dirty="0"/>
            </a:br>
            <a:r>
              <a:rPr lang="en-US" dirty="0"/>
              <a:t>        &lt;item&gt;Uranus&lt;/item&gt;</a:t>
            </a:r>
            <a:br>
              <a:rPr lang="en-US" dirty="0"/>
            </a:br>
            <a:r>
              <a:rPr lang="en-US" dirty="0"/>
              <a:t>        &lt;item&gt;Neptune&lt;/item&gt;</a:t>
            </a:r>
            <a:br>
              <a:rPr lang="en-US" dirty="0"/>
            </a:br>
            <a:r>
              <a:rPr lang="en-US" dirty="0"/>
              <a:t>    &lt;/string-array&gt;</a:t>
            </a:r>
            <a:br>
              <a:rPr lang="en-US" dirty="0"/>
            </a:br>
            <a:r>
              <a:rPr lang="en-US" dirty="0"/>
              <a:t>&lt;/resources&gt;</a:t>
            </a:r>
          </a:p>
        </p:txBody>
      </p:sp>
    </p:spTree>
    <p:extLst>
      <p:ext uri="{BB962C8B-B14F-4D97-AF65-F5344CB8AC3E}">
        <p14:creationId xmlns:p14="http://schemas.microsoft.com/office/powerpoint/2010/main" val="118078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663"/>
            <a:ext cx="9905998" cy="851090"/>
          </a:xfrm>
        </p:spPr>
        <p:txBody>
          <a:bodyPr/>
          <a:lstStyle/>
          <a:p>
            <a:pPr algn="ctr"/>
            <a:r>
              <a:rPr lang="en-US" sz="4000" b="1" cap="none" dirty="0" smtClean="0"/>
              <a:t>Responding to user selections</a:t>
            </a:r>
            <a:endParaRPr lang="en-US" dirty="0"/>
          </a:p>
        </p:txBody>
      </p:sp>
      <p:sp>
        <p:nvSpPr>
          <p:cNvPr id="3" name="Content Placeholder 2"/>
          <p:cNvSpPr>
            <a:spLocks noGrp="1"/>
          </p:cNvSpPr>
          <p:nvPr>
            <p:ph idx="1"/>
          </p:nvPr>
        </p:nvSpPr>
        <p:spPr>
          <a:xfrm>
            <a:off x="841830" y="900752"/>
            <a:ext cx="10936188" cy="5957247"/>
          </a:xfrm>
        </p:spPr>
        <p:txBody>
          <a:bodyPr>
            <a:normAutofit fontScale="70000" lnSpcReduction="20000"/>
          </a:bodyPr>
          <a:lstStyle/>
          <a:p>
            <a:r>
              <a:rPr lang="en-US" dirty="0"/>
              <a:t>When the user selects an item from the drop-down, the Spinner object receives an on-item-selected event.</a:t>
            </a:r>
          </a:p>
          <a:p>
            <a:r>
              <a:rPr lang="en-US" dirty="0" smtClean="0"/>
              <a:t>To </a:t>
            </a:r>
            <a:r>
              <a:rPr lang="en-US" dirty="0"/>
              <a:t>define the selection event handler for a spinner, implement the </a:t>
            </a:r>
            <a:r>
              <a:rPr lang="en-US" dirty="0" err="1"/>
              <a:t>AdapterView.OnItemSelectedListener</a:t>
            </a:r>
            <a:r>
              <a:rPr lang="en-US" dirty="0"/>
              <a:t> interface and the corresponding </a:t>
            </a:r>
            <a:r>
              <a:rPr lang="en-US" dirty="0" err="1"/>
              <a:t>onItemSelected</a:t>
            </a:r>
            <a:r>
              <a:rPr lang="en-US" dirty="0"/>
              <a:t>() callback method. For example, here's an implementation of the interface in </a:t>
            </a:r>
            <a:r>
              <a:rPr lang="en-US" dirty="0" smtClean="0"/>
              <a:t>a</a:t>
            </a:r>
          </a:p>
          <a:p>
            <a:r>
              <a:rPr lang="en-US" dirty="0"/>
              <a:t>public class </a:t>
            </a:r>
            <a:r>
              <a:rPr lang="en-US" dirty="0" err="1"/>
              <a:t>SpinnerActivity</a:t>
            </a:r>
            <a:r>
              <a:rPr lang="en-US" dirty="0"/>
              <a:t> extends Activity implements </a:t>
            </a:r>
            <a:r>
              <a:rPr lang="en-US" dirty="0" err="1"/>
              <a:t>OnItemSelectedListener</a:t>
            </a:r>
            <a:r>
              <a:rPr lang="en-US" dirty="0"/>
              <a:t> {</a:t>
            </a:r>
            <a:br>
              <a:rPr lang="en-US" dirty="0"/>
            </a:br>
            <a:r>
              <a:rPr lang="en-US" dirty="0"/>
              <a:t>    ...</a:t>
            </a:r>
            <a:br>
              <a:rPr lang="en-US" dirty="0"/>
            </a:br>
            <a:r>
              <a:rPr lang="en-US" dirty="0"/>
              <a:t>    public void </a:t>
            </a:r>
            <a:r>
              <a:rPr lang="en-US" dirty="0" err="1"/>
              <a:t>onItemSelected</a:t>
            </a:r>
            <a:r>
              <a:rPr lang="en-US" dirty="0"/>
              <a:t>(</a:t>
            </a:r>
            <a:r>
              <a:rPr lang="en-US" dirty="0" err="1"/>
              <a:t>AdapterView</a:t>
            </a:r>
            <a:r>
              <a:rPr lang="en-US" dirty="0"/>
              <a:t>&lt;?&gt; parent, View </a:t>
            </a:r>
            <a:r>
              <a:rPr lang="en-US" dirty="0" err="1"/>
              <a:t>view</a:t>
            </a:r>
            <a:r>
              <a:rPr lang="en-US" dirty="0"/>
              <a:t>,</a:t>
            </a:r>
            <a:br>
              <a:rPr lang="en-US" dirty="0"/>
            </a:br>
            <a:r>
              <a:rPr lang="en-US" dirty="0"/>
              <a:t>            </a:t>
            </a:r>
            <a:r>
              <a:rPr lang="en-US" dirty="0" err="1"/>
              <a:t>int</a:t>
            </a:r>
            <a:r>
              <a:rPr lang="en-US" dirty="0"/>
              <a:t> </a:t>
            </a:r>
            <a:r>
              <a:rPr lang="en-US" dirty="0" err="1"/>
              <a:t>pos</a:t>
            </a:r>
            <a:r>
              <a:rPr lang="en-US" dirty="0"/>
              <a:t>, long id) {</a:t>
            </a:r>
            <a:br>
              <a:rPr lang="en-US" dirty="0"/>
            </a:br>
            <a:r>
              <a:rPr lang="en-US" dirty="0"/>
              <a:t>        // An item was selected. You can retrieve the selected item using</a:t>
            </a:r>
            <a:br>
              <a:rPr lang="en-US" dirty="0"/>
            </a:br>
            <a:r>
              <a:rPr lang="en-US" dirty="0"/>
              <a:t>        // </a:t>
            </a:r>
            <a:r>
              <a:rPr lang="en-US" dirty="0" err="1"/>
              <a:t>parent.getItemAtPosition</a:t>
            </a:r>
            <a:r>
              <a:rPr lang="en-US" dirty="0"/>
              <a:t>(</a:t>
            </a:r>
            <a:r>
              <a:rPr lang="en-US" dirty="0" err="1"/>
              <a:t>pos</a:t>
            </a:r>
            <a:r>
              <a:rPr lang="en-US" dirty="0"/>
              <a:t>)</a:t>
            </a:r>
            <a:br>
              <a:rPr lang="en-US" dirty="0"/>
            </a:br>
            <a:r>
              <a:rPr lang="en-US" dirty="0"/>
              <a:t>    }</a:t>
            </a:r>
            <a:br>
              <a:rPr lang="en-US" dirty="0"/>
            </a:br>
            <a:r>
              <a:rPr lang="en-US" dirty="0"/>
              <a:t>    public void </a:t>
            </a:r>
            <a:r>
              <a:rPr lang="en-US" dirty="0" err="1"/>
              <a:t>onNothingSelected</a:t>
            </a:r>
            <a:r>
              <a:rPr lang="en-US" dirty="0"/>
              <a:t>(</a:t>
            </a:r>
            <a:r>
              <a:rPr lang="en-US" dirty="0" err="1"/>
              <a:t>AdapterView</a:t>
            </a:r>
            <a:r>
              <a:rPr lang="en-US" dirty="0"/>
              <a:t>&lt;?&gt; parent) {</a:t>
            </a:r>
            <a:br>
              <a:rPr lang="en-US" dirty="0"/>
            </a:br>
            <a:r>
              <a:rPr lang="en-US" dirty="0"/>
              <a:t>        // Another interface callback</a:t>
            </a:r>
            <a:br>
              <a:rPr lang="en-US" dirty="0"/>
            </a:br>
            <a:r>
              <a:rPr lang="en-US" dirty="0"/>
              <a:t>    }</a:t>
            </a:r>
            <a:br>
              <a:rPr lang="en-US" dirty="0"/>
            </a:br>
            <a:r>
              <a:rPr lang="en-US" dirty="0" smtClean="0"/>
              <a:t>}</a:t>
            </a:r>
          </a:p>
          <a:p>
            <a:r>
              <a:rPr lang="en-US" dirty="0"/>
              <a:t>The </a:t>
            </a:r>
            <a:r>
              <a:rPr lang="en-US" dirty="0" err="1"/>
              <a:t>AdapterView.OnItemSelectedListener</a:t>
            </a:r>
            <a:r>
              <a:rPr lang="en-US" dirty="0"/>
              <a:t> requires the </a:t>
            </a:r>
            <a:r>
              <a:rPr lang="en-US" dirty="0" err="1"/>
              <a:t>onItemSelected</a:t>
            </a:r>
            <a:r>
              <a:rPr lang="en-US" dirty="0"/>
              <a:t>() and </a:t>
            </a:r>
            <a:r>
              <a:rPr lang="en-US" dirty="0" err="1"/>
              <a:t>onNothingSelected</a:t>
            </a:r>
            <a:r>
              <a:rPr lang="en-US" dirty="0"/>
              <a:t>() callback methods.</a:t>
            </a:r>
          </a:p>
          <a:p>
            <a:r>
              <a:rPr lang="en-US" dirty="0" smtClean="0"/>
              <a:t>Then </a:t>
            </a:r>
            <a:r>
              <a:rPr lang="en-US" dirty="0"/>
              <a:t>you need to specify the interface implementation by calling </a:t>
            </a:r>
            <a:r>
              <a:rPr lang="en-US" dirty="0" err="1"/>
              <a:t>setOnItemSelectedListener</a:t>
            </a:r>
            <a:r>
              <a:rPr lang="en-US" dirty="0"/>
              <a:t>():</a:t>
            </a:r>
          </a:p>
          <a:p>
            <a:pPr marL="0" indent="0">
              <a:buNone/>
            </a:pPr>
            <a:r>
              <a:rPr lang="en-US" dirty="0" smtClean="0"/>
              <a:t>		Spinner </a:t>
            </a:r>
            <a:r>
              <a:rPr lang="en-US" dirty="0" err="1"/>
              <a:t>spinner</a:t>
            </a:r>
            <a:r>
              <a:rPr lang="en-US" dirty="0"/>
              <a:t> = (Spinner) </a:t>
            </a:r>
            <a:r>
              <a:rPr lang="en-US" dirty="0" err="1"/>
              <a:t>findViewById</a:t>
            </a:r>
            <a:r>
              <a:rPr lang="en-US" dirty="0"/>
              <a:t>(</a:t>
            </a:r>
            <a:r>
              <a:rPr lang="en-US" dirty="0" err="1"/>
              <a:t>R.id.spinner</a:t>
            </a:r>
            <a:r>
              <a:rPr lang="en-US" dirty="0"/>
              <a:t>);</a:t>
            </a:r>
          </a:p>
          <a:p>
            <a:pPr marL="0" indent="0">
              <a:buNone/>
            </a:pPr>
            <a:r>
              <a:rPr lang="en-US" dirty="0" smtClean="0"/>
              <a:t>		</a:t>
            </a:r>
            <a:r>
              <a:rPr lang="en-US" dirty="0" err="1" smtClean="0"/>
              <a:t>spinner.setOnItemSelectedListener</a:t>
            </a:r>
            <a:r>
              <a:rPr lang="en-US" dirty="0" smtClean="0"/>
              <a:t>(this);</a:t>
            </a:r>
          </a:p>
          <a:p>
            <a:pPr marL="0" indent="0">
              <a:buNone/>
            </a:pPr>
            <a:r>
              <a:rPr lang="en-US" b="1" dirty="0" smtClean="0">
                <a:solidFill>
                  <a:srgbClr val="FFFF00"/>
                </a:solidFill>
              </a:rPr>
              <a:t>Example from Demo : Lesson5\</a:t>
            </a:r>
            <a:r>
              <a:rPr lang="en-US" b="1" dirty="0" err="1" smtClean="0">
                <a:solidFill>
                  <a:srgbClr val="FFFF00"/>
                </a:solidFill>
              </a:rPr>
              <a:t>SpinnerDemo</a:t>
            </a:r>
            <a:r>
              <a:rPr lang="en-US" b="1" dirty="0" smtClean="0">
                <a:solidFill>
                  <a:srgbClr val="FFFF00"/>
                </a:solidFill>
              </a:rPr>
              <a:t> folder</a:t>
            </a:r>
            <a:endParaRPr lang="en-US" b="1" dirty="0">
              <a:solidFill>
                <a:srgbClr val="FFFF00"/>
              </a:solidFill>
            </a:endParaRPr>
          </a:p>
        </p:txBody>
      </p:sp>
    </p:spTree>
    <p:extLst>
      <p:ext uri="{BB962C8B-B14F-4D97-AF65-F5344CB8AC3E}">
        <p14:creationId xmlns:p14="http://schemas.microsoft.com/office/powerpoint/2010/main" val="1819642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213"/>
            <a:ext cx="9905998" cy="732610"/>
          </a:xfrm>
        </p:spPr>
        <p:txBody>
          <a:bodyPr>
            <a:normAutofit fontScale="90000"/>
          </a:bodyPr>
          <a:lstStyle/>
          <a:p>
            <a:r>
              <a:rPr lang="en-US" cap="none" dirty="0" smtClean="0"/>
              <a:t>Hands on Example for Spinner - Planet Weight Calculator</a:t>
            </a:r>
            <a:endParaRPr lang="en-US" cap="non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381" y="1095589"/>
            <a:ext cx="30384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864834" y="3478474"/>
            <a:ext cx="1784184" cy="583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735" y="1209887"/>
            <a:ext cx="293370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66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65"/>
            <a:ext cx="9905998" cy="1021596"/>
          </a:xfrm>
        </p:spPr>
        <p:txBody>
          <a:bodyPr/>
          <a:lstStyle/>
          <a:p>
            <a:pPr algn="ctr"/>
            <a:r>
              <a:rPr lang="en-US" cap="none" dirty="0" err="1" smtClean="0"/>
              <a:t>ListView</a:t>
            </a:r>
            <a:endParaRPr lang="en-US" cap="none" dirty="0"/>
          </a:p>
        </p:txBody>
      </p:sp>
      <p:sp>
        <p:nvSpPr>
          <p:cNvPr id="3" name="Content Placeholder 2"/>
          <p:cNvSpPr>
            <a:spLocks noGrp="1"/>
          </p:cNvSpPr>
          <p:nvPr>
            <p:ph idx="1"/>
          </p:nvPr>
        </p:nvSpPr>
        <p:spPr>
          <a:xfrm>
            <a:off x="551543" y="1170061"/>
            <a:ext cx="5210627" cy="5085596"/>
          </a:xfrm>
        </p:spPr>
        <p:txBody>
          <a:bodyPr>
            <a:noAutofit/>
          </a:bodyPr>
          <a:lstStyle/>
          <a:p>
            <a:r>
              <a:rPr lang="en-US" sz="2200" dirty="0" err="1"/>
              <a:t>ListView</a:t>
            </a:r>
            <a:r>
              <a:rPr lang="en-US" sz="2200" dirty="0"/>
              <a:t> is a view group that displays a list of scrollable items. An Adapter that pulls content from a source, such as, a query or an array, helps to insert the list items automatically. Each item result is converted into a View and added to the list by the Adapter. </a:t>
            </a:r>
            <a:endParaRPr lang="en-US" sz="2200" dirty="0" smtClean="0"/>
          </a:p>
          <a:p>
            <a:pPr marL="0" indent="0">
              <a:buNone/>
            </a:pPr>
            <a:r>
              <a:rPr lang="en-US" sz="2200" dirty="0"/>
              <a:t> &lt;</a:t>
            </a:r>
            <a:r>
              <a:rPr lang="en-US" sz="2200" dirty="0" err="1"/>
              <a:t>ListView</a:t>
            </a:r>
            <a:r>
              <a:rPr lang="en-US" sz="2200" dirty="0"/>
              <a:t>   </a:t>
            </a:r>
            <a:r>
              <a:rPr lang="en-US" sz="2200" dirty="0" err="1"/>
              <a:t>android:id</a:t>
            </a:r>
            <a:r>
              <a:rPr lang="en-US" sz="2200" dirty="0"/>
              <a:t>=“@</a:t>
            </a:r>
            <a:r>
              <a:rPr lang="en-US" sz="2200" dirty="0" err="1"/>
              <a:t>android:id</a:t>
            </a:r>
            <a:r>
              <a:rPr lang="en-US" sz="2200" dirty="0"/>
              <a:t>/list”   </a:t>
            </a:r>
            <a:r>
              <a:rPr lang="en-US" sz="2200" dirty="0" err="1"/>
              <a:t>android:layout_width</a:t>
            </a:r>
            <a:r>
              <a:rPr lang="en-US" sz="2200" dirty="0"/>
              <a:t>=“</a:t>
            </a:r>
            <a:r>
              <a:rPr lang="en-US" sz="2200" dirty="0" err="1"/>
              <a:t>match_parent</a:t>
            </a:r>
            <a:r>
              <a:rPr lang="en-US" sz="2200" dirty="0"/>
              <a:t>”   </a:t>
            </a:r>
            <a:r>
              <a:rPr lang="en-US" sz="2200" dirty="0" err="1"/>
              <a:t>android:layout_height</a:t>
            </a:r>
            <a:r>
              <a:rPr lang="en-US" sz="2200" dirty="0"/>
              <a:t>=“</a:t>
            </a:r>
            <a:r>
              <a:rPr lang="en-US" sz="2200" dirty="0" err="1"/>
              <a:t>wrap_content</a:t>
            </a:r>
            <a:r>
              <a:rPr lang="en-US" sz="2200" dirty="0" smtClean="0"/>
              <a:t>”  </a:t>
            </a:r>
            <a:r>
              <a:rPr lang="en-US" sz="2200" dirty="0"/>
              <a:t>&lt;/</a:t>
            </a:r>
            <a:r>
              <a:rPr lang="en-US" sz="2200" dirty="0" err="1"/>
              <a:t>ListView</a:t>
            </a:r>
            <a:r>
              <a:rPr lang="en-US" sz="2200" dirty="0"/>
              <a:t>&gt; </a:t>
            </a:r>
          </a:p>
        </p:txBody>
      </p:sp>
      <p:pic>
        <p:nvPicPr>
          <p:cNvPr id="1028" name="Picture 4" descr="Image result for listview contact page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457" y="1806874"/>
            <a:ext cx="3091543" cy="46445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listview contact page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971" y="1806874"/>
            <a:ext cx="3033486" cy="4686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6629" y="1170061"/>
            <a:ext cx="2554514" cy="523220"/>
          </a:xfrm>
          <a:prstGeom prst="rect">
            <a:avLst/>
          </a:prstGeom>
          <a:noFill/>
        </p:spPr>
        <p:txBody>
          <a:bodyPr wrap="square" rtlCol="0">
            <a:spAutoFit/>
          </a:bodyPr>
          <a:lstStyle/>
          <a:p>
            <a:r>
              <a:rPr lang="en-US" sz="2800" dirty="0" smtClean="0"/>
              <a:t>Simple </a:t>
            </a:r>
            <a:r>
              <a:rPr lang="en-US" sz="2800" dirty="0" err="1" smtClean="0"/>
              <a:t>ListView</a:t>
            </a:r>
            <a:endParaRPr lang="en-US" dirty="0"/>
          </a:p>
        </p:txBody>
      </p:sp>
      <p:sp>
        <p:nvSpPr>
          <p:cNvPr id="8" name="TextBox 7"/>
          <p:cNvSpPr txBox="1"/>
          <p:nvPr/>
        </p:nvSpPr>
        <p:spPr>
          <a:xfrm>
            <a:off x="9100457" y="1231616"/>
            <a:ext cx="2946400" cy="461665"/>
          </a:xfrm>
          <a:prstGeom prst="rect">
            <a:avLst/>
          </a:prstGeom>
          <a:noFill/>
        </p:spPr>
        <p:txBody>
          <a:bodyPr wrap="square" rtlCol="0">
            <a:spAutoFit/>
          </a:bodyPr>
          <a:lstStyle/>
          <a:p>
            <a:r>
              <a:rPr lang="en-US" sz="2400" dirty="0" smtClean="0"/>
              <a:t>Customized  </a:t>
            </a:r>
            <a:r>
              <a:rPr lang="en-US" sz="2400" dirty="0" err="1" smtClean="0"/>
              <a:t>ListView</a:t>
            </a:r>
            <a:endParaRPr lang="en-US" sz="2400" dirty="0"/>
          </a:p>
        </p:txBody>
      </p:sp>
    </p:spTree>
    <p:extLst>
      <p:ext uri="{BB962C8B-B14F-4D97-AF65-F5344CB8AC3E}">
        <p14:creationId xmlns:p14="http://schemas.microsoft.com/office/powerpoint/2010/main" val="410552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65"/>
            <a:ext cx="9905998" cy="1021596"/>
          </a:xfrm>
        </p:spPr>
        <p:txBody>
          <a:bodyPr/>
          <a:lstStyle/>
          <a:p>
            <a:pPr algn="ctr"/>
            <a:r>
              <a:rPr lang="en-US" cap="none" dirty="0" smtClean="0"/>
              <a:t>Simple </a:t>
            </a:r>
            <a:r>
              <a:rPr lang="en-US" cap="none" dirty="0" err="1" smtClean="0"/>
              <a:t>ListView</a:t>
            </a:r>
            <a:r>
              <a:rPr lang="en-US" cap="none" dirty="0" smtClean="0"/>
              <a:t>- Hands on Example </a:t>
            </a:r>
            <a:endParaRPr lang="en-US" cap="none" dirty="0"/>
          </a:p>
        </p:txBody>
      </p:sp>
      <p:sp>
        <p:nvSpPr>
          <p:cNvPr id="3" name="Content Placeholder 2"/>
          <p:cNvSpPr>
            <a:spLocks noGrp="1"/>
          </p:cNvSpPr>
          <p:nvPr>
            <p:ph idx="1"/>
          </p:nvPr>
        </p:nvSpPr>
        <p:spPr>
          <a:xfrm>
            <a:off x="406400" y="952346"/>
            <a:ext cx="8694057" cy="5651653"/>
          </a:xfrm>
        </p:spPr>
        <p:txBody>
          <a:bodyPr>
            <a:noAutofit/>
          </a:bodyPr>
          <a:lstStyle/>
          <a:p>
            <a:r>
              <a:rPr lang="en-US" sz="2200" dirty="0" smtClean="0"/>
              <a:t> </a:t>
            </a:r>
            <a:r>
              <a:rPr lang="en-US" sz="2200" b="1" u="sng" dirty="0" smtClean="0"/>
              <a:t>Problem :</a:t>
            </a:r>
            <a:r>
              <a:rPr lang="en-US" sz="2200" dirty="0" smtClean="0"/>
              <a:t> To get the files from the Phone and View in a </a:t>
            </a:r>
            <a:r>
              <a:rPr lang="en-US" sz="2200" dirty="0" err="1" smtClean="0"/>
              <a:t>ListView</a:t>
            </a:r>
            <a:r>
              <a:rPr lang="en-US" sz="2200" dirty="0" smtClean="0"/>
              <a:t>. We are working with Internal Storage in this lesson. Remaining will discuss later.</a:t>
            </a:r>
          </a:p>
          <a:p>
            <a:r>
              <a:rPr lang="en-US" sz="2000" dirty="0"/>
              <a:t>Android provides several </a:t>
            </a:r>
            <a:r>
              <a:rPr lang="en-US" sz="2000" dirty="0" smtClean="0"/>
              <a:t>storage options </a:t>
            </a:r>
            <a:r>
              <a:rPr lang="en-US" sz="2000" dirty="0"/>
              <a:t>for you to save persistent application data. </a:t>
            </a:r>
            <a:endParaRPr lang="en-US" sz="2000" dirty="0" smtClean="0"/>
          </a:p>
          <a:p>
            <a:pPr lvl="1">
              <a:lnSpc>
                <a:spcPct val="100000"/>
              </a:lnSpc>
            </a:pPr>
            <a:r>
              <a:rPr lang="en-US" dirty="0"/>
              <a:t>Shared </a:t>
            </a:r>
            <a:r>
              <a:rPr lang="en-US" dirty="0" smtClean="0"/>
              <a:t>Preferences </a:t>
            </a:r>
            <a:endParaRPr lang="en-US" dirty="0"/>
          </a:p>
          <a:p>
            <a:pPr lvl="2">
              <a:lnSpc>
                <a:spcPct val="100000"/>
              </a:lnSpc>
            </a:pPr>
            <a:r>
              <a:rPr lang="en-US" dirty="0"/>
              <a:t>Store private primitive data in key-value pairs.</a:t>
            </a:r>
          </a:p>
          <a:p>
            <a:pPr lvl="1">
              <a:lnSpc>
                <a:spcPct val="100000"/>
              </a:lnSpc>
            </a:pPr>
            <a:r>
              <a:rPr lang="en-US" dirty="0">
                <a:solidFill>
                  <a:srgbClr val="FFFF00"/>
                </a:solidFill>
              </a:rPr>
              <a:t>Internal </a:t>
            </a:r>
            <a:r>
              <a:rPr lang="en-US" dirty="0" smtClean="0">
                <a:solidFill>
                  <a:srgbClr val="FFFF00"/>
                </a:solidFill>
              </a:rPr>
              <a:t>Storage </a:t>
            </a:r>
            <a:endParaRPr lang="en-US" dirty="0">
              <a:solidFill>
                <a:srgbClr val="FFFF00"/>
              </a:solidFill>
            </a:endParaRPr>
          </a:p>
          <a:p>
            <a:pPr lvl="2">
              <a:lnSpc>
                <a:spcPct val="100000"/>
              </a:lnSpc>
            </a:pPr>
            <a:r>
              <a:rPr lang="en-US" dirty="0"/>
              <a:t>Store private data on the device memory.</a:t>
            </a:r>
          </a:p>
          <a:p>
            <a:pPr lvl="1">
              <a:lnSpc>
                <a:spcPct val="100000"/>
              </a:lnSpc>
            </a:pPr>
            <a:r>
              <a:rPr lang="en-US" dirty="0"/>
              <a:t>External Storage</a:t>
            </a:r>
          </a:p>
          <a:p>
            <a:pPr lvl="2">
              <a:lnSpc>
                <a:spcPct val="100000"/>
              </a:lnSpc>
            </a:pPr>
            <a:r>
              <a:rPr lang="en-US" dirty="0"/>
              <a:t>Store public data on the shared external storage.</a:t>
            </a:r>
          </a:p>
          <a:p>
            <a:pPr lvl="1">
              <a:lnSpc>
                <a:spcPct val="100000"/>
              </a:lnSpc>
            </a:pPr>
            <a:r>
              <a:rPr lang="en-US" dirty="0"/>
              <a:t>SQLite Databases</a:t>
            </a:r>
          </a:p>
          <a:p>
            <a:pPr lvl="2">
              <a:lnSpc>
                <a:spcPct val="100000"/>
              </a:lnSpc>
            </a:pPr>
            <a:r>
              <a:rPr lang="en-US" dirty="0"/>
              <a:t>Store structured data in a private database.</a:t>
            </a:r>
          </a:p>
          <a:p>
            <a:pPr lvl="1">
              <a:lnSpc>
                <a:spcPct val="100000"/>
              </a:lnSpc>
            </a:pPr>
            <a:r>
              <a:rPr lang="en-US" dirty="0"/>
              <a:t>Network Connection</a:t>
            </a:r>
          </a:p>
          <a:p>
            <a:pPr lvl="2">
              <a:lnSpc>
                <a:spcPct val="100000"/>
              </a:lnSpc>
            </a:pPr>
            <a:r>
              <a:rPr lang="en-US" dirty="0"/>
              <a:t>Store data on the web with your own network server.</a:t>
            </a:r>
          </a:p>
        </p:txBody>
      </p:sp>
      <p:sp>
        <p:nvSpPr>
          <p:cNvPr id="8" name="TextBox 7"/>
          <p:cNvSpPr txBox="1"/>
          <p:nvPr/>
        </p:nvSpPr>
        <p:spPr>
          <a:xfrm>
            <a:off x="9318319" y="939228"/>
            <a:ext cx="2496457" cy="461665"/>
          </a:xfrm>
          <a:prstGeom prst="rect">
            <a:avLst/>
          </a:prstGeom>
          <a:noFill/>
        </p:spPr>
        <p:txBody>
          <a:bodyPr wrap="square" rtlCol="0">
            <a:spAutoFit/>
          </a:bodyPr>
          <a:lstStyle/>
          <a:p>
            <a:r>
              <a:rPr lang="en-US" sz="2400" dirty="0" smtClean="0"/>
              <a:t>Expected Screen</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057" y="1693280"/>
            <a:ext cx="2612719" cy="468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209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65"/>
            <a:ext cx="9905998" cy="1021596"/>
          </a:xfrm>
        </p:spPr>
        <p:txBody>
          <a:bodyPr/>
          <a:lstStyle/>
          <a:p>
            <a:pPr algn="ctr"/>
            <a:r>
              <a:rPr lang="en-US" cap="none" dirty="0" smtClean="0"/>
              <a:t>Hands on Example -Coding</a:t>
            </a:r>
            <a:endParaRPr lang="en-US" cap="none" dirty="0"/>
          </a:p>
        </p:txBody>
      </p:sp>
      <p:sp>
        <p:nvSpPr>
          <p:cNvPr id="3" name="Content Placeholder 2"/>
          <p:cNvSpPr>
            <a:spLocks noGrp="1"/>
          </p:cNvSpPr>
          <p:nvPr>
            <p:ph idx="1"/>
          </p:nvPr>
        </p:nvSpPr>
        <p:spPr>
          <a:xfrm>
            <a:off x="406400" y="952346"/>
            <a:ext cx="10247086" cy="5651653"/>
          </a:xfrm>
        </p:spPr>
        <p:txBody>
          <a:bodyPr>
            <a:noAutofit/>
          </a:bodyPr>
          <a:lstStyle/>
          <a:p>
            <a:r>
              <a:rPr lang="en-US" sz="2200" dirty="0" smtClean="0"/>
              <a:t> </a:t>
            </a:r>
            <a:r>
              <a:rPr lang="en-US" sz="2800" dirty="0" smtClean="0"/>
              <a:t>activity_main.xml</a:t>
            </a:r>
          </a:p>
          <a:p>
            <a:r>
              <a:rPr lang="en-US" dirty="0"/>
              <a:t>&lt;</a:t>
            </a:r>
            <a:r>
              <a:rPr lang="en-US" b="1" dirty="0" err="1"/>
              <a:t>LinearLayout</a:t>
            </a:r>
            <a:r>
              <a:rPr lang="en-US" b="1" dirty="0"/>
              <a:t/>
            </a:r>
            <a:br>
              <a:rPr lang="en-US" b="1" dirty="0"/>
            </a:br>
            <a:r>
              <a:rPr lang="en-US" b="1" dirty="0"/>
              <a:t>    </a:t>
            </a:r>
            <a:r>
              <a:rPr lang="en-US" b="1" dirty="0" err="1"/>
              <a:t>xmlns:android</a:t>
            </a:r>
            <a:r>
              <a:rPr lang="en-US" b="1" dirty="0"/>
              <a:t>="http://schemas.android.com/</a:t>
            </a:r>
            <a:r>
              <a:rPr lang="en-US" b="1" dirty="0" err="1"/>
              <a:t>apk</a:t>
            </a:r>
            <a:r>
              <a:rPr lang="en-US" b="1" dirty="0"/>
              <a:t>/res/android"</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match_parent</a:t>
            </a:r>
            <a:r>
              <a:rPr lang="en-US" b="1" dirty="0"/>
              <a:t>"</a:t>
            </a:r>
            <a:br>
              <a:rPr lang="en-US" b="1" dirty="0"/>
            </a:br>
            <a:r>
              <a:rPr lang="en-US" b="1" dirty="0"/>
              <a:t>    </a:t>
            </a:r>
            <a:r>
              <a:rPr lang="en-US" b="1" dirty="0" err="1"/>
              <a:t>android:orientation</a:t>
            </a:r>
            <a:r>
              <a:rPr lang="en-US" b="1" dirty="0"/>
              <a:t>="vertical</a:t>
            </a:r>
            <a:r>
              <a:rPr lang="en-US" b="1" dirty="0" smtClean="0"/>
              <a:t>"</a:t>
            </a:r>
            <a:r>
              <a:rPr lang="en-US" dirty="0" smtClean="0"/>
              <a:t>&gt;</a:t>
            </a:r>
            <a:r>
              <a:rPr lang="en-US" dirty="0"/>
              <a:t/>
            </a:r>
            <a:br>
              <a:rPr lang="en-US" dirty="0"/>
            </a:br>
            <a:r>
              <a:rPr lang="en-US" dirty="0" smtClean="0"/>
              <a:t>    </a:t>
            </a:r>
            <a:r>
              <a:rPr lang="en-US" dirty="0"/>
              <a:t>&lt;</a:t>
            </a:r>
            <a:r>
              <a:rPr lang="en-US" b="1" dirty="0" err="1"/>
              <a:t>ListView</a:t>
            </a:r>
            <a:r>
              <a:rPr lang="en-US" b="1" dirty="0"/>
              <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match_parent</a:t>
            </a:r>
            <a:r>
              <a:rPr lang="en-US" b="1" dirty="0"/>
              <a:t>"</a:t>
            </a:r>
            <a:br>
              <a:rPr lang="en-US" b="1" dirty="0"/>
            </a:br>
            <a:r>
              <a:rPr lang="en-US" b="1" dirty="0"/>
              <a:t>        </a:t>
            </a:r>
            <a:r>
              <a:rPr lang="en-US" b="1" dirty="0" err="1"/>
              <a:t>android:id</a:t>
            </a:r>
            <a:r>
              <a:rPr lang="en-US" b="1" dirty="0"/>
              <a:t>="@+id/lview1"</a:t>
            </a:r>
            <a:br>
              <a:rPr lang="en-US" b="1" dirty="0"/>
            </a:br>
            <a:r>
              <a:rPr lang="en-US" b="1" dirty="0"/>
              <a:t>        </a:t>
            </a:r>
            <a:r>
              <a:rPr lang="en-US" dirty="0"/>
              <a:t>&gt;&lt;/</a:t>
            </a:r>
            <a:r>
              <a:rPr lang="en-US" b="1" dirty="0" err="1"/>
              <a:t>ListView</a:t>
            </a:r>
            <a:r>
              <a:rPr lang="en-US" dirty="0"/>
              <a:t>&gt;</a:t>
            </a:r>
            <a:br>
              <a:rPr lang="en-US" dirty="0"/>
            </a:br>
            <a:r>
              <a:rPr lang="en-US" dirty="0" smtClean="0"/>
              <a:t>&lt;/</a:t>
            </a:r>
            <a:r>
              <a:rPr lang="en-US" b="1" dirty="0" err="1"/>
              <a:t>LinearLayout</a:t>
            </a:r>
            <a:r>
              <a:rPr lang="en-US" dirty="0"/>
              <a:t>&gt;</a:t>
            </a:r>
            <a:endParaRPr lang="en-US" sz="2800" dirty="0" smtClean="0"/>
          </a:p>
        </p:txBody>
      </p:sp>
    </p:spTree>
    <p:extLst>
      <p:ext uri="{BB962C8B-B14F-4D97-AF65-F5344CB8AC3E}">
        <p14:creationId xmlns:p14="http://schemas.microsoft.com/office/powerpoint/2010/main" val="4185920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65"/>
            <a:ext cx="9905998" cy="577249"/>
          </a:xfrm>
        </p:spPr>
        <p:txBody>
          <a:bodyPr>
            <a:noAutofit/>
          </a:bodyPr>
          <a:lstStyle/>
          <a:p>
            <a:pPr algn="ctr"/>
            <a:r>
              <a:rPr lang="en-US" cap="none" dirty="0" smtClean="0"/>
              <a:t>Hands on Example -Coding</a:t>
            </a:r>
            <a:endParaRPr lang="en-US" cap="none" dirty="0"/>
          </a:p>
        </p:txBody>
      </p:sp>
      <p:sp>
        <p:nvSpPr>
          <p:cNvPr id="3" name="Content Placeholder 2"/>
          <p:cNvSpPr>
            <a:spLocks noGrp="1"/>
          </p:cNvSpPr>
          <p:nvPr>
            <p:ph idx="1"/>
          </p:nvPr>
        </p:nvSpPr>
        <p:spPr>
          <a:xfrm>
            <a:off x="406399" y="580571"/>
            <a:ext cx="11524343" cy="5651653"/>
          </a:xfrm>
        </p:spPr>
        <p:txBody>
          <a:bodyPr>
            <a:noAutofit/>
          </a:bodyPr>
          <a:lstStyle/>
          <a:p>
            <a:r>
              <a:rPr lang="en-US" sz="2800" dirty="0" smtClean="0"/>
              <a:t>MainActivity.java</a:t>
            </a:r>
          </a:p>
          <a:p>
            <a:pPr marL="0" indent="0">
              <a:buNone/>
            </a:pPr>
            <a:r>
              <a:rPr lang="en-US" sz="1500" b="1" dirty="0"/>
              <a:t>import </a:t>
            </a:r>
            <a:r>
              <a:rPr lang="en-US" sz="1500" dirty="0"/>
              <a:t>android.support.v7.app.AppCompatActivity;</a:t>
            </a:r>
            <a:br>
              <a:rPr lang="en-US" sz="1500" dirty="0"/>
            </a:br>
            <a:r>
              <a:rPr lang="en-US" sz="1500" b="1" dirty="0"/>
              <a:t>import </a:t>
            </a:r>
            <a:r>
              <a:rPr lang="en-US" sz="1500" dirty="0" err="1"/>
              <a:t>android.os.Bundle</a:t>
            </a:r>
            <a:r>
              <a:rPr lang="en-US" sz="1500" dirty="0"/>
              <a:t>;</a:t>
            </a:r>
            <a:br>
              <a:rPr lang="en-US" sz="1500" dirty="0"/>
            </a:br>
            <a:r>
              <a:rPr lang="en-US" sz="1500" b="1" dirty="0"/>
              <a:t>import </a:t>
            </a:r>
            <a:r>
              <a:rPr lang="en-US" sz="1500" dirty="0" err="1"/>
              <a:t>android.widget.ArrayAdapter</a:t>
            </a:r>
            <a:r>
              <a:rPr lang="en-US" sz="1500" dirty="0"/>
              <a:t>;</a:t>
            </a:r>
            <a:br>
              <a:rPr lang="en-US" sz="1500" dirty="0"/>
            </a:br>
            <a:r>
              <a:rPr lang="en-US" sz="1500" b="1" dirty="0"/>
              <a:t>import </a:t>
            </a:r>
            <a:r>
              <a:rPr lang="en-US" sz="1500" dirty="0" err="1"/>
              <a:t>android.widget.ListView</a:t>
            </a:r>
            <a:r>
              <a:rPr lang="en-US" sz="1500" dirty="0"/>
              <a:t>;</a:t>
            </a:r>
            <a:br>
              <a:rPr lang="en-US" sz="1500" dirty="0"/>
            </a:br>
            <a:r>
              <a:rPr lang="en-US" sz="1500" b="1" dirty="0"/>
              <a:t>import </a:t>
            </a:r>
            <a:r>
              <a:rPr lang="en-US" sz="1500" dirty="0" err="1"/>
              <a:t>java.io.File</a:t>
            </a:r>
            <a:r>
              <a:rPr lang="en-US" sz="1500" dirty="0"/>
              <a:t>;</a:t>
            </a:r>
            <a:br>
              <a:rPr lang="en-US" sz="1500" dirty="0"/>
            </a:br>
            <a:r>
              <a:rPr lang="en-US" sz="1500" b="1" dirty="0" smtClean="0"/>
              <a:t>public </a:t>
            </a:r>
            <a:r>
              <a:rPr lang="en-US" sz="1500" b="1" dirty="0"/>
              <a:t>class </a:t>
            </a:r>
            <a:r>
              <a:rPr lang="en-US" sz="1500" dirty="0" err="1"/>
              <a:t>MainActivity</a:t>
            </a:r>
            <a:r>
              <a:rPr lang="en-US" sz="1500" dirty="0"/>
              <a:t> </a:t>
            </a:r>
            <a:r>
              <a:rPr lang="en-US" sz="1500" b="1" dirty="0"/>
              <a:t>extends </a:t>
            </a:r>
            <a:r>
              <a:rPr lang="en-US" sz="1500" dirty="0" err="1"/>
              <a:t>AppCompatActivity</a:t>
            </a:r>
            <a:r>
              <a:rPr lang="en-US" sz="1500" dirty="0"/>
              <a:t> {</a:t>
            </a:r>
            <a:br>
              <a:rPr lang="en-US" sz="1500" dirty="0"/>
            </a:br>
            <a:r>
              <a:rPr lang="en-US" sz="1500" dirty="0"/>
              <a:t>    @Override</a:t>
            </a:r>
            <a:br>
              <a:rPr lang="en-US" sz="1500" dirty="0"/>
            </a:br>
            <a:r>
              <a:rPr lang="en-US" sz="1500" dirty="0"/>
              <a:t>    </a:t>
            </a:r>
            <a:r>
              <a:rPr lang="en-US" sz="1500" b="1" dirty="0"/>
              <a:t>protected void </a:t>
            </a:r>
            <a:r>
              <a:rPr lang="en-US" sz="1500" dirty="0" err="1"/>
              <a:t>onCreate</a:t>
            </a:r>
            <a:r>
              <a:rPr lang="en-US" sz="1500" dirty="0"/>
              <a:t>(Bundle </a:t>
            </a:r>
            <a:r>
              <a:rPr lang="en-US" sz="1500" dirty="0" err="1"/>
              <a:t>savedInstanceState</a:t>
            </a:r>
            <a:r>
              <a:rPr lang="en-US" sz="1500" dirty="0"/>
              <a:t>) {</a:t>
            </a:r>
            <a:br>
              <a:rPr lang="en-US" sz="1500" dirty="0"/>
            </a:br>
            <a:r>
              <a:rPr lang="en-US" sz="1500" dirty="0"/>
              <a:t>        </a:t>
            </a:r>
            <a:r>
              <a:rPr lang="en-US" sz="1500" b="1" dirty="0" err="1"/>
              <a:t>super</a:t>
            </a:r>
            <a:r>
              <a:rPr lang="en-US" sz="1500" dirty="0" err="1"/>
              <a:t>.onCreate</a:t>
            </a:r>
            <a:r>
              <a:rPr lang="en-US" sz="1500" dirty="0"/>
              <a:t>(</a:t>
            </a:r>
            <a:r>
              <a:rPr lang="en-US" sz="1500" dirty="0" err="1"/>
              <a:t>savedInstanceState</a:t>
            </a:r>
            <a:r>
              <a:rPr lang="en-US" sz="1500" dirty="0"/>
              <a:t>);</a:t>
            </a:r>
            <a:br>
              <a:rPr lang="en-US" sz="1500" dirty="0"/>
            </a:br>
            <a:r>
              <a:rPr lang="en-US" sz="1500" dirty="0"/>
              <a:t>        </a:t>
            </a:r>
            <a:r>
              <a:rPr lang="en-US" sz="1500" dirty="0" err="1"/>
              <a:t>setContentView</a:t>
            </a:r>
            <a:r>
              <a:rPr lang="en-US" sz="1500" dirty="0"/>
              <a:t>(</a:t>
            </a:r>
            <a:r>
              <a:rPr lang="en-US" sz="1500" dirty="0" err="1"/>
              <a:t>R.layout.</a:t>
            </a:r>
            <a:r>
              <a:rPr lang="en-US" sz="1500" b="1" i="1" dirty="0" err="1"/>
              <a:t>activity_main</a:t>
            </a:r>
            <a:r>
              <a:rPr lang="en-US" sz="1500" dirty="0"/>
              <a:t>);</a:t>
            </a:r>
            <a:br>
              <a:rPr lang="en-US" sz="1500" dirty="0"/>
            </a:br>
            <a:r>
              <a:rPr lang="en-US" sz="1500" dirty="0"/>
              <a:t>        </a:t>
            </a:r>
            <a:r>
              <a:rPr lang="en-US" sz="1500" b="1" dirty="0" err="1">
                <a:solidFill>
                  <a:srgbClr val="FFFF00"/>
                </a:solidFill>
              </a:rPr>
              <a:t>ListView</a:t>
            </a:r>
            <a:r>
              <a:rPr lang="en-US" sz="1500" b="1" dirty="0">
                <a:solidFill>
                  <a:srgbClr val="FFFF00"/>
                </a:solidFill>
              </a:rPr>
              <a:t> </a:t>
            </a:r>
            <a:r>
              <a:rPr lang="en-US" sz="1500" b="1" dirty="0" err="1">
                <a:solidFill>
                  <a:srgbClr val="FFFF00"/>
                </a:solidFill>
              </a:rPr>
              <a:t>lview</a:t>
            </a:r>
            <a:r>
              <a:rPr lang="en-US" sz="1500" b="1" dirty="0">
                <a:solidFill>
                  <a:srgbClr val="FFFF00"/>
                </a:solidFill>
              </a:rPr>
              <a:t>=(</a:t>
            </a:r>
            <a:r>
              <a:rPr lang="en-US" sz="1500" b="1" dirty="0" err="1">
                <a:solidFill>
                  <a:srgbClr val="FFFF00"/>
                </a:solidFill>
              </a:rPr>
              <a:t>ListView</a:t>
            </a:r>
            <a:r>
              <a:rPr lang="en-US" sz="1500" b="1" dirty="0">
                <a:solidFill>
                  <a:srgbClr val="FFFF00"/>
                </a:solidFill>
              </a:rPr>
              <a:t>)</a:t>
            </a:r>
            <a:r>
              <a:rPr lang="en-US" sz="1500" b="1" dirty="0" err="1">
                <a:solidFill>
                  <a:srgbClr val="FFFF00"/>
                </a:solidFill>
              </a:rPr>
              <a:t>findViewById</a:t>
            </a:r>
            <a:r>
              <a:rPr lang="en-US" sz="1500" b="1" dirty="0">
                <a:solidFill>
                  <a:srgbClr val="FFFF00"/>
                </a:solidFill>
              </a:rPr>
              <a:t>(R.id.</a:t>
            </a:r>
            <a:r>
              <a:rPr lang="en-US" sz="1500" b="1" i="1" dirty="0">
                <a:solidFill>
                  <a:srgbClr val="FFFF00"/>
                </a:solidFill>
              </a:rPr>
              <a:t>lview1</a:t>
            </a:r>
            <a:r>
              <a:rPr lang="en-US" sz="1500" b="1" dirty="0">
                <a:solidFill>
                  <a:srgbClr val="FFFF00"/>
                </a:solidFill>
              </a:rPr>
              <a:t>);</a:t>
            </a:r>
            <a:br>
              <a:rPr lang="en-US" sz="1500" b="1" dirty="0">
                <a:solidFill>
                  <a:srgbClr val="FFFF00"/>
                </a:solidFill>
              </a:rPr>
            </a:br>
            <a:r>
              <a:rPr lang="en-US" sz="1600" dirty="0"/>
              <a:t> </a:t>
            </a:r>
            <a:r>
              <a:rPr lang="en-US" sz="1600" dirty="0" smtClean="0"/>
              <a:t>	</a:t>
            </a:r>
            <a:r>
              <a:rPr lang="en-US" sz="1600" b="1" i="1" dirty="0" smtClean="0">
                <a:solidFill>
                  <a:srgbClr val="FF0000"/>
                </a:solidFill>
              </a:rPr>
              <a:t>// </a:t>
            </a:r>
            <a:r>
              <a:rPr lang="en-US" sz="1600" b="1" i="1" dirty="0">
                <a:solidFill>
                  <a:srgbClr val="FF0000"/>
                </a:solidFill>
              </a:rPr>
              <a:t>Retrieve the file from the Phone Internal </a:t>
            </a:r>
            <a:r>
              <a:rPr lang="en-US" sz="1600" b="1" i="1" dirty="0" smtClean="0">
                <a:solidFill>
                  <a:srgbClr val="FF0000"/>
                </a:solidFill>
              </a:rPr>
              <a:t>Memory</a:t>
            </a:r>
            <a:r>
              <a:rPr lang="en-US" sz="1600" b="1" i="1" dirty="0">
                <a:solidFill>
                  <a:srgbClr val="FF0000"/>
                </a:solidFill>
              </a:rPr>
              <a:t/>
            </a:r>
            <a:br>
              <a:rPr lang="en-US" sz="1600" b="1" i="1" dirty="0">
                <a:solidFill>
                  <a:srgbClr val="FF0000"/>
                </a:solidFill>
              </a:rPr>
            </a:br>
            <a:r>
              <a:rPr lang="en-US" sz="1600" b="1" i="1" dirty="0" smtClean="0">
                <a:solidFill>
                  <a:srgbClr val="FF0000"/>
                </a:solidFill>
              </a:rPr>
              <a:t>	//  </a:t>
            </a:r>
            <a:r>
              <a:rPr lang="en-US" sz="1600" b="1" i="1" dirty="0">
                <a:solidFill>
                  <a:srgbClr val="FF0000"/>
                </a:solidFill>
              </a:rPr>
              <a:t>String path = "/storage/sdcard0/";</a:t>
            </a:r>
            <a:br>
              <a:rPr lang="en-US" sz="1600" b="1" i="1" dirty="0">
                <a:solidFill>
                  <a:srgbClr val="FF0000"/>
                </a:solidFill>
              </a:rPr>
            </a:br>
            <a:r>
              <a:rPr lang="en-US" sz="1600" i="1" dirty="0"/>
              <a:t> </a:t>
            </a:r>
            <a:r>
              <a:rPr lang="en-US" sz="1600" i="1" dirty="0" smtClean="0"/>
              <a:t>	</a:t>
            </a:r>
            <a:r>
              <a:rPr lang="en-US" sz="1600" i="1" dirty="0" smtClean="0">
                <a:solidFill>
                  <a:srgbClr val="FFFF00"/>
                </a:solidFill>
              </a:rPr>
              <a:t> </a:t>
            </a:r>
            <a:r>
              <a:rPr lang="en-US" sz="1600" dirty="0">
                <a:solidFill>
                  <a:srgbClr val="FFFF00"/>
                </a:solidFill>
              </a:rPr>
              <a:t>String path =  </a:t>
            </a:r>
            <a:r>
              <a:rPr lang="en-US" sz="1600" b="1" dirty="0">
                <a:solidFill>
                  <a:srgbClr val="FFFF00"/>
                </a:solidFill>
              </a:rPr>
              <a:t>"/storage/emulated/0</a:t>
            </a:r>
            <a:r>
              <a:rPr lang="en-US" sz="1600" b="1" dirty="0" smtClean="0">
                <a:solidFill>
                  <a:srgbClr val="FFFF00"/>
                </a:solidFill>
              </a:rPr>
              <a:t>/"</a:t>
            </a:r>
            <a:r>
              <a:rPr lang="en-US" sz="1600" dirty="0" smtClean="0">
                <a:solidFill>
                  <a:srgbClr val="FFFF00"/>
                </a:solidFill>
              </a:rPr>
              <a:t>;</a:t>
            </a:r>
            <a:r>
              <a:rPr lang="en-US" sz="1600" dirty="0" smtClean="0"/>
              <a:t>                  							</a:t>
            </a:r>
            <a:r>
              <a:rPr lang="en-US" sz="1600" b="1" dirty="0">
                <a:solidFill>
                  <a:srgbClr val="FFFF00"/>
                </a:solidFill>
              </a:rPr>
              <a:t>	</a:t>
            </a:r>
            <a:r>
              <a:rPr lang="en-US" sz="1500" b="1" dirty="0" smtClean="0">
                <a:solidFill>
                  <a:srgbClr val="FFFF00"/>
                </a:solidFill>
              </a:rPr>
              <a:t>File </a:t>
            </a:r>
            <a:r>
              <a:rPr lang="en-US" sz="1500" b="1" dirty="0">
                <a:solidFill>
                  <a:srgbClr val="FFFF00"/>
                </a:solidFill>
              </a:rPr>
              <a:t>f  = new File(path);</a:t>
            </a:r>
            <a:br>
              <a:rPr lang="en-US" sz="1500" b="1" dirty="0">
                <a:solidFill>
                  <a:srgbClr val="FFFF00"/>
                </a:solidFill>
              </a:rPr>
            </a:br>
            <a:r>
              <a:rPr lang="en-US" sz="1500" b="1" dirty="0">
                <a:solidFill>
                  <a:srgbClr val="FFFF00"/>
                </a:solidFill>
              </a:rPr>
              <a:t>        String[] files = </a:t>
            </a:r>
            <a:r>
              <a:rPr lang="en-US" sz="1500" b="1" dirty="0" err="1">
                <a:solidFill>
                  <a:srgbClr val="FFFF00"/>
                </a:solidFill>
              </a:rPr>
              <a:t>f.list</a:t>
            </a:r>
            <a:r>
              <a:rPr lang="en-US" sz="1500" b="1" dirty="0">
                <a:solidFill>
                  <a:srgbClr val="FFFF00"/>
                </a:solidFill>
              </a:rPr>
              <a:t>();</a:t>
            </a:r>
            <a:br>
              <a:rPr lang="en-US" sz="1500" b="1" dirty="0">
                <a:solidFill>
                  <a:srgbClr val="FFFF00"/>
                </a:solidFill>
              </a:rPr>
            </a:br>
            <a:r>
              <a:rPr lang="en-US" sz="1500" b="1" dirty="0">
                <a:solidFill>
                  <a:srgbClr val="FFFF00"/>
                </a:solidFill>
              </a:rPr>
              <a:t>        </a:t>
            </a:r>
            <a:r>
              <a:rPr lang="en-US" sz="1500" b="1" dirty="0" err="1">
                <a:solidFill>
                  <a:srgbClr val="FFFF00"/>
                </a:solidFill>
              </a:rPr>
              <a:t>ArrayAdapter</a:t>
            </a:r>
            <a:r>
              <a:rPr lang="en-US" sz="1500" b="1" dirty="0">
                <a:solidFill>
                  <a:srgbClr val="FFFF00"/>
                </a:solidFill>
              </a:rPr>
              <a:t>&lt;String&gt; adapter = new </a:t>
            </a:r>
            <a:r>
              <a:rPr lang="en-US" sz="1500" b="1" dirty="0" err="1">
                <a:solidFill>
                  <a:srgbClr val="FFFF00"/>
                </a:solidFill>
              </a:rPr>
              <a:t>ArrayAdapter</a:t>
            </a:r>
            <a:r>
              <a:rPr lang="en-US" sz="1500" b="1" dirty="0">
                <a:solidFill>
                  <a:srgbClr val="FFFF00"/>
                </a:solidFill>
              </a:rPr>
              <a:t>&lt;String&gt;(MainActivity.this,android.R.layout.</a:t>
            </a:r>
            <a:r>
              <a:rPr lang="en-US" sz="1500" b="1" i="1" dirty="0">
                <a:solidFill>
                  <a:srgbClr val="FFFF00"/>
                </a:solidFill>
              </a:rPr>
              <a:t>simple_spinner_dropdown_item</a:t>
            </a:r>
            <a:r>
              <a:rPr lang="en-US" sz="1500" b="1" dirty="0">
                <a:solidFill>
                  <a:srgbClr val="FFFF00"/>
                </a:solidFill>
              </a:rPr>
              <a:t>,files);</a:t>
            </a:r>
            <a:br>
              <a:rPr lang="en-US" sz="1500" b="1" dirty="0">
                <a:solidFill>
                  <a:srgbClr val="FFFF00"/>
                </a:solidFill>
              </a:rPr>
            </a:br>
            <a:r>
              <a:rPr lang="en-US" sz="1500" b="1" dirty="0">
                <a:solidFill>
                  <a:srgbClr val="FFFF00"/>
                </a:solidFill>
              </a:rPr>
              <a:t>        </a:t>
            </a:r>
            <a:r>
              <a:rPr lang="en-US" sz="1500" b="1" dirty="0" err="1">
                <a:solidFill>
                  <a:srgbClr val="FFFF00"/>
                </a:solidFill>
              </a:rPr>
              <a:t>lview.setAdapter</a:t>
            </a:r>
            <a:r>
              <a:rPr lang="en-US" sz="1500" b="1" dirty="0">
                <a:solidFill>
                  <a:srgbClr val="FFFF00"/>
                </a:solidFill>
              </a:rPr>
              <a:t>(adapter);</a:t>
            </a:r>
            <a:br>
              <a:rPr lang="en-US" sz="1500" b="1" dirty="0">
                <a:solidFill>
                  <a:srgbClr val="FFFF00"/>
                </a:solidFill>
              </a:rPr>
            </a:br>
            <a:r>
              <a:rPr lang="en-US" sz="1500" dirty="0"/>
              <a:t>    }</a:t>
            </a:r>
            <a:br>
              <a:rPr lang="en-US" sz="1500" dirty="0"/>
            </a:br>
            <a:r>
              <a:rPr lang="en-US" sz="1500" dirty="0"/>
              <a:t>}</a:t>
            </a:r>
            <a:r>
              <a:rPr lang="en-US" sz="2800" dirty="0"/>
              <a:t/>
            </a:r>
            <a:br>
              <a:rPr lang="en-US" sz="2800" dirty="0"/>
            </a:br>
            <a:endParaRPr lang="en-US" sz="2800" dirty="0" smtClean="0"/>
          </a:p>
        </p:txBody>
      </p:sp>
      <p:sp>
        <p:nvSpPr>
          <p:cNvPr id="4" name="TextBox 3"/>
          <p:cNvSpPr txBox="1"/>
          <p:nvPr/>
        </p:nvSpPr>
        <p:spPr>
          <a:xfrm>
            <a:off x="5544458" y="1320800"/>
            <a:ext cx="6197598" cy="1569660"/>
          </a:xfrm>
          <a:prstGeom prst="rect">
            <a:avLst/>
          </a:prstGeom>
          <a:noFill/>
          <a:ln>
            <a:solidFill>
              <a:srgbClr val="FF0000"/>
            </a:solidFill>
          </a:ln>
        </p:spPr>
        <p:txBody>
          <a:bodyPr wrap="square" rtlCol="0">
            <a:spAutoFit/>
          </a:bodyPr>
          <a:lstStyle/>
          <a:p>
            <a:r>
              <a:rPr lang="en-US" sz="2400" dirty="0" smtClean="0"/>
              <a:t>To get the files from your phone internal storage use either one of the following</a:t>
            </a:r>
          </a:p>
          <a:p>
            <a:pPr marL="285750" indent="-285750">
              <a:buFont typeface="Arial" pitchFamily="34" charset="0"/>
              <a:buChar char="•"/>
            </a:pPr>
            <a:r>
              <a:rPr lang="en-US" sz="2400" b="1" dirty="0">
                <a:solidFill>
                  <a:srgbClr val="FFFF00"/>
                </a:solidFill>
              </a:rPr>
              <a:t>"/storage/sdcard0</a:t>
            </a:r>
            <a:r>
              <a:rPr lang="en-US" sz="2400" b="1" dirty="0" smtClean="0">
                <a:solidFill>
                  <a:srgbClr val="FFFF00"/>
                </a:solidFill>
              </a:rPr>
              <a:t>/"</a:t>
            </a:r>
          </a:p>
          <a:p>
            <a:pPr marL="285750" indent="-285750">
              <a:buFont typeface="Arial" pitchFamily="34" charset="0"/>
              <a:buChar char="•"/>
            </a:pPr>
            <a:r>
              <a:rPr lang="en-US" sz="2400" b="1" dirty="0">
                <a:solidFill>
                  <a:srgbClr val="FFFF00"/>
                </a:solidFill>
              </a:rPr>
              <a:t>"/</a:t>
            </a:r>
            <a:r>
              <a:rPr lang="en-US" sz="2400" b="1" dirty="0" smtClean="0">
                <a:solidFill>
                  <a:srgbClr val="FFFF00"/>
                </a:solidFill>
              </a:rPr>
              <a:t>storage/emulated/0/"</a:t>
            </a:r>
            <a:endParaRPr lang="en-US" sz="2400" dirty="0"/>
          </a:p>
        </p:txBody>
      </p:sp>
    </p:spTree>
    <p:extLst>
      <p:ext uri="{BB962C8B-B14F-4D97-AF65-F5344CB8AC3E}">
        <p14:creationId xmlns:p14="http://schemas.microsoft.com/office/powerpoint/2010/main" val="245534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38" y="236120"/>
            <a:ext cx="9905998" cy="828405"/>
          </a:xfrm>
        </p:spPr>
        <p:txBody>
          <a:bodyPr/>
          <a:lstStyle/>
          <a:p>
            <a:pPr algn="ctr"/>
            <a:r>
              <a:rPr lang="en-US" dirty="0" smtClean="0"/>
              <a:t>Agenda</a:t>
            </a:r>
            <a:endParaRPr lang="en-US" dirty="0"/>
          </a:p>
        </p:txBody>
      </p:sp>
      <p:sp>
        <p:nvSpPr>
          <p:cNvPr id="3" name="Content Placeholder 2"/>
          <p:cNvSpPr>
            <a:spLocks noGrp="1"/>
          </p:cNvSpPr>
          <p:nvPr>
            <p:ph idx="1"/>
          </p:nvPr>
        </p:nvSpPr>
        <p:spPr>
          <a:xfrm>
            <a:off x="1141412" y="1460310"/>
            <a:ext cx="9905999" cy="4728455"/>
          </a:xfrm>
        </p:spPr>
        <p:txBody>
          <a:bodyPr/>
          <a:lstStyle/>
          <a:p>
            <a:r>
              <a:rPr lang="en-US" dirty="0" err="1" smtClean="0"/>
              <a:t>AutoCompleteTextView</a:t>
            </a:r>
            <a:r>
              <a:rPr lang="en-US" dirty="0" smtClean="0"/>
              <a:t>(ACTV)</a:t>
            </a:r>
          </a:p>
          <a:p>
            <a:r>
              <a:rPr lang="en-US" dirty="0" smtClean="0"/>
              <a:t>Spinner</a:t>
            </a:r>
          </a:p>
          <a:p>
            <a:r>
              <a:rPr lang="en-US" dirty="0" err="1" smtClean="0"/>
              <a:t>ListView</a:t>
            </a:r>
            <a:endParaRPr lang="en-US" dirty="0" smtClean="0"/>
          </a:p>
          <a:p>
            <a:r>
              <a:rPr lang="en-US" dirty="0"/>
              <a:t>Adapters </a:t>
            </a:r>
            <a:r>
              <a:rPr lang="en-US" dirty="0" smtClean="0"/>
              <a:t>– </a:t>
            </a:r>
            <a:r>
              <a:rPr lang="en-US" dirty="0" err="1" smtClean="0"/>
              <a:t>ArrayAdapter</a:t>
            </a:r>
            <a:r>
              <a:rPr lang="en-US" dirty="0" smtClean="0"/>
              <a:t>(API)</a:t>
            </a:r>
            <a:endParaRPr lang="en-US" dirty="0"/>
          </a:p>
          <a:p>
            <a:r>
              <a:rPr lang="en-US" dirty="0" smtClean="0"/>
              <a:t>Adapters – Custom Adapter(User Defined)</a:t>
            </a:r>
          </a:p>
          <a:p>
            <a:r>
              <a:rPr lang="en-US" dirty="0" smtClean="0"/>
              <a:t>Menus &amp; </a:t>
            </a:r>
            <a:r>
              <a:rPr lang="en-US" dirty="0" err="1" smtClean="0"/>
              <a:t>ActionBar</a:t>
            </a:r>
            <a:endParaRPr lang="en-US" dirty="0" smtClean="0"/>
          </a:p>
          <a:p>
            <a:r>
              <a:rPr lang="en-US" dirty="0" smtClean="0"/>
              <a:t>Dialogs</a:t>
            </a:r>
          </a:p>
          <a:p>
            <a:r>
              <a:rPr lang="en-US" smtClean="0"/>
              <a:t>Notifications</a:t>
            </a:r>
            <a:endParaRPr lang="en-US" dirty="0" smtClean="0"/>
          </a:p>
          <a:p>
            <a:endParaRPr lang="en-US" dirty="0" smtClean="0"/>
          </a:p>
          <a:p>
            <a:endParaRPr lang="en-US" dirty="0"/>
          </a:p>
        </p:txBody>
      </p:sp>
    </p:spTree>
    <p:extLst>
      <p:ext uri="{BB962C8B-B14F-4D97-AF65-F5344CB8AC3E}">
        <p14:creationId xmlns:p14="http://schemas.microsoft.com/office/powerpoint/2010/main" val="1633325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 2 </a:t>
            </a:r>
            <a:br>
              <a:rPr lang="en-US" dirty="0" smtClean="0"/>
            </a:br>
            <a:r>
              <a:rPr lang="en-US" dirty="0" smtClean="0"/>
              <a:t>Customized </a:t>
            </a:r>
            <a:r>
              <a:rPr lang="en-US" dirty="0" err="1" smtClean="0"/>
              <a:t>listview</a:t>
            </a:r>
            <a:endParaRPr lang="en-US" dirty="0"/>
          </a:p>
        </p:txBody>
      </p:sp>
    </p:spTree>
    <p:extLst>
      <p:ext uri="{BB962C8B-B14F-4D97-AF65-F5344CB8AC3E}">
        <p14:creationId xmlns:p14="http://schemas.microsoft.com/office/powerpoint/2010/main" val="333742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65"/>
            <a:ext cx="9905998" cy="783770"/>
          </a:xfrm>
        </p:spPr>
        <p:txBody>
          <a:bodyPr/>
          <a:lstStyle/>
          <a:p>
            <a:pPr algn="ctr"/>
            <a:r>
              <a:rPr lang="en-US" cap="none" dirty="0" smtClean="0"/>
              <a:t>Hands on Example – Customized </a:t>
            </a:r>
            <a:r>
              <a:rPr lang="en-US" cap="none" dirty="0" err="1" smtClean="0"/>
              <a:t>ListView</a:t>
            </a:r>
            <a:endParaRPr lang="en-US" cap="none" dirty="0"/>
          </a:p>
        </p:txBody>
      </p:sp>
      <p:sp>
        <p:nvSpPr>
          <p:cNvPr id="3" name="Content Placeholder 2"/>
          <p:cNvSpPr>
            <a:spLocks noGrp="1"/>
          </p:cNvSpPr>
          <p:nvPr>
            <p:ph idx="1"/>
          </p:nvPr>
        </p:nvSpPr>
        <p:spPr>
          <a:xfrm>
            <a:off x="406400" y="932235"/>
            <a:ext cx="8911771" cy="5758851"/>
          </a:xfrm>
        </p:spPr>
        <p:txBody>
          <a:bodyPr>
            <a:noAutofit/>
          </a:bodyPr>
          <a:lstStyle/>
          <a:p>
            <a:r>
              <a:rPr lang="en-US" b="1" dirty="0" smtClean="0">
                <a:solidFill>
                  <a:srgbClr val="FFFF00"/>
                </a:solidFill>
              </a:rPr>
              <a:t>Problem Requirement : </a:t>
            </a:r>
            <a:r>
              <a:rPr lang="en-US" dirty="0" smtClean="0"/>
              <a:t>Display the image with file name, file size and delete button in a each row of </a:t>
            </a:r>
            <a:r>
              <a:rPr lang="en-US" dirty="0" err="1" smtClean="0"/>
              <a:t>ListView</a:t>
            </a:r>
            <a:r>
              <a:rPr lang="en-US" dirty="0" smtClean="0"/>
              <a:t>. This is called Customized View. User can change the </a:t>
            </a:r>
            <a:r>
              <a:rPr lang="en-US" dirty="0" err="1" smtClean="0"/>
              <a:t>ListView</a:t>
            </a:r>
            <a:r>
              <a:rPr lang="en-US" dirty="0" smtClean="0"/>
              <a:t> according to their own need</a:t>
            </a:r>
            <a:r>
              <a:rPr lang="en-US" dirty="0"/>
              <a:t>. </a:t>
            </a:r>
            <a:r>
              <a:rPr lang="en-US" dirty="0" err="1"/>
              <a:t>ArrayAdapter</a:t>
            </a:r>
            <a:r>
              <a:rPr lang="en-US" dirty="0"/>
              <a:t> we can present only String type of data , if you want to present your own UI on individual </a:t>
            </a:r>
            <a:r>
              <a:rPr lang="en-US" dirty="0" smtClean="0"/>
              <a:t>, use </a:t>
            </a:r>
            <a:r>
              <a:rPr lang="en-US" dirty="0" err="1"/>
              <a:t>CustomAdapter</a:t>
            </a:r>
            <a:r>
              <a:rPr lang="en-US" dirty="0"/>
              <a:t>.</a:t>
            </a:r>
            <a:endParaRPr lang="en-US" sz="3200" dirty="0" smtClean="0"/>
          </a:p>
          <a:p>
            <a:r>
              <a:rPr lang="en-US" dirty="0"/>
              <a:t>Steps to work with </a:t>
            </a:r>
            <a:r>
              <a:rPr lang="en-US" dirty="0" err="1"/>
              <a:t>CustomAdapter</a:t>
            </a:r>
            <a:r>
              <a:rPr lang="en-US" dirty="0"/>
              <a:t> : </a:t>
            </a:r>
          </a:p>
          <a:p>
            <a:pPr marL="0" indent="0">
              <a:buNone/>
            </a:pPr>
            <a:r>
              <a:rPr lang="en-US" sz="1400" dirty="0"/>
              <a:t> </a:t>
            </a:r>
            <a:r>
              <a:rPr lang="en-US" sz="1400" dirty="0" smtClean="0"/>
              <a:t> </a:t>
            </a:r>
            <a:r>
              <a:rPr lang="en-US" sz="2000" dirty="0" smtClean="0"/>
              <a:t>1. Create </a:t>
            </a:r>
            <a:r>
              <a:rPr lang="en-US" sz="2000" dirty="0"/>
              <a:t>a class with subtype of </a:t>
            </a:r>
            <a:r>
              <a:rPr lang="en-US" sz="2000" dirty="0" err="1" smtClean="0"/>
              <a:t>BaseAdapter</a:t>
            </a:r>
            <a:r>
              <a:rPr lang="en-US" sz="2000" dirty="0" smtClean="0"/>
              <a:t>. It </a:t>
            </a:r>
            <a:r>
              <a:rPr lang="en-US" sz="2000" dirty="0"/>
              <a:t>is an abstract class having 4 </a:t>
            </a:r>
            <a:r>
              <a:rPr lang="en-US" sz="2000" dirty="0" smtClean="0"/>
              <a:t>     </a:t>
            </a:r>
          </a:p>
          <a:p>
            <a:pPr marL="0" indent="0">
              <a:buNone/>
            </a:pPr>
            <a:r>
              <a:rPr lang="en-US" sz="2000" dirty="0"/>
              <a:t> </a:t>
            </a:r>
            <a:r>
              <a:rPr lang="en-US" sz="2000" dirty="0" smtClean="0"/>
              <a:t>    abstract </a:t>
            </a:r>
            <a:r>
              <a:rPr lang="en-US" sz="2000" dirty="0"/>
              <a:t>methods</a:t>
            </a:r>
            <a:r>
              <a:rPr lang="en-US" sz="2000" dirty="0" smtClean="0"/>
              <a:t>. Override the following methods in your class.</a:t>
            </a:r>
            <a:endParaRPr lang="en-US" sz="2000" dirty="0"/>
          </a:p>
          <a:p>
            <a:r>
              <a:rPr lang="en-US" sz="2000" dirty="0"/>
              <a:t>	</a:t>
            </a:r>
            <a:r>
              <a:rPr lang="en-US" sz="2000" dirty="0" smtClean="0"/>
              <a:t>  </a:t>
            </a:r>
            <a:r>
              <a:rPr lang="en-US" sz="2000" dirty="0" err="1"/>
              <a:t>getCount</a:t>
            </a:r>
            <a:r>
              <a:rPr lang="en-US" sz="2000" dirty="0" smtClean="0"/>
              <a:t>(),   </a:t>
            </a:r>
            <a:r>
              <a:rPr lang="en-US" sz="2000" dirty="0" err="1"/>
              <a:t>getItem</a:t>
            </a:r>
            <a:r>
              <a:rPr lang="en-US" sz="2000" dirty="0" smtClean="0"/>
              <a:t>(),   </a:t>
            </a:r>
            <a:r>
              <a:rPr lang="en-US" sz="2000" dirty="0" err="1"/>
              <a:t>getItemId</a:t>
            </a:r>
            <a:r>
              <a:rPr lang="en-US" sz="2000" dirty="0" smtClean="0"/>
              <a:t>(),   </a:t>
            </a:r>
            <a:r>
              <a:rPr lang="en-US" sz="2000" dirty="0" err="1"/>
              <a:t>getView</a:t>
            </a:r>
            <a:r>
              <a:rPr lang="en-US" sz="2000" dirty="0"/>
              <a:t>()</a:t>
            </a:r>
          </a:p>
          <a:p>
            <a:r>
              <a:rPr lang="en-US" sz="2000" dirty="0" smtClean="0"/>
              <a:t>2. from </a:t>
            </a:r>
            <a:r>
              <a:rPr lang="en-US" sz="2000" dirty="0"/>
              <a:t>Activity class set the custom adapter </a:t>
            </a:r>
            <a:r>
              <a:rPr lang="en-US" sz="2000" dirty="0" smtClean="0"/>
              <a:t>object to </a:t>
            </a:r>
            <a:r>
              <a:rPr lang="en-US" sz="2000" dirty="0"/>
              <a:t>the </a:t>
            </a:r>
            <a:r>
              <a:rPr lang="en-US" sz="2000" dirty="0" smtClean="0"/>
              <a:t>UI component using </a:t>
            </a:r>
            <a:endParaRPr lang="en-US" sz="2000" dirty="0"/>
          </a:p>
          <a:p>
            <a:r>
              <a:rPr lang="en-US" sz="2000" dirty="0"/>
              <a:t>	</a:t>
            </a:r>
            <a:r>
              <a:rPr lang="en-US" sz="2000" dirty="0" smtClean="0"/>
              <a:t>     </a:t>
            </a:r>
            <a:r>
              <a:rPr lang="en-US" sz="2000" dirty="0" err="1" smtClean="0"/>
              <a:t>ui.setAdapter</a:t>
            </a:r>
            <a:r>
              <a:rPr lang="en-US" sz="2000" dirty="0" smtClean="0"/>
              <a:t>(new </a:t>
            </a:r>
            <a:r>
              <a:rPr lang="en-US" sz="2000" dirty="0" err="1"/>
              <a:t>CustomAdapter</a:t>
            </a:r>
            <a:r>
              <a:rPr lang="en-US" sz="2000" dirty="0"/>
              <a:t>());</a:t>
            </a:r>
          </a:p>
          <a:p>
            <a:endParaRPr lang="en-US" sz="2800" dirty="0" smtClean="0"/>
          </a:p>
          <a:p>
            <a:endParaRPr lang="en-US" sz="2800" dirty="0" smtClean="0"/>
          </a:p>
          <a:p>
            <a:pPr marL="0" indent="0">
              <a:buNone/>
            </a:pPr>
            <a:endParaRPr lang="en-US"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7906" y="1135435"/>
            <a:ext cx="2644094" cy="481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433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783770"/>
          </a:xfrm>
        </p:spPr>
        <p:txBody>
          <a:bodyPr>
            <a:normAutofit/>
          </a:bodyPr>
          <a:lstStyle/>
          <a:p>
            <a:pPr algn="ctr"/>
            <a:r>
              <a:rPr lang="en-US" b="1" cap="none" dirty="0" smtClean="0"/>
              <a:t>Hands on Example – Customized </a:t>
            </a:r>
            <a:r>
              <a:rPr lang="en-US" b="1" cap="none" dirty="0" err="1" smtClean="0"/>
              <a:t>ListView</a:t>
            </a:r>
            <a:r>
              <a:rPr lang="en-US" b="1" cap="none" dirty="0" smtClean="0"/>
              <a:t> – Coding Step1</a:t>
            </a:r>
            <a:endParaRPr lang="en-US" b="1" cap="none" dirty="0"/>
          </a:p>
        </p:txBody>
      </p:sp>
      <p:sp>
        <p:nvSpPr>
          <p:cNvPr id="3" name="Content Placeholder 2"/>
          <p:cNvSpPr>
            <a:spLocks noGrp="1"/>
          </p:cNvSpPr>
          <p:nvPr>
            <p:ph idx="1"/>
          </p:nvPr>
        </p:nvSpPr>
        <p:spPr>
          <a:xfrm>
            <a:off x="406400" y="932235"/>
            <a:ext cx="8911771" cy="5758851"/>
          </a:xfrm>
        </p:spPr>
        <p:txBody>
          <a:bodyPr>
            <a:noAutofit/>
          </a:bodyPr>
          <a:lstStyle/>
          <a:p>
            <a:r>
              <a:rPr lang="en-US" sz="2800" dirty="0" smtClean="0">
                <a:solidFill>
                  <a:srgbClr val="FFFF00"/>
                </a:solidFill>
              </a:rPr>
              <a:t>Step : 1 Design the activity_main.xml with </a:t>
            </a:r>
            <a:r>
              <a:rPr lang="en-US" sz="2800" dirty="0" err="1" smtClean="0">
                <a:solidFill>
                  <a:srgbClr val="FFFF00"/>
                </a:solidFill>
              </a:rPr>
              <a:t>ListView</a:t>
            </a:r>
            <a:endParaRPr lang="en-US" sz="2800" dirty="0" smtClean="0">
              <a:solidFill>
                <a:srgbClr val="FFFF00"/>
              </a:solidFill>
            </a:endParaRPr>
          </a:p>
          <a:p>
            <a:r>
              <a:rPr lang="en-US" sz="2000" i="1" dirty="0"/>
              <a:t>&lt;?</a:t>
            </a:r>
            <a:r>
              <a:rPr lang="en-US" sz="2000" b="1" dirty="0"/>
              <a:t>xml version="1.0" encoding="utf-8"</a:t>
            </a:r>
            <a:r>
              <a:rPr lang="en-US" sz="2000" i="1" dirty="0"/>
              <a:t>?&gt;</a:t>
            </a:r>
            <a:br>
              <a:rPr lang="en-US" sz="2000" i="1" dirty="0"/>
            </a:br>
            <a:r>
              <a:rPr lang="en-US" sz="2000" dirty="0"/>
              <a:t>&lt;</a:t>
            </a:r>
            <a:r>
              <a:rPr lang="en-US" sz="2000" b="1" dirty="0" err="1"/>
              <a:t>LinearLayout</a:t>
            </a:r>
            <a:r>
              <a:rPr lang="en-US" sz="2000" b="1" dirty="0"/>
              <a:t/>
            </a:r>
            <a:br>
              <a:rPr lang="en-US" sz="2000" b="1" dirty="0"/>
            </a:br>
            <a:r>
              <a:rPr lang="en-US" sz="2000" b="1" dirty="0"/>
              <a:t>    </a:t>
            </a:r>
            <a:r>
              <a:rPr lang="en-US" sz="2000" b="1" dirty="0" err="1"/>
              <a:t>xmlns:android</a:t>
            </a:r>
            <a:r>
              <a:rPr lang="en-US" sz="2000" b="1" dirty="0"/>
              <a:t>="http://schemas.android.com/</a:t>
            </a:r>
            <a:r>
              <a:rPr lang="en-US" sz="2000" b="1" dirty="0" err="1"/>
              <a:t>apk</a:t>
            </a:r>
            <a:r>
              <a:rPr lang="en-US" sz="2000" b="1" dirty="0"/>
              <a:t>/res/android"</a:t>
            </a:r>
            <a:br>
              <a:rPr lang="en-US" sz="2000" b="1" dirty="0"/>
            </a:br>
            <a:r>
              <a:rPr lang="en-US" sz="2000" b="1" dirty="0"/>
              <a:t>    </a:t>
            </a:r>
            <a:r>
              <a:rPr lang="en-US" sz="2000" b="1" dirty="0" err="1"/>
              <a:t>android:layout_width</a:t>
            </a:r>
            <a:r>
              <a:rPr lang="en-US" sz="2000" b="1" dirty="0"/>
              <a:t>="</a:t>
            </a:r>
            <a:r>
              <a:rPr lang="en-US" sz="2000" b="1" dirty="0" err="1"/>
              <a:t>match_parent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match_parent</a:t>
            </a:r>
            <a:r>
              <a:rPr lang="en-US" sz="2000" b="1" dirty="0"/>
              <a:t>"</a:t>
            </a:r>
            <a:br>
              <a:rPr lang="en-US" sz="2000" b="1" dirty="0"/>
            </a:br>
            <a:r>
              <a:rPr lang="en-US" sz="2000" b="1" dirty="0"/>
              <a:t>    </a:t>
            </a:r>
            <a:r>
              <a:rPr lang="en-US" sz="2000" b="1" dirty="0" err="1"/>
              <a:t>android:orientation</a:t>
            </a:r>
            <a:r>
              <a:rPr lang="en-US" sz="2000" b="1" dirty="0"/>
              <a:t>="vertical"</a:t>
            </a:r>
            <a:br>
              <a:rPr lang="en-US" sz="2000" b="1" dirty="0"/>
            </a:br>
            <a:r>
              <a:rPr lang="en-US" sz="2000" b="1" dirty="0"/>
              <a:t>    </a:t>
            </a:r>
            <a:r>
              <a:rPr lang="en-US" sz="2000" dirty="0"/>
              <a:t>&gt;</a:t>
            </a:r>
            <a:br>
              <a:rPr lang="en-US" sz="2000" dirty="0"/>
            </a:br>
            <a:r>
              <a:rPr lang="en-US" sz="2000" dirty="0"/>
              <a:t>    &lt;</a:t>
            </a:r>
            <a:r>
              <a:rPr lang="en-US" sz="2000" b="1" dirty="0" err="1"/>
              <a:t>ListView</a:t>
            </a:r>
            <a:r>
              <a:rPr lang="en-US" sz="2000" b="1" dirty="0"/>
              <a:t/>
            </a:r>
            <a:br>
              <a:rPr lang="en-US" sz="2000" b="1" dirty="0"/>
            </a:br>
            <a:r>
              <a:rPr lang="en-US" sz="2000" b="1" dirty="0"/>
              <a:t>        </a:t>
            </a:r>
            <a:r>
              <a:rPr lang="en-US" sz="2000" b="1" dirty="0" err="1"/>
              <a:t>android:layout_width</a:t>
            </a:r>
            <a:r>
              <a:rPr lang="en-US" sz="2000" b="1" dirty="0"/>
              <a:t>="</a:t>
            </a:r>
            <a:r>
              <a:rPr lang="en-US" sz="2000" b="1" dirty="0" err="1"/>
              <a:t>match_parent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match_parent</a:t>
            </a:r>
            <a:r>
              <a:rPr lang="en-US" sz="2000" b="1" dirty="0"/>
              <a:t>"</a:t>
            </a:r>
            <a:br>
              <a:rPr lang="en-US" sz="2000" b="1" dirty="0"/>
            </a:br>
            <a:r>
              <a:rPr lang="en-US" sz="2000" b="1" dirty="0"/>
              <a:t>        </a:t>
            </a:r>
            <a:r>
              <a:rPr lang="en-US" sz="2000" b="1" dirty="0" err="1"/>
              <a:t>android:id</a:t>
            </a:r>
            <a:r>
              <a:rPr lang="en-US" sz="2000" b="1" dirty="0"/>
              <a:t>="@+id/lview1"</a:t>
            </a:r>
            <a:br>
              <a:rPr lang="en-US" sz="2000" b="1" dirty="0"/>
            </a:br>
            <a:r>
              <a:rPr lang="en-US" sz="2000" b="1" dirty="0"/>
              <a:t>        </a:t>
            </a:r>
            <a:r>
              <a:rPr lang="en-US" sz="2000" dirty="0"/>
              <a:t>&gt;&lt;/</a:t>
            </a:r>
            <a:r>
              <a:rPr lang="en-US" sz="2000" b="1" dirty="0" err="1"/>
              <a:t>ListView</a:t>
            </a:r>
            <a:r>
              <a:rPr lang="en-US" sz="2000" dirty="0"/>
              <a:t>&gt;</a:t>
            </a:r>
            <a:br>
              <a:rPr lang="en-US" sz="2000" dirty="0"/>
            </a:br>
            <a:r>
              <a:rPr lang="en-US" sz="2000" dirty="0"/>
              <a:t>&lt;/</a:t>
            </a:r>
            <a:r>
              <a:rPr lang="en-US" sz="2000" b="1" dirty="0" err="1"/>
              <a:t>LinearLayout</a:t>
            </a:r>
            <a:r>
              <a:rPr lang="en-US" sz="2000" dirty="0"/>
              <a:t>&gt;</a:t>
            </a:r>
            <a:endParaRPr lang="en-US" sz="2000" dirty="0" smtClean="0"/>
          </a:p>
          <a:p>
            <a:endParaRPr lang="en-US" sz="2800" dirty="0" smtClean="0"/>
          </a:p>
          <a:p>
            <a:pPr marL="0" indent="0">
              <a:buNone/>
            </a:pPr>
            <a:endParaRPr lang="en-US"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9409" y="1149083"/>
            <a:ext cx="3102591" cy="533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05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783770"/>
          </a:xfrm>
        </p:spPr>
        <p:txBody>
          <a:bodyPr>
            <a:normAutofit/>
          </a:bodyPr>
          <a:lstStyle/>
          <a:p>
            <a:pPr algn="ctr"/>
            <a:r>
              <a:rPr lang="en-US" b="1" cap="none" dirty="0" smtClean="0"/>
              <a:t>Hands on Example – Customized </a:t>
            </a:r>
            <a:r>
              <a:rPr lang="en-US" b="1" cap="none" dirty="0" err="1" smtClean="0"/>
              <a:t>ListView</a:t>
            </a:r>
            <a:r>
              <a:rPr lang="en-US" b="1" cap="none" dirty="0" smtClean="0"/>
              <a:t> – Coding Step2</a:t>
            </a:r>
            <a:endParaRPr lang="en-US" b="1" cap="none" dirty="0"/>
          </a:p>
        </p:txBody>
      </p:sp>
      <p:sp>
        <p:nvSpPr>
          <p:cNvPr id="3" name="Content Placeholder 2"/>
          <p:cNvSpPr>
            <a:spLocks noGrp="1"/>
          </p:cNvSpPr>
          <p:nvPr>
            <p:ph idx="1"/>
          </p:nvPr>
        </p:nvSpPr>
        <p:spPr>
          <a:xfrm>
            <a:off x="406400" y="932235"/>
            <a:ext cx="11277600" cy="5758851"/>
          </a:xfrm>
        </p:spPr>
        <p:txBody>
          <a:bodyPr>
            <a:noAutofit/>
          </a:bodyPr>
          <a:lstStyle/>
          <a:p>
            <a:r>
              <a:rPr lang="en-US" sz="2000" dirty="0" smtClean="0">
                <a:solidFill>
                  <a:srgbClr val="FFFF00"/>
                </a:solidFill>
              </a:rPr>
              <a:t>Step : 2 Create your own Adapter class which extends </a:t>
            </a:r>
            <a:r>
              <a:rPr lang="en-US" sz="2000" dirty="0" err="1" smtClean="0">
                <a:solidFill>
                  <a:srgbClr val="FFFF00"/>
                </a:solidFill>
              </a:rPr>
              <a:t>BaseAdapter</a:t>
            </a:r>
            <a:r>
              <a:rPr lang="en-US" sz="2000" dirty="0" smtClean="0">
                <a:solidFill>
                  <a:srgbClr val="FFFF00"/>
                </a:solidFill>
              </a:rPr>
              <a:t> and Override the methods. In the previous example we used </a:t>
            </a:r>
            <a:r>
              <a:rPr lang="en-US" sz="2000" dirty="0" err="1" smtClean="0">
                <a:solidFill>
                  <a:srgbClr val="FFFF00"/>
                </a:solidFill>
              </a:rPr>
              <a:t>ArrayAdapter</a:t>
            </a:r>
            <a:r>
              <a:rPr lang="en-US" sz="2000" dirty="0" smtClean="0">
                <a:solidFill>
                  <a:srgbClr val="FFFF00"/>
                </a:solidFill>
              </a:rPr>
              <a:t>. But now we are customizing the view as per our requirement.  </a:t>
            </a:r>
          </a:p>
          <a:p>
            <a:r>
              <a:rPr lang="en-US" sz="2800" dirty="0" smtClean="0"/>
              <a:t>     </a:t>
            </a:r>
            <a:r>
              <a:rPr lang="en-US" sz="2000" dirty="0" smtClean="0"/>
              <a:t>Create a class </a:t>
            </a:r>
            <a:r>
              <a:rPr lang="en-US" sz="2000" dirty="0" err="1" smtClean="0"/>
              <a:t>MyAdpater</a:t>
            </a:r>
            <a:r>
              <a:rPr lang="en-US" sz="2000" dirty="0" smtClean="0"/>
              <a:t> by right click on your Activity folder </a:t>
            </a:r>
            <a:r>
              <a:rPr lang="en-US" sz="2000" dirty="0" smtClean="0">
                <a:sym typeface="Wingdings" pitchFamily="2" charset="2"/>
              </a:rPr>
              <a:t> </a:t>
            </a:r>
            <a:r>
              <a:rPr lang="en-US" sz="2000" dirty="0" err="1" smtClean="0">
                <a:sym typeface="Wingdings" pitchFamily="2" charset="2"/>
              </a:rPr>
              <a:t>NewJava</a:t>
            </a:r>
            <a:r>
              <a:rPr lang="en-US" sz="2000" dirty="0" smtClean="0">
                <a:sym typeface="Wingdings" pitchFamily="2" charset="2"/>
              </a:rPr>
              <a:t> Class</a:t>
            </a:r>
            <a:endParaRPr lang="en-US" sz="2000" dirty="0" smtClean="0"/>
          </a:p>
          <a:p>
            <a:pPr marL="0" indent="0">
              <a:buNone/>
            </a:pPr>
            <a:endParaRPr lang="en-US"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18" y="2538484"/>
            <a:ext cx="10481481" cy="415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278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619745"/>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Step2</a:t>
            </a:r>
            <a:endParaRPr lang="en-US" sz="3200" b="1" cap="none" dirty="0"/>
          </a:p>
        </p:txBody>
      </p:sp>
      <p:sp>
        <p:nvSpPr>
          <p:cNvPr id="3" name="Content Placeholder 2"/>
          <p:cNvSpPr>
            <a:spLocks noGrp="1"/>
          </p:cNvSpPr>
          <p:nvPr>
            <p:ph idx="1"/>
          </p:nvPr>
        </p:nvSpPr>
        <p:spPr>
          <a:xfrm>
            <a:off x="655093" y="764276"/>
            <a:ext cx="11028908" cy="5922876"/>
          </a:xfrm>
        </p:spPr>
        <p:txBody>
          <a:bodyPr>
            <a:noAutofit/>
          </a:bodyPr>
          <a:lstStyle/>
          <a:p>
            <a:pPr marL="0" indent="0">
              <a:buNone/>
            </a:pPr>
            <a:r>
              <a:rPr lang="en-US" sz="2800" dirty="0" smtClean="0"/>
              <a:t>Structure of the MyAdapter.java</a:t>
            </a:r>
          </a:p>
          <a:p>
            <a:pPr marL="0" indent="0">
              <a:buNone/>
            </a:pPr>
            <a:r>
              <a:rPr lang="en-US" sz="1700" b="1" dirty="0"/>
              <a:t>public class </a:t>
            </a:r>
            <a:r>
              <a:rPr lang="en-US" sz="1700" dirty="0" err="1"/>
              <a:t>MyAdapter</a:t>
            </a:r>
            <a:r>
              <a:rPr lang="en-US" sz="1700" dirty="0"/>
              <a:t> </a:t>
            </a:r>
            <a:r>
              <a:rPr lang="en-US" sz="1700" b="1" dirty="0"/>
              <a:t>extends </a:t>
            </a:r>
            <a:r>
              <a:rPr lang="en-US" sz="1700" dirty="0" err="1"/>
              <a:t>BaseAdapter</a:t>
            </a:r>
            <a:r>
              <a:rPr lang="en-US" sz="1700" dirty="0"/>
              <a:t> {</a:t>
            </a:r>
            <a:br>
              <a:rPr lang="en-US" sz="1700" dirty="0"/>
            </a:br>
            <a:r>
              <a:rPr lang="en-US" sz="1700" dirty="0"/>
              <a:t>     @Override</a:t>
            </a:r>
            <a:br>
              <a:rPr lang="en-US" sz="1700" dirty="0"/>
            </a:br>
            <a:r>
              <a:rPr lang="en-US" sz="1700" dirty="0"/>
              <a:t>  </a:t>
            </a:r>
            <a:r>
              <a:rPr lang="en-US" sz="1700" i="1" dirty="0"/>
              <a:t>    </a:t>
            </a:r>
            <a:r>
              <a:rPr lang="en-US" sz="1700" b="1" dirty="0"/>
              <a:t>public </a:t>
            </a:r>
            <a:r>
              <a:rPr lang="en-US" sz="1700" b="1" dirty="0" err="1"/>
              <a:t>int</a:t>
            </a:r>
            <a:r>
              <a:rPr lang="en-US" sz="1700" b="1" dirty="0"/>
              <a:t> </a:t>
            </a:r>
            <a:r>
              <a:rPr lang="en-US" sz="1700" dirty="0" err="1"/>
              <a:t>getCount</a:t>
            </a:r>
            <a:r>
              <a:rPr lang="en-US" sz="1700" dirty="0"/>
              <a:t>() {</a:t>
            </a:r>
            <a:br>
              <a:rPr lang="en-US" sz="1700" dirty="0"/>
            </a:br>
            <a:r>
              <a:rPr lang="en-US" sz="1700" dirty="0"/>
              <a:t>        </a:t>
            </a:r>
            <a:r>
              <a:rPr lang="en-US" sz="1700" b="1" dirty="0"/>
              <a:t>return 0;</a:t>
            </a:r>
            <a:r>
              <a:rPr lang="en-US" sz="1700" dirty="0"/>
              <a:t>    }</a:t>
            </a:r>
            <a:br>
              <a:rPr lang="en-US" sz="1700" dirty="0"/>
            </a:br>
            <a:r>
              <a:rPr lang="en-US" sz="1700" dirty="0" smtClean="0"/>
              <a:t>    </a:t>
            </a:r>
            <a:r>
              <a:rPr lang="en-US" sz="1700" dirty="0"/>
              <a:t>@Override</a:t>
            </a:r>
            <a:br>
              <a:rPr lang="en-US" sz="1700" dirty="0"/>
            </a:br>
            <a:r>
              <a:rPr lang="en-US" sz="1700" dirty="0"/>
              <a:t>    </a:t>
            </a:r>
            <a:r>
              <a:rPr lang="en-US" sz="1700" b="1" dirty="0"/>
              <a:t>public </a:t>
            </a:r>
            <a:r>
              <a:rPr lang="en-US" sz="1700" dirty="0"/>
              <a:t>Object </a:t>
            </a:r>
            <a:r>
              <a:rPr lang="en-US" sz="1700" dirty="0" err="1"/>
              <a:t>getItem</a:t>
            </a:r>
            <a:r>
              <a:rPr lang="en-US" sz="1700" dirty="0"/>
              <a:t>(</a:t>
            </a:r>
            <a:r>
              <a:rPr lang="en-US" sz="1700" b="1" dirty="0" err="1"/>
              <a:t>int</a:t>
            </a:r>
            <a:r>
              <a:rPr lang="en-US" sz="1700" b="1" dirty="0"/>
              <a:t> </a:t>
            </a:r>
            <a:r>
              <a:rPr lang="en-US" sz="1700" dirty="0"/>
              <a:t>position) {</a:t>
            </a:r>
            <a:br>
              <a:rPr lang="en-US" sz="1700" dirty="0"/>
            </a:br>
            <a:r>
              <a:rPr lang="en-US" sz="1700" dirty="0"/>
              <a:t>        </a:t>
            </a:r>
            <a:r>
              <a:rPr lang="en-US" sz="1700" b="1" dirty="0"/>
              <a:t>return null</a:t>
            </a:r>
            <a:r>
              <a:rPr lang="en-US" sz="1700" dirty="0"/>
              <a:t>;</a:t>
            </a:r>
            <a:br>
              <a:rPr lang="en-US" sz="1700" dirty="0"/>
            </a:br>
            <a:r>
              <a:rPr lang="en-US" sz="1700" dirty="0"/>
              <a:t>    }</a:t>
            </a:r>
            <a:br>
              <a:rPr lang="en-US" sz="1700" dirty="0"/>
            </a:br>
            <a:r>
              <a:rPr lang="en-US" sz="1700" dirty="0" smtClean="0"/>
              <a:t>    </a:t>
            </a:r>
            <a:r>
              <a:rPr lang="en-US" sz="1700" dirty="0"/>
              <a:t>@Override</a:t>
            </a:r>
            <a:br>
              <a:rPr lang="en-US" sz="1700" dirty="0"/>
            </a:br>
            <a:r>
              <a:rPr lang="en-US" sz="1700" dirty="0"/>
              <a:t>    </a:t>
            </a:r>
            <a:r>
              <a:rPr lang="en-US" sz="1700" b="1" dirty="0"/>
              <a:t>public long </a:t>
            </a:r>
            <a:r>
              <a:rPr lang="en-US" sz="1700" dirty="0" err="1"/>
              <a:t>getItemId</a:t>
            </a:r>
            <a:r>
              <a:rPr lang="en-US" sz="1700" dirty="0"/>
              <a:t>(</a:t>
            </a:r>
            <a:r>
              <a:rPr lang="en-US" sz="1700" b="1" dirty="0" err="1"/>
              <a:t>int</a:t>
            </a:r>
            <a:r>
              <a:rPr lang="en-US" sz="1700" b="1" dirty="0"/>
              <a:t> </a:t>
            </a:r>
            <a:r>
              <a:rPr lang="en-US" sz="1700" dirty="0"/>
              <a:t>position) {</a:t>
            </a:r>
            <a:br>
              <a:rPr lang="en-US" sz="1700" dirty="0"/>
            </a:br>
            <a:r>
              <a:rPr lang="en-US" sz="1700" dirty="0"/>
              <a:t>        </a:t>
            </a:r>
            <a:r>
              <a:rPr lang="en-US" sz="1700" b="1" dirty="0"/>
              <a:t>return </a:t>
            </a:r>
            <a:r>
              <a:rPr lang="en-US" sz="1700" dirty="0"/>
              <a:t>0;</a:t>
            </a:r>
            <a:br>
              <a:rPr lang="en-US" sz="1700" dirty="0"/>
            </a:br>
            <a:r>
              <a:rPr lang="en-US" sz="1700" dirty="0"/>
              <a:t>    }</a:t>
            </a:r>
            <a:br>
              <a:rPr lang="en-US" sz="1700" dirty="0"/>
            </a:br>
            <a:r>
              <a:rPr lang="en-US" sz="1700" dirty="0" smtClean="0"/>
              <a:t>    </a:t>
            </a:r>
            <a:r>
              <a:rPr lang="en-US" sz="1700" dirty="0"/>
              <a:t>@Override</a:t>
            </a:r>
            <a:br>
              <a:rPr lang="en-US" sz="1700" dirty="0"/>
            </a:br>
            <a:r>
              <a:rPr lang="en-US" sz="1700" dirty="0" smtClean="0"/>
              <a:t>     </a:t>
            </a:r>
            <a:r>
              <a:rPr lang="en-US" sz="1700" b="1" dirty="0" smtClean="0"/>
              <a:t>public </a:t>
            </a:r>
            <a:r>
              <a:rPr lang="en-US" sz="1700" dirty="0"/>
              <a:t>View </a:t>
            </a:r>
            <a:r>
              <a:rPr lang="en-US" sz="1700" dirty="0" err="1"/>
              <a:t>getView</a:t>
            </a:r>
            <a:r>
              <a:rPr lang="en-US" sz="1700" dirty="0"/>
              <a:t>(</a:t>
            </a:r>
            <a:r>
              <a:rPr lang="en-US" sz="1700" b="1" dirty="0" err="1"/>
              <a:t>int</a:t>
            </a:r>
            <a:r>
              <a:rPr lang="en-US" sz="1700" b="1" dirty="0"/>
              <a:t> </a:t>
            </a:r>
            <a:r>
              <a:rPr lang="en-US" sz="1700" dirty="0"/>
              <a:t>position, View </a:t>
            </a:r>
            <a:r>
              <a:rPr lang="en-US" sz="1700" dirty="0" err="1"/>
              <a:t>convertView</a:t>
            </a:r>
            <a:r>
              <a:rPr lang="en-US" sz="1700" dirty="0"/>
              <a:t>, </a:t>
            </a:r>
            <a:r>
              <a:rPr lang="en-US" sz="1700" dirty="0" err="1"/>
              <a:t>ViewGroup</a:t>
            </a:r>
            <a:r>
              <a:rPr lang="en-US" sz="1700" dirty="0"/>
              <a:t> parent) {</a:t>
            </a:r>
            <a:br>
              <a:rPr lang="en-US" sz="1700" dirty="0"/>
            </a:br>
            <a:r>
              <a:rPr lang="en-US" sz="1700" dirty="0"/>
              <a:t>                </a:t>
            </a:r>
            <a:r>
              <a:rPr lang="en-US" sz="1700" b="1" dirty="0"/>
              <a:t>return </a:t>
            </a:r>
            <a:r>
              <a:rPr lang="en-US" sz="1700" dirty="0"/>
              <a:t>null;</a:t>
            </a:r>
            <a:br>
              <a:rPr lang="en-US" sz="1700" dirty="0"/>
            </a:br>
            <a:r>
              <a:rPr lang="en-US" sz="1700" dirty="0"/>
              <a:t>    }</a:t>
            </a:r>
            <a:br>
              <a:rPr lang="en-US" sz="1700" dirty="0"/>
            </a:br>
            <a:r>
              <a:rPr lang="en-US" sz="1700" dirty="0" smtClean="0"/>
              <a:t>}</a:t>
            </a:r>
          </a:p>
        </p:txBody>
      </p:sp>
    </p:spTree>
    <p:extLst>
      <p:ext uri="{BB962C8B-B14F-4D97-AF65-F5344CB8AC3E}">
        <p14:creationId xmlns:p14="http://schemas.microsoft.com/office/powerpoint/2010/main" val="3691067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619745"/>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Step2</a:t>
            </a:r>
            <a:endParaRPr lang="en-US" sz="3200" b="1" cap="none" dirty="0"/>
          </a:p>
        </p:txBody>
      </p:sp>
      <p:sp>
        <p:nvSpPr>
          <p:cNvPr id="3" name="Content Placeholder 2"/>
          <p:cNvSpPr>
            <a:spLocks noGrp="1"/>
          </p:cNvSpPr>
          <p:nvPr>
            <p:ph idx="1"/>
          </p:nvPr>
        </p:nvSpPr>
        <p:spPr>
          <a:xfrm>
            <a:off x="655093" y="764276"/>
            <a:ext cx="8284191" cy="5922876"/>
          </a:xfrm>
        </p:spPr>
        <p:txBody>
          <a:bodyPr>
            <a:noAutofit/>
          </a:bodyPr>
          <a:lstStyle/>
          <a:p>
            <a:pPr marL="0" indent="0">
              <a:buNone/>
            </a:pPr>
            <a:r>
              <a:rPr lang="en-US" sz="2000" dirty="0" smtClean="0">
                <a:solidFill>
                  <a:srgbClr val="FFFF00"/>
                </a:solidFill>
              </a:rPr>
              <a:t>Enhancement of MyAdpater.java step by step code</a:t>
            </a:r>
          </a:p>
          <a:p>
            <a:pPr marL="0" indent="0">
              <a:buNone/>
            </a:pPr>
            <a:r>
              <a:rPr lang="en-US" sz="1800" b="1" dirty="0"/>
              <a:t>public class </a:t>
            </a:r>
            <a:r>
              <a:rPr lang="en-US" sz="1800" dirty="0" err="1"/>
              <a:t>MyAdapter</a:t>
            </a:r>
            <a:r>
              <a:rPr lang="en-US" sz="1800" dirty="0"/>
              <a:t> </a:t>
            </a:r>
            <a:r>
              <a:rPr lang="en-US" sz="1800" b="1" dirty="0"/>
              <a:t>extends </a:t>
            </a:r>
            <a:r>
              <a:rPr lang="en-US" sz="1800" dirty="0" err="1"/>
              <a:t>BaseAdapter</a:t>
            </a:r>
            <a:r>
              <a:rPr lang="en-US" sz="1800" dirty="0"/>
              <a:t> {</a:t>
            </a:r>
            <a:br>
              <a:rPr lang="en-US" sz="1800" dirty="0"/>
            </a:br>
            <a:r>
              <a:rPr lang="en-US" sz="1800" dirty="0"/>
              <a:t> </a:t>
            </a:r>
            <a:r>
              <a:rPr lang="en-US" sz="1800" i="1" dirty="0" smtClean="0">
                <a:solidFill>
                  <a:srgbClr val="FFFF00"/>
                </a:solidFill>
              </a:rPr>
              <a:t>/* </a:t>
            </a:r>
            <a:r>
              <a:rPr lang="en-US" sz="1800" i="1" dirty="0">
                <a:solidFill>
                  <a:srgbClr val="FFFF00"/>
                </a:solidFill>
              </a:rPr>
              <a:t>1. Specify the path to retrieve the files - Here my specific folder is </a:t>
            </a:r>
            <a:r>
              <a:rPr lang="en-US" sz="1800" i="1" dirty="0" err="1">
                <a:solidFill>
                  <a:srgbClr val="FFFF00"/>
                </a:solidFill>
              </a:rPr>
              <a:t>sample_images</a:t>
            </a:r>
            <a:r>
              <a:rPr lang="en-US" sz="1800" i="1" dirty="0">
                <a:solidFill>
                  <a:srgbClr val="FFFF00"/>
                </a:solidFill>
              </a:rPr>
              <a:t/>
            </a:r>
            <a:br>
              <a:rPr lang="en-US" sz="1800" i="1" dirty="0">
                <a:solidFill>
                  <a:srgbClr val="FFFF00"/>
                </a:solidFill>
              </a:rPr>
            </a:br>
            <a:r>
              <a:rPr lang="en-US" sz="1800" i="1" dirty="0">
                <a:solidFill>
                  <a:srgbClr val="FFFF00"/>
                </a:solidFill>
              </a:rPr>
              <a:t>    *     Create a specific folder </a:t>
            </a:r>
            <a:r>
              <a:rPr lang="en-US" sz="1800" i="1" dirty="0" err="1">
                <a:solidFill>
                  <a:srgbClr val="FFFF00"/>
                </a:solidFill>
              </a:rPr>
              <a:t>sample_images</a:t>
            </a:r>
            <a:r>
              <a:rPr lang="en-US" sz="1800" i="1" dirty="0">
                <a:solidFill>
                  <a:srgbClr val="FFFF00"/>
                </a:solidFill>
              </a:rPr>
              <a:t> on your device internal memory and copy  </a:t>
            </a:r>
            <a:r>
              <a:rPr lang="en-US" sz="1800" i="1" dirty="0" smtClean="0">
                <a:solidFill>
                  <a:srgbClr val="FFFF00"/>
                </a:solidFill>
              </a:rPr>
              <a:t>	some </a:t>
            </a:r>
            <a:r>
              <a:rPr lang="en-US" sz="1800" i="1" dirty="0">
                <a:solidFill>
                  <a:srgbClr val="FFFF00"/>
                </a:solidFill>
              </a:rPr>
              <a:t>images in that folder</a:t>
            </a:r>
            <a:br>
              <a:rPr lang="en-US" sz="1800" i="1" dirty="0">
                <a:solidFill>
                  <a:srgbClr val="FFFF00"/>
                </a:solidFill>
              </a:rPr>
            </a:br>
            <a:r>
              <a:rPr lang="en-US" sz="1800" i="1" dirty="0">
                <a:solidFill>
                  <a:srgbClr val="FFFF00"/>
                </a:solidFill>
              </a:rPr>
              <a:t>    * 2.  Create a File object by passing the path</a:t>
            </a:r>
            <a:br>
              <a:rPr lang="en-US" sz="1800" i="1" dirty="0">
                <a:solidFill>
                  <a:srgbClr val="FFFF00"/>
                </a:solidFill>
              </a:rPr>
            </a:br>
            <a:r>
              <a:rPr lang="en-US" sz="1800" i="1" dirty="0">
                <a:solidFill>
                  <a:srgbClr val="FFFF00"/>
                </a:solidFill>
              </a:rPr>
              <a:t>    * 3.  Using list() method from the file object to retrieve all images files.</a:t>
            </a:r>
            <a:br>
              <a:rPr lang="en-US" sz="1800" i="1" dirty="0">
                <a:solidFill>
                  <a:srgbClr val="FFFF00"/>
                </a:solidFill>
              </a:rPr>
            </a:br>
            <a:r>
              <a:rPr lang="en-US" sz="1800" i="1" dirty="0">
                <a:solidFill>
                  <a:srgbClr val="FFFF00"/>
                </a:solidFill>
              </a:rPr>
              <a:t>    *     This method returns an array of String */</a:t>
            </a:r>
            <a:r>
              <a:rPr lang="en-US" sz="1800" i="1" dirty="0"/>
              <a:t/>
            </a:r>
            <a:br>
              <a:rPr lang="en-US" sz="1800" i="1" dirty="0"/>
            </a:br>
            <a:r>
              <a:rPr lang="en-US" sz="1800" i="1" dirty="0">
                <a:solidFill>
                  <a:srgbClr val="FFFF00"/>
                </a:solidFill>
              </a:rPr>
              <a:t>// We discussed two ways to retrieve from phone internal memory.</a:t>
            </a:r>
            <a:r>
              <a:rPr lang="en-US" sz="1800" i="1" dirty="0" smtClean="0"/>
              <a:t>                                               </a:t>
            </a:r>
          </a:p>
          <a:p>
            <a:pPr marL="0" indent="0">
              <a:buNone/>
            </a:pPr>
            <a:r>
              <a:rPr lang="en-US" sz="1800" i="1" dirty="0"/>
              <a:t> </a:t>
            </a:r>
            <a:r>
              <a:rPr lang="en-US" sz="1800" i="1" dirty="0" smtClean="0"/>
              <a:t>   </a:t>
            </a:r>
            <a:r>
              <a:rPr lang="en-US" sz="1800" dirty="0" smtClean="0"/>
              <a:t>String </a:t>
            </a:r>
            <a:r>
              <a:rPr lang="en-US" sz="1800" b="1" dirty="0"/>
              <a:t>path</a:t>
            </a:r>
            <a:r>
              <a:rPr lang="en-US" sz="1800" dirty="0"/>
              <a:t>=</a:t>
            </a:r>
            <a:r>
              <a:rPr lang="en-US" sz="1800" b="1" dirty="0"/>
              <a:t>"/storage/sdcard0/</a:t>
            </a:r>
            <a:r>
              <a:rPr lang="en-US" sz="1800" b="1" dirty="0" err="1"/>
              <a:t>sample_images</a:t>
            </a:r>
            <a:r>
              <a:rPr lang="en-US" sz="1800" b="1" dirty="0"/>
              <a:t>/"</a:t>
            </a:r>
            <a:r>
              <a:rPr lang="en-US" sz="1800" dirty="0"/>
              <a:t>; </a:t>
            </a:r>
            <a:r>
              <a:rPr lang="en-US" sz="1800" i="1" dirty="0"/>
              <a:t/>
            </a:r>
            <a:br>
              <a:rPr lang="en-US" sz="1800" i="1" dirty="0"/>
            </a:br>
            <a:r>
              <a:rPr lang="en-US" sz="1800" i="1" dirty="0"/>
              <a:t>    </a:t>
            </a:r>
            <a:r>
              <a:rPr lang="en-US" sz="1800" dirty="0"/>
              <a:t>File </a:t>
            </a:r>
            <a:r>
              <a:rPr lang="en-US" sz="1800" b="1" dirty="0"/>
              <a:t>f</a:t>
            </a:r>
            <a:r>
              <a:rPr lang="en-US" sz="1800" dirty="0"/>
              <a:t>=</a:t>
            </a:r>
            <a:r>
              <a:rPr lang="en-US" sz="1800" b="1" dirty="0"/>
              <a:t>new </a:t>
            </a:r>
            <a:r>
              <a:rPr lang="en-US" sz="1800" dirty="0"/>
              <a:t>File(</a:t>
            </a:r>
            <a:r>
              <a:rPr lang="en-US" sz="1800" b="1" dirty="0"/>
              <a:t>path</a:t>
            </a:r>
            <a:r>
              <a:rPr lang="en-US" sz="1800" dirty="0"/>
              <a:t>);</a:t>
            </a:r>
            <a:br>
              <a:rPr lang="en-US" sz="1800" dirty="0"/>
            </a:br>
            <a:r>
              <a:rPr lang="en-US" sz="1800" dirty="0"/>
              <a:t>    String[] </a:t>
            </a:r>
            <a:r>
              <a:rPr lang="en-US" sz="1800" b="1" dirty="0"/>
              <a:t>files</a:t>
            </a:r>
            <a:r>
              <a:rPr lang="en-US" sz="1800" dirty="0"/>
              <a:t>=</a:t>
            </a:r>
            <a:r>
              <a:rPr lang="en-US" sz="1800" b="1" dirty="0" err="1"/>
              <a:t>f</a:t>
            </a:r>
            <a:r>
              <a:rPr lang="en-US" sz="1800" dirty="0" err="1"/>
              <a:t>.list</a:t>
            </a:r>
            <a:r>
              <a:rPr lang="en-US" sz="1800" dirty="0"/>
              <a:t>(); </a:t>
            </a:r>
            <a:r>
              <a:rPr lang="en-US" sz="1800" i="1" dirty="0">
                <a:solidFill>
                  <a:srgbClr val="FFFF00"/>
                </a:solidFill>
              </a:rPr>
              <a:t>// Hold the list of files</a:t>
            </a:r>
            <a:br>
              <a:rPr lang="en-US" sz="1800" i="1" dirty="0">
                <a:solidFill>
                  <a:srgbClr val="FFFF00"/>
                </a:solidFill>
              </a:rPr>
            </a:br>
            <a:r>
              <a:rPr lang="en-US" sz="1800" i="1" dirty="0"/>
              <a:t>    </a:t>
            </a:r>
            <a:r>
              <a:rPr lang="en-US" sz="1800" dirty="0"/>
              <a:t>@Override</a:t>
            </a:r>
            <a:br>
              <a:rPr lang="en-US" sz="1800" dirty="0"/>
            </a:br>
            <a:r>
              <a:rPr lang="en-US" sz="1800" dirty="0"/>
              <a:t>    </a:t>
            </a:r>
            <a:r>
              <a:rPr lang="en-US" sz="1800" i="1" dirty="0">
                <a:solidFill>
                  <a:srgbClr val="FFFF00"/>
                </a:solidFill>
              </a:rPr>
              <a:t>// How many values are going to present in the  </a:t>
            </a:r>
            <a:r>
              <a:rPr lang="en-US" sz="1800" i="1" dirty="0" err="1">
                <a:solidFill>
                  <a:srgbClr val="FFFF00"/>
                </a:solidFill>
              </a:rPr>
              <a:t>ListView</a:t>
            </a:r>
            <a:r>
              <a:rPr lang="en-US" sz="1800" i="1" dirty="0">
                <a:solidFill>
                  <a:srgbClr val="FFFF00"/>
                </a:solidFill>
              </a:rPr>
              <a:t> - which </a:t>
            </a:r>
            <a:r>
              <a:rPr lang="en-US" sz="1800" i="1" dirty="0" smtClean="0">
                <a:solidFill>
                  <a:srgbClr val="FFFF00"/>
                </a:solidFill>
              </a:rPr>
              <a:t>is </a:t>
            </a:r>
            <a:r>
              <a:rPr lang="en-US" sz="1800" i="1" dirty="0" err="1" smtClean="0">
                <a:solidFill>
                  <a:srgbClr val="FFFF00"/>
                </a:solidFill>
              </a:rPr>
              <a:t>ListView</a:t>
            </a:r>
            <a:r>
              <a:rPr lang="en-US" sz="1800" i="1" dirty="0" smtClean="0">
                <a:solidFill>
                  <a:srgbClr val="FFFF00"/>
                </a:solidFill>
              </a:rPr>
              <a:t> </a:t>
            </a:r>
            <a:r>
              <a:rPr lang="en-US" sz="1800" i="1" dirty="0">
                <a:solidFill>
                  <a:srgbClr val="FFFF00"/>
                </a:solidFill>
              </a:rPr>
              <a:t>Count</a:t>
            </a:r>
            <a:br>
              <a:rPr lang="en-US" sz="1800" i="1" dirty="0">
                <a:solidFill>
                  <a:srgbClr val="FFFF00"/>
                </a:solidFill>
              </a:rPr>
            </a:br>
            <a:r>
              <a:rPr lang="en-US" sz="1800" i="1" dirty="0"/>
              <a:t>    </a:t>
            </a:r>
            <a:r>
              <a:rPr lang="en-US" sz="1800" b="1" dirty="0"/>
              <a:t>public </a:t>
            </a:r>
            <a:r>
              <a:rPr lang="en-US" sz="1800" b="1" dirty="0" err="1"/>
              <a:t>int</a:t>
            </a:r>
            <a:r>
              <a:rPr lang="en-US" sz="1800" b="1" dirty="0"/>
              <a:t> </a:t>
            </a:r>
            <a:r>
              <a:rPr lang="en-US" sz="1800" dirty="0" err="1"/>
              <a:t>getCount</a:t>
            </a:r>
            <a:r>
              <a:rPr lang="en-US" sz="1800" dirty="0"/>
              <a:t>() {</a:t>
            </a:r>
            <a:br>
              <a:rPr lang="en-US" sz="1800" dirty="0"/>
            </a:br>
            <a:r>
              <a:rPr lang="en-US" sz="1800" dirty="0"/>
              <a:t>        </a:t>
            </a:r>
            <a:r>
              <a:rPr lang="en-US" sz="1800" b="1" dirty="0"/>
              <a:t>return </a:t>
            </a:r>
            <a:r>
              <a:rPr lang="en-US" sz="1800" b="1" dirty="0" err="1"/>
              <a:t>files</a:t>
            </a:r>
            <a:r>
              <a:rPr lang="en-US" sz="1800" dirty="0" err="1"/>
              <a:t>.</a:t>
            </a:r>
            <a:r>
              <a:rPr lang="en-US" sz="1800" b="1" dirty="0" err="1"/>
              <a:t>length</a:t>
            </a:r>
            <a:r>
              <a:rPr lang="en-US" sz="1800" dirty="0"/>
              <a:t>;   </a:t>
            </a:r>
            <a:r>
              <a:rPr lang="en-US" sz="1800" i="1" dirty="0">
                <a:solidFill>
                  <a:srgbClr val="FFFF00"/>
                </a:solidFill>
              </a:rPr>
              <a:t>// length provide the number of files stored in the array</a:t>
            </a:r>
            <a:r>
              <a:rPr lang="en-US" sz="1800" i="1" dirty="0"/>
              <a:t/>
            </a:r>
            <a:br>
              <a:rPr lang="en-US" sz="1800" i="1" dirty="0"/>
            </a:br>
            <a:r>
              <a:rPr lang="en-US" sz="1800" i="1" dirty="0"/>
              <a:t>    </a:t>
            </a:r>
            <a:r>
              <a:rPr lang="en-US" sz="1800" dirty="0"/>
              <a:t>}</a:t>
            </a:r>
            <a:r>
              <a:rPr lang="en-US" sz="1200" dirty="0"/>
              <a:t/>
            </a:r>
            <a:br>
              <a:rPr lang="en-US" sz="1200" dirty="0"/>
            </a:br>
            <a:endParaRPr lang="en-US" sz="2000" dirty="0" smtClean="0">
              <a:solidFill>
                <a:srgbClr val="FFFF00"/>
              </a:solidFill>
            </a:endParaRPr>
          </a:p>
        </p:txBody>
      </p:sp>
      <p:sp>
        <p:nvSpPr>
          <p:cNvPr id="4" name="TextBox 3"/>
          <p:cNvSpPr txBox="1"/>
          <p:nvPr/>
        </p:nvSpPr>
        <p:spPr>
          <a:xfrm>
            <a:off x="8939284" y="1883391"/>
            <a:ext cx="3016155" cy="3693319"/>
          </a:xfrm>
          <a:prstGeom prst="rect">
            <a:avLst/>
          </a:prstGeom>
          <a:noFill/>
        </p:spPr>
        <p:txBody>
          <a:bodyPr wrap="square" rtlCol="0">
            <a:spAutoFit/>
          </a:bodyPr>
          <a:lstStyle/>
          <a:p>
            <a:r>
              <a:rPr lang="en-US" dirty="0"/>
              <a:t>// No need to override </a:t>
            </a:r>
            <a:r>
              <a:rPr lang="en-US" dirty="0" smtClean="0"/>
              <a:t> </a:t>
            </a:r>
            <a:r>
              <a:rPr lang="en-US" dirty="0"/>
              <a:t/>
            </a:r>
            <a:br>
              <a:rPr lang="en-US" dirty="0"/>
            </a:br>
            <a:r>
              <a:rPr lang="en-US" dirty="0"/>
              <a:t>    @Override</a:t>
            </a:r>
            <a:br>
              <a:rPr lang="en-US" dirty="0"/>
            </a:br>
            <a:r>
              <a:rPr lang="en-US" dirty="0"/>
              <a:t>    </a:t>
            </a:r>
            <a:r>
              <a:rPr lang="en-US" b="1" dirty="0"/>
              <a:t>public </a:t>
            </a:r>
            <a:r>
              <a:rPr lang="en-US" dirty="0"/>
              <a:t>Object </a:t>
            </a:r>
            <a:r>
              <a:rPr lang="en-US" dirty="0" err="1"/>
              <a:t>getItem</a:t>
            </a:r>
            <a:r>
              <a:rPr lang="en-US" dirty="0"/>
              <a:t>(</a:t>
            </a:r>
            <a:r>
              <a:rPr lang="en-US" b="1" dirty="0" err="1"/>
              <a:t>int</a:t>
            </a:r>
            <a:r>
              <a:rPr lang="en-US" b="1" dirty="0"/>
              <a:t> </a:t>
            </a:r>
            <a:r>
              <a:rPr lang="en-US" dirty="0"/>
              <a:t>position) {</a:t>
            </a:r>
            <a:br>
              <a:rPr lang="en-US" dirty="0"/>
            </a:br>
            <a:r>
              <a:rPr lang="en-US" dirty="0"/>
              <a:t>        </a:t>
            </a:r>
            <a:r>
              <a:rPr lang="en-US" b="1" dirty="0"/>
              <a:t>return null</a:t>
            </a:r>
            <a:r>
              <a:rPr lang="en-US" dirty="0"/>
              <a:t>;</a:t>
            </a:r>
            <a:br>
              <a:rPr lang="en-US" dirty="0"/>
            </a:br>
            <a:r>
              <a:rPr lang="en-US" dirty="0"/>
              <a:t>    </a:t>
            </a:r>
            <a:r>
              <a:rPr lang="en-US" dirty="0" smtClean="0"/>
              <a:t>}</a:t>
            </a:r>
          </a:p>
          <a:p>
            <a:r>
              <a:rPr lang="en-US" dirty="0"/>
              <a:t>// No need to override</a:t>
            </a:r>
            <a:br>
              <a:rPr lang="en-US" dirty="0"/>
            </a:br>
            <a:r>
              <a:rPr lang="en-US" dirty="0"/>
              <a:t>    @Override</a:t>
            </a:r>
            <a:br>
              <a:rPr lang="en-US" dirty="0"/>
            </a:br>
            <a:r>
              <a:rPr lang="en-US" dirty="0"/>
              <a:t>    </a:t>
            </a:r>
            <a:r>
              <a:rPr lang="en-US" b="1" dirty="0"/>
              <a:t>public long </a:t>
            </a:r>
            <a:r>
              <a:rPr lang="en-US" dirty="0" err="1"/>
              <a:t>getItemId</a:t>
            </a:r>
            <a:r>
              <a:rPr lang="en-US" dirty="0"/>
              <a:t>(</a:t>
            </a:r>
            <a:r>
              <a:rPr lang="en-US" b="1" dirty="0" err="1"/>
              <a:t>int</a:t>
            </a:r>
            <a:r>
              <a:rPr lang="en-US" b="1" dirty="0"/>
              <a:t> </a:t>
            </a:r>
            <a:r>
              <a:rPr lang="en-US" dirty="0"/>
              <a:t>position) {</a:t>
            </a:r>
            <a:br>
              <a:rPr lang="en-US" dirty="0"/>
            </a:br>
            <a:r>
              <a:rPr lang="en-US" dirty="0"/>
              <a:t>        </a:t>
            </a:r>
            <a:r>
              <a:rPr lang="en-US" b="1" dirty="0"/>
              <a:t>return </a:t>
            </a:r>
            <a:r>
              <a:rPr lang="en-US" dirty="0"/>
              <a:t>0;</a:t>
            </a:r>
            <a:br>
              <a:rPr lang="en-US" dirty="0"/>
            </a:br>
            <a:r>
              <a:rPr lang="en-US" dirty="0"/>
              <a:t>    }</a:t>
            </a:r>
            <a:endParaRPr lang="en-US" sz="3200" dirty="0">
              <a:solidFill>
                <a:srgbClr val="FFFF00"/>
              </a:solidFill>
            </a:endParaRPr>
          </a:p>
          <a:p>
            <a:endParaRPr lang="en-US" dirty="0"/>
          </a:p>
        </p:txBody>
      </p:sp>
    </p:spTree>
    <p:extLst>
      <p:ext uri="{BB962C8B-B14F-4D97-AF65-F5344CB8AC3E}">
        <p14:creationId xmlns:p14="http://schemas.microsoft.com/office/powerpoint/2010/main" val="3985857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619745"/>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Step2</a:t>
            </a:r>
            <a:endParaRPr lang="en-US" sz="3200" b="1" cap="none" dirty="0"/>
          </a:p>
        </p:txBody>
      </p:sp>
      <p:sp>
        <p:nvSpPr>
          <p:cNvPr id="3" name="Content Placeholder 2"/>
          <p:cNvSpPr>
            <a:spLocks noGrp="1"/>
          </p:cNvSpPr>
          <p:nvPr>
            <p:ph idx="1"/>
          </p:nvPr>
        </p:nvSpPr>
        <p:spPr>
          <a:xfrm>
            <a:off x="655093" y="805220"/>
            <a:ext cx="11163868" cy="5922876"/>
          </a:xfrm>
        </p:spPr>
        <p:txBody>
          <a:bodyPr>
            <a:noAutofit/>
          </a:bodyPr>
          <a:lstStyle/>
          <a:p>
            <a:pPr marL="0" indent="0">
              <a:buNone/>
            </a:pPr>
            <a:r>
              <a:rPr lang="en-US" sz="2000" dirty="0" smtClean="0"/>
              <a:t>@</a:t>
            </a:r>
            <a:r>
              <a:rPr lang="en-US" sz="2000" dirty="0"/>
              <a:t>Override</a:t>
            </a:r>
            <a:br>
              <a:rPr lang="en-US" sz="2000" dirty="0"/>
            </a:br>
            <a:r>
              <a:rPr lang="en-US" sz="2000" dirty="0"/>
              <a:t>     </a:t>
            </a:r>
            <a:r>
              <a:rPr lang="en-US" sz="2000" b="1" dirty="0"/>
              <a:t>public </a:t>
            </a:r>
            <a:r>
              <a:rPr lang="en-US" sz="2000" dirty="0"/>
              <a:t>View </a:t>
            </a:r>
            <a:r>
              <a:rPr lang="en-US" sz="2000" dirty="0" err="1"/>
              <a:t>getView</a:t>
            </a:r>
            <a:r>
              <a:rPr lang="en-US" sz="2000" dirty="0"/>
              <a:t>(</a:t>
            </a:r>
            <a:r>
              <a:rPr lang="en-US" sz="2000" b="1" dirty="0" err="1"/>
              <a:t>int</a:t>
            </a:r>
            <a:r>
              <a:rPr lang="en-US" sz="2000" b="1" dirty="0"/>
              <a:t> </a:t>
            </a:r>
            <a:r>
              <a:rPr lang="en-US" sz="2000" dirty="0"/>
              <a:t>position, View </a:t>
            </a:r>
            <a:r>
              <a:rPr lang="en-US" sz="2000" dirty="0" err="1"/>
              <a:t>convertView</a:t>
            </a:r>
            <a:r>
              <a:rPr lang="en-US" sz="2000" dirty="0"/>
              <a:t>, </a:t>
            </a:r>
            <a:r>
              <a:rPr lang="en-US" sz="2000" dirty="0" err="1"/>
              <a:t>ViewGroup</a:t>
            </a:r>
            <a:r>
              <a:rPr lang="en-US" sz="2000" dirty="0"/>
              <a:t> parent) {</a:t>
            </a:r>
            <a:br>
              <a:rPr lang="en-US" sz="2000" dirty="0"/>
            </a:br>
            <a:r>
              <a:rPr lang="en-US" sz="2000" dirty="0"/>
              <a:t>                </a:t>
            </a:r>
            <a:r>
              <a:rPr lang="en-US" sz="2000" b="1" dirty="0"/>
              <a:t>return </a:t>
            </a:r>
            <a:r>
              <a:rPr lang="en-US" sz="2000" dirty="0"/>
              <a:t>null;</a:t>
            </a:r>
            <a:br>
              <a:rPr lang="en-US" sz="2000" dirty="0"/>
            </a:br>
            <a:r>
              <a:rPr lang="en-US" sz="2000" dirty="0"/>
              <a:t>    }</a:t>
            </a:r>
            <a:br>
              <a:rPr lang="en-US" sz="2000" dirty="0"/>
            </a:br>
            <a:r>
              <a:rPr lang="en-US" sz="2000" dirty="0" smtClean="0">
                <a:solidFill>
                  <a:srgbClr val="FFFF00"/>
                </a:solidFill>
              </a:rPr>
              <a:t>From the above signature of </a:t>
            </a:r>
            <a:r>
              <a:rPr lang="en-US" sz="2000" dirty="0" err="1" smtClean="0">
                <a:solidFill>
                  <a:srgbClr val="FFFF00"/>
                </a:solidFill>
              </a:rPr>
              <a:t>getView</a:t>
            </a:r>
            <a:r>
              <a:rPr lang="en-US" sz="2000" dirty="0" smtClean="0">
                <a:solidFill>
                  <a:srgbClr val="FFFF00"/>
                </a:solidFill>
              </a:rPr>
              <a:t>(),</a:t>
            </a:r>
            <a:endParaRPr lang="en-US" sz="2000" i="1" dirty="0"/>
          </a:p>
          <a:p>
            <a:r>
              <a:rPr lang="en-US" sz="2000" i="1" dirty="0" smtClean="0"/>
              <a:t>The </a:t>
            </a:r>
            <a:r>
              <a:rPr lang="en-US" sz="2000" i="1" dirty="0"/>
              <a:t>return type of this method is View</a:t>
            </a:r>
            <a:r>
              <a:rPr lang="en-US" sz="2000" i="1" dirty="0" smtClean="0"/>
              <a:t>.</a:t>
            </a:r>
          </a:p>
          <a:p>
            <a:r>
              <a:rPr lang="en-US" sz="2000" i="1" dirty="0" smtClean="0"/>
              <a:t>View </a:t>
            </a:r>
            <a:r>
              <a:rPr lang="en-US" sz="2000" i="1" dirty="0"/>
              <a:t>represents in which format you want to present the UI</a:t>
            </a:r>
            <a:r>
              <a:rPr lang="en-US" sz="2000" i="1" dirty="0" smtClean="0"/>
              <a:t>.</a:t>
            </a:r>
          </a:p>
          <a:p>
            <a:r>
              <a:rPr lang="en-US" sz="2000" i="1" dirty="0" smtClean="0"/>
              <a:t>To </a:t>
            </a:r>
            <a:r>
              <a:rPr lang="en-US" sz="2000" i="1" dirty="0"/>
              <a:t>do this create an XML file which customize the user </a:t>
            </a:r>
            <a:r>
              <a:rPr lang="en-US" sz="2000" i="1" dirty="0" smtClean="0"/>
              <a:t>requirements.</a:t>
            </a:r>
          </a:p>
          <a:p>
            <a:r>
              <a:rPr lang="en-US" sz="2000" i="1" dirty="0"/>
              <a:t>Convert the XML file in to the View with the help of </a:t>
            </a:r>
            <a:r>
              <a:rPr lang="en-US" sz="2000" i="1" dirty="0" err="1"/>
              <a:t>LayoutInflater</a:t>
            </a:r>
            <a:r>
              <a:rPr lang="en-US" sz="2000" i="1" dirty="0"/>
              <a:t> class. </a:t>
            </a:r>
            <a:r>
              <a:rPr lang="en-US" sz="2000" i="1" dirty="0" smtClean="0"/>
              <a:t>It instantiates </a:t>
            </a:r>
            <a:r>
              <a:rPr lang="en-US" sz="2000" i="1" dirty="0"/>
              <a:t>a layout XML file into its corresponding View objects. It is an Abstract class. So you cannot create an object directly. Get the object using its factory methods.</a:t>
            </a:r>
          </a:p>
        </p:txBody>
      </p:sp>
      <p:sp>
        <p:nvSpPr>
          <p:cNvPr id="5" name="TextBox 4"/>
          <p:cNvSpPr txBox="1"/>
          <p:nvPr/>
        </p:nvSpPr>
        <p:spPr>
          <a:xfrm>
            <a:off x="1542197" y="6018673"/>
            <a:ext cx="1351128" cy="369332"/>
          </a:xfrm>
          <a:prstGeom prst="rect">
            <a:avLst/>
          </a:prstGeom>
          <a:noFill/>
          <a:ln>
            <a:solidFill>
              <a:srgbClr val="FFFF00"/>
            </a:solidFill>
          </a:ln>
        </p:spPr>
        <p:txBody>
          <a:bodyPr wrap="square" rtlCol="0">
            <a:spAutoFit/>
          </a:bodyPr>
          <a:lstStyle/>
          <a:p>
            <a:r>
              <a:rPr lang="en-US" dirty="0" smtClean="0"/>
              <a:t>XML File</a:t>
            </a:r>
            <a:endParaRPr lang="en-US" dirty="0"/>
          </a:p>
        </p:txBody>
      </p:sp>
      <p:sp>
        <p:nvSpPr>
          <p:cNvPr id="6" name="TextBox 5"/>
          <p:cNvSpPr txBox="1"/>
          <p:nvPr/>
        </p:nvSpPr>
        <p:spPr>
          <a:xfrm>
            <a:off x="7413012" y="6034019"/>
            <a:ext cx="1351128" cy="369332"/>
          </a:xfrm>
          <a:prstGeom prst="rect">
            <a:avLst/>
          </a:prstGeom>
          <a:noFill/>
          <a:ln>
            <a:solidFill>
              <a:srgbClr val="FFFF00"/>
            </a:solidFill>
          </a:ln>
        </p:spPr>
        <p:txBody>
          <a:bodyPr wrap="square" rtlCol="0">
            <a:spAutoFit/>
          </a:bodyPr>
          <a:lstStyle/>
          <a:p>
            <a:r>
              <a:rPr lang="en-US" dirty="0" smtClean="0"/>
              <a:t>View</a:t>
            </a:r>
            <a:endParaRPr lang="en-US" dirty="0"/>
          </a:p>
        </p:txBody>
      </p:sp>
      <p:sp>
        <p:nvSpPr>
          <p:cNvPr id="7" name="TextBox 6"/>
          <p:cNvSpPr txBox="1"/>
          <p:nvPr/>
        </p:nvSpPr>
        <p:spPr>
          <a:xfrm>
            <a:off x="4151193" y="6019515"/>
            <a:ext cx="1826527" cy="369332"/>
          </a:xfrm>
          <a:prstGeom prst="rect">
            <a:avLst/>
          </a:prstGeom>
          <a:noFill/>
          <a:ln>
            <a:solidFill>
              <a:srgbClr val="FFFF00"/>
            </a:solidFill>
          </a:ln>
        </p:spPr>
        <p:txBody>
          <a:bodyPr wrap="square" rtlCol="0">
            <a:spAutoFit/>
          </a:bodyPr>
          <a:lstStyle/>
          <a:p>
            <a:r>
              <a:rPr lang="en-US" dirty="0" err="1" smtClean="0"/>
              <a:t>LayoutInflater</a:t>
            </a:r>
            <a:r>
              <a:rPr lang="en-US" dirty="0" smtClean="0"/>
              <a:t> </a:t>
            </a:r>
            <a:endParaRPr lang="en-US" dirty="0"/>
          </a:p>
        </p:txBody>
      </p:sp>
      <p:cxnSp>
        <p:nvCxnSpPr>
          <p:cNvPr id="11" name="Straight Arrow Connector 10"/>
          <p:cNvCxnSpPr>
            <a:stCxn id="7" idx="3"/>
            <a:endCxn id="6" idx="1"/>
          </p:cNvCxnSpPr>
          <p:nvPr/>
        </p:nvCxnSpPr>
        <p:spPr>
          <a:xfrm>
            <a:off x="5977720" y="6204181"/>
            <a:ext cx="1435292" cy="1450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3325" y="6187261"/>
            <a:ext cx="1257868"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26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619745"/>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Step3</a:t>
            </a:r>
            <a:endParaRPr lang="en-US" sz="3200" b="1" cap="none" dirty="0"/>
          </a:p>
        </p:txBody>
      </p:sp>
      <p:sp>
        <p:nvSpPr>
          <p:cNvPr id="3" name="Content Placeholder 2"/>
          <p:cNvSpPr>
            <a:spLocks noGrp="1"/>
          </p:cNvSpPr>
          <p:nvPr>
            <p:ph idx="1"/>
          </p:nvPr>
        </p:nvSpPr>
        <p:spPr>
          <a:xfrm>
            <a:off x="655093" y="805220"/>
            <a:ext cx="8215952" cy="5923126"/>
          </a:xfrm>
        </p:spPr>
        <p:txBody>
          <a:bodyPr>
            <a:noAutofit/>
          </a:bodyPr>
          <a:lstStyle/>
          <a:p>
            <a:r>
              <a:rPr lang="en-US" sz="2800" i="1" dirty="0" smtClean="0"/>
              <a:t>Creation of activity_myview.xml</a:t>
            </a:r>
          </a:p>
          <a:p>
            <a:r>
              <a:rPr lang="en-US" sz="2800" i="1" dirty="0" smtClean="0"/>
              <a:t>Take a look on the expected output in this image. </a:t>
            </a:r>
          </a:p>
          <a:p>
            <a:endParaRPr lang="en-US" sz="2800" i="1" dirty="0" smtClean="0"/>
          </a:p>
          <a:p>
            <a:endParaRPr lang="en-US" sz="2800" i="1" dirty="0" smtClean="0"/>
          </a:p>
          <a:p>
            <a:r>
              <a:rPr lang="en-US" sz="2800" i="1" dirty="0" smtClean="0"/>
              <a:t>Each row in a </a:t>
            </a:r>
            <a:r>
              <a:rPr lang="en-US" sz="2800" i="1" dirty="0" err="1" smtClean="0"/>
              <a:t>ListView</a:t>
            </a:r>
            <a:r>
              <a:rPr lang="en-US" sz="2800" i="1" dirty="0" smtClean="0"/>
              <a:t> contains </a:t>
            </a:r>
          </a:p>
          <a:p>
            <a:pPr lvl="1"/>
            <a:r>
              <a:rPr lang="en-US" i="1" dirty="0" smtClean="0"/>
              <a:t>One </a:t>
            </a:r>
            <a:r>
              <a:rPr lang="en-US" i="1" dirty="0" err="1" smtClean="0"/>
              <a:t>ImageView</a:t>
            </a:r>
            <a:endParaRPr lang="en-US" i="1" dirty="0" smtClean="0"/>
          </a:p>
          <a:p>
            <a:pPr lvl="1"/>
            <a:r>
              <a:rPr lang="en-US" i="1" dirty="0" smtClean="0"/>
              <a:t>Two </a:t>
            </a:r>
            <a:r>
              <a:rPr lang="en-US" i="1" dirty="0" err="1" smtClean="0"/>
              <a:t>TextView</a:t>
            </a:r>
            <a:r>
              <a:rPr lang="en-US" i="1" dirty="0" smtClean="0"/>
              <a:t>, which is used to display the File name and file Size</a:t>
            </a:r>
          </a:p>
          <a:p>
            <a:pPr lvl="1"/>
            <a:r>
              <a:rPr lang="en-US" i="1" dirty="0" smtClean="0"/>
              <a:t>One Delete Button.</a:t>
            </a:r>
          </a:p>
          <a:p>
            <a:r>
              <a:rPr lang="en-US" sz="2800" i="1" dirty="0" smtClean="0"/>
              <a:t>Design your activity_myview.xml using </a:t>
            </a:r>
            <a:r>
              <a:rPr lang="en-US" sz="2800" i="1" dirty="0" err="1" smtClean="0"/>
              <a:t>LinearLayout</a:t>
            </a:r>
            <a:r>
              <a:rPr lang="en-US" sz="2800" i="1" dirty="0" smtClean="0"/>
              <a:t> with the above specified components.</a:t>
            </a:r>
            <a:endParaRPr lang="en-US" sz="2800" i="1"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4867" y="930719"/>
            <a:ext cx="2644094" cy="481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109" y="2203758"/>
            <a:ext cx="4653886" cy="113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271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81790"/>
            <a:ext cx="11177516" cy="773553"/>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Step3</a:t>
            </a:r>
            <a:endParaRPr lang="en-US" sz="3200" b="1" cap="none" dirty="0"/>
          </a:p>
        </p:txBody>
      </p:sp>
      <p:sp>
        <p:nvSpPr>
          <p:cNvPr id="3" name="Content Placeholder 2"/>
          <p:cNvSpPr>
            <a:spLocks noGrp="1"/>
          </p:cNvSpPr>
          <p:nvPr>
            <p:ph sz="half" idx="1"/>
          </p:nvPr>
        </p:nvSpPr>
        <p:spPr>
          <a:xfrm>
            <a:off x="341194" y="955342"/>
            <a:ext cx="5063319" cy="5691117"/>
          </a:xfrm>
        </p:spPr>
        <p:txBody>
          <a:bodyPr>
            <a:noAutofit/>
          </a:bodyPr>
          <a:lstStyle/>
          <a:p>
            <a:r>
              <a:rPr lang="en-US" sz="1600" b="1" i="1" dirty="0" smtClean="0">
                <a:solidFill>
                  <a:srgbClr val="FFFF00"/>
                </a:solidFill>
              </a:rPr>
              <a:t>Creation of activity_myview.xml :  Click                          res </a:t>
            </a:r>
            <a:r>
              <a:rPr lang="en-US" sz="1600" b="1" i="1" dirty="0" smtClean="0">
                <a:solidFill>
                  <a:srgbClr val="FFFF00"/>
                </a:solidFill>
                <a:sym typeface="Wingdings" pitchFamily="2" charset="2"/>
              </a:rPr>
              <a:t> layout(Right Click) New  Layout Resource File</a:t>
            </a:r>
            <a:endParaRPr lang="en-US" sz="1600" b="1" i="1" dirty="0" smtClean="0">
              <a:solidFill>
                <a:srgbClr val="FFFF00"/>
              </a:solidFill>
            </a:endParaRPr>
          </a:p>
          <a:p>
            <a:pPr marL="0" indent="0">
              <a:buNone/>
            </a:pPr>
            <a:r>
              <a:rPr lang="en-US" sz="1400" dirty="0"/>
              <a:t>&lt;</a:t>
            </a:r>
            <a:r>
              <a:rPr lang="en-US" sz="1400" b="1" dirty="0" err="1"/>
              <a:t>LinearLayout</a:t>
            </a:r>
            <a:r>
              <a:rPr lang="en-US" sz="1400" b="1" dirty="0"/>
              <a:t/>
            </a:r>
            <a:br>
              <a:rPr lang="en-US" sz="1400" b="1" dirty="0"/>
            </a:br>
            <a:r>
              <a:rPr lang="en-US" sz="1400" b="1" dirty="0"/>
              <a:t>    </a:t>
            </a:r>
            <a:r>
              <a:rPr lang="en-US" sz="1400" b="1" dirty="0" err="1" smtClean="0"/>
              <a:t>xmlns:android</a:t>
            </a:r>
            <a:r>
              <a:rPr lang="en-US" sz="1400" b="1" dirty="0"/>
              <a:t>="http://schemas.android.com/</a:t>
            </a:r>
            <a:r>
              <a:rPr lang="en-US" sz="1400" b="1" dirty="0" err="1"/>
              <a:t>apk</a:t>
            </a:r>
            <a:r>
              <a:rPr lang="en-US" sz="1400" b="1" dirty="0"/>
              <a:t>/res/android"</a:t>
            </a:r>
            <a:br>
              <a:rPr lang="en-US" sz="1400" b="1" dirty="0"/>
            </a:br>
            <a:r>
              <a:rPr lang="en-US" sz="1400" b="1" dirty="0"/>
              <a:t>    </a:t>
            </a:r>
            <a:r>
              <a:rPr lang="en-US" sz="1400" b="1" dirty="0" err="1"/>
              <a:t>android:orientation</a:t>
            </a:r>
            <a:r>
              <a:rPr lang="en-US" sz="1400" b="1" dirty="0"/>
              <a:t>="horizontal"</a:t>
            </a:r>
            <a:br>
              <a:rPr lang="en-US" sz="1400" b="1" dirty="0"/>
            </a:br>
            <a:r>
              <a:rPr lang="en-US" sz="1400" b="1" dirty="0"/>
              <a:t>    </a:t>
            </a:r>
            <a:r>
              <a:rPr lang="en-US" sz="1400" b="1" dirty="0" err="1"/>
              <a:t>android:layout_width</a:t>
            </a:r>
            <a:r>
              <a:rPr lang="en-US" sz="1400" b="1" dirty="0"/>
              <a:t>="</a:t>
            </a:r>
            <a:r>
              <a:rPr lang="en-US" sz="1400" b="1" dirty="0" err="1"/>
              <a:t>match_parent</a:t>
            </a:r>
            <a:r>
              <a:rPr lang="en-US" sz="1400" b="1" dirty="0"/>
              <a:t>"</a:t>
            </a:r>
            <a:br>
              <a:rPr lang="en-US" sz="1400" b="1" dirty="0"/>
            </a:br>
            <a:r>
              <a:rPr lang="en-US" sz="1400" b="1" dirty="0"/>
              <a:t>    </a:t>
            </a:r>
            <a:r>
              <a:rPr lang="en-US" sz="1400" b="1" dirty="0" err="1"/>
              <a:t>android:layout_height</a:t>
            </a:r>
            <a:r>
              <a:rPr lang="en-US" sz="1400" b="1" dirty="0"/>
              <a:t>="</a:t>
            </a:r>
            <a:r>
              <a:rPr lang="en-US" sz="1400" b="1" dirty="0" err="1"/>
              <a:t>match_parent</a:t>
            </a:r>
            <a:r>
              <a:rPr lang="en-US" sz="1400" b="1" dirty="0"/>
              <a:t>"</a:t>
            </a:r>
            <a:r>
              <a:rPr lang="en-US" sz="1400" dirty="0"/>
              <a:t>&gt;</a:t>
            </a:r>
            <a:br>
              <a:rPr lang="en-US" sz="1400" dirty="0"/>
            </a:br>
            <a:r>
              <a:rPr lang="en-US" sz="1400" dirty="0" smtClean="0"/>
              <a:t>    </a:t>
            </a:r>
            <a:r>
              <a:rPr lang="en-US" sz="1400" dirty="0"/>
              <a:t>&lt;</a:t>
            </a:r>
            <a:r>
              <a:rPr lang="en-US" sz="1400" b="1" dirty="0" err="1"/>
              <a:t>ImageView</a:t>
            </a:r>
            <a:r>
              <a:rPr lang="en-US" sz="1400" b="1" dirty="0"/>
              <a:t/>
            </a:r>
            <a:br>
              <a:rPr lang="en-US" sz="1400" b="1" dirty="0"/>
            </a:br>
            <a:r>
              <a:rPr lang="en-US" sz="1400" b="1" dirty="0"/>
              <a:t>        </a:t>
            </a:r>
            <a:r>
              <a:rPr lang="en-US" sz="1400" b="1" dirty="0" err="1"/>
              <a:t>android:layout_width</a:t>
            </a:r>
            <a:r>
              <a:rPr lang="en-US" sz="1400" b="1" dirty="0"/>
              <a:t>="0dp"</a:t>
            </a:r>
            <a:br>
              <a:rPr lang="en-US" sz="1400" b="1" dirty="0"/>
            </a:br>
            <a:r>
              <a:rPr lang="en-US" sz="1400" b="1" dirty="0"/>
              <a:t>        </a:t>
            </a:r>
            <a:r>
              <a:rPr lang="en-US" sz="1400" b="1" dirty="0" err="1"/>
              <a:t>android:layout_height</a:t>
            </a:r>
            <a:r>
              <a:rPr lang="en-US" sz="1400" b="1" dirty="0"/>
              <a:t>="100dp"</a:t>
            </a:r>
            <a:br>
              <a:rPr lang="en-US" sz="1400" b="1" dirty="0"/>
            </a:br>
            <a:r>
              <a:rPr lang="en-US" sz="1400" b="1" dirty="0"/>
              <a:t>        </a:t>
            </a:r>
            <a:r>
              <a:rPr lang="en-US" sz="1400" b="1" dirty="0" err="1"/>
              <a:t>android:layout_weight</a:t>
            </a:r>
            <a:r>
              <a:rPr lang="en-US" sz="1400" b="1" dirty="0"/>
              <a:t>="0.2"</a:t>
            </a:r>
            <a:br>
              <a:rPr lang="en-US" sz="1400" b="1" dirty="0"/>
            </a:br>
            <a:r>
              <a:rPr lang="en-US" sz="1400" b="1" dirty="0"/>
              <a:t>        </a:t>
            </a:r>
            <a:r>
              <a:rPr lang="en-US" sz="1400" b="1" dirty="0" err="1"/>
              <a:t>android:src</a:t>
            </a:r>
            <a:r>
              <a:rPr lang="en-US" sz="1400" b="1" dirty="0"/>
              <a:t>="@</a:t>
            </a:r>
            <a:r>
              <a:rPr lang="en-US" sz="1400" b="1" dirty="0" err="1"/>
              <a:t>drawable</a:t>
            </a:r>
            <a:r>
              <a:rPr lang="en-US" sz="1400" b="1" dirty="0"/>
              <a:t>/</a:t>
            </a:r>
            <a:r>
              <a:rPr lang="en-US" sz="1400" b="1" dirty="0" err="1"/>
              <a:t>twitter_logo</a:t>
            </a:r>
            <a:r>
              <a:rPr lang="en-US" sz="1400" b="1" dirty="0"/>
              <a:t>"</a:t>
            </a:r>
            <a:br>
              <a:rPr lang="en-US" sz="1400" b="1" dirty="0"/>
            </a:br>
            <a:r>
              <a:rPr lang="en-US" sz="1400" b="1" dirty="0"/>
              <a:t>        </a:t>
            </a:r>
            <a:r>
              <a:rPr lang="en-US" sz="1400" b="1" dirty="0" err="1"/>
              <a:t>android:id</a:t>
            </a:r>
            <a:r>
              <a:rPr lang="en-US" sz="1400" b="1" dirty="0"/>
              <a:t>="@+id/</a:t>
            </a:r>
            <a:r>
              <a:rPr lang="en-US" sz="1400" b="1" dirty="0" err="1"/>
              <a:t>lview</a:t>
            </a:r>
            <a:r>
              <a:rPr lang="en-US" sz="1400" b="1" dirty="0"/>
              <a:t>"</a:t>
            </a:r>
            <a:br>
              <a:rPr lang="en-US" sz="1400" b="1" dirty="0"/>
            </a:br>
            <a:r>
              <a:rPr lang="en-US" sz="1400" b="1" dirty="0"/>
              <a:t>        </a:t>
            </a:r>
            <a:r>
              <a:rPr lang="en-US" sz="1400" dirty="0" smtClean="0"/>
              <a:t>/&gt;</a:t>
            </a:r>
          </a:p>
          <a:p>
            <a:pPr marL="457200" lvl="1" indent="0">
              <a:buNone/>
            </a:pPr>
            <a:r>
              <a:rPr lang="en-US" sz="1600" dirty="0"/>
              <a:t>&lt;</a:t>
            </a:r>
            <a:r>
              <a:rPr lang="en-US" sz="1600" b="1" dirty="0" err="1"/>
              <a:t>LinearLayout</a:t>
            </a:r>
            <a:r>
              <a:rPr lang="en-US" sz="1600" b="1" dirty="0"/>
              <a:t/>
            </a:r>
            <a:br>
              <a:rPr lang="en-US" sz="1600" b="1" dirty="0"/>
            </a:br>
            <a:r>
              <a:rPr lang="en-US" sz="1600" b="1" dirty="0"/>
              <a:t>    </a:t>
            </a:r>
            <a:r>
              <a:rPr lang="en-US" sz="1600" b="1" dirty="0" err="1"/>
              <a:t>android:layout_width</a:t>
            </a:r>
            <a:r>
              <a:rPr lang="en-US" sz="1600" b="1" dirty="0"/>
              <a:t>="0dp"</a:t>
            </a:r>
            <a:br>
              <a:rPr lang="en-US" sz="1600" b="1" dirty="0"/>
            </a:br>
            <a:r>
              <a:rPr lang="en-US" sz="1600" b="1" dirty="0"/>
              <a:t>    </a:t>
            </a:r>
            <a:r>
              <a:rPr lang="en-US" sz="1600" b="1" dirty="0" err="1"/>
              <a:t>android:layout_height</a:t>
            </a:r>
            <a:r>
              <a:rPr lang="en-US" sz="1600" b="1" dirty="0"/>
              <a:t>="100dp"</a:t>
            </a:r>
            <a:br>
              <a:rPr lang="en-US" sz="1600" b="1" dirty="0"/>
            </a:br>
            <a:r>
              <a:rPr lang="en-US" sz="1600" b="1" dirty="0"/>
              <a:t>    </a:t>
            </a:r>
            <a:r>
              <a:rPr lang="en-US" sz="1600" b="1" dirty="0" err="1"/>
              <a:t>android:layout_weight</a:t>
            </a:r>
            <a:r>
              <a:rPr lang="en-US" sz="1600" b="1" dirty="0"/>
              <a:t>="0.6"</a:t>
            </a:r>
            <a:br>
              <a:rPr lang="en-US" sz="1600" b="1" dirty="0"/>
            </a:br>
            <a:r>
              <a:rPr lang="en-US" sz="1600" b="1" dirty="0"/>
              <a:t>    </a:t>
            </a:r>
            <a:r>
              <a:rPr lang="en-US" sz="1600" b="1" dirty="0" err="1"/>
              <a:t>android:orientation</a:t>
            </a:r>
            <a:r>
              <a:rPr lang="en-US" sz="1600" b="1" dirty="0"/>
              <a:t>="vertical"</a:t>
            </a:r>
            <a:br>
              <a:rPr lang="en-US" sz="1600" b="1" dirty="0"/>
            </a:br>
            <a:r>
              <a:rPr lang="en-US" sz="1600" b="1" dirty="0"/>
              <a:t>    </a:t>
            </a:r>
            <a:r>
              <a:rPr lang="en-US" sz="1600" dirty="0"/>
              <a:t>&gt;</a:t>
            </a:r>
            <a:endParaRPr lang="en-US" sz="1600" i="1" dirty="0" smtClean="0"/>
          </a:p>
        </p:txBody>
      </p:sp>
      <p:sp>
        <p:nvSpPr>
          <p:cNvPr id="4" name="Content Placeholder 3"/>
          <p:cNvSpPr>
            <a:spLocks noGrp="1"/>
          </p:cNvSpPr>
          <p:nvPr>
            <p:ph sz="half" idx="2"/>
          </p:nvPr>
        </p:nvSpPr>
        <p:spPr>
          <a:xfrm>
            <a:off x="5117911" y="996285"/>
            <a:ext cx="3725839" cy="5691117"/>
          </a:xfrm>
        </p:spPr>
        <p:txBody>
          <a:bodyPr>
            <a:noAutofit/>
          </a:bodyPr>
          <a:lstStyle/>
          <a:p>
            <a:pPr marL="0" indent="0">
              <a:buNone/>
            </a:pPr>
            <a:r>
              <a:rPr lang="en-US" sz="1200" dirty="0"/>
              <a:t> </a:t>
            </a:r>
            <a:r>
              <a:rPr lang="en-US" sz="1200" dirty="0" smtClean="0"/>
              <a:t>         &lt;</a:t>
            </a:r>
            <a:r>
              <a:rPr lang="en-US" sz="1200" b="1" dirty="0" err="1"/>
              <a:t>TextView</a:t>
            </a:r>
            <a:r>
              <a:rPr lang="en-US" sz="1200" b="1" dirty="0"/>
              <a:t/>
            </a:r>
            <a:br>
              <a:rPr lang="en-US" sz="1200" b="1" dirty="0"/>
            </a:br>
            <a:r>
              <a:rPr lang="en-US" sz="1400" b="1" dirty="0"/>
              <a:t>     </a:t>
            </a:r>
            <a:r>
              <a:rPr lang="en-US" sz="1400" b="1" dirty="0" smtClean="0"/>
              <a:t>     </a:t>
            </a:r>
            <a:r>
              <a:rPr lang="en-US" sz="1400" b="1" dirty="0" err="1"/>
              <a:t>android:layout_width</a:t>
            </a:r>
            <a:r>
              <a:rPr lang="en-US" sz="1400" b="1" dirty="0"/>
              <a:t>="</a:t>
            </a:r>
            <a:r>
              <a:rPr lang="en-US" sz="1400" b="1" dirty="0" err="1"/>
              <a:t>match_parent</a:t>
            </a:r>
            <a:r>
              <a:rPr lang="en-US" sz="1400" b="1" dirty="0"/>
              <a:t>"</a:t>
            </a:r>
            <a:br>
              <a:rPr lang="en-US" sz="1400" b="1" dirty="0"/>
            </a:br>
            <a:r>
              <a:rPr lang="en-US" sz="1400" b="1" dirty="0"/>
              <a:t>            </a:t>
            </a:r>
            <a:r>
              <a:rPr lang="en-US" sz="1400" b="1" dirty="0" err="1"/>
              <a:t>android:layout_height</a:t>
            </a:r>
            <a:r>
              <a:rPr lang="en-US" sz="1400" b="1" dirty="0"/>
              <a:t>="0dp"</a:t>
            </a:r>
            <a:br>
              <a:rPr lang="en-US" sz="1400" b="1" dirty="0"/>
            </a:br>
            <a:r>
              <a:rPr lang="en-US" sz="1400" b="1" dirty="0"/>
              <a:t>            </a:t>
            </a:r>
            <a:r>
              <a:rPr lang="en-US" sz="1400" b="1" dirty="0" err="1"/>
              <a:t>android:layout_weight</a:t>
            </a:r>
            <a:r>
              <a:rPr lang="en-US" sz="1400" b="1" dirty="0"/>
              <a:t>="0.5"</a:t>
            </a:r>
            <a:br>
              <a:rPr lang="en-US" sz="1400" b="1" dirty="0"/>
            </a:br>
            <a:r>
              <a:rPr lang="en-US" sz="1400" b="1" dirty="0"/>
              <a:t>            </a:t>
            </a:r>
            <a:r>
              <a:rPr lang="en-US" sz="1400" b="1" dirty="0" err="1"/>
              <a:t>android:text</a:t>
            </a:r>
            <a:r>
              <a:rPr lang="en-US" sz="1400" b="1" dirty="0"/>
              <a:t>="File Name"</a:t>
            </a:r>
            <a:br>
              <a:rPr lang="en-US" sz="1400" b="1" dirty="0"/>
            </a:br>
            <a:r>
              <a:rPr lang="en-US" sz="1400" b="1" dirty="0"/>
              <a:t>            </a:t>
            </a:r>
            <a:r>
              <a:rPr lang="en-US" sz="1400" b="1" dirty="0" err="1"/>
              <a:t>android:textSize</a:t>
            </a:r>
            <a:r>
              <a:rPr lang="en-US" sz="1400" b="1" dirty="0"/>
              <a:t>="20sp"</a:t>
            </a:r>
            <a:br>
              <a:rPr lang="en-US" sz="1400" b="1" dirty="0"/>
            </a:br>
            <a:r>
              <a:rPr lang="en-US" sz="1400" b="1" dirty="0"/>
              <a:t>            </a:t>
            </a:r>
            <a:r>
              <a:rPr lang="en-US" sz="1400" b="1" dirty="0" err="1"/>
              <a:t>android:textColor</a:t>
            </a:r>
            <a:r>
              <a:rPr lang="en-US" sz="1400" b="1" dirty="0"/>
              <a:t>="#FF0000"</a:t>
            </a:r>
            <a:br>
              <a:rPr lang="en-US" sz="1400" b="1" dirty="0"/>
            </a:br>
            <a:r>
              <a:rPr lang="en-US" sz="1400" b="1" dirty="0"/>
              <a:t>            </a:t>
            </a:r>
            <a:r>
              <a:rPr lang="en-US" sz="1400" b="1" dirty="0" err="1"/>
              <a:t>android:textStyle</a:t>
            </a:r>
            <a:r>
              <a:rPr lang="en-US" sz="1400" b="1" dirty="0"/>
              <a:t>="bold"</a:t>
            </a:r>
            <a:br>
              <a:rPr lang="en-US" sz="1400" b="1" dirty="0"/>
            </a:br>
            <a:r>
              <a:rPr lang="en-US" sz="1400" b="1" dirty="0"/>
              <a:t>            </a:t>
            </a:r>
            <a:r>
              <a:rPr lang="en-US" sz="1400" b="1" dirty="0" err="1"/>
              <a:t>android:gravity</a:t>
            </a:r>
            <a:r>
              <a:rPr lang="en-US" sz="1400" b="1" dirty="0"/>
              <a:t>="center"</a:t>
            </a:r>
            <a:br>
              <a:rPr lang="en-US" sz="1400" b="1" dirty="0"/>
            </a:br>
            <a:r>
              <a:rPr lang="en-US" sz="1400" b="1" dirty="0"/>
              <a:t>            </a:t>
            </a:r>
            <a:r>
              <a:rPr lang="en-US" sz="1400" b="1" dirty="0" err="1"/>
              <a:t>android:id</a:t>
            </a:r>
            <a:r>
              <a:rPr lang="en-US" sz="1400" b="1" dirty="0"/>
              <a:t>="@+id/tv1"</a:t>
            </a:r>
            <a:br>
              <a:rPr lang="en-US" sz="1400" b="1" dirty="0"/>
            </a:br>
            <a:r>
              <a:rPr lang="en-US" sz="1400" b="1" dirty="0"/>
              <a:t>            </a:t>
            </a:r>
            <a:r>
              <a:rPr lang="en-US" sz="1400" dirty="0"/>
              <a:t>/&gt;</a:t>
            </a:r>
            <a:br>
              <a:rPr lang="en-US" sz="1400" dirty="0"/>
            </a:br>
            <a:r>
              <a:rPr lang="en-US" sz="1400" dirty="0" smtClean="0"/>
              <a:t>        </a:t>
            </a:r>
            <a:r>
              <a:rPr lang="en-US" sz="1400" dirty="0"/>
              <a:t>&lt;</a:t>
            </a:r>
            <a:r>
              <a:rPr lang="en-US" sz="1400" b="1" dirty="0" err="1"/>
              <a:t>TextView</a:t>
            </a:r>
            <a:r>
              <a:rPr lang="en-US" sz="1400" b="1" dirty="0"/>
              <a:t/>
            </a:r>
            <a:br>
              <a:rPr lang="en-US" sz="1400" b="1" dirty="0"/>
            </a:br>
            <a:r>
              <a:rPr lang="en-US" sz="1400" b="1" dirty="0"/>
              <a:t>   </a:t>
            </a:r>
            <a:r>
              <a:rPr lang="en-US" sz="1400" b="1" dirty="0" smtClean="0"/>
              <a:t>        </a:t>
            </a:r>
            <a:r>
              <a:rPr lang="en-US" sz="1400" b="1" dirty="0" err="1"/>
              <a:t>android:layout_width</a:t>
            </a:r>
            <a:r>
              <a:rPr lang="en-US" sz="1400" b="1" dirty="0"/>
              <a:t>="</a:t>
            </a:r>
            <a:r>
              <a:rPr lang="en-US" sz="1400" b="1" dirty="0" err="1"/>
              <a:t>match_parent</a:t>
            </a:r>
            <a:r>
              <a:rPr lang="en-US" sz="1400" b="1" dirty="0"/>
              <a:t>"</a:t>
            </a:r>
            <a:br>
              <a:rPr lang="en-US" sz="1400" b="1" dirty="0"/>
            </a:br>
            <a:r>
              <a:rPr lang="en-US" sz="1400" b="1" dirty="0"/>
              <a:t>            </a:t>
            </a:r>
            <a:r>
              <a:rPr lang="en-US" sz="1400" b="1" dirty="0" err="1"/>
              <a:t>android:layout_height</a:t>
            </a:r>
            <a:r>
              <a:rPr lang="en-US" sz="1400" b="1" dirty="0"/>
              <a:t>="0dp"</a:t>
            </a:r>
            <a:br>
              <a:rPr lang="en-US" sz="1400" b="1" dirty="0"/>
            </a:br>
            <a:r>
              <a:rPr lang="en-US" sz="1400" b="1" dirty="0"/>
              <a:t>            </a:t>
            </a:r>
            <a:r>
              <a:rPr lang="en-US" sz="1400" b="1" dirty="0" err="1"/>
              <a:t>android:layout_weight</a:t>
            </a:r>
            <a:r>
              <a:rPr lang="en-US" sz="1400" b="1" dirty="0"/>
              <a:t>="0.5"</a:t>
            </a:r>
            <a:br>
              <a:rPr lang="en-US" sz="1400" b="1" dirty="0"/>
            </a:br>
            <a:r>
              <a:rPr lang="en-US" sz="1400" b="1" dirty="0"/>
              <a:t>            </a:t>
            </a:r>
            <a:r>
              <a:rPr lang="en-US" sz="1400" b="1" dirty="0" err="1"/>
              <a:t>android:text</a:t>
            </a:r>
            <a:r>
              <a:rPr lang="en-US" sz="1400" b="1" dirty="0"/>
              <a:t>="File Size"</a:t>
            </a:r>
            <a:br>
              <a:rPr lang="en-US" sz="1400" b="1" dirty="0"/>
            </a:br>
            <a:r>
              <a:rPr lang="en-US" sz="1400" b="1" dirty="0"/>
              <a:t>            </a:t>
            </a:r>
            <a:r>
              <a:rPr lang="en-US" sz="1400" b="1" dirty="0" err="1"/>
              <a:t>android:textSize</a:t>
            </a:r>
            <a:r>
              <a:rPr lang="en-US" sz="1400" b="1" dirty="0"/>
              <a:t>="20sp"</a:t>
            </a:r>
            <a:br>
              <a:rPr lang="en-US" sz="1400" b="1" dirty="0"/>
            </a:br>
            <a:r>
              <a:rPr lang="en-US" sz="1400" b="1" dirty="0"/>
              <a:t>            </a:t>
            </a:r>
            <a:r>
              <a:rPr lang="en-US" sz="1400" b="1" dirty="0" err="1"/>
              <a:t>android:textColor</a:t>
            </a:r>
            <a:r>
              <a:rPr lang="en-US" sz="1400" b="1" dirty="0"/>
              <a:t>="#0000FF"</a:t>
            </a:r>
            <a:br>
              <a:rPr lang="en-US" sz="1400" b="1" dirty="0"/>
            </a:br>
            <a:r>
              <a:rPr lang="en-US" sz="1400" b="1" dirty="0"/>
              <a:t>            </a:t>
            </a:r>
            <a:r>
              <a:rPr lang="en-US" sz="1400" b="1" dirty="0" err="1"/>
              <a:t>android:textStyle</a:t>
            </a:r>
            <a:r>
              <a:rPr lang="en-US" sz="1400" b="1" dirty="0"/>
              <a:t>="bold"</a:t>
            </a:r>
            <a:br>
              <a:rPr lang="en-US" sz="1400" b="1" dirty="0"/>
            </a:br>
            <a:r>
              <a:rPr lang="en-US" sz="1400" b="1" dirty="0"/>
              <a:t>            </a:t>
            </a:r>
            <a:r>
              <a:rPr lang="en-US" sz="1400" b="1" dirty="0" err="1"/>
              <a:t>android:gravity</a:t>
            </a:r>
            <a:r>
              <a:rPr lang="en-US" sz="1400" b="1" dirty="0"/>
              <a:t>="center"</a:t>
            </a:r>
            <a:br>
              <a:rPr lang="en-US" sz="1400" b="1" dirty="0"/>
            </a:br>
            <a:r>
              <a:rPr lang="en-US" sz="1400" b="1" dirty="0"/>
              <a:t>            </a:t>
            </a:r>
            <a:r>
              <a:rPr lang="en-US" sz="1400" b="1" dirty="0" err="1"/>
              <a:t>android:id</a:t>
            </a:r>
            <a:r>
              <a:rPr lang="en-US" sz="1400" b="1" dirty="0"/>
              <a:t>="@+id/tv2"</a:t>
            </a:r>
            <a:br>
              <a:rPr lang="en-US" sz="1400" b="1" dirty="0"/>
            </a:br>
            <a:r>
              <a:rPr lang="en-US" sz="1400" b="1" dirty="0"/>
              <a:t>     </a:t>
            </a:r>
            <a:r>
              <a:rPr lang="en-US" sz="1400" b="1" dirty="0" smtClean="0"/>
              <a:t>     </a:t>
            </a:r>
            <a:r>
              <a:rPr lang="en-US" sz="1400" dirty="0"/>
              <a:t>/&gt;</a:t>
            </a:r>
            <a:br>
              <a:rPr lang="en-US" sz="1400" dirty="0"/>
            </a:br>
            <a:r>
              <a:rPr lang="en-US" sz="1400" dirty="0" smtClean="0"/>
              <a:t>    </a:t>
            </a:r>
            <a:r>
              <a:rPr lang="en-US" sz="1400" dirty="0"/>
              <a:t>&lt;/</a:t>
            </a:r>
            <a:r>
              <a:rPr lang="en-US" sz="1400" b="1" dirty="0" err="1"/>
              <a:t>LinearLayout</a:t>
            </a:r>
            <a:r>
              <a:rPr lang="en-US" sz="1400" dirty="0"/>
              <a:t>&gt;</a:t>
            </a:r>
            <a:br>
              <a:rPr lang="en-US" sz="1400" dirty="0"/>
            </a:br>
            <a:r>
              <a:rPr lang="en-US" sz="1400" dirty="0"/>
              <a:t>    </a:t>
            </a:r>
          </a:p>
        </p:txBody>
      </p:sp>
      <p:sp>
        <p:nvSpPr>
          <p:cNvPr id="5" name="TextBox 4"/>
          <p:cNvSpPr txBox="1"/>
          <p:nvPr/>
        </p:nvSpPr>
        <p:spPr>
          <a:xfrm>
            <a:off x="8284191" y="1596786"/>
            <a:ext cx="3648502" cy="2339102"/>
          </a:xfrm>
          <a:prstGeom prst="rect">
            <a:avLst/>
          </a:prstGeom>
          <a:noFill/>
        </p:spPr>
        <p:txBody>
          <a:bodyPr wrap="square" rtlCol="0">
            <a:spAutoFit/>
          </a:bodyPr>
          <a:lstStyle/>
          <a:p>
            <a:r>
              <a:rPr lang="en-US" sz="1600" dirty="0"/>
              <a:t>&lt;</a:t>
            </a:r>
            <a:r>
              <a:rPr lang="en-US" sz="1600" b="1" dirty="0"/>
              <a:t>Button</a:t>
            </a:r>
            <a:br>
              <a:rPr lang="en-US" sz="1600" b="1" dirty="0"/>
            </a:br>
            <a:r>
              <a:rPr lang="en-US" sz="1600" b="1" dirty="0"/>
              <a:t> </a:t>
            </a:r>
            <a:r>
              <a:rPr lang="en-US" sz="1600" b="1" dirty="0" smtClean="0"/>
              <a:t> </a:t>
            </a:r>
            <a:r>
              <a:rPr lang="en-US" sz="1600" b="1" dirty="0" err="1"/>
              <a:t>android:layout_width</a:t>
            </a:r>
            <a:r>
              <a:rPr lang="en-US" sz="1600" b="1" dirty="0"/>
              <a:t>="0dp"</a:t>
            </a:r>
            <a:br>
              <a:rPr lang="en-US" sz="1600" b="1" dirty="0"/>
            </a:br>
            <a:r>
              <a:rPr lang="en-US" sz="1600" b="1" dirty="0"/>
              <a:t>  </a:t>
            </a:r>
            <a:r>
              <a:rPr lang="en-US" sz="1600" b="1" dirty="0" err="1" smtClean="0"/>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smtClean="0"/>
              <a:t> </a:t>
            </a:r>
            <a:r>
              <a:rPr lang="en-US" sz="1600" b="1" dirty="0" err="1"/>
              <a:t>android:layout_weight</a:t>
            </a:r>
            <a:r>
              <a:rPr lang="en-US" sz="1600" b="1" dirty="0"/>
              <a:t>="0.2"</a:t>
            </a:r>
            <a:br>
              <a:rPr lang="en-US" sz="1600" b="1" dirty="0"/>
            </a:br>
            <a:r>
              <a:rPr lang="en-US" sz="1600" b="1" dirty="0"/>
              <a:t> </a:t>
            </a:r>
            <a:r>
              <a:rPr lang="en-US" sz="1600" b="1" dirty="0" smtClean="0"/>
              <a:t> </a:t>
            </a:r>
            <a:r>
              <a:rPr lang="en-US" sz="1600" b="1" dirty="0" err="1"/>
              <a:t>android:text</a:t>
            </a:r>
            <a:r>
              <a:rPr lang="en-US" sz="1600" b="1" dirty="0"/>
              <a:t>="Del"</a:t>
            </a:r>
            <a:br>
              <a:rPr lang="en-US" sz="1600" b="1" dirty="0"/>
            </a:br>
            <a:r>
              <a:rPr lang="en-US" sz="1600" b="1" dirty="0"/>
              <a:t> </a:t>
            </a:r>
            <a:r>
              <a:rPr lang="en-US" sz="1600" b="1" dirty="0" smtClean="0"/>
              <a:t> </a:t>
            </a:r>
            <a:r>
              <a:rPr lang="en-US" sz="1600" b="1" dirty="0" err="1"/>
              <a:t>android:id</a:t>
            </a:r>
            <a:r>
              <a:rPr lang="en-US" sz="1600" b="1" dirty="0"/>
              <a:t>="@+</a:t>
            </a:r>
            <a:r>
              <a:rPr lang="en-US" sz="1600" b="1" dirty="0" smtClean="0"/>
              <a:t>id/bt1“</a:t>
            </a:r>
          </a:p>
          <a:p>
            <a:r>
              <a:rPr lang="en-US" sz="1600" dirty="0" smtClean="0"/>
              <a:t>/&gt;</a:t>
            </a:r>
            <a:r>
              <a:rPr lang="en-US" sz="1600" dirty="0"/>
              <a:t/>
            </a:r>
            <a:br>
              <a:rPr lang="en-US" sz="1600" dirty="0"/>
            </a:br>
            <a:r>
              <a:rPr lang="en-US" sz="1600" dirty="0"/>
              <a:t>&lt;/</a:t>
            </a:r>
            <a:r>
              <a:rPr lang="en-US" sz="1600" b="1" dirty="0" err="1"/>
              <a:t>LinearLayout</a:t>
            </a:r>
            <a:r>
              <a:rPr lang="en-US" sz="1600" dirty="0"/>
              <a:t>&gt;</a:t>
            </a:r>
          </a:p>
          <a:p>
            <a:endParaRPr lang="en-US" dirty="0"/>
          </a:p>
        </p:txBody>
      </p:sp>
    </p:spTree>
    <p:extLst>
      <p:ext uri="{BB962C8B-B14F-4D97-AF65-F5344CB8AC3E}">
        <p14:creationId xmlns:p14="http://schemas.microsoft.com/office/powerpoint/2010/main" val="2907304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514750"/>
          </a:xfrm>
        </p:spPr>
        <p:txBody>
          <a:bodyPr>
            <a:normAutofit/>
          </a:bodyPr>
          <a:lstStyle/>
          <a:p>
            <a:pPr algn="ctr"/>
            <a:r>
              <a:rPr lang="en-US" sz="2800" b="1" cap="none" dirty="0" smtClean="0"/>
              <a:t>Hands on Example – Customized </a:t>
            </a:r>
            <a:r>
              <a:rPr lang="en-US" sz="2800" b="1" cap="none" dirty="0" err="1" smtClean="0"/>
              <a:t>ListView</a:t>
            </a:r>
            <a:r>
              <a:rPr lang="en-US" sz="2800" b="1" cap="none" dirty="0" smtClean="0"/>
              <a:t> – Coding Step4</a:t>
            </a:r>
            <a:endParaRPr lang="en-US" sz="2800" b="1" cap="none" dirty="0"/>
          </a:p>
        </p:txBody>
      </p:sp>
      <p:sp>
        <p:nvSpPr>
          <p:cNvPr id="3" name="Content Placeholder 2"/>
          <p:cNvSpPr>
            <a:spLocks noGrp="1"/>
          </p:cNvSpPr>
          <p:nvPr>
            <p:ph idx="1"/>
          </p:nvPr>
        </p:nvSpPr>
        <p:spPr>
          <a:xfrm>
            <a:off x="406400" y="563746"/>
            <a:ext cx="11139606" cy="6082714"/>
          </a:xfrm>
        </p:spPr>
        <p:txBody>
          <a:bodyPr>
            <a:noAutofit/>
          </a:bodyPr>
          <a:lstStyle/>
          <a:p>
            <a:r>
              <a:rPr lang="en-US" sz="2800" dirty="0" smtClean="0">
                <a:solidFill>
                  <a:srgbClr val="FFFF00"/>
                </a:solidFill>
              </a:rPr>
              <a:t>MainActivity.java                                                                               </a:t>
            </a:r>
            <a:r>
              <a:rPr lang="en-US" sz="1800" b="1" dirty="0" smtClean="0"/>
              <a:t>public </a:t>
            </a:r>
            <a:r>
              <a:rPr lang="en-US" sz="1800" b="1" dirty="0"/>
              <a:t>class </a:t>
            </a:r>
            <a:r>
              <a:rPr lang="en-US" sz="1800" dirty="0" err="1"/>
              <a:t>MainActivity</a:t>
            </a:r>
            <a:r>
              <a:rPr lang="en-US" sz="1800" dirty="0"/>
              <a:t> </a:t>
            </a:r>
            <a:r>
              <a:rPr lang="en-US" sz="1800" b="1" dirty="0"/>
              <a:t>extends </a:t>
            </a:r>
            <a:r>
              <a:rPr lang="en-US" sz="1800" dirty="0" err="1"/>
              <a:t>AppCompatActivity</a:t>
            </a:r>
            <a:r>
              <a:rPr lang="en-US" sz="1800" dirty="0"/>
              <a:t> {</a:t>
            </a:r>
            <a:br>
              <a:rPr lang="en-US" sz="1800" dirty="0"/>
            </a:br>
            <a:r>
              <a:rPr lang="en-US" sz="1800" dirty="0"/>
              <a:t>    </a:t>
            </a:r>
            <a:r>
              <a:rPr lang="en-US" sz="1800" i="1" dirty="0">
                <a:solidFill>
                  <a:srgbClr val="FF0000"/>
                </a:solidFill>
              </a:rPr>
              <a:t>// </a:t>
            </a:r>
            <a:r>
              <a:rPr lang="en-US" sz="1800" i="1" dirty="0" smtClean="0">
                <a:solidFill>
                  <a:srgbClr val="FF0000"/>
                </a:solidFill>
              </a:rPr>
              <a:t>To access </a:t>
            </a:r>
            <a:r>
              <a:rPr lang="en-US" sz="1800" i="1" dirty="0">
                <a:solidFill>
                  <a:srgbClr val="FF0000"/>
                </a:solidFill>
              </a:rPr>
              <a:t>without object </a:t>
            </a:r>
            <a:r>
              <a:rPr lang="en-US" sz="1800" i="1" dirty="0" smtClean="0">
                <a:solidFill>
                  <a:srgbClr val="FF0000"/>
                </a:solidFill>
              </a:rPr>
              <a:t>reference in the MyAdaper.java</a:t>
            </a:r>
            <a:r>
              <a:rPr lang="en-US" sz="1800" i="1" dirty="0"/>
              <a:t/>
            </a:r>
            <a:br>
              <a:rPr lang="en-US" sz="1800" i="1" dirty="0"/>
            </a:br>
            <a:r>
              <a:rPr lang="en-US" sz="1800" i="1" dirty="0"/>
              <a:t>     </a:t>
            </a:r>
            <a:r>
              <a:rPr lang="en-US" sz="1800" b="1" dirty="0">
                <a:solidFill>
                  <a:srgbClr val="FFFF00"/>
                </a:solidFill>
              </a:rPr>
              <a:t>static </a:t>
            </a:r>
            <a:r>
              <a:rPr lang="en-US" sz="1800" b="1" dirty="0" err="1">
                <a:solidFill>
                  <a:srgbClr val="FFFF00"/>
                </a:solidFill>
              </a:rPr>
              <a:t>MainActivity</a:t>
            </a:r>
            <a:r>
              <a:rPr lang="en-US" sz="1800" b="1" dirty="0">
                <a:solidFill>
                  <a:srgbClr val="FFFF00"/>
                </a:solidFill>
              </a:rPr>
              <a:t> </a:t>
            </a:r>
            <a:r>
              <a:rPr lang="en-US" sz="1800" b="1" i="1" dirty="0" err="1">
                <a:solidFill>
                  <a:srgbClr val="FFFF00"/>
                </a:solidFill>
              </a:rPr>
              <a:t>mainActivity</a:t>
            </a:r>
            <a:r>
              <a:rPr lang="en-US" sz="1800" b="1" dirty="0" smtClean="0">
                <a:solidFill>
                  <a:srgbClr val="FFFF00"/>
                </a:solidFill>
              </a:rPr>
              <a:t>;  </a:t>
            </a:r>
            <a:r>
              <a:rPr lang="en-US" sz="1800" b="1" dirty="0">
                <a:solidFill>
                  <a:srgbClr val="FFFF00"/>
                </a:solidFill>
              </a:rPr>
              <a:t/>
            </a:r>
            <a:br>
              <a:rPr lang="en-US" sz="1800" b="1" dirty="0">
                <a:solidFill>
                  <a:srgbClr val="FFFF00"/>
                </a:solidFill>
              </a:rPr>
            </a:br>
            <a:r>
              <a:rPr lang="en-US" sz="1800" dirty="0"/>
              <a:t>    </a:t>
            </a:r>
            <a:r>
              <a:rPr lang="en-US" sz="1800" dirty="0" err="1"/>
              <a:t>ListView</a:t>
            </a:r>
            <a:r>
              <a:rPr lang="en-US" sz="1800" dirty="0"/>
              <a:t> </a:t>
            </a:r>
            <a:r>
              <a:rPr lang="en-US" sz="1800" b="1" dirty="0" err="1"/>
              <a:t>lview</a:t>
            </a:r>
            <a:r>
              <a:rPr lang="en-US" sz="1800" dirty="0"/>
              <a:t>;</a:t>
            </a:r>
            <a:br>
              <a:rPr lang="en-US" sz="1800" dirty="0"/>
            </a:br>
            <a:r>
              <a:rPr lang="en-US" sz="1800" dirty="0"/>
              <a:t>    @Override</a:t>
            </a:r>
            <a:br>
              <a:rPr lang="en-US" sz="1800" dirty="0"/>
            </a:br>
            <a:r>
              <a:rPr lang="en-US" sz="1800" dirty="0"/>
              <a:t>    </a:t>
            </a:r>
            <a:r>
              <a:rPr lang="en-US" sz="1800" b="1"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b="1" dirty="0" err="1"/>
              <a:t>super</a:t>
            </a:r>
            <a:r>
              <a:rPr lang="en-US" sz="1800"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t>
            </a:r>
            <a:r>
              <a:rPr lang="en-US" sz="1800" b="1" i="1" dirty="0" err="1"/>
              <a:t>activity_main</a:t>
            </a:r>
            <a:r>
              <a:rPr lang="en-US" sz="1800" dirty="0"/>
              <a:t>);</a:t>
            </a:r>
            <a:br>
              <a:rPr lang="en-US" sz="1800" dirty="0"/>
            </a:br>
            <a:r>
              <a:rPr lang="en-US" sz="1800" dirty="0"/>
              <a:t>        </a:t>
            </a:r>
            <a:r>
              <a:rPr lang="en-US" sz="1800" b="1" i="1" dirty="0" err="1">
                <a:solidFill>
                  <a:srgbClr val="FFFF00"/>
                </a:solidFill>
              </a:rPr>
              <a:t>mainActivity</a:t>
            </a:r>
            <a:r>
              <a:rPr lang="en-US" sz="1800" b="1" i="1" dirty="0">
                <a:solidFill>
                  <a:srgbClr val="FFFF00"/>
                </a:solidFill>
              </a:rPr>
              <a:t> </a:t>
            </a:r>
            <a:r>
              <a:rPr lang="en-US" sz="1800" b="1" dirty="0">
                <a:solidFill>
                  <a:srgbClr val="FFFF00"/>
                </a:solidFill>
              </a:rPr>
              <a:t>= this</a:t>
            </a:r>
            <a:r>
              <a:rPr lang="en-US" sz="1800" b="1" dirty="0" smtClean="0">
                <a:solidFill>
                  <a:srgbClr val="FFFF00"/>
                </a:solidFill>
              </a:rPr>
              <a:t>; </a:t>
            </a:r>
            <a:r>
              <a:rPr lang="en-US" sz="1800" b="1" dirty="0" smtClean="0">
                <a:solidFill>
                  <a:srgbClr val="FF0000"/>
                </a:solidFill>
              </a:rPr>
              <a:t>// Initialize the current activity Reference</a:t>
            </a:r>
            <a:r>
              <a:rPr lang="en-US" sz="1800" b="1" dirty="0">
                <a:solidFill>
                  <a:srgbClr val="FF0000"/>
                </a:solidFill>
              </a:rPr>
              <a:t/>
            </a:r>
            <a:br>
              <a:rPr lang="en-US" sz="1800" b="1" dirty="0">
                <a:solidFill>
                  <a:srgbClr val="FF0000"/>
                </a:solidFill>
              </a:rPr>
            </a:br>
            <a:r>
              <a:rPr lang="en-US" sz="1800" dirty="0"/>
              <a:t>        </a:t>
            </a:r>
            <a:r>
              <a:rPr lang="en-US" sz="1800" b="1" dirty="0" err="1"/>
              <a:t>lview</a:t>
            </a:r>
            <a:r>
              <a:rPr lang="en-US" sz="1800" dirty="0"/>
              <a:t>=(</a:t>
            </a:r>
            <a:r>
              <a:rPr lang="en-US" sz="1800" dirty="0" err="1"/>
              <a:t>ListView</a:t>
            </a:r>
            <a:r>
              <a:rPr lang="en-US" sz="1800" dirty="0"/>
              <a:t>)</a:t>
            </a:r>
            <a:r>
              <a:rPr lang="en-US" sz="1800" dirty="0" err="1"/>
              <a:t>findViewById</a:t>
            </a:r>
            <a:r>
              <a:rPr lang="en-US" sz="1800" dirty="0"/>
              <a:t>(R.id.</a:t>
            </a:r>
            <a:r>
              <a:rPr lang="en-US" sz="1800" b="1" i="1" dirty="0"/>
              <a:t>lview1</a:t>
            </a:r>
            <a:r>
              <a:rPr lang="en-US" sz="1800" dirty="0" smtClean="0"/>
              <a:t>); </a:t>
            </a:r>
            <a:r>
              <a:rPr lang="en-US" sz="1800" dirty="0"/>
              <a:t/>
            </a:r>
            <a:br>
              <a:rPr lang="en-US" sz="1800" dirty="0"/>
            </a:br>
            <a:r>
              <a:rPr lang="en-US" sz="1800" dirty="0"/>
              <a:t>        </a:t>
            </a:r>
            <a:r>
              <a:rPr lang="en-US" sz="1800" b="1" dirty="0" err="1">
                <a:solidFill>
                  <a:srgbClr val="FFFF00"/>
                </a:solidFill>
              </a:rPr>
              <a:t>lview.setAdapter</a:t>
            </a:r>
            <a:r>
              <a:rPr lang="en-US" sz="1800" b="1" dirty="0">
                <a:solidFill>
                  <a:srgbClr val="FFFF00"/>
                </a:solidFill>
              </a:rPr>
              <a:t>(new </a:t>
            </a:r>
            <a:r>
              <a:rPr lang="en-US" sz="1800" b="1" dirty="0" err="1">
                <a:solidFill>
                  <a:srgbClr val="FFFF00"/>
                </a:solidFill>
              </a:rPr>
              <a:t>MyAdapter</a:t>
            </a:r>
            <a:r>
              <a:rPr lang="en-US" sz="1800" b="1" dirty="0" smtClean="0">
                <a:solidFill>
                  <a:srgbClr val="FFFF00"/>
                </a:solidFill>
              </a:rPr>
              <a:t>()); // Specify the object of your Custom Adapter</a:t>
            </a:r>
            <a:r>
              <a:rPr lang="en-US" sz="1800" dirty="0"/>
              <a:t/>
            </a:r>
            <a:br>
              <a:rPr lang="en-US" sz="1800" dirty="0"/>
            </a:br>
            <a:r>
              <a:rPr lang="en-US" sz="1800" dirty="0"/>
              <a:t>    </a:t>
            </a:r>
            <a:r>
              <a:rPr lang="en-US" sz="1800" dirty="0" smtClean="0"/>
              <a:t>}</a:t>
            </a:r>
          </a:p>
          <a:p>
            <a:pPr marL="0" indent="0">
              <a:buNone/>
            </a:pPr>
            <a:r>
              <a:rPr lang="en-US" sz="1800" dirty="0" smtClean="0">
                <a:solidFill>
                  <a:srgbClr val="FF0000"/>
                </a:solidFill>
              </a:rPr>
              <a:t>// To refresh the </a:t>
            </a:r>
            <a:r>
              <a:rPr lang="en-US" sz="1800" dirty="0" err="1" smtClean="0">
                <a:solidFill>
                  <a:srgbClr val="FF0000"/>
                </a:solidFill>
              </a:rPr>
              <a:t>ListView</a:t>
            </a:r>
            <a:r>
              <a:rPr lang="en-US" sz="1800" dirty="0" smtClean="0">
                <a:solidFill>
                  <a:srgbClr val="FF0000"/>
                </a:solidFill>
              </a:rPr>
              <a:t> once elements are removed by clicking the Del button</a:t>
            </a:r>
            <a:r>
              <a:rPr lang="en-US" sz="1800" dirty="0">
                <a:solidFill>
                  <a:srgbClr val="FF0000"/>
                </a:solidFill>
              </a:rPr>
              <a:t/>
            </a:r>
            <a:br>
              <a:rPr lang="en-US" sz="1800" dirty="0">
                <a:solidFill>
                  <a:srgbClr val="FF0000"/>
                </a:solidFill>
              </a:rPr>
            </a:br>
            <a:r>
              <a:rPr lang="en-US" sz="1800" dirty="0"/>
              <a:t>    </a:t>
            </a:r>
            <a:r>
              <a:rPr lang="en-US" sz="1800" b="1" dirty="0"/>
              <a:t>public  void </a:t>
            </a:r>
            <a:r>
              <a:rPr lang="en-US" sz="1800" dirty="0"/>
              <a:t>refresh(){</a:t>
            </a:r>
            <a:br>
              <a:rPr lang="en-US" sz="1800" dirty="0"/>
            </a:br>
            <a:r>
              <a:rPr lang="en-US" sz="1800" dirty="0"/>
              <a:t>        </a:t>
            </a:r>
            <a:r>
              <a:rPr lang="en-US" sz="1800" b="1" dirty="0" err="1"/>
              <a:t>lview</a:t>
            </a:r>
            <a:r>
              <a:rPr lang="en-US" sz="1800" dirty="0" err="1"/>
              <a:t>.setAdapter</a:t>
            </a:r>
            <a:r>
              <a:rPr lang="en-US" sz="1800" dirty="0"/>
              <a:t>(</a:t>
            </a:r>
            <a:r>
              <a:rPr lang="en-US" sz="1800" b="1" dirty="0"/>
              <a:t>new </a:t>
            </a:r>
            <a:r>
              <a:rPr lang="en-US" sz="1800" dirty="0" err="1"/>
              <a:t>MyAdapter</a:t>
            </a:r>
            <a:r>
              <a:rPr lang="en-US" sz="1800" dirty="0" smtClean="0"/>
              <a:t>()); </a:t>
            </a:r>
            <a:r>
              <a:rPr lang="en-US" sz="1800" dirty="0"/>
              <a:t/>
            </a:r>
            <a:br>
              <a:rPr lang="en-US" sz="1800" dirty="0"/>
            </a:br>
            <a:r>
              <a:rPr lang="en-US" sz="1800" dirty="0"/>
              <a:t>    }</a:t>
            </a:r>
            <a:br>
              <a:rPr lang="en-US" sz="1800" dirty="0"/>
            </a:br>
            <a:r>
              <a:rPr lang="en-US" sz="1800" dirty="0"/>
              <a:t>}</a:t>
            </a:r>
            <a:endParaRPr lang="en-US" sz="1800" dirty="0" smtClean="0"/>
          </a:p>
          <a:p>
            <a:pPr marL="0" indent="0">
              <a:buNone/>
            </a:pPr>
            <a:endParaRPr lang="en-US" sz="2800" dirty="0" smtClean="0"/>
          </a:p>
        </p:txBody>
      </p:sp>
    </p:spTree>
    <p:extLst>
      <p:ext uri="{BB962C8B-B14F-4D97-AF65-F5344CB8AC3E}">
        <p14:creationId xmlns:p14="http://schemas.microsoft.com/office/powerpoint/2010/main" val="1073619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537" y="2415787"/>
            <a:ext cx="9905998" cy="1478570"/>
          </a:xfrm>
        </p:spPr>
        <p:txBody>
          <a:bodyPr/>
          <a:lstStyle/>
          <a:p>
            <a:pPr algn="ctr"/>
            <a:r>
              <a:rPr lang="en-US" dirty="0" smtClean="0"/>
              <a:t>Day - 1</a:t>
            </a:r>
            <a:endParaRPr lang="en-US" dirty="0"/>
          </a:p>
        </p:txBody>
      </p:sp>
    </p:spTree>
    <p:extLst>
      <p:ext uri="{BB962C8B-B14F-4D97-AF65-F5344CB8AC3E}">
        <p14:creationId xmlns:p14="http://schemas.microsoft.com/office/powerpoint/2010/main" val="2322497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619745"/>
          </a:xfrm>
        </p:spPr>
        <p:txBody>
          <a:bodyPr>
            <a:normAutofit/>
          </a:bodyPr>
          <a:lstStyle/>
          <a:p>
            <a:pPr algn="ctr"/>
            <a:r>
              <a:rPr lang="en-US" sz="3200" b="1" cap="none" dirty="0" smtClean="0"/>
              <a:t>Hands on Example – Customized </a:t>
            </a:r>
            <a:r>
              <a:rPr lang="en-US" sz="3200" b="1" cap="none" dirty="0" err="1" smtClean="0"/>
              <a:t>ListView</a:t>
            </a:r>
            <a:r>
              <a:rPr lang="en-US" sz="3200" b="1" cap="none" dirty="0" smtClean="0"/>
              <a:t> – Coding Step2</a:t>
            </a:r>
            <a:endParaRPr lang="en-US" sz="3200" b="1" cap="none" dirty="0"/>
          </a:p>
        </p:txBody>
      </p:sp>
      <p:sp>
        <p:nvSpPr>
          <p:cNvPr id="3" name="Content Placeholder 2"/>
          <p:cNvSpPr>
            <a:spLocks noGrp="1"/>
          </p:cNvSpPr>
          <p:nvPr>
            <p:ph idx="1"/>
          </p:nvPr>
        </p:nvSpPr>
        <p:spPr>
          <a:xfrm>
            <a:off x="655093" y="805220"/>
            <a:ext cx="11163868" cy="5922876"/>
          </a:xfrm>
        </p:spPr>
        <p:txBody>
          <a:bodyPr>
            <a:noAutofit/>
          </a:bodyPr>
          <a:lstStyle/>
          <a:p>
            <a:r>
              <a:rPr lang="en-US" sz="2000" dirty="0" smtClean="0">
                <a:solidFill>
                  <a:srgbClr val="FFFF00"/>
                </a:solidFill>
              </a:rPr>
              <a:t>Implementation of </a:t>
            </a:r>
            <a:r>
              <a:rPr lang="en-US" sz="2000" dirty="0" err="1" smtClean="0">
                <a:solidFill>
                  <a:srgbClr val="FFFF00"/>
                </a:solidFill>
              </a:rPr>
              <a:t>getView</a:t>
            </a:r>
            <a:r>
              <a:rPr lang="en-US" sz="2000" dirty="0" smtClean="0">
                <a:solidFill>
                  <a:srgbClr val="FFFF00"/>
                </a:solidFill>
              </a:rPr>
              <a:t>() method in MyAdapter.java.</a:t>
            </a:r>
          </a:p>
          <a:p>
            <a:pPr marL="0" indent="0">
              <a:buNone/>
            </a:pPr>
            <a:r>
              <a:rPr lang="en-US" sz="1800" dirty="0"/>
              <a:t>@Override</a:t>
            </a:r>
            <a:br>
              <a:rPr lang="en-US" sz="1800" dirty="0"/>
            </a:br>
            <a:r>
              <a:rPr lang="en-US" sz="1800" b="1" dirty="0" smtClean="0"/>
              <a:t>public </a:t>
            </a:r>
            <a:r>
              <a:rPr lang="en-US" sz="1800" dirty="0"/>
              <a:t>View </a:t>
            </a:r>
            <a:r>
              <a:rPr lang="en-US" sz="1800" dirty="0" err="1"/>
              <a:t>getView</a:t>
            </a:r>
            <a:r>
              <a:rPr lang="en-US" sz="1800" dirty="0"/>
              <a:t>(</a:t>
            </a:r>
            <a:r>
              <a:rPr lang="en-US" sz="1800" b="1" dirty="0" err="1"/>
              <a:t>int</a:t>
            </a:r>
            <a:r>
              <a:rPr lang="en-US" sz="1800" b="1" dirty="0"/>
              <a:t> </a:t>
            </a:r>
            <a:r>
              <a:rPr lang="en-US" sz="1800" dirty="0"/>
              <a:t>position, View </a:t>
            </a:r>
            <a:r>
              <a:rPr lang="en-US" sz="1800" dirty="0" err="1"/>
              <a:t>convertView</a:t>
            </a:r>
            <a:r>
              <a:rPr lang="en-US" sz="1800" dirty="0"/>
              <a:t>, </a:t>
            </a:r>
            <a:r>
              <a:rPr lang="en-US" sz="1800" dirty="0" err="1"/>
              <a:t>ViewGroup</a:t>
            </a:r>
            <a:r>
              <a:rPr lang="en-US" sz="1800" dirty="0"/>
              <a:t> parent) {</a:t>
            </a:r>
            <a:br>
              <a:rPr lang="en-US" sz="1800" dirty="0"/>
            </a:br>
            <a:r>
              <a:rPr lang="en-US" sz="1800" dirty="0"/>
              <a:t>    </a:t>
            </a:r>
            <a:r>
              <a:rPr lang="en-US" sz="1800" b="1" i="1" dirty="0">
                <a:solidFill>
                  <a:srgbClr val="FFC000"/>
                </a:solidFill>
              </a:rPr>
              <a:t>// Obtains the </a:t>
            </a:r>
            <a:r>
              <a:rPr lang="en-US" sz="1800" b="1" i="1" dirty="0" err="1">
                <a:solidFill>
                  <a:srgbClr val="FFC000"/>
                </a:solidFill>
              </a:rPr>
              <a:t>LayoutInflater</a:t>
            </a:r>
            <a:r>
              <a:rPr lang="en-US" sz="1800" b="1" i="1" dirty="0">
                <a:solidFill>
                  <a:srgbClr val="FFC000"/>
                </a:solidFill>
              </a:rPr>
              <a:t> from the given </a:t>
            </a:r>
            <a:r>
              <a:rPr lang="en-US" sz="1800" b="1" i="1" dirty="0" smtClean="0">
                <a:solidFill>
                  <a:srgbClr val="FFC000"/>
                </a:solidFill>
              </a:rPr>
              <a:t>context, in which activity class you want to present</a:t>
            </a:r>
            <a:r>
              <a:rPr lang="en-US" sz="1800" b="1" i="1" dirty="0">
                <a:solidFill>
                  <a:srgbClr val="FFC000"/>
                </a:solidFill>
              </a:rPr>
              <a:t/>
            </a:r>
            <a:br>
              <a:rPr lang="en-US" sz="1800" b="1" i="1" dirty="0">
                <a:solidFill>
                  <a:srgbClr val="FFC000"/>
                </a:solidFill>
              </a:rPr>
            </a:br>
            <a:r>
              <a:rPr lang="en-US" sz="1800" b="1" i="1" dirty="0">
                <a:solidFill>
                  <a:srgbClr val="FFC000"/>
                </a:solidFill>
              </a:rPr>
              <a:t>    </a:t>
            </a:r>
            <a:r>
              <a:rPr lang="en-US" sz="1800" b="1" dirty="0" err="1">
                <a:solidFill>
                  <a:srgbClr val="FFC000"/>
                </a:solidFill>
              </a:rPr>
              <a:t>LayoutInflater</a:t>
            </a:r>
            <a:r>
              <a:rPr lang="en-US" sz="1800" b="1" dirty="0">
                <a:solidFill>
                  <a:srgbClr val="FFC000"/>
                </a:solidFill>
              </a:rPr>
              <a:t> </a:t>
            </a:r>
            <a:r>
              <a:rPr lang="en-US" sz="1800" b="1" dirty="0" err="1">
                <a:solidFill>
                  <a:srgbClr val="FFC000"/>
                </a:solidFill>
              </a:rPr>
              <a:t>inflater</a:t>
            </a:r>
            <a:r>
              <a:rPr lang="en-US" sz="1800" b="1" dirty="0">
                <a:solidFill>
                  <a:srgbClr val="FFC000"/>
                </a:solidFill>
              </a:rPr>
              <a:t> = </a:t>
            </a:r>
            <a:r>
              <a:rPr lang="en-US" sz="1800" b="1" dirty="0" err="1">
                <a:solidFill>
                  <a:srgbClr val="FFC000"/>
                </a:solidFill>
              </a:rPr>
              <a:t>LayoutInflater.</a:t>
            </a:r>
            <a:r>
              <a:rPr lang="en-US" sz="1800" b="1" i="1" dirty="0" err="1">
                <a:solidFill>
                  <a:srgbClr val="FFC000"/>
                </a:solidFill>
              </a:rPr>
              <a:t>from</a:t>
            </a:r>
            <a:r>
              <a:rPr lang="en-US" sz="1800" b="1" dirty="0">
                <a:solidFill>
                  <a:srgbClr val="FFC000"/>
                </a:solidFill>
              </a:rPr>
              <a:t>(</a:t>
            </a:r>
            <a:r>
              <a:rPr lang="en-US" sz="1800" b="1" dirty="0" err="1">
                <a:solidFill>
                  <a:srgbClr val="FFC000"/>
                </a:solidFill>
              </a:rPr>
              <a:t>MainActivity.</a:t>
            </a:r>
            <a:r>
              <a:rPr lang="en-US" sz="1800" b="1" i="1" dirty="0" err="1">
                <a:solidFill>
                  <a:srgbClr val="FFC000"/>
                </a:solidFill>
              </a:rPr>
              <a:t>mainActivity</a:t>
            </a:r>
            <a:r>
              <a:rPr lang="en-US" sz="1800" b="1" dirty="0" smtClean="0">
                <a:solidFill>
                  <a:srgbClr val="FFC000"/>
                </a:solidFill>
              </a:rPr>
              <a:t>);</a:t>
            </a:r>
          </a:p>
          <a:p>
            <a:pPr marL="0" indent="0">
              <a:buNone/>
            </a:pPr>
            <a:r>
              <a:rPr lang="en-US" sz="1800" b="1" i="1" dirty="0">
                <a:solidFill>
                  <a:srgbClr val="92D050"/>
                </a:solidFill>
              </a:rPr>
              <a:t>// Convert the XML file into View object</a:t>
            </a:r>
            <a:br>
              <a:rPr lang="en-US" sz="1800" b="1" i="1" dirty="0">
                <a:solidFill>
                  <a:srgbClr val="92D050"/>
                </a:solidFill>
              </a:rPr>
            </a:br>
            <a:r>
              <a:rPr lang="en-US" sz="1700" b="1" dirty="0">
                <a:solidFill>
                  <a:srgbClr val="92D050"/>
                </a:solidFill>
              </a:rPr>
              <a:t>View </a:t>
            </a:r>
            <a:r>
              <a:rPr lang="en-US" sz="1700" b="1" dirty="0" err="1">
                <a:solidFill>
                  <a:srgbClr val="92D050"/>
                </a:solidFill>
              </a:rPr>
              <a:t>view</a:t>
            </a:r>
            <a:r>
              <a:rPr lang="en-US" sz="1700" b="1" dirty="0">
                <a:solidFill>
                  <a:srgbClr val="92D050"/>
                </a:solidFill>
              </a:rPr>
              <a:t> = </a:t>
            </a:r>
            <a:r>
              <a:rPr lang="en-US" sz="1700" b="1" dirty="0" err="1">
                <a:solidFill>
                  <a:srgbClr val="92D050"/>
                </a:solidFill>
              </a:rPr>
              <a:t>inflater.inflate</a:t>
            </a:r>
            <a:r>
              <a:rPr lang="en-US" sz="1700" b="1" dirty="0">
                <a:solidFill>
                  <a:srgbClr val="92D050"/>
                </a:solidFill>
              </a:rPr>
              <a:t>(</a:t>
            </a:r>
            <a:r>
              <a:rPr lang="en-US" sz="1700" b="1" dirty="0" err="1">
                <a:solidFill>
                  <a:srgbClr val="92D050"/>
                </a:solidFill>
              </a:rPr>
              <a:t>R.layout.</a:t>
            </a:r>
            <a:r>
              <a:rPr lang="en-US" sz="1700" b="1" i="1" dirty="0" err="1">
                <a:solidFill>
                  <a:srgbClr val="92D050"/>
                </a:solidFill>
              </a:rPr>
              <a:t>activity_myview</a:t>
            </a:r>
            <a:r>
              <a:rPr lang="en-US" sz="1700" b="1" dirty="0" err="1">
                <a:solidFill>
                  <a:srgbClr val="92D050"/>
                </a:solidFill>
              </a:rPr>
              <a:t>,null</a:t>
            </a:r>
            <a:r>
              <a:rPr lang="en-US" sz="1700" b="1" dirty="0">
                <a:solidFill>
                  <a:srgbClr val="92D050"/>
                </a:solidFill>
              </a:rPr>
              <a:t>);</a:t>
            </a:r>
          </a:p>
          <a:p>
            <a:pPr marL="0" indent="0">
              <a:buNone/>
            </a:pPr>
            <a:r>
              <a:rPr lang="en-US" sz="1600" dirty="0" smtClean="0"/>
              <a:t>}</a:t>
            </a:r>
          </a:p>
          <a:p>
            <a:pPr marL="0" indent="0">
              <a:buNone/>
            </a:pPr>
            <a:r>
              <a:rPr lang="en-US" b="1" u="sng" dirty="0" smtClean="0">
                <a:solidFill>
                  <a:srgbClr val="FFFF00"/>
                </a:solidFill>
              </a:rPr>
              <a:t>Inflate() method</a:t>
            </a:r>
          </a:p>
          <a:p>
            <a:pPr marL="0" indent="0">
              <a:buNone/>
            </a:pPr>
            <a:r>
              <a:rPr lang="en-US" sz="2000" b="1" dirty="0">
                <a:solidFill>
                  <a:srgbClr val="FFC000"/>
                </a:solidFill>
              </a:rPr>
              <a:t>View inflate (</a:t>
            </a:r>
            <a:r>
              <a:rPr lang="en-US" sz="2000" b="1" dirty="0" err="1">
                <a:solidFill>
                  <a:srgbClr val="FFC000"/>
                </a:solidFill>
              </a:rPr>
              <a:t>int</a:t>
            </a:r>
            <a:r>
              <a:rPr lang="en-US" sz="2000" b="1" dirty="0">
                <a:solidFill>
                  <a:srgbClr val="FFC000"/>
                </a:solidFill>
              </a:rPr>
              <a:t> resource, </a:t>
            </a:r>
            <a:r>
              <a:rPr lang="en-US" sz="2000" b="1" dirty="0" err="1" smtClean="0">
                <a:solidFill>
                  <a:srgbClr val="FFC000"/>
                </a:solidFill>
              </a:rPr>
              <a:t>ViewGroup</a:t>
            </a:r>
            <a:r>
              <a:rPr lang="en-US" sz="2000" b="1" dirty="0" smtClean="0">
                <a:solidFill>
                  <a:srgbClr val="FFC000"/>
                </a:solidFill>
              </a:rPr>
              <a:t> root</a:t>
            </a:r>
            <a:r>
              <a:rPr lang="en-US" sz="2000" b="1" dirty="0">
                <a:solidFill>
                  <a:srgbClr val="FFC000"/>
                </a:solidFill>
              </a:rPr>
              <a:t>)</a:t>
            </a:r>
          </a:p>
          <a:p>
            <a:pPr marL="0" indent="0">
              <a:buNone/>
            </a:pPr>
            <a:r>
              <a:rPr lang="en-US" sz="2000" dirty="0"/>
              <a:t>Inflate a new view hierarchy from </a:t>
            </a:r>
            <a:r>
              <a:rPr lang="en-US" sz="2000" dirty="0" smtClean="0"/>
              <a:t>the</a:t>
            </a:r>
          </a:p>
          <a:p>
            <a:pPr marL="0" indent="0">
              <a:buNone/>
            </a:pPr>
            <a:r>
              <a:rPr lang="en-US" sz="2000" dirty="0" smtClean="0"/>
              <a:t> </a:t>
            </a:r>
            <a:r>
              <a:rPr lang="en-US" sz="2000" dirty="0"/>
              <a:t>specified xml resource. </a:t>
            </a:r>
            <a:endParaRPr lang="en-US" sz="2000" dirty="0" smtClean="0"/>
          </a:p>
          <a:p>
            <a:pPr marL="0" indent="0">
              <a:buNone/>
            </a:pPr>
            <a:r>
              <a:rPr lang="en-US" sz="2000" dirty="0" smtClean="0"/>
              <a:t>Throws</a:t>
            </a:r>
            <a:r>
              <a:rPr lang="en-US" sz="2000" dirty="0"/>
              <a:t> </a:t>
            </a:r>
            <a:r>
              <a:rPr lang="en-US" sz="2000" dirty="0" err="1" smtClean="0"/>
              <a:t>InflateException</a:t>
            </a:r>
            <a:r>
              <a:rPr lang="en-US" sz="2000" dirty="0"/>
              <a:t> if there is an error.</a:t>
            </a:r>
          </a:p>
          <a:p>
            <a:pPr marL="0" indent="0">
              <a:buNone/>
            </a:pPr>
            <a:r>
              <a:rPr lang="en-US" sz="2000" dirty="0"/>
              <a:t/>
            </a:r>
            <a:br>
              <a:rPr lang="en-US" sz="2000" dirty="0"/>
            </a:br>
            <a:endParaRPr lang="en-US" sz="2000" i="1" dirty="0"/>
          </a:p>
        </p:txBody>
      </p:sp>
      <p:graphicFrame>
        <p:nvGraphicFramePr>
          <p:cNvPr id="8" name="Table 7"/>
          <p:cNvGraphicFramePr>
            <a:graphicFrameLocks noGrp="1"/>
          </p:cNvGraphicFramePr>
          <p:nvPr>
            <p:extLst>
              <p:ext uri="{D42A27DB-BD31-4B8C-83A1-F6EECF244321}">
                <p14:modId xmlns:p14="http://schemas.microsoft.com/office/powerpoint/2010/main" val="2868903574"/>
              </p:ext>
            </p:extLst>
          </p:nvPr>
        </p:nvGraphicFramePr>
        <p:xfrm>
          <a:off x="6237811" y="2948150"/>
          <a:ext cx="5807044" cy="1805940"/>
        </p:xfrm>
        <a:graphic>
          <a:graphicData uri="http://schemas.openxmlformats.org/drawingml/2006/table">
            <a:tbl>
              <a:tblPr firstRow="1" firstCol="1" bandRow="1">
                <a:tableStyleId>{5C22544A-7EE6-4342-B048-85BDC9FD1C3A}</a:tableStyleId>
              </a:tblPr>
              <a:tblGrid>
                <a:gridCol w="997403"/>
                <a:gridCol w="4809641"/>
              </a:tblGrid>
              <a:tr h="278154">
                <a:tc gridSpan="2">
                  <a:txBody>
                    <a:bodyPr/>
                    <a:lstStyle/>
                    <a:p>
                      <a:pPr marL="0" marR="0">
                        <a:lnSpc>
                          <a:spcPct val="115000"/>
                        </a:lnSpc>
                        <a:spcBef>
                          <a:spcPts val="600"/>
                        </a:spcBef>
                        <a:spcAft>
                          <a:spcPts val="1200"/>
                        </a:spcAft>
                      </a:pPr>
                      <a:r>
                        <a:rPr lang="en-US" sz="1800" dirty="0">
                          <a:effectLst/>
                        </a:rPr>
                        <a:t>Parameters</a:t>
                      </a:r>
                      <a:endParaRPr lang="en-US" sz="2000" dirty="0">
                        <a:effectLst/>
                        <a:latin typeface="Calibri"/>
                        <a:ea typeface="Calibri"/>
                        <a:cs typeface="Times New Roman"/>
                      </a:endParaRPr>
                    </a:p>
                  </a:txBody>
                  <a:tcPr marL="114300" marR="114300" marT="38100" marB="38100"/>
                </a:tc>
                <a:tc hMerge="1">
                  <a:txBody>
                    <a:bodyPr/>
                    <a:lstStyle/>
                    <a:p>
                      <a:endParaRPr lang="en-US"/>
                    </a:p>
                  </a:txBody>
                  <a:tcPr/>
                </a:tc>
              </a:tr>
              <a:tr h="300281">
                <a:tc>
                  <a:txBody>
                    <a:bodyPr/>
                    <a:lstStyle/>
                    <a:p>
                      <a:pPr marL="0" marR="0">
                        <a:lnSpc>
                          <a:spcPct val="115000"/>
                        </a:lnSpc>
                        <a:spcBef>
                          <a:spcPts val="600"/>
                        </a:spcBef>
                        <a:spcAft>
                          <a:spcPts val="0"/>
                        </a:spcAft>
                      </a:pPr>
                      <a:r>
                        <a:rPr lang="en-US" sz="1600" dirty="0">
                          <a:effectLst/>
                        </a:rPr>
                        <a:t>resource</a:t>
                      </a:r>
                      <a:endParaRPr lang="en-US" sz="2000" dirty="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int</a:t>
                      </a:r>
                      <a:r>
                        <a:rPr lang="en-US" sz="1800" dirty="0">
                          <a:effectLst/>
                        </a:rPr>
                        <a:t>: ID for an XML layout resource to load (e.g., </a:t>
                      </a:r>
                      <a:r>
                        <a:rPr lang="en-US" sz="1600" dirty="0" err="1">
                          <a:effectLst/>
                        </a:rPr>
                        <a:t>R.layout.main_page</a:t>
                      </a:r>
                      <a:r>
                        <a:rPr lang="en-US" sz="1800" dirty="0">
                          <a:effectLst/>
                        </a:rPr>
                        <a:t>)</a:t>
                      </a:r>
                      <a:endParaRPr lang="en-US" sz="2000" dirty="0">
                        <a:effectLst/>
                        <a:latin typeface="Calibri"/>
                        <a:ea typeface="Calibri"/>
                        <a:cs typeface="Times New Roman"/>
                      </a:endParaRPr>
                    </a:p>
                  </a:txBody>
                  <a:tcPr marL="114300" marR="114300" marT="38100" marB="38100"/>
                </a:tc>
              </a:tr>
              <a:tr h="300281">
                <a:tc>
                  <a:txBody>
                    <a:bodyPr/>
                    <a:lstStyle/>
                    <a:p>
                      <a:pPr marL="0" marR="0">
                        <a:lnSpc>
                          <a:spcPct val="115000"/>
                        </a:lnSpc>
                        <a:spcBef>
                          <a:spcPts val="600"/>
                        </a:spcBef>
                        <a:spcAft>
                          <a:spcPts val="0"/>
                        </a:spcAft>
                      </a:pPr>
                      <a:r>
                        <a:rPr lang="en-US" sz="1600" dirty="0">
                          <a:effectLst/>
                        </a:rPr>
                        <a:t>root</a:t>
                      </a:r>
                      <a:endParaRPr lang="en-US" sz="2000" dirty="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ViewGroup</a:t>
                      </a:r>
                      <a:r>
                        <a:rPr lang="en-US" sz="1800" dirty="0">
                          <a:effectLst/>
                        </a:rPr>
                        <a:t>: Optional view to be the parent of the generated hierarchy.</a:t>
                      </a:r>
                      <a:endParaRPr lang="en-US" sz="2000" dirty="0">
                        <a:effectLst/>
                        <a:latin typeface="Calibri"/>
                        <a:ea typeface="Calibri"/>
                        <a:cs typeface="Times New Roman"/>
                      </a:endParaRPr>
                    </a:p>
                  </a:txBody>
                  <a:tcPr marL="114300" marR="114300" marT="38100" marB="381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07606046"/>
              </p:ext>
            </p:extLst>
          </p:nvPr>
        </p:nvGraphicFramePr>
        <p:xfrm>
          <a:off x="6174749" y="5108028"/>
          <a:ext cx="6017251" cy="1414272"/>
        </p:xfrm>
        <a:graphic>
          <a:graphicData uri="http://schemas.openxmlformats.org/drawingml/2006/table">
            <a:tbl>
              <a:tblPr firstRow="1" firstCol="1" bandRow="1">
                <a:tableStyleId>{5C22544A-7EE6-4342-B048-85BDC9FD1C3A}</a:tableStyleId>
              </a:tblPr>
              <a:tblGrid>
                <a:gridCol w="809375"/>
                <a:gridCol w="5207876"/>
              </a:tblGrid>
              <a:tr h="345439">
                <a:tc gridSpan="2">
                  <a:txBody>
                    <a:bodyPr/>
                    <a:lstStyle/>
                    <a:p>
                      <a:pPr marL="0" marR="0">
                        <a:lnSpc>
                          <a:spcPct val="115000"/>
                        </a:lnSpc>
                        <a:spcBef>
                          <a:spcPts val="600"/>
                        </a:spcBef>
                        <a:spcAft>
                          <a:spcPts val="1200"/>
                        </a:spcAft>
                      </a:pPr>
                      <a:r>
                        <a:rPr lang="en-US" sz="1800" dirty="0">
                          <a:effectLst/>
                        </a:rPr>
                        <a:t>Returns</a:t>
                      </a:r>
                      <a:endParaRPr lang="en-US" sz="2000" dirty="0">
                        <a:effectLst/>
                        <a:latin typeface="Calibri"/>
                        <a:ea typeface="Calibri"/>
                        <a:cs typeface="Times New Roman"/>
                      </a:endParaRPr>
                    </a:p>
                  </a:txBody>
                  <a:tcPr marL="114300" marR="114300" marT="38100" marB="38100"/>
                </a:tc>
                <a:tc hMerge="1">
                  <a:txBody>
                    <a:bodyPr/>
                    <a:lstStyle/>
                    <a:p>
                      <a:endParaRPr lang="en-US"/>
                    </a:p>
                  </a:txBody>
                  <a:tcPr/>
                </a:tc>
              </a:tr>
              <a:tr h="600492">
                <a:tc>
                  <a:txBody>
                    <a:bodyPr/>
                    <a:lstStyle/>
                    <a:p>
                      <a:pPr marL="0" marR="0">
                        <a:lnSpc>
                          <a:spcPct val="115000"/>
                        </a:lnSpc>
                        <a:spcBef>
                          <a:spcPts val="600"/>
                        </a:spcBef>
                        <a:spcAft>
                          <a:spcPts val="0"/>
                        </a:spcAft>
                      </a:pPr>
                      <a:r>
                        <a:rPr lang="en-US" sz="1600" dirty="0">
                          <a:effectLst/>
                        </a:rPr>
                        <a:t>View</a:t>
                      </a:r>
                      <a:endParaRPr lang="en-US" sz="2000" dirty="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800" dirty="0">
                          <a:effectLst/>
                        </a:rPr>
                        <a:t>The root View of the inflated hierarchy. If root was supplied, this is the root View; otherwise it is the root of the inflated XML file.</a:t>
                      </a:r>
                      <a:endParaRPr lang="en-US" sz="2000" dirty="0">
                        <a:effectLst/>
                        <a:latin typeface="Calibri"/>
                        <a:ea typeface="Calibri"/>
                        <a:cs typeface="Times New Roman"/>
                      </a:endParaRPr>
                    </a:p>
                  </a:txBody>
                  <a:tcPr marL="114300" marR="114300" marT="38100" marB="38100"/>
                </a:tc>
              </a:tr>
            </a:tbl>
          </a:graphicData>
        </a:graphic>
      </p:graphicFrame>
      <p:cxnSp>
        <p:nvCxnSpPr>
          <p:cNvPr id="12" name="Straight Arrow Connector 11"/>
          <p:cNvCxnSpPr/>
          <p:nvPr/>
        </p:nvCxnSpPr>
        <p:spPr>
          <a:xfrm flipV="1">
            <a:off x="2822028" y="3641836"/>
            <a:ext cx="3352721" cy="111225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98388" y="4209393"/>
            <a:ext cx="1676361" cy="544697"/>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a:off x="1119352" y="4871545"/>
            <a:ext cx="5055397" cy="943619"/>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319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514750"/>
          </a:xfrm>
        </p:spPr>
        <p:txBody>
          <a:bodyPr>
            <a:normAutofit/>
          </a:bodyPr>
          <a:lstStyle/>
          <a:p>
            <a:pPr algn="ctr"/>
            <a:r>
              <a:rPr lang="en-US" sz="2800" b="1" cap="none" dirty="0" smtClean="0"/>
              <a:t>Hands on Example – Customized </a:t>
            </a:r>
            <a:r>
              <a:rPr lang="en-US" sz="2800" b="1" cap="none" dirty="0" err="1" smtClean="0"/>
              <a:t>ListView</a:t>
            </a:r>
            <a:r>
              <a:rPr lang="en-US" sz="2800" b="1" cap="none" dirty="0" smtClean="0"/>
              <a:t> – Coding Step2</a:t>
            </a:r>
            <a:endParaRPr lang="en-US" sz="2800" b="1" cap="none" dirty="0"/>
          </a:p>
        </p:txBody>
      </p:sp>
      <p:sp>
        <p:nvSpPr>
          <p:cNvPr id="3" name="Content Placeholder 2"/>
          <p:cNvSpPr>
            <a:spLocks noGrp="1"/>
          </p:cNvSpPr>
          <p:nvPr>
            <p:ph idx="1"/>
          </p:nvPr>
        </p:nvSpPr>
        <p:spPr>
          <a:xfrm>
            <a:off x="406400" y="563746"/>
            <a:ext cx="11139606" cy="6294254"/>
          </a:xfrm>
        </p:spPr>
        <p:txBody>
          <a:bodyPr>
            <a:noAutofit/>
          </a:bodyPr>
          <a:lstStyle/>
          <a:p>
            <a:r>
              <a:rPr lang="en-US" sz="1800" dirty="0" smtClean="0">
                <a:solidFill>
                  <a:srgbClr val="FFFF00"/>
                </a:solidFill>
              </a:rPr>
              <a:t>Implementation </a:t>
            </a:r>
            <a:r>
              <a:rPr lang="en-US" sz="1800" dirty="0">
                <a:solidFill>
                  <a:srgbClr val="FFFF00"/>
                </a:solidFill>
              </a:rPr>
              <a:t>of </a:t>
            </a:r>
            <a:r>
              <a:rPr lang="en-US" sz="1800" dirty="0" err="1">
                <a:solidFill>
                  <a:srgbClr val="FFFF00"/>
                </a:solidFill>
              </a:rPr>
              <a:t>getView</a:t>
            </a:r>
            <a:r>
              <a:rPr lang="en-US" sz="1800" dirty="0">
                <a:solidFill>
                  <a:srgbClr val="FFFF00"/>
                </a:solidFill>
              </a:rPr>
              <a:t>() method in MyAdapter.java.</a:t>
            </a:r>
          </a:p>
          <a:p>
            <a:pPr marL="0" indent="0">
              <a:buNone/>
            </a:pPr>
            <a:r>
              <a:rPr lang="en-US" sz="1600" dirty="0"/>
              <a:t>@Override</a:t>
            </a:r>
            <a:br>
              <a:rPr lang="en-US" sz="1600" dirty="0"/>
            </a:br>
            <a:r>
              <a:rPr lang="en-US" sz="1600" b="1" dirty="0"/>
              <a:t>public </a:t>
            </a:r>
            <a:r>
              <a:rPr lang="en-US" sz="1600" dirty="0"/>
              <a:t>View </a:t>
            </a:r>
            <a:r>
              <a:rPr lang="en-US" sz="1600" dirty="0" err="1"/>
              <a:t>getView</a:t>
            </a:r>
            <a:r>
              <a:rPr lang="en-US" sz="1600" dirty="0"/>
              <a:t>(</a:t>
            </a:r>
            <a:r>
              <a:rPr lang="en-US" sz="1600" b="1" dirty="0" err="1"/>
              <a:t>int</a:t>
            </a:r>
            <a:r>
              <a:rPr lang="en-US" sz="1600" b="1" dirty="0"/>
              <a:t> </a:t>
            </a:r>
            <a:r>
              <a:rPr lang="en-US" sz="1600" dirty="0"/>
              <a:t>position, View </a:t>
            </a:r>
            <a:r>
              <a:rPr lang="en-US" sz="1600" dirty="0" err="1"/>
              <a:t>convertView</a:t>
            </a:r>
            <a:r>
              <a:rPr lang="en-US" sz="1600" dirty="0"/>
              <a:t>, </a:t>
            </a:r>
            <a:r>
              <a:rPr lang="en-US" sz="1600" dirty="0" err="1"/>
              <a:t>ViewGroup</a:t>
            </a:r>
            <a:r>
              <a:rPr lang="en-US" sz="1600" dirty="0"/>
              <a:t> parent) {</a:t>
            </a:r>
            <a:br>
              <a:rPr lang="en-US" sz="1600" dirty="0"/>
            </a:br>
            <a:r>
              <a:rPr lang="en-US" sz="1600" dirty="0"/>
              <a:t>    </a:t>
            </a:r>
            <a:r>
              <a:rPr lang="en-US" sz="1600" b="1" i="1" dirty="0">
                <a:solidFill>
                  <a:srgbClr val="FFC000"/>
                </a:solidFill>
              </a:rPr>
              <a:t>// Obtains the </a:t>
            </a:r>
            <a:r>
              <a:rPr lang="en-US" sz="1600" b="1" i="1" dirty="0" err="1">
                <a:solidFill>
                  <a:srgbClr val="FFC000"/>
                </a:solidFill>
              </a:rPr>
              <a:t>LayoutInflater</a:t>
            </a:r>
            <a:r>
              <a:rPr lang="en-US" sz="1600" b="1" i="1" dirty="0">
                <a:solidFill>
                  <a:srgbClr val="FFC000"/>
                </a:solidFill>
              </a:rPr>
              <a:t> from the given context, in which activity class you want to present</a:t>
            </a:r>
            <a:br>
              <a:rPr lang="en-US" sz="1600" b="1" i="1" dirty="0">
                <a:solidFill>
                  <a:srgbClr val="FFC000"/>
                </a:solidFill>
              </a:rPr>
            </a:br>
            <a:r>
              <a:rPr lang="en-US" sz="1600" b="1" i="1" dirty="0">
                <a:solidFill>
                  <a:srgbClr val="FFC000"/>
                </a:solidFill>
              </a:rPr>
              <a:t>    </a:t>
            </a:r>
            <a:r>
              <a:rPr lang="en-US" sz="1600" b="1" i="1" dirty="0" smtClean="0">
                <a:solidFill>
                  <a:srgbClr val="FFC000"/>
                </a:solidFill>
              </a:rPr>
              <a:t>    </a:t>
            </a:r>
            <a:r>
              <a:rPr lang="en-US" sz="1600" b="1" dirty="0" err="1" smtClean="0">
                <a:solidFill>
                  <a:srgbClr val="FFC000"/>
                </a:solidFill>
              </a:rPr>
              <a:t>LayoutInflater</a:t>
            </a:r>
            <a:r>
              <a:rPr lang="en-US" sz="1600" b="1" dirty="0" smtClean="0">
                <a:solidFill>
                  <a:srgbClr val="FFC000"/>
                </a:solidFill>
              </a:rPr>
              <a:t> </a:t>
            </a:r>
            <a:r>
              <a:rPr lang="en-US" sz="1600" b="1" dirty="0" err="1">
                <a:solidFill>
                  <a:srgbClr val="FFC000"/>
                </a:solidFill>
              </a:rPr>
              <a:t>inflater</a:t>
            </a:r>
            <a:r>
              <a:rPr lang="en-US" sz="1600" b="1" dirty="0">
                <a:solidFill>
                  <a:srgbClr val="FFC000"/>
                </a:solidFill>
              </a:rPr>
              <a:t> = </a:t>
            </a:r>
            <a:r>
              <a:rPr lang="en-US" sz="1600" b="1" dirty="0" err="1">
                <a:solidFill>
                  <a:srgbClr val="FFC000"/>
                </a:solidFill>
              </a:rPr>
              <a:t>LayoutInflater.</a:t>
            </a:r>
            <a:r>
              <a:rPr lang="en-US" sz="1600" b="1" i="1" dirty="0" err="1">
                <a:solidFill>
                  <a:srgbClr val="FFC000"/>
                </a:solidFill>
              </a:rPr>
              <a:t>from</a:t>
            </a:r>
            <a:r>
              <a:rPr lang="en-US" sz="1600" b="1" dirty="0">
                <a:solidFill>
                  <a:srgbClr val="FFC000"/>
                </a:solidFill>
              </a:rPr>
              <a:t>(</a:t>
            </a:r>
            <a:r>
              <a:rPr lang="en-US" sz="1600" b="1" dirty="0" err="1">
                <a:solidFill>
                  <a:srgbClr val="FFC000"/>
                </a:solidFill>
              </a:rPr>
              <a:t>MainActivity.</a:t>
            </a:r>
            <a:r>
              <a:rPr lang="en-US" sz="1600" b="1" i="1" dirty="0" err="1">
                <a:solidFill>
                  <a:srgbClr val="FFC000"/>
                </a:solidFill>
              </a:rPr>
              <a:t>mainActivity</a:t>
            </a:r>
            <a:r>
              <a:rPr lang="en-US" sz="1600" b="1" dirty="0">
                <a:solidFill>
                  <a:srgbClr val="FFC000"/>
                </a:solidFill>
              </a:rPr>
              <a:t>);</a:t>
            </a:r>
          </a:p>
          <a:p>
            <a:pPr marL="0" indent="0">
              <a:buNone/>
            </a:pPr>
            <a:r>
              <a:rPr lang="en-US" sz="1600" b="1" i="1" dirty="0">
                <a:solidFill>
                  <a:srgbClr val="92D050"/>
                </a:solidFill>
              </a:rPr>
              <a:t> </a:t>
            </a:r>
            <a:r>
              <a:rPr lang="en-US" sz="1600" b="1" i="1" dirty="0" smtClean="0">
                <a:solidFill>
                  <a:srgbClr val="92D050"/>
                </a:solidFill>
              </a:rPr>
              <a:t>  // </a:t>
            </a:r>
            <a:r>
              <a:rPr lang="en-US" sz="1600" b="1" i="1" dirty="0">
                <a:solidFill>
                  <a:srgbClr val="92D050"/>
                </a:solidFill>
              </a:rPr>
              <a:t>Convert the XML file into View object</a:t>
            </a:r>
            <a:br>
              <a:rPr lang="en-US" sz="1600" b="1" i="1" dirty="0">
                <a:solidFill>
                  <a:srgbClr val="92D050"/>
                </a:solidFill>
              </a:rPr>
            </a:br>
            <a:r>
              <a:rPr lang="en-US" sz="1600" b="1" i="1" dirty="0" smtClean="0">
                <a:solidFill>
                  <a:srgbClr val="92D050"/>
                </a:solidFill>
              </a:rPr>
              <a:t>       </a:t>
            </a:r>
            <a:r>
              <a:rPr lang="en-US" sz="1600" b="1" dirty="0" smtClean="0">
                <a:solidFill>
                  <a:srgbClr val="92D050"/>
                </a:solidFill>
              </a:rPr>
              <a:t>View </a:t>
            </a:r>
            <a:r>
              <a:rPr lang="en-US" sz="1600" b="1" dirty="0" err="1">
                <a:solidFill>
                  <a:srgbClr val="92D050"/>
                </a:solidFill>
              </a:rPr>
              <a:t>view</a:t>
            </a:r>
            <a:r>
              <a:rPr lang="en-US" sz="1600" b="1" dirty="0">
                <a:solidFill>
                  <a:srgbClr val="92D050"/>
                </a:solidFill>
              </a:rPr>
              <a:t> = </a:t>
            </a:r>
            <a:r>
              <a:rPr lang="en-US" sz="1600" b="1" dirty="0" err="1">
                <a:solidFill>
                  <a:srgbClr val="92D050"/>
                </a:solidFill>
              </a:rPr>
              <a:t>inflater.inflate</a:t>
            </a:r>
            <a:r>
              <a:rPr lang="en-US" sz="1600" b="1" dirty="0">
                <a:solidFill>
                  <a:srgbClr val="92D050"/>
                </a:solidFill>
              </a:rPr>
              <a:t>(</a:t>
            </a:r>
            <a:r>
              <a:rPr lang="en-US" sz="1600" b="1" dirty="0" err="1">
                <a:solidFill>
                  <a:srgbClr val="92D050"/>
                </a:solidFill>
              </a:rPr>
              <a:t>R.layout.</a:t>
            </a:r>
            <a:r>
              <a:rPr lang="en-US" sz="1600" b="1" i="1" dirty="0" err="1">
                <a:solidFill>
                  <a:srgbClr val="92D050"/>
                </a:solidFill>
              </a:rPr>
              <a:t>activity_myview</a:t>
            </a:r>
            <a:r>
              <a:rPr lang="en-US" sz="1600" b="1" dirty="0" err="1">
                <a:solidFill>
                  <a:srgbClr val="92D050"/>
                </a:solidFill>
              </a:rPr>
              <a:t>,null</a:t>
            </a:r>
            <a:r>
              <a:rPr lang="en-US" sz="1600" b="1" dirty="0" smtClean="0">
                <a:solidFill>
                  <a:srgbClr val="92D050"/>
                </a:solidFill>
              </a:rPr>
              <a:t>);</a:t>
            </a:r>
          </a:p>
          <a:p>
            <a:pPr marL="0" indent="0">
              <a:buNone/>
            </a:pPr>
            <a:r>
              <a:rPr lang="en-US" sz="1600" i="1" dirty="0" smtClean="0">
                <a:solidFill>
                  <a:srgbClr val="FFC000"/>
                </a:solidFill>
              </a:rPr>
              <a:t>  </a:t>
            </a:r>
            <a:r>
              <a:rPr lang="en-US" sz="1600" b="1" i="1" dirty="0" smtClean="0">
                <a:solidFill>
                  <a:srgbClr val="FFC000"/>
                </a:solidFill>
              </a:rPr>
              <a:t>// </a:t>
            </a:r>
            <a:r>
              <a:rPr lang="en-US" sz="1600" b="1" i="1" dirty="0">
                <a:solidFill>
                  <a:srgbClr val="FFC000"/>
                </a:solidFill>
              </a:rPr>
              <a:t>Configure the Id for individual UI from the activity_myview.xml</a:t>
            </a:r>
            <a:br>
              <a:rPr lang="en-US" sz="1600" b="1" i="1" dirty="0">
                <a:solidFill>
                  <a:srgbClr val="FFC000"/>
                </a:solidFill>
              </a:rPr>
            </a:br>
            <a:r>
              <a:rPr lang="en-US" sz="1600" b="1" i="1" dirty="0" smtClean="0">
                <a:solidFill>
                  <a:srgbClr val="FFC000"/>
                </a:solidFill>
              </a:rPr>
              <a:t>        </a:t>
            </a:r>
            <a:r>
              <a:rPr lang="en-US" sz="1600" b="1" dirty="0" err="1" smtClean="0">
                <a:solidFill>
                  <a:srgbClr val="FFC000"/>
                </a:solidFill>
              </a:rPr>
              <a:t>ImageView</a:t>
            </a:r>
            <a:r>
              <a:rPr lang="en-US" sz="1600" b="1" dirty="0" smtClean="0">
                <a:solidFill>
                  <a:srgbClr val="FFC000"/>
                </a:solidFill>
              </a:rPr>
              <a:t> </a:t>
            </a:r>
            <a:r>
              <a:rPr lang="en-US" sz="1600" b="1" dirty="0" err="1">
                <a:solidFill>
                  <a:srgbClr val="FFC000"/>
                </a:solidFill>
              </a:rPr>
              <a:t>imageView</a:t>
            </a:r>
            <a:r>
              <a:rPr lang="en-US" sz="1600" b="1" dirty="0">
                <a:solidFill>
                  <a:srgbClr val="FFC000"/>
                </a:solidFill>
              </a:rPr>
              <a:t> = (</a:t>
            </a:r>
            <a:r>
              <a:rPr lang="en-US" sz="1600" b="1" dirty="0" err="1">
                <a:solidFill>
                  <a:srgbClr val="FFC000"/>
                </a:solidFill>
              </a:rPr>
              <a:t>ImageView</a:t>
            </a:r>
            <a:r>
              <a:rPr lang="en-US" sz="1600" b="1" dirty="0">
                <a:solidFill>
                  <a:srgbClr val="FFC000"/>
                </a:solidFill>
              </a:rPr>
              <a:t>)</a:t>
            </a:r>
            <a:r>
              <a:rPr lang="en-US" sz="1600" b="1" dirty="0" err="1">
                <a:solidFill>
                  <a:srgbClr val="FFC000"/>
                </a:solidFill>
              </a:rPr>
              <a:t>view.findViewById</a:t>
            </a:r>
            <a:r>
              <a:rPr lang="en-US" sz="1600" b="1" dirty="0">
                <a:solidFill>
                  <a:srgbClr val="FFC000"/>
                </a:solidFill>
              </a:rPr>
              <a:t>(</a:t>
            </a:r>
            <a:r>
              <a:rPr lang="en-US" sz="1600" b="1" dirty="0" err="1">
                <a:solidFill>
                  <a:srgbClr val="FFC000"/>
                </a:solidFill>
              </a:rPr>
              <a:t>R.id.</a:t>
            </a:r>
            <a:r>
              <a:rPr lang="en-US" sz="1600" b="1" i="1" dirty="0" err="1">
                <a:solidFill>
                  <a:srgbClr val="FFC000"/>
                </a:solidFill>
              </a:rPr>
              <a:t>lview</a:t>
            </a:r>
            <a:r>
              <a:rPr lang="en-US" sz="1600" b="1" dirty="0">
                <a:solidFill>
                  <a:srgbClr val="FFC000"/>
                </a:solidFill>
              </a:rPr>
              <a:t>);</a:t>
            </a:r>
            <a:br>
              <a:rPr lang="en-US" sz="1600" b="1" dirty="0">
                <a:solidFill>
                  <a:srgbClr val="FFC000"/>
                </a:solidFill>
              </a:rPr>
            </a:br>
            <a:r>
              <a:rPr lang="en-US" sz="1600" b="1" dirty="0" smtClean="0">
                <a:solidFill>
                  <a:srgbClr val="FFC000"/>
                </a:solidFill>
              </a:rPr>
              <a:t>        </a:t>
            </a:r>
            <a:r>
              <a:rPr lang="en-US" sz="1600" b="1" dirty="0" err="1" smtClean="0">
                <a:solidFill>
                  <a:srgbClr val="FFC000"/>
                </a:solidFill>
              </a:rPr>
              <a:t>TextView</a:t>
            </a:r>
            <a:r>
              <a:rPr lang="en-US" sz="1600" b="1" dirty="0" smtClean="0">
                <a:solidFill>
                  <a:srgbClr val="FFC000"/>
                </a:solidFill>
              </a:rPr>
              <a:t> </a:t>
            </a:r>
            <a:r>
              <a:rPr lang="en-US" sz="1600" b="1" dirty="0" err="1">
                <a:solidFill>
                  <a:srgbClr val="FFC000"/>
                </a:solidFill>
              </a:rPr>
              <a:t>fname</a:t>
            </a:r>
            <a:r>
              <a:rPr lang="en-US" sz="1600" b="1" dirty="0">
                <a:solidFill>
                  <a:srgbClr val="FFC000"/>
                </a:solidFill>
              </a:rPr>
              <a:t> = (</a:t>
            </a:r>
            <a:r>
              <a:rPr lang="en-US" sz="1600" b="1" dirty="0" err="1">
                <a:solidFill>
                  <a:srgbClr val="FFC000"/>
                </a:solidFill>
              </a:rPr>
              <a:t>TextView</a:t>
            </a:r>
            <a:r>
              <a:rPr lang="en-US" sz="1600" b="1" dirty="0">
                <a:solidFill>
                  <a:srgbClr val="FFC000"/>
                </a:solidFill>
              </a:rPr>
              <a:t>)</a:t>
            </a:r>
            <a:r>
              <a:rPr lang="en-US" sz="1600" b="1" dirty="0" err="1">
                <a:solidFill>
                  <a:srgbClr val="FFC000"/>
                </a:solidFill>
              </a:rPr>
              <a:t>view.findViewById</a:t>
            </a:r>
            <a:r>
              <a:rPr lang="en-US" sz="1600" b="1" dirty="0">
                <a:solidFill>
                  <a:srgbClr val="FFC000"/>
                </a:solidFill>
              </a:rPr>
              <a:t>(R.id.</a:t>
            </a:r>
            <a:r>
              <a:rPr lang="en-US" sz="1600" b="1" i="1" dirty="0">
                <a:solidFill>
                  <a:srgbClr val="FFC000"/>
                </a:solidFill>
              </a:rPr>
              <a:t>tv1</a:t>
            </a:r>
            <a:r>
              <a:rPr lang="en-US" sz="1600" b="1" dirty="0">
                <a:solidFill>
                  <a:srgbClr val="FFC000"/>
                </a:solidFill>
              </a:rPr>
              <a:t>);</a:t>
            </a:r>
            <a:br>
              <a:rPr lang="en-US" sz="1600" b="1" dirty="0">
                <a:solidFill>
                  <a:srgbClr val="FFC000"/>
                </a:solidFill>
              </a:rPr>
            </a:br>
            <a:r>
              <a:rPr lang="en-US" sz="1600" b="1" dirty="0" smtClean="0">
                <a:solidFill>
                  <a:srgbClr val="FFC000"/>
                </a:solidFill>
              </a:rPr>
              <a:t>        </a:t>
            </a:r>
            <a:r>
              <a:rPr lang="en-US" sz="1600" b="1" dirty="0" err="1" smtClean="0">
                <a:solidFill>
                  <a:srgbClr val="FFC000"/>
                </a:solidFill>
              </a:rPr>
              <a:t>TextView</a:t>
            </a:r>
            <a:r>
              <a:rPr lang="en-US" sz="1600" b="1" dirty="0" smtClean="0">
                <a:solidFill>
                  <a:srgbClr val="FFC000"/>
                </a:solidFill>
              </a:rPr>
              <a:t> </a:t>
            </a:r>
            <a:r>
              <a:rPr lang="en-US" sz="1600" b="1" dirty="0" err="1">
                <a:solidFill>
                  <a:srgbClr val="FFC000"/>
                </a:solidFill>
              </a:rPr>
              <a:t>fsize</a:t>
            </a:r>
            <a:r>
              <a:rPr lang="en-US" sz="1600" b="1" dirty="0">
                <a:solidFill>
                  <a:srgbClr val="FFC000"/>
                </a:solidFill>
              </a:rPr>
              <a:t> = (</a:t>
            </a:r>
            <a:r>
              <a:rPr lang="en-US" sz="1600" b="1" dirty="0" err="1">
                <a:solidFill>
                  <a:srgbClr val="FFC000"/>
                </a:solidFill>
              </a:rPr>
              <a:t>TextView</a:t>
            </a:r>
            <a:r>
              <a:rPr lang="en-US" sz="1600" b="1" dirty="0">
                <a:solidFill>
                  <a:srgbClr val="FFC000"/>
                </a:solidFill>
              </a:rPr>
              <a:t>)</a:t>
            </a:r>
            <a:r>
              <a:rPr lang="en-US" sz="1600" b="1" dirty="0" err="1">
                <a:solidFill>
                  <a:srgbClr val="FFC000"/>
                </a:solidFill>
              </a:rPr>
              <a:t>view.findViewById</a:t>
            </a:r>
            <a:r>
              <a:rPr lang="en-US" sz="1600" b="1" dirty="0">
                <a:solidFill>
                  <a:srgbClr val="FFC000"/>
                </a:solidFill>
              </a:rPr>
              <a:t>(R.id.</a:t>
            </a:r>
            <a:r>
              <a:rPr lang="en-US" sz="1600" b="1" i="1" dirty="0">
                <a:solidFill>
                  <a:srgbClr val="FFC000"/>
                </a:solidFill>
              </a:rPr>
              <a:t>tv2</a:t>
            </a:r>
            <a:r>
              <a:rPr lang="en-US" sz="1600" b="1" dirty="0">
                <a:solidFill>
                  <a:srgbClr val="FFC000"/>
                </a:solidFill>
              </a:rPr>
              <a:t>);</a:t>
            </a:r>
            <a:br>
              <a:rPr lang="en-US" sz="1600" b="1" dirty="0">
                <a:solidFill>
                  <a:srgbClr val="FFC000"/>
                </a:solidFill>
              </a:rPr>
            </a:br>
            <a:r>
              <a:rPr lang="en-US" sz="1600" b="1" dirty="0" smtClean="0">
                <a:solidFill>
                  <a:srgbClr val="FFC000"/>
                </a:solidFill>
              </a:rPr>
              <a:t>        Button </a:t>
            </a:r>
            <a:r>
              <a:rPr lang="en-US" sz="1600" b="1" dirty="0">
                <a:solidFill>
                  <a:srgbClr val="FFC000"/>
                </a:solidFill>
              </a:rPr>
              <a:t>delete = (Button)</a:t>
            </a:r>
            <a:r>
              <a:rPr lang="en-US" sz="1600" b="1" dirty="0" err="1">
                <a:solidFill>
                  <a:srgbClr val="FFC000"/>
                </a:solidFill>
              </a:rPr>
              <a:t>view.findViewById</a:t>
            </a:r>
            <a:r>
              <a:rPr lang="en-US" sz="1600" b="1" dirty="0">
                <a:solidFill>
                  <a:srgbClr val="FFC000"/>
                </a:solidFill>
              </a:rPr>
              <a:t>(R.id.</a:t>
            </a:r>
            <a:r>
              <a:rPr lang="en-US" sz="1600" b="1" i="1" dirty="0">
                <a:solidFill>
                  <a:srgbClr val="FFC000"/>
                </a:solidFill>
              </a:rPr>
              <a:t>bt1</a:t>
            </a:r>
            <a:r>
              <a:rPr lang="en-US" sz="1600" b="1" dirty="0" smtClean="0">
                <a:solidFill>
                  <a:srgbClr val="FFC000"/>
                </a:solidFill>
              </a:rPr>
              <a:t>);</a:t>
            </a:r>
          </a:p>
          <a:p>
            <a:pPr marL="0" indent="0">
              <a:buNone/>
            </a:pPr>
            <a:r>
              <a:rPr lang="en-US" sz="1600" i="1" dirty="0"/>
              <a:t> </a:t>
            </a:r>
            <a:r>
              <a:rPr lang="en-US" sz="1600" i="1" dirty="0" smtClean="0"/>
              <a:t> </a:t>
            </a:r>
            <a:r>
              <a:rPr lang="en-US" sz="1600" b="1" i="1" dirty="0">
                <a:solidFill>
                  <a:srgbClr val="FFFF00"/>
                </a:solidFill>
              </a:rPr>
              <a:t>/* To display the actual image in each row,</a:t>
            </a:r>
            <a:br>
              <a:rPr lang="en-US" sz="1600" b="1" i="1" dirty="0">
                <a:solidFill>
                  <a:srgbClr val="FFFF00"/>
                </a:solidFill>
              </a:rPr>
            </a:br>
            <a:r>
              <a:rPr lang="en-US" sz="1600" b="1" i="1" dirty="0">
                <a:solidFill>
                  <a:srgbClr val="FFFF00"/>
                </a:solidFill>
              </a:rPr>
              <a:t>   already we have the actual path and retrieve each image using position</a:t>
            </a:r>
            <a:br>
              <a:rPr lang="en-US" sz="1600" b="1" i="1" dirty="0">
                <a:solidFill>
                  <a:srgbClr val="FFFF00"/>
                </a:solidFill>
              </a:rPr>
            </a:br>
            <a:r>
              <a:rPr lang="en-US" sz="1600" b="1" i="1" dirty="0">
                <a:solidFill>
                  <a:srgbClr val="FFFF00"/>
                </a:solidFill>
              </a:rPr>
              <a:t>   and then make the String into File.</a:t>
            </a:r>
            <a:br>
              <a:rPr lang="en-US" sz="1600" b="1" i="1" dirty="0">
                <a:solidFill>
                  <a:srgbClr val="FFFF00"/>
                </a:solidFill>
              </a:rPr>
            </a:br>
            <a:r>
              <a:rPr lang="en-US" sz="1600" b="1" i="1" dirty="0">
                <a:solidFill>
                  <a:srgbClr val="FFFF00"/>
                </a:solidFill>
              </a:rPr>
              <a:t>   Set the image to the </a:t>
            </a:r>
            <a:r>
              <a:rPr lang="en-US" sz="1600" b="1" i="1" dirty="0" err="1">
                <a:solidFill>
                  <a:srgbClr val="FFFF00"/>
                </a:solidFill>
              </a:rPr>
              <a:t>ImageView</a:t>
            </a:r>
            <a:r>
              <a:rPr lang="en-US" sz="1600" b="1" i="1" dirty="0">
                <a:solidFill>
                  <a:srgbClr val="FFFF00"/>
                </a:solidFill>
              </a:rPr>
              <a:t> UI using </a:t>
            </a:r>
            <a:r>
              <a:rPr lang="en-US" sz="1600" b="1" i="1" dirty="0" err="1">
                <a:solidFill>
                  <a:srgbClr val="FFFF00"/>
                </a:solidFill>
              </a:rPr>
              <a:t>Uri.fromFile</a:t>
            </a:r>
            <a:r>
              <a:rPr lang="en-US" sz="1600" b="1" i="1" dirty="0">
                <a:solidFill>
                  <a:srgbClr val="FFFF00"/>
                </a:solidFill>
              </a:rPr>
              <a:t>() method by passing the File object*/</a:t>
            </a:r>
            <a:br>
              <a:rPr lang="en-US" sz="1600" b="1" i="1" dirty="0">
                <a:solidFill>
                  <a:srgbClr val="FFFF00"/>
                </a:solidFill>
              </a:rPr>
            </a:br>
            <a:r>
              <a:rPr lang="en-US" sz="1600" b="1" i="1" dirty="0" smtClean="0">
                <a:solidFill>
                  <a:srgbClr val="FFFF00"/>
                </a:solidFill>
              </a:rPr>
              <a:t>	 </a:t>
            </a:r>
            <a:r>
              <a:rPr lang="en-US" sz="1600" b="1" dirty="0">
                <a:solidFill>
                  <a:srgbClr val="FFFF00"/>
                </a:solidFill>
              </a:rPr>
              <a:t>String </a:t>
            </a:r>
            <a:r>
              <a:rPr lang="en-US" sz="1600" b="1" dirty="0" err="1">
                <a:solidFill>
                  <a:srgbClr val="FFFF00"/>
                </a:solidFill>
              </a:rPr>
              <a:t>new_path</a:t>
            </a:r>
            <a:r>
              <a:rPr lang="en-US" sz="1600" b="1" dirty="0">
                <a:solidFill>
                  <a:srgbClr val="FFFF00"/>
                </a:solidFill>
              </a:rPr>
              <a:t> = path + files[position];</a:t>
            </a:r>
            <a:br>
              <a:rPr lang="en-US" sz="1600" b="1" dirty="0">
                <a:solidFill>
                  <a:srgbClr val="FFFF00"/>
                </a:solidFill>
              </a:rPr>
            </a:br>
            <a:r>
              <a:rPr lang="en-US" sz="1600" b="1" dirty="0">
                <a:solidFill>
                  <a:srgbClr val="FFFF00"/>
                </a:solidFill>
              </a:rPr>
              <a:t> </a:t>
            </a:r>
            <a:r>
              <a:rPr lang="en-US" sz="1600" b="1" dirty="0" smtClean="0">
                <a:solidFill>
                  <a:srgbClr val="FFFF00"/>
                </a:solidFill>
              </a:rPr>
              <a:t>	 final </a:t>
            </a:r>
            <a:r>
              <a:rPr lang="en-US" sz="1600" b="1" dirty="0">
                <a:solidFill>
                  <a:srgbClr val="FFFF00"/>
                </a:solidFill>
              </a:rPr>
              <a:t>File </a:t>
            </a:r>
            <a:r>
              <a:rPr lang="en-US" sz="1600" b="1" dirty="0" err="1">
                <a:solidFill>
                  <a:srgbClr val="FFFF00"/>
                </a:solidFill>
              </a:rPr>
              <a:t>new_file</a:t>
            </a:r>
            <a:r>
              <a:rPr lang="en-US" sz="1600" b="1" dirty="0">
                <a:solidFill>
                  <a:srgbClr val="FFFF00"/>
                </a:solidFill>
              </a:rPr>
              <a:t> = new File(</a:t>
            </a:r>
            <a:r>
              <a:rPr lang="en-US" sz="1600" b="1" dirty="0" err="1">
                <a:solidFill>
                  <a:srgbClr val="FFFF00"/>
                </a:solidFill>
              </a:rPr>
              <a:t>new_path</a:t>
            </a:r>
            <a:r>
              <a:rPr lang="en-US" sz="1600" b="1" dirty="0" smtClean="0">
                <a:solidFill>
                  <a:srgbClr val="FFFF00"/>
                </a:solidFill>
              </a:rPr>
              <a:t>);				</a:t>
            </a:r>
            <a:r>
              <a:rPr lang="en-US" sz="1600" b="1" dirty="0" err="1" smtClean="0">
                <a:solidFill>
                  <a:srgbClr val="FFFF00"/>
                </a:solidFill>
              </a:rPr>
              <a:t>imageView.setImageURI</a:t>
            </a:r>
            <a:r>
              <a:rPr lang="en-US" sz="1600" b="1" dirty="0" smtClean="0">
                <a:solidFill>
                  <a:srgbClr val="FFFF00"/>
                </a:solidFill>
              </a:rPr>
              <a:t>(</a:t>
            </a:r>
            <a:r>
              <a:rPr lang="en-US" sz="1600" b="1" dirty="0" err="1" smtClean="0">
                <a:solidFill>
                  <a:srgbClr val="FFFF00"/>
                </a:solidFill>
              </a:rPr>
              <a:t>Uri.fromFile</a:t>
            </a:r>
            <a:r>
              <a:rPr lang="en-US" sz="1600" b="1" dirty="0" smtClean="0">
                <a:solidFill>
                  <a:srgbClr val="FFFF00"/>
                </a:solidFill>
              </a:rPr>
              <a:t>(</a:t>
            </a:r>
            <a:r>
              <a:rPr lang="en-US" sz="1600" b="1" dirty="0" err="1" smtClean="0">
                <a:solidFill>
                  <a:srgbClr val="FFFF00"/>
                </a:solidFill>
              </a:rPr>
              <a:t>new_file</a:t>
            </a:r>
            <a:r>
              <a:rPr lang="en-US" sz="1600" b="1" dirty="0">
                <a:solidFill>
                  <a:srgbClr val="FFFF00"/>
                </a:solidFill>
              </a:rPr>
              <a:t>));</a:t>
            </a:r>
          </a:p>
          <a:p>
            <a:pPr marL="0" indent="0">
              <a:buNone/>
            </a:pPr>
            <a:endParaRPr lang="en-US" sz="1600" dirty="0"/>
          </a:p>
          <a:p>
            <a:pPr marL="0" indent="0">
              <a:buNone/>
            </a:pPr>
            <a:endParaRPr lang="en-US" sz="2800" dirty="0" smtClean="0"/>
          </a:p>
        </p:txBody>
      </p:sp>
    </p:spTree>
    <p:extLst>
      <p:ext uri="{BB962C8B-B14F-4D97-AF65-F5344CB8AC3E}">
        <p14:creationId xmlns:p14="http://schemas.microsoft.com/office/powerpoint/2010/main" val="1928994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514750"/>
          </a:xfrm>
        </p:spPr>
        <p:txBody>
          <a:bodyPr>
            <a:normAutofit/>
          </a:bodyPr>
          <a:lstStyle/>
          <a:p>
            <a:pPr algn="ctr"/>
            <a:r>
              <a:rPr lang="en-US" sz="2800" b="1" cap="none" dirty="0" smtClean="0"/>
              <a:t>Hands on Example – Customized </a:t>
            </a:r>
            <a:r>
              <a:rPr lang="en-US" sz="2800" b="1" cap="none" dirty="0" err="1" smtClean="0"/>
              <a:t>ListView</a:t>
            </a:r>
            <a:r>
              <a:rPr lang="en-US" sz="2800" b="1" cap="none" dirty="0" smtClean="0"/>
              <a:t> – Coding Step2</a:t>
            </a:r>
            <a:endParaRPr lang="en-US" sz="2800" b="1" cap="none" dirty="0"/>
          </a:p>
        </p:txBody>
      </p:sp>
      <p:sp>
        <p:nvSpPr>
          <p:cNvPr id="3" name="Content Placeholder 2"/>
          <p:cNvSpPr>
            <a:spLocks noGrp="1"/>
          </p:cNvSpPr>
          <p:nvPr>
            <p:ph idx="1"/>
          </p:nvPr>
        </p:nvSpPr>
        <p:spPr>
          <a:xfrm>
            <a:off x="406400" y="563746"/>
            <a:ext cx="11139606" cy="6294254"/>
          </a:xfrm>
        </p:spPr>
        <p:txBody>
          <a:bodyPr>
            <a:noAutofit/>
          </a:bodyPr>
          <a:lstStyle/>
          <a:p>
            <a:r>
              <a:rPr lang="en-US" sz="1800" dirty="0" smtClean="0">
                <a:solidFill>
                  <a:srgbClr val="FFFF00"/>
                </a:solidFill>
              </a:rPr>
              <a:t>Implementation </a:t>
            </a:r>
            <a:r>
              <a:rPr lang="en-US" sz="1800" dirty="0">
                <a:solidFill>
                  <a:srgbClr val="FFFF00"/>
                </a:solidFill>
              </a:rPr>
              <a:t>of </a:t>
            </a:r>
            <a:r>
              <a:rPr lang="en-US" sz="1800" dirty="0" err="1">
                <a:solidFill>
                  <a:srgbClr val="FFFF00"/>
                </a:solidFill>
              </a:rPr>
              <a:t>getView</a:t>
            </a:r>
            <a:r>
              <a:rPr lang="en-US" sz="1800" dirty="0">
                <a:solidFill>
                  <a:srgbClr val="FFFF00"/>
                </a:solidFill>
              </a:rPr>
              <a:t>() method in MyAdapter.java.</a:t>
            </a:r>
          </a:p>
          <a:p>
            <a:pPr marL="0" indent="0">
              <a:buNone/>
            </a:pPr>
            <a:r>
              <a:rPr lang="en-US" sz="2100" i="1" dirty="0"/>
              <a:t> </a:t>
            </a:r>
            <a:r>
              <a:rPr lang="en-US" sz="2100" i="1" dirty="0" smtClean="0"/>
              <a:t>      // </a:t>
            </a:r>
            <a:r>
              <a:rPr lang="en-US" sz="2100" i="1" dirty="0"/>
              <a:t>Set the file name and file size to the </a:t>
            </a:r>
            <a:r>
              <a:rPr lang="en-US" sz="2100" i="1" dirty="0" err="1"/>
              <a:t>TextView</a:t>
            </a:r>
            <a:r>
              <a:rPr lang="en-US" sz="2100" i="1" dirty="0"/>
              <a:t> UI</a:t>
            </a:r>
            <a:br>
              <a:rPr lang="en-US" sz="2100" i="1" dirty="0"/>
            </a:br>
            <a:r>
              <a:rPr lang="en-US" sz="2100" i="1" dirty="0"/>
              <a:t> </a:t>
            </a:r>
            <a:r>
              <a:rPr lang="en-US" sz="2100" i="1" dirty="0" smtClean="0"/>
              <a:t>          </a:t>
            </a:r>
            <a:r>
              <a:rPr lang="en-US" sz="2100" dirty="0" err="1" smtClean="0"/>
              <a:t>fname.setText</a:t>
            </a:r>
            <a:r>
              <a:rPr lang="en-US" sz="2100" dirty="0" smtClean="0"/>
              <a:t>(</a:t>
            </a:r>
            <a:r>
              <a:rPr lang="en-US" sz="2100" b="1" dirty="0" smtClean="0"/>
              <a:t>files</a:t>
            </a:r>
            <a:r>
              <a:rPr lang="en-US" sz="2100" dirty="0" smtClean="0"/>
              <a:t>[position</a:t>
            </a:r>
            <a:r>
              <a:rPr lang="en-US" sz="2100" dirty="0"/>
              <a:t>]); </a:t>
            </a:r>
            <a:r>
              <a:rPr lang="en-US" sz="2100" i="1" dirty="0"/>
              <a:t>// Retrieve the file name</a:t>
            </a:r>
            <a:br>
              <a:rPr lang="en-US" sz="2100" i="1" dirty="0"/>
            </a:br>
            <a:r>
              <a:rPr lang="en-US" sz="2100" i="1" dirty="0" smtClean="0"/>
              <a:t>           </a:t>
            </a:r>
            <a:r>
              <a:rPr lang="en-US" sz="2100" dirty="0" err="1" smtClean="0"/>
              <a:t>fsize.setText</a:t>
            </a:r>
            <a:r>
              <a:rPr lang="en-US" sz="2100" dirty="0" smtClean="0"/>
              <a:t>(</a:t>
            </a:r>
            <a:r>
              <a:rPr lang="en-US" sz="2100" dirty="0" err="1" smtClean="0"/>
              <a:t>new_file.length</a:t>
            </a:r>
            <a:r>
              <a:rPr lang="en-US" sz="2100" dirty="0"/>
              <a:t>() + </a:t>
            </a:r>
            <a:r>
              <a:rPr lang="en-US" sz="2100" b="1" dirty="0"/>
              <a:t>" bytes"</a:t>
            </a:r>
            <a:r>
              <a:rPr lang="en-US" sz="2100" dirty="0"/>
              <a:t>); </a:t>
            </a:r>
            <a:r>
              <a:rPr lang="en-US" sz="2100" i="1" dirty="0"/>
              <a:t>// Retrieve the file </a:t>
            </a:r>
            <a:r>
              <a:rPr lang="en-US" sz="2100" i="1" dirty="0" smtClean="0"/>
              <a:t>size</a:t>
            </a:r>
          </a:p>
          <a:p>
            <a:pPr marL="0" indent="0">
              <a:buNone/>
            </a:pPr>
            <a:r>
              <a:rPr lang="en-US" sz="2100" i="1" dirty="0" smtClean="0"/>
              <a:t>      // Remove the file once click the Del button by implementing </a:t>
            </a:r>
            <a:r>
              <a:rPr lang="en-US" sz="2100" i="1" dirty="0" err="1" smtClean="0"/>
              <a:t>OnClickListener</a:t>
            </a:r>
            <a:r>
              <a:rPr lang="en-US" sz="2100" i="1" dirty="0" smtClean="0"/>
              <a:t>()</a:t>
            </a:r>
          </a:p>
          <a:p>
            <a:pPr marL="0" indent="0">
              <a:buNone/>
            </a:pPr>
            <a:r>
              <a:rPr lang="en-US" sz="2100" dirty="0" smtClean="0"/>
              <a:t>	</a:t>
            </a:r>
            <a:r>
              <a:rPr lang="en-US" sz="2100" dirty="0" err="1" smtClean="0"/>
              <a:t>delete.setOnClickListener</a:t>
            </a:r>
            <a:r>
              <a:rPr lang="en-US" sz="2100" dirty="0" smtClean="0"/>
              <a:t>(</a:t>
            </a:r>
            <a:r>
              <a:rPr lang="en-US" sz="2100" b="1" dirty="0" smtClean="0"/>
              <a:t>new </a:t>
            </a:r>
            <a:r>
              <a:rPr lang="en-US" sz="2100" dirty="0" err="1"/>
              <a:t>View.OnClickListener</a:t>
            </a:r>
            <a:r>
              <a:rPr lang="en-US" sz="2100" dirty="0"/>
              <a:t>() {</a:t>
            </a:r>
            <a:br>
              <a:rPr lang="en-US" sz="2100" dirty="0"/>
            </a:br>
            <a:r>
              <a:rPr lang="en-US" sz="2100" dirty="0"/>
              <a:t>          </a:t>
            </a:r>
            <a:r>
              <a:rPr lang="en-US" sz="2100" dirty="0" smtClean="0"/>
              <a:t> 	@</a:t>
            </a:r>
            <a:r>
              <a:rPr lang="en-US" sz="2100" dirty="0"/>
              <a:t>Override</a:t>
            </a:r>
            <a:br>
              <a:rPr lang="en-US" sz="2100" dirty="0"/>
            </a:br>
            <a:r>
              <a:rPr lang="en-US" sz="2100" dirty="0"/>
              <a:t>           </a:t>
            </a:r>
            <a:r>
              <a:rPr lang="en-US" sz="2100" dirty="0" smtClean="0"/>
              <a:t>	 </a:t>
            </a:r>
            <a:r>
              <a:rPr lang="en-US" sz="2100" b="1" dirty="0"/>
              <a:t>public void </a:t>
            </a:r>
            <a:r>
              <a:rPr lang="en-US" sz="2100" dirty="0" err="1"/>
              <a:t>onClick</a:t>
            </a:r>
            <a:r>
              <a:rPr lang="en-US" sz="2100" dirty="0"/>
              <a:t>(View v) {</a:t>
            </a:r>
            <a:br>
              <a:rPr lang="en-US" sz="2100" dirty="0"/>
            </a:br>
            <a:r>
              <a:rPr lang="en-US" sz="2100" dirty="0"/>
              <a:t>             </a:t>
            </a:r>
            <a:r>
              <a:rPr lang="en-US" sz="2100" dirty="0" smtClean="0"/>
              <a:t>	     </a:t>
            </a:r>
            <a:r>
              <a:rPr lang="en-US" sz="2100" dirty="0" err="1"/>
              <a:t>new_file.delete</a:t>
            </a:r>
            <a:r>
              <a:rPr lang="en-US" sz="2100" dirty="0" smtClean="0"/>
              <a:t>();  //  helps to remove the file</a:t>
            </a:r>
            <a:r>
              <a:rPr lang="en-US" sz="2100" dirty="0"/>
              <a:t/>
            </a:r>
            <a:br>
              <a:rPr lang="en-US" sz="2100" dirty="0"/>
            </a:br>
            <a:r>
              <a:rPr lang="en-US" sz="2100" dirty="0"/>
              <a:t>               </a:t>
            </a:r>
            <a:r>
              <a:rPr lang="en-US" sz="2100" dirty="0" smtClean="0"/>
              <a:t>    </a:t>
            </a:r>
            <a:r>
              <a:rPr lang="en-US" sz="2100" dirty="0" err="1"/>
              <a:t>MainActivity.</a:t>
            </a:r>
            <a:r>
              <a:rPr lang="en-US" sz="2100" i="1" dirty="0" err="1"/>
              <a:t>mainActivity</a:t>
            </a:r>
            <a:r>
              <a:rPr lang="en-US" sz="2100" dirty="0" err="1"/>
              <a:t>.refresh</a:t>
            </a:r>
            <a:r>
              <a:rPr lang="en-US" sz="2100" dirty="0" smtClean="0"/>
              <a:t>(); // Refresh the </a:t>
            </a:r>
            <a:r>
              <a:rPr lang="en-US" sz="2100" dirty="0" err="1" smtClean="0"/>
              <a:t>ListView</a:t>
            </a:r>
            <a:r>
              <a:rPr lang="en-US" sz="2100" dirty="0" smtClean="0"/>
              <a:t> once the file is removed</a:t>
            </a:r>
            <a:r>
              <a:rPr lang="en-US" sz="2100" dirty="0"/>
              <a:t/>
            </a:r>
            <a:br>
              <a:rPr lang="en-US" sz="2100" dirty="0"/>
            </a:br>
            <a:r>
              <a:rPr lang="en-US" sz="2100" dirty="0"/>
              <a:t>            }</a:t>
            </a:r>
            <a:br>
              <a:rPr lang="en-US" sz="2100" dirty="0"/>
            </a:br>
            <a:r>
              <a:rPr lang="en-US" sz="2100" dirty="0"/>
              <a:t>        });</a:t>
            </a:r>
            <a:br>
              <a:rPr lang="en-US" sz="2100" dirty="0"/>
            </a:br>
            <a:r>
              <a:rPr lang="en-US" sz="2100" dirty="0"/>
              <a:t>        </a:t>
            </a:r>
            <a:r>
              <a:rPr lang="en-US" sz="2100" b="1" dirty="0"/>
              <a:t>return </a:t>
            </a:r>
            <a:r>
              <a:rPr lang="en-US" sz="2100" dirty="0"/>
              <a:t>view</a:t>
            </a:r>
            <a:r>
              <a:rPr lang="en-US" sz="2100" dirty="0" smtClean="0"/>
              <a:t>; // Return the View </a:t>
            </a:r>
            <a:r>
              <a:rPr lang="en-US" sz="2100" dirty="0"/>
              <a:t/>
            </a:r>
            <a:br>
              <a:rPr lang="en-US" sz="2100" dirty="0"/>
            </a:br>
            <a:r>
              <a:rPr lang="en-US" sz="2100" dirty="0"/>
              <a:t>    }</a:t>
            </a:r>
            <a:br>
              <a:rPr lang="en-US" sz="2100" dirty="0"/>
            </a:br>
            <a:r>
              <a:rPr lang="en-US" sz="2100" dirty="0"/>
              <a:t>}</a:t>
            </a:r>
          </a:p>
          <a:p>
            <a:pPr marL="0" indent="0">
              <a:buNone/>
            </a:pPr>
            <a:endParaRPr lang="en-US" sz="3200" dirty="0" smtClean="0"/>
          </a:p>
        </p:txBody>
      </p:sp>
    </p:spTree>
    <p:extLst>
      <p:ext uri="{BB962C8B-B14F-4D97-AF65-F5344CB8AC3E}">
        <p14:creationId xmlns:p14="http://schemas.microsoft.com/office/powerpoint/2010/main" val="3730868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514750"/>
          </a:xfrm>
        </p:spPr>
        <p:txBody>
          <a:bodyPr>
            <a:normAutofit/>
          </a:bodyPr>
          <a:lstStyle/>
          <a:p>
            <a:pPr algn="ctr"/>
            <a:r>
              <a:rPr lang="en-US" sz="2800" b="1" cap="none" dirty="0" smtClean="0"/>
              <a:t>Hands on Example – Customized </a:t>
            </a:r>
            <a:r>
              <a:rPr lang="en-US" sz="2800" b="1" cap="none" dirty="0" err="1" smtClean="0"/>
              <a:t>ListView</a:t>
            </a:r>
            <a:r>
              <a:rPr lang="en-US" sz="2800" b="1" cap="none" dirty="0" smtClean="0"/>
              <a:t> – Step 5</a:t>
            </a:r>
            <a:endParaRPr lang="en-US" sz="2800" b="1" cap="none" dirty="0"/>
          </a:p>
        </p:txBody>
      </p:sp>
      <p:sp>
        <p:nvSpPr>
          <p:cNvPr id="3" name="Content Placeholder 2"/>
          <p:cNvSpPr>
            <a:spLocks noGrp="1"/>
          </p:cNvSpPr>
          <p:nvPr>
            <p:ph idx="1"/>
          </p:nvPr>
        </p:nvSpPr>
        <p:spPr>
          <a:xfrm>
            <a:off x="406400" y="563746"/>
            <a:ext cx="11139606" cy="6294254"/>
          </a:xfrm>
        </p:spPr>
        <p:txBody>
          <a:bodyPr>
            <a:noAutofit/>
          </a:bodyPr>
          <a:lstStyle/>
          <a:p>
            <a:pPr marL="0" indent="0">
              <a:buNone/>
            </a:pPr>
            <a:r>
              <a:rPr lang="en-US" sz="3200" dirty="0" smtClean="0"/>
              <a:t>Run your App to get the Expected result.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550" y="1356388"/>
            <a:ext cx="3277635" cy="517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761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44530"/>
            <a:ext cx="11277600" cy="514750"/>
          </a:xfrm>
        </p:spPr>
        <p:txBody>
          <a:bodyPr>
            <a:noAutofit/>
          </a:bodyPr>
          <a:lstStyle/>
          <a:p>
            <a:pPr algn="ctr"/>
            <a:r>
              <a:rPr lang="en-US" b="1" cap="none" dirty="0" smtClean="0"/>
              <a:t>Other Views</a:t>
            </a:r>
            <a:endParaRPr lang="en-US" b="1" cap="none" dirty="0"/>
          </a:p>
        </p:txBody>
      </p:sp>
      <p:sp>
        <p:nvSpPr>
          <p:cNvPr id="3" name="Content Placeholder 2"/>
          <p:cNvSpPr>
            <a:spLocks noGrp="1"/>
          </p:cNvSpPr>
          <p:nvPr>
            <p:ph idx="1"/>
          </p:nvPr>
        </p:nvSpPr>
        <p:spPr>
          <a:xfrm>
            <a:off x="406400" y="986826"/>
            <a:ext cx="11139606" cy="5400326"/>
          </a:xfrm>
        </p:spPr>
        <p:txBody>
          <a:bodyPr>
            <a:noAutofit/>
          </a:bodyPr>
          <a:lstStyle/>
          <a:p>
            <a:r>
              <a:rPr lang="en-US" sz="2800" dirty="0" smtClean="0"/>
              <a:t>We learned </a:t>
            </a:r>
            <a:r>
              <a:rPr lang="en-US" sz="2800" dirty="0" err="1" smtClean="0"/>
              <a:t>ListView</a:t>
            </a:r>
            <a:r>
              <a:rPr lang="en-US" sz="2800" dirty="0" smtClean="0"/>
              <a:t> in this course</a:t>
            </a:r>
          </a:p>
          <a:p>
            <a:r>
              <a:rPr lang="en-US" sz="2800" dirty="0" smtClean="0"/>
              <a:t>Like that Android supports several views which we are not covered </a:t>
            </a:r>
          </a:p>
          <a:p>
            <a:pPr lvl="1"/>
            <a:r>
              <a:rPr lang="en-US" sz="2400" dirty="0" err="1" smtClean="0"/>
              <a:t>GridView</a:t>
            </a:r>
            <a:r>
              <a:rPr lang="en-US" sz="2400" dirty="0"/>
              <a:t>  - This layout displays a scrolling grid consisting of rows and columns</a:t>
            </a:r>
            <a:endParaRPr lang="en-US" sz="2400" dirty="0" smtClean="0"/>
          </a:p>
          <a:p>
            <a:pPr lvl="1"/>
            <a:r>
              <a:rPr lang="en-US" sz="2400" dirty="0" err="1" smtClean="0"/>
              <a:t>GalleryView</a:t>
            </a:r>
            <a:r>
              <a:rPr lang="en-US" sz="2400" dirty="0"/>
              <a:t> - Provides layout to view all the images in a gallery view</a:t>
            </a:r>
            <a:endParaRPr lang="en-US" sz="2400" dirty="0" smtClean="0"/>
          </a:p>
          <a:p>
            <a:pPr lvl="1"/>
            <a:r>
              <a:rPr lang="en-US" sz="2400" dirty="0" err="1" smtClean="0"/>
              <a:t>RecyclerView</a:t>
            </a:r>
            <a:r>
              <a:rPr lang="en-US" sz="2400" dirty="0" smtClean="0"/>
              <a:t> - </a:t>
            </a:r>
            <a:r>
              <a:rPr lang="en-US" sz="2400" b="1" dirty="0" err="1"/>
              <a:t>RecyclerView</a:t>
            </a:r>
            <a:r>
              <a:rPr lang="en-US" sz="2400" dirty="0"/>
              <a:t> is like traditional </a:t>
            </a:r>
            <a:r>
              <a:rPr lang="en-US" sz="2400" dirty="0" err="1"/>
              <a:t>ListView</a:t>
            </a:r>
            <a:r>
              <a:rPr lang="en-US" sz="2400" dirty="0"/>
              <a:t> widget, but with more flexibility to customizes and optimized to work with larger datasets.</a:t>
            </a:r>
            <a:endParaRPr lang="en-US" sz="2400" dirty="0" smtClean="0"/>
          </a:p>
          <a:p>
            <a:pPr lvl="1"/>
            <a:r>
              <a:rPr lang="en-US" sz="2400" dirty="0" err="1" smtClean="0"/>
              <a:t>SurfaceView</a:t>
            </a:r>
            <a:r>
              <a:rPr lang="en-US" sz="2400" dirty="0" smtClean="0"/>
              <a:t>- </a:t>
            </a:r>
            <a:r>
              <a:rPr lang="en-US" sz="2400" dirty="0"/>
              <a:t>Provides a dedicated drawing surface embedded inside of a view hierarchy</a:t>
            </a:r>
            <a:r>
              <a:rPr lang="en-US" sz="2400" dirty="0" smtClean="0"/>
              <a:t>. To handle Graphics and Animation.</a:t>
            </a:r>
          </a:p>
          <a:p>
            <a:pPr marL="457200" lvl="1" indent="0">
              <a:buNone/>
            </a:pPr>
            <a:endParaRPr lang="en-US" sz="2800" dirty="0" smtClean="0"/>
          </a:p>
        </p:txBody>
      </p:sp>
    </p:spTree>
    <p:extLst>
      <p:ext uri="{BB962C8B-B14F-4D97-AF65-F5344CB8AC3E}">
        <p14:creationId xmlns:p14="http://schemas.microsoft.com/office/powerpoint/2010/main" val="1475674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594" y="373938"/>
            <a:ext cx="7197370" cy="812717"/>
          </a:xfrm>
        </p:spPr>
        <p:txBody>
          <a:bodyPr>
            <a:noAutofit/>
          </a:bodyPr>
          <a:lstStyle/>
          <a:p>
            <a:pPr algn="ctr"/>
            <a:r>
              <a:rPr lang="en-US" sz="4000" cap="none" dirty="0" err="1" smtClean="0"/>
              <a:t>AutoCompleteTextView</a:t>
            </a:r>
            <a:r>
              <a:rPr lang="en-US" sz="4000" dirty="0"/>
              <a:t/>
            </a:r>
            <a:br>
              <a:rPr lang="en-US" sz="4000" dirty="0"/>
            </a:br>
            <a:endParaRPr lang="en-US" sz="4000" dirty="0"/>
          </a:p>
        </p:txBody>
      </p:sp>
      <p:sp>
        <p:nvSpPr>
          <p:cNvPr id="3" name="Content Placeholder 2"/>
          <p:cNvSpPr>
            <a:spLocks noGrp="1"/>
          </p:cNvSpPr>
          <p:nvPr>
            <p:ph idx="1"/>
          </p:nvPr>
        </p:nvSpPr>
        <p:spPr>
          <a:xfrm>
            <a:off x="723331" y="1533298"/>
            <a:ext cx="10904562" cy="5154104"/>
          </a:xfrm>
        </p:spPr>
        <p:txBody>
          <a:bodyPr>
            <a:normAutofit fontScale="85000" lnSpcReduction="20000"/>
          </a:bodyPr>
          <a:lstStyle/>
          <a:p>
            <a:r>
              <a:rPr lang="en-US" sz="2800" dirty="0"/>
              <a:t>The </a:t>
            </a:r>
            <a:r>
              <a:rPr lang="en-US" sz="2800" dirty="0" err="1"/>
              <a:t>AutoCompleteTextView</a:t>
            </a:r>
            <a:r>
              <a:rPr lang="en-US" sz="2800" dirty="0"/>
              <a:t> is sort of a hybrid between the </a:t>
            </a:r>
            <a:r>
              <a:rPr lang="en-US" sz="2800" dirty="0" err="1"/>
              <a:t>EditText</a:t>
            </a:r>
            <a:r>
              <a:rPr lang="en-US" sz="2800" dirty="0"/>
              <a:t> (field) and the Spinner. With auto-completion, as the user types, the text is treated as a prefix filter, comparing the entered text as a prefix against a list of candidates. </a:t>
            </a:r>
            <a:endParaRPr lang="en-US" sz="2800" dirty="0" smtClean="0"/>
          </a:p>
          <a:p>
            <a:r>
              <a:rPr lang="en-US" sz="2800" dirty="0" smtClean="0"/>
              <a:t>Matches </a:t>
            </a:r>
            <a:r>
              <a:rPr lang="en-US" sz="2800" dirty="0"/>
              <a:t>are shown in a selection list that folds down from the field. The user can either type out an entry (e.g., something not in the list) or choose an entry from the list to be the value of the field</a:t>
            </a:r>
            <a:r>
              <a:rPr lang="en-US" sz="2800" dirty="0" smtClean="0"/>
              <a:t>.</a:t>
            </a:r>
          </a:p>
          <a:p>
            <a:r>
              <a:rPr lang="en-US" sz="2800" dirty="0" smtClean="0"/>
              <a:t> In </a:t>
            </a:r>
            <a:r>
              <a:rPr lang="en-US" sz="2800" dirty="0"/>
              <a:t>addition, </a:t>
            </a:r>
            <a:r>
              <a:rPr lang="en-US" sz="2800" dirty="0" err="1"/>
              <a:t>AutoCompleteTextView</a:t>
            </a:r>
            <a:r>
              <a:rPr lang="en-US" sz="2800" dirty="0"/>
              <a:t> has an </a:t>
            </a:r>
            <a:r>
              <a:rPr lang="en-US" sz="2800" dirty="0" smtClean="0"/>
              <a:t>Threshold </a:t>
            </a:r>
            <a:r>
              <a:rPr lang="en-US" sz="2800" dirty="0"/>
              <a:t>property, to indicate the minimum number of characters a user must enter before the list filtering begins.</a:t>
            </a:r>
          </a:p>
          <a:p>
            <a:r>
              <a:rPr lang="en-US" sz="2800" dirty="0" smtClean="0"/>
              <a:t>To create a UI Component use &lt;</a:t>
            </a:r>
            <a:r>
              <a:rPr lang="en-US" sz="2800" dirty="0" err="1" smtClean="0"/>
              <a:t>AutoCompleteTextView</a:t>
            </a:r>
            <a:r>
              <a:rPr lang="en-US" sz="2800" dirty="0" smtClean="0"/>
              <a:t>&gt; tag in XML. </a:t>
            </a:r>
          </a:p>
          <a:p>
            <a:r>
              <a:rPr lang="en-US" sz="2800" dirty="0" smtClean="0"/>
              <a:t>To </a:t>
            </a:r>
            <a:r>
              <a:rPr lang="en-US" sz="2800" dirty="0"/>
              <a:t>provide an auto completion support to the user first we have to configure the </a:t>
            </a:r>
            <a:r>
              <a:rPr lang="en-US" sz="2800" dirty="0" smtClean="0"/>
              <a:t>values. Configure the values either using </a:t>
            </a:r>
          </a:p>
          <a:p>
            <a:pPr lvl="1"/>
            <a:r>
              <a:rPr lang="en-US" sz="2400" dirty="0" smtClean="0"/>
              <a:t>XML approach or Java approach.</a:t>
            </a:r>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006" y="27296"/>
            <a:ext cx="3067050" cy="150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735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6970"/>
            <a:ext cx="9905998" cy="918734"/>
          </a:xfrm>
        </p:spPr>
        <p:txBody>
          <a:bodyPr/>
          <a:lstStyle/>
          <a:p>
            <a:pPr algn="ctr"/>
            <a:r>
              <a:rPr lang="en-US" dirty="0"/>
              <a:t>XML Approach </a:t>
            </a:r>
          </a:p>
        </p:txBody>
      </p:sp>
      <p:sp>
        <p:nvSpPr>
          <p:cNvPr id="3" name="Content Placeholder 2"/>
          <p:cNvSpPr>
            <a:spLocks noGrp="1"/>
          </p:cNvSpPr>
          <p:nvPr>
            <p:ph idx="1"/>
          </p:nvPr>
        </p:nvSpPr>
        <p:spPr>
          <a:xfrm>
            <a:off x="1141412" y="1126436"/>
            <a:ext cx="10361475" cy="5208104"/>
          </a:xfrm>
        </p:spPr>
        <p:txBody>
          <a:bodyPr>
            <a:normAutofit fontScale="85000" lnSpcReduction="20000"/>
          </a:bodyPr>
          <a:lstStyle/>
          <a:p>
            <a:pPr marL="457200" lvl="1" indent="0">
              <a:buNone/>
            </a:pPr>
            <a:r>
              <a:rPr lang="en-US" dirty="0" smtClean="0"/>
              <a:t>Step 1:  </a:t>
            </a:r>
            <a:r>
              <a:rPr lang="en-US" dirty="0"/>
              <a:t>In your Android Project go to the folder app</a:t>
            </a:r>
            <a:r>
              <a:rPr lang="en-US" dirty="0">
                <a:sym typeface="Wingdings" pitchFamily="2" charset="2"/>
              </a:rPr>
              <a:t></a:t>
            </a:r>
            <a:r>
              <a:rPr lang="en-US" dirty="0"/>
              <a:t>res</a:t>
            </a:r>
            <a:r>
              <a:rPr lang="en-US" dirty="0">
                <a:sym typeface="Wingdings" pitchFamily="2" charset="2"/>
              </a:rPr>
              <a:t>valuesstrings.xml</a:t>
            </a:r>
          </a:p>
          <a:p>
            <a:pPr marL="457200" lvl="1" indent="0">
              <a:buNone/>
            </a:pPr>
            <a:r>
              <a:rPr lang="en-US" dirty="0" smtClean="0">
                <a:sym typeface="Wingdings" pitchFamily="2" charset="2"/>
              </a:rPr>
              <a:t>Set </a:t>
            </a:r>
            <a:r>
              <a:rPr lang="en-US" dirty="0">
                <a:sym typeface="Wingdings" pitchFamily="2" charset="2"/>
              </a:rPr>
              <a:t>the values by using the given lines of codes</a:t>
            </a:r>
          </a:p>
          <a:p>
            <a:pPr marL="457200" lvl="1" indent="0">
              <a:buNone/>
            </a:pPr>
            <a:r>
              <a:rPr lang="en-US" dirty="0"/>
              <a:t>&lt;string-array name=“</a:t>
            </a:r>
            <a:r>
              <a:rPr lang="en-US" dirty="0" err="1"/>
              <a:t>array_name</a:t>
            </a:r>
            <a:r>
              <a:rPr lang="en-US" dirty="0"/>
              <a:t>”&gt;</a:t>
            </a:r>
          </a:p>
          <a:p>
            <a:pPr marL="457200" lvl="1" indent="0">
              <a:buNone/>
            </a:pPr>
            <a:r>
              <a:rPr lang="en-US" dirty="0"/>
              <a:t>	&lt;item&gt;value1&lt;/item&gt;</a:t>
            </a:r>
          </a:p>
          <a:p>
            <a:pPr marL="457200" lvl="1" indent="0">
              <a:buNone/>
            </a:pPr>
            <a:r>
              <a:rPr lang="en-US" dirty="0"/>
              <a:t>	&lt;item&gt;value2&lt;/item&gt;</a:t>
            </a:r>
          </a:p>
          <a:p>
            <a:pPr marL="457200" lvl="1" indent="0">
              <a:buNone/>
            </a:pPr>
            <a:r>
              <a:rPr lang="en-US" dirty="0"/>
              <a:t>	………….</a:t>
            </a:r>
          </a:p>
          <a:p>
            <a:pPr marL="457200" lvl="1" indent="0">
              <a:buNone/>
            </a:pPr>
            <a:r>
              <a:rPr lang="en-US" dirty="0"/>
              <a:t>&lt;/string-array</a:t>
            </a:r>
            <a:r>
              <a:rPr lang="en-US" dirty="0" smtClean="0"/>
              <a:t>&gt;</a:t>
            </a:r>
          </a:p>
          <a:p>
            <a:pPr marL="457200" lvl="1" indent="0">
              <a:buNone/>
            </a:pPr>
            <a:r>
              <a:rPr lang="en-US" dirty="0" smtClean="0"/>
              <a:t>Step 2:  Create an </a:t>
            </a:r>
            <a:r>
              <a:rPr lang="en-US" dirty="0" err="1" smtClean="0"/>
              <a:t>AutoCompleteTextView</a:t>
            </a:r>
            <a:r>
              <a:rPr lang="en-US" dirty="0"/>
              <a:t> </a:t>
            </a:r>
            <a:r>
              <a:rPr lang="en-US" dirty="0" smtClean="0"/>
              <a:t>UI component in XML with an id.</a:t>
            </a:r>
            <a:endParaRPr lang="en-US" dirty="0"/>
          </a:p>
          <a:p>
            <a:pPr marL="457200" lvl="1" indent="0">
              <a:buNone/>
            </a:pPr>
            <a:r>
              <a:rPr lang="en-US" dirty="0" smtClean="0"/>
              <a:t>Step 3:  Use </a:t>
            </a:r>
            <a:r>
              <a:rPr lang="en-US" dirty="0"/>
              <a:t>the following code to get the Xml configured values into your Activity.</a:t>
            </a:r>
          </a:p>
          <a:p>
            <a:pPr marL="457200" lvl="1" indent="0">
              <a:buNone/>
            </a:pPr>
            <a:r>
              <a:rPr lang="en-US" dirty="0"/>
              <a:t>String[] values=</a:t>
            </a:r>
            <a:r>
              <a:rPr lang="en-US" dirty="0" err="1"/>
              <a:t>getResources</a:t>
            </a:r>
            <a:r>
              <a:rPr lang="en-US" dirty="0"/>
              <a:t>().</a:t>
            </a:r>
            <a:r>
              <a:rPr lang="en-US" dirty="0" err="1"/>
              <a:t>getStringArray</a:t>
            </a:r>
            <a:r>
              <a:rPr lang="en-US" dirty="0"/>
              <a:t>(</a:t>
            </a:r>
            <a:r>
              <a:rPr lang="en-US" dirty="0" err="1"/>
              <a:t>R.array.array_name</a:t>
            </a:r>
            <a:r>
              <a:rPr lang="en-US" dirty="0" smtClean="0"/>
              <a:t>);</a:t>
            </a:r>
          </a:p>
          <a:p>
            <a:pPr marL="457200" lvl="1" indent="0">
              <a:buNone/>
            </a:pPr>
            <a:r>
              <a:rPr lang="en-US" dirty="0" smtClean="0"/>
              <a:t>Step 4: for </a:t>
            </a:r>
            <a:r>
              <a:rPr lang="en-US" dirty="0"/>
              <a:t>presenting the values we have to create an Adapter, in Android there are 3 types of Adapters.</a:t>
            </a:r>
          </a:p>
          <a:p>
            <a:pPr marL="457200" lvl="1" indent="0">
              <a:buNone/>
            </a:pPr>
            <a:r>
              <a:rPr lang="en-US" dirty="0" smtClean="0"/>
              <a:t> a)  </a:t>
            </a:r>
            <a:r>
              <a:rPr lang="en-US" dirty="0" err="1" smtClean="0"/>
              <a:t>ArrayAdapter</a:t>
            </a:r>
            <a:r>
              <a:rPr lang="en-US" dirty="0" smtClean="0"/>
              <a:t>   b)  </a:t>
            </a:r>
            <a:r>
              <a:rPr lang="en-US" dirty="0"/>
              <a:t>Custom </a:t>
            </a:r>
            <a:r>
              <a:rPr lang="en-US" dirty="0" smtClean="0"/>
              <a:t>Adapter(will discuss in </a:t>
            </a:r>
            <a:r>
              <a:rPr lang="en-US" dirty="0" err="1" smtClean="0"/>
              <a:t>ListView</a:t>
            </a:r>
            <a:r>
              <a:rPr lang="en-US" dirty="0" smtClean="0"/>
              <a:t>)   c)  </a:t>
            </a:r>
            <a:r>
              <a:rPr lang="en-US" dirty="0"/>
              <a:t>Cursor </a:t>
            </a:r>
            <a:r>
              <a:rPr lang="en-US" dirty="0" smtClean="0"/>
              <a:t>Adapter(will discuss in SQLite)</a:t>
            </a:r>
            <a:endParaRPr lang="en-US" dirty="0"/>
          </a:p>
          <a:p>
            <a:pPr marL="457200" lvl="1" indent="0">
              <a:buNone/>
            </a:pPr>
            <a:r>
              <a:rPr lang="en-US" dirty="0" err="1" smtClean="0"/>
              <a:t>ArrayAdapter</a:t>
            </a:r>
            <a:r>
              <a:rPr lang="en-US" dirty="0" smtClean="0"/>
              <a:t>&lt;String</a:t>
            </a:r>
            <a:r>
              <a:rPr lang="en-US" dirty="0"/>
              <a:t>&gt; adapter= new </a:t>
            </a:r>
            <a:r>
              <a:rPr lang="en-US" dirty="0" err="1"/>
              <a:t>ArrayAdapter</a:t>
            </a:r>
            <a:r>
              <a:rPr lang="en-US" dirty="0"/>
              <a:t>&lt;String&gt;(</a:t>
            </a:r>
            <a:r>
              <a:rPr lang="en-US" dirty="0" err="1"/>
              <a:t>context,xml_file,values</a:t>
            </a:r>
            <a:r>
              <a:rPr lang="en-US" dirty="0"/>
              <a:t>);</a:t>
            </a:r>
          </a:p>
          <a:p>
            <a:pPr marL="457200" lvl="1" indent="0">
              <a:buNone/>
            </a:pPr>
            <a:r>
              <a:rPr lang="en-US" dirty="0" err="1"/>
              <a:t>actv.setAdapter</a:t>
            </a:r>
            <a:r>
              <a:rPr lang="en-US" dirty="0"/>
              <a:t>(adapter</a:t>
            </a:r>
            <a:r>
              <a:rPr lang="en-US" dirty="0" smtClean="0"/>
              <a:t>); // To specify the Adapter Object. Here </a:t>
            </a:r>
            <a:r>
              <a:rPr lang="en-US" dirty="0" err="1" smtClean="0"/>
              <a:t>actv</a:t>
            </a:r>
            <a:r>
              <a:rPr lang="en-US" dirty="0" smtClean="0"/>
              <a:t> is an Autocomplete </a:t>
            </a:r>
            <a:r>
              <a:rPr lang="en-US" dirty="0" err="1" smtClean="0"/>
              <a:t>TextView</a:t>
            </a:r>
            <a:r>
              <a:rPr lang="en-US" dirty="0" smtClean="0"/>
              <a:t> type</a:t>
            </a:r>
            <a:endParaRPr lang="en-US" dirty="0"/>
          </a:p>
          <a:p>
            <a:pPr marL="457200" lvl="1" indent="0">
              <a:buNone/>
            </a:pPr>
            <a:r>
              <a:rPr lang="en-US" dirty="0" err="1"/>
              <a:t>actv.setThreshold</a:t>
            </a:r>
            <a:r>
              <a:rPr lang="en-US" dirty="0"/>
              <a:t>(</a:t>
            </a:r>
            <a:r>
              <a:rPr lang="en-US" dirty="0" err="1"/>
              <a:t>int</a:t>
            </a:r>
            <a:r>
              <a:rPr lang="en-US" dirty="0" smtClean="0"/>
              <a:t>); // To specify the dropdown support, after how many characters of user entry</a:t>
            </a:r>
            <a:endParaRPr lang="en-US" dirty="0"/>
          </a:p>
          <a:p>
            <a:endParaRPr lang="en-US" dirty="0"/>
          </a:p>
        </p:txBody>
      </p:sp>
    </p:spTree>
    <p:extLst>
      <p:ext uri="{BB962C8B-B14F-4D97-AF65-F5344CB8AC3E}">
        <p14:creationId xmlns:p14="http://schemas.microsoft.com/office/powerpoint/2010/main" val="456761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6632"/>
            <a:ext cx="9905998" cy="998247"/>
          </a:xfrm>
        </p:spPr>
        <p:txBody>
          <a:bodyPr/>
          <a:lstStyle/>
          <a:p>
            <a:r>
              <a:rPr lang="en-US" cap="none" dirty="0" smtClean="0"/>
              <a:t>Hands-on-example – Countries list using ACTV</a:t>
            </a:r>
            <a:endParaRPr lang="en-US" cap="none" dirty="0"/>
          </a:p>
        </p:txBody>
      </p:sp>
      <p:sp>
        <p:nvSpPr>
          <p:cNvPr id="3" name="Content Placeholder 2"/>
          <p:cNvSpPr>
            <a:spLocks noGrp="1"/>
          </p:cNvSpPr>
          <p:nvPr>
            <p:ph idx="1"/>
          </p:nvPr>
        </p:nvSpPr>
        <p:spPr>
          <a:xfrm>
            <a:off x="225287" y="1378228"/>
            <a:ext cx="4704522" cy="5387008"/>
          </a:xfrm>
        </p:spPr>
        <p:txBody>
          <a:bodyPr>
            <a:noAutofit/>
          </a:bodyPr>
          <a:lstStyle/>
          <a:p>
            <a:pPr marL="0" indent="0">
              <a:buNone/>
            </a:pPr>
            <a:r>
              <a:rPr lang="en-US" sz="1800" b="1" dirty="0" smtClean="0">
                <a:solidFill>
                  <a:srgbClr val="FFFF00"/>
                </a:solidFill>
              </a:rPr>
              <a:t>strings.xml</a:t>
            </a:r>
          </a:p>
          <a:p>
            <a:pPr marL="0" indent="0">
              <a:buNone/>
            </a:pPr>
            <a:r>
              <a:rPr lang="en-US" sz="1600" dirty="0" smtClean="0"/>
              <a:t>&lt;</a:t>
            </a:r>
            <a:r>
              <a:rPr lang="en-US" sz="1600" b="1" dirty="0"/>
              <a:t>resources</a:t>
            </a:r>
            <a:r>
              <a:rPr lang="en-US" sz="1600" dirty="0"/>
              <a:t>&gt;</a:t>
            </a:r>
            <a:br>
              <a:rPr lang="en-US" sz="1600" dirty="0"/>
            </a:br>
            <a:r>
              <a:rPr lang="en-US" sz="1600" dirty="0"/>
              <a:t>    &lt;</a:t>
            </a:r>
            <a:r>
              <a:rPr lang="en-US" sz="1600" b="1" dirty="0"/>
              <a:t>string </a:t>
            </a:r>
            <a:r>
              <a:rPr lang="en-US" sz="1600" b="1" dirty="0" smtClean="0"/>
              <a:t>name</a:t>
            </a:r>
            <a:r>
              <a:rPr lang="en-US" sz="1600" b="1" dirty="0"/>
              <a:t>="</a:t>
            </a:r>
            <a:r>
              <a:rPr lang="en-US" sz="1600" b="1" dirty="0" err="1"/>
              <a:t>app_name</a:t>
            </a:r>
            <a:r>
              <a:rPr lang="en-US" sz="1600" b="1" dirty="0"/>
              <a:t>"</a:t>
            </a:r>
            <a:r>
              <a:rPr lang="en-US" sz="1600" dirty="0"/>
              <a:t>&gt;</a:t>
            </a:r>
            <a:r>
              <a:rPr lang="en-US" sz="1600" dirty="0" err="1"/>
              <a:t>ACTVDemo</a:t>
            </a:r>
            <a:r>
              <a:rPr lang="en-US" sz="1600" dirty="0"/>
              <a:t>&lt;/</a:t>
            </a:r>
            <a:r>
              <a:rPr lang="en-US" sz="1600" b="1" dirty="0"/>
              <a:t>string</a:t>
            </a:r>
            <a:r>
              <a:rPr lang="en-US" sz="1600" dirty="0"/>
              <a:t>&gt;</a:t>
            </a:r>
            <a:br>
              <a:rPr lang="en-US" sz="1600" dirty="0"/>
            </a:br>
            <a:r>
              <a:rPr lang="en-US" sz="1600" dirty="0"/>
              <a:t>    &lt;</a:t>
            </a:r>
            <a:r>
              <a:rPr lang="en-US" sz="1600" b="1" dirty="0"/>
              <a:t>string-array name="countries"</a:t>
            </a:r>
            <a:r>
              <a:rPr lang="en-US" sz="1600" dirty="0"/>
              <a:t>&gt;</a:t>
            </a:r>
            <a:br>
              <a:rPr lang="en-US" sz="1600" dirty="0"/>
            </a:br>
            <a:r>
              <a:rPr lang="en-US" sz="1600" dirty="0"/>
              <a:t>        &lt;</a:t>
            </a:r>
            <a:r>
              <a:rPr lang="en-US" sz="1600" b="1" dirty="0"/>
              <a:t>item</a:t>
            </a:r>
            <a:r>
              <a:rPr lang="en-US" sz="1600" dirty="0"/>
              <a:t>&gt;India&lt;/</a:t>
            </a:r>
            <a:r>
              <a:rPr lang="en-US" sz="1600" b="1" dirty="0"/>
              <a:t>item</a:t>
            </a:r>
            <a:r>
              <a:rPr lang="en-US" sz="1600" dirty="0"/>
              <a:t>&gt;</a:t>
            </a:r>
            <a:br>
              <a:rPr lang="en-US" sz="1600" dirty="0"/>
            </a:br>
            <a:r>
              <a:rPr lang="en-US" sz="1600" dirty="0"/>
              <a:t>        &lt;</a:t>
            </a:r>
            <a:r>
              <a:rPr lang="en-US" sz="1600" b="1" dirty="0"/>
              <a:t>item</a:t>
            </a:r>
            <a:r>
              <a:rPr lang="en-US" sz="1600" dirty="0"/>
              <a:t>&gt;</a:t>
            </a:r>
            <a:r>
              <a:rPr lang="en-US" sz="1600" dirty="0" err="1"/>
              <a:t>Indonasia</a:t>
            </a:r>
            <a:r>
              <a:rPr lang="en-US" sz="1600" dirty="0"/>
              <a:t>&lt;/</a:t>
            </a:r>
            <a:r>
              <a:rPr lang="en-US" sz="1600" b="1" dirty="0"/>
              <a:t>item</a:t>
            </a:r>
            <a:r>
              <a:rPr lang="en-US" sz="1600" dirty="0"/>
              <a:t>&gt;</a:t>
            </a:r>
            <a:br>
              <a:rPr lang="en-US" sz="1600" dirty="0"/>
            </a:br>
            <a:r>
              <a:rPr lang="en-US" sz="1600" dirty="0"/>
              <a:t>        &lt;</a:t>
            </a:r>
            <a:r>
              <a:rPr lang="en-US" sz="1600" b="1" dirty="0"/>
              <a:t>item</a:t>
            </a:r>
            <a:r>
              <a:rPr lang="en-US" sz="1600" dirty="0"/>
              <a:t>&gt;USA&lt;/</a:t>
            </a:r>
            <a:r>
              <a:rPr lang="en-US" sz="1600" b="1" dirty="0"/>
              <a:t>item</a:t>
            </a:r>
            <a:r>
              <a:rPr lang="en-US" sz="1600" dirty="0"/>
              <a:t>&gt;</a:t>
            </a:r>
            <a:br>
              <a:rPr lang="en-US" sz="1600" dirty="0"/>
            </a:br>
            <a:r>
              <a:rPr lang="en-US" sz="1600" dirty="0"/>
              <a:t>        &lt;</a:t>
            </a:r>
            <a:r>
              <a:rPr lang="en-US" sz="1600" b="1" dirty="0"/>
              <a:t>item</a:t>
            </a:r>
            <a:r>
              <a:rPr lang="en-US" sz="1600" dirty="0"/>
              <a:t>&gt;Asia&lt;/</a:t>
            </a:r>
            <a:r>
              <a:rPr lang="en-US" sz="1600" b="1" dirty="0"/>
              <a:t>item</a:t>
            </a:r>
            <a:r>
              <a:rPr lang="en-US" sz="1600" dirty="0"/>
              <a:t>&gt;</a:t>
            </a:r>
            <a:br>
              <a:rPr lang="en-US" sz="1600" dirty="0"/>
            </a:br>
            <a:r>
              <a:rPr lang="en-US" sz="1600" dirty="0"/>
              <a:t>        &lt;</a:t>
            </a:r>
            <a:r>
              <a:rPr lang="en-US" sz="1600" b="1" dirty="0"/>
              <a:t>item</a:t>
            </a:r>
            <a:r>
              <a:rPr lang="en-US" sz="1600" dirty="0"/>
              <a:t>&gt;Africa&lt;/</a:t>
            </a:r>
            <a:r>
              <a:rPr lang="en-US" sz="1600" b="1" dirty="0"/>
              <a:t>item</a:t>
            </a:r>
            <a:r>
              <a:rPr lang="en-US" sz="1600" dirty="0"/>
              <a:t>&gt;</a:t>
            </a:r>
            <a:br>
              <a:rPr lang="en-US" sz="1600" dirty="0"/>
            </a:br>
            <a:r>
              <a:rPr lang="en-US" sz="1600" dirty="0"/>
              <a:t>        &lt;</a:t>
            </a:r>
            <a:r>
              <a:rPr lang="en-US" sz="1600" b="1" dirty="0"/>
              <a:t>item</a:t>
            </a:r>
            <a:r>
              <a:rPr lang="en-US" sz="1600" dirty="0"/>
              <a:t>&gt;</a:t>
            </a:r>
            <a:r>
              <a:rPr lang="en-US" sz="1600" dirty="0" err="1"/>
              <a:t>Siria</a:t>
            </a:r>
            <a:r>
              <a:rPr lang="en-US" sz="1600" dirty="0"/>
              <a:t>&lt;/</a:t>
            </a:r>
            <a:r>
              <a:rPr lang="en-US" sz="1600" b="1" dirty="0"/>
              <a:t>item</a:t>
            </a:r>
            <a:r>
              <a:rPr lang="en-US" sz="1600" dirty="0"/>
              <a:t>&gt;</a:t>
            </a:r>
            <a:br>
              <a:rPr lang="en-US" sz="1600" dirty="0"/>
            </a:br>
            <a:r>
              <a:rPr lang="en-US" sz="1600" dirty="0"/>
              <a:t>        &lt;</a:t>
            </a:r>
            <a:r>
              <a:rPr lang="en-US" sz="1600" b="1" dirty="0"/>
              <a:t>item</a:t>
            </a:r>
            <a:r>
              <a:rPr lang="en-US" sz="1600" dirty="0"/>
              <a:t>&gt;Sri Lanka&lt;/</a:t>
            </a:r>
            <a:r>
              <a:rPr lang="en-US" sz="1600" b="1" dirty="0"/>
              <a:t>item</a:t>
            </a:r>
            <a:r>
              <a:rPr lang="en-US" sz="1600" dirty="0"/>
              <a:t>&gt;</a:t>
            </a:r>
            <a:br>
              <a:rPr lang="en-US" sz="1600" dirty="0"/>
            </a:br>
            <a:r>
              <a:rPr lang="en-US" sz="1600" dirty="0"/>
              <a:t>        &lt;</a:t>
            </a:r>
            <a:r>
              <a:rPr lang="en-US" sz="1600" b="1" dirty="0"/>
              <a:t>item</a:t>
            </a:r>
            <a:r>
              <a:rPr lang="en-US" sz="1600" dirty="0"/>
              <a:t>&gt;Canada&lt;/</a:t>
            </a:r>
            <a:r>
              <a:rPr lang="en-US" sz="1600" b="1" dirty="0"/>
              <a:t>item</a:t>
            </a:r>
            <a:r>
              <a:rPr lang="en-US" sz="1600" dirty="0"/>
              <a:t>&gt;</a:t>
            </a:r>
            <a:br>
              <a:rPr lang="en-US" sz="1600" dirty="0"/>
            </a:br>
            <a:r>
              <a:rPr lang="en-US" sz="1600" dirty="0"/>
              <a:t>        &lt;</a:t>
            </a:r>
            <a:r>
              <a:rPr lang="en-US" sz="1600" b="1" dirty="0"/>
              <a:t>item</a:t>
            </a:r>
            <a:r>
              <a:rPr lang="en-US" sz="1600" dirty="0"/>
              <a:t>&gt;</a:t>
            </a:r>
            <a:r>
              <a:rPr lang="en-US" sz="1600" dirty="0" err="1"/>
              <a:t>Koria</a:t>
            </a:r>
            <a:r>
              <a:rPr lang="en-US" sz="1600" dirty="0"/>
              <a:t>&lt;/</a:t>
            </a:r>
            <a:r>
              <a:rPr lang="en-US" sz="1600" b="1" dirty="0"/>
              <a:t>item</a:t>
            </a:r>
            <a:r>
              <a:rPr lang="en-US" sz="1600" dirty="0"/>
              <a:t>&gt;</a:t>
            </a:r>
            <a:br>
              <a:rPr lang="en-US" sz="1600" dirty="0"/>
            </a:br>
            <a:r>
              <a:rPr lang="en-US" sz="1600" dirty="0"/>
              <a:t>        &lt;</a:t>
            </a:r>
            <a:r>
              <a:rPr lang="en-US" sz="1600" b="1" dirty="0"/>
              <a:t>item</a:t>
            </a:r>
            <a:r>
              <a:rPr lang="en-US" sz="1600" dirty="0"/>
              <a:t>&gt;Island&lt;/</a:t>
            </a:r>
            <a:r>
              <a:rPr lang="en-US" sz="1600" b="1" dirty="0"/>
              <a:t>item</a:t>
            </a:r>
            <a:r>
              <a:rPr lang="en-US" sz="1600" dirty="0"/>
              <a:t>&gt;</a:t>
            </a:r>
            <a:br>
              <a:rPr lang="en-US" sz="1600" dirty="0"/>
            </a:br>
            <a:r>
              <a:rPr lang="en-US" sz="1600" dirty="0"/>
              <a:t>        &lt;</a:t>
            </a:r>
            <a:r>
              <a:rPr lang="en-US" sz="1600" b="1" dirty="0"/>
              <a:t>item</a:t>
            </a:r>
            <a:r>
              <a:rPr lang="en-US" sz="1600" dirty="0"/>
              <a:t>&gt;</a:t>
            </a:r>
            <a:r>
              <a:rPr lang="en-US" sz="1600" dirty="0" err="1"/>
              <a:t>Bangaladesh</a:t>
            </a:r>
            <a:r>
              <a:rPr lang="en-US" sz="1600" dirty="0"/>
              <a:t>&lt;/</a:t>
            </a:r>
            <a:r>
              <a:rPr lang="en-US" sz="1600" b="1" dirty="0"/>
              <a:t>item</a:t>
            </a:r>
            <a:r>
              <a:rPr lang="en-US" sz="1600" dirty="0"/>
              <a:t>&gt;</a:t>
            </a:r>
            <a:br>
              <a:rPr lang="en-US" sz="1600" dirty="0"/>
            </a:br>
            <a:r>
              <a:rPr lang="en-US" sz="1600" dirty="0"/>
              <a:t>        &lt;</a:t>
            </a:r>
            <a:r>
              <a:rPr lang="en-US" sz="1600" b="1" dirty="0"/>
              <a:t>item</a:t>
            </a:r>
            <a:r>
              <a:rPr lang="en-US" sz="1600" dirty="0"/>
              <a:t>&gt;Nepal&lt;/</a:t>
            </a:r>
            <a:r>
              <a:rPr lang="en-US" sz="1600" b="1" dirty="0"/>
              <a:t>item</a:t>
            </a:r>
            <a:r>
              <a:rPr lang="en-US" sz="1600" dirty="0"/>
              <a:t>&gt;</a:t>
            </a:r>
            <a:br>
              <a:rPr lang="en-US" sz="1600" dirty="0"/>
            </a:br>
            <a:r>
              <a:rPr lang="en-US" sz="1600" dirty="0"/>
              <a:t>    &lt;/</a:t>
            </a:r>
            <a:r>
              <a:rPr lang="en-US" sz="1600" b="1" dirty="0"/>
              <a:t>string-array</a:t>
            </a:r>
            <a:r>
              <a:rPr lang="en-US" sz="1600" dirty="0"/>
              <a:t>&gt;</a:t>
            </a:r>
            <a:br>
              <a:rPr lang="en-US" sz="1600" dirty="0"/>
            </a:br>
            <a:r>
              <a:rPr lang="en-US" sz="1600" dirty="0"/>
              <a:t>&lt;/</a:t>
            </a:r>
            <a:r>
              <a:rPr lang="en-US" sz="1600" b="1" dirty="0"/>
              <a:t>resources</a:t>
            </a:r>
            <a:r>
              <a:rPr lang="en-US" sz="1600" dirty="0"/>
              <a:t>&gt;</a:t>
            </a:r>
          </a:p>
        </p:txBody>
      </p:sp>
      <p:sp>
        <p:nvSpPr>
          <p:cNvPr id="6" name="TextBox 5"/>
          <p:cNvSpPr txBox="1"/>
          <p:nvPr/>
        </p:nvSpPr>
        <p:spPr>
          <a:xfrm>
            <a:off x="5194852" y="1378228"/>
            <a:ext cx="6546573" cy="5632311"/>
          </a:xfrm>
          <a:prstGeom prst="rect">
            <a:avLst/>
          </a:prstGeom>
          <a:noFill/>
        </p:spPr>
        <p:txBody>
          <a:bodyPr wrap="square" rtlCol="0">
            <a:spAutoFit/>
          </a:bodyPr>
          <a:lstStyle/>
          <a:p>
            <a:r>
              <a:rPr lang="en-US" b="1" dirty="0" smtClean="0">
                <a:solidFill>
                  <a:srgbClr val="FFFF00"/>
                </a:solidFill>
              </a:rPr>
              <a:t>XML Code</a:t>
            </a:r>
          </a:p>
          <a:p>
            <a:r>
              <a:rPr lang="en-US" dirty="0" smtClean="0"/>
              <a:t>&lt;</a:t>
            </a:r>
            <a:r>
              <a:rPr lang="en-US" b="1" dirty="0" err="1"/>
              <a:t>LinearLayout</a:t>
            </a:r>
            <a:r>
              <a:rPr lang="en-US" b="1" dirty="0"/>
              <a:t> </a:t>
            </a:r>
            <a:r>
              <a:rPr lang="en-US" b="1" dirty="0" err="1"/>
              <a:t>xmlns:android</a:t>
            </a:r>
            <a:r>
              <a:rPr lang="en-US" b="1" dirty="0"/>
              <a:t>="http://schemas.android.com/</a:t>
            </a:r>
            <a:r>
              <a:rPr lang="en-US" b="1" dirty="0" err="1"/>
              <a:t>apk</a:t>
            </a:r>
            <a:r>
              <a:rPr lang="en-US" b="1" dirty="0"/>
              <a:t>/res/android"</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match_parent</a:t>
            </a:r>
            <a:r>
              <a:rPr lang="en-US" b="1" dirty="0"/>
              <a:t>"</a:t>
            </a:r>
            <a:br>
              <a:rPr lang="en-US" b="1" dirty="0"/>
            </a:br>
            <a:r>
              <a:rPr lang="en-US" b="1" dirty="0"/>
              <a:t>    </a:t>
            </a:r>
            <a:r>
              <a:rPr lang="en-US" b="1" dirty="0" err="1"/>
              <a:t>android:orientation</a:t>
            </a:r>
            <a:r>
              <a:rPr lang="en-US" b="1" dirty="0"/>
              <a:t>="vertical"</a:t>
            </a:r>
            <a:r>
              <a:rPr lang="en-US" dirty="0"/>
              <a:t>&gt;</a:t>
            </a:r>
            <a:br>
              <a:rPr lang="en-US" dirty="0"/>
            </a:br>
            <a:r>
              <a:rPr lang="en-US" dirty="0"/>
              <a:t>    &lt;</a:t>
            </a:r>
            <a:r>
              <a:rPr lang="en-US" b="1" dirty="0" err="1"/>
              <a:t>TextView</a:t>
            </a:r>
            <a:r>
              <a:rPr lang="en-US" b="1" dirty="0"/>
              <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="Enter Text : "</a:t>
            </a:r>
            <a:br>
              <a:rPr lang="en-US" b="1" dirty="0"/>
            </a:br>
            <a:r>
              <a:rPr lang="en-US" b="1" dirty="0"/>
              <a:t>        </a:t>
            </a:r>
            <a:r>
              <a:rPr lang="en-US" b="1" dirty="0" err="1"/>
              <a:t>android:textSize</a:t>
            </a:r>
            <a:r>
              <a:rPr lang="en-US" b="1" dirty="0"/>
              <a:t>="20sp"</a:t>
            </a:r>
            <a:br>
              <a:rPr lang="en-US" b="1" dirty="0"/>
            </a:br>
            <a:r>
              <a:rPr lang="en-US" b="1" dirty="0"/>
              <a:t>        </a:t>
            </a:r>
            <a:r>
              <a:rPr lang="en-US" b="1" dirty="0" err="1"/>
              <a:t>android:textStyle</a:t>
            </a:r>
            <a:r>
              <a:rPr lang="en-US" b="1" dirty="0"/>
              <a:t>="bold"</a:t>
            </a:r>
            <a:br>
              <a:rPr lang="en-US" b="1" dirty="0"/>
            </a:br>
            <a:r>
              <a:rPr lang="en-US" b="1" dirty="0"/>
              <a:t>        </a:t>
            </a:r>
            <a:r>
              <a:rPr lang="en-US" b="1" dirty="0" err="1"/>
              <a:t>android:textColor</a:t>
            </a:r>
            <a:r>
              <a:rPr lang="en-US" b="1" dirty="0"/>
              <a:t>="#008888"</a:t>
            </a:r>
            <a:br>
              <a:rPr lang="en-US" b="1" dirty="0"/>
            </a:br>
            <a:r>
              <a:rPr lang="en-US" b="1" dirty="0"/>
              <a:t>        </a:t>
            </a:r>
            <a:r>
              <a:rPr lang="en-US" dirty="0"/>
              <a:t>/&gt;</a:t>
            </a:r>
            <a:br>
              <a:rPr lang="en-US" dirty="0"/>
            </a:br>
            <a:r>
              <a:rPr lang="en-US" dirty="0"/>
              <a:t>     &lt;</a:t>
            </a:r>
            <a:r>
              <a:rPr lang="en-US" b="1" dirty="0" err="1"/>
              <a:t>AutoCompleteTextView</a:t>
            </a:r>
            <a:r>
              <a:rPr lang="en-US" b="1" dirty="0"/>
              <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android:id</a:t>
            </a:r>
            <a:r>
              <a:rPr lang="en-US" b="1" dirty="0"/>
              <a:t>="@+id/</a:t>
            </a:r>
            <a:r>
              <a:rPr lang="en-US" b="1" dirty="0" err="1"/>
              <a:t>actv</a:t>
            </a:r>
            <a:r>
              <a:rPr lang="en-US" b="1" dirty="0"/>
              <a:t>"</a:t>
            </a:r>
            <a:r>
              <a:rPr lang="en-US" dirty="0"/>
              <a:t>/&gt;</a:t>
            </a:r>
            <a:br>
              <a:rPr lang="en-US" dirty="0"/>
            </a:br>
            <a:r>
              <a:rPr lang="en-US" dirty="0"/>
              <a:t>&lt;/</a:t>
            </a:r>
            <a:r>
              <a:rPr lang="en-US" b="1" dirty="0" err="1"/>
              <a:t>LinearLayout</a:t>
            </a:r>
            <a:r>
              <a:rPr lang="en-US" dirty="0"/>
              <a:t>&gt;</a:t>
            </a:r>
            <a:r>
              <a:rPr lang="en-US" sz="1400" dirty="0"/>
              <a:t/>
            </a:r>
            <a:br>
              <a:rPr lang="en-US" sz="1400" dirty="0"/>
            </a:br>
            <a:endParaRPr lang="en-US" dirty="0"/>
          </a:p>
        </p:txBody>
      </p:sp>
    </p:spTree>
    <p:extLst>
      <p:ext uri="{BB962C8B-B14F-4D97-AF65-F5344CB8AC3E}">
        <p14:creationId xmlns:p14="http://schemas.microsoft.com/office/powerpoint/2010/main" val="2987128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782" y="579856"/>
            <a:ext cx="2584174" cy="501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0817" y="506604"/>
            <a:ext cx="8931965" cy="5586145"/>
          </a:xfrm>
          <a:prstGeom prst="rect">
            <a:avLst/>
          </a:prstGeom>
          <a:noFill/>
        </p:spPr>
        <p:txBody>
          <a:bodyPr wrap="square" rtlCol="0">
            <a:spAutoFit/>
          </a:bodyPr>
          <a:lstStyle/>
          <a:p>
            <a:r>
              <a:rPr lang="en-US" sz="1700" b="1" dirty="0"/>
              <a:t>public class </a:t>
            </a:r>
            <a:r>
              <a:rPr lang="en-US" sz="1700" dirty="0" err="1"/>
              <a:t>MainActivity</a:t>
            </a:r>
            <a:r>
              <a:rPr lang="en-US" sz="1700" dirty="0"/>
              <a:t> </a:t>
            </a:r>
            <a:r>
              <a:rPr lang="en-US" sz="1700" b="1" dirty="0"/>
              <a:t>extends </a:t>
            </a:r>
            <a:r>
              <a:rPr lang="en-US" sz="1700" dirty="0" err="1"/>
              <a:t>AppCompatActivity</a:t>
            </a:r>
            <a:r>
              <a:rPr lang="en-US" sz="1700" dirty="0"/>
              <a:t> {</a:t>
            </a:r>
            <a:br>
              <a:rPr lang="en-US" sz="1700" dirty="0"/>
            </a:br>
            <a:r>
              <a:rPr lang="en-US" sz="1700" dirty="0"/>
              <a:t>    </a:t>
            </a:r>
            <a:r>
              <a:rPr lang="en-US" sz="1700" dirty="0" err="1"/>
              <a:t>AutoCompleteTextView</a:t>
            </a:r>
            <a:r>
              <a:rPr lang="en-US" sz="1700" dirty="0"/>
              <a:t> </a:t>
            </a:r>
            <a:r>
              <a:rPr lang="en-US" sz="1700" b="1" dirty="0" err="1"/>
              <a:t>actv</a:t>
            </a:r>
            <a:r>
              <a:rPr lang="en-US" sz="1700" dirty="0"/>
              <a:t>;</a:t>
            </a:r>
            <a:br>
              <a:rPr lang="en-US" sz="1700" dirty="0"/>
            </a:br>
            <a:r>
              <a:rPr lang="en-US" sz="1700" dirty="0"/>
              <a:t>    @Override</a:t>
            </a:r>
            <a:br>
              <a:rPr lang="en-US" sz="1700" dirty="0"/>
            </a:br>
            <a:r>
              <a:rPr lang="en-US" sz="1700" dirty="0"/>
              <a:t>    </a:t>
            </a:r>
            <a:r>
              <a:rPr lang="en-US" sz="1700" b="1" dirty="0"/>
              <a:t>protected void </a:t>
            </a:r>
            <a:r>
              <a:rPr lang="en-US" sz="1700" dirty="0" err="1"/>
              <a:t>onCreate</a:t>
            </a:r>
            <a:r>
              <a:rPr lang="en-US" sz="1700" dirty="0"/>
              <a:t>(Bundle </a:t>
            </a:r>
            <a:r>
              <a:rPr lang="en-US" sz="1700" dirty="0" err="1"/>
              <a:t>savedInstanceState</a:t>
            </a:r>
            <a:r>
              <a:rPr lang="en-US" sz="1700" dirty="0"/>
              <a:t>) {</a:t>
            </a:r>
            <a:br>
              <a:rPr lang="en-US" sz="1700" dirty="0"/>
            </a:br>
            <a:r>
              <a:rPr lang="en-US" sz="1700" dirty="0"/>
              <a:t>        </a:t>
            </a:r>
            <a:r>
              <a:rPr lang="en-US" sz="1700" b="1" dirty="0" err="1"/>
              <a:t>super</a:t>
            </a:r>
            <a:r>
              <a:rPr lang="en-US" sz="1700" dirty="0" err="1"/>
              <a:t>.onCreate</a:t>
            </a:r>
            <a:r>
              <a:rPr lang="en-US" sz="1700" dirty="0"/>
              <a:t>(</a:t>
            </a:r>
            <a:r>
              <a:rPr lang="en-US" sz="1700" dirty="0" err="1"/>
              <a:t>savedInstanceState</a:t>
            </a:r>
            <a:r>
              <a:rPr lang="en-US" sz="1700" dirty="0"/>
              <a:t>);</a:t>
            </a:r>
            <a:br>
              <a:rPr lang="en-US" sz="1700" dirty="0"/>
            </a:br>
            <a:r>
              <a:rPr lang="en-US" sz="1700" dirty="0"/>
              <a:t>        </a:t>
            </a:r>
            <a:r>
              <a:rPr lang="en-US" sz="1700" dirty="0" err="1"/>
              <a:t>setContentView</a:t>
            </a:r>
            <a:r>
              <a:rPr lang="en-US" sz="1700" dirty="0"/>
              <a:t>(</a:t>
            </a:r>
            <a:r>
              <a:rPr lang="en-US" sz="1700" dirty="0" err="1"/>
              <a:t>R.layout.</a:t>
            </a:r>
            <a:r>
              <a:rPr lang="en-US" sz="1700" b="1" i="1" dirty="0" err="1"/>
              <a:t>activity_main</a:t>
            </a:r>
            <a:r>
              <a:rPr lang="en-US" sz="1700" dirty="0"/>
              <a:t>);</a:t>
            </a:r>
            <a:br>
              <a:rPr lang="en-US" sz="1700" dirty="0"/>
            </a:br>
            <a:r>
              <a:rPr lang="en-US" sz="1700" dirty="0"/>
              <a:t>        </a:t>
            </a:r>
            <a:r>
              <a:rPr lang="en-US" sz="1700" b="1" dirty="0" err="1"/>
              <a:t>actv</a:t>
            </a:r>
            <a:r>
              <a:rPr lang="en-US" sz="1700" b="1" dirty="0"/>
              <a:t> </a:t>
            </a:r>
            <a:r>
              <a:rPr lang="en-US" sz="1700" dirty="0"/>
              <a:t>= (</a:t>
            </a:r>
            <a:r>
              <a:rPr lang="en-US" sz="1700" dirty="0" err="1"/>
              <a:t>AutoCompleteTextView</a:t>
            </a:r>
            <a:r>
              <a:rPr lang="en-US" sz="1700" dirty="0"/>
              <a:t>) </a:t>
            </a:r>
            <a:r>
              <a:rPr lang="en-US" sz="1700" dirty="0" err="1"/>
              <a:t>findViewById</a:t>
            </a:r>
            <a:r>
              <a:rPr lang="en-US" sz="1700" dirty="0"/>
              <a:t>(</a:t>
            </a:r>
            <a:r>
              <a:rPr lang="en-US" sz="1700" dirty="0" err="1"/>
              <a:t>R.id.</a:t>
            </a:r>
            <a:r>
              <a:rPr lang="en-US" sz="1700" b="1" i="1" dirty="0" err="1"/>
              <a:t>actv</a:t>
            </a:r>
            <a:r>
              <a:rPr lang="en-US" sz="1700" dirty="0"/>
              <a:t>);</a:t>
            </a:r>
            <a:br>
              <a:rPr lang="en-US" sz="1700" dirty="0"/>
            </a:br>
            <a:r>
              <a:rPr lang="en-US" sz="1700" dirty="0"/>
              <a:t>        </a:t>
            </a:r>
            <a:r>
              <a:rPr lang="en-US" sz="1700" i="1" dirty="0"/>
              <a:t>// Get the XML configured vales into the Activity and stored into an String Array</a:t>
            </a:r>
            <a:br>
              <a:rPr lang="en-US" sz="1700" i="1" dirty="0"/>
            </a:br>
            <a:r>
              <a:rPr lang="en-US" sz="1700" i="1" dirty="0"/>
              <a:t>        </a:t>
            </a:r>
            <a:r>
              <a:rPr lang="en-US" sz="1700" dirty="0"/>
              <a:t>String[] values = </a:t>
            </a:r>
            <a:r>
              <a:rPr lang="en-US" sz="1700" dirty="0" err="1"/>
              <a:t>getResources</a:t>
            </a:r>
            <a:r>
              <a:rPr lang="en-US" sz="1700" dirty="0"/>
              <a:t>().</a:t>
            </a:r>
            <a:r>
              <a:rPr lang="en-US" sz="1700" dirty="0" err="1"/>
              <a:t>getStringArray</a:t>
            </a:r>
            <a:r>
              <a:rPr lang="en-US" sz="1700" dirty="0"/>
              <a:t>(</a:t>
            </a:r>
            <a:r>
              <a:rPr lang="en-US" sz="1700" dirty="0" err="1"/>
              <a:t>R.array.</a:t>
            </a:r>
            <a:r>
              <a:rPr lang="en-US" sz="1700" b="1" i="1" dirty="0" err="1"/>
              <a:t>countries</a:t>
            </a:r>
            <a:r>
              <a:rPr lang="en-US" sz="1700" dirty="0"/>
              <a:t>);</a:t>
            </a:r>
            <a:br>
              <a:rPr lang="en-US" sz="1700" dirty="0"/>
            </a:br>
            <a:r>
              <a:rPr lang="en-US" sz="1700" dirty="0"/>
              <a:t>        </a:t>
            </a:r>
            <a:r>
              <a:rPr lang="en-US" sz="1700" i="1" dirty="0"/>
              <a:t>/* Pass three parameters to the </a:t>
            </a:r>
            <a:r>
              <a:rPr lang="en-US" sz="1700" i="1" dirty="0" err="1"/>
              <a:t>ArrayAdapter</a:t>
            </a:r>
            <a:r>
              <a:rPr lang="en-US" sz="1700" i="1" dirty="0"/>
              <a:t/>
            </a:r>
            <a:br>
              <a:rPr lang="en-US" sz="1700" i="1" dirty="0"/>
            </a:br>
            <a:r>
              <a:rPr lang="en-US" sz="1700" i="1" dirty="0"/>
              <a:t>         1. The current context,</a:t>
            </a:r>
            <a:br>
              <a:rPr lang="en-US" sz="1700" i="1" dirty="0"/>
            </a:br>
            <a:r>
              <a:rPr lang="en-US" sz="1700" i="1" dirty="0"/>
              <a:t>         2. The resource ID for a built-in layout file containing a </a:t>
            </a:r>
            <a:r>
              <a:rPr lang="en-US" sz="1700" i="1" dirty="0" err="1"/>
              <a:t>TextView</a:t>
            </a:r>
            <a:r>
              <a:rPr lang="en-US" sz="1700" i="1" dirty="0"/>
              <a:t> to use when instantiating views,</a:t>
            </a:r>
            <a:br>
              <a:rPr lang="en-US" sz="1700" i="1" dirty="0"/>
            </a:br>
            <a:r>
              <a:rPr lang="en-US" sz="1700" i="1" dirty="0"/>
              <a:t>            which are available in </a:t>
            </a:r>
            <a:r>
              <a:rPr lang="en-US" sz="1700" i="1" dirty="0" err="1"/>
              <a:t>android.R.layout</a:t>
            </a:r>
            <a:r>
              <a:rPr lang="en-US" sz="1700" i="1" dirty="0"/>
              <a:t/>
            </a:r>
            <a:br>
              <a:rPr lang="en-US" sz="1700" i="1" dirty="0"/>
            </a:br>
            <a:r>
              <a:rPr lang="en-US" sz="1700" i="1" dirty="0"/>
              <a:t>         3. The objects to represent in the values</a:t>
            </a:r>
            <a:br>
              <a:rPr lang="en-US" sz="1700" i="1" dirty="0"/>
            </a:br>
            <a:r>
              <a:rPr lang="en-US" sz="1700" i="1" dirty="0"/>
              <a:t>         */</a:t>
            </a:r>
            <a:br>
              <a:rPr lang="en-US" sz="1700" i="1" dirty="0"/>
            </a:br>
            <a:r>
              <a:rPr lang="en-US" sz="1700" i="1" dirty="0"/>
              <a:t>        </a:t>
            </a:r>
            <a:r>
              <a:rPr lang="en-US" sz="1700" dirty="0" err="1"/>
              <a:t>ArrayAdapter</a:t>
            </a:r>
            <a:r>
              <a:rPr lang="en-US" sz="1700" dirty="0"/>
              <a:t>&lt;String&gt; adapter = </a:t>
            </a:r>
            <a:r>
              <a:rPr lang="en-US" sz="1700" b="1" dirty="0"/>
              <a:t>new </a:t>
            </a:r>
            <a:r>
              <a:rPr lang="en-US" sz="1700" dirty="0" err="1"/>
              <a:t>ArrayAdapter</a:t>
            </a:r>
            <a:r>
              <a:rPr lang="en-US" sz="1700" dirty="0"/>
              <a:t>&lt;String&gt;(</a:t>
            </a:r>
            <a:r>
              <a:rPr lang="en-US" sz="1700" b="1" dirty="0" err="1"/>
              <a:t>this</a:t>
            </a:r>
            <a:r>
              <a:rPr lang="en-US" sz="1700" dirty="0" err="1"/>
              <a:t>,android.R.layout.</a:t>
            </a:r>
            <a:r>
              <a:rPr lang="en-US" sz="1700" b="1" i="1" dirty="0" err="1"/>
              <a:t>simple_spinner_item</a:t>
            </a:r>
            <a:r>
              <a:rPr lang="en-US" sz="1700" dirty="0" err="1"/>
              <a:t>,values</a:t>
            </a:r>
            <a:r>
              <a:rPr lang="en-US" sz="1700" dirty="0"/>
              <a:t>);</a:t>
            </a:r>
            <a:br>
              <a:rPr lang="en-US" sz="1700" dirty="0"/>
            </a:br>
            <a:r>
              <a:rPr lang="en-US" sz="1700" dirty="0"/>
              <a:t>        </a:t>
            </a:r>
            <a:r>
              <a:rPr lang="en-US" sz="1700" b="1" dirty="0" err="1"/>
              <a:t>actv</a:t>
            </a:r>
            <a:r>
              <a:rPr lang="en-US" sz="1700" dirty="0" err="1"/>
              <a:t>.setAdapter</a:t>
            </a:r>
            <a:r>
              <a:rPr lang="en-US" sz="1700" dirty="0"/>
              <a:t>(adapter);</a:t>
            </a:r>
            <a:br>
              <a:rPr lang="en-US" sz="1700" dirty="0"/>
            </a:br>
            <a:r>
              <a:rPr lang="en-US" sz="1700" dirty="0"/>
              <a:t>        </a:t>
            </a:r>
            <a:r>
              <a:rPr lang="en-US" sz="1700" b="1" dirty="0" err="1"/>
              <a:t>actv</a:t>
            </a:r>
            <a:r>
              <a:rPr lang="en-US" sz="1700" dirty="0" err="1"/>
              <a:t>.setThreshold</a:t>
            </a:r>
            <a:r>
              <a:rPr lang="en-US" sz="1700" dirty="0"/>
              <a:t>(2); </a:t>
            </a:r>
            <a:r>
              <a:rPr lang="en-US" sz="1700" i="1" dirty="0"/>
              <a:t>// by default 1</a:t>
            </a:r>
            <a:br>
              <a:rPr lang="en-US" sz="1700" i="1" dirty="0"/>
            </a:br>
            <a:r>
              <a:rPr lang="en-US" sz="1700" i="1" dirty="0"/>
              <a:t>    </a:t>
            </a:r>
            <a:r>
              <a:rPr lang="en-US" sz="1700" dirty="0"/>
              <a:t>}</a:t>
            </a:r>
            <a:br>
              <a:rPr lang="en-US" sz="1700" dirty="0"/>
            </a:br>
            <a:r>
              <a:rPr lang="en-US" sz="1700" dirty="0"/>
              <a:t>}</a:t>
            </a:r>
          </a:p>
        </p:txBody>
      </p:sp>
      <p:sp>
        <p:nvSpPr>
          <p:cNvPr id="7" name="TextBox 6"/>
          <p:cNvSpPr txBox="1"/>
          <p:nvPr/>
        </p:nvSpPr>
        <p:spPr>
          <a:xfrm>
            <a:off x="9548190" y="60716"/>
            <a:ext cx="2173357" cy="461665"/>
          </a:xfrm>
          <a:prstGeom prst="rect">
            <a:avLst/>
          </a:prstGeom>
          <a:noFill/>
        </p:spPr>
        <p:txBody>
          <a:bodyPr wrap="square" rtlCol="0">
            <a:spAutoFit/>
          </a:bodyPr>
          <a:lstStyle/>
          <a:p>
            <a:r>
              <a:rPr lang="en-US" sz="2400" b="1" dirty="0" smtClean="0">
                <a:solidFill>
                  <a:srgbClr val="FFFF00"/>
                </a:solidFill>
              </a:rPr>
              <a:t>Output</a:t>
            </a:r>
            <a:endParaRPr lang="en-US" b="1" dirty="0">
              <a:solidFill>
                <a:srgbClr val="FFFF00"/>
              </a:solidFill>
            </a:endParaRPr>
          </a:p>
        </p:txBody>
      </p:sp>
    </p:spTree>
    <p:extLst>
      <p:ext uri="{BB962C8B-B14F-4D97-AF65-F5344CB8AC3E}">
        <p14:creationId xmlns:p14="http://schemas.microsoft.com/office/powerpoint/2010/main" val="949037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82171"/>
          </a:xfrm>
        </p:spPr>
        <p:txBody>
          <a:bodyPr>
            <a:normAutofit fontScale="90000"/>
          </a:bodyPr>
          <a:lstStyle/>
          <a:p>
            <a:pPr algn="ctr"/>
            <a:r>
              <a:rPr lang="en-US" sz="4800" cap="none" dirty="0" smtClean="0"/>
              <a:t>Java Approach &amp; </a:t>
            </a:r>
            <a:r>
              <a:rPr lang="en-US" sz="4800" cap="none" dirty="0" err="1" smtClean="0"/>
              <a:t>OnItemClickListener</a:t>
            </a:r>
            <a:endParaRPr lang="en-US" sz="4800" cap="none" dirty="0"/>
          </a:p>
        </p:txBody>
      </p:sp>
      <p:sp>
        <p:nvSpPr>
          <p:cNvPr id="3" name="Content Placeholder 2"/>
          <p:cNvSpPr>
            <a:spLocks noGrp="1"/>
          </p:cNvSpPr>
          <p:nvPr>
            <p:ph idx="1"/>
          </p:nvPr>
        </p:nvSpPr>
        <p:spPr>
          <a:xfrm>
            <a:off x="232230" y="682170"/>
            <a:ext cx="11698514" cy="5805715"/>
          </a:xfrm>
        </p:spPr>
        <p:txBody>
          <a:bodyPr>
            <a:noAutofit/>
          </a:bodyPr>
          <a:lstStyle/>
          <a:p>
            <a:pPr marL="0" indent="0">
              <a:buNone/>
            </a:pPr>
            <a:r>
              <a:rPr lang="en-US" sz="1600" b="1" dirty="0"/>
              <a:t>public class </a:t>
            </a:r>
            <a:r>
              <a:rPr lang="en-US" sz="1600" dirty="0" err="1"/>
              <a:t>MainActivity</a:t>
            </a:r>
            <a:r>
              <a:rPr lang="en-US" sz="1600" dirty="0"/>
              <a:t> </a:t>
            </a:r>
            <a:r>
              <a:rPr lang="en-US" sz="1600" b="1" dirty="0"/>
              <a:t>extends </a:t>
            </a:r>
            <a:r>
              <a:rPr lang="en-US" sz="1600" dirty="0" err="1"/>
              <a:t>AppCompatActivity</a:t>
            </a:r>
            <a:r>
              <a:rPr lang="en-US" sz="1600" dirty="0"/>
              <a:t> {</a:t>
            </a:r>
            <a:br>
              <a:rPr lang="en-US" sz="1600" dirty="0"/>
            </a:br>
            <a:r>
              <a:rPr lang="en-US" sz="1600" dirty="0"/>
              <a:t>    </a:t>
            </a:r>
            <a:r>
              <a:rPr lang="en-US" sz="1600" dirty="0" err="1"/>
              <a:t>AutoCompleteTextView</a:t>
            </a:r>
            <a:r>
              <a:rPr lang="en-US" sz="1600" dirty="0"/>
              <a:t> </a:t>
            </a:r>
            <a:r>
              <a:rPr lang="en-US" sz="1600" b="1" dirty="0" err="1"/>
              <a:t>actv</a:t>
            </a:r>
            <a:r>
              <a:rPr lang="en-US" sz="1600" dirty="0"/>
              <a:t>;</a:t>
            </a:r>
            <a:br>
              <a:rPr lang="en-US" sz="1600" dirty="0"/>
            </a:br>
            <a:r>
              <a:rPr lang="en-US" sz="1600" dirty="0"/>
              <a:t>    @Override</a:t>
            </a:r>
            <a:br>
              <a:rPr lang="en-US" sz="1600" dirty="0"/>
            </a:br>
            <a:r>
              <a:rPr lang="en-US" sz="1600" dirty="0"/>
              <a:t>    </a:t>
            </a:r>
            <a:r>
              <a:rPr lang="en-US" sz="1600" b="1" dirty="0"/>
              <a:t>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b="1" dirty="0" err="1"/>
              <a:t>super</a:t>
            </a:r>
            <a:r>
              <a:rPr lang="en-US" sz="1600" dirty="0" err="1"/>
              <a:t>.onCreate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a:t>
            </a:r>
            <a:r>
              <a:rPr lang="en-US" sz="1600" dirty="0" err="1"/>
              <a:t>R.layout.</a:t>
            </a:r>
            <a:r>
              <a:rPr lang="en-US" sz="1600" b="1" i="1" dirty="0" err="1"/>
              <a:t>activity_main</a:t>
            </a:r>
            <a:r>
              <a:rPr lang="en-US" sz="1600" dirty="0"/>
              <a:t>);</a:t>
            </a:r>
            <a:br>
              <a:rPr lang="en-US" sz="1600" dirty="0"/>
            </a:br>
            <a:r>
              <a:rPr lang="en-US" sz="1600" dirty="0"/>
              <a:t>        </a:t>
            </a:r>
            <a:r>
              <a:rPr lang="en-US" sz="1600" b="1" dirty="0" err="1"/>
              <a:t>actv</a:t>
            </a:r>
            <a:r>
              <a:rPr lang="en-US" sz="1600" b="1" dirty="0"/>
              <a:t> </a:t>
            </a:r>
            <a:r>
              <a:rPr lang="en-US" sz="1600" dirty="0"/>
              <a:t>= (</a:t>
            </a:r>
            <a:r>
              <a:rPr lang="en-US" sz="1600" dirty="0" err="1"/>
              <a:t>AutoCompleteTextView</a:t>
            </a:r>
            <a:r>
              <a:rPr lang="en-US" sz="1600" dirty="0"/>
              <a:t>) </a:t>
            </a:r>
            <a:r>
              <a:rPr lang="en-US" sz="1600" dirty="0" err="1"/>
              <a:t>findViewById</a:t>
            </a:r>
            <a:r>
              <a:rPr lang="en-US" sz="1600" dirty="0"/>
              <a:t>(</a:t>
            </a:r>
            <a:r>
              <a:rPr lang="en-US" sz="1600" dirty="0" err="1"/>
              <a:t>R.id.</a:t>
            </a:r>
            <a:r>
              <a:rPr lang="en-US" sz="1600" b="1" i="1" dirty="0" err="1"/>
              <a:t>actv</a:t>
            </a:r>
            <a:r>
              <a:rPr lang="en-US" sz="1600" dirty="0"/>
              <a:t>);</a:t>
            </a:r>
            <a:br>
              <a:rPr lang="en-US" sz="1600" dirty="0"/>
            </a:br>
            <a:r>
              <a:rPr lang="en-US" sz="1600" dirty="0" smtClean="0"/>
              <a:t>String</a:t>
            </a:r>
            <a:r>
              <a:rPr lang="en-US" sz="1600" dirty="0"/>
              <a:t>[] values = </a:t>
            </a:r>
            <a:r>
              <a:rPr lang="en-US" sz="1600" b="1" dirty="0"/>
              <a:t>new </a:t>
            </a:r>
            <a:r>
              <a:rPr lang="en-US" sz="1600" dirty="0"/>
              <a:t>String[]{</a:t>
            </a:r>
            <a:r>
              <a:rPr lang="en-US" sz="1600" b="1" dirty="0"/>
              <a:t>"Asia"</a:t>
            </a:r>
            <a:r>
              <a:rPr lang="en-US" sz="1600" dirty="0"/>
              <a:t>,</a:t>
            </a:r>
            <a:r>
              <a:rPr lang="en-US" sz="1600" b="1" dirty="0"/>
              <a:t>"Australia"</a:t>
            </a:r>
            <a:r>
              <a:rPr lang="en-US" sz="1600" dirty="0"/>
              <a:t>,</a:t>
            </a:r>
            <a:r>
              <a:rPr lang="en-US" sz="1600" b="1" dirty="0"/>
              <a:t>"America"</a:t>
            </a:r>
            <a:r>
              <a:rPr lang="en-US" sz="1600" dirty="0"/>
              <a:t>,</a:t>
            </a:r>
            <a:r>
              <a:rPr lang="en-US" sz="1600" b="1" dirty="0"/>
              <a:t>"Belgium"</a:t>
            </a:r>
            <a:r>
              <a:rPr lang="en-US" sz="1600" dirty="0"/>
              <a:t>,</a:t>
            </a:r>
            <a:r>
              <a:rPr lang="en-US" sz="1600" b="1" dirty="0"/>
              <a:t>"Brazil"</a:t>
            </a:r>
            <a:r>
              <a:rPr lang="en-US" sz="1600" dirty="0"/>
              <a:t>,</a:t>
            </a:r>
            <a:r>
              <a:rPr lang="en-US" sz="1600" b="1" dirty="0"/>
              <a:t>"Canada"</a:t>
            </a:r>
            <a:r>
              <a:rPr lang="en-US" sz="1600" dirty="0"/>
              <a:t>,</a:t>
            </a:r>
            <a:r>
              <a:rPr lang="en-US" sz="1600" b="1" dirty="0"/>
              <a:t>"California"</a:t>
            </a:r>
            <a:r>
              <a:rPr lang="en-US" sz="1600" dirty="0"/>
              <a:t>,</a:t>
            </a:r>
            <a:r>
              <a:rPr lang="en-US" sz="1600" b="1" dirty="0"/>
              <a:t>"Dubai"</a:t>
            </a:r>
            <a:r>
              <a:rPr lang="en-US" sz="1600" dirty="0"/>
              <a:t>,</a:t>
            </a:r>
            <a:r>
              <a:rPr lang="en-US" sz="1600" b="1" dirty="0"/>
              <a:t>"France"</a:t>
            </a:r>
            <a:r>
              <a:rPr lang="en-US" sz="1600" dirty="0"/>
              <a:t>,</a:t>
            </a:r>
            <a:r>
              <a:rPr lang="en-US" sz="1600" b="1" dirty="0"/>
              <a:t>"Paris" </a:t>
            </a:r>
            <a:r>
              <a:rPr lang="en-US" sz="1600" dirty="0"/>
              <a:t>};</a:t>
            </a:r>
            <a:br>
              <a:rPr lang="en-US" sz="1600" dirty="0"/>
            </a:br>
            <a:r>
              <a:rPr lang="en-US" sz="1600" dirty="0" err="1" smtClean="0"/>
              <a:t>ArrayAdapter</a:t>
            </a:r>
            <a:r>
              <a:rPr lang="en-US" sz="1600" dirty="0" smtClean="0"/>
              <a:t>&lt;String</a:t>
            </a:r>
            <a:r>
              <a:rPr lang="en-US" sz="1600" dirty="0"/>
              <a:t>&gt; adapter = </a:t>
            </a:r>
            <a:r>
              <a:rPr lang="en-US" sz="1600" b="1" dirty="0"/>
              <a:t>new </a:t>
            </a:r>
            <a:r>
              <a:rPr lang="en-US" sz="1600" dirty="0" err="1"/>
              <a:t>ArrayAdapter</a:t>
            </a:r>
            <a:r>
              <a:rPr lang="en-US" sz="1600" dirty="0"/>
              <a:t>&lt;String&gt;(</a:t>
            </a:r>
            <a:r>
              <a:rPr lang="en-US" sz="1600" b="1" dirty="0" err="1"/>
              <a:t>this</a:t>
            </a:r>
            <a:r>
              <a:rPr lang="en-US" sz="1600" dirty="0" err="1"/>
              <a:t>,android.R.layout.</a:t>
            </a:r>
            <a:r>
              <a:rPr lang="en-US" sz="1600" b="1" i="1" dirty="0" err="1"/>
              <a:t>simple_spinner_item</a:t>
            </a:r>
            <a:r>
              <a:rPr lang="en-US" sz="1600" dirty="0" err="1"/>
              <a:t>,values</a:t>
            </a:r>
            <a:r>
              <a:rPr lang="en-US" sz="1600" dirty="0"/>
              <a:t>);</a:t>
            </a:r>
            <a:br>
              <a:rPr lang="en-US" sz="1600" dirty="0"/>
            </a:br>
            <a:r>
              <a:rPr lang="en-US" sz="1600" dirty="0"/>
              <a:t>        </a:t>
            </a:r>
            <a:r>
              <a:rPr lang="en-US" sz="1600" b="1" dirty="0" err="1"/>
              <a:t>actv</a:t>
            </a:r>
            <a:r>
              <a:rPr lang="en-US" sz="1600" dirty="0" err="1"/>
              <a:t>.setAdapter</a:t>
            </a:r>
            <a:r>
              <a:rPr lang="en-US" sz="1600" dirty="0"/>
              <a:t>(adapter);</a:t>
            </a:r>
            <a:br>
              <a:rPr lang="en-US" sz="1600" dirty="0"/>
            </a:br>
            <a:r>
              <a:rPr lang="en-US" sz="1600" dirty="0"/>
              <a:t>        </a:t>
            </a:r>
            <a:r>
              <a:rPr lang="en-US" sz="1600" b="1" dirty="0" err="1"/>
              <a:t>actv</a:t>
            </a:r>
            <a:r>
              <a:rPr lang="en-US" sz="1600" dirty="0" err="1"/>
              <a:t>.setThreshold</a:t>
            </a:r>
            <a:r>
              <a:rPr lang="en-US" sz="1600" dirty="0"/>
              <a:t>(2); </a:t>
            </a:r>
            <a:r>
              <a:rPr lang="en-US" sz="1600" i="1" dirty="0"/>
              <a:t>// by default 1</a:t>
            </a:r>
            <a:br>
              <a:rPr lang="en-US" sz="1600" i="1" dirty="0"/>
            </a:br>
            <a:r>
              <a:rPr lang="en-US" sz="1600" i="1" dirty="0"/>
              <a:t>        </a:t>
            </a:r>
            <a:r>
              <a:rPr lang="en-US" sz="1600" b="1" dirty="0" err="1"/>
              <a:t>actv</a:t>
            </a:r>
            <a:r>
              <a:rPr lang="en-US" sz="1600" dirty="0" err="1"/>
              <a:t>.setOnItemClickListener</a:t>
            </a:r>
            <a:r>
              <a:rPr lang="en-US" sz="1600" dirty="0"/>
              <a:t>(</a:t>
            </a:r>
            <a:r>
              <a:rPr lang="en-US" sz="1600" b="1" dirty="0"/>
              <a:t>new </a:t>
            </a:r>
            <a:r>
              <a:rPr lang="en-US" sz="1600" dirty="0" err="1"/>
              <a:t>AdapterView.OnItemClickListener</a:t>
            </a:r>
            <a:r>
              <a:rPr lang="en-US" sz="1600" dirty="0"/>
              <a:t>() {</a:t>
            </a:r>
            <a:br>
              <a:rPr lang="en-US" sz="1600" dirty="0"/>
            </a:br>
            <a:r>
              <a:rPr lang="en-US" sz="1600" dirty="0"/>
              <a:t>            @Override</a:t>
            </a:r>
            <a:br>
              <a:rPr lang="en-US" sz="1600" dirty="0"/>
            </a:br>
            <a:r>
              <a:rPr lang="en-US" sz="1600" dirty="0"/>
              <a:t>            </a:t>
            </a:r>
            <a:r>
              <a:rPr lang="en-US" sz="1600" b="1" dirty="0"/>
              <a:t>public void </a:t>
            </a:r>
            <a:r>
              <a:rPr lang="en-US" sz="1600" dirty="0" err="1"/>
              <a:t>onItemClick</a:t>
            </a:r>
            <a:r>
              <a:rPr lang="en-US" sz="1600" dirty="0"/>
              <a:t>(</a:t>
            </a:r>
            <a:r>
              <a:rPr lang="en-US" sz="1600" dirty="0" err="1"/>
              <a:t>AdapterView</a:t>
            </a:r>
            <a:r>
              <a:rPr lang="en-US" sz="1600" dirty="0"/>
              <a:t>&lt;?&gt; parent, </a:t>
            </a:r>
            <a:r>
              <a:rPr lang="en-US" sz="1600" dirty="0" smtClean="0"/>
              <a:t>View </a:t>
            </a:r>
            <a:r>
              <a:rPr lang="en-US" sz="1600" dirty="0" err="1"/>
              <a:t>view</a:t>
            </a:r>
            <a:r>
              <a:rPr lang="en-US" sz="1600" dirty="0"/>
              <a:t>, </a:t>
            </a:r>
            <a:r>
              <a:rPr lang="en-US" sz="1600" b="1" dirty="0" err="1"/>
              <a:t>int</a:t>
            </a:r>
            <a:r>
              <a:rPr lang="en-US" sz="1600" b="1" dirty="0"/>
              <a:t> </a:t>
            </a:r>
            <a:r>
              <a:rPr lang="en-US" sz="1600" dirty="0"/>
              <a:t>position, </a:t>
            </a:r>
            <a:r>
              <a:rPr lang="en-US" sz="1600" b="1" dirty="0"/>
              <a:t>long </a:t>
            </a:r>
            <a:r>
              <a:rPr lang="en-US" sz="1600" dirty="0"/>
              <a:t>id) {</a:t>
            </a:r>
            <a:br>
              <a:rPr lang="en-US" sz="1600" dirty="0"/>
            </a:br>
            <a:r>
              <a:rPr lang="en-US" sz="1600" dirty="0"/>
              <a:t>                </a:t>
            </a:r>
            <a:r>
              <a:rPr lang="en-US" sz="1600" dirty="0" err="1"/>
              <a:t>Toast.</a:t>
            </a:r>
            <a:r>
              <a:rPr lang="en-US" sz="1600" i="1" dirty="0" err="1"/>
              <a:t>makeText</a:t>
            </a:r>
            <a:r>
              <a:rPr lang="en-US" sz="1600" dirty="0"/>
              <a:t>(</a:t>
            </a:r>
            <a:r>
              <a:rPr lang="en-US" sz="1600" dirty="0" err="1"/>
              <a:t>getApplicationContext</a:t>
            </a:r>
            <a:r>
              <a:rPr lang="en-US" sz="1600" dirty="0"/>
              <a:t>(),</a:t>
            </a:r>
            <a:r>
              <a:rPr lang="en-US" sz="1600" b="1" dirty="0"/>
              <a:t>"Item selected is : "</a:t>
            </a:r>
            <a:r>
              <a:rPr lang="en-US" sz="1600" dirty="0"/>
              <a:t>+</a:t>
            </a:r>
            <a:r>
              <a:rPr lang="en-US" sz="1600" dirty="0" err="1"/>
              <a:t>parent.getItemIdAtPosition</a:t>
            </a:r>
            <a:r>
              <a:rPr lang="en-US" sz="1600" dirty="0"/>
              <a:t>(position),</a:t>
            </a:r>
            <a:r>
              <a:rPr lang="en-US" sz="1600" dirty="0" err="1"/>
              <a:t>Toast.</a:t>
            </a:r>
            <a:r>
              <a:rPr lang="en-US" sz="1600" b="1" i="1" dirty="0" err="1"/>
              <a:t>LENGTH_LONG</a:t>
            </a:r>
            <a:r>
              <a:rPr lang="en-US" sz="1600" dirty="0"/>
              <a:t>).show();</a:t>
            </a:r>
            <a:br>
              <a:rPr lang="en-US" sz="1600" dirty="0"/>
            </a:br>
            <a:r>
              <a:rPr lang="en-US" sz="1600" dirty="0"/>
              <a:t>            }</a:t>
            </a:r>
            <a:br>
              <a:rPr lang="en-US" sz="1600" dirty="0"/>
            </a:br>
            <a:r>
              <a:rPr lang="en-US" sz="1600" dirty="0"/>
              <a:t>        });</a:t>
            </a:r>
            <a:br>
              <a:rPr lang="en-US" sz="1600" dirty="0"/>
            </a:br>
            <a:r>
              <a:rPr lang="en-US" sz="1600" dirty="0"/>
              <a:t>    }</a:t>
            </a:r>
            <a:br>
              <a:rPr lang="en-US" sz="1600" dirty="0"/>
            </a:br>
            <a:r>
              <a:rPr lang="en-US" sz="1600" dirty="0"/>
              <a:t>}</a:t>
            </a:r>
          </a:p>
        </p:txBody>
      </p:sp>
    </p:spTree>
    <p:extLst>
      <p:ext uri="{BB962C8B-B14F-4D97-AF65-F5344CB8AC3E}">
        <p14:creationId xmlns:p14="http://schemas.microsoft.com/office/powerpoint/2010/main" val="682957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59657"/>
            <a:ext cx="9905999" cy="5631544"/>
          </a:xfrm>
        </p:spPr>
        <p:txBody>
          <a:bodyPr/>
          <a:lstStyle/>
          <a:p>
            <a:pPr marL="0" indent="0">
              <a:buNone/>
            </a:pPr>
            <a:endParaRPr lang="en-US" dirty="0" smtClean="0">
              <a:solidFill>
                <a:srgbClr val="FF0000"/>
              </a:solidFill>
              <a:hlinkClick r:id="rId2"/>
            </a:endParaRPr>
          </a:p>
          <a:p>
            <a:pPr marL="0" indent="0">
              <a:buNone/>
            </a:pPr>
            <a:r>
              <a:rPr lang="en-US" dirty="0"/>
              <a:t>Toast is one of the notification method in Android which is used to display text on the screen for few seconds</a:t>
            </a:r>
            <a:r>
              <a:rPr lang="en-US" dirty="0" smtClean="0"/>
              <a:t>.</a:t>
            </a:r>
          </a:p>
          <a:p>
            <a:pPr marL="0" indent="0">
              <a:buNone/>
            </a:pPr>
            <a:r>
              <a:rPr lang="en-US" dirty="0" smtClean="0"/>
              <a:t>Toast</a:t>
            </a:r>
            <a:endParaRPr lang="en-US" dirty="0"/>
          </a:p>
          <a:p>
            <a:pPr marL="0" indent="0">
              <a:buNone/>
            </a:pPr>
            <a:r>
              <a:rPr lang="en-US" dirty="0" smtClean="0">
                <a:solidFill>
                  <a:srgbClr val="FFFF00"/>
                </a:solidFill>
              </a:rPr>
              <a:t>Toast </a:t>
            </a:r>
            <a:r>
              <a:rPr lang="en-US" dirty="0" err="1" smtClean="0">
                <a:solidFill>
                  <a:srgbClr val="FFFF00"/>
                </a:solidFill>
              </a:rPr>
              <a:t>makeText</a:t>
            </a:r>
            <a:r>
              <a:rPr lang="en-US" dirty="0" smtClean="0">
                <a:solidFill>
                  <a:srgbClr val="FFFF00"/>
                </a:solidFill>
              </a:rPr>
              <a:t> </a:t>
            </a:r>
            <a:r>
              <a:rPr lang="en-US" dirty="0">
                <a:solidFill>
                  <a:srgbClr val="FFFF00"/>
                </a:solidFill>
              </a:rPr>
              <a:t>(</a:t>
            </a:r>
            <a:r>
              <a:rPr lang="en-US" dirty="0" smtClean="0">
                <a:solidFill>
                  <a:srgbClr val="FFFF00"/>
                </a:solidFill>
              </a:rPr>
              <a:t>Context</a:t>
            </a:r>
            <a:r>
              <a:rPr lang="en-US" dirty="0">
                <a:solidFill>
                  <a:srgbClr val="FFFF00"/>
                </a:solidFill>
              </a:rPr>
              <a:t> </a:t>
            </a:r>
            <a:r>
              <a:rPr lang="en-US" dirty="0" err="1" smtClean="0">
                <a:solidFill>
                  <a:srgbClr val="FFFF00"/>
                </a:solidFill>
              </a:rPr>
              <a:t>context</a:t>
            </a:r>
            <a:r>
              <a:rPr lang="en-US" dirty="0">
                <a:solidFill>
                  <a:srgbClr val="FFFF00"/>
                </a:solidFill>
              </a:rPr>
              <a:t>, </a:t>
            </a:r>
            <a:r>
              <a:rPr lang="en-US" dirty="0" err="1" smtClean="0">
                <a:solidFill>
                  <a:srgbClr val="FFFF00"/>
                </a:solidFill>
              </a:rPr>
              <a:t>CharSequence</a:t>
            </a:r>
            <a:r>
              <a:rPr lang="en-US" dirty="0" smtClean="0">
                <a:solidFill>
                  <a:srgbClr val="FFFF00"/>
                </a:solidFill>
              </a:rPr>
              <a:t> </a:t>
            </a:r>
            <a:r>
              <a:rPr lang="en-US" dirty="0" err="1" smtClean="0">
                <a:solidFill>
                  <a:srgbClr val="FFFF00"/>
                </a:solidFill>
              </a:rPr>
              <a:t>msg</a:t>
            </a:r>
            <a:r>
              <a:rPr lang="en-US" dirty="0" smtClean="0">
                <a:solidFill>
                  <a:srgbClr val="FFFF00"/>
                </a:solidFill>
              </a:rPr>
              <a:t>,  </a:t>
            </a:r>
            <a:r>
              <a:rPr lang="en-US" dirty="0" err="1">
                <a:solidFill>
                  <a:srgbClr val="FFFF00"/>
                </a:solidFill>
              </a:rPr>
              <a:t>int</a:t>
            </a:r>
            <a:r>
              <a:rPr lang="en-US" dirty="0">
                <a:solidFill>
                  <a:srgbClr val="FFFF00"/>
                </a:solidFill>
              </a:rPr>
              <a:t> duration</a:t>
            </a:r>
            <a:r>
              <a:rPr lang="en-US" dirty="0" smtClean="0">
                <a:solidFill>
                  <a:srgbClr val="FFFF00"/>
                </a:solidFill>
              </a:rPr>
              <a:t>).show()</a:t>
            </a:r>
            <a:endParaRPr lang="en-US" dirty="0">
              <a:solidFill>
                <a:srgbClr val="FFFF00"/>
              </a:solidFill>
            </a:endParaRPr>
          </a:p>
          <a:p>
            <a:pPr marL="0" indent="0">
              <a:buNone/>
            </a:pPr>
            <a:r>
              <a:rPr lang="en-US" dirty="0">
                <a:solidFill>
                  <a:srgbClr val="FF0000"/>
                </a:solidFill>
              </a:rPr>
              <a:t>Make a standard toast that just contains a text view.</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0263900"/>
              </p:ext>
            </p:extLst>
          </p:nvPr>
        </p:nvGraphicFramePr>
        <p:xfrm>
          <a:off x="1141412" y="2890298"/>
          <a:ext cx="8694962" cy="1696215"/>
        </p:xfrm>
        <a:graphic>
          <a:graphicData uri="http://schemas.openxmlformats.org/drawingml/2006/table">
            <a:tbl>
              <a:tblPr firstRow="1" firstCol="1" bandRow="1">
                <a:tableStyleId>{5C22544A-7EE6-4342-B048-85BDC9FD1C3A}</a:tableStyleId>
              </a:tblPr>
              <a:tblGrid>
                <a:gridCol w="1174483"/>
                <a:gridCol w="7520479"/>
              </a:tblGrid>
              <a:tr h="424378">
                <a:tc gridSpan="2">
                  <a:txBody>
                    <a:bodyPr/>
                    <a:lstStyle/>
                    <a:p>
                      <a:pPr marL="0" marR="0">
                        <a:lnSpc>
                          <a:spcPct val="115000"/>
                        </a:lnSpc>
                        <a:spcBef>
                          <a:spcPts val="600"/>
                        </a:spcBef>
                        <a:spcAft>
                          <a:spcPts val="1200"/>
                        </a:spcAft>
                      </a:pPr>
                      <a:r>
                        <a:rPr lang="en-US" sz="1800" dirty="0">
                          <a:effectLst/>
                        </a:rPr>
                        <a:t>Parameters</a:t>
                      </a:r>
                      <a:endParaRPr lang="en-US" sz="2000" dirty="0">
                        <a:effectLst/>
                        <a:latin typeface="Calibri"/>
                        <a:ea typeface="Calibri"/>
                        <a:cs typeface="Times New Roman"/>
                      </a:endParaRPr>
                    </a:p>
                  </a:txBody>
                  <a:tcPr marL="114300" marR="114300" marT="38100" marB="38100"/>
                </a:tc>
                <a:tc hMerge="1">
                  <a:txBody>
                    <a:bodyPr/>
                    <a:lstStyle/>
                    <a:p>
                      <a:endParaRPr lang="en-US"/>
                    </a:p>
                  </a:txBody>
                  <a:tcPr/>
                </a:tc>
              </a:tr>
              <a:tr h="424378">
                <a:tc>
                  <a:txBody>
                    <a:bodyPr/>
                    <a:lstStyle/>
                    <a:p>
                      <a:pPr marL="0" marR="0">
                        <a:lnSpc>
                          <a:spcPct val="115000"/>
                        </a:lnSpc>
                        <a:spcBef>
                          <a:spcPts val="600"/>
                        </a:spcBef>
                        <a:spcAft>
                          <a:spcPts val="0"/>
                        </a:spcAft>
                      </a:pPr>
                      <a:r>
                        <a:rPr lang="en-US" sz="1600" dirty="0">
                          <a:effectLst/>
                        </a:rPr>
                        <a:t>context</a:t>
                      </a:r>
                      <a:endParaRPr lang="en-US" sz="2000" dirty="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a:effectLst/>
                        </a:rPr>
                        <a:t>Context</a:t>
                      </a:r>
                      <a:r>
                        <a:rPr lang="en-US" sz="1800" dirty="0">
                          <a:effectLst/>
                        </a:rPr>
                        <a:t>: The context to use. Usually your </a:t>
                      </a:r>
                      <a:r>
                        <a:rPr lang="en-US" sz="1600" u="none" strike="noStrike" dirty="0">
                          <a:effectLst/>
                          <a:hlinkClick r:id="rId3"/>
                        </a:rPr>
                        <a:t>Application</a:t>
                      </a:r>
                      <a:r>
                        <a:rPr lang="en-US" sz="1800" dirty="0">
                          <a:effectLst/>
                        </a:rPr>
                        <a:t> or </a:t>
                      </a:r>
                      <a:r>
                        <a:rPr lang="en-US" sz="1600" u="none" strike="noStrike" dirty="0">
                          <a:effectLst/>
                          <a:hlinkClick r:id="rId4"/>
                        </a:rPr>
                        <a:t>Activity</a:t>
                      </a:r>
                      <a:r>
                        <a:rPr lang="en-US" sz="1800" dirty="0">
                          <a:effectLst/>
                        </a:rPr>
                        <a:t> object.</a:t>
                      </a:r>
                      <a:endParaRPr lang="en-US" sz="2000" dirty="0">
                        <a:effectLst/>
                        <a:latin typeface="Calibri"/>
                        <a:ea typeface="Calibri"/>
                        <a:cs typeface="Times New Roman"/>
                      </a:endParaRPr>
                    </a:p>
                  </a:txBody>
                  <a:tcPr marL="114300" marR="114300" marT="38100" marB="38100"/>
                </a:tc>
              </a:tr>
              <a:tr h="424378">
                <a:tc>
                  <a:txBody>
                    <a:bodyPr/>
                    <a:lstStyle/>
                    <a:p>
                      <a:pPr marL="0" marR="0">
                        <a:lnSpc>
                          <a:spcPct val="115000"/>
                        </a:lnSpc>
                        <a:spcBef>
                          <a:spcPts val="600"/>
                        </a:spcBef>
                        <a:spcAft>
                          <a:spcPts val="0"/>
                        </a:spcAft>
                      </a:pPr>
                      <a:r>
                        <a:rPr lang="en-US" sz="1600" dirty="0" err="1" smtClean="0">
                          <a:effectLst/>
                        </a:rPr>
                        <a:t>msg</a:t>
                      </a:r>
                      <a:endParaRPr lang="en-US" sz="2000" dirty="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CharSequence</a:t>
                      </a:r>
                      <a:r>
                        <a:rPr lang="en-US" sz="1800" dirty="0">
                          <a:effectLst/>
                        </a:rPr>
                        <a:t>: The text to show. Can be formatted text.</a:t>
                      </a:r>
                      <a:endParaRPr lang="en-US" sz="2000" dirty="0">
                        <a:effectLst/>
                        <a:latin typeface="Calibri"/>
                        <a:ea typeface="Calibri"/>
                        <a:cs typeface="Times New Roman"/>
                      </a:endParaRPr>
                    </a:p>
                  </a:txBody>
                  <a:tcPr marL="114300" marR="114300" marT="38100" marB="38100"/>
                </a:tc>
              </a:tr>
              <a:tr h="423081">
                <a:tc>
                  <a:txBody>
                    <a:bodyPr/>
                    <a:lstStyle/>
                    <a:p>
                      <a:pPr marL="0" marR="0">
                        <a:lnSpc>
                          <a:spcPct val="115000"/>
                        </a:lnSpc>
                        <a:spcBef>
                          <a:spcPts val="600"/>
                        </a:spcBef>
                        <a:spcAft>
                          <a:spcPts val="0"/>
                        </a:spcAft>
                      </a:pPr>
                      <a:r>
                        <a:rPr lang="en-US" sz="1600">
                          <a:effectLst/>
                        </a:rPr>
                        <a:t>duration</a:t>
                      </a:r>
                      <a:endParaRPr lang="en-US" sz="2000">
                        <a:effectLst/>
                        <a:latin typeface="Calibri"/>
                        <a:ea typeface="Calibri"/>
                        <a:cs typeface="Times New Roman"/>
                      </a:endParaRPr>
                    </a:p>
                  </a:txBody>
                  <a:tcPr marL="114300" marR="114300" marT="38100" marB="38100"/>
                </a:tc>
                <a:tc>
                  <a:txBody>
                    <a:bodyPr/>
                    <a:lstStyle/>
                    <a:p>
                      <a:pPr marL="0" marR="0">
                        <a:lnSpc>
                          <a:spcPct val="115000"/>
                        </a:lnSpc>
                        <a:spcBef>
                          <a:spcPts val="600"/>
                        </a:spcBef>
                        <a:spcAft>
                          <a:spcPts val="0"/>
                        </a:spcAft>
                      </a:pPr>
                      <a:r>
                        <a:rPr lang="en-US" sz="1600" dirty="0" err="1">
                          <a:effectLst/>
                        </a:rPr>
                        <a:t>int</a:t>
                      </a:r>
                      <a:r>
                        <a:rPr lang="en-US" sz="1800" dirty="0">
                          <a:effectLst/>
                        </a:rPr>
                        <a:t>: How long to display the message. Either </a:t>
                      </a:r>
                      <a:r>
                        <a:rPr lang="en-US" sz="1600" u="none" strike="noStrike" dirty="0">
                          <a:effectLst/>
                          <a:hlinkClick r:id="rId5"/>
                        </a:rPr>
                        <a:t>LENGTH_SHORT</a:t>
                      </a:r>
                      <a:r>
                        <a:rPr lang="en-US" sz="1800" dirty="0">
                          <a:effectLst/>
                        </a:rPr>
                        <a:t> or </a:t>
                      </a:r>
                      <a:r>
                        <a:rPr lang="en-US" sz="1600" u="none" strike="noStrike" dirty="0">
                          <a:effectLst/>
                          <a:hlinkClick r:id="rId6"/>
                        </a:rPr>
                        <a:t>LENGTH_LONG</a:t>
                      </a:r>
                      <a:endParaRPr lang="en-US" sz="2000" dirty="0">
                        <a:effectLst/>
                        <a:latin typeface="Calibri"/>
                        <a:ea typeface="Calibri"/>
                        <a:cs typeface="Times New Roman"/>
                      </a:endParaRPr>
                    </a:p>
                  </a:txBody>
                  <a:tcPr marL="114300" marR="114300" marT="38100" marB="38100"/>
                </a:tc>
              </a:tr>
            </a:tbl>
          </a:graphicData>
        </a:graphic>
      </p:graphicFrame>
    </p:spTree>
    <p:extLst>
      <p:ext uri="{BB962C8B-B14F-4D97-AF65-F5344CB8AC3E}">
        <p14:creationId xmlns:p14="http://schemas.microsoft.com/office/powerpoint/2010/main" val="130905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1313</TotalTime>
  <Words>1585</Words>
  <Application>Microsoft Office PowerPoint</Application>
  <PresentationFormat>Custom</PresentationFormat>
  <Paragraphs>240</Paragraphs>
  <Slides>34</Slides>
  <Notes>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Circuit</vt:lpstr>
      <vt:lpstr>Lesson – 5 Advanced UI components</vt:lpstr>
      <vt:lpstr>Agenda</vt:lpstr>
      <vt:lpstr>Day - 1</vt:lpstr>
      <vt:lpstr>AutoCompleteTextView </vt:lpstr>
      <vt:lpstr>XML Approach </vt:lpstr>
      <vt:lpstr>Hands-on-example – Countries list using ACTV</vt:lpstr>
      <vt:lpstr>PowerPoint Presentation</vt:lpstr>
      <vt:lpstr>Java Approach &amp; OnItemClickListener</vt:lpstr>
      <vt:lpstr>PowerPoint Presentation</vt:lpstr>
      <vt:lpstr>AdapterView.OnItemClickListener</vt:lpstr>
      <vt:lpstr>Difference Between XML And Java Approach</vt:lpstr>
      <vt:lpstr>Spinners</vt:lpstr>
      <vt:lpstr> Populate the spinner with user choices </vt:lpstr>
      <vt:lpstr>Responding to user selections</vt:lpstr>
      <vt:lpstr>Hands on Example for Spinner - Planet Weight Calculator</vt:lpstr>
      <vt:lpstr>ListView</vt:lpstr>
      <vt:lpstr>Simple ListView- Hands on Example </vt:lpstr>
      <vt:lpstr>Hands on Example -Coding</vt:lpstr>
      <vt:lpstr>Hands on Example -Coding</vt:lpstr>
      <vt:lpstr>DAY – 2  Customized listview</vt:lpstr>
      <vt:lpstr>Hands on Example – Customized ListView</vt:lpstr>
      <vt:lpstr>Hands on Example – Customized ListView – Coding Step1</vt:lpstr>
      <vt:lpstr>Hands on Example – Customized ListView – Coding Step2</vt:lpstr>
      <vt:lpstr>Hands on Example – Customized ListView – Coding Step2</vt:lpstr>
      <vt:lpstr>Hands on Example – Customized ListView – Coding Step2</vt:lpstr>
      <vt:lpstr>Hands on Example – Customized ListView – Coding Step2</vt:lpstr>
      <vt:lpstr>Hands on Example – Customized ListView – Coding Step3</vt:lpstr>
      <vt:lpstr>Hands on Example – Customized ListView – Coding Step3</vt:lpstr>
      <vt:lpstr>Hands on Example – Customized ListView – Coding Step4</vt:lpstr>
      <vt:lpstr>Hands on Example – Customized ListView – Coding Step2</vt:lpstr>
      <vt:lpstr>Hands on Example – Customized ListView – Coding Step2</vt:lpstr>
      <vt:lpstr>Hands on Example – Customized ListView – Coding Step2</vt:lpstr>
      <vt:lpstr>Hands on Example – Customized ListView – Step 5</vt:lpstr>
      <vt:lpstr>Other Views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Mohanraj</dc:creator>
  <cp:lastModifiedBy>Renuka Mohanraj</cp:lastModifiedBy>
  <cp:revision>209</cp:revision>
  <dcterms:created xsi:type="dcterms:W3CDTF">2017-03-29T19:39:57Z</dcterms:created>
  <dcterms:modified xsi:type="dcterms:W3CDTF">2018-01-31T20:53:31Z</dcterms:modified>
</cp:coreProperties>
</file>