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1"/>
  </p:sldMasterIdLst>
  <p:notesMasterIdLst>
    <p:notesMasterId r:id="rId25"/>
  </p:notesMasterIdLst>
  <p:sldIdLst>
    <p:sldId id="256" r:id="rId2"/>
    <p:sldId id="280" r:id="rId3"/>
    <p:sldId id="260" r:id="rId4"/>
    <p:sldId id="257" r:id="rId5"/>
    <p:sldId id="259" r:id="rId6"/>
    <p:sldId id="258" r:id="rId7"/>
    <p:sldId id="261" r:id="rId8"/>
    <p:sldId id="262" r:id="rId9"/>
    <p:sldId id="263" r:id="rId10"/>
    <p:sldId id="264" r:id="rId11"/>
    <p:sldId id="271" r:id="rId12"/>
    <p:sldId id="272" r:id="rId13"/>
    <p:sldId id="273" r:id="rId14"/>
    <p:sldId id="274" r:id="rId15"/>
    <p:sldId id="275" r:id="rId16"/>
    <p:sldId id="276" r:id="rId17"/>
    <p:sldId id="277" r:id="rId18"/>
    <p:sldId id="265" r:id="rId19"/>
    <p:sldId id="268" r:id="rId20"/>
    <p:sldId id="269" r:id="rId21"/>
    <p:sldId id="270"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autoAdjust="0"/>
    <p:restoredTop sz="99466" autoAdjust="0"/>
  </p:normalViewPr>
  <p:slideViewPr>
    <p:cSldViewPr snapToGrid="0" snapToObjects="1">
      <p:cViewPr>
        <p:scale>
          <a:sx n="70" d="100"/>
          <a:sy n="70" d="100"/>
        </p:scale>
        <p:origin x="-47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9AEA5E-462E-4214-B14C-AF2E0915D32C}" type="datetimeFigureOut">
              <a:rPr lang="en-US" smtClean="0"/>
              <a:t>1/31/2018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643CC-F850-44B6-AC44-C554BB0793AF}" type="slidenum">
              <a:rPr lang="en-US" smtClean="0"/>
              <a:t>‹#›</a:t>
            </a:fld>
            <a:endParaRPr lang="en-US"/>
          </a:p>
        </p:txBody>
      </p:sp>
    </p:spTree>
    <p:extLst>
      <p:ext uri="{BB962C8B-B14F-4D97-AF65-F5344CB8AC3E}">
        <p14:creationId xmlns:p14="http://schemas.microsoft.com/office/powerpoint/2010/main" val="4141168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android.com/reference/android/view/MenuInflater.html"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developer.android.com/reference/android/view/InflateException.html" TargetMode="External"/><Relationship Id="rId4" Type="http://schemas.openxmlformats.org/officeDocument/2006/relationships/hyperlink" Target="https://developer.android.com/reference/android/view/Menu.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err="1" smtClean="0">
                <a:solidFill>
                  <a:schemeClr val="tx1"/>
                </a:solidFill>
                <a:effectLst/>
                <a:latin typeface="+mn-lt"/>
                <a:ea typeface="+mn-ea"/>
                <a:cs typeface="+mn-cs"/>
                <a:hlinkClick r:id="rId3"/>
              </a:rPr>
              <a:t>MenuInflater</a:t>
            </a:r>
            <a:r>
              <a:rPr lang="en-US" dirty="0" smtClean="0"/>
              <a:t> </a:t>
            </a:r>
            <a:r>
              <a:rPr lang="en-US" dirty="0" err="1" smtClean="0"/>
              <a:t>getMenuInflater</a:t>
            </a:r>
            <a:r>
              <a:rPr lang="en-US" dirty="0" smtClean="0"/>
              <a:t> ()</a:t>
            </a:r>
            <a:r>
              <a:rPr lang="en-US" sz="1200" b="0" i="0" kern="1200" dirty="0" smtClean="0">
                <a:solidFill>
                  <a:schemeClr val="tx1"/>
                </a:solidFill>
                <a:effectLst/>
                <a:latin typeface="+mn-lt"/>
                <a:ea typeface="+mn-ea"/>
                <a:cs typeface="+mn-cs"/>
              </a:rPr>
              <a:t>- Returns a </a:t>
            </a:r>
            <a:r>
              <a:rPr lang="en-US" sz="1200" u="none" strike="noStrike" kern="1200" dirty="0" err="1" smtClean="0">
                <a:solidFill>
                  <a:schemeClr val="tx1"/>
                </a:solidFill>
                <a:effectLst/>
                <a:latin typeface="+mn-lt"/>
                <a:ea typeface="+mn-ea"/>
                <a:cs typeface="+mn-cs"/>
                <a:hlinkClick r:id="rId3"/>
              </a:rPr>
              <a:t>MenuInflater</a:t>
            </a:r>
            <a:r>
              <a:rPr lang="en-US" sz="1200" b="0" i="0" kern="1200" dirty="0" smtClean="0">
                <a:solidFill>
                  <a:schemeClr val="tx1"/>
                </a:solidFill>
                <a:effectLst/>
                <a:latin typeface="+mn-lt"/>
                <a:ea typeface="+mn-ea"/>
                <a:cs typeface="+mn-cs"/>
              </a:rPr>
              <a:t> with this context.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void inflate (</a:t>
            </a:r>
            <a:r>
              <a:rPr lang="en-US" dirty="0" err="1" smtClean="0"/>
              <a:t>int</a:t>
            </a:r>
            <a:r>
              <a:rPr lang="en-US" dirty="0" smtClean="0"/>
              <a:t> </a:t>
            </a:r>
            <a:r>
              <a:rPr lang="en-US" dirty="0" err="1" smtClean="0"/>
              <a:t>menuRes</a:t>
            </a:r>
            <a:r>
              <a:rPr lang="en-US" dirty="0" smtClean="0"/>
              <a:t>, </a:t>
            </a:r>
            <a:r>
              <a:rPr lang="en-US" sz="1200" u="none" strike="noStrike" kern="1200" dirty="0" smtClean="0">
                <a:solidFill>
                  <a:schemeClr val="tx1"/>
                </a:solidFill>
                <a:effectLst/>
                <a:latin typeface="+mn-lt"/>
                <a:ea typeface="+mn-ea"/>
                <a:cs typeface="+mn-cs"/>
                <a:hlinkClick r:id="rId4"/>
              </a:rPr>
              <a:t>Menu</a:t>
            </a:r>
            <a:r>
              <a:rPr lang="en-US" dirty="0" smtClean="0"/>
              <a:t> menu) - </a:t>
            </a:r>
            <a:r>
              <a:rPr lang="en-US" sz="1200" b="0" i="0" kern="1200" dirty="0" smtClean="0">
                <a:solidFill>
                  <a:schemeClr val="tx1"/>
                </a:solidFill>
                <a:effectLst/>
                <a:latin typeface="+mn-lt"/>
                <a:ea typeface="+mn-ea"/>
                <a:cs typeface="+mn-cs"/>
              </a:rPr>
              <a:t>Inflate a menu hierarchy from the specified XML resource. Throws </a:t>
            </a:r>
            <a:r>
              <a:rPr lang="en-US" sz="1200" u="none" strike="noStrike" kern="1200" dirty="0" err="1" smtClean="0">
                <a:solidFill>
                  <a:schemeClr val="tx1"/>
                </a:solidFill>
                <a:effectLst/>
                <a:latin typeface="+mn-lt"/>
                <a:ea typeface="+mn-ea"/>
                <a:cs typeface="+mn-cs"/>
                <a:hlinkClick r:id="rId5"/>
              </a:rPr>
              <a:t>InflateException</a:t>
            </a:r>
            <a:r>
              <a:rPr lang="en-US" sz="1200" b="0" i="0" kern="1200" dirty="0" smtClean="0">
                <a:solidFill>
                  <a:schemeClr val="tx1"/>
                </a:solidFill>
                <a:effectLst/>
                <a:latin typeface="+mn-lt"/>
                <a:ea typeface="+mn-ea"/>
                <a:cs typeface="+mn-cs"/>
              </a:rPr>
              <a:t> if there is an error.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Parameters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menuRes</a:t>
            </a:r>
            <a:r>
              <a:rPr lang="en-US" dirty="0" smtClean="0">
                <a:effectLst/>
              </a:rPr>
              <a:t> - </a:t>
            </a:r>
            <a:r>
              <a:rPr lang="en-US" dirty="0" err="1" smtClean="0">
                <a:effectLst/>
              </a:rPr>
              <a:t>int</a:t>
            </a:r>
            <a:r>
              <a:rPr lang="en-US" dirty="0" smtClean="0">
                <a:effectLst/>
              </a:rPr>
              <a:t>: Resource ID for an XML layout resource to load (e.g., </a:t>
            </a:r>
            <a:r>
              <a:rPr lang="en-US" dirty="0" err="1" smtClean="0">
                <a:effectLst/>
              </a:rPr>
              <a:t>R.menu.main_activity</a:t>
            </a:r>
            <a:r>
              <a:rPr lang="en-US" dirty="0" smtClean="0">
                <a:effectLs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menu - Menu: The Menu to inflate into. The items and submenus will be added to this Menu.</a:t>
            </a:r>
            <a:endParaRPr lang="en-US" dirty="0"/>
          </a:p>
        </p:txBody>
      </p:sp>
      <p:sp>
        <p:nvSpPr>
          <p:cNvPr id="4" name="Slide Number Placeholder 3"/>
          <p:cNvSpPr>
            <a:spLocks noGrp="1"/>
          </p:cNvSpPr>
          <p:nvPr>
            <p:ph type="sldNum" sz="quarter" idx="10"/>
          </p:nvPr>
        </p:nvSpPr>
        <p:spPr/>
        <p:txBody>
          <a:bodyPr/>
          <a:lstStyle/>
          <a:p>
            <a:fld id="{737643CC-F850-44B6-AC44-C554BB0793AF}" type="slidenum">
              <a:rPr lang="en-US" smtClean="0"/>
              <a:t>8</a:t>
            </a:fld>
            <a:endParaRPr lang="en-US"/>
          </a:p>
        </p:txBody>
      </p:sp>
    </p:spTree>
    <p:extLst>
      <p:ext uri="{BB962C8B-B14F-4D97-AF65-F5344CB8AC3E}">
        <p14:creationId xmlns:p14="http://schemas.microsoft.com/office/powerpoint/2010/main" val="3126021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1/31/2018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69943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android.com/guide/topics/ui/menu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a:t>
            </a:r>
            <a:r>
              <a:rPr lang="mr-IN" dirty="0" smtClean="0"/>
              <a:t>–</a:t>
            </a:r>
            <a:r>
              <a:rPr lang="en-US" dirty="0" smtClean="0"/>
              <a:t> 5 – Advanced  </a:t>
            </a:r>
            <a:r>
              <a:rPr lang="en-US" dirty="0" err="1" smtClean="0"/>
              <a:t>ui</a:t>
            </a:r>
            <a:r>
              <a:rPr lang="en-US" dirty="0" smtClean="0"/>
              <a:t> Components– 2  </a:t>
            </a:r>
            <a:endParaRPr lang="en-US" dirty="0"/>
          </a:p>
        </p:txBody>
      </p:sp>
      <p:sp>
        <p:nvSpPr>
          <p:cNvPr id="3" name="Subtitle 2"/>
          <p:cNvSpPr>
            <a:spLocks noGrp="1"/>
          </p:cNvSpPr>
          <p:nvPr>
            <p:ph type="subTitle" idx="1"/>
          </p:nvPr>
        </p:nvSpPr>
        <p:spPr/>
        <p:txBody>
          <a:bodyPr>
            <a:normAutofit/>
          </a:bodyPr>
          <a:lstStyle/>
          <a:p>
            <a:r>
              <a:rPr lang="en-US" sz="4800" cap="none" dirty="0" smtClean="0"/>
              <a:t>Menus &amp; Action Bar, Dialogs</a:t>
            </a:r>
            <a:endParaRPr lang="en-US" sz="4800" dirty="0"/>
          </a:p>
        </p:txBody>
      </p:sp>
    </p:spTree>
    <p:extLst>
      <p:ext uri="{BB962C8B-B14F-4D97-AF65-F5344CB8AC3E}">
        <p14:creationId xmlns:p14="http://schemas.microsoft.com/office/powerpoint/2010/main" val="609610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52862"/>
            <a:ext cx="10364451" cy="731312"/>
          </a:xfrm>
        </p:spPr>
        <p:txBody>
          <a:bodyPr/>
          <a:lstStyle/>
          <a:p>
            <a:r>
              <a:rPr lang="en-US" cap="none" dirty="0" smtClean="0"/>
              <a:t>Working with </a:t>
            </a:r>
            <a:r>
              <a:rPr lang="en-US" cap="none" dirty="0" err="1" smtClean="0"/>
              <a:t>ActionBar</a:t>
            </a:r>
            <a:r>
              <a:rPr lang="en-US" cap="none" dirty="0" smtClean="0"/>
              <a:t> in your Activity</a:t>
            </a:r>
            <a:endParaRPr lang="en-US" cap="none" dirty="0"/>
          </a:p>
        </p:txBody>
      </p:sp>
      <p:sp>
        <p:nvSpPr>
          <p:cNvPr id="3" name="Content Placeholder 2"/>
          <p:cNvSpPr>
            <a:spLocks noGrp="1"/>
          </p:cNvSpPr>
          <p:nvPr>
            <p:ph sz="quarter" idx="13"/>
          </p:nvPr>
        </p:nvSpPr>
        <p:spPr>
          <a:xfrm>
            <a:off x="913774" y="1088572"/>
            <a:ext cx="10363826" cy="4702628"/>
          </a:xfrm>
        </p:spPr>
        <p:txBody>
          <a:bodyPr/>
          <a:lstStyle/>
          <a:p>
            <a:r>
              <a:rPr lang="en-US" cap="none" dirty="0" smtClean="0"/>
              <a:t>To work with </a:t>
            </a:r>
            <a:r>
              <a:rPr lang="en-US" cap="none" dirty="0" err="1" smtClean="0"/>
              <a:t>ActionBar</a:t>
            </a:r>
            <a:r>
              <a:rPr lang="en-US" cap="none" dirty="0" smtClean="0"/>
              <a:t> </a:t>
            </a:r>
            <a:r>
              <a:rPr lang="en-US" cap="none" dirty="0" smtClean="0"/>
              <a:t>in your Activity, first create </a:t>
            </a:r>
            <a:r>
              <a:rPr lang="en-US" cap="none" dirty="0" smtClean="0"/>
              <a:t>an object of </a:t>
            </a:r>
            <a:r>
              <a:rPr lang="en-US" cap="none" dirty="0" err="1" smtClean="0"/>
              <a:t>ActionBar</a:t>
            </a:r>
            <a:r>
              <a:rPr lang="en-US" cap="none" dirty="0" smtClean="0"/>
              <a:t>.</a:t>
            </a:r>
          </a:p>
          <a:p>
            <a:pPr marL="457200" lvl="1" indent="0">
              <a:buNone/>
            </a:pPr>
            <a:r>
              <a:rPr lang="en-US" b="1" cap="none" dirty="0" err="1" smtClean="0">
                <a:solidFill>
                  <a:srgbClr val="C00000"/>
                </a:solidFill>
              </a:rPr>
              <a:t>ActiobBar</a:t>
            </a:r>
            <a:r>
              <a:rPr lang="en-US" b="1" cap="none" dirty="0" smtClean="0">
                <a:solidFill>
                  <a:srgbClr val="C00000"/>
                </a:solidFill>
              </a:rPr>
              <a:t> </a:t>
            </a:r>
            <a:r>
              <a:rPr lang="en-US" b="1" cap="none" dirty="0" err="1" smtClean="0">
                <a:solidFill>
                  <a:srgbClr val="C00000"/>
                </a:solidFill>
              </a:rPr>
              <a:t>aBar</a:t>
            </a:r>
            <a:r>
              <a:rPr lang="en-US" b="1" cap="none" dirty="0" smtClean="0">
                <a:solidFill>
                  <a:srgbClr val="C00000"/>
                </a:solidFill>
              </a:rPr>
              <a:t>;</a:t>
            </a:r>
          </a:p>
          <a:p>
            <a:r>
              <a:rPr lang="en-US" cap="none" dirty="0" smtClean="0"/>
              <a:t>To get the object of an </a:t>
            </a:r>
            <a:r>
              <a:rPr lang="en-US" cap="none" dirty="0" err="1" smtClean="0"/>
              <a:t>ActionBar</a:t>
            </a:r>
            <a:r>
              <a:rPr lang="en-US" cap="none" dirty="0" smtClean="0"/>
              <a:t> call </a:t>
            </a:r>
            <a:r>
              <a:rPr lang="en-US" cap="none" dirty="0" err="1" smtClean="0"/>
              <a:t>getSupportActionBar</a:t>
            </a:r>
            <a:r>
              <a:rPr lang="en-US" cap="none" dirty="0" smtClean="0"/>
              <a:t>() method;</a:t>
            </a:r>
          </a:p>
          <a:p>
            <a:pPr marL="457200" lvl="1" indent="0">
              <a:buNone/>
            </a:pPr>
            <a:r>
              <a:rPr lang="en-US" b="1" cap="none" dirty="0" err="1">
                <a:solidFill>
                  <a:srgbClr val="C00000"/>
                </a:solidFill>
              </a:rPr>
              <a:t>aBar</a:t>
            </a:r>
            <a:r>
              <a:rPr lang="en-US" b="1" cap="none" dirty="0">
                <a:solidFill>
                  <a:srgbClr val="C00000"/>
                </a:solidFill>
              </a:rPr>
              <a:t>= </a:t>
            </a:r>
            <a:r>
              <a:rPr lang="en-US" b="1" cap="none" dirty="0" err="1" smtClean="0">
                <a:solidFill>
                  <a:srgbClr val="C00000"/>
                </a:solidFill>
              </a:rPr>
              <a:t>getSupportActionBar</a:t>
            </a:r>
            <a:r>
              <a:rPr lang="en-US" b="1" cap="none" dirty="0" smtClean="0">
                <a:solidFill>
                  <a:srgbClr val="C00000"/>
                </a:solidFill>
              </a:rPr>
              <a:t>();</a:t>
            </a:r>
            <a:endParaRPr lang="en-US" b="1" cap="none" dirty="0">
              <a:solidFill>
                <a:srgbClr val="C00000"/>
              </a:solidFill>
            </a:endParaRPr>
          </a:p>
          <a:p>
            <a:r>
              <a:rPr lang="en-US" cap="none" dirty="0" smtClean="0"/>
              <a:t>To set the background color for your </a:t>
            </a:r>
            <a:r>
              <a:rPr lang="en-US" cap="none" dirty="0" err="1" smtClean="0"/>
              <a:t>ActionBar</a:t>
            </a:r>
            <a:r>
              <a:rPr lang="en-US" cap="none" dirty="0"/>
              <a:t> use </a:t>
            </a:r>
            <a:r>
              <a:rPr lang="en-US" cap="none" dirty="0" err="1" smtClean="0"/>
              <a:t>setBackgroundDrawable</a:t>
            </a:r>
            <a:r>
              <a:rPr lang="en-US" cap="none" dirty="0" smtClean="0"/>
              <a:t>();</a:t>
            </a:r>
          </a:p>
          <a:p>
            <a:pPr marL="457200" lvl="1" indent="0">
              <a:buNone/>
            </a:pPr>
            <a:r>
              <a:rPr lang="en-US" b="1" cap="none" dirty="0" err="1">
                <a:solidFill>
                  <a:srgbClr val="C00000"/>
                </a:solidFill>
              </a:rPr>
              <a:t>aBar.setBackgroundDrawable</a:t>
            </a:r>
            <a:r>
              <a:rPr lang="en-US" b="1" cap="none" dirty="0">
                <a:solidFill>
                  <a:srgbClr val="C00000"/>
                </a:solidFill>
              </a:rPr>
              <a:t>(new </a:t>
            </a:r>
            <a:r>
              <a:rPr lang="en-US" b="1" cap="none" dirty="0" err="1">
                <a:solidFill>
                  <a:srgbClr val="C00000"/>
                </a:solidFill>
              </a:rPr>
              <a:t>ColorDrawable</a:t>
            </a:r>
            <a:r>
              <a:rPr lang="en-US" b="1" cap="none" dirty="0">
                <a:solidFill>
                  <a:srgbClr val="C00000"/>
                </a:solidFill>
              </a:rPr>
              <a:t>(</a:t>
            </a:r>
            <a:r>
              <a:rPr lang="en-US" b="1" cap="none" dirty="0" err="1">
                <a:solidFill>
                  <a:srgbClr val="C00000"/>
                </a:solidFill>
              </a:rPr>
              <a:t>Color.GREEN</a:t>
            </a:r>
            <a:r>
              <a:rPr lang="en-US" b="1" cap="none" dirty="0">
                <a:solidFill>
                  <a:srgbClr val="C00000"/>
                </a:solidFill>
              </a:rPr>
              <a:t>));</a:t>
            </a:r>
          </a:p>
          <a:p>
            <a:r>
              <a:rPr lang="en-US" cap="none" dirty="0" smtClean="0"/>
              <a:t> To set the background image for your </a:t>
            </a:r>
            <a:r>
              <a:rPr lang="en-US" cap="none" dirty="0" err="1"/>
              <a:t>ActionBar</a:t>
            </a:r>
            <a:r>
              <a:rPr lang="en-US" cap="none" dirty="0"/>
              <a:t> use </a:t>
            </a:r>
            <a:r>
              <a:rPr lang="en-US" cap="none" dirty="0" err="1"/>
              <a:t>setBackgroundDrawable</a:t>
            </a:r>
            <a:r>
              <a:rPr lang="en-US" cap="none" dirty="0"/>
              <a:t>();</a:t>
            </a:r>
          </a:p>
          <a:p>
            <a:pPr marL="457200" lvl="1" indent="0">
              <a:buNone/>
            </a:pPr>
            <a:r>
              <a:rPr lang="en-US" b="1" cap="none" dirty="0" err="1">
                <a:solidFill>
                  <a:srgbClr val="C00000"/>
                </a:solidFill>
              </a:rPr>
              <a:t>aBar.setBackgroundDrawable</a:t>
            </a:r>
            <a:r>
              <a:rPr lang="en-US" b="1" cap="none" dirty="0">
                <a:solidFill>
                  <a:srgbClr val="C00000"/>
                </a:solidFill>
              </a:rPr>
              <a:t>(</a:t>
            </a:r>
            <a:r>
              <a:rPr lang="en-US" b="1" cap="none" dirty="0" err="1">
                <a:solidFill>
                  <a:srgbClr val="C00000"/>
                </a:solidFill>
              </a:rPr>
              <a:t>getResources</a:t>
            </a:r>
            <a:r>
              <a:rPr lang="en-US" b="1" cap="none" dirty="0">
                <a:solidFill>
                  <a:srgbClr val="C00000"/>
                </a:solidFill>
              </a:rPr>
              <a:t>().</a:t>
            </a:r>
            <a:r>
              <a:rPr lang="en-US" b="1" cap="none" dirty="0" err="1">
                <a:solidFill>
                  <a:srgbClr val="C00000"/>
                </a:solidFill>
              </a:rPr>
              <a:t>getDrawable</a:t>
            </a:r>
            <a:r>
              <a:rPr lang="en-US" b="1" cap="none" dirty="0">
                <a:solidFill>
                  <a:srgbClr val="C00000"/>
                </a:solidFill>
              </a:rPr>
              <a:t>(</a:t>
            </a:r>
            <a:r>
              <a:rPr lang="en-US" b="1" cap="none" dirty="0" err="1">
                <a:solidFill>
                  <a:srgbClr val="C00000"/>
                </a:solidFill>
              </a:rPr>
              <a:t>R.drawable.abg</a:t>
            </a:r>
            <a:r>
              <a:rPr lang="en-US" b="1" cap="none" dirty="0">
                <a:solidFill>
                  <a:srgbClr val="C00000"/>
                </a:solidFill>
              </a:rPr>
              <a:t>));</a:t>
            </a:r>
          </a:p>
        </p:txBody>
      </p:sp>
    </p:spTree>
    <p:extLst>
      <p:ext uri="{BB962C8B-B14F-4D97-AF65-F5344CB8AC3E}">
        <p14:creationId xmlns:p14="http://schemas.microsoft.com/office/powerpoint/2010/main" val="233125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36477"/>
            <a:ext cx="10364451" cy="568838"/>
          </a:xfrm>
        </p:spPr>
        <p:txBody>
          <a:bodyPr>
            <a:normAutofit fontScale="90000"/>
          </a:bodyPr>
          <a:lstStyle/>
          <a:p>
            <a:r>
              <a:rPr lang="en-US" cap="none" dirty="0" smtClean="0"/>
              <a:t>Hands on Example</a:t>
            </a:r>
            <a:endParaRPr lang="en-US" cap="none" dirty="0"/>
          </a:p>
        </p:txBody>
      </p:sp>
      <p:sp>
        <p:nvSpPr>
          <p:cNvPr id="3" name="Content Placeholder 2"/>
          <p:cNvSpPr>
            <a:spLocks noGrp="1"/>
          </p:cNvSpPr>
          <p:nvPr>
            <p:ph sz="quarter" idx="13"/>
          </p:nvPr>
        </p:nvSpPr>
        <p:spPr>
          <a:xfrm>
            <a:off x="913774" y="705315"/>
            <a:ext cx="10363826" cy="1232667"/>
          </a:xfrm>
        </p:spPr>
        <p:txBody>
          <a:bodyPr/>
          <a:lstStyle/>
          <a:p>
            <a:r>
              <a:rPr lang="en-US" cap="none" dirty="0" smtClean="0"/>
              <a:t>Need to create menu item using XML way as well as using Java. Perform Toast message if the user select the menu item. Also shows how to work with Search button</a:t>
            </a:r>
            <a:r>
              <a:rPr lang="en-US" cap="none" dirty="0" smtClean="0"/>
              <a:t>. </a:t>
            </a:r>
            <a:r>
              <a:rPr lang="en-US" cap="none" dirty="0" smtClean="0">
                <a:solidFill>
                  <a:srgbClr val="0070C0"/>
                </a:solidFill>
              </a:rPr>
              <a:t>Refer the complete coding from demo Lesson5\</a:t>
            </a:r>
            <a:r>
              <a:rPr lang="en-US" cap="none" dirty="0" err="1" smtClean="0">
                <a:solidFill>
                  <a:srgbClr val="0070C0"/>
                </a:solidFill>
              </a:rPr>
              <a:t>ActionBarTest</a:t>
            </a:r>
            <a:r>
              <a:rPr lang="en-US" cap="none" dirty="0" smtClean="0">
                <a:solidFill>
                  <a:srgbClr val="0070C0"/>
                </a:solidFill>
              </a:rPr>
              <a:t> Folder.</a:t>
            </a:r>
            <a:endParaRPr lang="en-US" cap="none" dirty="0" smtClean="0">
              <a:solidFill>
                <a:srgbClr val="0070C0"/>
              </a:solidFill>
            </a:endParaRPr>
          </a:p>
          <a:p>
            <a:pPr marL="0" indent="0">
              <a:buNone/>
            </a:pPr>
            <a:endParaRPr lang="en-US" cap="non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934" y="1549022"/>
            <a:ext cx="3370997" cy="5104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337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5" y="136477"/>
            <a:ext cx="12028226" cy="559559"/>
          </a:xfrm>
        </p:spPr>
        <p:txBody>
          <a:bodyPr>
            <a:normAutofit/>
          </a:bodyPr>
          <a:lstStyle/>
          <a:p>
            <a:r>
              <a:rPr lang="en-US" sz="3100" cap="none" dirty="0" smtClean="0"/>
              <a:t>menu.xml – Screen </a:t>
            </a:r>
            <a:r>
              <a:rPr lang="en-US" sz="3100" cap="none" dirty="0" smtClean="0"/>
              <a:t>1- Shows the menu items of searc</a:t>
            </a:r>
            <a:r>
              <a:rPr lang="en-US" sz="3100" cap="none" dirty="0" smtClean="0"/>
              <a:t>h and </a:t>
            </a:r>
            <a:r>
              <a:rPr lang="en-US" sz="3100" cap="none" dirty="0" smtClean="0"/>
              <a:t> face book icon</a:t>
            </a:r>
            <a:endParaRPr lang="en-US" cap="none" dirty="0"/>
          </a:p>
        </p:txBody>
      </p:sp>
      <p:pic>
        <p:nvPicPr>
          <p:cNvPr id="7" name="Picture 6"/>
          <p:cNvPicPr/>
          <p:nvPr/>
        </p:nvPicPr>
        <p:blipFill>
          <a:blip r:embed="rId2"/>
          <a:stretch>
            <a:fillRect/>
          </a:stretch>
        </p:blipFill>
        <p:spPr>
          <a:xfrm>
            <a:off x="163774" y="791570"/>
            <a:ext cx="12028226" cy="6066429"/>
          </a:xfrm>
          <a:prstGeom prst="rect">
            <a:avLst/>
          </a:prstGeom>
        </p:spPr>
      </p:pic>
      <p:sp>
        <p:nvSpPr>
          <p:cNvPr id="3" name="Rectangle 2"/>
          <p:cNvSpPr/>
          <p:nvPr/>
        </p:nvSpPr>
        <p:spPr>
          <a:xfrm>
            <a:off x="2579427" y="4435522"/>
            <a:ext cx="2620370" cy="1569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2923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36477"/>
            <a:ext cx="10364451" cy="691668"/>
          </a:xfrm>
        </p:spPr>
        <p:txBody>
          <a:bodyPr>
            <a:normAutofit fontScale="90000"/>
          </a:bodyPr>
          <a:lstStyle/>
          <a:p>
            <a:r>
              <a:rPr lang="en-US" cap="none" dirty="0" smtClean="0"/>
              <a:t>menu.xml – Screen </a:t>
            </a:r>
            <a:r>
              <a:rPr lang="en-US" cap="none" dirty="0" smtClean="0"/>
              <a:t>2 shows the menu items in the three </a:t>
            </a:r>
            <a:r>
              <a:rPr lang="en-US" cap="none" dirty="0"/>
              <a:t>dots includes </a:t>
            </a:r>
            <a:r>
              <a:rPr lang="en-US" cap="none" dirty="0" err="1" smtClean="0"/>
              <a:t>Linkedin</a:t>
            </a:r>
            <a:r>
              <a:rPr lang="en-US" cap="none" dirty="0"/>
              <a:t>, </a:t>
            </a:r>
            <a:r>
              <a:rPr lang="en-US" cap="none" dirty="0" smtClean="0"/>
              <a:t>Google, Twitter and HTML</a:t>
            </a:r>
            <a:endParaRPr lang="en-US" cap="none" dirty="0"/>
          </a:p>
        </p:txBody>
      </p:sp>
      <p:pic>
        <p:nvPicPr>
          <p:cNvPr id="4" name="Picture 3"/>
          <p:cNvPicPr/>
          <p:nvPr/>
        </p:nvPicPr>
        <p:blipFill>
          <a:blip r:embed="rId2"/>
          <a:stretch>
            <a:fillRect/>
          </a:stretch>
        </p:blipFill>
        <p:spPr>
          <a:xfrm>
            <a:off x="0" y="996286"/>
            <a:ext cx="12078269" cy="5759355"/>
          </a:xfrm>
          <a:prstGeom prst="rect">
            <a:avLst/>
          </a:prstGeom>
        </p:spPr>
      </p:pic>
    </p:spTree>
    <p:extLst>
      <p:ext uri="{BB962C8B-B14F-4D97-AF65-F5344CB8AC3E}">
        <p14:creationId xmlns:p14="http://schemas.microsoft.com/office/powerpoint/2010/main" val="914848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36477"/>
            <a:ext cx="10364451" cy="691668"/>
          </a:xfrm>
        </p:spPr>
        <p:txBody>
          <a:bodyPr>
            <a:normAutofit fontScale="90000"/>
          </a:bodyPr>
          <a:lstStyle/>
          <a:p>
            <a:r>
              <a:rPr lang="en-US" cap="none" dirty="0" smtClean="0"/>
              <a:t>Way to add menu items from Java through Action </a:t>
            </a:r>
            <a:r>
              <a:rPr lang="en-US" cap="none" dirty="0" smtClean="0"/>
              <a:t>Bar includes Java, Android, </a:t>
            </a:r>
            <a:r>
              <a:rPr lang="en-US" cap="none" dirty="0" err="1" smtClean="0"/>
              <a:t>iOS,.Net</a:t>
            </a:r>
            <a:r>
              <a:rPr lang="en-US" cap="none" dirty="0" smtClean="0"/>
              <a:t>, Hadoop and PHP</a:t>
            </a:r>
            <a:endParaRPr lang="en-US" cap="none" dirty="0"/>
          </a:p>
        </p:txBody>
      </p:sp>
      <p:pic>
        <p:nvPicPr>
          <p:cNvPr id="5" name="Picture 4"/>
          <p:cNvPicPr/>
          <p:nvPr/>
        </p:nvPicPr>
        <p:blipFill>
          <a:blip r:embed="rId2"/>
          <a:stretch>
            <a:fillRect/>
          </a:stretch>
        </p:blipFill>
        <p:spPr>
          <a:xfrm>
            <a:off x="109181" y="982640"/>
            <a:ext cx="12000931" cy="5773002"/>
          </a:xfrm>
          <a:prstGeom prst="rect">
            <a:avLst/>
          </a:prstGeom>
        </p:spPr>
      </p:pic>
    </p:spTree>
    <p:extLst>
      <p:ext uri="{BB962C8B-B14F-4D97-AF65-F5344CB8AC3E}">
        <p14:creationId xmlns:p14="http://schemas.microsoft.com/office/powerpoint/2010/main" val="2010199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36477"/>
            <a:ext cx="10364451" cy="477672"/>
          </a:xfrm>
        </p:spPr>
        <p:txBody>
          <a:bodyPr>
            <a:normAutofit fontScale="90000"/>
          </a:bodyPr>
          <a:lstStyle/>
          <a:p>
            <a:r>
              <a:rPr lang="en-US" cap="none" dirty="0" smtClean="0"/>
              <a:t>Action on Item selected</a:t>
            </a:r>
            <a:endParaRPr lang="en-US" cap="none" dirty="0"/>
          </a:p>
        </p:txBody>
      </p:sp>
      <p:pic>
        <p:nvPicPr>
          <p:cNvPr id="4" name="Picture 3"/>
          <p:cNvPicPr/>
          <p:nvPr/>
        </p:nvPicPr>
        <p:blipFill>
          <a:blip r:embed="rId2"/>
          <a:stretch>
            <a:fillRect/>
          </a:stretch>
        </p:blipFill>
        <p:spPr>
          <a:xfrm>
            <a:off x="218364" y="1241946"/>
            <a:ext cx="11873552" cy="5500047"/>
          </a:xfrm>
          <a:prstGeom prst="rect">
            <a:avLst/>
          </a:prstGeom>
        </p:spPr>
      </p:pic>
      <p:cxnSp>
        <p:nvCxnSpPr>
          <p:cNvPr id="6" name="Straight Arrow Connector 5"/>
          <p:cNvCxnSpPr/>
          <p:nvPr/>
        </p:nvCxnSpPr>
        <p:spPr>
          <a:xfrm flipH="1" flipV="1">
            <a:off x="7001301" y="4804012"/>
            <a:ext cx="2060812" cy="163773"/>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0627" y="627796"/>
            <a:ext cx="10290412" cy="368490"/>
          </a:xfrm>
          <a:prstGeom prst="rect">
            <a:avLst/>
          </a:prstGeom>
          <a:noFill/>
        </p:spPr>
        <p:txBody>
          <a:bodyPr wrap="square" rtlCol="0">
            <a:spAutoFit/>
          </a:bodyPr>
          <a:lstStyle/>
          <a:p>
            <a:r>
              <a:rPr lang="en-US" dirty="0" smtClean="0"/>
              <a:t>Once the user select the ANDROID menu, it display the Toast Message of the selected item.</a:t>
            </a:r>
            <a:endParaRPr lang="en-US" dirty="0"/>
          </a:p>
        </p:txBody>
      </p:sp>
    </p:spTree>
    <p:extLst>
      <p:ext uri="{BB962C8B-B14F-4D97-AF65-F5344CB8AC3E}">
        <p14:creationId xmlns:p14="http://schemas.microsoft.com/office/powerpoint/2010/main" val="2019890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36477"/>
            <a:ext cx="10364451" cy="477672"/>
          </a:xfrm>
        </p:spPr>
        <p:txBody>
          <a:bodyPr>
            <a:normAutofit fontScale="90000"/>
          </a:bodyPr>
          <a:lstStyle/>
          <a:p>
            <a:r>
              <a:rPr lang="en-US" cap="none" dirty="0" smtClean="0"/>
              <a:t>Action on Item selected</a:t>
            </a:r>
            <a:endParaRPr lang="en-US" cap="none" dirty="0"/>
          </a:p>
        </p:txBody>
      </p:sp>
      <p:sp>
        <p:nvSpPr>
          <p:cNvPr id="7" name="TextBox 6"/>
          <p:cNvSpPr txBox="1"/>
          <p:nvPr/>
        </p:nvSpPr>
        <p:spPr>
          <a:xfrm>
            <a:off x="750627" y="627796"/>
            <a:ext cx="4244454" cy="461665"/>
          </a:xfrm>
          <a:prstGeom prst="rect">
            <a:avLst/>
          </a:prstGeom>
          <a:noFill/>
        </p:spPr>
        <p:txBody>
          <a:bodyPr wrap="square" rtlCol="0">
            <a:spAutoFit/>
          </a:bodyPr>
          <a:lstStyle/>
          <a:p>
            <a:r>
              <a:rPr lang="en-US" sz="2400" dirty="0" smtClean="0"/>
              <a:t>Code to work with Search option.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53233"/>
            <a:ext cx="2872854" cy="5287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3"/>
          <p:cNvSpPr>
            <a:spLocks noChangeArrowheads="1"/>
          </p:cNvSpPr>
          <p:nvPr/>
        </p:nvSpPr>
        <p:spPr bwMode="auto">
          <a:xfrm>
            <a:off x="3198751" y="1727377"/>
            <a:ext cx="8893163"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public </a:t>
            </a:r>
            <a:r>
              <a:rPr kumimoji="0" lang="en-US" altLang="en-US" sz="1200" b="1" i="0" u="none" strike="noStrike" cap="none" normalizeH="0" baseline="0" dirty="0" err="1" smtClean="0">
                <a:ln>
                  <a:noFill/>
                </a:ln>
                <a:solidFill>
                  <a:srgbClr val="000080"/>
                </a:solidFill>
                <a:effectLst/>
                <a:latin typeface="Courier New" pitchFamily="49" charset="0"/>
                <a:cs typeface="Courier New" pitchFamily="49" charset="0"/>
              </a:rPr>
              <a:t>boolean</a:t>
            </a: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onCreateOptionsMenu</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(Menu menu)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getMenuInflater</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().inflate(</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R.menu.</a:t>
            </a:r>
            <a:r>
              <a:rPr kumimoji="0" lang="en-US" altLang="en-US" sz="1200" b="1" i="1" u="none" strike="noStrike" cap="none" normalizeH="0" baseline="0" dirty="0" err="1" smtClean="0">
                <a:ln>
                  <a:noFill/>
                </a:ln>
                <a:solidFill>
                  <a:srgbClr val="660E7A"/>
                </a:solidFill>
                <a:effectLst/>
                <a:latin typeface="Courier New" pitchFamily="49" charset="0"/>
                <a:cs typeface="Courier New" pitchFamily="49" charset="0"/>
              </a:rPr>
              <a:t>test</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,menu</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How make use of </a:t>
            </a:r>
            <a:r>
              <a:rPr kumimoji="0" lang="en-US" altLang="en-US" sz="1200" b="0" i="1" u="none" strike="noStrike" cap="none" normalizeH="0" baseline="0" dirty="0" err="1" smtClean="0">
                <a:ln>
                  <a:noFill/>
                </a:ln>
                <a:solidFill>
                  <a:srgbClr val="808080"/>
                </a:solidFill>
                <a:effectLst/>
                <a:latin typeface="Courier New" pitchFamily="49" charset="0"/>
                <a:cs typeface="Courier New" pitchFamily="49" charset="0"/>
              </a:rPr>
              <a:t>SearchView</a:t>
            </a: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a:r>
            <a:b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SearchView</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sv</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SearchView</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menu.findItem</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n-US" altLang="en-US" sz="1200" b="1" i="1" u="none" strike="noStrike" cap="none" normalizeH="0" baseline="0" dirty="0" err="1" smtClean="0">
                <a:ln>
                  <a:noFill/>
                </a:ln>
                <a:solidFill>
                  <a:srgbClr val="660E7A"/>
                </a:solidFill>
                <a:effectLst/>
                <a:latin typeface="Courier New" pitchFamily="49" charset="0"/>
                <a:cs typeface="Courier New" pitchFamily="49" charset="0"/>
              </a:rPr>
              <a:t>searchbar</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getActionView</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//returns item's action view</a:t>
            </a:r>
            <a:b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 Whatever you typed to search the content, will be received using </a:t>
            </a:r>
            <a:r>
              <a:rPr kumimoji="0" lang="en-US" altLang="en-US" sz="1200" b="0" i="1" u="none" strike="noStrike" cap="none" normalizeH="0" baseline="0" dirty="0" err="1" smtClean="0">
                <a:ln>
                  <a:noFill/>
                </a:ln>
                <a:solidFill>
                  <a:srgbClr val="808080"/>
                </a:solidFill>
                <a:effectLst/>
                <a:latin typeface="Courier New" pitchFamily="49" charset="0"/>
                <a:cs typeface="Courier New" pitchFamily="49" charset="0"/>
              </a:rPr>
              <a:t>SearchManager</a:t>
            </a: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object</a:t>
            </a:r>
            <a:b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SearchManager</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sm</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SearchManager</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getSystemService</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Context.</a:t>
            </a:r>
            <a:r>
              <a:rPr kumimoji="0" lang="en-US" altLang="en-US" sz="1200" b="1" i="1" u="none" strike="noStrike" cap="none" normalizeH="0" baseline="0" dirty="0" err="1" smtClean="0">
                <a:ln>
                  <a:noFill/>
                </a:ln>
                <a:solidFill>
                  <a:srgbClr val="660E7A"/>
                </a:solidFill>
                <a:effectLst/>
                <a:latin typeface="Courier New" pitchFamily="49" charset="0"/>
                <a:cs typeface="Courier New" pitchFamily="49" charset="0"/>
              </a:rPr>
              <a:t>SEARCH_SERVICE</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sv.setSearchableInfo</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sm.getSearchableInfo</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getComponentName</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To get the typed query use </a:t>
            </a:r>
            <a:r>
              <a:rPr kumimoji="0" lang="en-US" altLang="en-US" sz="1200" b="0" i="1" u="none" strike="noStrike" cap="none" normalizeH="0" baseline="0" dirty="0" err="1" smtClean="0">
                <a:ln>
                  <a:noFill/>
                </a:ln>
                <a:solidFill>
                  <a:srgbClr val="808080"/>
                </a:solidFill>
                <a:effectLst/>
                <a:latin typeface="Courier New" pitchFamily="49" charset="0"/>
                <a:cs typeface="Courier New" pitchFamily="49" charset="0"/>
              </a:rPr>
              <a:t>setOnQueryTextListener</a:t>
            </a: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a:t>
            </a:r>
            <a:b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sv.setOnQueryTextListener</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SearchView.OnQueryTextListener</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Use this method to retrieve the typed query after clicking the Search</a:t>
            </a:r>
            <a:b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a:t>
            </a:r>
            <a:r>
              <a:rPr kumimoji="0" lang="en-US" altLang="en-US" sz="1200" b="0" i="0" u="none" strike="noStrike" cap="none" normalizeH="0" baseline="0" dirty="0" smtClean="0">
                <a:ln>
                  <a:noFill/>
                </a:ln>
                <a:solidFill>
                  <a:srgbClr val="808000"/>
                </a:solidFill>
                <a:effectLst/>
                <a:latin typeface="Courier New" pitchFamily="49" charset="0"/>
                <a:cs typeface="Courier New" pitchFamily="49" charset="0"/>
              </a:rPr>
              <a:t>@Override</a:t>
            </a:r>
            <a:br>
              <a:rPr kumimoji="0" lang="en-US" altLang="en-US" sz="1200" b="0" i="0" u="none" strike="noStrike" cap="none" normalizeH="0" baseline="0" dirty="0" smtClean="0">
                <a:ln>
                  <a:noFill/>
                </a:ln>
                <a:solidFill>
                  <a:srgbClr val="808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808000"/>
                </a:solidFill>
                <a:effectLst/>
                <a:latin typeface="Courier New" pitchFamily="49" charset="0"/>
                <a:cs typeface="Courier New" pitchFamily="49" charset="0"/>
              </a:rPr>
              <a:t>        </a:t>
            </a: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public </a:t>
            </a:r>
            <a:r>
              <a:rPr kumimoji="0" lang="en-US" altLang="en-US" sz="1200" b="1" i="0" u="none" strike="noStrike" cap="none" normalizeH="0" baseline="0" dirty="0" err="1" smtClean="0">
                <a:ln>
                  <a:noFill/>
                </a:ln>
                <a:solidFill>
                  <a:srgbClr val="000080"/>
                </a:solidFill>
                <a:effectLst/>
                <a:latin typeface="Courier New" pitchFamily="49" charset="0"/>
                <a:cs typeface="Courier New" pitchFamily="49" charset="0"/>
              </a:rPr>
              <a:t>boolean</a:t>
            </a: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onQueryTextSubmit</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(String query)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n-US" altLang="en-US" sz="1200" b="0" i="1" u="none" strike="noStrike" cap="none" normalizeH="0" baseline="0" dirty="0" err="1" smtClean="0">
                <a:ln>
                  <a:noFill/>
                </a:ln>
                <a:solidFill>
                  <a:srgbClr val="000000"/>
                </a:solidFill>
                <a:effectLst/>
                <a:latin typeface="Courier New" pitchFamily="49" charset="0"/>
                <a:cs typeface="Courier New" pitchFamily="49" charset="0"/>
              </a:rPr>
              <a:t>makeText</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getApplicationContext</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query,Toast.</a:t>
            </a:r>
            <a:r>
              <a:rPr kumimoji="0" lang="en-US" altLang="en-US" sz="1200" b="1" i="1" u="none" strike="noStrike" cap="none" normalizeH="0" baseline="0" dirty="0" err="1" smtClean="0">
                <a:ln>
                  <a:noFill/>
                </a:ln>
                <a:solidFill>
                  <a:srgbClr val="660E7A"/>
                </a:solidFill>
                <a:effectLst/>
                <a:latin typeface="Courier New" pitchFamily="49" charset="0"/>
                <a:cs typeface="Courier New" pitchFamily="49" charset="0"/>
              </a:rPr>
              <a:t>LENGTH_LONG</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).show();</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return false</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0" u="none" strike="noStrike" cap="none" normalizeH="0" baseline="0" dirty="0" smtClean="0">
                <a:ln>
                  <a:noFill/>
                </a:ln>
                <a:solidFill>
                  <a:srgbClr val="808000"/>
                </a:solidFill>
                <a:effectLst/>
                <a:latin typeface="Courier New" pitchFamily="49" charset="0"/>
                <a:cs typeface="Courier New" pitchFamily="49" charset="0"/>
              </a:rPr>
              <a:t>@Override</a:t>
            </a:r>
            <a:br>
              <a:rPr kumimoji="0" lang="en-US" altLang="en-US" sz="1200" b="0" i="0" u="none" strike="noStrike" cap="none" normalizeH="0" baseline="0" dirty="0" smtClean="0">
                <a:ln>
                  <a:noFill/>
                </a:ln>
                <a:solidFill>
                  <a:srgbClr val="808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808000"/>
                </a:solidFill>
                <a:effectLst/>
                <a:latin typeface="Courier New" pitchFamily="49" charset="0"/>
                <a:cs typeface="Courier New" pitchFamily="49" charset="0"/>
              </a:rPr>
              <a:t>        </a:t>
            </a: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public </a:t>
            </a:r>
            <a:r>
              <a:rPr kumimoji="0" lang="en-US" altLang="en-US" sz="1200" b="1" i="0" u="none" strike="noStrike" cap="none" normalizeH="0" baseline="0" dirty="0" err="1" smtClean="0">
                <a:ln>
                  <a:noFill/>
                </a:ln>
                <a:solidFill>
                  <a:srgbClr val="000080"/>
                </a:solidFill>
                <a:effectLst/>
                <a:latin typeface="Courier New" pitchFamily="49" charset="0"/>
                <a:cs typeface="Courier New" pitchFamily="49" charset="0"/>
              </a:rPr>
              <a:t>boolean</a:t>
            </a: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onQueryTextChange</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(String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newText</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return false</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return </a:t>
            </a:r>
            <a:r>
              <a:rPr kumimoji="0" lang="en-US" altLang="en-US" sz="12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.onCreateOptionsMenu</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(menu);</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8" name="Straight Arrow Connector 7"/>
          <p:cNvCxnSpPr/>
          <p:nvPr/>
        </p:nvCxnSpPr>
        <p:spPr>
          <a:xfrm flipV="1">
            <a:off x="2088107" y="2279176"/>
            <a:ext cx="1269242" cy="13648"/>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816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36477"/>
            <a:ext cx="10364451" cy="477672"/>
          </a:xfrm>
        </p:spPr>
        <p:txBody>
          <a:bodyPr>
            <a:normAutofit fontScale="90000"/>
          </a:bodyPr>
          <a:lstStyle/>
          <a:p>
            <a:r>
              <a:rPr lang="en-US" cap="none" dirty="0" smtClean="0"/>
              <a:t>Action on Search option</a:t>
            </a:r>
            <a:endParaRPr lang="en-US" cap="non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582" y="1228298"/>
            <a:ext cx="3275463" cy="5418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637731" y="614149"/>
            <a:ext cx="2047164" cy="369332"/>
          </a:xfrm>
          <a:prstGeom prst="rect">
            <a:avLst/>
          </a:prstGeom>
          <a:noFill/>
        </p:spPr>
        <p:txBody>
          <a:bodyPr wrap="square" rtlCol="0">
            <a:spAutoFit/>
          </a:bodyPr>
          <a:lstStyle/>
          <a:p>
            <a:r>
              <a:rPr lang="en-US" dirty="0" smtClean="0"/>
              <a:t>After Click Search</a:t>
            </a:r>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2590" y="1371598"/>
            <a:ext cx="3070745" cy="5274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68788" y="806060"/>
            <a:ext cx="5322627" cy="369332"/>
          </a:xfrm>
          <a:prstGeom prst="rect">
            <a:avLst/>
          </a:prstGeom>
          <a:noFill/>
        </p:spPr>
        <p:txBody>
          <a:bodyPr wrap="square" rtlCol="0">
            <a:spAutoFit/>
          </a:bodyPr>
          <a:lstStyle/>
          <a:p>
            <a:r>
              <a:rPr lang="en-US" dirty="0" smtClean="0"/>
              <a:t>After typing search Text, you will get Toast Message</a:t>
            </a:r>
            <a:endParaRPr lang="en-US" dirty="0"/>
          </a:p>
        </p:txBody>
      </p:sp>
      <p:sp>
        <p:nvSpPr>
          <p:cNvPr id="6" name="Right Arrow 5"/>
          <p:cNvSpPr/>
          <p:nvPr/>
        </p:nvSpPr>
        <p:spPr>
          <a:xfrm>
            <a:off x="4449170" y="3725839"/>
            <a:ext cx="2463420" cy="382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7029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94805"/>
            <a:ext cx="10364451" cy="847426"/>
          </a:xfrm>
        </p:spPr>
        <p:txBody>
          <a:bodyPr/>
          <a:lstStyle/>
          <a:p>
            <a:r>
              <a:rPr lang="en-US" cap="none" dirty="0" smtClean="0"/>
              <a:t>Android Dialogs</a:t>
            </a:r>
            <a:endParaRPr lang="en-US" cap="none" dirty="0"/>
          </a:p>
        </p:txBody>
      </p:sp>
      <p:sp>
        <p:nvSpPr>
          <p:cNvPr id="3" name="Content Placeholder 2"/>
          <p:cNvSpPr>
            <a:spLocks noGrp="1"/>
          </p:cNvSpPr>
          <p:nvPr>
            <p:ph sz="quarter" idx="13"/>
          </p:nvPr>
        </p:nvSpPr>
        <p:spPr>
          <a:xfrm>
            <a:off x="261257" y="1042231"/>
            <a:ext cx="11669486" cy="5416625"/>
          </a:xfrm>
        </p:spPr>
        <p:txBody>
          <a:bodyPr/>
          <a:lstStyle/>
          <a:p>
            <a:r>
              <a:rPr lang="en-US" cap="none" dirty="0"/>
              <a:t>Dialogs are prompt or alert displayed to the user to take a decision or to input any information. The dialogs are also used to notify user when a task has been completed. It does not fill the entire screen and usually appears when a user has to take a particular action before proceeding. </a:t>
            </a:r>
          </a:p>
          <a:p>
            <a:r>
              <a:rPr lang="en-US" cap="none" dirty="0" smtClean="0"/>
              <a:t>Android supports different types of Dialogs</a:t>
            </a:r>
          </a:p>
          <a:p>
            <a:pPr lvl="1"/>
            <a:r>
              <a:rPr lang="en-US" cap="none" dirty="0" smtClean="0"/>
              <a:t>Alert Dialog</a:t>
            </a:r>
          </a:p>
          <a:p>
            <a:pPr lvl="1"/>
            <a:r>
              <a:rPr lang="en-US" cap="none" dirty="0" smtClean="0"/>
              <a:t>Date Picker</a:t>
            </a:r>
          </a:p>
          <a:p>
            <a:pPr lvl="1"/>
            <a:r>
              <a:rPr lang="en-US" cap="none" dirty="0" smtClean="0"/>
              <a:t>Time Picker</a:t>
            </a:r>
          </a:p>
          <a:p>
            <a:pPr lvl="1"/>
            <a:r>
              <a:rPr lang="en-US" cap="none" dirty="0" smtClean="0"/>
              <a:t>Custom Dialog</a:t>
            </a:r>
          </a:p>
          <a:p>
            <a:pPr lvl="1"/>
            <a:r>
              <a:rPr lang="en-US" cap="none" dirty="0" smtClean="0"/>
              <a:t>Progress(Custom and Alert)</a:t>
            </a:r>
          </a:p>
          <a:p>
            <a:pPr lvl="1"/>
            <a:r>
              <a:rPr lang="en-US" cap="none" dirty="0" smtClean="0"/>
              <a:t>Dialog Fragment</a:t>
            </a:r>
          </a:p>
          <a:p>
            <a:r>
              <a:rPr lang="en-US" cap="none" dirty="0" smtClean="0"/>
              <a:t>In this chapter we will discuss Alert Dialog </a:t>
            </a:r>
            <a:r>
              <a:rPr lang="en-US" cap="none" dirty="0" smtClean="0"/>
              <a:t>only. Date Picker and Time Picker will be discussed in Lesson -6 </a:t>
            </a:r>
            <a:r>
              <a:rPr lang="en-US" cap="none" dirty="0" smtClean="0"/>
              <a:t> Fragment.</a:t>
            </a:r>
            <a:endParaRPr lang="en-US" cap="none" dirty="0"/>
          </a:p>
        </p:txBody>
      </p:sp>
    </p:spTree>
    <p:extLst>
      <p:ext uri="{BB962C8B-B14F-4D97-AF65-F5344CB8AC3E}">
        <p14:creationId xmlns:p14="http://schemas.microsoft.com/office/powerpoint/2010/main" val="3734537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32297"/>
            <a:ext cx="10364451" cy="847426"/>
          </a:xfrm>
        </p:spPr>
        <p:txBody>
          <a:bodyPr/>
          <a:lstStyle/>
          <a:p>
            <a:r>
              <a:rPr lang="en-US" cap="none" dirty="0" smtClean="0"/>
              <a:t>Alert Dialogs Example</a:t>
            </a:r>
            <a:endParaRPr lang="en-US" cap="none" dirty="0"/>
          </a:p>
        </p:txBody>
      </p:sp>
      <p:sp>
        <p:nvSpPr>
          <p:cNvPr id="4" name="Content Placeholder 3"/>
          <p:cNvSpPr>
            <a:spLocks noGrp="1"/>
          </p:cNvSpPr>
          <p:nvPr>
            <p:ph sz="quarter" idx="13"/>
          </p:nvPr>
        </p:nvSpPr>
        <p:spPr>
          <a:xfrm>
            <a:off x="736979" y="922291"/>
            <a:ext cx="10822675" cy="1712054"/>
          </a:xfrm>
        </p:spPr>
        <p:txBody>
          <a:bodyPr>
            <a:normAutofit/>
          </a:bodyPr>
          <a:lstStyle/>
          <a:p>
            <a:r>
              <a:rPr lang="en-US" cap="none" dirty="0"/>
              <a:t>Alert Dialog is one of the built-in Dialog box with few functionalities like title, message and icon. We can create three possible choices of </a:t>
            </a:r>
            <a:r>
              <a:rPr lang="en-US" cap="none" dirty="0" smtClean="0"/>
              <a:t>buttons(</a:t>
            </a:r>
            <a:r>
              <a:rPr lang="en-US" cap="none" dirty="0" err="1" smtClean="0"/>
              <a:t>setPositiveButton</a:t>
            </a:r>
            <a:r>
              <a:rPr lang="en-US" cap="none" dirty="0" smtClean="0"/>
              <a:t>(),</a:t>
            </a:r>
            <a:r>
              <a:rPr lang="en-US" cap="none" dirty="0" err="1" smtClean="0"/>
              <a:t>setNegativeButton</a:t>
            </a:r>
            <a:r>
              <a:rPr lang="en-US" cap="none" dirty="0" smtClean="0"/>
              <a:t>() and </a:t>
            </a:r>
            <a:r>
              <a:rPr lang="en-US" cap="none" dirty="0" err="1" smtClean="0"/>
              <a:t>setNeutralButton</a:t>
            </a:r>
            <a:r>
              <a:rPr lang="en-US" cap="none" dirty="0" smtClean="0"/>
              <a:t>().  </a:t>
            </a:r>
            <a:r>
              <a:rPr lang="en-US" cap="none" dirty="0" smtClean="0">
                <a:solidFill>
                  <a:srgbClr val="0070C0"/>
                </a:solidFill>
              </a:rPr>
              <a:t>Refer Demo : Lesson5\</a:t>
            </a:r>
            <a:r>
              <a:rPr lang="en-US" cap="none" dirty="0" err="1" smtClean="0">
                <a:solidFill>
                  <a:srgbClr val="0070C0"/>
                </a:solidFill>
              </a:rPr>
              <a:t>AlertExample</a:t>
            </a:r>
            <a:endParaRPr lang="en-US" cap="none" dirty="0"/>
          </a:p>
          <a:p>
            <a:r>
              <a:rPr lang="en-US" cap="none" dirty="0" smtClean="0"/>
              <a:t>Sample </a:t>
            </a:r>
            <a:r>
              <a:rPr lang="en-US" cap="none" dirty="0" smtClean="0"/>
              <a:t>alert dialog</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70" y="2634344"/>
            <a:ext cx="11814629" cy="4223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4644571" y="4970604"/>
            <a:ext cx="304800" cy="0"/>
          </a:xfrm>
          <a:prstGeom prst="straightConnector1">
            <a:avLst/>
          </a:prstGeom>
          <a:ln w="158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368800" y="4374452"/>
            <a:ext cx="551543" cy="0"/>
          </a:xfrm>
          <a:prstGeom prst="straightConnector1">
            <a:avLst/>
          </a:prstGeom>
          <a:ln w="158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42970" y="6016172"/>
            <a:ext cx="1538514" cy="0"/>
          </a:xfrm>
          <a:prstGeom prst="straightConnector1">
            <a:avLst/>
          </a:prstGeom>
          <a:ln w="158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049179" y="5990393"/>
            <a:ext cx="443442" cy="0"/>
          </a:xfrm>
          <a:prstGeom prst="straightConnector1">
            <a:avLst/>
          </a:prstGeom>
          <a:ln w="158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259989" y="4415396"/>
            <a:ext cx="1287222" cy="0"/>
          </a:xfrm>
          <a:prstGeom prst="straightConnector1">
            <a:avLst/>
          </a:prstGeom>
          <a:ln w="158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21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720272"/>
            <a:ext cx="10364451" cy="1596177"/>
          </a:xfrm>
        </p:spPr>
        <p:txBody>
          <a:bodyPr/>
          <a:lstStyle/>
          <a:p>
            <a:r>
              <a:rPr lang="en-US" dirty="0" smtClean="0"/>
              <a:t>Day - 3</a:t>
            </a:r>
            <a:endParaRPr lang="en-US" dirty="0"/>
          </a:p>
        </p:txBody>
      </p:sp>
    </p:spTree>
    <p:extLst>
      <p:ext uri="{BB962C8B-B14F-4D97-AF65-F5344CB8AC3E}">
        <p14:creationId xmlns:p14="http://schemas.microsoft.com/office/powerpoint/2010/main" val="2308428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78691"/>
            <a:ext cx="10364451" cy="690566"/>
          </a:xfrm>
        </p:spPr>
        <p:txBody>
          <a:bodyPr/>
          <a:lstStyle/>
          <a:p>
            <a:r>
              <a:rPr lang="en-US" cap="none" dirty="0" smtClean="0"/>
              <a:t>Alert Dialogs Example Code and Screen shot</a:t>
            </a:r>
            <a:endParaRPr lang="en-US" cap="non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9257"/>
            <a:ext cx="11959771" cy="6088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1459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94805"/>
            <a:ext cx="10364451" cy="847426"/>
          </a:xfrm>
        </p:spPr>
        <p:txBody>
          <a:bodyPr/>
          <a:lstStyle/>
          <a:p>
            <a:r>
              <a:rPr lang="en-US" cap="none" dirty="0" smtClean="0"/>
              <a:t>Notifications</a:t>
            </a:r>
            <a:endParaRPr lang="en-US" cap="none" dirty="0"/>
          </a:p>
        </p:txBody>
      </p:sp>
      <p:sp>
        <p:nvSpPr>
          <p:cNvPr id="3" name="Content Placeholder 2"/>
          <p:cNvSpPr>
            <a:spLocks noGrp="1"/>
          </p:cNvSpPr>
          <p:nvPr>
            <p:ph sz="quarter" idx="13"/>
          </p:nvPr>
        </p:nvSpPr>
        <p:spPr>
          <a:xfrm>
            <a:off x="261257" y="1042231"/>
            <a:ext cx="9318172" cy="5416625"/>
          </a:xfrm>
        </p:spPr>
        <p:txBody>
          <a:bodyPr>
            <a:normAutofit fontScale="92500" lnSpcReduction="10000"/>
          </a:bodyPr>
          <a:lstStyle/>
          <a:p>
            <a:r>
              <a:rPr lang="en-US" sz="2400" cap="none" dirty="0" smtClean="0"/>
              <a:t>Notifications </a:t>
            </a:r>
            <a:r>
              <a:rPr lang="en-US" sz="2400" cap="none" dirty="0"/>
              <a:t>are used to notify or provide alerts to the user when a message or notification arrives. </a:t>
            </a:r>
            <a:endParaRPr lang="en-US" sz="2400" cap="none" dirty="0" smtClean="0"/>
          </a:p>
          <a:p>
            <a:r>
              <a:rPr lang="en-US" sz="2400" cap="none" dirty="0" smtClean="0"/>
              <a:t>Notification </a:t>
            </a:r>
            <a:r>
              <a:rPr lang="en-US" sz="2400" cap="none" dirty="0"/>
              <a:t>contains icon, title, body, and the notification arrival time. </a:t>
            </a:r>
            <a:endParaRPr lang="en-US" sz="2400" cap="none" dirty="0" smtClean="0"/>
          </a:p>
          <a:p>
            <a:r>
              <a:rPr lang="en-US" sz="2400" cap="none" dirty="0" smtClean="0"/>
              <a:t>The </a:t>
            </a:r>
            <a:r>
              <a:rPr lang="en-US" sz="2400" cap="none" dirty="0"/>
              <a:t>Notification Manager ensures that the status bar icons are updated regularly. </a:t>
            </a:r>
            <a:endParaRPr lang="en-US" sz="2400" cap="none" dirty="0" smtClean="0"/>
          </a:p>
          <a:p>
            <a:r>
              <a:rPr lang="en-US" sz="2400" cap="none" dirty="0"/>
              <a:t>Your current phone may well have such icons, to indicate battery life, signal strength, whether Bluetooth is </a:t>
            </a:r>
            <a:r>
              <a:rPr lang="en-US" sz="2400" cap="none" dirty="0" smtClean="0"/>
              <a:t>enabled and email notifications.</a:t>
            </a:r>
          </a:p>
          <a:p>
            <a:r>
              <a:rPr lang="en-US" sz="2400" cap="none" dirty="0"/>
              <a:t> A</a:t>
            </a:r>
            <a:r>
              <a:rPr lang="en-US" sz="2400" cap="none" dirty="0" smtClean="0"/>
              <a:t>ll </a:t>
            </a:r>
            <a:r>
              <a:rPr lang="en-US" sz="2400" cap="none" dirty="0"/>
              <a:t>these actions start with and are represented by the Notification class. The Notification class defines how you want to represent a notification to a user</a:t>
            </a:r>
            <a:r>
              <a:rPr lang="en-US" sz="2400" cap="none" dirty="0" smtClean="0"/>
              <a:t>.</a:t>
            </a:r>
          </a:p>
          <a:p>
            <a:r>
              <a:rPr lang="en-US" sz="2400" cap="none" dirty="0"/>
              <a:t>The </a:t>
            </a:r>
            <a:r>
              <a:rPr lang="en-US" sz="2400" cap="none" dirty="0" err="1"/>
              <a:t>NotificationManager</a:t>
            </a:r>
            <a:r>
              <a:rPr lang="en-US" sz="2400" cap="none" dirty="0"/>
              <a:t> class, though, is required in order to use the Notification class, because it’s the system service that executes and manages notifications</a:t>
            </a:r>
            <a:r>
              <a:rPr lang="en-US" cap="none" dirty="0"/>
              <a:t>.</a:t>
            </a:r>
            <a:endParaRPr lang="en-US" cap="none"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429" y="986952"/>
            <a:ext cx="2612571" cy="4742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4588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94805"/>
            <a:ext cx="10364451" cy="678652"/>
          </a:xfrm>
        </p:spPr>
        <p:txBody>
          <a:bodyPr>
            <a:normAutofit/>
          </a:bodyPr>
          <a:lstStyle/>
          <a:p>
            <a:r>
              <a:rPr lang="en-US" cap="none" dirty="0" smtClean="0"/>
              <a:t>Notifications</a:t>
            </a:r>
            <a:endParaRPr lang="en-US" cap="none" dirty="0"/>
          </a:p>
        </p:txBody>
      </p:sp>
      <p:sp>
        <p:nvSpPr>
          <p:cNvPr id="3" name="Content Placeholder 2"/>
          <p:cNvSpPr>
            <a:spLocks noGrp="1"/>
          </p:cNvSpPr>
          <p:nvPr>
            <p:ph sz="quarter" idx="13"/>
          </p:nvPr>
        </p:nvSpPr>
        <p:spPr>
          <a:xfrm>
            <a:off x="261256" y="873457"/>
            <a:ext cx="11735125" cy="5585399"/>
          </a:xfrm>
        </p:spPr>
        <p:txBody>
          <a:bodyPr>
            <a:normAutofit fontScale="92500" lnSpcReduction="10000"/>
          </a:bodyPr>
          <a:lstStyle/>
          <a:p>
            <a:pPr>
              <a:lnSpc>
                <a:spcPct val="100000"/>
              </a:lnSpc>
            </a:pPr>
            <a:r>
              <a:rPr lang="en-US" sz="2400" cap="none" dirty="0"/>
              <a:t>Using a notification follows these steps</a:t>
            </a:r>
            <a:r>
              <a:rPr lang="en-US" sz="2400" cap="none" dirty="0" smtClean="0"/>
              <a:t>:</a:t>
            </a:r>
          </a:p>
          <a:p>
            <a:pPr>
              <a:lnSpc>
                <a:spcPct val="100000"/>
              </a:lnSpc>
            </a:pPr>
            <a:r>
              <a:rPr lang="en-US" sz="2400" cap="none" dirty="0" smtClean="0"/>
              <a:t>Step 1: Here </a:t>
            </a:r>
            <a:r>
              <a:rPr lang="en-US" sz="2400" cap="none" dirty="0"/>
              <a:t>we set up a </a:t>
            </a:r>
            <a:r>
              <a:rPr lang="en-US" sz="2400" cap="none" dirty="0" err="1"/>
              <a:t>NotificationManager</a:t>
            </a:r>
            <a:r>
              <a:rPr lang="en-US" sz="2400" cap="none" dirty="0"/>
              <a:t> and instantiate it.</a:t>
            </a:r>
          </a:p>
          <a:p>
            <a:pPr marL="0" indent="0">
              <a:lnSpc>
                <a:spcPct val="100000"/>
              </a:lnSpc>
              <a:buNone/>
            </a:pPr>
            <a:r>
              <a:rPr lang="en-US" sz="2400" cap="none" dirty="0" smtClean="0">
                <a:solidFill>
                  <a:srgbClr val="7030A0"/>
                </a:solidFill>
              </a:rPr>
              <a:t>	</a:t>
            </a:r>
            <a:r>
              <a:rPr lang="en-US" sz="2600" cap="none" dirty="0" err="1" smtClean="0">
                <a:solidFill>
                  <a:srgbClr val="7030A0"/>
                </a:solidFill>
              </a:rPr>
              <a:t>NotificationManager</a:t>
            </a:r>
            <a:r>
              <a:rPr lang="en-US" sz="2600" cap="none" dirty="0" smtClean="0">
                <a:solidFill>
                  <a:srgbClr val="7030A0"/>
                </a:solidFill>
              </a:rPr>
              <a:t> </a:t>
            </a:r>
            <a:r>
              <a:rPr lang="en-US" sz="2600" cap="none" dirty="0" err="1">
                <a:solidFill>
                  <a:srgbClr val="7030A0"/>
                </a:solidFill>
              </a:rPr>
              <a:t>myNotificationManager</a:t>
            </a:r>
            <a:r>
              <a:rPr lang="en-US" sz="2600" cap="none" dirty="0" smtClean="0">
                <a:solidFill>
                  <a:srgbClr val="7030A0"/>
                </a:solidFill>
              </a:rPr>
              <a:t>;</a:t>
            </a:r>
          </a:p>
          <a:p>
            <a:pPr marL="0" indent="0">
              <a:lnSpc>
                <a:spcPct val="100000"/>
              </a:lnSpc>
              <a:buNone/>
            </a:pPr>
            <a:r>
              <a:rPr lang="en-US" sz="2600" cap="none" dirty="0" smtClean="0">
                <a:solidFill>
                  <a:srgbClr val="7030A0"/>
                </a:solidFill>
              </a:rPr>
              <a:t> 	private </a:t>
            </a:r>
            <a:r>
              <a:rPr lang="en-US" sz="2600" cap="none" dirty="0">
                <a:solidFill>
                  <a:srgbClr val="7030A0"/>
                </a:solidFill>
              </a:rPr>
              <a:t>static final </a:t>
            </a:r>
            <a:r>
              <a:rPr lang="en-US" sz="2600" cap="none" dirty="0" err="1">
                <a:solidFill>
                  <a:srgbClr val="7030A0"/>
                </a:solidFill>
              </a:rPr>
              <a:t>int</a:t>
            </a:r>
            <a:r>
              <a:rPr lang="en-US" sz="2600" cap="none" dirty="0">
                <a:solidFill>
                  <a:srgbClr val="7030A0"/>
                </a:solidFill>
              </a:rPr>
              <a:t> NOTIFICATION_ID = 1;</a:t>
            </a:r>
            <a:r>
              <a:rPr lang="en-US" sz="2400" cap="none" dirty="0">
                <a:solidFill>
                  <a:srgbClr val="7030A0"/>
                </a:solidFill>
              </a:rPr>
              <a:t> </a:t>
            </a:r>
            <a:endParaRPr lang="en-US" sz="2400" cap="none" dirty="0" smtClean="0">
              <a:solidFill>
                <a:srgbClr val="7030A0"/>
              </a:solidFill>
            </a:endParaRPr>
          </a:p>
          <a:p>
            <a:pPr marL="0" indent="0">
              <a:lnSpc>
                <a:spcPct val="100000"/>
              </a:lnSpc>
              <a:buNone/>
            </a:pPr>
            <a:r>
              <a:rPr lang="en-US" cap="none" dirty="0" smtClean="0">
                <a:solidFill>
                  <a:srgbClr val="7030A0"/>
                </a:solidFill>
              </a:rPr>
              <a:t>             </a:t>
            </a:r>
            <a:r>
              <a:rPr lang="en-US" sz="2200" cap="none" dirty="0" err="1" smtClean="0">
                <a:solidFill>
                  <a:srgbClr val="7030A0"/>
                </a:solidFill>
              </a:rPr>
              <a:t>myNotificationManager</a:t>
            </a:r>
            <a:r>
              <a:rPr lang="en-US" sz="2200" cap="none" dirty="0" smtClean="0">
                <a:solidFill>
                  <a:srgbClr val="7030A0"/>
                </a:solidFill>
              </a:rPr>
              <a:t> </a:t>
            </a:r>
            <a:r>
              <a:rPr lang="en-US" sz="2200" cap="none" dirty="0">
                <a:solidFill>
                  <a:srgbClr val="7030A0"/>
                </a:solidFill>
              </a:rPr>
              <a:t>= </a:t>
            </a:r>
            <a:r>
              <a:rPr lang="en-US" sz="2200" cap="none" dirty="0" smtClean="0">
                <a:solidFill>
                  <a:srgbClr val="7030A0"/>
                </a:solidFill>
              </a:rPr>
              <a:t>(</a:t>
            </a:r>
            <a:r>
              <a:rPr lang="en-US" sz="2200" cap="none" dirty="0" err="1">
                <a:solidFill>
                  <a:srgbClr val="7030A0"/>
                </a:solidFill>
              </a:rPr>
              <a:t>NotificationManager</a:t>
            </a:r>
            <a:r>
              <a:rPr lang="en-US" sz="2200" cap="none" dirty="0">
                <a:solidFill>
                  <a:srgbClr val="7030A0"/>
                </a:solidFill>
              </a:rPr>
              <a:t>)</a:t>
            </a:r>
            <a:r>
              <a:rPr lang="en-US" sz="2200" cap="none" dirty="0" err="1">
                <a:solidFill>
                  <a:srgbClr val="7030A0"/>
                </a:solidFill>
              </a:rPr>
              <a:t>getSystemService</a:t>
            </a:r>
            <a:r>
              <a:rPr lang="en-US" sz="2200" cap="none" dirty="0">
                <a:solidFill>
                  <a:srgbClr val="7030A0"/>
                </a:solidFill>
              </a:rPr>
              <a:t>(</a:t>
            </a:r>
            <a:r>
              <a:rPr lang="en-US" sz="2200" cap="none" dirty="0" err="1">
                <a:solidFill>
                  <a:srgbClr val="7030A0"/>
                </a:solidFill>
              </a:rPr>
              <a:t>Context.NOTIFICATION_SERVICE</a:t>
            </a:r>
            <a:r>
              <a:rPr lang="en-US" sz="2200" cap="none" dirty="0" smtClean="0">
                <a:solidFill>
                  <a:srgbClr val="7030A0"/>
                </a:solidFill>
              </a:rPr>
              <a:t>);</a:t>
            </a:r>
            <a:endParaRPr lang="en-US" sz="2600" cap="none" dirty="0" smtClean="0">
              <a:solidFill>
                <a:srgbClr val="7030A0"/>
              </a:solidFill>
            </a:endParaRPr>
          </a:p>
          <a:p>
            <a:pPr>
              <a:lnSpc>
                <a:spcPct val="100000"/>
              </a:lnSpc>
            </a:pPr>
            <a:r>
              <a:rPr lang="en-US" sz="2400" cap="none" dirty="0"/>
              <a:t>Step </a:t>
            </a:r>
            <a:r>
              <a:rPr lang="en-US" sz="2400" cap="none" dirty="0" smtClean="0"/>
              <a:t>2: Next </a:t>
            </a:r>
            <a:r>
              <a:rPr lang="en-US" sz="2400" cap="none" dirty="0"/>
              <a:t>we use the </a:t>
            </a:r>
            <a:r>
              <a:rPr lang="en-US" sz="2400" cap="none" dirty="0" err="1"/>
              <a:t>Notification.Builder</a:t>
            </a:r>
            <a:r>
              <a:rPr lang="en-US" sz="2400" cap="none" dirty="0"/>
              <a:t> to set Notification objects such as the message icon for the notification, the title, and much more. The </a:t>
            </a:r>
            <a:r>
              <a:rPr lang="en-US" sz="2400" cap="none" dirty="0" err="1" smtClean="0"/>
              <a:t>Notification.Builder</a:t>
            </a:r>
            <a:r>
              <a:rPr lang="en-US" sz="2400" cap="none" dirty="0" smtClean="0"/>
              <a:t> </a:t>
            </a:r>
            <a:r>
              <a:rPr lang="en-US" sz="2400" cap="none" dirty="0"/>
              <a:t>provides a much simpler mechanism for building </a:t>
            </a:r>
            <a:r>
              <a:rPr lang="en-US" sz="2400" cap="none" dirty="0" smtClean="0"/>
              <a:t>notifications.</a:t>
            </a:r>
          </a:p>
          <a:p>
            <a:pPr marL="914400" lvl="2" indent="0">
              <a:lnSpc>
                <a:spcPct val="100000"/>
              </a:lnSpc>
              <a:buNone/>
            </a:pPr>
            <a:r>
              <a:rPr lang="en-US" sz="2600" cap="none" dirty="0" err="1">
                <a:solidFill>
                  <a:srgbClr val="7030A0"/>
                </a:solidFill>
              </a:rPr>
              <a:t>Notification.Builder</a:t>
            </a:r>
            <a:r>
              <a:rPr lang="en-US" sz="2600" cap="none" dirty="0">
                <a:solidFill>
                  <a:srgbClr val="7030A0"/>
                </a:solidFill>
              </a:rPr>
              <a:t> builder = new </a:t>
            </a:r>
            <a:r>
              <a:rPr lang="en-US" sz="2600" cap="none" dirty="0" err="1">
                <a:solidFill>
                  <a:srgbClr val="7030A0"/>
                </a:solidFill>
              </a:rPr>
              <a:t>Notification.Builder</a:t>
            </a:r>
            <a:r>
              <a:rPr lang="en-US" sz="2600" cap="none" dirty="0">
                <a:solidFill>
                  <a:srgbClr val="7030A0"/>
                </a:solidFill>
              </a:rPr>
              <a:t>(this); </a:t>
            </a:r>
            <a:endParaRPr lang="en-US" sz="2600" cap="none" dirty="0" smtClean="0">
              <a:solidFill>
                <a:srgbClr val="7030A0"/>
              </a:solidFill>
            </a:endParaRPr>
          </a:p>
          <a:p>
            <a:pPr marL="914400" lvl="2" indent="0">
              <a:lnSpc>
                <a:spcPct val="100000"/>
              </a:lnSpc>
              <a:buNone/>
            </a:pPr>
            <a:r>
              <a:rPr lang="en-US" sz="2600" cap="none" dirty="0" err="1" smtClean="0">
                <a:solidFill>
                  <a:srgbClr val="7030A0"/>
                </a:solidFill>
              </a:rPr>
              <a:t>builder.setTicker</a:t>
            </a:r>
            <a:r>
              <a:rPr lang="en-US" sz="2600" cap="none" dirty="0">
                <a:solidFill>
                  <a:srgbClr val="7030A0"/>
                </a:solidFill>
              </a:rPr>
              <a:t>("Message to Show when Notification pops up"); </a:t>
            </a:r>
            <a:endParaRPr lang="en-US" sz="2600" cap="none" dirty="0" smtClean="0">
              <a:solidFill>
                <a:srgbClr val="7030A0"/>
              </a:solidFill>
            </a:endParaRPr>
          </a:p>
          <a:p>
            <a:pPr marL="914400" lvl="2" indent="0">
              <a:lnSpc>
                <a:spcPct val="100000"/>
              </a:lnSpc>
              <a:buNone/>
            </a:pPr>
            <a:r>
              <a:rPr lang="en-US" sz="2600" cap="none" dirty="0" err="1" smtClean="0">
                <a:solidFill>
                  <a:srgbClr val="7030A0"/>
                </a:solidFill>
              </a:rPr>
              <a:t>builder.setContentTitle</a:t>
            </a:r>
            <a:r>
              <a:rPr lang="en-US" sz="2600" cap="none" dirty="0" smtClean="0">
                <a:solidFill>
                  <a:srgbClr val="7030A0"/>
                </a:solidFill>
              </a:rPr>
              <a:t> </a:t>
            </a:r>
            <a:r>
              <a:rPr lang="en-US" sz="2600" cap="none" dirty="0">
                <a:solidFill>
                  <a:srgbClr val="7030A0"/>
                </a:solidFill>
              </a:rPr>
              <a:t>("Title of Message</a:t>
            </a:r>
            <a:r>
              <a:rPr lang="en-US" sz="2600" cap="none" dirty="0" smtClean="0">
                <a:solidFill>
                  <a:srgbClr val="7030A0"/>
                </a:solidFill>
              </a:rPr>
              <a:t>");</a:t>
            </a:r>
          </a:p>
          <a:p>
            <a:pPr marL="914400" lvl="2" indent="0">
              <a:lnSpc>
                <a:spcPct val="100000"/>
              </a:lnSpc>
              <a:buNone/>
            </a:pPr>
            <a:r>
              <a:rPr lang="en-US" sz="2600" cap="none" dirty="0" smtClean="0">
                <a:solidFill>
                  <a:srgbClr val="7030A0"/>
                </a:solidFill>
              </a:rPr>
              <a:t> </a:t>
            </a:r>
            <a:r>
              <a:rPr lang="en-US" sz="2600" cap="none" dirty="0" err="1">
                <a:solidFill>
                  <a:srgbClr val="7030A0"/>
                </a:solidFill>
              </a:rPr>
              <a:t>builder.setSmallIcon</a:t>
            </a:r>
            <a:r>
              <a:rPr lang="en-US" sz="2600" cap="none" dirty="0">
                <a:solidFill>
                  <a:srgbClr val="7030A0"/>
                </a:solidFill>
              </a:rPr>
              <a:t>(</a:t>
            </a:r>
            <a:r>
              <a:rPr lang="en-US" sz="2600" cap="none" dirty="0" err="1">
                <a:solidFill>
                  <a:srgbClr val="7030A0"/>
                </a:solidFill>
              </a:rPr>
              <a:t>R.drawable.icon</a:t>
            </a:r>
            <a:r>
              <a:rPr lang="en-US" sz="2600" cap="none" dirty="0">
                <a:solidFill>
                  <a:srgbClr val="7030A0"/>
                </a:solidFill>
              </a:rPr>
              <a:t>); </a:t>
            </a:r>
            <a:endParaRPr lang="en-US" sz="2600" cap="none" dirty="0" smtClean="0">
              <a:solidFill>
                <a:srgbClr val="7030A0"/>
              </a:solidFill>
            </a:endParaRPr>
          </a:p>
          <a:p>
            <a:pPr marL="914400" lvl="2" indent="0">
              <a:lnSpc>
                <a:spcPct val="100000"/>
              </a:lnSpc>
              <a:buNone/>
            </a:pPr>
            <a:r>
              <a:rPr lang="en-US" sz="2600" cap="none" dirty="0" err="1" smtClean="0">
                <a:solidFill>
                  <a:srgbClr val="7030A0"/>
                </a:solidFill>
              </a:rPr>
              <a:t>builder.setContentText</a:t>
            </a:r>
            <a:r>
              <a:rPr lang="en-US" sz="2600" cap="none" dirty="0">
                <a:solidFill>
                  <a:srgbClr val="7030A0"/>
                </a:solidFill>
              </a:rPr>
              <a:t>("- Message for the User -");</a:t>
            </a:r>
          </a:p>
          <a:p>
            <a:pPr marL="0" indent="0">
              <a:lnSpc>
                <a:spcPct val="100000"/>
              </a:lnSpc>
              <a:buNone/>
            </a:pPr>
            <a:r>
              <a:rPr lang="en-US" sz="2400" cap="none" dirty="0" smtClean="0"/>
              <a:t> </a:t>
            </a:r>
            <a:endParaRPr lang="en-US" sz="2400" cap="none" dirty="0"/>
          </a:p>
          <a:p>
            <a:pPr>
              <a:lnSpc>
                <a:spcPct val="100000"/>
              </a:lnSpc>
            </a:pPr>
            <a:endParaRPr lang="en-US" sz="2400" cap="none" dirty="0"/>
          </a:p>
        </p:txBody>
      </p:sp>
    </p:spTree>
    <p:extLst>
      <p:ext uri="{BB962C8B-B14F-4D97-AF65-F5344CB8AC3E}">
        <p14:creationId xmlns:p14="http://schemas.microsoft.com/office/powerpoint/2010/main" val="1509941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94805"/>
            <a:ext cx="10364451" cy="678652"/>
          </a:xfrm>
        </p:spPr>
        <p:txBody>
          <a:bodyPr>
            <a:normAutofit/>
          </a:bodyPr>
          <a:lstStyle/>
          <a:p>
            <a:r>
              <a:rPr lang="en-US" cap="none" dirty="0" smtClean="0"/>
              <a:t>Notifications</a:t>
            </a:r>
            <a:endParaRPr lang="en-US" cap="none" dirty="0"/>
          </a:p>
        </p:txBody>
      </p:sp>
      <p:sp>
        <p:nvSpPr>
          <p:cNvPr id="3" name="Content Placeholder 2"/>
          <p:cNvSpPr>
            <a:spLocks noGrp="1"/>
          </p:cNvSpPr>
          <p:nvPr>
            <p:ph sz="quarter" idx="13"/>
          </p:nvPr>
        </p:nvSpPr>
        <p:spPr>
          <a:xfrm>
            <a:off x="261256" y="873457"/>
            <a:ext cx="11735125" cy="5585399"/>
          </a:xfrm>
        </p:spPr>
        <p:txBody>
          <a:bodyPr>
            <a:normAutofit/>
          </a:bodyPr>
          <a:lstStyle/>
          <a:p>
            <a:pPr>
              <a:lnSpc>
                <a:spcPct val="100000"/>
              </a:lnSpc>
            </a:pPr>
            <a:r>
              <a:rPr lang="en-US" sz="2400" cap="none" dirty="0"/>
              <a:t>Using a notification follows these steps</a:t>
            </a:r>
            <a:r>
              <a:rPr lang="en-US" sz="2400" cap="none" dirty="0" smtClean="0"/>
              <a:t>:</a:t>
            </a:r>
          </a:p>
          <a:p>
            <a:pPr>
              <a:lnSpc>
                <a:spcPct val="100000"/>
              </a:lnSpc>
            </a:pPr>
            <a:r>
              <a:rPr lang="en-US" sz="2400" cap="none" dirty="0" smtClean="0"/>
              <a:t>Step 3</a:t>
            </a:r>
            <a:r>
              <a:rPr lang="en-US" sz="2400" cap="none" dirty="0"/>
              <a:t>: Next we create </a:t>
            </a:r>
            <a:r>
              <a:rPr lang="en-US" sz="2400" cap="none" dirty="0" err="1"/>
              <a:t>PendingIntent</a:t>
            </a:r>
            <a:r>
              <a:rPr lang="en-US" sz="2400" cap="none" dirty="0"/>
              <a:t> for the Builder. You must create a </a:t>
            </a:r>
            <a:r>
              <a:rPr lang="en-US" sz="2400" cap="none" dirty="0" err="1"/>
              <a:t>PendingIntent</a:t>
            </a:r>
            <a:r>
              <a:rPr lang="en-US" sz="2400" cap="none" dirty="0"/>
              <a:t> for all </a:t>
            </a:r>
            <a:r>
              <a:rPr lang="en-US" sz="2400" cap="none" dirty="0" smtClean="0"/>
              <a:t>notification.</a:t>
            </a:r>
          </a:p>
          <a:p>
            <a:pPr marL="0" indent="0">
              <a:buNone/>
            </a:pPr>
            <a:r>
              <a:rPr lang="en-US" sz="2400" cap="none" dirty="0" smtClean="0">
                <a:solidFill>
                  <a:srgbClr val="7030A0"/>
                </a:solidFill>
              </a:rPr>
              <a:t>	</a:t>
            </a:r>
            <a:r>
              <a:rPr lang="en-US" sz="2400" cap="none" dirty="0">
                <a:solidFill>
                  <a:srgbClr val="7030A0"/>
                </a:solidFill>
              </a:rPr>
              <a:t>Intent </a:t>
            </a:r>
            <a:r>
              <a:rPr lang="en-US" sz="2400" cap="none" dirty="0" err="1">
                <a:solidFill>
                  <a:srgbClr val="7030A0"/>
                </a:solidFill>
              </a:rPr>
              <a:t>notificationIntent</a:t>
            </a:r>
            <a:r>
              <a:rPr lang="en-US" sz="2400" cap="none" dirty="0">
                <a:solidFill>
                  <a:srgbClr val="7030A0"/>
                </a:solidFill>
              </a:rPr>
              <a:t> = new Intent(this, </a:t>
            </a:r>
            <a:r>
              <a:rPr lang="en-US" sz="2400" cap="none" dirty="0" err="1">
                <a:solidFill>
                  <a:srgbClr val="7030A0"/>
                </a:solidFill>
              </a:rPr>
              <a:t>SimpleNotification.class</a:t>
            </a:r>
            <a:r>
              <a:rPr lang="en-US" sz="2400" cap="none" dirty="0">
                <a:solidFill>
                  <a:srgbClr val="7030A0"/>
                </a:solidFill>
              </a:rPr>
              <a:t>); </a:t>
            </a:r>
            <a:r>
              <a:rPr lang="en-US" sz="2400" cap="none" dirty="0" smtClean="0">
                <a:solidFill>
                  <a:srgbClr val="7030A0"/>
                </a:solidFill>
              </a:rPr>
              <a:t>				</a:t>
            </a:r>
            <a:r>
              <a:rPr lang="en-US" sz="2400" cap="none" dirty="0" err="1" smtClean="0">
                <a:solidFill>
                  <a:srgbClr val="7030A0"/>
                </a:solidFill>
              </a:rPr>
              <a:t>PendingIntent</a:t>
            </a:r>
            <a:r>
              <a:rPr lang="en-US" sz="2400" cap="none" dirty="0" smtClean="0">
                <a:solidFill>
                  <a:srgbClr val="7030A0"/>
                </a:solidFill>
              </a:rPr>
              <a:t> </a:t>
            </a:r>
            <a:r>
              <a:rPr lang="en-US" sz="2400" cap="none" dirty="0" err="1">
                <a:solidFill>
                  <a:srgbClr val="7030A0"/>
                </a:solidFill>
              </a:rPr>
              <a:t>contentIntent</a:t>
            </a:r>
            <a:r>
              <a:rPr lang="en-US" sz="2400" cap="none" dirty="0">
                <a:solidFill>
                  <a:srgbClr val="7030A0"/>
                </a:solidFill>
              </a:rPr>
              <a:t> = </a:t>
            </a:r>
            <a:r>
              <a:rPr lang="en-US" sz="2400" cap="none" dirty="0" err="1">
                <a:solidFill>
                  <a:srgbClr val="7030A0"/>
                </a:solidFill>
              </a:rPr>
              <a:t>PendingIntent.getActivity</a:t>
            </a:r>
            <a:r>
              <a:rPr lang="en-US" sz="2400" cap="none" dirty="0">
                <a:solidFill>
                  <a:srgbClr val="7030A0"/>
                </a:solidFill>
              </a:rPr>
              <a:t>(this, 0, </a:t>
            </a:r>
            <a:r>
              <a:rPr lang="en-US" sz="2400" cap="none" dirty="0" err="1">
                <a:solidFill>
                  <a:srgbClr val="7030A0"/>
                </a:solidFill>
              </a:rPr>
              <a:t>notificationIntent</a:t>
            </a:r>
            <a:r>
              <a:rPr lang="en-US" sz="2400" cap="none" dirty="0">
                <a:solidFill>
                  <a:srgbClr val="7030A0"/>
                </a:solidFill>
              </a:rPr>
              <a:t>, 0);   	</a:t>
            </a:r>
            <a:r>
              <a:rPr lang="en-US" sz="2400" cap="none" dirty="0" err="1">
                <a:solidFill>
                  <a:srgbClr val="7030A0"/>
                </a:solidFill>
              </a:rPr>
              <a:t>builder.setContentIntent</a:t>
            </a:r>
            <a:r>
              <a:rPr lang="en-US" sz="2400" cap="none" dirty="0">
                <a:solidFill>
                  <a:srgbClr val="7030A0"/>
                </a:solidFill>
              </a:rPr>
              <a:t>(</a:t>
            </a:r>
            <a:r>
              <a:rPr lang="en-US" sz="2400" cap="none" dirty="0" err="1">
                <a:solidFill>
                  <a:srgbClr val="7030A0"/>
                </a:solidFill>
              </a:rPr>
              <a:t>contentIntent</a:t>
            </a:r>
            <a:r>
              <a:rPr lang="en-US" sz="2400" cap="none" dirty="0">
                <a:solidFill>
                  <a:srgbClr val="7030A0"/>
                </a:solidFill>
              </a:rPr>
              <a:t>);</a:t>
            </a:r>
          </a:p>
          <a:p>
            <a:pPr>
              <a:lnSpc>
                <a:spcPct val="100000"/>
              </a:lnSpc>
            </a:pPr>
            <a:r>
              <a:rPr lang="en-US" sz="2400" cap="none" dirty="0" smtClean="0"/>
              <a:t>Step 4</a:t>
            </a:r>
            <a:r>
              <a:rPr lang="en-US" sz="2400" cap="none" dirty="0"/>
              <a:t>:  Finally, to send the notification, all you have to do is use the notify() method and supply the Notification ID as well as the </a:t>
            </a:r>
            <a:r>
              <a:rPr lang="en-US" sz="2400" cap="none" dirty="0" smtClean="0"/>
              <a:t>builder. </a:t>
            </a:r>
            <a:endParaRPr lang="en-US" sz="2400" cap="none" dirty="0"/>
          </a:p>
          <a:p>
            <a:pPr marL="914400" lvl="2" indent="0">
              <a:lnSpc>
                <a:spcPct val="100000"/>
              </a:lnSpc>
              <a:buNone/>
            </a:pPr>
            <a:r>
              <a:rPr lang="en-US" sz="2600" cap="none" dirty="0" err="1">
                <a:solidFill>
                  <a:srgbClr val="7030A0"/>
                </a:solidFill>
              </a:rPr>
              <a:t>myNotificationManager.notify</a:t>
            </a:r>
            <a:r>
              <a:rPr lang="en-US" sz="2600" cap="none" dirty="0">
                <a:solidFill>
                  <a:srgbClr val="7030A0"/>
                </a:solidFill>
              </a:rPr>
              <a:t>(NOTIFICATION_ID, </a:t>
            </a:r>
            <a:r>
              <a:rPr lang="en-US" sz="2600" cap="none" dirty="0" err="1">
                <a:solidFill>
                  <a:srgbClr val="7030A0"/>
                </a:solidFill>
              </a:rPr>
              <a:t>builder.getNotification</a:t>
            </a:r>
            <a:r>
              <a:rPr lang="en-US" sz="2600" cap="none" dirty="0">
                <a:solidFill>
                  <a:srgbClr val="7030A0"/>
                </a:solidFill>
              </a:rPr>
              <a:t>()); </a:t>
            </a:r>
            <a:r>
              <a:rPr lang="en-US" sz="2400" cap="none" dirty="0" smtClean="0"/>
              <a:t> </a:t>
            </a:r>
            <a:endParaRPr lang="en-US" sz="2400" cap="none" dirty="0"/>
          </a:p>
          <a:p>
            <a:pPr>
              <a:lnSpc>
                <a:spcPct val="100000"/>
              </a:lnSpc>
            </a:pPr>
            <a:r>
              <a:rPr lang="en-US" sz="2400" cap="none" dirty="0"/>
              <a:t>Here the notify() method wakes up a thread that performs the notification task you have defined. </a:t>
            </a:r>
            <a:endParaRPr lang="en-US" sz="2400" cap="none" dirty="0" smtClean="0"/>
          </a:p>
          <a:p>
            <a:pPr>
              <a:lnSpc>
                <a:spcPct val="100000"/>
              </a:lnSpc>
            </a:pPr>
            <a:r>
              <a:rPr lang="en-US" sz="2400" cap="none" dirty="0" smtClean="0">
                <a:solidFill>
                  <a:srgbClr val="0070C0"/>
                </a:solidFill>
              </a:rPr>
              <a:t>Refer Demo : Lesson5\</a:t>
            </a:r>
            <a:r>
              <a:rPr lang="en-US" sz="2400" cap="none" dirty="0" err="1" smtClean="0">
                <a:solidFill>
                  <a:srgbClr val="0070C0"/>
                </a:solidFill>
              </a:rPr>
              <a:t>NotificationExample</a:t>
            </a:r>
            <a:r>
              <a:rPr lang="en-US" sz="2400" cap="none" smtClean="0">
                <a:solidFill>
                  <a:srgbClr val="0070C0"/>
                </a:solidFill>
              </a:rPr>
              <a:t> folder</a:t>
            </a:r>
            <a:endParaRPr lang="en-US" sz="2400" cap="none" dirty="0">
              <a:solidFill>
                <a:srgbClr val="0070C0"/>
              </a:solidFill>
            </a:endParaRPr>
          </a:p>
        </p:txBody>
      </p:sp>
    </p:spTree>
    <p:extLst>
      <p:ext uri="{BB962C8B-B14F-4D97-AF65-F5344CB8AC3E}">
        <p14:creationId xmlns:p14="http://schemas.microsoft.com/office/powerpoint/2010/main" val="25880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22232"/>
            <a:ext cx="10364451" cy="992569"/>
          </a:xfrm>
        </p:spPr>
        <p:txBody>
          <a:bodyPr/>
          <a:lstStyle/>
          <a:p>
            <a:r>
              <a:rPr lang="en-US" dirty="0" smtClean="0"/>
              <a:t>Menus &amp; Action bar</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821" y="1114801"/>
            <a:ext cx="9758150" cy="566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083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816145"/>
          </a:xfrm>
        </p:spPr>
        <p:txBody>
          <a:bodyPr/>
          <a:lstStyle/>
          <a:p>
            <a:r>
              <a:rPr lang="en-US" dirty="0" smtClean="0"/>
              <a:t>MENUS</a:t>
            </a:r>
            <a:endParaRPr lang="en-US" dirty="0"/>
          </a:p>
        </p:txBody>
      </p:sp>
      <p:sp>
        <p:nvSpPr>
          <p:cNvPr id="3" name="Content Placeholder 2"/>
          <p:cNvSpPr>
            <a:spLocks noGrp="1"/>
          </p:cNvSpPr>
          <p:nvPr>
            <p:ph sz="quarter" idx="13"/>
          </p:nvPr>
        </p:nvSpPr>
        <p:spPr>
          <a:xfrm>
            <a:off x="772197" y="816145"/>
            <a:ext cx="10984374" cy="5642712"/>
          </a:xfrm>
        </p:spPr>
        <p:txBody>
          <a:bodyPr>
            <a:normAutofit fontScale="92500" lnSpcReduction="20000"/>
          </a:bodyPr>
          <a:lstStyle/>
          <a:p>
            <a:pPr>
              <a:spcBef>
                <a:spcPts val="800"/>
              </a:spcBef>
              <a:buFont typeface="Arial" charset="0"/>
              <a:buChar char="•"/>
            </a:pPr>
            <a:r>
              <a:rPr lang="en-US" altLang="en-US" sz="3200" cap="none" dirty="0" smtClean="0"/>
              <a:t>Menus in Android are usually xml resource files.</a:t>
            </a:r>
          </a:p>
          <a:p>
            <a:pPr lvl="1">
              <a:spcBef>
                <a:spcPts val="800"/>
              </a:spcBef>
              <a:buFont typeface="Times New Roman" pitchFamily="16" charset="0"/>
              <a:buChar char="–"/>
            </a:pPr>
            <a:r>
              <a:rPr lang="en-US" altLang="en-US" sz="3200" cap="none" dirty="0" smtClean="0"/>
              <a:t>They can be built in code, but if your menu will be static, it should be prepared in xml.</a:t>
            </a:r>
          </a:p>
          <a:p>
            <a:pPr>
              <a:spcBef>
                <a:spcPts val="800"/>
              </a:spcBef>
              <a:buFont typeface="Arial" charset="0"/>
              <a:buChar char="•"/>
            </a:pPr>
            <a:r>
              <a:rPr lang="en-US" altLang="en-US" sz="3200" cap="none" dirty="0" smtClean="0"/>
              <a:t>Add a folder to /res </a:t>
            </a:r>
          </a:p>
          <a:p>
            <a:pPr lvl="1">
              <a:spcBef>
                <a:spcPts val="800"/>
              </a:spcBef>
              <a:buFont typeface="Times New Roman" pitchFamily="16" charset="0"/>
              <a:buChar char="–"/>
            </a:pPr>
            <a:r>
              <a:rPr lang="en-US" altLang="en-US" sz="3200" cap="none" dirty="0" smtClean="0"/>
              <a:t>This folder must be named menu</a:t>
            </a:r>
          </a:p>
          <a:p>
            <a:pPr lvl="1">
              <a:spcBef>
                <a:spcPts val="800"/>
              </a:spcBef>
              <a:buFont typeface="Times New Roman" pitchFamily="16" charset="0"/>
              <a:buChar char="–"/>
            </a:pPr>
            <a:r>
              <a:rPr lang="en-US" altLang="en-US" sz="3200" cap="none" dirty="0" smtClean="0"/>
              <a:t>Add a new android XML file to this folder</a:t>
            </a:r>
          </a:p>
          <a:p>
            <a:pPr>
              <a:spcBef>
                <a:spcPts val="800"/>
              </a:spcBef>
              <a:buFont typeface="Arial" charset="0"/>
              <a:buChar char="•"/>
            </a:pPr>
            <a:r>
              <a:rPr lang="en-US" altLang="en-US" sz="3200" cap="none" dirty="0" smtClean="0"/>
              <a:t>Must import </a:t>
            </a:r>
            <a:r>
              <a:rPr lang="en-US" altLang="en-US" sz="3200" cap="none" dirty="0" err="1" smtClean="0"/>
              <a:t>android.View</a:t>
            </a:r>
            <a:r>
              <a:rPr lang="en-US" altLang="en-US" sz="3200" cap="none" dirty="0" err="1" smtClean="0">
                <a:solidFill>
                  <a:srgbClr val="0000FF"/>
                </a:solidFill>
              </a:rPr>
              <a:t>.Menu</a:t>
            </a:r>
            <a:r>
              <a:rPr lang="en-US" altLang="en-US" sz="3200" cap="none" dirty="0" smtClean="0"/>
              <a:t>, </a:t>
            </a:r>
            <a:r>
              <a:rPr lang="en-US" altLang="en-US" sz="3200" cap="none" dirty="0" err="1"/>
              <a:t>android.View</a:t>
            </a:r>
            <a:r>
              <a:rPr lang="en-US" altLang="en-US" sz="3200" cap="none" dirty="0" err="1" smtClean="0">
                <a:solidFill>
                  <a:srgbClr val="0000FF"/>
                </a:solidFill>
              </a:rPr>
              <a:t>.Menuinflater</a:t>
            </a:r>
            <a:r>
              <a:rPr lang="en-US" altLang="en-US" sz="3200" cap="none" dirty="0" smtClean="0"/>
              <a:t>, and </a:t>
            </a:r>
            <a:r>
              <a:rPr lang="en-US" altLang="en-US" sz="3200" cap="none" dirty="0" err="1" smtClean="0"/>
              <a:t>android.View</a:t>
            </a:r>
            <a:r>
              <a:rPr lang="en-US" altLang="en-US" sz="3200" cap="none" dirty="0" err="1" smtClean="0">
                <a:solidFill>
                  <a:srgbClr val="0000FF"/>
                </a:solidFill>
              </a:rPr>
              <a:t>.Menuitem</a:t>
            </a:r>
            <a:endParaRPr lang="en-US" altLang="en-US" sz="3200" cap="none" dirty="0" smtClean="0">
              <a:solidFill>
                <a:srgbClr val="0000FF"/>
              </a:solidFill>
            </a:endParaRPr>
          </a:p>
          <a:p>
            <a:pPr>
              <a:spcBef>
                <a:spcPts val="800"/>
              </a:spcBef>
              <a:buFont typeface="Arial" charset="0"/>
              <a:buChar char="•"/>
            </a:pPr>
            <a:r>
              <a:rPr lang="en-US" sz="3200" cap="none" dirty="0">
                <a:solidFill>
                  <a:srgbClr val="0000FF"/>
                </a:solidFill>
              </a:rPr>
              <a:t>Refer </a:t>
            </a:r>
            <a:r>
              <a:rPr lang="en-US" sz="3200" cap="none" dirty="0">
                <a:solidFill>
                  <a:srgbClr val="0000FF"/>
                </a:solidFill>
                <a:hlinkClick r:id="rId2"/>
              </a:rPr>
              <a:t>https://</a:t>
            </a:r>
            <a:r>
              <a:rPr lang="en-US" sz="3200" cap="none" dirty="0" smtClean="0">
                <a:solidFill>
                  <a:srgbClr val="0000FF"/>
                </a:solidFill>
                <a:hlinkClick r:id="rId2"/>
              </a:rPr>
              <a:t>developer.android.com/guide/topics/ui/menus.html</a:t>
            </a:r>
            <a:r>
              <a:rPr lang="en-US" sz="3200" cap="none" dirty="0" smtClean="0">
                <a:solidFill>
                  <a:srgbClr val="0000FF"/>
                </a:solidFill>
              </a:rPr>
              <a:t> to knows more information</a:t>
            </a:r>
            <a:endParaRPr lang="en-US" sz="2400" cap="none" dirty="0" smtClean="0"/>
          </a:p>
          <a:p>
            <a:endParaRPr lang="en-US" cap="none" dirty="0"/>
          </a:p>
        </p:txBody>
      </p:sp>
    </p:spTree>
    <p:extLst>
      <p:ext uri="{BB962C8B-B14F-4D97-AF65-F5344CB8AC3E}">
        <p14:creationId xmlns:p14="http://schemas.microsoft.com/office/powerpoint/2010/main" val="1519470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70175"/>
            <a:ext cx="10364451" cy="774854"/>
          </a:xfrm>
        </p:spPr>
        <p:txBody>
          <a:bodyPr>
            <a:normAutofit fontScale="90000"/>
          </a:bodyPr>
          <a:lstStyle/>
          <a:p>
            <a:r>
              <a:rPr lang="en-US" sz="4400" cap="none" dirty="0" smtClean="0"/>
              <a:t>Steps to </a:t>
            </a:r>
            <a:r>
              <a:rPr lang="en-US" sz="4400" cap="none" dirty="0"/>
              <a:t>add action items to the action </a:t>
            </a:r>
            <a:r>
              <a:rPr lang="en-US" sz="4400" cap="none" dirty="0" smtClean="0"/>
              <a:t>bar</a:t>
            </a:r>
            <a:r>
              <a:rPr lang="en-US" sz="4400" cap="none" dirty="0"/>
              <a:t/>
            </a:r>
            <a:br>
              <a:rPr lang="en-US" sz="4400" cap="none" dirty="0"/>
            </a:br>
            <a:endParaRPr lang="en-US" dirty="0"/>
          </a:p>
        </p:txBody>
      </p:sp>
      <p:sp>
        <p:nvSpPr>
          <p:cNvPr id="3" name="Content Placeholder 2"/>
          <p:cNvSpPr>
            <a:spLocks noGrp="1"/>
          </p:cNvSpPr>
          <p:nvPr>
            <p:ph sz="quarter" idx="13"/>
          </p:nvPr>
        </p:nvSpPr>
        <p:spPr>
          <a:xfrm>
            <a:off x="696686" y="1175659"/>
            <a:ext cx="11277600" cy="4746170"/>
          </a:xfrm>
        </p:spPr>
        <p:txBody>
          <a:bodyPr>
            <a:normAutofit/>
          </a:bodyPr>
          <a:lstStyle/>
          <a:p>
            <a:pPr marL="0" indent="0">
              <a:buNone/>
            </a:pPr>
            <a:r>
              <a:rPr lang="en-US" sz="2800" cap="none" dirty="0" smtClean="0"/>
              <a:t>1. </a:t>
            </a:r>
            <a:r>
              <a:rPr lang="en-US" sz="3200" cap="none" dirty="0" smtClean="0"/>
              <a:t>Define the action items in a menu resource file. </a:t>
            </a:r>
          </a:p>
          <a:p>
            <a:pPr marL="0" indent="0">
              <a:buNone/>
            </a:pPr>
            <a:r>
              <a:rPr lang="en-US" sz="3200" cap="none" dirty="0" smtClean="0"/>
              <a:t>2. Get the activity to inflate the menu </a:t>
            </a:r>
            <a:r>
              <a:rPr lang="en-US" sz="3200" cap="none" dirty="0" smtClean="0"/>
              <a:t>resource in Activity class. </a:t>
            </a:r>
            <a:endParaRPr lang="en-US" sz="3200" cap="none" dirty="0" smtClean="0"/>
          </a:p>
          <a:p>
            <a:pPr lvl="1"/>
            <a:r>
              <a:rPr lang="en-US" sz="3000" cap="none" dirty="0"/>
              <a:t>	</a:t>
            </a:r>
            <a:r>
              <a:rPr lang="en-US" sz="3000" cap="none" dirty="0" smtClean="0"/>
              <a:t>You do this by implementing the </a:t>
            </a:r>
            <a:r>
              <a:rPr lang="en-US" sz="3000" cap="none" dirty="0" err="1" smtClean="0"/>
              <a:t>onCreateOptionsMenu</a:t>
            </a:r>
            <a:r>
              <a:rPr lang="en-US" sz="3000" cap="none" dirty="0" smtClean="0"/>
              <a:t>() method. </a:t>
            </a:r>
          </a:p>
          <a:p>
            <a:pPr marL="0" indent="0">
              <a:buNone/>
            </a:pPr>
            <a:r>
              <a:rPr lang="en-US" sz="3200" cap="none" dirty="0" smtClean="0"/>
              <a:t>3. Add code to say what each item should do when clicked. </a:t>
            </a:r>
          </a:p>
          <a:p>
            <a:pPr lvl="1"/>
            <a:r>
              <a:rPr lang="en-US" sz="3000" cap="none" dirty="0" smtClean="0"/>
              <a:t>You do this by implementing the </a:t>
            </a:r>
            <a:r>
              <a:rPr lang="en-US" sz="3000" cap="none" dirty="0" err="1" smtClean="0"/>
              <a:t>onOptionsItemSelected</a:t>
            </a:r>
            <a:r>
              <a:rPr lang="en-US" sz="3000" cap="none" dirty="0" smtClean="0"/>
              <a:t>() method. </a:t>
            </a:r>
            <a:endParaRPr lang="en-US" sz="3000" cap="none" dirty="0"/>
          </a:p>
        </p:txBody>
      </p:sp>
    </p:spTree>
    <p:extLst>
      <p:ext uri="{BB962C8B-B14F-4D97-AF65-F5344CB8AC3E}">
        <p14:creationId xmlns:p14="http://schemas.microsoft.com/office/powerpoint/2010/main" val="82054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36749"/>
            <a:ext cx="10364451" cy="516395"/>
          </a:xfrm>
        </p:spPr>
        <p:txBody>
          <a:bodyPr>
            <a:noAutofit/>
          </a:bodyPr>
          <a:lstStyle/>
          <a:p>
            <a:r>
              <a:rPr lang="en-US" altLang="en-US" dirty="0" smtClean="0"/>
              <a:t>Step 1 : M</a:t>
            </a:r>
            <a:r>
              <a:rPr lang="en-US" altLang="en-US" cap="none" dirty="0" smtClean="0"/>
              <a:t>enu</a:t>
            </a:r>
            <a:r>
              <a:rPr lang="en-US" altLang="en-US" dirty="0" smtClean="0"/>
              <a:t> </a:t>
            </a:r>
            <a:r>
              <a:rPr lang="en-US" altLang="en-US" dirty="0"/>
              <a:t>XML</a:t>
            </a:r>
            <a:endParaRPr lang="en-US" dirty="0"/>
          </a:p>
        </p:txBody>
      </p:sp>
      <p:sp>
        <p:nvSpPr>
          <p:cNvPr id="3" name="Content Placeholder 2"/>
          <p:cNvSpPr>
            <a:spLocks noGrp="1"/>
          </p:cNvSpPr>
          <p:nvPr>
            <p:ph sz="quarter" idx="13"/>
          </p:nvPr>
        </p:nvSpPr>
        <p:spPr>
          <a:xfrm>
            <a:off x="136478" y="653144"/>
            <a:ext cx="11887199" cy="5936342"/>
          </a:xfrm>
        </p:spPr>
        <p:txBody>
          <a:bodyPr>
            <a:normAutofit fontScale="92500" lnSpcReduction="10000"/>
          </a:bodyPr>
          <a:lstStyle/>
          <a:p>
            <a:r>
              <a:rPr lang="en-US" cap="none" dirty="0" smtClean="0"/>
              <a:t>Write click on </a:t>
            </a:r>
            <a:r>
              <a:rPr lang="en-US" cap="none" dirty="0" err="1" smtClean="0"/>
              <a:t>app</a:t>
            </a:r>
            <a:r>
              <a:rPr lang="en-US" cap="none" dirty="0" err="1" smtClean="0">
                <a:sym typeface="Wingdings" panose="05000000000000000000" pitchFamily="2" charset="2"/>
              </a:rPr>
              <a:t>resNewAndroid</a:t>
            </a:r>
            <a:r>
              <a:rPr lang="en-US" cap="none" dirty="0" smtClean="0">
                <a:sym typeface="Wingdings" panose="05000000000000000000" pitchFamily="2" charset="2"/>
              </a:rPr>
              <a:t> resource directory and named the resource directory as menu</a:t>
            </a:r>
          </a:p>
          <a:p>
            <a:pPr>
              <a:spcBef>
                <a:spcPts val="800"/>
              </a:spcBef>
              <a:buFont typeface="Arial" charset="0"/>
              <a:buChar char="•"/>
            </a:pPr>
            <a:r>
              <a:rPr lang="en-US" altLang="en-US" cap="none" dirty="0" smtClean="0"/>
              <a:t>Edit the menu directly in xml</a:t>
            </a:r>
          </a:p>
          <a:p>
            <a:pPr>
              <a:spcBef>
                <a:spcPts val="800"/>
              </a:spcBef>
              <a:buFont typeface="Arial" charset="0"/>
              <a:buChar char="•"/>
            </a:pPr>
            <a:r>
              <a:rPr lang="en-US" altLang="en-US" cap="none" dirty="0" smtClean="0"/>
              <a:t>Menus are defined within &lt;menu&gt; Menu name &lt;menu&gt; tag pairs.</a:t>
            </a:r>
          </a:p>
          <a:p>
            <a:pPr>
              <a:spcBef>
                <a:spcPts val="800"/>
              </a:spcBef>
              <a:buFont typeface="Arial" charset="0"/>
              <a:buChar char="•"/>
            </a:pPr>
            <a:r>
              <a:rPr lang="en-US" altLang="en-US" cap="none" dirty="0" smtClean="0"/>
              <a:t>Each menu item is defined in an &lt;item&gt; Item name&lt;item/&gt; Tag</a:t>
            </a:r>
          </a:p>
          <a:p>
            <a:pPr>
              <a:spcBef>
                <a:spcPts val="800"/>
              </a:spcBef>
              <a:buFont typeface="Arial" charset="0"/>
              <a:buChar char="•"/>
            </a:pPr>
            <a:r>
              <a:rPr lang="en-US" altLang="en-US" cap="none" dirty="0" smtClean="0"/>
              <a:t>Submenus are defined as &lt;menus&gt; within an &lt;item&gt;. Only one level of sub-</a:t>
            </a:r>
            <a:r>
              <a:rPr lang="en-US" altLang="en-US" cap="none" dirty="0" err="1" smtClean="0"/>
              <a:t>menuing</a:t>
            </a:r>
            <a:r>
              <a:rPr lang="en-US" altLang="en-US" cap="none" dirty="0" smtClean="0"/>
              <a:t> is allowed.</a:t>
            </a:r>
          </a:p>
          <a:p>
            <a:pPr marL="0" indent="0">
              <a:spcBef>
                <a:spcPts val="800"/>
              </a:spcBef>
              <a:buNone/>
            </a:pPr>
            <a:r>
              <a:rPr lang="fr-FR" altLang="en-US" cap="none" dirty="0"/>
              <a:t>&lt;menu</a:t>
            </a:r>
          </a:p>
          <a:p>
            <a:pPr marL="0" indent="0">
              <a:spcBef>
                <a:spcPts val="800"/>
              </a:spcBef>
              <a:buNone/>
            </a:pPr>
            <a:r>
              <a:rPr lang="fr-FR" altLang="en-US" cap="none" dirty="0"/>
              <a:t>    </a:t>
            </a:r>
            <a:r>
              <a:rPr lang="fr-FR" altLang="en-US" cap="none" dirty="0" err="1"/>
              <a:t>xmlns:android</a:t>
            </a:r>
            <a:r>
              <a:rPr lang="fr-FR" altLang="en-US" cap="none" dirty="0"/>
              <a:t>="http://schemas.android.com/</a:t>
            </a:r>
            <a:r>
              <a:rPr lang="fr-FR" altLang="en-US" cap="none" dirty="0" err="1"/>
              <a:t>apk</a:t>
            </a:r>
            <a:r>
              <a:rPr lang="fr-FR" altLang="en-US" cap="none" dirty="0"/>
              <a:t>/</a:t>
            </a:r>
            <a:r>
              <a:rPr lang="fr-FR" altLang="en-US" cap="none" dirty="0" err="1"/>
              <a:t>res</a:t>
            </a:r>
            <a:r>
              <a:rPr lang="fr-FR" altLang="en-US" cap="none" dirty="0"/>
              <a:t>/</a:t>
            </a:r>
            <a:r>
              <a:rPr lang="fr-FR" altLang="en-US" cap="none" dirty="0" err="1"/>
              <a:t>android</a:t>
            </a:r>
            <a:r>
              <a:rPr lang="fr-FR" altLang="en-US" cap="none" dirty="0"/>
              <a:t>"</a:t>
            </a:r>
          </a:p>
          <a:p>
            <a:pPr marL="0" indent="0">
              <a:spcBef>
                <a:spcPts val="800"/>
              </a:spcBef>
              <a:buNone/>
            </a:pPr>
            <a:r>
              <a:rPr lang="fr-FR" altLang="en-US" cap="none" dirty="0"/>
              <a:t>    </a:t>
            </a:r>
            <a:r>
              <a:rPr lang="fr-FR" altLang="en-US" cap="none" dirty="0" err="1"/>
              <a:t>xmlns:app</a:t>
            </a:r>
            <a:r>
              <a:rPr lang="fr-FR" altLang="en-US" cap="none" dirty="0"/>
              <a:t>="http://schemas.android.com/</a:t>
            </a:r>
            <a:r>
              <a:rPr lang="fr-FR" altLang="en-US" cap="none" dirty="0" err="1"/>
              <a:t>apk</a:t>
            </a:r>
            <a:r>
              <a:rPr lang="fr-FR" altLang="en-US" cap="none" dirty="0"/>
              <a:t>/</a:t>
            </a:r>
            <a:r>
              <a:rPr lang="fr-FR" altLang="en-US" cap="none" dirty="0" err="1"/>
              <a:t>res</a:t>
            </a:r>
            <a:r>
              <a:rPr lang="fr-FR" altLang="en-US" cap="none" dirty="0"/>
              <a:t>-auto</a:t>
            </a:r>
            <a:r>
              <a:rPr lang="fr-FR" altLang="en-US" cap="none" dirty="0" smtClean="0"/>
              <a:t>"&gt;  </a:t>
            </a:r>
            <a:r>
              <a:rPr lang="fr-FR" altLang="en-US" sz="1900" cap="none" dirty="0" smtClean="0"/>
              <a:t>(</a:t>
            </a:r>
            <a:r>
              <a:rPr lang="fr-FR" altLang="en-US" sz="1900" cap="none" dirty="0" err="1" smtClean="0"/>
              <a:t>name</a:t>
            </a:r>
            <a:r>
              <a:rPr lang="fr-FR" altLang="en-US" sz="1900" cap="none" dirty="0" smtClean="0"/>
              <a:t> </a:t>
            </a:r>
            <a:r>
              <a:rPr lang="fr-FR" altLang="en-US" sz="1900" cap="none" dirty="0" err="1" smtClean="0"/>
              <a:t>space</a:t>
            </a:r>
            <a:r>
              <a:rPr lang="fr-FR" altLang="en-US" sz="1900" cap="none" dirty="0" smtClean="0"/>
              <a:t> </a:t>
            </a:r>
            <a:r>
              <a:rPr lang="fr-FR" altLang="en-US" sz="1900" cap="none" dirty="0" err="1" smtClean="0"/>
              <a:t>is</a:t>
            </a:r>
            <a:r>
              <a:rPr lang="fr-FR" altLang="en-US" sz="1900" cap="none" dirty="0" smtClean="0"/>
              <a:t> </a:t>
            </a:r>
            <a:r>
              <a:rPr lang="fr-FR" altLang="en-US" sz="1900" cap="none" dirty="0" err="1" smtClean="0"/>
              <a:t>needed</a:t>
            </a:r>
            <a:r>
              <a:rPr lang="fr-FR" altLang="en-US" sz="1900" cap="none" dirty="0" smtClean="0"/>
              <a:t> to use </a:t>
            </a:r>
            <a:r>
              <a:rPr lang="en-US" altLang="en-US" sz="1900" cap="none" dirty="0" err="1" smtClean="0"/>
              <a:t>app:showAsAction</a:t>
            </a:r>
            <a:r>
              <a:rPr lang="en-US" altLang="en-US" sz="1900" cap="none" dirty="0"/>
              <a:t>="</a:t>
            </a:r>
            <a:r>
              <a:rPr lang="en-US" altLang="en-US" sz="1900" cap="none" dirty="0" err="1" smtClean="0"/>
              <a:t>ifRoom</a:t>
            </a:r>
            <a:r>
              <a:rPr lang="en-US" altLang="en-US" sz="1900" cap="none" dirty="0" smtClean="0"/>
              <a:t>“ )</a:t>
            </a:r>
            <a:endParaRPr lang="fr-FR" altLang="en-US" cap="none" dirty="0" smtClean="0"/>
          </a:p>
          <a:p>
            <a:pPr marL="0" indent="0">
              <a:spcBef>
                <a:spcPts val="800"/>
              </a:spcBef>
              <a:buNone/>
            </a:pPr>
            <a:r>
              <a:rPr lang="en-US" altLang="en-US" cap="none" dirty="0"/>
              <a:t>&lt;item</a:t>
            </a:r>
          </a:p>
          <a:p>
            <a:pPr marL="0" indent="0">
              <a:spcBef>
                <a:spcPts val="800"/>
              </a:spcBef>
              <a:buNone/>
            </a:pPr>
            <a:r>
              <a:rPr lang="en-US" altLang="en-US" cap="none" dirty="0"/>
              <a:t>        </a:t>
            </a:r>
            <a:r>
              <a:rPr lang="en-US" altLang="en-US" cap="none" dirty="0" err="1"/>
              <a:t>android:id</a:t>
            </a:r>
            <a:r>
              <a:rPr lang="en-US" altLang="en-US" cap="none" dirty="0"/>
              <a:t>="@+id/m1"</a:t>
            </a:r>
          </a:p>
          <a:p>
            <a:pPr marL="0" indent="0">
              <a:spcBef>
                <a:spcPts val="800"/>
              </a:spcBef>
              <a:buNone/>
            </a:pPr>
            <a:r>
              <a:rPr lang="en-US" altLang="en-US" cap="none" dirty="0"/>
              <a:t>        </a:t>
            </a:r>
            <a:r>
              <a:rPr lang="en-US" altLang="en-US" cap="none" dirty="0" err="1"/>
              <a:t>android:title</a:t>
            </a:r>
            <a:r>
              <a:rPr lang="en-US" altLang="en-US" cap="none" dirty="0"/>
              <a:t>="Facebook"</a:t>
            </a:r>
          </a:p>
          <a:p>
            <a:pPr marL="0" indent="0">
              <a:spcBef>
                <a:spcPts val="800"/>
              </a:spcBef>
              <a:buNone/>
            </a:pPr>
            <a:r>
              <a:rPr lang="en-US" altLang="en-US" cap="none" dirty="0"/>
              <a:t>        </a:t>
            </a:r>
            <a:r>
              <a:rPr lang="en-US" altLang="en-US" cap="none" dirty="0" err="1"/>
              <a:t>android:icon</a:t>
            </a:r>
            <a:r>
              <a:rPr lang="en-US" altLang="en-US" cap="none" dirty="0"/>
              <a:t>="@</a:t>
            </a:r>
            <a:r>
              <a:rPr lang="en-US" altLang="en-US" cap="none" dirty="0" err="1"/>
              <a:t>drawable</a:t>
            </a:r>
            <a:r>
              <a:rPr lang="en-US" altLang="en-US" cap="none" dirty="0"/>
              <a:t>/</a:t>
            </a:r>
            <a:r>
              <a:rPr lang="en-US" altLang="en-US" cap="none" dirty="0" err="1"/>
              <a:t>fb_icon</a:t>
            </a:r>
            <a:r>
              <a:rPr lang="en-US" altLang="en-US" cap="none" dirty="0"/>
              <a:t>"</a:t>
            </a:r>
          </a:p>
          <a:p>
            <a:pPr marL="0" indent="0">
              <a:spcBef>
                <a:spcPts val="800"/>
              </a:spcBef>
              <a:buNone/>
            </a:pPr>
            <a:r>
              <a:rPr lang="en-US" altLang="en-US" cap="none" dirty="0"/>
              <a:t>        </a:t>
            </a:r>
            <a:r>
              <a:rPr lang="en-US" altLang="en-US" cap="none" dirty="0" err="1"/>
              <a:t>app:showAsAction</a:t>
            </a:r>
            <a:r>
              <a:rPr lang="en-US" altLang="en-US" cap="none" dirty="0"/>
              <a:t>="</a:t>
            </a:r>
            <a:r>
              <a:rPr lang="en-US" altLang="en-US" cap="none" dirty="0" err="1"/>
              <a:t>ifRoom</a:t>
            </a:r>
            <a:r>
              <a:rPr lang="en-US" altLang="en-US" cap="none" dirty="0" smtClean="0"/>
              <a:t>"/&gt; // Here app is name space name which is defined in the menu header part.</a:t>
            </a:r>
          </a:p>
          <a:p>
            <a:pPr marL="0" indent="0">
              <a:spcBef>
                <a:spcPts val="800"/>
              </a:spcBef>
              <a:buNone/>
            </a:pPr>
            <a:r>
              <a:rPr lang="en-US" altLang="en-US" cap="none" dirty="0" smtClean="0"/>
              <a:t>&lt;/menu&gt;</a:t>
            </a:r>
          </a:p>
          <a:p>
            <a:pPr marL="0" indent="0">
              <a:spcBef>
                <a:spcPts val="800"/>
              </a:spcBef>
              <a:buNone/>
            </a:pPr>
            <a:endParaRPr lang="en-US" altLang="en-US" cap="none" dirty="0" smtClean="0"/>
          </a:p>
          <a:p>
            <a:endParaRPr lang="en-US" cap="none" dirty="0" smtClean="0"/>
          </a:p>
          <a:p>
            <a:endParaRPr lang="en-US" cap="non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1045" y="4328886"/>
            <a:ext cx="279082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913149" y="4328886"/>
            <a:ext cx="9786696" cy="789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636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06399" y="175435"/>
            <a:ext cx="11495315" cy="1043765"/>
          </a:xfrm>
        </p:spPr>
        <p:txBody>
          <a:bodyPr/>
          <a:lstStyle/>
          <a:p>
            <a:pPr marL="0" indent="0">
              <a:buNone/>
            </a:pPr>
            <a:r>
              <a:rPr lang="en-US" cap="none" dirty="0" smtClean="0"/>
              <a:t>Items </a:t>
            </a:r>
            <a:r>
              <a:rPr lang="en-US" cap="none" dirty="0"/>
              <a:t>are added to the menu using the &lt;item&gt; element. Each action item is described using a separate &lt;item&gt;. The &lt;item&gt; element has a number of attributes you can use, here are some of the most common ones</a:t>
            </a:r>
            <a:r>
              <a:rPr lang="en-US" cap="none" dirty="0" smtClean="0"/>
              <a:t>:</a:t>
            </a:r>
          </a:p>
          <a:p>
            <a:pPr marL="0" indent="0">
              <a:buNone/>
            </a:pPr>
            <a:endParaRPr lang="en-US" cap="none" dirty="0"/>
          </a:p>
        </p:txBody>
      </p:sp>
      <p:graphicFrame>
        <p:nvGraphicFramePr>
          <p:cNvPr id="6" name="Table 5"/>
          <p:cNvGraphicFramePr>
            <a:graphicFrameLocks noGrp="1"/>
          </p:cNvGraphicFramePr>
          <p:nvPr>
            <p:extLst>
              <p:ext uri="{D42A27DB-BD31-4B8C-83A1-F6EECF244321}">
                <p14:modId xmlns:p14="http://schemas.microsoft.com/office/powerpoint/2010/main" val="1032793260"/>
              </p:ext>
            </p:extLst>
          </p:nvPr>
        </p:nvGraphicFramePr>
        <p:xfrm>
          <a:off x="188686" y="1146630"/>
          <a:ext cx="11858171" cy="2171093"/>
        </p:xfrm>
        <a:graphic>
          <a:graphicData uri="http://schemas.openxmlformats.org/drawingml/2006/table">
            <a:tbl>
              <a:tblPr firstRow="1" bandRow="1">
                <a:tableStyleId>{5C22544A-7EE6-4342-B048-85BDC9FD1C3A}</a:tableStyleId>
              </a:tblPr>
              <a:tblGrid>
                <a:gridCol w="2554514"/>
                <a:gridCol w="9303657"/>
              </a:tblGrid>
              <a:tr h="435429">
                <a:tc>
                  <a:txBody>
                    <a:bodyPr/>
                    <a:lstStyle/>
                    <a:p>
                      <a:r>
                        <a:rPr lang="en-US" b="0" dirty="0" err="1" smtClean="0"/>
                        <a:t>android:id</a:t>
                      </a:r>
                      <a:endParaRPr lang="en-US" b="0" dirty="0"/>
                    </a:p>
                  </a:txBody>
                  <a:tcPr/>
                </a:tc>
                <a:tc>
                  <a:txBody>
                    <a:bodyPr/>
                    <a:lstStyle/>
                    <a:p>
                      <a:r>
                        <a:rPr lang="en-US" b="0" dirty="0" smtClean="0"/>
                        <a:t>Gives the item a unique ID. You need this in order to refer to the item in your activity code.</a:t>
                      </a:r>
                      <a:endParaRPr lang="en-US" b="0" dirty="0"/>
                    </a:p>
                  </a:txBody>
                  <a:tcPr/>
                </a:tc>
              </a:tr>
              <a:tr h="458407">
                <a:tc>
                  <a:txBody>
                    <a:bodyPr/>
                    <a:lstStyle/>
                    <a:p>
                      <a:r>
                        <a:rPr lang="en-US" dirty="0" err="1" smtClean="0"/>
                        <a:t>android:icon</a:t>
                      </a:r>
                      <a:endParaRPr lang="en-US" dirty="0"/>
                    </a:p>
                  </a:txBody>
                  <a:tcPr/>
                </a:tc>
                <a:tc>
                  <a:txBody>
                    <a:bodyPr/>
                    <a:lstStyle/>
                    <a:p>
                      <a:r>
                        <a:rPr lang="en-US" dirty="0" smtClean="0"/>
                        <a:t>The item’s icon. This is a </a:t>
                      </a:r>
                      <a:r>
                        <a:rPr lang="en-US" dirty="0" err="1" smtClean="0"/>
                        <a:t>drawable</a:t>
                      </a:r>
                      <a:r>
                        <a:rPr lang="en-US" dirty="0" smtClean="0"/>
                        <a:t>  resource. </a:t>
                      </a:r>
                      <a:endParaRPr lang="en-US" dirty="0"/>
                    </a:p>
                  </a:txBody>
                  <a:tcPr/>
                </a:tc>
              </a:tr>
              <a:tr h="751921">
                <a:tc>
                  <a:txBody>
                    <a:bodyPr/>
                    <a:lstStyle/>
                    <a:p>
                      <a:r>
                        <a:rPr lang="en-US" dirty="0" err="1" smtClean="0"/>
                        <a:t>android:title</a:t>
                      </a:r>
                      <a:endParaRPr lang="en-US" dirty="0"/>
                    </a:p>
                  </a:txBody>
                  <a:tcPr/>
                </a:tc>
                <a:tc>
                  <a:txBody>
                    <a:bodyPr/>
                    <a:lstStyle/>
                    <a:p>
                      <a:r>
                        <a:rPr lang="en-US" dirty="0" smtClean="0"/>
                        <a:t>The item’s text. This may not get displayed if your item has an icon if there’s not space in the action bar for both. If the item appears in the action bar’s overflow, only the text will be displayed. </a:t>
                      </a:r>
                      <a:endParaRPr lang="en-US" dirty="0"/>
                    </a:p>
                  </a:txBody>
                  <a:tcPr/>
                </a:tc>
              </a:tr>
              <a:tr h="525336">
                <a:tc>
                  <a:txBody>
                    <a:bodyPr/>
                    <a:lstStyle/>
                    <a:p>
                      <a:r>
                        <a:rPr lang="en-US" dirty="0" err="1" smtClean="0"/>
                        <a:t>android:orderInCategory</a:t>
                      </a:r>
                      <a:r>
                        <a:rPr lang="en-US" dirty="0" smtClean="0"/>
                        <a:t> </a:t>
                      </a:r>
                      <a:endParaRPr lang="en-US" dirty="0"/>
                    </a:p>
                  </a:txBody>
                  <a:tcPr/>
                </a:tc>
                <a:tc>
                  <a:txBody>
                    <a:bodyPr/>
                    <a:lstStyle/>
                    <a:p>
                      <a:r>
                        <a:rPr lang="en-US" dirty="0" smtClean="0"/>
                        <a:t>An integer value that helps Android decide the order in which items should appear in the action bar.</a:t>
                      </a:r>
                      <a:endParaRPr lang="en-US" dirty="0"/>
                    </a:p>
                  </a:txBody>
                  <a:tcPr/>
                </a:tc>
              </a:tr>
            </a:tbl>
          </a:graphicData>
        </a:graphic>
      </p:graphicFrame>
      <p:sp>
        <p:nvSpPr>
          <p:cNvPr id="7" name="Rectangle 6"/>
          <p:cNvSpPr/>
          <p:nvPr/>
        </p:nvSpPr>
        <p:spPr>
          <a:xfrm>
            <a:off x="87085" y="3418512"/>
            <a:ext cx="12046856" cy="1200329"/>
          </a:xfrm>
          <a:prstGeom prst="rect">
            <a:avLst/>
          </a:prstGeom>
        </p:spPr>
        <p:txBody>
          <a:bodyPr wrap="square">
            <a:spAutoFit/>
          </a:bodyPr>
          <a:lstStyle/>
          <a:p>
            <a:r>
              <a:rPr lang="en-US" altLang="en-US" b="1" dirty="0" err="1" smtClean="0"/>
              <a:t>app:showAsAction</a:t>
            </a:r>
            <a:r>
              <a:rPr lang="en-US" altLang="en-US" dirty="0" smtClean="0"/>
              <a:t>: The </a:t>
            </a:r>
            <a:r>
              <a:rPr lang="en-US" altLang="en-US" dirty="0" err="1"/>
              <a:t>showAsAction</a:t>
            </a:r>
            <a:r>
              <a:rPr lang="en-US" altLang="en-US" dirty="0"/>
              <a:t> attribute is used to say how you want the item to appear in the action bar. </a:t>
            </a:r>
            <a:r>
              <a:rPr lang="en-US" altLang="en-US" dirty="0" smtClean="0"/>
              <a:t>If you are not using this attribute, always occurred in the overflow dot menu. As </a:t>
            </a:r>
            <a:r>
              <a:rPr lang="en-US" altLang="en-US" dirty="0"/>
              <a:t>an example, you can use it to get an item to appear in the overflow rather than the main action bar, or to place an item on the main action bar only if there’s room. The attribute can take the following values</a:t>
            </a:r>
            <a:r>
              <a:rPr lang="en-US" altLang="en-US" dirty="0" smtClean="0"/>
              <a: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99979078"/>
              </p:ext>
            </p:extLst>
          </p:nvPr>
        </p:nvGraphicFramePr>
        <p:xfrm>
          <a:off x="137885" y="4767937"/>
          <a:ext cx="11858171" cy="2026194"/>
        </p:xfrm>
        <a:graphic>
          <a:graphicData uri="http://schemas.openxmlformats.org/drawingml/2006/table">
            <a:tbl>
              <a:tblPr firstRow="1" bandRow="1">
                <a:tableStyleId>{5C22544A-7EE6-4342-B048-85BDC9FD1C3A}</a:tableStyleId>
              </a:tblPr>
              <a:tblGrid>
                <a:gridCol w="1371602"/>
                <a:gridCol w="10486569"/>
              </a:tblGrid>
              <a:tr h="435429">
                <a:tc>
                  <a:txBody>
                    <a:bodyPr/>
                    <a:lstStyle/>
                    <a:p>
                      <a:r>
                        <a:rPr lang="en-US" b="0" dirty="0" smtClean="0"/>
                        <a:t>"</a:t>
                      </a:r>
                      <a:r>
                        <a:rPr lang="en-US" b="0" dirty="0" err="1" smtClean="0"/>
                        <a:t>ifRoom</a:t>
                      </a:r>
                      <a:r>
                        <a:rPr lang="en-US" b="0" dirty="0" smtClean="0"/>
                        <a:t>"</a:t>
                      </a:r>
                      <a:endParaRPr lang="en-US" b="0" dirty="0"/>
                    </a:p>
                  </a:txBody>
                  <a:tcPr/>
                </a:tc>
                <a:tc>
                  <a:txBody>
                    <a:bodyPr/>
                    <a:lstStyle/>
                    <a:p>
                      <a:r>
                        <a:rPr lang="en-US" b="0" dirty="0" smtClean="0"/>
                        <a:t>Place the item in the action bar if there’s space. If there’s not space, put it in the overflow. </a:t>
                      </a:r>
                      <a:endParaRPr lang="en-US" b="0" dirty="0"/>
                    </a:p>
                  </a:txBody>
                  <a:tcPr/>
                </a:tc>
              </a:tr>
              <a:tr h="458407">
                <a:tc>
                  <a:txBody>
                    <a:bodyPr/>
                    <a:lstStyle/>
                    <a:p>
                      <a:r>
                        <a:rPr lang="en-US" dirty="0" smtClean="0"/>
                        <a:t>"</a:t>
                      </a:r>
                      <a:r>
                        <a:rPr lang="en-US" dirty="0" err="1" smtClean="0"/>
                        <a:t>withText</a:t>
                      </a:r>
                      <a:r>
                        <a:rPr lang="en-US" dirty="0" smtClean="0"/>
                        <a:t>" </a:t>
                      </a:r>
                      <a:endParaRPr lang="en-US" dirty="0"/>
                    </a:p>
                  </a:txBody>
                  <a:tcPr/>
                </a:tc>
                <a:tc>
                  <a:txBody>
                    <a:bodyPr/>
                    <a:lstStyle/>
                    <a:p>
                      <a:r>
                        <a:rPr lang="en-US" dirty="0" smtClean="0"/>
                        <a:t>Include the item’s title text.</a:t>
                      </a:r>
                      <a:endParaRPr lang="en-US" dirty="0"/>
                    </a:p>
                  </a:txBody>
                  <a:tcPr/>
                </a:tc>
              </a:tr>
              <a:tr h="492278">
                <a:tc>
                  <a:txBody>
                    <a:bodyPr/>
                    <a:lstStyle/>
                    <a:p>
                      <a:r>
                        <a:rPr lang="en-US" dirty="0" smtClean="0"/>
                        <a:t>"never"</a:t>
                      </a:r>
                      <a:endParaRPr lang="en-US" dirty="0"/>
                    </a:p>
                  </a:txBody>
                  <a:tcPr/>
                </a:tc>
                <a:tc>
                  <a:txBody>
                    <a:bodyPr/>
                    <a:lstStyle/>
                    <a:p>
                      <a:r>
                        <a:rPr lang="en-US" dirty="0" smtClean="0"/>
                        <a:t>Put the item in the overflow area, and never in the main action bar.</a:t>
                      </a:r>
                      <a:endParaRPr lang="en-US" dirty="0"/>
                    </a:p>
                  </a:txBody>
                  <a:tcPr/>
                </a:tc>
              </a:tr>
              <a:tr h="525336">
                <a:tc>
                  <a:txBody>
                    <a:bodyPr/>
                    <a:lstStyle/>
                    <a:p>
                      <a:r>
                        <a:rPr lang="en-US" dirty="0" smtClean="0"/>
                        <a:t>"always" </a:t>
                      </a:r>
                      <a:endParaRPr lang="en-US" dirty="0"/>
                    </a:p>
                  </a:txBody>
                  <a:tcPr/>
                </a:tc>
                <a:tc>
                  <a:txBody>
                    <a:bodyPr/>
                    <a:lstStyle/>
                    <a:p>
                      <a:r>
                        <a:rPr lang="en-US" dirty="0" smtClean="0"/>
                        <a:t>Always place the item in the main area of the action bar. This value should be used sparingly; if you apply this to many items, they may overlap each other. </a:t>
                      </a:r>
                      <a:endParaRPr lang="en-US" dirty="0"/>
                    </a:p>
                  </a:txBody>
                  <a:tcPr/>
                </a:tc>
              </a:tr>
            </a:tbl>
          </a:graphicData>
        </a:graphic>
      </p:graphicFrame>
    </p:spTree>
    <p:extLst>
      <p:ext uri="{BB962C8B-B14F-4D97-AF65-F5344CB8AC3E}">
        <p14:creationId xmlns:p14="http://schemas.microsoft.com/office/powerpoint/2010/main" val="126834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94805"/>
            <a:ext cx="10364451" cy="847426"/>
          </a:xfrm>
        </p:spPr>
        <p:txBody>
          <a:bodyPr/>
          <a:lstStyle/>
          <a:p>
            <a:r>
              <a:rPr lang="en-US" dirty="0" smtClean="0"/>
              <a:t>Step 2:</a:t>
            </a:r>
            <a:r>
              <a:rPr lang="en-US" cap="none" dirty="0" smtClean="0"/>
              <a:t>Inflate the menu in the activity  </a:t>
            </a:r>
            <a:endParaRPr lang="en-US" dirty="0"/>
          </a:p>
        </p:txBody>
      </p:sp>
      <p:sp>
        <p:nvSpPr>
          <p:cNvPr id="3" name="Content Placeholder 2"/>
          <p:cNvSpPr>
            <a:spLocks noGrp="1"/>
          </p:cNvSpPr>
          <p:nvPr>
            <p:ph sz="quarter" idx="13"/>
          </p:nvPr>
        </p:nvSpPr>
        <p:spPr>
          <a:xfrm>
            <a:off x="319315" y="1042232"/>
            <a:ext cx="11306628" cy="5561768"/>
          </a:xfrm>
        </p:spPr>
        <p:txBody>
          <a:bodyPr>
            <a:normAutofit fontScale="85000" lnSpcReduction="20000"/>
          </a:bodyPr>
          <a:lstStyle/>
          <a:p>
            <a:r>
              <a:rPr lang="en-US" cap="none" dirty="0"/>
              <a:t>Once you’ve created a menu resource file, you add the items it contains to the action bar by implementing the activity’s </a:t>
            </a:r>
            <a:r>
              <a:rPr lang="en-US" cap="none" dirty="0" err="1"/>
              <a:t>onCreateOptionsMenu</a:t>
            </a:r>
            <a:r>
              <a:rPr lang="en-US" cap="none" dirty="0"/>
              <a:t>() method. </a:t>
            </a:r>
            <a:endParaRPr lang="en-US" cap="none" dirty="0" smtClean="0"/>
          </a:p>
          <a:p>
            <a:r>
              <a:rPr lang="en-US" cap="none" dirty="0" smtClean="0"/>
              <a:t>It </a:t>
            </a:r>
            <a:r>
              <a:rPr lang="en-US" cap="none" dirty="0"/>
              <a:t>runs when the action bar’s menu gets created and takes one parameter, a Menu object representing the action bar. </a:t>
            </a:r>
          </a:p>
          <a:p>
            <a:r>
              <a:rPr lang="en-US" cap="none" dirty="0"/>
              <a:t>Here’s our </a:t>
            </a:r>
            <a:r>
              <a:rPr lang="en-US" cap="none" dirty="0" err="1"/>
              <a:t>onCreateOptionsMenu</a:t>
            </a:r>
            <a:r>
              <a:rPr lang="en-US" cap="none" dirty="0"/>
              <a:t>() method:</a:t>
            </a:r>
          </a:p>
          <a:p>
            <a:pPr marL="0" indent="0">
              <a:buNone/>
            </a:pPr>
            <a:r>
              <a:rPr lang="en-US" cap="none" dirty="0"/>
              <a:t>import </a:t>
            </a:r>
            <a:r>
              <a:rPr lang="en-US" cap="none" dirty="0" err="1"/>
              <a:t>android.view.Menu</a:t>
            </a:r>
            <a:r>
              <a:rPr lang="en-US" cap="none" dirty="0"/>
              <a:t>;</a:t>
            </a:r>
          </a:p>
          <a:p>
            <a:pPr marL="0" indent="0">
              <a:buNone/>
            </a:pPr>
            <a:r>
              <a:rPr lang="en-US" cap="none" dirty="0"/>
              <a:t>import </a:t>
            </a:r>
            <a:r>
              <a:rPr lang="en-US" cap="none" dirty="0" err="1"/>
              <a:t>android.view.MenuItem</a:t>
            </a:r>
            <a:r>
              <a:rPr lang="en-US" cap="none" dirty="0" smtClean="0"/>
              <a:t>;</a:t>
            </a:r>
          </a:p>
          <a:p>
            <a:pPr marL="0" indent="0">
              <a:buNone/>
            </a:pPr>
            <a:r>
              <a:rPr lang="en-US" cap="none" dirty="0"/>
              <a:t> public class </a:t>
            </a:r>
            <a:r>
              <a:rPr lang="en-US" cap="none" dirty="0" err="1"/>
              <a:t>MainActivity</a:t>
            </a:r>
            <a:r>
              <a:rPr lang="en-US" cap="none" dirty="0"/>
              <a:t> extends </a:t>
            </a:r>
            <a:r>
              <a:rPr lang="en-US" cap="none" dirty="0" err="1"/>
              <a:t>AppCompatActivity</a:t>
            </a:r>
            <a:r>
              <a:rPr lang="en-US" cap="none" dirty="0"/>
              <a:t> </a:t>
            </a:r>
            <a:r>
              <a:rPr lang="en-US" cap="none" dirty="0" smtClean="0"/>
              <a:t>{</a:t>
            </a:r>
          </a:p>
          <a:p>
            <a:pPr marL="0" indent="0">
              <a:buNone/>
            </a:pPr>
            <a:r>
              <a:rPr lang="en-US" cap="none" dirty="0" smtClean="0"/>
              <a:t>  ….</a:t>
            </a:r>
          </a:p>
          <a:p>
            <a:pPr marL="0" indent="0">
              <a:buNone/>
            </a:pPr>
            <a:r>
              <a:rPr lang="en-US" b="1" cap="none" dirty="0">
                <a:solidFill>
                  <a:srgbClr val="C00000"/>
                </a:solidFill>
              </a:rPr>
              <a:t>@Override</a:t>
            </a:r>
          </a:p>
          <a:p>
            <a:pPr marL="0" indent="0">
              <a:buNone/>
            </a:pPr>
            <a:r>
              <a:rPr lang="en-US" b="1" cap="none" dirty="0">
                <a:solidFill>
                  <a:srgbClr val="C00000"/>
                </a:solidFill>
              </a:rPr>
              <a:t>    public </a:t>
            </a:r>
            <a:r>
              <a:rPr lang="en-US" b="1" cap="none" dirty="0" err="1">
                <a:solidFill>
                  <a:srgbClr val="C00000"/>
                </a:solidFill>
              </a:rPr>
              <a:t>boolean</a:t>
            </a:r>
            <a:r>
              <a:rPr lang="en-US" b="1" cap="none" dirty="0">
                <a:solidFill>
                  <a:srgbClr val="C00000"/>
                </a:solidFill>
              </a:rPr>
              <a:t> </a:t>
            </a:r>
            <a:r>
              <a:rPr lang="en-US" b="1" cap="none" dirty="0" err="1">
                <a:solidFill>
                  <a:srgbClr val="C00000"/>
                </a:solidFill>
              </a:rPr>
              <a:t>onCreateOptionsMenu</a:t>
            </a:r>
            <a:r>
              <a:rPr lang="en-US" b="1" cap="none" dirty="0">
                <a:solidFill>
                  <a:srgbClr val="C00000"/>
                </a:solidFill>
              </a:rPr>
              <a:t>(Menu menu) {</a:t>
            </a:r>
          </a:p>
          <a:p>
            <a:pPr marL="0" indent="0">
              <a:buNone/>
            </a:pPr>
            <a:r>
              <a:rPr lang="en-US" b="1" cap="none" dirty="0">
                <a:solidFill>
                  <a:srgbClr val="C00000"/>
                </a:solidFill>
              </a:rPr>
              <a:t>        </a:t>
            </a:r>
            <a:r>
              <a:rPr lang="en-US" b="1" cap="none" dirty="0" err="1">
                <a:solidFill>
                  <a:srgbClr val="C00000"/>
                </a:solidFill>
              </a:rPr>
              <a:t>getMenuInflater</a:t>
            </a:r>
            <a:r>
              <a:rPr lang="en-US" b="1" cap="none" dirty="0">
                <a:solidFill>
                  <a:srgbClr val="C00000"/>
                </a:solidFill>
              </a:rPr>
              <a:t>().inflate(</a:t>
            </a:r>
            <a:r>
              <a:rPr lang="en-US" b="1" cap="none" dirty="0" err="1">
                <a:solidFill>
                  <a:srgbClr val="C00000"/>
                </a:solidFill>
              </a:rPr>
              <a:t>R.menu.test,menu</a:t>
            </a:r>
            <a:r>
              <a:rPr lang="en-US" b="1" cap="none" dirty="0" smtClean="0">
                <a:solidFill>
                  <a:srgbClr val="C00000"/>
                </a:solidFill>
              </a:rPr>
              <a:t>); //get the menu to activity by passing xml from res</a:t>
            </a:r>
            <a:r>
              <a:rPr lang="en-US" b="1" cap="none" dirty="0" smtClean="0">
                <a:solidFill>
                  <a:srgbClr val="C00000"/>
                </a:solidFill>
                <a:sym typeface="Wingdings" panose="05000000000000000000" pitchFamily="2" charset="2"/>
              </a:rPr>
              <a:t>menutest.xml</a:t>
            </a:r>
            <a:endParaRPr lang="en-US" b="1" cap="none" dirty="0">
              <a:solidFill>
                <a:srgbClr val="C00000"/>
              </a:solidFill>
            </a:endParaRPr>
          </a:p>
          <a:p>
            <a:pPr marL="0" indent="0">
              <a:buNone/>
            </a:pPr>
            <a:r>
              <a:rPr lang="en-US" b="1" cap="none" dirty="0">
                <a:solidFill>
                  <a:srgbClr val="C00000"/>
                </a:solidFill>
              </a:rPr>
              <a:t>	return </a:t>
            </a:r>
            <a:r>
              <a:rPr lang="en-US" b="1" cap="none" dirty="0" err="1">
                <a:solidFill>
                  <a:srgbClr val="C00000"/>
                </a:solidFill>
              </a:rPr>
              <a:t>super.onCreateOptionsMenu</a:t>
            </a:r>
            <a:r>
              <a:rPr lang="en-US" b="1" cap="none" dirty="0">
                <a:solidFill>
                  <a:srgbClr val="C00000"/>
                </a:solidFill>
              </a:rPr>
              <a:t>(menu);</a:t>
            </a:r>
          </a:p>
          <a:p>
            <a:pPr marL="0" indent="0">
              <a:buNone/>
            </a:pPr>
            <a:r>
              <a:rPr lang="en-US" b="1" cap="none" dirty="0">
                <a:solidFill>
                  <a:srgbClr val="C00000"/>
                </a:solidFill>
              </a:rPr>
              <a:t>}</a:t>
            </a:r>
          </a:p>
          <a:p>
            <a:pPr marL="0" indent="0">
              <a:buNone/>
            </a:pPr>
            <a:r>
              <a:rPr lang="en-US" cap="none" dirty="0" smtClean="0"/>
              <a:t>}</a:t>
            </a:r>
            <a:endParaRPr lang="en-US" cap="none" dirty="0"/>
          </a:p>
        </p:txBody>
      </p:sp>
    </p:spTree>
    <p:extLst>
      <p:ext uri="{BB962C8B-B14F-4D97-AF65-F5344CB8AC3E}">
        <p14:creationId xmlns:p14="http://schemas.microsoft.com/office/powerpoint/2010/main" val="140640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35151"/>
            <a:ext cx="10364451" cy="530909"/>
          </a:xfrm>
        </p:spPr>
        <p:txBody>
          <a:bodyPr>
            <a:normAutofit fontScale="90000"/>
          </a:bodyPr>
          <a:lstStyle/>
          <a:p>
            <a:r>
              <a:rPr lang="en-US" dirty="0" smtClean="0"/>
              <a:t>Step 3 : </a:t>
            </a:r>
            <a:r>
              <a:rPr lang="en-US" cap="none" dirty="0"/>
              <a:t>React to action item clicks  </a:t>
            </a:r>
            <a:endParaRPr lang="en-US" dirty="0"/>
          </a:p>
        </p:txBody>
      </p:sp>
      <p:sp>
        <p:nvSpPr>
          <p:cNvPr id="3" name="Content Placeholder 2"/>
          <p:cNvSpPr>
            <a:spLocks noGrp="1"/>
          </p:cNvSpPr>
          <p:nvPr>
            <p:ph sz="quarter" idx="13"/>
          </p:nvPr>
        </p:nvSpPr>
        <p:spPr>
          <a:xfrm>
            <a:off x="159657" y="478975"/>
            <a:ext cx="11785600" cy="6379025"/>
          </a:xfrm>
        </p:spPr>
        <p:txBody>
          <a:bodyPr>
            <a:noAutofit/>
          </a:bodyPr>
          <a:lstStyle/>
          <a:p>
            <a:r>
              <a:rPr lang="en-US" sz="1600" cap="none" dirty="0"/>
              <a:t>You get your activity to react to when an action item in the action bar is clicked by implementing the </a:t>
            </a:r>
            <a:r>
              <a:rPr lang="en-US" sz="1600" cap="none" dirty="0" err="1"/>
              <a:t>onOptionsItemSelected</a:t>
            </a:r>
            <a:r>
              <a:rPr lang="en-US" sz="1600" cap="none" dirty="0"/>
              <a:t>() method. This method runs whenever an item in the action bar is clicked.</a:t>
            </a:r>
          </a:p>
          <a:p>
            <a:r>
              <a:rPr lang="en-US" sz="1600" cap="none" dirty="0"/>
              <a:t>The </a:t>
            </a:r>
            <a:r>
              <a:rPr lang="en-US" sz="1600" cap="none" dirty="0" err="1"/>
              <a:t>onOptionsItemSelected</a:t>
            </a:r>
            <a:r>
              <a:rPr lang="en-US" sz="1600" cap="none" dirty="0"/>
              <a:t>() method takes one attribute, a </a:t>
            </a:r>
            <a:r>
              <a:rPr lang="en-US" sz="1600" cap="none" dirty="0" err="1"/>
              <a:t>MenuItem</a:t>
            </a:r>
            <a:r>
              <a:rPr lang="en-US" sz="1600" cap="none" dirty="0"/>
              <a:t> object that represents the item on the action bar that was clicked. </a:t>
            </a:r>
            <a:r>
              <a:rPr lang="en-US" sz="1600" cap="none" dirty="0" smtClean="0"/>
              <a:t>You </a:t>
            </a:r>
            <a:r>
              <a:rPr lang="en-US" sz="1600" cap="none" dirty="0"/>
              <a:t>can use the </a:t>
            </a:r>
            <a:r>
              <a:rPr lang="en-US" sz="1600" cap="none" dirty="0" err="1"/>
              <a:t>MenuItem’s</a:t>
            </a:r>
            <a:r>
              <a:rPr lang="en-US" sz="1600" cap="none" dirty="0"/>
              <a:t> </a:t>
            </a:r>
            <a:r>
              <a:rPr lang="en-US" sz="1600" cap="none" dirty="0" err="1"/>
              <a:t>getItemId</a:t>
            </a:r>
            <a:r>
              <a:rPr lang="en-US" sz="1600" cap="none" dirty="0"/>
              <a:t>() method to get the ID of the item on the action bar that was clicked so that you can perform an appropriate action, such as starting a new activity. </a:t>
            </a:r>
            <a:endParaRPr lang="en-US" sz="1600" cap="none" dirty="0" smtClean="0"/>
          </a:p>
          <a:p>
            <a:r>
              <a:rPr lang="en-US" sz="1600" cap="none" dirty="0"/>
              <a:t>Here’s the code for our </a:t>
            </a:r>
            <a:r>
              <a:rPr lang="en-US" sz="1600" cap="none" dirty="0" err="1"/>
              <a:t>onOptionsItemSelected</a:t>
            </a:r>
            <a:r>
              <a:rPr lang="en-US" sz="1600" cap="none" dirty="0"/>
              <a:t>() method:</a:t>
            </a:r>
            <a:endParaRPr lang="en-US" sz="1400" cap="none" dirty="0"/>
          </a:p>
          <a:p>
            <a:pPr marL="0" indent="0">
              <a:lnSpc>
                <a:spcPct val="100000"/>
              </a:lnSpc>
              <a:buNone/>
            </a:pPr>
            <a:r>
              <a:rPr lang="en-US" sz="1200" cap="none" dirty="0"/>
              <a:t>import </a:t>
            </a:r>
            <a:r>
              <a:rPr lang="en-US" sz="1200" cap="none" dirty="0" err="1" smtClean="0"/>
              <a:t>android.view.Menu</a:t>
            </a:r>
            <a:r>
              <a:rPr lang="en-US" sz="1200" cap="none" dirty="0" smtClean="0"/>
              <a:t>;											              import </a:t>
            </a:r>
            <a:r>
              <a:rPr lang="en-US" sz="1200" cap="none" dirty="0" err="1"/>
              <a:t>android.view.MenuItem</a:t>
            </a:r>
            <a:r>
              <a:rPr lang="en-US" sz="1200" cap="none" dirty="0" smtClean="0"/>
              <a:t>;</a:t>
            </a:r>
          </a:p>
          <a:p>
            <a:pPr marL="0" indent="0">
              <a:lnSpc>
                <a:spcPct val="100000"/>
              </a:lnSpc>
              <a:buNone/>
            </a:pPr>
            <a:r>
              <a:rPr lang="en-US" sz="1200" cap="none" dirty="0"/>
              <a:t> public class </a:t>
            </a:r>
            <a:r>
              <a:rPr lang="en-US" sz="1200" cap="none" dirty="0" err="1"/>
              <a:t>MainActivity</a:t>
            </a:r>
            <a:r>
              <a:rPr lang="en-US" sz="1200" cap="none" dirty="0"/>
              <a:t> extends </a:t>
            </a:r>
            <a:r>
              <a:rPr lang="en-US" sz="1200" cap="none" dirty="0" err="1"/>
              <a:t>AppCompatActivity</a:t>
            </a:r>
            <a:r>
              <a:rPr lang="en-US" sz="1200" cap="none" dirty="0"/>
              <a:t> </a:t>
            </a:r>
            <a:r>
              <a:rPr lang="en-US" sz="1200" cap="none" dirty="0" smtClean="0"/>
              <a:t>{									            </a:t>
            </a:r>
            <a:r>
              <a:rPr lang="en-US" sz="1200" cap="none" dirty="0" smtClean="0"/>
              <a:t>….</a:t>
            </a:r>
          </a:p>
          <a:p>
            <a:pPr marL="0" indent="0">
              <a:lnSpc>
                <a:spcPct val="100000"/>
              </a:lnSpc>
              <a:buNone/>
            </a:pPr>
            <a:r>
              <a:rPr lang="en-US" sz="1400" b="1" cap="none" dirty="0">
                <a:solidFill>
                  <a:srgbClr val="C00000"/>
                </a:solidFill>
              </a:rPr>
              <a:t>@</a:t>
            </a:r>
            <a:r>
              <a:rPr lang="en-US" sz="1400" b="1" cap="none" dirty="0" smtClean="0">
                <a:solidFill>
                  <a:srgbClr val="C00000"/>
                </a:solidFill>
              </a:rPr>
              <a:t>Override												    </a:t>
            </a:r>
            <a:r>
              <a:rPr lang="en-US" sz="1400" b="1" cap="none" dirty="0">
                <a:solidFill>
                  <a:srgbClr val="C00000"/>
                </a:solidFill>
              </a:rPr>
              <a:t>public </a:t>
            </a:r>
            <a:r>
              <a:rPr lang="en-US" sz="1400" b="1" cap="none" dirty="0" err="1">
                <a:solidFill>
                  <a:srgbClr val="C00000"/>
                </a:solidFill>
              </a:rPr>
              <a:t>boolean</a:t>
            </a:r>
            <a:r>
              <a:rPr lang="en-US" sz="1400" b="1" cap="none" dirty="0">
                <a:solidFill>
                  <a:srgbClr val="C00000"/>
                </a:solidFill>
              </a:rPr>
              <a:t> </a:t>
            </a:r>
            <a:r>
              <a:rPr lang="en-US" sz="1400" b="1" cap="none" dirty="0" err="1">
                <a:solidFill>
                  <a:srgbClr val="C00000"/>
                </a:solidFill>
              </a:rPr>
              <a:t>onOptionsItemSelected</a:t>
            </a:r>
            <a:r>
              <a:rPr lang="en-US" sz="1400" b="1" cap="none" dirty="0">
                <a:solidFill>
                  <a:srgbClr val="C00000"/>
                </a:solidFill>
              </a:rPr>
              <a:t>(</a:t>
            </a:r>
            <a:r>
              <a:rPr lang="en-US" sz="1400" b="1" cap="none" dirty="0" err="1">
                <a:solidFill>
                  <a:srgbClr val="C00000"/>
                </a:solidFill>
              </a:rPr>
              <a:t>MenuItem</a:t>
            </a:r>
            <a:r>
              <a:rPr lang="en-US" sz="1400" b="1" cap="none" dirty="0">
                <a:solidFill>
                  <a:srgbClr val="C00000"/>
                </a:solidFill>
              </a:rPr>
              <a:t> item) {</a:t>
            </a:r>
          </a:p>
          <a:p>
            <a:pPr marL="0" indent="0">
              <a:lnSpc>
                <a:spcPct val="100000"/>
              </a:lnSpc>
              <a:buNone/>
            </a:pPr>
            <a:r>
              <a:rPr lang="en-US" sz="1400" b="1" cap="none" dirty="0">
                <a:solidFill>
                  <a:srgbClr val="C00000"/>
                </a:solidFill>
              </a:rPr>
              <a:t>        switch(</a:t>
            </a:r>
            <a:r>
              <a:rPr lang="en-US" sz="1400" b="1" cap="none" dirty="0" err="1">
                <a:solidFill>
                  <a:srgbClr val="C00000"/>
                </a:solidFill>
              </a:rPr>
              <a:t>item.getItemId</a:t>
            </a:r>
            <a:r>
              <a:rPr lang="en-US" sz="1400" b="1" cap="none" dirty="0">
                <a:solidFill>
                  <a:srgbClr val="C00000"/>
                </a:solidFill>
              </a:rPr>
              <a:t>()) {</a:t>
            </a:r>
          </a:p>
          <a:p>
            <a:pPr marL="0" indent="0">
              <a:lnSpc>
                <a:spcPct val="100000"/>
              </a:lnSpc>
              <a:buNone/>
            </a:pPr>
            <a:r>
              <a:rPr lang="en-US" sz="1400" b="1" cap="none" dirty="0">
                <a:solidFill>
                  <a:srgbClr val="C00000"/>
                </a:solidFill>
              </a:rPr>
              <a:t>            case R.id.m1 :</a:t>
            </a:r>
          </a:p>
          <a:p>
            <a:pPr marL="0" indent="0">
              <a:lnSpc>
                <a:spcPct val="100000"/>
              </a:lnSpc>
              <a:buNone/>
            </a:pPr>
            <a:r>
              <a:rPr lang="en-US" sz="1400" b="1" cap="none" dirty="0">
                <a:solidFill>
                  <a:srgbClr val="C00000"/>
                </a:solidFill>
              </a:rPr>
              <a:t>                // Write your logic here</a:t>
            </a:r>
          </a:p>
          <a:p>
            <a:pPr marL="0" indent="0">
              <a:lnSpc>
                <a:spcPct val="100000"/>
              </a:lnSpc>
              <a:buNone/>
            </a:pPr>
            <a:r>
              <a:rPr lang="en-US" sz="1400" b="1" cap="none" dirty="0">
                <a:solidFill>
                  <a:srgbClr val="C00000"/>
                </a:solidFill>
              </a:rPr>
              <a:t>                return true;</a:t>
            </a:r>
          </a:p>
          <a:p>
            <a:pPr marL="0" indent="0">
              <a:lnSpc>
                <a:spcPct val="100000"/>
              </a:lnSpc>
              <a:buNone/>
            </a:pPr>
            <a:r>
              <a:rPr lang="en-US" sz="1400" b="1" cap="none" dirty="0">
                <a:solidFill>
                  <a:srgbClr val="C00000"/>
                </a:solidFill>
              </a:rPr>
              <a:t>            default </a:t>
            </a:r>
            <a:r>
              <a:rPr lang="en-US" sz="1400" b="1" cap="none" dirty="0" smtClean="0">
                <a:solidFill>
                  <a:srgbClr val="C00000"/>
                </a:solidFill>
              </a:rPr>
              <a:t>: </a:t>
            </a:r>
            <a:r>
              <a:rPr lang="en-US" sz="1400" b="1" cap="none" dirty="0">
                <a:solidFill>
                  <a:srgbClr val="C00000"/>
                </a:solidFill>
              </a:rPr>
              <a:t>return </a:t>
            </a:r>
            <a:r>
              <a:rPr lang="en-US" sz="1400" b="1" cap="none" dirty="0" err="1">
                <a:solidFill>
                  <a:srgbClr val="C00000"/>
                </a:solidFill>
              </a:rPr>
              <a:t>super.onOptionsItemSelected</a:t>
            </a:r>
            <a:r>
              <a:rPr lang="en-US" sz="1400" b="1" cap="none" dirty="0">
                <a:solidFill>
                  <a:srgbClr val="C00000"/>
                </a:solidFill>
              </a:rPr>
              <a:t>(item);</a:t>
            </a:r>
          </a:p>
          <a:p>
            <a:pPr marL="0" indent="0">
              <a:lnSpc>
                <a:spcPct val="100000"/>
              </a:lnSpc>
              <a:buNone/>
            </a:pPr>
            <a:r>
              <a:rPr lang="en-US" sz="1400" b="1" cap="none" dirty="0">
                <a:solidFill>
                  <a:srgbClr val="C00000"/>
                </a:solidFill>
              </a:rPr>
              <a:t>        }</a:t>
            </a:r>
          </a:p>
          <a:p>
            <a:pPr marL="0" indent="0">
              <a:lnSpc>
                <a:spcPct val="100000"/>
              </a:lnSpc>
              <a:buNone/>
            </a:pPr>
            <a:r>
              <a:rPr lang="en-US" sz="1400" b="1" cap="none" dirty="0">
                <a:solidFill>
                  <a:srgbClr val="C00000"/>
                </a:solidFill>
              </a:rPr>
              <a:t>    </a:t>
            </a:r>
            <a:r>
              <a:rPr lang="en-US" sz="1400" b="1" cap="none" dirty="0" smtClean="0">
                <a:solidFill>
                  <a:srgbClr val="C00000"/>
                </a:solidFill>
              </a:rPr>
              <a:t>}</a:t>
            </a:r>
          </a:p>
          <a:p>
            <a:pPr marL="0" indent="0">
              <a:lnSpc>
                <a:spcPct val="100000"/>
              </a:lnSpc>
              <a:buNone/>
            </a:pPr>
            <a:r>
              <a:rPr lang="en-US" sz="1200" cap="none" dirty="0" smtClean="0"/>
              <a:t>}</a:t>
            </a:r>
            <a:endParaRPr lang="en-US" sz="1200" cap="none" dirty="0"/>
          </a:p>
        </p:txBody>
      </p:sp>
    </p:spTree>
    <p:extLst>
      <p:ext uri="{BB962C8B-B14F-4D97-AF65-F5344CB8AC3E}">
        <p14:creationId xmlns:p14="http://schemas.microsoft.com/office/powerpoint/2010/main" val="2205825129"/>
      </p:ext>
    </p:extLst>
  </p:cSld>
  <p:clrMapOvr>
    <a:masterClrMapping/>
  </p:clrMapOvr>
</p:sld>
</file>

<file path=ppt/theme/theme1.xml><?xml version="1.0" encoding="utf-8"?>
<a:theme xmlns:a="http://schemas.openxmlformats.org/drawingml/2006/main" name="Droplet">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2249</TotalTime>
  <Words>1378</Words>
  <Application>Microsoft Office PowerPoint</Application>
  <PresentationFormat>Custom</PresentationFormat>
  <Paragraphs>154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Droplet</vt:lpstr>
      <vt:lpstr>Chapter – 5 – Advanced  ui Components– 2  </vt:lpstr>
      <vt:lpstr>Day - 3</vt:lpstr>
      <vt:lpstr>Menus &amp; Action bar</vt:lpstr>
      <vt:lpstr>MENUS</vt:lpstr>
      <vt:lpstr>Steps to add action items to the action bar </vt:lpstr>
      <vt:lpstr>Step 1 : Menu XML</vt:lpstr>
      <vt:lpstr>PowerPoint Presentation</vt:lpstr>
      <vt:lpstr>Step 2:Inflate the menu in the activity  </vt:lpstr>
      <vt:lpstr>Step 3 : React to action item clicks  </vt:lpstr>
      <vt:lpstr>Working with ActionBar in your Activity</vt:lpstr>
      <vt:lpstr>Hands on Example</vt:lpstr>
      <vt:lpstr>menu.xml – Screen 1- Shows the menu items of search and  face book icon</vt:lpstr>
      <vt:lpstr>menu.xml – Screen 2 shows the menu items in the three dots includes Linkedin, Google, Twitter and HTML</vt:lpstr>
      <vt:lpstr>Way to add menu items from Java through Action Bar includes Java, Android, iOS,.Net, Hadoop and PHP</vt:lpstr>
      <vt:lpstr>Action on Item selected</vt:lpstr>
      <vt:lpstr>Action on Item selected</vt:lpstr>
      <vt:lpstr>Action on Search option</vt:lpstr>
      <vt:lpstr>Android Dialogs</vt:lpstr>
      <vt:lpstr>Alert Dialogs Example</vt:lpstr>
      <vt:lpstr>Alert Dialogs Example Code and Screen shot</vt:lpstr>
      <vt:lpstr>Notifications</vt:lpstr>
      <vt:lpstr>Notifications</vt:lpstr>
      <vt:lpstr>Notifications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4</dc:title>
  <dc:creator>Renuka Mohanraj</dc:creator>
  <cp:lastModifiedBy>Renuka Mohanraj</cp:lastModifiedBy>
  <cp:revision>283</cp:revision>
  <dcterms:created xsi:type="dcterms:W3CDTF">2017-03-23T18:13:14Z</dcterms:created>
  <dcterms:modified xsi:type="dcterms:W3CDTF">2018-01-31T21:09:26Z</dcterms:modified>
</cp:coreProperties>
</file>