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306" r:id="rId4"/>
    <p:sldId id="308" r:id="rId5"/>
    <p:sldId id="309" r:id="rId6"/>
    <p:sldId id="310" r:id="rId7"/>
    <p:sldId id="317" r:id="rId8"/>
    <p:sldId id="301" r:id="rId9"/>
    <p:sldId id="302" r:id="rId10"/>
    <p:sldId id="303" r:id="rId11"/>
    <p:sldId id="305" r:id="rId12"/>
  </p:sldIdLst>
  <p:sldSz cx="9144000" cy="5143500" type="screen16x9"/>
  <p:notesSz cx="6858000" cy="9144000"/>
  <p:defaultTextStyle>
    <a:defPPr>
      <a:defRPr lang="en-US"/>
    </a:defPPr>
    <a:lvl1pPr marL="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F3F3"/>
    <a:srgbClr val="DBDBDB"/>
    <a:srgbClr val="7DB458"/>
    <a:srgbClr val="C8C5B4"/>
    <a:srgbClr val="EF6464"/>
    <a:srgbClr val="4B72AB"/>
    <a:srgbClr val="6DCDEC"/>
    <a:srgbClr val="466B9F"/>
    <a:srgbClr val="69C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5226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028" y="36"/>
      </p:cViewPr>
      <p:guideLst>
        <p:guide orient="horz" pos="1752"/>
        <p:guide pos="28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88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184" y="-96"/>
      </p:cViewPr>
      <p:guideLst>
        <p:guide orient="horz" pos="2880"/>
        <p:guide pos="21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1BD6-DB27-A74C-9100-279B8E32419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F25C3-6711-BF46-882A-8250256EF6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B17E2-2755-9941-B853-5FE1C67C8A0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75EAB-D79A-F24A-8D61-5DE49DD34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75EAB-D79A-F24A-8D61-5DE49DD3410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75EAB-D79A-F24A-8D61-5DE49DD3410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75EAB-D79A-F24A-8D61-5DE49DD3410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75EAB-D79A-F24A-8D61-5DE49DD3410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75EAB-D79A-F24A-8D61-5DE49DD3410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75EAB-D79A-F24A-8D61-5DE49DD3410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75EAB-D79A-F24A-8D61-5DE49DD3410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75EAB-D79A-F24A-8D61-5DE49DD3410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48269" y="1027119"/>
            <a:ext cx="1738058" cy="352585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839242" y="1027120"/>
            <a:ext cx="351844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410605" y="1034817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839242" y="2816505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619632" y="2816505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410605" y="2816505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839242" y="1027120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627288" y="1034817"/>
            <a:ext cx="3521375" cy="351815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48269" y="2816505"/>
            <a:ext cx="1738058" cy="173647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839242" y="1027119"/>
            <a:ext cx="3518448" cy="352585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410605" y="1034817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410605" y="2816505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049087" y="1034817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49087" y="2816505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32564" y="940967"/>
            <a:ext cx="1682048" cy="3580423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885079" y="1471613"/>
            <a:ext cx="1403350" cy="2517775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12" name="Rectangle 11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948876"/>
            <a:ext cx="9144000" cy="2540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rvic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3584575" y="3340756"/>
            <a:ext cx="1270000" cy="127000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4967111" y="3340756"/>
            <a:ext cx="1270000" cy="127000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343529" y="3340756"/>
            <a:ext cx="2010250" cy="127000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1698" y="1317251"/>
            <a:ext cx="1297373" cy="27616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934" y="1317251"/>
            <a:ext cx="1297373" cy="2761601"/>
          </a:xfrm>
          <a:prstGeom prst="rect">
            <a:avLst/>
          </a:prstGeom>
        </p:spPr>
      </p:pic>
      <p:sp>
        <p:nvSpPr>
          <p:cNvPr id="23" name="Picture Placeholder 16"/>
          <p:cNvSpPr>
            <a:spLocks noGrp="1"/>
          </p:cNvSpPr>
          <p:nvPr userDrawn="1">
            <p:ph type="pic" sz="quarter" idx="13"/>
          </p:nvPr>
        </p:nvSpPr>
        <p:spPr>
          <a:xfrm>
            <a:off x="2946729" y="1727401"/>
            <a:ext cx="708653" cy="1929141"/>
          </a:xfrm>
        </p:spPr>
        <p:txBody>
          <a:bodyPr>
            <a:normAutofit/>
          </a:bodyPr>
          <a:lstStyle>
            <a:lvl1pPr marL="0" indent="0">
              <a:buNone/>
              <a:defRPr sz="500"/>
            </a:lvl1pPr>
          </a:lstStyle>
          <a:p>
            <a:endParaRPr lang="en-US"/>
          </a:p>
        </p:txBody>
      </p:sp>
      <p:sp>
        <p:nvSpPr>
          <p:cNvPr id="24" name="Picture Placeholder 16"/>
          <p:cNvSpPr>
            <a:spLocks noGrp="1"/>
          </p:cNvSpPr>
          <p:nvPr userDrawn="1">
            <p:ph type="pic" sz="quarter" idx="14"/>
          </p:nvPr>
        </p:nvSpPr>
        <p:spPr>
          <a:xfrm>
            <a:off x="592666" y="1722109"/>
            <a:ext cx="672015" cy="1929141"/>
          </a:xfrm>
        </p:spPr>
        <p:txBody>
          <a:bodyPr>
            <a:normAutofit/>
          </a:bodyPr>
          <a:lstStyle>
            <a:lvl1pPr marL="0" indent="0">
              <a:buNone/>
              <a:defRPr sz="500"/>
            </a:lvl1pPr>
          </a:lstStyle>
          <a:p>
            <a:endParaRPr lang="en-US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408442" y="1510442"/>
            <a:ext cx="1417308" cy="2527100"/>
          </a:xfrm>
        </p:spPr>
        <p:txBody>
          <a:bodyPr>
            <a:normAutofit/>
          </a:bodyPr>
          <a:lstStyle>
            <a:lvl1pPr marL="0" indent="0">
              <a:buNone/>
              <a:defRPr sz="500"/>
            </a:lvl1pPr>
          </a:lstStyle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4681" y="981756"/>
            <a:ext cx="1682048" cy="3580423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27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3909" y="871380"/>
            <a:ext cx="1274865" cy="2713689"/>
          </a:xfrm>
          <a:prstGeom prst="rect">
            <a:avLst/>
          </a:prstGeom>
        </p:spPr>
      </p:pic>
      <p:sp>
        <p:nvSpPr>
          <p:cNvPr id="2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560136" y="1275026"/>
            <a:ext cx="1063633" cy="190828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07931" y="871380"/>
            <a:ext cx="1274865" cy="2713689"/>
          </a:xfrm>
          <a:prstGeom prst="rect">
            <a:avLst/>
          </a:prstGeom>
        </p:spPr>
      </p:pic>
      <p:sp>
        <p:nvSpPr>
          <p:cNvPr id="3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24158" y="1275026"/>
            <a:ext cx="1063633" cy="190828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05610" y="871380"/>
            <a:ext cx="1274865" cy="2713689"/>
          </a:xfrm>
          <a:prstGeom prst="rect">
            <a:avLst/>
          </a:prstGeom>
        </p:spPr>
      </p:pic>
      <p:sp>
        <p:nvSpPr>
          <p:cNvPr id="34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521837" y="1275026"/>
            <a:ext cx="1063633" cy="190828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36" name="Rectangle 35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36" name="Rectangle 35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1842" y="837058"/>
            <a:ext cx="1735547" cy="3694302"/>
          </a:xfrm>
          <a:prstGeom prst="rect">
            <a:avLst/>
          </a:prstGeom>
        </p:spPr>
      </p:pic>
      <p:sp>
        <p:nvSpPr>
          <p:cNvPr id="18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48242" y="1378239"/>
            <a:ext cx="1458746" cy="2618028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36" name="Rectangle 35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13932" y="837058"/>
            <a:ext cx="1735547" cy="3694302"/>
          </a:xfrm>
          <a:prstGeom prst="rect">
            <a:avLst/>
          </a:prstGeom>
        </p:spPr>
      </p:pic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862663" y="1371663"/>
            <a:ext cx="1458746" cy="2618028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13" name="Rectangle 12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15084" y="1412666"/>
            <a:ext cx="1202983" cy="25606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29320" y="1412666"/>
            <a:ext cx="1202983" cy="256068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18067" y="1136744"/>
            <a:ext cx="1559671" cy="331993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27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277738" y="1795794"/>
            <a:ext cx="755076" cy="1788787"/>
          </a:xfrm>
        </p:spPr>
        <p:txBody>
          <a:bodyPr>
            <a:normAutofit/>
          </a:bodyPr>
          <a:lstStyle>
            <a:lvl1pPr marL="0" indent="0">
              <a:buNone/>
              <a:defRPr sz="500"/>
            </a:lvl1pPr>
          </a:lstStyle>
          <a:p>
            <a:endParaRPr lang="en-US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035904" y="1795294"/>
            <a:ext cx="690303" cy="1788787"/>
          </a:xfrm>
        </p:spPr>
        <p:txBody>
          <a:bodyPr>
            <a:normAutofit/>
          </a:bodyPr>
          <a:lstStyle>
            <a:lvl1pPr marL="0" indent="0">
              <a:buNone/>
              <a:defRPr sz="500"/>
            </a:lvl1pPr>
          </a:lstStyle>
          <a:p>
            <a:endParaRPr lang="en-US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3860430" y="1637442"/>
            <a:ext cx="1310284" cy="2335905"/>
          </a:xfrm>
        </p:spPr>
        <p:txBody>
          <a:bodyPr>
            <a:normAutofit/>
          </a:bodyPr>
          <a:lstStyle>
            <a:lvl1pPr marL="0" indent="0">
              <a:buNone/>
              <a:defRPr sz="5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27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1112" y="1112969"/>
            <a:ext cx="1614432" cy="34364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6184" y="1112969"/>
            <a:ext cx="1614432" cy="3436496"/>
          </a:xfrm>
          <a:prstGeom prst="rect">
            <a:avLst/>
          </a:prstGeom>
        </p:spPr>
      </p:pic>
      <p:sp>
        <p:nvSpPr>
          <p:cNvPr id="19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3051330" y="1628370"/>
            <a:ext cx="1356004" cy="2418201"/>
          </a:xfrm>
        </p:spPr>
        <p:txBody>
          <a:bodyPr>
            <a:normAutofit/>
          </a:bodyPr>
          <a:lstStyle>
            <a:lvl1pPr marL="0" indent="0">
              <a:buNone/>
              <a:defRPr sz="500"/>
            </a:lvl1pPr>
          </a:lstStyle>
          <a:p>
            <a:endParaRPr lang="en-US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4709105" y="1628370"/>
            <a:ext cx="1356004" cy="2418201"/>
          </a:xfrm>
        </p:spPr>
        <p:txBody>
          <a:bodyPr>
            <a:normAutofit/>
          </a:bodyPr>
          <a:lstStyle>
            <a:lvl1pPr marL="0" indent="0">
              <a:buNone/>
              <a:defRPr sz="5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27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iPad Air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3270" y="774425"/>
            <a:ext cx="2853659" cy="4084904"/>
          </a:xfrm>
          <a:prstGeom prst="rect">
            <a:avLst/>
          </a:prstGeom>
        </p:spPr>
      </p:pic>
      <p:sp>
        <p:nvSpPr>
          <p:cNvPr id="19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76961" y="1283013"/>
            <a:ext cx="2216490" cy="2974612"/>
          </a:xfrm>
        </p:spPr>
        <p:txBody>
          <a:bodyPr>
            <a:normAutofit/>
          </a:bodyPr>
          <a:lstStyle>
            <a:lvl1pPr marL="0" indent="0">
              <a:buNone/>
              <a:defRPr sz="5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Pad Air White wo Shad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3058895" y="2173"/>
            <a:ext cx="2823583" cy="417126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27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3111559" y="1040946"/>
            <a:ext cx="2834640" cy="2121408"/>
          </a:xfrm>
        </p:spPr>
        <p:txBody>
          <a:bodyPr>
            <a:normAutofit/>
          </a:bodyPr>
          <a:lstStyle>
            <a:lvl1pPr marL="0" indent="0">
              <a:buNone/>
              <a:defRPr sz="5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36" name="Rectangle 35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93040" y="1104242"/>
            <a:ext cx="4994398" cy="3886016"/>
            <a:chOff x="2084279" y="594889"/>
            <a:chExt cx="4994398" cy="38860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279" y="594889"/>
              <a:ext cx="4994398" cy="388601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908092" y="1313332"/>
              <a:ext cx="3310128" cy="2049481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014707" y="1820734"/>
            <a:ext cx="3310128" cy="207691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36" name="Rectangle 35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iMa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9287" y="784755"/>
            <a:ext cx="4431138" cy="3883762"/>
          </a:xfrm>
          <a:prstGeom prst="rect">
            <a:avLst/>
          </a:prstGeom>
        </p:spPr>
      </p:pic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207003" y="1320800"/>
            <a:ext cx="3254597" cy="1868311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36" name="Rectangle 35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iMa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328" y="784755"/>
            <a:ext cx="4431138" cy="3883762"/>
          </a:xfrm>
          <a:prstGeom prst="rect">
            <a:avLst/>
          </a:prstGeom>
        </p:spPr>
      </p:pic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20044" y="1320800"/>
            <a:ext cx="3254597" cy="1868311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36" name="Rectangle 35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438937" y="656529"/>
            <a:ext cx="4278025" cy="3328624"/>
            <a:chOff x="2084279" y="594889"/>
            <a:chExt cx="4994398" cy="38860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4279" y="594889"/>
              <a:ext cx="4994398" cy="3886016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2908092" y="1313332"/>
              <a:ext cx="3310128" cy="2049481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138942" y="1270012"/>
            <a:ext cx="2853627" cy="1774355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out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1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35030" y="1376728"/>
            <a:ext cx="1645920" cy="1645920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893728" y="1376728"/>
            <a:ext cx="1645920" cy="1645920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631667" y="1376728"/>
            <a:ext cx="1645920" cy="1645920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372913" y="1376728"/>
            <a:ext cx="1645920" cy="1645920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57" y="313926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10"/>
          <p:cNvSpPr/>
          <p:nvPr userDrawn="1"/>
        </p:nvSpPr>
        <p:spPr>
          <a:xfrm rot="10610802">
            <a:off x="8504732" y="388265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 txBox="1"/>
          <p:nvPr userDrawn="1"/>
        </p:nvSpPr>
        <p:spPr>
          <a:xfrm>
            <a:off x="8519481" y="276948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7" name="Group 25"/>
          <p:cNvGrpSpPr/>
          <p:nvPr userDrawn="1"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 advClick="0" advTm="1000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10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54594" y="1376727"/>
            <a:ext cx="2287573" cy="228757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21" name="Rectangle 20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465638" cy="5143500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" y="883186"/>
            <a:ext cx="4575175" cy="21288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16" name="Rectangle 15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68765" y="2310424"/>
            <a:ext cx="3935486" cy="21288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5108665"/>
            <a:ext cx="9144000" cy="71120"/>
            <a:chOff x="0" y="3474720"/>
            <a:chExt cx="10261600" cy="71120"/>
          </a:xfrm>
        </p:grpSpPr>
        <p:sp>
          <p:nvSpPr>
            <p:cNvPr id="21" name="Rectangle 20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48269" y="1027120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839242" y="1027120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630215" y="1030996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421188" y="1034817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48269" y="2834785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839242" y="2834785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630215" y="2827088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421188" y="2827088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580469" y="313926"/>
            <a:ext cx="285871" cy="1681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610802">
            <a:off x="8583732" y="386091"/>
            <a:ext cx="286338" cy="15340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8593832" y="276948"/>
            <a:ext cx="263295" cy="273844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48269" y="1027120"/>
            <a:ext cx="1738058" cy="1736470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66717" y="1027120"/>
            <a:ext cx="1738058" cy="1736470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048269" y="2837671"/>
            <a:ext cx="1738058" cy="1736470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66717" y="2837671"/>
            <a:ext cx="1738058" cy="1736470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20" tIns="45709" rIns="91420" bIns="4570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0" tIns="45709" rIns="91420" bIns="4570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0" tIns="45709" rIns="91420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0" tIns="45709" rIns="91420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0" tIns="45709" rIns="91420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FB07-917D-5348-AE2D-F9A4E0AD17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4565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65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656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45656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45656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10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51355" y="1129030"/>
            <a:ext cx="6218555" cy="2571750"/>
            <a:chOff x="6108" y="1869"/>
            <a:chExt cx="9793" cy="4050"/>
          </a:xfrm>
        </p:grpSpPr>
        <p:sp>
          <p:nvSpPr>
            <p:cNvPr id="64" name="矩形 1"/>
            <p:cNvSpPr/>
            <p:nvPr/>
          </p:nvSpPr>
          <p:spPr>
            <a:xfrm>
              <a:off x="6108" y="1869"/>
              <a:ext cx="8734" cy="4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  <p:sp>
          <p:nvSpPr>
            <p:cNvPr id="65" name="标题 1"/>
            <p:cNvSpPr txBox="1"/>
            <p:nvPr/>
          </p:nvSpPr>
          <p:spPr>
            <a:xfrm>
              <a:off x="7397" y="3202"/>
              <a:ext cx="8504" cy="9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just"/>
              <a:r>
                <a:rPr lang="en-US" altLang="zh-CN" sz="3600" b="1" dirty="0">
                  <a:solidFill>
                    <a:schemeClr val="bg1"/>
                  </a:solidFill>
                </a:rPr>
                <a:t>kNN  &amp; K-means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1272" y="4822"/>
              <a:ext cx="2160" cy="40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2018/12/6</a:t>
              </a: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7177" y="4822"/>
              <a:ext cx="2448" cy="40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4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代欣</a:t>
              </a:r>
            </a:p>
          </p:txBody>
        </p:sp>
      </p:grpSp>
    </p:spTree>
  </p:cSld>
  <p:clrMapOvr>
    <a:masterClrMapping/>
  </p:clrMapOvr>
  <p:transition spd="slow" advClick="0" advTm="1000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561"/>
          <p:cNvCxnSpPr/>
          <p:nvPr/>
        </p:nvCxnSpPr>
        <p:spPr>
          <a:xfrm>
            <a:off x="4355847" y="1191832"/>
            <a:ext cx="0" cy="31021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49971" y="2472779"/>
            <a:ext cx="4169629" cy="3000929"/>
            <a:chOff x="1870" y="2383"/>
            <a:chExt cx="5217" cy="4726"/>
          </a:xfrm>
        </p:grpSpPr>
        <p:sp>
          <p:nvSpPr>
            <p:cNvPr id="18" name="Rectangle 10"/>
            <p:cNvSpPr/>
            <p:nvPr/>
          </p:nvSpPr>
          <p:spPr>
            <a:xfrm>
              <a:off x="1870" y="2383"/>
              <a:ext cx="2848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sz="16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伪代码表示如下：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8" y="3039"/>
              <a:ext cx="5209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创建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k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个点作为起始质心（经常是随机选择）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当任意一个点的簇分配结果发生改变是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       对数据集中的每个数据点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	  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对每个质心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	         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计算质心与数据点之间的距离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              将数据点分配到距其最近的簇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       对每个簇，计算簇中所有点的均值并将均值作为质心</a:t>
              </a: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rPr>
                <a:t>		</a:t>
              </a:r>
            </a:p>
          </p:txBody>
        </p:sp>
      </p:grpSp>
      <p:sp>
        <p:nvSpPr>
          <p:cNvPr id="22" name="Rectangle 12"/>
          <p:cNvSpPr/>
          <p:nvPr/>
        </p:nvSpPr>
        <p:spPr>
          <a:xfrm>
            <a:off x="387410" y="2319893"/>
            <a:ext cx="2448272" cy="36000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" name="TextBox 34"/>
          <p:cNvSpPr txBox="1"/>
          <p:nvPr/>
        </p:nvSpPr>
        <p:spPr>
          <a:xfrm>
            <a:off x="307340" y="434340"/>
            <a:ext cx="6394450" cy="369570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K-means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算法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--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工作流程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2865" y="925273"/>
            <a:ext cx="4163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首先，随机确定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k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个初始点作为质心。然后将数据集中的每个点分配到一个簇中，具体来讲，为每个点找距其最近的质心，并将其分配到该质心所对应的簇。这一步完成之后，每个簇的质心更新为该簇所有点的平均值。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20" y="2889250"/>
            <a:ext cx="4705985" cy="13525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1457960"/>
            <a:ext cx="4711065" cy="1351915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7340" y="434340"/>
            <a:ext cx="6394450" cy="369570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K-means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算法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4975" y="1206989"/>
            <a:ext cx="5730875" cy="3463449"/>
            <a:chOff x="1300" y="2021"/>
            <a:chExt cx="9025" cy="5454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 rot="10800000">
              <a:off x="1300" y="2094"/>
              <a:ext cx="632" cy="429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091" y="2021"/>
              <a:ext cx="8234" cy="5454"/>
              <a:chOff x="4006" y="2066"/>
              <a:chExt cx="8234" cy="545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006" y="2736"/>
                <a:ext cx="8234" cy="790"/>
              </a:xfrm>
              <a:prstGeom prst="rect">
                <a:avLst/>
              </a:prstGeom>
              <a:noFill/>
            </p:spPr>
            <p:txBody>
              <a:bodyPr wrap="square" lIns="86371" tIns="43186" rIns="86371" bIns="43186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charset="0"/>
                  <a:buChar char="ü"/>
                </a:pPr>
                <a:r>
                  <a:rPr 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简单，快速，适合常规数据集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06" y="2066"/>
                <a:ext cx="4196" cy="574"/>
              </a:xfrm>
              <a:prstGeom prst="rect">
                <a:avLst/>
              </a:prstGeom>
              <a:noFill/>
            </p:spPr>
            <p:txBody>
              <a:bodyPr wrap="square" lIns="57150" tIns="28575" rIns="57150" bIns="28575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3"/>
                    </a:solidFill>
                  </a:rPr>
                  <a:t>优势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6" y="4767"/>
                <a:ext cx="6781" cy="2753"/>
              </a:xfrm>
              <a:prstGeom prst="rect">
                <a:avLst/>
              </a:prstGeom>
              <a:noFill/>
            </p:spPr>
            <p:txBody>
              <a:bodyPr wrap="square" lIns="86371" tIns="43186" rIns="86371" bIns="43186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×"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K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值难确定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×"/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复制度与样本呈线性关系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×"/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很难发现任意形状的簇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06" y="3825"/>
                <a:ext cx="4196" cy="574"/>
              </a:xfrm>
              <a:prstGeom prst="rect">
                <a:avLst/>
              </a:prstGeom>
              <a:noFill/>
            </p:spPr>
            <p:txBody>
              <a:bodyPr wrap="square" lIns="57150" tIns="28575" rIns="57150" bIns="28575" rtlCol="0">
                <a:spAutoFit/>
              </a:bodyPr>
              <a:lstStyle/>
              <a:p>
                <a:r>
                  <a:rPr lang="zh-CN" altLang="zh-CN" sz="2000" b="1" dirty="0">
                    <a:solidFill>
                      <a:schemeClr val="accent5"/>
                    </a:solidFill>
                  </a:rPr>
                  <a:t>劣势</a:t>
                </a:r>
              </a:p>
            </p:txBody>
          </p:sp>
        </p:grpSp>
        <p:sp>
          <p:nvSpPr>
            <p:cNvPr id="17" name="Freeform 1"/>
            <p:cNvSpPr>
              <a:spLocks noChangeArrowheads="1"/>
            </p:cNvSpPr>
            <p:nvPr/>
          </p:nvSpPr>
          <p:spPr bwMode="auto">
            <a:xfrm rot="10800000">
              <a:off x="1300" y="3823"/>
              <a:ext cx="631" cy="488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659765"/>
            <a:ext cx="4048125" cy="40106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7340" y="4670425"/>
            <a:ext cx="9320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https://www.naftaliharris.com/blog/visualizing-k-means-clustering/</a:t>
            </a:r>
          </a:p>
        </p:txBody>
      </p:sp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7340" y="434340"/>
            <a:ext cx="6394450" cy="369570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  <a:sym typeface="+mn-ea"/>
              </a:rPr>
              <a:t>K-NN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算法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--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基本概念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6875" y="1017905"/>
            <a:ext cx="8860309" cy="3649345"/>
            <a:chOff x="1300" y="1963"/>
            <a:chExt cx="9614" cy="5747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 rot="10800000">
              <a:off x="1300" y="2094"/>
              <a:ext cx="632" cy="429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 rot="10800000">
              <a:off x="1314" y="6038"/>
              <a:ext cx="618" cy="482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017" y="1963"/>
              <a:ext cx="8897" cy="5747"/>
              <a:chOff x="3932" y="2008"/>
              <a:chExt cx="8897" cy="574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932" y="2008"/>
                <a:ext cx="8234" cy="4207"/>
              </a:xfrm>
              <a:prstGeom prst="rect">
                <a:avLst/>
              </a:prstGeom>
              <a:noFill/>
            </p:spPr>
            <p:txBody>
              <a:bodyPr wrap="square" lIns="86371" tIns="43186" rIns="86371" bIns="43186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 k近邻(k-nearest neighbor,KNN)是一种基本的分类与回归算法。于1968年由Cover和Hart提出。k近邻的输入是</a:t>
                </a:r>
                <a:r>
                  <a:rPr lang="zh-CN" sz="1400" dirty="0">
                    <a:solidFill>
                      <a:srgbClr val="FF0000"/>
                    </a:solidFill>
                    <a:latin typeface="+mn-ea"/>
                  </a:rPr>
                  <a:t>实例的特征向量</a:t>
                </a: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，对应于</a:t>
                </a:r>
                <a:r>
                  <a:rPr lang="zh-CN" sz="1400" dirty="0">
                    <a:solidFill>
                      <a:srgbClr val="FF0000"/>
                    </a:solidFill>
                    <a:latin typeface="+mn-ea"/>
                  </a:rPr>
                  <a:t>特征空间的点</a:t>
                </a: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；输出为</a:t>
                </a:r>
                <a:r>
                  <a:rPr lang="zh-CN" sz="1400" dirty="0">
                    <a:solidFill>
                      <a:srgbClr val="FF0000"/>
                    </a:solidFill>
                    <a:latin typeface="+mn-ea"/>
                  </a:rPr>
                  <a:t>实例的类别</a:t>
                </a: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，可以取多类。k近邻算法假设给定一个训练数据集，其中的实例类别已定，分类时，</a:t>
                </a:r>
                <a:r>
                  <a:rPr lang="zh-CN" sz="1400" dirty="0">
                    <a:solidFill>
                      <a:srgbClr val="FF0000"/>
                    </a:solidFill>
                    <a:latin typeface="+mn-ea"/>
                  </a:rPr>
                  <a:t>对新的实例，根据其k个最近邻的训练实例的类别，通过多数表决等方式进行预测</a:t>
                </a: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。因此，k近邻法不具有显式的学习过程。简单的说，给定一个训练数据集，对新的输入实例，在训练集中找到与该实例最近邻的k个实例，这k个实例的多数属于哪个类，就把该输入实例分为这个类。这就是k近邻算法中k的出处，通常k是不大于20的整数。 </a:t>
                </a:r>
              </a:p>
              <a:p>
                <a:pPr>
                  <a:lnSpc>
                    <a:spcPct val="150000"/>
                  </a:lnSpc>
                </a:pPr>
                <a:endParaRPr 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32" y="7111"/>
                <a:ext cx="7740" cy="644"/>
              </a:xfrm>
              <a:prstGeom prst="rect">
                <a:avLst/>
              </a:prstGeom>
              <a:noFill/>
            </p:spPr>
            <p:txBody>
              <a:bodyPr wrap="square" lIns="86371" tIns="43186" rIns="86371" bIns="43186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32" y="6083"/>
                <a:ext cx="8897" cy="574"/>
              </a:xfrm>
              <a:prstGeom prst="rect">
                <a:avLst/>
              </a:prstGeom>
              <a:noFill/>
            </p:spPr>
            <p:txBody>
              <a:bodyPr wrap="square" lIns="57150" tIns="28575" rIns="57150" bIns="28575" rtlCol="0">
                <a:spAutoFit/>
              </a:bodyPr>
              <a:lstStyle/>
              <a:p>
                <a:r>
                  <a:rPr 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sym typeface="+mn-ea"/>
                  </a:rPr>
                  <a:t>k近邻算法的三个基本要素：</a:t>
                </a:r>
                <a:r>
                  <a:rPr lang="zh-CN" sz="2000" b="1" dirty="0">
                    <a:solidFill>
                      <a:srgbClr val="FF0000"/>
                    </a:solidFill>
                    <a:latin typeface="+mn-ea"/>
                    <a:sym typeface="+mn-ea"/>
                  </a:rPr>
                  <a:t>k值的选择、距离度量、分类决策规则</a:t>
                </a:r>
                <a:endParaRPr lang="zh-CN" altLang="zh-CN" sz="2000" b="1" dirty="0">
                  <a:solidFill>
                    <a:srgbClr val="FF0000"/>
                  </a:solidFill>
                  <a:latin typeface="+mn-ea"/>
                  <a:sym typeface="+mn-ea"/>
                </a:endParaRPr>
              </a:p>
            </p:txBody>
          </p:sp>
        </p:grpSp>
      </p:grpSp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7340" y="434340"/>
            <a:ext cx="6394450" cy="369570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  <a:sym typeface="+mn-ea"/>
              </a:rPr>
              <a:t>K-NN算法</a:t>
            </a:r>
            <a:endParaRPr lang="zh-CN" altLang="en-US" sz="2800" b="1" dirty="0">
              <a:solidFill>
                <a:schemeClr val="accent2"/>
              </a:solidFill>
              <a:latin typeface="+mn-ea"/>
              <a:cs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650" y="1006475"/>
            <a:ext cx="8902700" cy="672465"/>
          </a:xfrm>
          <a:prstGeom prst="rect">
            <a:avLst/>
          </a:prstGeom>
          <a:noFill/>
        </p:spPr>
        <p:txBody>
          <a:bodyPr wrap="square" lIns="57150" tIns="28575" rIns="57150" bIns="28575" rtlCol="0" anchor="t">
            <a:spAutoFit/>
          </a:bodyPr>
          <a:lstStyle/>
          <a:p>
            <a:pPr lvl="0" algn="l"/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下面我们就用一个简单的例子来更好的理解k近邻算法： </a:t>
            </a:r>
          </a:p>
          <a:p>
            <a:pPr lvl="0" algn="l"/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已知表格的前四部电影，根据打斗镜头和接吻镜头判断一个新的电影所属类别？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" y="1651635"/>
            <a:ext cx="8646160" cy="22485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3050" y="4039235"/>
            <a:ext cx="8597900" cy="980440"/>
          </a:xfrm>
          <a:prstGeom prst="rect">
            <a:avLst/>
          </a:prstGeom>
          <a:noFill/>
        </p:spPr>
        <p:txBody>
          <a:bodyPr wrap="square" lIns="57150" tIns="28575" rIns="57150" bIns="28575" rtlCol="0" anchor="t">
            <a:spAutoFit/>
          </a:bodyPr>
          <a:lstStyle/>
          <a:p>
            <a:pPr lvl="0" algn="l"/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已知的训练集包含两个特征（打斗镜头和接吻镜头）和类别（爱情片还是动作片）。根据经验，动作片往往打斗镜头比较多，而爱情片往往就是接吻的镜头比较多了。但是knn算法可没有我们这么感性的认识。</a:t>
            </a:r>
          </a:p>
        </p:txBody>
      </p:sp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7340" y="434340"/>
            <a:ext cx="6394450" cy="369570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sz="2800" b="1" dirty="0">
                <a:solidFill>
                  <a:schemeClr val="accent2"/>
                </a:solidFill>
                <a:latin typeface="+mn-ea"/>
                <a:cs typeface="Helvetica Neue"/>
              </a:rPr>
              <a:t>可视化与距离计算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20" y="803910"/>
            <a:ext cx="4962525" cy="4216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0020" y="998220"/>
            <a:ext cx="39236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我们首先计算训练集的所有电影与未知电影的欧式距离：（这里的距离除了欧式距离，还有曼哈顿距离、切比雪夫距离、闵可夫斯基距离等等） </a:t>
            </a:r>
          </a:p>
          <a:p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欧式距离(Euclidean Distance)计算公式：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0020" y="2620645"/>
            <a:ext cx="37979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/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两个n维向量a(x</a:t>
            </a:r>
            <a:r>
              <a:rPr 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11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,x</a:t>
            </a:r>
            <a:r>
              <a:rPr 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12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,…,x</a:t>
            </a:r>
            <a:r>
              <a:rPr 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1n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)与b(x</a:t>
            </a:r>
            <a:r>
              <a:rPr 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21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,x</a:t>
            </a:r>
            <a:r>
              <a:rPr 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22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,…,x</a:t>
            </a:r>
            <a:r>
              <a:rPr 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2n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）间的欧氏距离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395345"/>
            <a:ext cx="2781300" cy="10191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31520" y="4508500"/>
            <a:ext cx="177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对于本例子n=2</a:t>
            </a:r>
            <a:endParaRPr lang="zh-CN" altLang="en-US"/>
          </a:p>
        </p:txBody>
      </p:sp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76835"/>
            <a:ext cx="8646160" cy="22485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220" y="2325370"/>
            <a:ext cx="8902065" cy="3134995"/>
          </a:xfrm>
          <a:prstGeom prst="rect">
            <a:avLst/>
          </a:prstGeom>
          <a:noFill/>
        </p:spPr>
        <p:txBody>
          <a:bodyPr wrap="square" lIns="57150" tIns="28575" rIns="57150" bIns="28575" rtlCol="0" anchor="t">
            <a:spAutoFit/>
          </a:bodyPr>
          <a:lstStyle/>
          <a:p>
            <a:pPr lvl="0" algn="l"/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 电影1与未知电影距离：20.5； </a:t>
            </a:r>
          </a:p>
          <a:p>
            <a:pPr lvl="0" algn="l"/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 电影2与未知电影距离：18.7； </a:t>
            </a:r>
          </a:p>
          <a:p>
            <a:pPr lvl="0" algn="l"/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 电影3与未知电影距离：117.4； </a:t>
            </a:r>
          </a:p>
          <a:p>
            <a:pPr lvl="0" algn="l"/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 电影4与未知电影距离：118.9； </a:t>
            </a:r>
          </a:p>
          <a:p>
            <a:pPr lvl="0" algn="l"/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  </a:t>
            </a:r>
          </a:p>
          <a:p>
            <a:pPr lvl="0" algn="l"/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现在我们得到了训练集中所有样本与未知电影的距离，按照距离递增排序，可以找到距离最近的电影，假设k=3，则三个最靠近的电影依次是电影1、电影2、电影3，而这三部电影类别2个为爱情片，一个为动作片，所以该未知电影的所属类别是爱情片。</a:t>
            </a:r>
          </a:p>
          <a:p>
            <a:pPr lvl="0" algn="l"/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med" advClick="0" advTm="1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561"/>
          <p:cNvCxnSpPr/>
          <p:nvPr/>
        </p:nvCxnSpPr>
        <p:spPr>
          <a:xfrm>
            <a:off x="4739387" y="1191832"/>
            <a:ext cx="0" cy="31021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4"/>
          <p:cNvSpPr txBox="1"/>
          <p:nvPr/>
        </p:nvSpPr>
        <p:spPr>
          <a:xfrm>
            <a:off x="307340" y="434340"/>
            <a:ext cx="6394450" cy="369570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K-NN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算法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--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算法步骤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7165" y="1035763"/>
            <a:ext cx="41632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对未知类别属性的数据集的每个点依次执行以下操作 </a:t>
            </a:r>
          </a:p>
          <a:p>
            <a:pPr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（1） 计算已知类别数据集中的点与当前点之间的距离； </a:t>
            </a:r>
          </a:p>
          <a:p>
            <a:pPr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（2） 按照距离递增次序排序； </a:t>
            </a:r>
          </a:p>
          <a:p>
            <a:pPr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（3）选取与当前点距离最小的k个点； </a:t>
            </a:r>
          </a:p>
          <a:p>
            <a:pPr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（4）确定前k个点所在类别的出现频率； </a:t>
            </a:r>
          </a:p>
          <a:p>
            <a:pPr>
              <a:lnSpc>
                <a:spcPct val="150000"/>
              </a:lnSpc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（5）返回前k个点所出现频率最高的类别作为当前点的预测分类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68875" y="1035539"/>
            <a:ext cx="5730875" cy="3048140"/>
            <a:chOff x="1300" y="2021"/>
            <a:chExt cx="9025" cy="4800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 rot="10800000">
              <a:off x="1300" y="2094"/>
              <a:ext cx="632" cy="429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091" y="2021"/>
              <a:ext cx="8234" cy="4800"/>
              <a:chOff x="4006" y="2066"/>
              <a:chExt cx="8234" cy="48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006" y="2736"/>
                <a:ext cx="8234" cy="1444"/>
              </a:xfrm>
              <a:prstGeom prst="rect">
                <a:avLst/>
              </a:prstGeom>
              <a:noFill/>
            </p:spPr>
            <p:txBody>
              <a:bodyPr wrap="square" lIns="86371" tIns="43186" rIns="86371" bIns="43186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charset="0"/>
                  <a:buChar char="ü"/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精度高、对异常值不敏感、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charset="0"/>
                  <a:buChar char="ü"/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无数据输入假定</a:t>
                </a:r>
              </a:p>
            </p:txBody>
          </p:sp>
          <p:sp>
            <p:nvSpPr>
              <p:cNvPr id="9" name="TextBox 7"/>
              <p:cNvSpPr txBox="1"/>
              <p:nvPr/>
            </p:nvSpPr>
            <p:spPr>
              <a:xfrm>
                <a:off x="4006" y="2066"/>
                <a:ext cx="4196" cy="574"/>
              </a:xfrm>
              <a:prstGeom prst="rect">
                <a:avLst/>
              </a:prstGeom>
              <a:noFill/>
            </p:spPr>
            <p:txBody>
              <a:bodyPr wrap="square" lIns="57150" tIns="28575" rIns="57150" bIns="28575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3"/>
                    </a:solidFill>
                  </a:rPr>
                  <a:t>优势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6" y="4767"/>
                <a:ext cx="6781" cy="2099"/>
              </a:xfrm>
              <a:prstGeom prst="rect">
                <a:avLst/>
              </a:prstGeom>
              <a:noFill/>
            </p:spPr>
            <p:txBody>
              <a:bodyPr wrap="square" lIns="86371" tIns="43186" rIns="86371" bIns="43186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×"/>
                </a:pPr>
                <a:r>
                  <a:rPr 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计算复杂度高、空间复杂度高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06" y="4165"/>
                <a:ext cx="4196" cy="574"/>
              </a:xfrm>
              <a:prstGeom prst="rect">
                <a:avLst/>
              </a:prstGeom>
              <a:noFill/>
            </p:spPr>
            <p:txBody>
              <a:bodyPr wrap="square" lIns="57150" tIns="28575" rIns="57150" bIns="28575" rtlCol="0">
                <a:spAutoFit/>
              </a:bodyPr>
              <a:lstStyle/>
              <a:p>
                <a:r>
                  <a:rPr lang="zh-CN" altLang="zh-CN" sz="2000" b="1" dirty="0">
                    <a:solidFill>
                      <a:schemeClr val="accent5"/>
                    </a:solidFill>
                  </a:rPr>
                  <a:t>劣势</a:t>
                </a:r>
              </a:p>
            </p:txBody>
          </p:sp>
        </p:grpSp>
        <p:sp>
          <p:nvSpPr>
            <p:cNvPr id="17" name="Freeform 1"/>
            <p:cNvSpPr>
              <a:spLocks noChangeArrowheads="1"/>
            </p:cNvSpPr>
            <p:nvPr/>
          </p:nvSpPr>
          <p:spPr bwMode="auto">
            <a:xfrm rot="10800000">
              <a:off x="1300" y="4163"/>
              <a:ext cx="631" cy="488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0" name="Freeform 1"/>
          <p:cNvSpPr>
            <a:spLocks noChangeArrowheads="1"/>
          </p:cNvSpPr>
          <p:nvPr/>
        </p:nvSpPr>
        <p:spPr bwMode="auto">
          <a:xfrm rot="10800000">
            <a:off x="4968875" y="3537585"/>
            <a:ext cx="392430" cy="30607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1443" y="3479239"/>
            <a:ext cx="2664296" cy="364490"/>
          </a:xfrm>
          <a:prstGeom prst="rect">
            <a:avLst/>
          </a:prstGeom>
          <a:noFill/>
        </p:spPr>
        <p:txBody>
          <a:bodyPr wrap="square" lIns="57150" tIns="28575" rIns="57150" bIns="28575" rtlCol="0">
            <a:spAutoFit/>
          </a:bodyPr>
          <a:lstStyle/>
          <a:p>
            <a:r>
              <a:rPr lang="zh-CN" altLang="zh-CN" sz="2000" b="1" dirty="0">
                <a:solidFill>
                  <a:schemeClr val="accent2"/>
                </a:solidFill>
              </a:rPr>
              <a:t>适用数据范围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5471160" y="3948939"/>
            <a:ext cx="5228590" cy="501650"/>
          </a:xfrm>
          <a:prstGeom prst="rect">
            <a:avLst/>
          </a:prstGeom>
          <a:noFill/>
        </p:spPr>
        <p:txBody>
          <a:bodyPr wrap="square" lIns="86371" tIns="43186" rIns="86371" bIns="43186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数值型和标称型</a:t>
            </a:r>
          </a:p>
        </p:txBody>
      </p:sp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>
            <a:spLocks noChangeArrowheads="1"/>
          </p:cNvSpPr>
          <p:nvPr/>
        </p:nvSpPr>
        <p:spPr bwMode="auto">
          <a:xfrm>
            <a:off x="307340" y="964565"/>
            <a:ext cx="5823585" cy="119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6" rIns="91430" bIns="45716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sym typeface="+mn-ea"/>
              </a:rPr>
              <a:t>	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sym typeface="+mn-ea"/>
              </a:rPr>
              <a:t>有两类不同的样本数据，分别用蓝色的小正方形和红色的小三角形表示，而图正中间的那个绿色的圆所标示的数据则是待分类的数据。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TextBox 34"/>
          <p:cNvSpPr txBox="1"/>
          <p:nvPr/>
        </p:nvSpPr>
        <p:spPr>
          <a:xfrm>
            <a:off x="307340" y="434340"/>
            <a:ext cx="6394450" cy="369570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K-NN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算法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--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举例</a:t>
            </a:r>
          </a:p>
        </p:txBody>
      </p:sp>
      <p:pic>
        <p:nvPicPr>
          <p:cNvPr id="1024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25" y="964565"/>
            <a:ext cx="2849245" cy="2574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641634" y="2325846"/>
            <a:ext cx="3154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问题：给这个绿色的圆分类？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0525" y="2755900"/>
            <a:ext cx="65036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30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如果K=3，判定绿色的这个待分类点属于红色的三角形一类</a:t>
            </a:r>
            <a:endParaRPr lang="zh-CN" altLang="en-US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indent="0" algn="l">
              <a:lnSpc>
                <a:spcPct val="30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如果K=5，判定绿色的这个待分类点属于蓝色的正方形一类</a:t>
            </a:r>
            <a:endParaRPr lang="zh-CN" altLang="en-US"/>
          </a:p>
        </p:txBody>
      </p:sp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7340" y="434340"/>
            <a:ext cx="6394450" cy="369570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K-means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算法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--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聚类概念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4975" y="1132691"/>
            <a:ext cx="5730875" cy="3248174"/>
            <a:chOff x="1300" y="1904"/>
            <a:chExt cx="9025" cy="5115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 rot="10800000">
              <a:off x="1300" y="2094"/>
              <a:ext cx="632" cy="429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 rot="10800000">
              <a:off x="1313" y="5556"/>
              <a:ext cx="618" cy="482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091" y="1904"/>
              <a:ext cx="8234" cy="5115"/>
              <a:chOff x="4006" y="1949"/>
              <a:chExt cx="8234" cy="511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006" y="2493"/>
                <a:ext cx="8234" cy="1153"/>
              </a:xfrm>
              <a:prstGeom prst="rect">
                <a:avLst/>
              </a:prstGeom>
              <a:noFill/>
            </p:spPr>
            <p:txBody>
              <a:bodyPr wrap="square" lIns="86371" tIns="43186" rIns="86371" bIns="43186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手里有标签，朝着目标函数进行优化。在无监督学习中，</a:t>
                </a: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sym typeface="+mn-ea"/>
                  </a:rPr>
                  <a:t>我们手里没有标签了，</a:t>
                </a: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类似分类和回归中的目标变量事先并不存在。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06" y="1949"/>
                <a:ext cx="4196" cy="574"/>
              </a:xfrm>
              <a:prstGeom prst="rect">
                <a:avLst/>
              </a:prstGeom>
              <a:noFill/>
            </p:spPr>
            <p:txBody>
              <a:bodyPr wrap="square" lIns="57150" tIns="28575" rIns="57150" bIns="28575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3"/>
                    </a:solidFill>
                  </a:rPr>
                  <a:t>无监督问题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6" y="4187"/>
                <a:ext cx="6781" cy="1153"/>
              </a:xfrm>
              <a:prstGeom prst="rect">
                <a:avLst/>
              </a:prstGeom>
              <a:noFill/>
            </p:spPr>
            <p:txBody>
              <a:bodyPr wrap="square" lIns="86371" tIns="43186" rIns="86371" bIns="43186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相似的东西分到一组。将相似的对象归到同一个簇中。簇内对象越相似，聚类的效果越好。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06" y="3738"/>
                <a:ext cx="4196" cy="574"/>
              </a:xfrm>
              <a:prstGeom prst="rect">
                <a:avLst/>
              </a:prstGeom>
              <a:noFill/>
            </p:spPr>
            <p:txBody>
              <a:bodyPr wrap="square" lIns="57150" tIns="28575" rIns="57150" bIns="28575" rtlCol="0">
                <a:spAutoFit/>
              </a:bodyPr>
              <a:lstStyle/>
              <a:p>
                <a:r>
                  <a:rPr lang="zh-CN" altLang="zh-CN" sz="2000" b="1" dirty="0">
                    <a:solidFill>
                      <a:schemeClr val="accent5"/>
                    </a:solidFill>
                  </a:rPr>
                  <a:t>聚类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06" y="5911"/>
                <a:ext cx="7740" cy="1153"/>
              </a:xfrm>
              <a:prstGeom prst="rect">
                <a:avLst/>
              </a:prstGeom>
              <a:noFill/>
            </p:spPr>
            <p:txBody>
              <a:bodyPr wrap="square" lIns="86371" tIns="43186" rIns="86371" bIns="43186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没有评估标准后（例如真实值和预测值进行比较），如何评估，如何调参（如何证明哪一组参数好）。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06" y="5464"/>
                <a:ext cx="4196" cy="574"/>
              </a:xfrm>
              <a:prstGeom prst="rect">
                <a:avLst/>
              </a:prstGeom>
              <a:noFill/>
            </p:spPr>
            <p:txBody>
              <a:bodyPr wrap="square" lIns="57150" tIns="28575" rIns="57150" bIns="28575" rtlCol="0">
                <a:spAutoFit/>
              </a:bodyPr>
              <a:lstStyle/>
              <a:p>
                <a:r>
                  <a:rPr lang="zh-CN" altLang="zh-CN" sz="2000" b="1" dirty="0">
                    <a:solidFill>
                      <a:schemeClr val="accent2"/>
                    </a:solidFill>
                  </a:rPr>
                  <a:t>难点</a:t>
                </a:r>
              </a:p>
            </p:txBody>
          </p:sp>
        </p:grpSp>
        <p:sp>
          <p:nvSpPr>
            <p:cNvPr id="17" name="Freeform 1"/>
            <p:cNvSpPr>
              <a:spLocks noChangeArrowheads="1"/>
            </p:cNvSpPr>
            <p:nvPr/>
          </p:nvSpPr>
          <p:spPr bwMode="auto">
            <a:xfrm rot="10800000">
              <a:off x="1300" y="3823"/>
              <a:ext cx="631" cy="488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3550" y="1525905"/>
            <a:ext cx="3505835" cy="2585720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7340" y="434340"/>
            <a:ext cx="6394450" cy="369570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K-means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算法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Helvetica Neue"/>
              </a:rPr>
              <a:t>--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Helvetica Neue"/>
              </a:rPr>
              <a:t>基本概念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6250" y="2300605"/>
            <a:ext cx="3505835" cy="2585720"/>
          </a:xfrm>
          <a:prstGeom prst="rect">
            <a:avLst/>
          </a:prstGeom>
        </p:spPr>
      </p:pic>
      <p:sp>
        <p:nvSpPr>
          <p:cNvPr id="6" name="TextBox 16"/>
          <p:cNvSpPr>
            <a:spLocks noChangeArrowheads="1"/>
          </p:cNvSpPr>
          <p:nvPr/>
        </p:nvSpPr>
        <p:spPr bwMode="auto">
          <a:xfrm>
            <a:off x="486410" y="622935"/>
            <a:ext cx="5605145" cy="378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6" rIns="91430" bIns="45716">
            <a:spAutoFit/>
          </a:bodyPr>
          <a:lstStyle/>
          <a:p>
            <a:pPr marL="285750" indent="-285750" algn="l">
              <a:lnSpc>
                <a:spcPct val="300000"/>
              </a:lnSpc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要得到簇的个数，需要指定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</a:t>
            </a:r>
          </a:p>
          <a:p>
            <a:pPr marL="285750" indent="-285750" algn="l">
              <a:lnSpc>
                <a:spcPct val="300000"/>
              </a:lnSpc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质心：均质，即向量各维取平均即可</a:t>
            </a:r>
          </a:p>
          <a:p>
            <a:pPr marL="285750" indent="-285750" algn="l">
              <a:lnSpc>
                <a:spcPct val="300000"/>
              </a:lnSpc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距离的度量：常用欧式距离和余弦相似度</a:t>
            </a:r>
          </a:p>
          <a:p>
            <a:pPr marL="285750" indent="-285750" algn="l">
              <a:lnSpc>
                <a:spcPct val="300000"/>
              </a:lnSpc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优化目标：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2218055" y="3562985"/>
          <a:ext cx="319278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2779395" imgH="1092200" progId="Equation.DSMT4">
                  <p:embed/>
                </p:oleObj>
              </mc:Choice>
              <mc:Fallback>
                <p:oleObj r:id="rId5" imgW="2779395" imgH="1092200" progId="Equation.DSMT4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8055" y="3562985"/>
                        <a:ext cx="319278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825" y="2540"/>
            <a:ext cx="2513330" cy="9817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rcRect b="1625"/>
          <a:stretch>
            <a:fillRect/>
          </a:stretch>
        </p:blipFill>
        <p:spPr>
          <a:xfrm>
            <a:off x="5089525" y="1090930"/>
            <a:ext cx="3034665" cy="1103630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15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202F3D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694</Words>
  <Application>Microsoft Office PowerPoint</Application>
  <PresentationFormat>全屏显示(16:9)</PresentationFormat>
  <Paragraphs>83</Paragraphs>
  <Slides>11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Arial</vt:lpstr>
      <vt:lpstr>Calibri</vt:lpstr>
      <vt:lpstr>Times New Roman</vt:lpstr>
      <vt:lpstr>Wingdings</vt:lpstr>
      <vt:lpstr>Office Theme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qingtian wu</cp:lastModifiedBy>
  <cp:revision>854</cp:revision>
  <dcterms:created xsi:type="dcterms:W3CDTF">2014-09-19T00:52:00Z</dcterms:created>
  <dcterms:modified xsi:type="dcterms:W3CDTF">2018-12-06T11:54:54Z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