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6"/>
  </p:notesMasterIdLst>
  <p:sldIdLst>
    <p:sldId id="256" r:id="rId2"/>
    <p:sldId id="349" r:id="rId3"/>
    <p:sldId id="350" r:id="rId4"/>
    <p:sldId id="259" r:id="rId5"/>
    <p:sldId id="342" r:id="rId6"/>
    <p:sldId id="341" r:id="rId7"/>
    <p:sldId id="343" r:id="rId8"/>
    <p:sldId id="325" r:id="rId9"/>
    <p:sldId id="261" r:id="rId10"/>
    <p:sldId id="344" r:id="rId11"/>
    <p:sldId id="262" r:id="rId12"/>
    <p:sldId id="345" r:id="rId13"/>
    <p:sldId id="263" r:id="rId14"/>
    <p:sldId id="346" r:id="rId15"/>
    <p:sldId id="326" r:id="rId16"/>
    <p:sldId id="338" r:id="rId17"/>
    <p:sldId id="264" r:id="rId18"/>
    <p:sldId id="265" r:id="rId19"/>
    <p:sldId id="266" r:id="rId20"/>
    <p:sldId id="267" r:id="rId21"/>
    <p:sldId id="268" r:id="rId22"/>
    <p:sldId id="269" r:id="rId23"/>
    <p:sldId id="347" r:id="rId24"/>
    <p:sldId id="270" r:id="rId25"/>
    <p:sldId id="271" r:id="rId26"/>
    <p:sldId id="272" r:id="rId27"/>
    <p:sldId id="273" r:id="rId28"/>
    <p:sldId id="348" r:id="rId29"/>
    <p:sldId id="276" r:id="rId30"/>
    <p:sldId id="277" r:id="rId31"/>
    <p:sldId id="278" r:id="rId32"/>
    <p:sldId id="279" r:id="rId33"/>
    <p:sldId id="280" r:id="rId34"/>
    <p:sldId id="281" r:id="rId35"/>
    <p:sldId id="282" r:id="rId36"/>
    <p:sldId id="283" r:id="rId37"/>
    <p:sldId id="284" r:id="rId38"/>
    <p:sldId id="286" r:id="rId39"/>
    <p:sldId id="287" r:id="rId40"/>
    <p:sldId id="288" r:id="rId41"/>
    <p:sldId id="289" r:id="rId42"/>
    <p:sldId id="290" r:id="rId43"/>
    <p:sldId id="291" r:id="rId44"/>
    <p:sldId id="292" r:id="rId45"/>
    <p:sldId id="339" r:id="rId46"/>
    <p:sldId id="298" r:id="rId47"/>
    <p:sldId id="340" r:id="rId48"/>
    <p:sldId id="316" r:id="rId49"/>
    <p:sldId id="317" r:id="rId50"/>
    <p:sldId id="318" r:id="rId51"/>
    <p:sldId id="319" r:id="rId52"/>
    <p:sldId id="320" r:id="rId53"/>
    <p:sldId id="321" r:id="rId54"/>
    <p:sldId id="351"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71" autoAdjust="0"/>
    <p:restoredTop sz="94641" autoAdjust="0"/>
  </p:normalViewPr>
  <p:slideViewPr>
    <p:cSldViewPr snapToGrid="0" snapToObjects="1">
      <p:cViewPr varScale="1">
        <p:scale>
          <a:sx n="75" d="100"/>
          <a:sy n="75" d="100"/>
        </p:scale>
        <p:origin x="1637" y="36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FCF67-7078-44E1-B916-553B14FF4091}" type="datetimeFigureOut">
              <a:rPr lang="en-IE" smtClean="0"/>
              <a:t>27/03/2024</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23CAE-ACF0-4D2C-9295-6AD318C07C75}" type="slidenum">
              <a:rPr lang="en-IE" smtClean="0"/>
              <a:t>‹#›</a:t>
            </a:fld>
            <a:endParaRPr lang="en-IE"/>
          </a:p>
        </p:txBody>
      </p:sp>
    </p:spTree>
    <p:extLst>
      <p:ext uri="{BB962C8B-B14F-4D97-AF65-F5344CB8AC3E}">
        <p14:creationId xmlns:p14="http://schemas.microsoft.com/office/powerpoint/2010/main" val="174384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16</a:t>
            </a:fld>
            <a:endParaRPr lang="en-US"/>
          </a:p>
        </p:txBody>
      </p:sp>
    </p:spTree>
    <p:extLst>
      <p:ext uri="{BB962C8B-B14F-4D97-AF65-F5344CB8AC3E}">
        <p14:creationId xmlns:p14="http://schemas.microsoft.com/office/powerpoint/2010/main" val="134865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function simply returns the result of invoking function f with argument x. The result returned will depend on the meaning of function f. </a:t>
            </a:r>
            <a:endParaRPr lang="en-US" dirty="0"/>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45</a:t>
            </a:fld>
            <a:endParaRPr lang="en-US"/>
          </a:p>
        </p:txBody>
      </p:sp>
    </p:spTree>
    <p:extLst>
      <p:ext uri="{BB962C8B-B14F-4D97-AF65-F5344CB8AC3E}">
        <p14:creationId xmlns:p14="http://schemas.microsoft.com/office/powerpoint/2010/main" val="1240409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6C49-98A2-9D39-8310-B8A18F194A4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E"/>
          </a:p>
        </p:txBody>
      </p:sp>
      <p:sp>
        <p:nvSpPr>
          <p:cNvPr id="3" name="Subtitle 2">
            <a:extLst>
              <a:ext uri="{FF2B5EF4-FFF2-40B4-BE49-F238E27FC236}">
                <a16:creationId xmlns:a16="http://schemas.microsoft.com/office/drawing/2014/main" id="{38F47D20-68BC-1CE1-1590-452D6A7A34E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CBF69B0E-23BD-5928-9EF7-1D73629917E2}"/>
              </a:ext>
            </a:extLst>
          </p:cNvPr>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5" name="Footer Placeholder 4">
            <a:extLst>
              <a:ext uri="{FF2B5EF4-FFF2-40B4-BE49-F238E27FC236}">
                <a16:creationId xmlns:a16="http://schemas.microsoft.com/office/drawing/2014/main" id="{A69F63EB-589E-4069-0E48-458EAEB0BC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803324-52D1-C318-66AC-ABDB70649CF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569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6DFB-7DCE-EAB9-E973-8A50F70F2691}"/>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088DAC08-8E12-1FFA-8026-BAEE682694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1C2ECDB-80F8-674A-32A9-1CC9B9871F0A}"/>
              </a:ext>
            </a:extLst>
          </p:cNvPr>
          <p:cNvSpPr>
            <a:spLocks noGrp="1"/>
          </p:cNvSpPr>
          <p:nvPr>
            <p:ph type="dt" sz="half" idx="10"/>
          </p:nvPr>
        </p:nvSpPr>
        <p:spPr/>
        <p:txBody>
          <a:bodyPr/>
          <a:lstStyle/>
          <a:p>
            <a:fld id="{70DDF080-5E8C-48AD-84E5-6C08B304C14E}" type="datetimeFigureOut">
              <a:rPr lang="en-US" smtClean="0"/>
              <a:t>3/27/2024</a:t>
            </a:fld>
            <a:endParaRPr lang="en-US" dirty="0"/>
          </a:p>
        </p:txBody>
      </p:sp>
      <p:sp>
        <p:nvSpPr>
          <p:cNvPr id="5" name="Footer Placeholder 4">
            <a:extLst>
              <a:ext uri="{FF2B5EF4-FFF2-40B4-BE49-F238E27FC236}">
                <a16:creationId xmlns:a16="http://schemas.microsoft.com/office/drawing/2014/main" id="{FFF0E506-B1F1-92B5-530B-87DF1A3564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E4A35E-9E22-0F22-4B28-3C98866D5AB0}"/>
              </a:ext>
            </a:extLst>
          </p:cNvPr>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164471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81C68D-1E94-F14B-94EC-3075A99E854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6A7647D-61DE-BFAF-9600-284E5294837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6E6AF6E-EC5A-45F0-6FA8-746421935346}"/>
              </a:ext>
            </a:extLst>
          </p:cNvPr>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5" name="Footer Placeholder 4">
            <a:extLst>
              <a:ext uri="{FF2B5EF4-FFF2-40B4-BE49-F238E27FC236}">
                <a16:creationId xmlns:a16="http://schemas.microsoft.com/office/drawing/2014/main" id="{8CA59035-12FF-D038-FC9F-74238F3C9F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241D16-17D2-E0DA-8EA4-FF6B102C524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50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620A-6219-E550-A664-599FF3ECFA5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D9D7F94-664B-9DD3-59B4-00E994E6D0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B2D4548-9E2A-A3DA-2708-B609560D6C4A}"/>
              </a:ext>
            </a:extLst>
          </p:cNvPr>
          <p:cNvSpPr>
            <a:spLocks noGrp="1"/>
          </p:cNvSpPr>
          <p:nvPr>
            <p:ph type="dt" sz="half" idx="10"/>
          </p:nvPr>
        </p:nvSpPr>
        <p:spPr/>
        <p:txBody>
          <a:bodyPr/>
          <a:lstStyle/>
          <a:p>
            <a:fld id="{70DDF080-5E8C-48AD-84E5-6C08B304C14E}" type="datetimeFigureOut">
              <a:rPr lang="en-US" smtClean="0"/>
              <a:t>3/27/2024</a:t>
            </a:fld>
            <a:endParaRPr lang="en-US" dirty="0"/>
          </a:p>
        </p:txBody>
      </p:sp>
      <p:sp>
        <p:nvSpPr>
          <p:cNvPr id="5" name="Footer Placeholder 4">
            <a:extLst>
              <a:ext uri="{FF2B5EF4-FFF2-40B4-BE49-F238E27FC236}">
                <a16:creationId xmlns:a16="http://schemas.microsoft.com/office/drawing/2014/main" id="{0A2494F7-EAC7-D0F0-B8A1-0967B9AF15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1AE9D5-F2DE-9645-DB08-B7A8FAA7D519}"/>
              </a:ext>
            </a:extLst>
          </p:cNvPr>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32057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20BB-BB8C-9A49-5A4F-09DD489A905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95770FA8-2D27-CBBD-16CF-91E61AE122D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6B229F-CA54-A486-A0F8-C99935491EC3}"/>
              </a:ext>
            </a:extLst>
          </p:cNvPr>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5" name="Footer Placeholder 4">
            <a:extLst>
              <a:ext uri="{FF2B5EF4-FFF2-40B4-BE49-F238E27FC236}">
                <a16:creationId xmlns:a16="http://schemas.microsoft.com/office/drawing/2014/main" id="{6C572756-F34E-B275-5151-FD07F04C85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1B763F-F262-03B0-E29A-DC115C2E406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572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6632-ED1B-5BD0-803C-E58ADB643B9E}"/>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BF9AFA12-3228-031B-BDC1-380D747DECD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E4CED602-45E1-37D0-21C2-3A86F0FFEF0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206582D4-F08A-3C70-B9DF-F13C286B2C3F}"/>
              </a:ext>
            </a:extLst>
          </p:cNvPr>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6" name="Footer Placeholder 5">
            <a:extLst>
              <a:ext uri="{FF2B5EF4-FFF2-40B4-BE49-F238E27FC236}">
                <a16:creationId xmlns:a16="http://schemas.microsoft.com/office/drawing/2014/main" id="{8F5EB676-9064-D4A5-BE5F-32129471BF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28CEEE-23B7-B181-75DD-CB3A3C5ED36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346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75F7-AA8D-B51B-585B-A49729A127A6}"/>
              </a:ext>
            </a:extLst>
          </p:cNvPr>
          <p:cNvSpPr>
            <a:spLocks noGrp="1"/>
          </p:cNvSpPr>
          <p:nvPr>
            <p:ph type="title"/>
          </p:nvPr>
        </p:nvSpPr>
        <p:spPr>
          <a:xfrm>
            <a:off x="629841" y="365126"/>
            <a:ext cx="78867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9D2899B-DDDA-71C3-53FD-91E46332FAA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3381458-ED74-73ED-66BC-1EA58B04BA1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7EE018E4-ACBD-D5AB-DBA9-812D29393F6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EDB57D2-CFF7-B077-7AB7-5C24E5A6119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A0F0F625-8E51-ECBF-3D22-A5F015C21F73}"/>
              </a:ext>
            </a:extLst>
          </p:cNvPr>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8" name="Footer Placeholder 7">
            <a:extLst>
              <a:ext uri="{FF2B5EF4-FFF2-40B4-BE49-F238E27FC236}">
                <a16:creationId xmlns:a16="http://schemas.microsoft.com/office/drawing/2014/main" id="{D8628EAC-901B-33B1-56A6-70B2FEBD7EB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CEA3802-4BF1-48BD-BE3B-D0707633069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30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0F8E-78BE-A0A8-93BA-3B900C160D0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53288F41-372A-1368-0EC6-626B9D9DC7E3}"/>
              </a:ext>
            </a:extLst>
          </p:cNvPr>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4" name="Footer Placeholder 3">
            <a:extLst>
              <a:ext uri="{FF2B5EF4-FFF2-40B4-BE49-F238E27FC236}">
                <a16:creationId xmlns:a16="http://schemas.microsoft.com/office/drawing/2014/main" id="{5CE8B8CD-3C9A-6A38-7BEB-E8D12D1496D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68BAAFB-2417-C10E-943C-68B1BD2CC5B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019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04EAE9-9883-81A0-DB98-E5D59C597238}"/>
              </a:ext>
            </a:extLst>
          </p:cNvPr>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3" name="Footer Placeholder 2">
            <a:extLst>
              <a:ext uri="{FF2B5EF4-FFF2-40B4-BE49-F238E27FC236}">
                <a16:creationId xmlns:a16="http://schemas.microsoft.com/office/drawing/2014/main" id="{401B1F24-EFC5-E277-119A-A2F8C319382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0F509A8-0BDD-2F05-9DE5-67310FFF7D2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55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AAF1-6380-B7DC-8ABE-199166B1118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BB43BC46-6D0C-B8AF-7E06-5E1942111E7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4C38B6C6-3A9E-F24B-9E8D-8E570730E2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480C5DD-6F35-32D2-A215-8D7495EFCD78}"/>
              </a:ext>
            </a:extLst>
          </p:cNvPr>
          <p:cNvSpPr>
            <a:spLocks noGrp="1"/>
          </p:cNvSpPr>
          <p:nvPr>
            <p:ph type="dt" sz="half" idx="10"/>
          </p:nvPr>
        </p:nvSpPr>
        <p:spPr/>
        <p:txBody>
          <a:bodyPr/>
          <a:lstStyle/>
          <a:p>
            <a:fld id="{70DDF080-5E8C-48AD-84E5-6C08B304C14E}" type="datetimeFigureOut">
              <a:rPr lang="en-US" smtClean="0"/>
              <a:t>3/27/2024</a:t>
            </a:fld>
            <a:endParaRPr lang="en-US" dirty="0"/>
          </a:p>
        </p:txBody>
      </p:sp>
      <p:sp>
        <p:nvSpPr>
          <p:cNvPr id="6" name="Footer Placeholder 5">
            <a:extLst>
              <a:ext uri="{FF2B5EF4-FFF2-40B4-BE49-F238E27FC236}">
                <a16:creationId xmlns:a16="http://schemas.microsoft.com/office/drawing/2014/main" id="{5D498405-A6DE-7F84-C8A0-BBF11CEA7F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5B275A-6D45-DEAE-3767-D91107F7E05E}"/>
              </a:ext>
            </a:extLst>
          </p:cNvPr>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90758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D28D-3DB7-AFD2-9FB6-7CF1A94319C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2A68F9AA-BFC6-BF2A-3DFB-D4DFD35316A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E"/>
          </a:p>
        </p:txBody>
      </p:sp>
      <p:sp>
        <p:nvSpPr>
          <p:cNvPr id="4" name="Text Placeholder 3">
            <a:extLst>
              <a:ext uri="{FF2B5EF4-FFF2-40B4-BE49-F238E27FC236}">
                <a16:creationId xmlns:a16="http://schemas.microsoft.com/office/drawing/2014/main" id="{68C403F5-4442-1E01-8909-88B3AEDE475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D1B7CF-7781-3FF8-B76C-F7E0B07EF8F1}"/>
              </a:ext>
            </a:extLst>
          </p:cNvPr>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6" name="Footer Placeholder 5">
            <a:extLst>
              <a:ext uri="{FF2B5EF4-FFF2-40B4-BE49-F238E27FC236}">
                <a16:creationId xmlns:a16="http://schemas.microsoft.com/office/drawing/2014/main" id="{70CFCFD5-FF04-E048-437F-9103923EC4C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8206AD-E996-0E17-08B8-8B488D2233C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33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29CF88-91A2-5D35-FA0A-95D3EE4A857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873B3DC-8C4A-EF15-5113-7095B30D61A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5D29831-5CEA-C080-3B4B-76163DB5EF3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BC4DD8A-81F6-47C0-90B2-142AF37FE4C6}" type="datetimeFigureOut">
              <a:rPr lang="en-IE" smtClean="0"/>
              <a:t>27/03/2024</a:t>
            </a:fld>
            <a:endParaRPr lang="en-IE"/>
          </a:p>
        </p:txBody>
      </p:sp>
      <p:sp>
        <p:nvSpPr>
          <p:cNvPr id="5" name="Footer Placeholder 4">
            <a:extLst>
              <a:ext uri="{FF2B5EF4-FFF2-40B4-BE49-F238E27FC236}">
                <a16:creationId xmlns:a16="http://schemas.microsoft.com/office/drawing/2014/main" id="{9EDE8352-5C94-58D8-7491-B354C2A6194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150B04B6-97AD-CEBC-4CAC-F4F0CF4C52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C24CAF-E7EF-493F-9CC5-A0D63094CDEF}" type="slidenum">
              <a:rPr lang="en-IE" smtClean="0"/>
              <a:t>‹#›</a:t>
            </a:fld>
            <a:endParaRPr lang="en-IE"/>
          </a:p>
        </p:txBody>
      </p:sp>
    </p:spTree>
    <p:extLst>
      <p:ext uri="{BB962C8B-B14F-4D97-AF65-F5344CB8AC3E}">
        <p14:creationId xmlns:p14="http://schemas.microsoft.com/office/powerpoint/2010/main" val="30489923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610198" y="1212012"/>
            <a:ext cx="7540322" cy="2928470"/>
          </a:xfrm>
        </p:spPr>
        <p:txBody>
          <a:bodyPr anchor="b">
            <a:normAutofit/>
          </a:bodyPr>
          <a:lstStyle/>
          <a:p>
            <a:pPr algn="l"/>
            <a:r>
              <a:rPr lang="en-IE" sz="4800" dirty="0">
                <a:solidFill>
                  <a:srgbClr val="FFFFFF"/>
                </a:solidFill>
              </a:rPr>
              <a:t>Simple Functions</a:t>
            </a:r>
          </a:p>
        </p:txBody>
      </p:sp>
      <p:sp>
        <p:nvSpPr>
          <p:cNvPr id="3" name="Subtitle 2"/>
          <p:cNvSpPr>
            <a:spLocks noGrp="1"/>
          </p:cNvSpPr>
          <p:nvPr>
            <p:ph type="subTitle" idx="1"/>
          </p:nvPr>
        </p:nvSpPr>
        <p:spPr>
          <a:xfrm>
            <a:off x="628127" y="4513723"/>
            <a:ext cx="7504463" cy="1458258"/>
          </a:xfrm>
        </p:spPr>
        <p:txBody>
          <a:bodyPr anchor="ctr">
            <a:normAutofit/>
          </a:bodyPr>
          <a:lstStyle/>
          <a:p>
            <a:pPr algn="l"/>
            <a:r>
              <a:rPr lang="en-IE" dirty="0"/>
              <a:t>Week – 7 </a:t>
            </a:r>
          </a:p>
        </p:txBody>
      </p:sp>
    </p:spTree>
    <p:extLst>
      <p:ext uri="{BB962C8B-B14F-4D97-AF65-F5344CB8AC3E}">
        <p14:creationId xmlns:p14="http://schemas.microsoft.com/office/powerpoint/2010/main" val="379870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C52AA01-EE92-2366-5695-D4E0F7166D93}"/>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500" dirty="0"/>
              <a:t>Lambda Expression</a:t>
            </a:r>
          </a:p>
        </p:txBody>
      </p:sp>
      <p:sp>
        <p:nvSpPr>
          <p:cNvPr id="14" name="Content Placeholder 2">
            <a:extLst>
              <a:ext uri="{FF2B5EF4-FFF2-40B4-BE49-F238E27FC236}">
                <a16:creationId xmlns:a16="http://schemas.microsoft.com/office/drawing/2014/main" id="{CCA1A152-C91E-7603-8681-E9A2EEE092EC}"/>
              </a:ext>
            </a:extLst>
          </p:cNvPr>
          <p:cNvSpPr txBox="1">
            <a:spLocks/>
          </p:cNvSpPr>
          <p:nvPr/>
        </p:nvSpPr>
        <p:spPr>
          <a:xfrm>
            <a:off x="405256" y="1321129"/>
            <a:ext cx="8230743" cy="3454358"/>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IE" sz="1800" b="1" dirty="0"/>
              <a:t>Syntax</a:t>
            </a:r>
          </a:p>
          <a:p>
            <a:pPr lvl="1"/>
            <a:r>
              <a:rPr lang="en-IE" dirty="0"/>
              <a:t>(parameter list) </a:t>
            </a:r>
            <a:r>
              <a:rPr lang="en-IE" dirty="0">
                <a:solidFill>
                  <a:srgbClr val="FF0000"/>
                </a:solidFill>
              </a:rPr>
              <a:t>(list, int, double, char) </a:t>
            </a:r>
            <a:r>
              <a:rPr lang="en-IE" dirty="0">
                <a:sym typeface="Wingdings" panose="05000000000000000000" pitchFamily="2" charset="2"/>
              </a:rPr>
              <a:t></a:t>
            </a:r>
            <a:r>
              <a:rPr lang="en-IE" dirty="0"/>
              <a:t> </a:t>
            </a:r>
            <a:r>
              <a:rPr lang="en-IE" dirty="0">
                <a:solidFill>
                  <a:srgbClr val="FF0000"/>
                </a:solidFill>
              </a:rPr>
              <a:t>(tends to)</a:t>
            </a:r>
            <a:r>
              <a:rPr lang="en-IE" dirty="0"/>
              <a:t> body of the function </a:t>
            </a:r>
            <a:r>
              <a:rPr lang="en-IE" dirty="0">
                <a:solidFill>
                  <a:srgbClr val="FF0000"/>
                </a:solidFill>
              </a:rPr>
              <a:t>(any arithmetic operation, increment, decrement). </a:t>
            </a:r>
          </a:p>
          <a:p>
            <a:pPr lvl="1"/>
            <a:endParaRPr lang="en-IE" dirty="0">
              <a:solidFill>
                <a:srgbClr val="FF0000"/>
              </a:solidFill>
            </a:endParaRPr>
          </a:p>
          <a:p>
            <a:pPr lvl="1"/>
            <a:r>
              <a:rPr lang="en-IE" dirty="0"/>
              <a:t>(parameter list) -&gt; { body of function; return ?;} </a:t>
            </a:r>
            <a:r>
              <a:rPr lang="en-IE" dirty="0">
                <a:solidFill>
                  <a:srgbClr val="FF0000"/>
                </a:solidFill>
              </a:rPr>
              <a:t>(curly brackets only if we are including loop, iteration, etc.)</a:t>
            </a:r>
          </a:p>
          <a:p>
            <a:endParaRPr lang="en-IE" sz="1800" dirty="0"/>
          </a:p>
          <a:p>
            <a:r>
              <a:rPr lang="en-IE" sz="1800" b="1" dirty="0"/>
              <a:t>Example</a:t>
            </a:r>
          </a:p>
          <a:p>
            <a:pPr lvl="1"/>
            <a:r>
              <a:rPr lang="en-US" dirty="0"/>
              <a:t>(Integer x) -&gt; x + 1 				   </a:t>
            </a:r>
            <a:r>
              <a:rPr lang="en-US" dirty="0">
                <a:solidFill>
                  <a:srgbClr val="FF0000"/>
                </a:solidFill>
              </a:rPr>
              <a:t>//If x is 5, returns 6</a:t>
            </a:r>
            <a:endParaRPr lang="en-IE" dirty="0">
              <a:solidFill>
                <a:srgbClr val="FF0000"/>
              </a:solidFill>
            </a:endParaRPr>
          </a:p>
        </p:txBody>
      </p:sp>
    </p:spTree>
    <p:extLst>
      <p:ext uri="{BB962C8B-B14F-4D97-AF65-F5344CB8AC3E}">
        <p14:creationId xmlns:p14="http://schemas.microsoft.com/office/powerpoint/2010/main" val="410988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2BD166B-DE35-5DF6-C7A4-EE3A12E7BA8B}"/>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500" dirty="0"/>
              <a:t>Lambda Expression</a:t>
            </a:r>
          </a:p>
        </p:txBody>
      </p:sp>
      <p:sp>
        <p:nvSpPr>
          <p:cNvPr id="7" name="Content Placeholder 2">
            <a:extLst>
              <a:ext uri="{FF2B5EF4-FFF2-40B4-BE49-F238E27FC236}">
                <a16:creationId xmlns:a16="http://schemas.microsoft.com/office/drawing/2014/main" id="{A968556D-4C6F-E3A6-77DD-E35F376388BC}"/>
              </a:ext>
            </a:extLst>
          </p:cNvPr>
          <p:cNvSpPr txBox="1">
            <a:spLocks/>
          </p:cNvSpPr>
          <p:nvPr/>
        </p:nvSpPr>
        <p:spPr>
          <a:xfrm>
            <a:off x="405256" y="1321129"/>
            <a:ext cx="8230743" cy="4684560"/>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spcAft>
                <a:spcPts val="900"/>
              </a:spcAft>
              <a:buNone/>
              <a:tabLst>
                <a:tab pos="272654" algn="l"/>
                <a:tab pos="534591" algn="l"/>
                <a:tab pos="807244" algn="l"/>
                <a:tab pos="1078706" algn="l"/>
                <a:tab pos="1341835" algn="l"/>
              </a:tabLst>
            </a:pPr>
            <a:r>
              <a:rPr lang="en-AU" sz="1800" b="1" dirty="0"/>
              <a:t>Example – 1: </a:t>
            </a:r>
            <a:r>
              <a:rPr lang="en-AU" sz="1800" dirty="0"/>
              <a:t>(Integer x) -&gt; x % 2 == 0</a:t>
            </a:r>
          </a:p>
          <a:p>
            <a:pPr marL="0" indent="0">
              <a:spcBef>
                <a:spcPts val="0"/>
              </a:spcBef>
              <a:spcAft>
                <a:spcPts val="900"/>
              </a:spcAft>
              <a:buNone/>
              <a:tabLst>
                <a:tab pos="272654" algn="l"/>
                <a:tab pos="534591" algn="l"/>
                <a:tab pos="807244" algn="l"/>
                <a:tab pos="1078706" algn="l"/>
                <a:tab pos="1341835" algn="l"/>
              </a:tabLst>
            </a:pPr>
            <a:r>
              <a:rPr lang="en-AU" sz="1800" dirty="0"/>
              <a:t> </a:t>
            </a:r>
          </a:p>
          <a:p>
            <a:pPr marL="0" indent="0" algn="just">
              <a:spcBef>
                <a:spcPts val="0"/>
              </a:spcBef>
              <a:spcAft>
                <a:spcPts val="900"/>
              </a:spcAft>
              <a:buNone/>
              <a:tabLst>
                <a:tab pos="272654" algn="l"/>
                <a:tab pos="534591" algn="l"/>
                <a:tab pos="807244" algn="l"/>
                <a:tab pos="1078706" algn="l"/>
                <a:tab pos="1341835" algn="l"/>
              </a:tabLst>
            </a:pPr>
            <a:r>
              <a:rPr kumimoji="0" lang="en-US" altLang="en-US" sz="1800" b="1" i="0" u="none" strike="noStrike" cap="none" normalizeH="0" baseline="0" dirty="0">
                <a:ln>
                  <a:noFill/>
                </a:ln>
                <a:solidFill>
                  <a:srgbClr val="0D0D0D"/>
                </a:solidFill>
                <a:effectLst/>
                <a:latin typeface="Söhne Mono"/>
              </a:rPr>
              <a:t>(Integer x)</a:t>
            </a:r>
            <a:r>
              <a:rPr kumimoji="0" lang="en-US" altLang="en-US" sz="1800" b="0" i="0" u="none" strike="noStrike" cap="none" normalizeH="0" baseline="0" dirty="0">
                <a:ln>
                  <a:noFill/>
                </a:ln>
                <a:solidFill>
                  <a:srgbClr val="0D0D0D"/>
                </a:solidFill>
                <a:effectLst/>
                <a:latin typeface="Söhne"/>
              </a:rPr>
              <a:t>: This part declares the input parameter </a:t>
            </a:r>
            <a:r>
              <a:rPr kumimoji="0" lang="en-US" altLang="en-US" sz="1800" b="1" i="0" u="none" strike="noStrike" cap="none" normalizeH="0" baseline="0" dirty="0">
                <a:ln>
                  <a:noFill/>
                </a:ln>
                <a:solidFill>
                  <a:srgbClr val="0D0D0D"/>
                </a:solidFill>
                <a:effectLst/>
                <a:latin typeface="Söhne Mono"/>
              </a:rPr>
              <a:t>x</a:t>
            </a:r>
            <a:r>
              <a:rPr kumimoji="0" lang="en-US" altLang="en-US" sz="1800" b="0" i="0" u="none" strike="noStrike" cap="none" normalizeH="0" baseline="0" dirty="0">
                <a:ln>
                  <a:noFill/>
                </a:ln>
                <a:solidFill>
                  <a:srgbClr val="0D0D0D"/>
                </a:solidFill>
                <a:effectLst/>
                <a:latin typeface="Söhne"/>
              </a:rPr>
              <a:t> of type </a:t>
            </a:r>
            <a:r>
              <a:rPr kumimoji="0" lang="en-US" altLang="en-US" sz="1800" b="1" i="0" u="none" strike="noStrike" cap="none" normalizeH="0" baseline="0" dirty="0">
                <a:ln>
                  <a:noFill/>
                </a:ln>
                <a:solidFill>
                  <a:srgbClr val="0D0D0D"/>
                </a:solidFill>
                <a:effectLst/>
                <a:latin typeface="Söhne Mono"/>
              </a:rPr>
              <a:t>Integer</a:t>
            </a:r>
            <a:r>
              <a:rPr kumimoji="0" lang="en-US" altLang="en-US" sz="1800" b="0" i="0" u="none" strike="noStrike" cap="none" normalizeH="0" baseline="0" dirty="0">
                <a:ln>
                  <a:noFill/>
                </a:ln>
                <a:solidFill>
                  <a:srgbClr val="0D0D0D"/>
                </a:solidFill>
                <a:effectLst/>
                <a:latin typeface="Söhne"/>
              </a:rPr>
              <a:t>.</a:t>
            </a:r>
          </a:p>
          <a:p>
            <a:pPr marL="0" indent="0" algn="just">
              <a:spcBef>
                <a:spcPts val="0"/>
              </a:spcBef>
              <a:spcAft>
                <a:spcPts val="900"/>
              </a:spcAft>
              <a:buNone/>
              <a:tabLst>
                <a:tab pos="272654" algn="l"/>
                <a:tab pos="534591" algn="l"/>
                <a:tab pos="807244" algn="l"/>
                <a:tab pos="1078706" algn="l"/>
                <a:tab pos="1341835" algn="l"/>
              </a:tabLst>
            </a:pPr>
            <a:endParaRPr kumimoji="0" lang="en-US" altLang="en-US" sz="1800" b="0" i="0" u="none" strike="noStrike" cap="none" normalizeH="0" baseline="0" dirty="0">
              <a:ln>
                <a:noFill/>
              </a:ln>
              <a:solidFill>
                <a:srgbClr val="0D0D0D"/>
              </a:solidFill>
              <a:effectLst/>
              <a:latin typeface="Söhne"/>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à"/>
              <a:tabLst/>
            </a:pPr>
            <a:r>
              <a:rPr kumimoji="0" lang="en-US" altLang="en-US" b="0" i="0" u="none" strike="noStrike" cap="none" normalizeH="0" baseline="0" dirty="0">
                <a:ln>
                  <a:noFill/>
                </a:ln>
                <a:solidFill>
                  <a:srgbClr val="0D0D0D"/>
                </a:solidFill>
                <a:effectLst/>
                <a:latin typeface="Söhne"/>
              </a:rPr>
              <a:t> </a:t>
            </a:r>
            <a:r>
              <a:rPr kumimoji="0" lang="en-US" altLang="en-US" sz="1800" b="0" i="0" u="none" strike="noStrike" cap="none" normalizeH="0" baseline="0" dirty="0">
                <a:ln>
                  <a:noFill/>
                </a:ln>
                <a:solidFill>
                  <a:srgbClr val="0D0D0D"/>
                </a:solidFill>
                <a:effectLst/>
                <a:latin typeface="Söhne"/>
              </a:rPr>
              <a:t>This arrow symbol separates the parameter list from the body of the lambda expression.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à"/>
              <a:tabLst/>
            </a:pPr>
            <a:endParaRPr kumimoji="0" lang="en-US" altLang="en-US" sz="1800" b="0" i="0" u="none" strike="noStrike" cap="none" normalizeH="0" baseline="0" dirty="0">
              <a:ln>
                <a:noFill/>
              </a:ln>
              <a:solidFill>
                <a:srgbClr val="0D0D0D"/>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rgbClr val="0D0D0D"/>
                </a:solidFill>
                <a:effectLst/>
                <a:latin typeface="Söhne Mono"/>
              </a:rPr>
              <a:t>x % 2 == 0</a:t>
            </a:r>
            <a:r>
              <a:rPr kumimoji="0" lang="en-US" altLang="en-US" sz="1800" b="0" i="0" u="none" strike="noStrike" cap="none" normalizeH="0" baseline="0" dirty="0">
                <a:ln>
                  <a:noFill/>
                </a:ln>
                <a:solidFill>
                  <a:srgbClr val="0D0D0D"/>
                </a:solidFill>
                <a:effectLst/>
                <a:latin typeface="Söhne"/>
              </a:rPr>
              <a:t>: This is the body of the lambda expression. It calculates the remainder of </a:t>
            </a:r>
            <a:r>
              <a:rPr kumimoji="0" lang="en-US" altLang="en-US" sz="1800" b="1" i="0" u="none" strike="noStrike" cap="none" normalizeH="0" baseline="0" dirty="0">
                <a:ln>
                  <a:noFill/>
                </a:ln>
                <a:solidFill>
                  <a:srgbClr val="0D0D0D"/>
                </a:solidFill>
                <a:effectLst/>
                <a:latin typeface="Söhne Mono"/>
              </a:rPr>
              <a:t>x</a:t>
            </a:r>
            <a:r>
              <a:rPr kumimoji="0" lang="en-US" altLang="en-US" sz="1800" b="0" i="0" u="none" strike="noStrike" cap="none" normalizeH="0" baseline="0" dirty="0">
                <a:ln>
                  <a:noFill/>
                </a:ln>
                <a:solidFill>
                  <a:srgbClr val="0D0D0D"/>
                </a:solidFill>
                <a:effectLst/>
                <a:latin typeface="Söhne"/>
              </a:rPr>
              <a:t> divided by </a:t>
            </a:r>
            <a:r>
              <a:rPr kumimoji="0" lang="en-US" altLang="en-US" sz="1800" b="1" i="0" u="none" strike="noStrike" cap="none" normalizeH="0" baseline="0" dirty="0">
                <a:ln>
                  <a:noFill/>
                </a:ln>
                <a:solidFill>
                  <a:srgbClr val="0D0D0D"/>
                </a:solidFill>
                <a:effectLst/>
                <a:latin typeface="Söhne Mono"/>
              </a:rPr>
              <a:t>2</a:t>
            </a:r>
            <a:r>
              <a:rPr kumimoji="0" lang="en-US" altLang="en-US" sz="1800" b="0" i="0" u="none" strike="noStrike" cap="none" normalizeH="0" baseline="0" dirty="0">
                <a:ln>
                  <a:noFill/>
                </a:ln>
                <a:solidFill>
                  <a:srgbClr val="0D0D0D"/>
                </a:solidFill>
                <a:effectLst/>
                <a:latin typeface="Söhne"/>
              </a:rPr>
              <a:t> using the modulus operator </a:t>
            </a:r>
            <a:r>
              <a:rPr kumimoji="0" lang="en-US" altLang="en-US" sz="1800" b="1" i="0" u="none" strike="noStrike" cap="none" normalizeH="0" baseline="0" dirty="0">
                <a:ln>
                  <a:noFill/>
                </a:ln>
                <a:solidFill>
                  <a:srgbClr val="0D0D0D"/>
                </a:solidFill>
                <a:effectLst/>
                <a:latin typeface="Söhne Mono"/>
              </a:rPr>
              <a:t>%</a:t>
            </a:r>
            <a:r>
              <a:rPr kumimoji="0" lang="en-US" altLang="en-US" sz="1800" b="0" i="0" u="none" strike="noStrike" cap="none" normalizeH="0" baseline="0" dirty="0">
                <a:ln>
                  <a:noFill/>
                </a:ln>
                <a:solidFill>
                  <a:srgbClr val="0D0D0D"/>
                </a:solidFill>
                <a:effectLst/>
                <a:latin typeface="Söhne"/>
              </a:rPr>
              <a:t>, and then checks if the remainder is equal to </a:t>
            </a:r>
            <a:r>
              <a:rPr kumimoji="0" lang="en-US" altLang="en-US" sz="1800" b="1" i="0" u="none" strike="noStrike" cap="none" normalizeH="0" baseline="0" dirty="0">
                <a:ln>
                  <a:noFill/>
                </a:ln>
                <a:solidFill>
                  <a:srgbClr val="0D0D0D"/>
                </a:solidFill>
                <a:effectLst/>
                <a:latin typeface="Söhne Mono"/>
              </a:rPr>
              <a:t>0</a:t>
            </a:r>
            <a:r>
              <a:rPr kumimoji="0" lang="en-US" altLang="en-US" sz="1800" b="0" i="0" u="none" strike="noStrike" cap="none" normalizeH="0" baseline="0" dirty="0">
                <a:ln>
                  <a:noFill/>
                </a:ln>
                <a:solidFill>
                  <a:srgbClr val="0D0D0D"/>
                </a:solidFill>
                <a:effectLst/>
                <a:latin typeface="Söhne"/>
              </a:rPr>
              <a:t>. If the remainder is </a:t>
            </a:r>
            <a:r>
              <a:rPr kumimoji="0" lang="en-US" altLang="en-US" sz="1800" b="1" i="0" u="none" strike="noStrike" cap="none" normalizeH="0" baseline="0" dirty="0">
                <a:ln>
                  <a:noFill/>
                </a:ln>
                <a:solidFill>
                  <a:srgbClr val="0D0D0D"/>
                </a:solidFill>
                <a:effectLst/>
                <a:latin typeface="Söhne Mono"/>
              </a:rPr>
              <a:t>0</a:t>
            </a:r>
            <a:r>
              <a:rPr kumimoji="0" lang="en-US" altLang="en-US" sz="1800" b="0" i="0" u="none" strike="noStrike" cap="none" normalizeH="0" baseline="0" dirty="0">
                <a:ln>
                  <a:noFill/>
                </a:ln>
                <a:solidFill>
                  <a:srgbClr val="0D0D0D"/>
                </a:solidFill>
                <a:effectLst/>
                <a:latin typeface="Söhne"/>
              </a:rPr>
              <a:t>, it returns </a:t>
            </a:r>
            <a:r>
              <a:rPr kumimoji="0" lang="en-US" altLang="en-US" sz="1800" b="1" i="0" u="none" strike="noStrike" cap="none" normalizeH="0" baseline="0" dirty="0">
                <a:ln>
                  <a:noFill/>
                </a:ln>
                <a:solidFill>
                  <a:srgbClr val="0D0D0D"/>
                </a:solidFill>
                <a:effectLst/>
                <a:latin typeface="Söhne Mono"/>
              </a:rPr>
              <a:t>true</a:t>
            </a:r>
            <a:r>
              <a:rPr kumimoji="0" lang="en-US" altLang="en-US" sz="1800" b="0" i="0" u="none" strike="noStrike" cap="none" normalizeH="0" baseline="0" dirty="0">
                <a:ln>
                  <a:noFill/>
                </a:ln>
                <a:solidFill>
                  <a:srgbClr val="0D0D0D"/>
                </a:solidFill>
                <a:effectLst/>
                <a:latin typeface="Söhne"/>
              </a:rPr>
              <a:t>, indicating that </a:t>
            </a:r>
            <a:r>
              <a:rPr kumimoji="0" lang="en-US" altLang="en-US" sz="1800" b="1" i="0" u="none" strike="noStrike" cap="none" normalizeH="0" baseline="0" dirty="0">
                <a:ln>
                  <a:noFill/>
                </a:ln>
                <a:solidFill>
                  <a:srgbClr val="0D0D0D"/>
                </a:solidFill>
                <a:effectLst/>
                <a:latin typeface="Söhne Mono"/>
              </a:rPr>
              <a:t>x</a:t>
            </a:r>
            <a:r>
              <a:rPr kumimoji="0" lang="en-US" altLang="en-US" sz="1800" b="0" i="0" u="none" strike="noStrike" cap="none" normalizeH="0" baseline="0" dirty="0">
                <a:ln>
                  <a:noFill/>
                </a:ln>
                <a:solidFill>
                  <a:srgbClr val="0D0D0D"/>
                </a:solidFill>
                <a:effectLst/>
                <a:latin typeface="Söhne"/>
              </a:rPr>
              <a:t> is even; otherwise, it returns </a:t>
            </a:r>
            <a:r>
              <a:rPr kumimoji="0" lang="en-US" altLang="en-US" sz="1800" b="1" i="0" u="none" strike="noStrike" cap="none" normalizeH="0" baseline="0" dirty="0">
                <a:ln>
                  <a:noFill/>
                </a:ln>
                <a:solidFill>
                  <a:srgbClr val="0D0D0D"/>
                </a:solidFill>
                <a:effectLst/>
                <a:latin typeface="Söhne Mono"/>
              </a:rPr>
              <a:t>false.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spcBef>
                <a:spcPts val="0"/>
              </a:spcBef>
              <a:spcAft>
                <a:spcPts val="900"/>
              </a:spcAft>
              <a:buNone/>
              <a:tabLst>
                <a:tab pos="272654" algn="l"/>
                <a:tab pos="534591" algn="l"/>
                <a:tab pos="807244" algn="l"/>
                <a:tab pos="1078706" algn="l"/>
                <a:tab pos="1341835" algn="l"/>
              </a:tabLst>
            </a:pPr>
            <a:endParaRPr lang="en-AU" sz="1800" dirty="0">
              <a:solidFill>
                <a:srgbClr val="FF0000"/>
              </a:solidFill>
            </a:endParaRPr>
          </a:p>
          <a:p>
            <a:pPr marL="0" indent="0">
              <a:spcBef>
                <a:spcPts val="0"/>
              </a:spcBef>
              <a:spcAft>
                <a:spcPts val="900"/>
              </a:spcAft>
              <a:buNone/>
              <a:tabLst>
                <a:tab pos="272654" algn="l"/>
                <a:tab pos="534591" algn="l"/>
                <a:tab pos="807244" algn="l"/>
                <a:tab pos="1078706" algn="l"/>
                <a:tab pos="1341835" algn="l"/>
              </a:tabLst>
            </a:pPr>
            <a:r>
              <a:rPr lang="en-AU" sz="1800" b="1" dirty="0"/>
              <a:t>Example – 2: </a:t>
            </a:r>
            <a:r>
              <a:rPr lang="en-AU" sz="1800" dirty="0"/>
              <a:t>(Integer x, Integer y) -&gt; x + y</a:t>
            </a:r>
          </a:p>
        </p:txBody>
      </p:sp>
    </p:spTree>
    <p:extLst>
      <p:ext uri="{BB962C8B-B14F-4D97-AF65-F5344CB8AC3E}">
        <p14:creationId xmlns:p14="http://schemas.microsoft.com/office/powerpoint/2010/main" val="1912346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2BD166B-DE35-5DF6-C7A4-EE3A12E7BA8B}"/>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500" dirty="0"/>
              <a:t>Lambda Expression</a:t>
            </a:r>
          </a:p>
        </p:txBody>
      </p:sp>
      <p:sp>
        <p:nvSpPr>
          <p:cNvPr id="7" name="Content Placeholder 2">
            <a:extLst>
              <a:ext uri="{FF2B5EF4-FFF2-40B4-BE49-F238E27FC236}">
                <a16:creationId xmlns:a16="http://schemas.microsoft.com/office/drawing/2014/main" id="{A968556D-4C6F-E3A6-77DD-E35F376388BC}"/>
              </a:ext>
            </a:extLst>
          </p:cNvPr>
          <p:cNvSpPr txBox="1">
            <a:spLocks/>
          </p:cNvSpPr>
          <p:nvPr/>
        </p:nvSpPr>
        <p:spPr>
          <a:xfrm>
            <a:off x="405256" y="1321128"/>
            <a:ext cx="8230743" cy="4622471"/>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spcAft>
                <a:spcPts val="900"/>
              </a:spcAft>
              <a:buNone/>
              <a:tabLst>
                <a:tab pos="272654" algn="l"/>
                <a:tab pos="534591" algn="l"/>
                <a:tab pos="807244" algn="l"/>
                <a:tab pos="1078706" algn="l"/>
                <a:tab pos="1341835" algn="l"/>
              </a:tabLst>
            </a:pPr>
            <a:r>
              <a:rPr lang="en-AU" sz="1800" b="1" dirty="0"/>
              <a:t>Example – 3:</a:t>
            </a:r>
            <a:r>
              <a:rPr lang="en-AU" sz="1800" dirty="0"/>
              <a:t>(Integer x) -&gt; x &gt;= 0 ? x : -x </a:t>
            </a:r>
          </a:p>
          <a:p>
            <a:pPr marL="0" indent="0">
              <a:spcBef>
                <a:spcPts val="0"/>
              </a:spcBef>
              <a:spcAft>
                <a:spcPts val="900"/>
              </a:spcAft>
              <a:buNone/>
              <a:tabLst>
                <a:tab pos="272654" algn="l"/>
                <a:tab pos="534591" algn="l"/>
                <a:tab pos="807244" algn="l"/>
                <a:tab pos="1078706" algn="l"/>
                <a:tab pos="1341835" algn="l"/>
              </a:tabLst>
            </a:pPr>
            <a:r>
              <a:rPr lang="en-AU" sz="1800" dirty="0"/>
              <a:t>If x is greater than 0, return x, otherwise return –x.</a:t>
            </a:r>
          </a:p>
          <a:p>
            <a:pPr marL="0" indent="0">
              <a:spcBef>
                <a:spcPts val="0"/>
              </a:spcBef>
              <a:spcAft>
                <a:spcPts val="900"/>
              </a:spcAft>
              <a:buNone/>
              <a:tabLst>
                <a:tab pos="272654" algn="l"/>
                <a:tab pos="534591" algn="l"/>
                <a:tab pos="807244" algn="l"/>
                <a:tab pos="1078706" algn="l"/>
                <a:tab pos="1341835" algn="l"/>
              </a:tabLst>
            </a:pPr>
            <a:endParaRPr lang="en-AU" sz="1800" dirty="0"/>
          </a:p>
          <a:p>
            <a:pPr marL="0" indent="0">
              <a:spcBef>
                <a:spcPts val="0"/>
              </a:spcBef>
              <a:buNone/>
              <a:tabLst>
                <a:tab pos="272654" algn="l"/>
                <a:tab pos="534591" algn="l"/>
                <a:tab pos="807244" algn="l"/>
                <a:tab pos="1078706" algn="l"/>
                <a:tab pos="1341835" algn="l"/>
              </a:tabLst>
            </a:pPr>
            <a:r>
              <a:rPr lang="en-AU" sz="1800" b="1" dirty="0"/>
              <a:t>Example – 4:</a:t>
            </a:r>
            <a:r>
              <a:rPr lang="en-AU" sz="1800" dirty="0"/>
              <a:t> </a:t>
            </a:r>
          </a:p>
          <a:p>
            <a:pPr marL="0" indent="0">
              <a:spcBef>
                <a:spcPts val="0"/>
              </a:spcBef>
              <a:buNone/>
              <a:tabLst>
                <a:tab pos="272654" algn="l"/>
                <a:tab pos="534591" algn="l"/>
                <a:tab pos="807244" algn="l"/>
                <a:tab pos="1078706" algn="l"/>
                <a:tab pos="1341835" algn="l"/>
              </a:tabLst>
            </a:pPr>
            <a:endParaRPr lang="en-AU" sz="1800" dirty="0"/>
          </a:p>
          <a:p>
            <a:pPr marL="0" indent="0">
              <a:spcBef>
                <a:spcPts val="0"/>
              </a:spcBef>
              <a:buNone/>
              <a:tabLst>
                <a:tab pos="272654" algn="l"/>
                <a:tab pos="534591" algn="l"/>
                <a:tab pos="807244" algn="l"/>
                <a:tab pos="1078706" algn="l"/>
                <a:tab pos="1341835" algn="l"/>
              </a:tabLst>
            </a:pPr>
            <a:r>
              <a:rPr lang="en-AU" sz="1800" dirty="0"/>
              <a:t>	(Integer n) -&gt; {</a:t>
            </a:r>
            <a:endParaRPr lang="en-IE" sz="1800" dirty="0"/>
          </a:p>
          <a:p>
            <a:pPr marL="0" indent="0">
              <a:spcBef>
                <a:spcPts val="0"/>
              </a:spcBef>
              <a:buNone/>
              <a:tabLst>
                <a:tab pos="272654" algn="l"/>
                <a:tab pos="534591" algn="l"/>
                <a:tab pos="807244" algn="l"/>
                <a:tab pos="1078706" algn="l"/>
                <a:tab pos="1341835" algn="l"/>
              </a:tabLst>
            </a:pPr>
            <a:r>
              <a:rPr lang="en-AU" sz="1800" dirty="0"/>
              <a:t>		int s = 0;</a:t>
            </a:r>
          </a:p>
          <a:p>
            <a:pPr marL="0" indent="0">
              <a:spcBef>
                <a:spcPts val="0"/>
              </a:spcBef>
              <a:buNone/>
              <a:tabLst>
                <a:tab pos="272654" algn="l"/>
                <a:tab pos="534591" algn="l"/>
                <a:tab pos="807244" algn="l"/>
                <a:tab pos="1078706" algn="l"/>
                <a:tab pos="1341835" algn="l"/>
              </a:tabLst>
            </a:pPr>
            <a:r>
              <a:rPr lang="en-AU" sz="1800" dirty="0"/>
              <a:t>		for(int j = 0; j &lt; n; </a:t>
            </a:r>
            <a:r>
              <a:rPr lang="en-AU" sz="1800" dirty="0" err="1"/>
              <a:t>j++</a:t>
            </a:r>
            <a:r>
              <a:rPr lang="en-AU" sz="1800" dirty="0"/>
              <a:t>) s = s +(j+1);</a:t>
            </a:r>
            <a:endParaRPr lang="en-IE" sz="1800" dirty="0"/>
          </a:p>
          <a:p>
            <a:pPr marL="0" indent="0">
              <a:spcBef>
                <a:spcPts val="0"/>
              </a:spcBef>
              <a:buNone/>
              <a:tabLst>
                <a:tab pos="272654" algn="l"/>
                <a:tab pos="534591" algn="l"/>
                <a:tab pos="807244" algn="l"/>
                <a:tab pos="1078706" algn="l"/>
                <a:tab pos="1341835" algn="l"/>
              </a:tabLst>
            </a:pPr>
            <a:r>
              <a:rPr lang="en-AU" sz="1800" dirty="0"/>
              <a:t>		return s; for loop. </a:t>
            </a:r>
            <a:endParaRPr lang="en-IE" sz="1800" dirty="0"/>
          </a:p>
          <a:p>
            <a:pPr marL="0" indent="0">
              <a:spcBef>
                <a:spcPts val="0"/>
              </a:spcBef>
              <a:buNone/>
              <a:tabLst>
                <a:tab pos="272654" algn="l"/>
                <a:tab pos="534591" algn="l"/>
                <a:tab pos="807244" algn="l"/>
                <a:tab pos="1078706" algn="l"/>
                <a:tab pos="1341835" algn="l"/>
              </a:tabLst>
            </a:pPr>
            <a:r>
              <a:rPr lang="en-AU" sz="1800" dirty="0"/>
              <a:t>		}						</a:t>
            </a:r>
            <a:r>
              <a:rPr lang="en-AU" sz="1800" dirty="0">
                <a:solidFill>
                  <a:srgbClr val="FF0000"/>
                </a:solidFill>
              </a:rPr>
              <a:t>//</a:t>
            </a:r>
            <a:r>
              <a:rPr lang="en-US" sz="1800" dirty="0">
                <a:solidFill>
                  <a:srgbClr val="FF0000"/>
                </a:solidFill>
              </a:rPr>
              <a:t>Calculates the sum of the first n natural numbers</a:t>
            </a:r>
            <a:endParaRPr lang="en-AU" sz="1800" dirty="0"/>
          </a:p>
          <a:p>
            <a:pPr marL="0" indent="0">
              <a:spcBef>
                <a:spcPts val="0"/>
              </a:spcBef>
              <a:buNone/>
              <a:tabLst>
                <a:tab pos="272654" algn="l"/>
                <a:tab pos="534591" algn="l"/>
                <a:tab pos="807244" algn="l"/>
                <a:tab pos="1078706" algn="l"/>
                <a:tab pos="1341835" algn="l"/>
              </a:tabLst>
            </a:pPr>
            <a:endParaRPr lang="en-AU" sz="1800" dirty="0"/>
          </a:p>
          <a:p>
            <a:pPr marL="0" indent="0" algn="just">
              <a:spcBef>
                <a:spcPts val="0"/>
              </a:spcBef>
              <a:buNone/>
              <a:tabLst>
                <a:tab pos="272654" algn="l"/>
                <a:tab pos="534591" algn="l"/>
                <a:tab pos="807244" algn="l"/>
                <a:tab pos="1078706" algn="l"/>
                <a:tab pos="1341835" algn="l"/>
              </a:tabLst>
            </a:pPr>
            <a:endParaRPr lang="en-US" sz="1800" dirty="0">
              <a:solidFill>
                <a:srgbClr val="FF0000"/>
              </a:solidFill>
            </a:endParaRPr>
          </a:p>
          <a:p>
            <a:pPr algn="just">
              <a:spcBef>
                <a:spcPts val="0"/>
              </a:spcBef>
              <a:tabLst>
                <a:tab pos="272654" algn="l"/>
                <a:tab pos="534591" algn="l"/>
                <a:tab pos="807244" algn="l"/>
                <a:tab pos="1078706" algn="l"/>
                <a:tab pos="1341835" algn="l"/>
              </a:tabLst>
            </a:pPr>
            <a:r>
              <a:rPr lang="en-US" sz="1800" dirty="0"/>
              <a:t>The fourth example is enclosed by curly brackets and has an explicit return statement. </a:t>
            </a:r>
          </a:p>
          <a:p>
            <a:pPr algn="just">
              <a:spcBef>
                <a:spcPts val="0"/>
              </a:spcBef>
              <a:tabLst>
                <a:tab pos="272654" algn="l"/>
                <a:tab pos="534591" algn="l"/>
                <a:tab pos="807244" algn="l"/>
                <a:tab pos="1078706" algn="l"/>
                <a:tab pos="1341835" algn="l"/>
              </a:tabLst>
            </a:pPr>
            <a:r>
              <a:rPr lang="en-US" sz="1800" dirty="0"/>
              <a:t>When the definition of a lambda expression requires more than a single expression it must be enclosed by curly brackets. </a:t>
            </a:r>
            <a:endParaRPr lang="en-IE" sz="1800" dirty="0"/>
          </a:p>
        </p:txBody>
      </p:sp>
    </p:spTree>
    <p:extLst>
      <p:ext uri="{BB962C8B-B14F-4D97-AF65-F5344CB8AC3E}">
        <p14:creationId xmlns:p14="http://schemas.microsoft.com/office/powerpoint/2010/main" val="2773481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2FBA50B-A4B1-ABAE-9621-D4158AB9422B}"/>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500" dirty="0"/>
              <a:t>Lambda Expression</a:t>
            </a:r>
          </a:p>
        </p:txBody>
      </p:sp>
      <p:sp>
        <p:nvSpPr>
          <p:cNvPr id="5" name="Content Placeholder 2">
            <a:extLst>
              <a:ext uri="{FF2B5EF4-FFF2-40B4-BE49-F238E27FC236}">
                <a16:creationId xmlns:a16="http://schemas.microsoft.com/office/drawing/2014/main" id="{0591DE0D-B8EF-343B-138F-4A2BEDE13AF9}"/>
              </a:ext>
            </a:extLst>
          </p:cNvPr>
          <p:cNvSpPr txBox="1">
            <a:spLocks/>
          </p:cNvSpPr>
          <p:nvPr/>
        </p:nvSpPr>
        <p:spPr>
          <a:xfrm>
            <a:off x="405256" y="1321129"/>
            <a:ext cx="8230743" cy="3454358"/>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spcBef>
                <a:spcPts val="0"/>
              </a:spcBef>
              <a:spcAft>
                <a:spcPts val="900"/>
              </a:spcAft>
              <a:buFont typeface="+mj-lt"/>
              <a:buAutoNum type="arabicPeriod"/>
              <a:tabLst>
                <a:tab pos="272654" algn="l"/>
                <a:tab pos="534591" algn="l"/>
                <a:tab pos="807244" algn="l"/>
                <a:tab pos="1078706" algn="l"/>
                <a:tab pos="1341835" algn="l"/>
              </a:tabLst>
            </a:pPr>
            <a:r>
              <a:rPr lang="en-US" sz="1800" b="1" dirty="0"/>
              <a:t>Note the expression</a:t>
            </a:r>
          </a:p>
          <a:p>
            <a:pPr marL="0" indent="0">
              <a:spcBef>
                <a:spcPts val="0"/>
              </a:spcBef>
              <a:spcAft>
                <a:spcPts val="900"/>
              </a:spcAft>
              <a:buNone/>
              <a:tabLst>
                <a:tab pos="272654" algn="l"/>
                <a:tab pos="534591" algn="l"/>
                <a:tab pos="807244" algn="l"/>
                <a:tab pos="1078706" algn="l"/>
                <a:tab pos="1341835" algn="l"/>
              </a:tabLst>
            </a:pPr>
            <a:r>
              <a:rPr lang="en-US" sz="1800" dirty="0"/>
              <a:t>		(Integer x) -&gt; {if(x &gt; 0) return true;}</a:t>
            </a:r>
          </a:p>
          <a:p>
            <a:pPr marL="0" indent="0">
              <a:spcBef>
                <a:spcPts val="0"/>
              </a:spcBef>
              <a:spcAft>
                <a:spcPts val="900"/>
              </a:spcAft>
              <a:buNone/>
              <a:tabLst>
                <a:tab pos="272654" algn="l"/>
                <a:tab pos="534591" algn="l"/>
                <a:tab pos="807244" algn="l"/>
                <a:tab pos="1078706" algn="l"/>
                <a:tab pos="1341835" algn="l"/>
              </a:tabLst>
            </a:pPr>
            <a:endParaRPr lang="en-US" sz="1800" dirty="0"/>
          </a:p>
          <a:p>
            <a:pPr>
              <a:spcBef>
                <a:spcPts val="0"/>
              </a:spcBef>
              <a:spcAft>
                <a:spcPts val="900"/>
              </a:spcAft>
              <a:tabLst>
                <a:tab pos="272654" algn="l"/>
                <a:tab pos="534591" algn="l"/>
                <a:tab pos="807244" algn="l"/>
                <a:tab pos="1078706" algn="l"/>
                <a:tab pos="1341835" algn="l"/>
              </a:tabLst>
            </a:pPr>
            <a:r>
              <a:rPr lang="en-US" sz="1800" dirty="0"/>
              <a:t>If a lambda expression requires the use of an if statement to determine its result, then it must return a value for each branch of the if statement.</a:t>
            </a:r>
          </a:p>
          <a:p>
            <a:pPr>
              <a:spcBef>
                <a:spcPts val="0"/>
              </a:spcBef>
              <a:spcAft>
                <a:spcPts val="900"/>
              </a:spcAft>
              <a:tabLst>
                <a:tab pos="272654" algn="l"/>
                <a:tab pos="534591" algn="l"/>
                <a:tab pos="807244" algn="l"/>
                <a:tab pos="1078706" algn="l"/>
                <a:tab pos="1341835" algn="l"/>
              </a:tabLst>
            </a:pPr>
            <a:r>
              <a:rPr lang="en-US" sz="1800" dirty="0"/>
              <a:t>If you define only 1 condition, it becomes invalid.</a:t>
            </a:r>
          </a:p>
          <a:p>
            <a:pPr marL="0" indent="0">
              <a:spcBef>
                <a:spcPts val="0"/>
              </a:spcBef>
              <a:spcAft>
                <a:spcPts val="900"/>
              </a:spcAft>
              <a:buNone/>
              <a:tabLst>
                <a:tab pos="272654" algn="l"/>
                <a:tab pos="534591" algn="l"/>
                <a:tab pos="807244" algn="l"/>
                <a:tab pos="1078706" algn="l"/>
                <a:tab pos="1341835" algn="l"/>
              </a:tabLst>
            </a:pPr>
            <a:endParaRPr lang="en-US" sz="1800" dirty="0"/>
          </a:p>
          <a:p>
            <a:pPr marL="0" indent="0">
              <a:spcBef>
                <a:spcPts val="0"/>
              </a:spcBef>
              <a:spcAft>
                <a:spcPts val="900"/>
              </a:spcAft>
              <a:buNone/>
              <a:tabLst>
                <a:tab pos="272654" algn="l"/>
                <a:tab pos="534591" algn="l"/>
                <a:tab pos="807244" algn="l"/>
                <a:tab pos="1078706" algn="l"/>
                <a:tab pos="1341835" algn="l"/>
              </a:tabLst>
            </a:pPr>
            <a:endParaRPr lang="en-US" sz="1800" b="1" dirty="0"/>
          </a:p>
          <a:p>
            <a:pPr marL="342900" indent="-342900">
              <a:spcBef>
                <a:spcPts val="0"/>
              </a:spcBef>
              <a:spcAft>
                <a:spcPts val="900"/>
              </a:spcAft>
              <a:buFont typeface="+mj-lt"/>
              <a:buAutoNum type="arabicPeriod" startAt="2"/>
              <a:tabLst>
                <a:tab pos="272654" algn="l"/>
                <a:tab pos="534591" algn="l"/>
                <a:tab pos="807244" algn="l"/>
                <a:tab pos="1078706" algn="l"/>
                <a:tab pos="1341835" algn="l"/>
              </a:tabLst>
            </a:pPr>
            <a:r>
              <a:rPr lang="en-US" sz="1800" b="1" dirty="0"/>
              <a:t>Must write as:</a:t>
            </a:r>
          </a:p>
          <a:p>
            <a:pPr marL="0" indent="0">
              <a:spcBef>
                <a:spcPts val="0"/>
              </a:spcBef>
              <a:spcAft>
                <a:spcPts val="900"/>
              </a:spcAft>
              <a:buNone/>
              <a:tabLst>
                <a:tab pos="272654" algn="l"/>
                <a:tab pos="534591" algn="l"/>
                <a:tab pos="807244" algn="l"/>
                <a:tab pos="1078706" algn="l"/>
                <a:tab pos="1341835" algn="l"/>
              </a:tabLst>
            </a:pPr>
            <a:r>
              <a:rPr lang="en-US" sz="1800" dirty="0"/>
              <a:t>		(Integer x) -&gt; {if(x &gt; 0) return true; else return false;}</a:t>
            </a:r>
          </a:p>
          <a:p>
            <a:pPr marL="0" indent="0">
              <a:spcBef>
                <a:spcPts val="0"/>
              </a:spcBef>
              <a:spcAft>
                <a:spcPts val="900"/>
              </a:spcAft>
              <a:buNone/>
              <a:tabLst>
                <a:tab pos="272654" algn="l"/>
                <a:tab pos="534591" algn="l"/>
                <a:tab pos="807244" algn="l"/>
                <a:tab pos="1078706" algn="l"/>
                <a:tab pos="1341835" algn="l"/>
              </a:tabLst>
            </a:pPr>
            <a:r>
              <a:rPr lang="en-US" sz="1800" dirty="0">
                <a:solidFill>
                  <a:srgbClr val="FF0000"/>
                </a:solidFill>
              </a:rPr>
              <a:t>											you need to return something</a:t>
            </a:r>
          </a:p>
        </p:txBody>
      </p:sp>
    </p:spTree>
    <p:extLst>
      <p:ext uri="{BB962C8B-B14F-4D97-AF65-F5344CB8AC3E}">
        <p14:creationId xmlns:p14="http://schemas.microsoft.com/office/powerpoint/2010/main" val="44175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2FBA50B-A4B1-ABAE-9621-D4158AB9422B}"/>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500" dirty="0"/>
              <a:t>Lambda Expression</a:t>
            </a:r>
          </a:p>
        </p:txBody>
      </p:sp>
      <p:sp>
        <p:nvSpPr>
          <p:cNvPr id="5" name="Content Placeholder 2">
            <a:extLst>
              <a:ext uri="{FF2B5EF4-FFF2-40B4-BE49-F238E27FC236}">
                <a16:creationId xmlns:a16="http://schemas.microsoft.com/office/drawing/2014/main" id="{0591DE0D-B8EF-343B-138F-4A2BEDE13AF9}"/>
              </a:ext>
            </a:extLst>
          </p:cNvPr>
          <p:cNvSpPr txBox="1">
            <a:spLocks/>
          </p:cNvSpPr>
          <p:nvPr/>
        </p:nvSpPr>
        <p:spPr>
          <a:xfrm>
            <a:off x="405256" y="1321129"/>
            <a:ext cx="8230743" cy="3454358"/>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spcAft>
                <a:spcPts val="900"/>
              </a:spcAft>
              <a:tabLst>
                <a:tab pos="272654" algn="l"/>
                <a:tab pos="534591" algn="l"/>
                <a:tab pos="807244" algn="l"/>
                <a:tab pos="1078706" algn="l"/>
                <a:tab pos="1341835" algn="l"/>
              </a:tabLst>
            </a:pPr>
            <a:r>
              <a:rPr lang="en-US" sz="1800" dirty="0"/>
              <a:t>It is also possible to write an expression that takes no arguments and may or may not return a value. For example, the expression.</a:t>
            </a:r>
          </a:p>
          <a:p>
            <a:pPr marL="0" indent="0">
              <a:spcBef>
                <a:spcPts val="0"/>
              </a:spcBef>
              <a:spcAft>
                <a:spcPts val="900"/>
              </a:spcAft>
              <a:buNone/>
              <a:tabLst>
                <a:tab pos="272654" algn="l"/>
                <a:tab pos="534591" algn="l"/>
                <a:tab pos="807244" algn="l"/>
                <a:tab pos="1078706" algn="l"/>
                <a:tab pos="1341835" algn="l"/>
              </a:tabLst>
            </a:pPr>
            <a:endParaRPr lang="en-US" sz="1800" dirty="0"/>
          </a:p>
          <a:p>
            <a:pPr marL="0" indent="0" algn="ctr">
              <a:spcBef>
                <a:spcPts val="0"/>
              </a:spcBef>
              <a:spcAft>
                <a:spcPts val="900"/>
              </a:spcAft>
              <a:buNone/>
              <a:tabLst>
                <a:tab pos="272654" algn="l"/>
                <a:tab pos="534591" algn="l"/>
                <a:tab pos="807244" algn="l"/>
                <a:tab pos="1078706" algn="l"/>
                <a:tab pos="1341835" algn="l"/>
              </a:tabLst>
            </a:pPr>
            <a:r>
              <a:rPr lang="sv-SE" sz="1800" dirty="0"/>
              <a:t>() -&gt; {for(int j = 0; j &lt; 10; j++) System.out.println(j);}</a:t>
            </a:r>
            <a:endParaRPr lang="en-US" sz="1800" dirty="0"/>
          </a:p>
          <a:p>
            <a:pPr marL="0" indent="0" algn="ctr">
              <a:spcBef>
                <a:spcPts val="0"/>
              </a:spcBef>
              <a:spcAft>
                <a:spcPts val="900"/>
              </a:spcAft>
              <a:buNone/>
              <a:tabLst>
                <a:tab pos="272654" algn="l"/>
                <a:tab pos="534591" algn="l"/>
                <a:tab pos="807244" algn="l"/>
                <a:tab pos="1078706" algn="l"/>
                <a:tab pos="1341835" algn="l"/>
              </a:tabLst>
            </a:pPr>
            <a:endParaRPr lang="en-US" sz="1800" dirty="0"/>
          </a:p>
          <a:p>
            <a:pPr>
              <a:spcBef>
                <a:spcPts val="0"/>
              </a:spcBef>
              <a:spcAft>
                <a:spcPts val="900"/>
              </a:spcAft>
              <a:tabLst>
                <a:tab pos="272654" algn="l"/>
                <a:tab pos="534591" algn="l"/>
                <a:tab pos="807244" algn="l"/>
                <a:tab pos="1078706" algn="l"/>
                <a:tab pos="1341835" algn="l"/>
              </a:tabLst>
            </a:pPr>
            <a:r>
              <a:rPr lang="en-US" sz="1800" dirty="0"/>
              <a:t>takes no argument and simply executes the action; print the numbers 0 to 9 inclusive. It does not return a value.</a:t>
            </a:r>
            <a:endParaRPr lang="sv-SE" sz="1800" dirty="0"/>
          </a:p>
        </p:txBody>
      </p:sp>
    </p:spTree>
    <p:extLst>
      <p:ext uri="{BB962C8B-B14F-4D97-AF65-F5344CB8AC3E}">
        <p14:creationId xmlns:p14="http://schemas.microsoft.com/office/powerpoint/2010/main" val="4129200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A008507-BD64-7FFF-0EDC-E6DF5791277C}"/>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500" dirty="0"/>
              <a:t>Lambda Expression</a:t>
            </a:r>
          </a:p>
        </p:txBody>
      </p:sp>
      <p:sp>
        <p:nvSpPr>
          <p:cNvPr id="7" name="Content Placeholder 2">
            <a:extLst>
              <a:ext uri="{FF2B5EF4-FFF2-40B4-BE49-F238E27FC236}">
                <a16:creationId xmlns:a16="http://schemas.microsoft.com/office/drawing/2014/main" id="{EA8C9452-17B9-BA69-842D-8BE63BE03262}"/>
              </a:ext>
            </a:extLst>
          </p:cNvPr>
          <p:cNvSpPr txBox="1">
            <a:spLocks/>
          </p:cNvSpPr>
          <p:nvPr/>
        </p:nvSpPr>
        <p:spPr>
          <a:xfrm>
            <a:off x="405256" y="1321129"/>
            <a:ext cx="8078344" cy="3454358"/>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spcBef>
                <a:spcPts val="0"/>
              </a:spcBef>
              <a:spcAft>
                <a:spcPts val="900"/>
              </a:spcAft>
              <a:tabLst>
                <a:tab pos="272654" algn="l"/>
                <a:tab pos="534591" algn="l"/>
                <a:tab pos="807244" algn="l"/>
                <a:tab pos="1078706" algn="l"/>
                <a:tab pos="1341835" algn="l"/>
              </a:tabLst>
            </a:pPr>
            <a:r>
              <a:rPr lang="en-US" sz="1800" dirty="0"/>
              <a:t>In Java, Lambda expressions are implemented by different functional interfaces. </a:t>
            </a:r>
          </a:p>
          <a:p>
            <a:pPr algn="just">
              <a:spcBef>
                <a:spcPts val="0"/>
              </a:spcBef>
              <a:spcAft>
                <a:spcPts val="900"/>
              </a:spcAft>
              <a:tabLst>
                <a:tab pos="272654" algn="l"/>
                <a:tab pos="534591" algn="l"/>
                <a:tab pos="807244" algn="l"/>
                <a:tab pos="1078706" algn="l"/>
                <a:tab pos="1341835" algn="l"/>
              </a:tabLst>
            </a:pPr>
            <a:endParaRPr lang="en-US" sz="1800" dirty="0"/>
          </a:p>
          <a:p>
            <a:pPr algn="just">
              <a:spcBef>
                <a:spcPts val="0"/>
              </a:spcBef>
              <a:spcAft>
                <a:spcPts val="900"/>
              </a:spcAft>
              <a:tabLst>
                <a:tab pos="272654" algn="l"/>
                <a:tab pos="534591" algn="l"/>
                <a:tab pos="807244" algn="l"/>
                <a:tab pos="1078706" algn="l"/>
                <a:tab pos="1341835" algn="l"/>
              </a:tabLst>
            </a:pPr>
            <a:r>
              <a:rPr lang="en-US" sz="1800" dirty="0"/>
              <a:t>Java is not a functional programming language; they are implemented using specific interfaces where the interface declares its intent.</a:t>
            </a:r>
          </a:p>
          <a:p>
            <a:pPr algn="just">
              <a:spcBef>
                <a:spcPts val="0"/>
              </a:spcBef>
              <a:spcAft>
                <a:spcPts val="900"/>
              </a:spcAft>
              <a:tabLst>
                <a:tab pos="272654" algn="l"/>
                <a:tab pos="534591" algn="l"/>
                <a:tab pos="807244" algn="l"/>
                <a:tab pos="1078706" algn="l"/>
                <a:tab pos="1341835" algn="l"/>
              </a:tabLst>
            </a:pPr>
            <a:endParaRPr lang="en-US" sz="1800" dirty="0"/>
          </a:p>
          <a:p>
            <a:pPr algn="just">
              <a:spcBef>
                <a:spcPts val="0"/>
              </a:spcBef>
              <a:spcAft>
                <a:spcPts val="900"/>
              </a:spcAft>
              <a:tabLst>
                <a:tab pos="272654" algn="l"/>
                <a:tab pos="534591" algn="l"/>
                <a:tab pos="807244" algn="l"/>
                <a:tab pos="1078706" algn="l"/>
                <a:tab pos="1341835" algn="l"/>
              </a:tabLst>
            </a:pPr>
            <a:r>
              <a:rPr lang="en-US" sz="1800" dirty="0"/>
              <a:t>Each functional interface has a specific signature and a single abstract method used to invoke it.</a:t>
            </a:r>
          </a:p>
          <a:p>
            <a:pPr algn="just">
              <a:spcBef>
                <a:spcPts val="0"/>
              </a:spcBef>
              <a:spcAft>
                <a:spcPts val="900"/>
              </a:spcAft>
              <a:tabLst>
                <a:tab pos="272654" algn="l"/>
                <a:tab pos="534591" algn="l"/>
                <a:tab pos="807244" algn="l"/>
                <a:tab pos="1078706" algn="l"/>
                <a:tab pos="1341835" algn="l"/>
              </a:tabLst>
            </a:pPr>
            <a:endParaRPr lang="en-US" sz="1800" dirty="0"/>
          </a:p>
          <a:p>
            <a:pPr algn="just">
              <a:spcBef>
                <a:spcPts val="0"/>
              </a:spcBef>
              <a:spcAft>
                <a:spcPts val="900"/>
              </a:spcAft>
              <a:tabLst>
                <a:tab pos="272654" algn="l"/>
                <a:tab pos="534591" algn="l"/>
                <a:tab pos="807244" algn="l"/>
                <a:tab pos="1078706" algn="l"/>
                <a:tab pos="1341835" algn="l"/>
              </a:tabLst>
            </a:pPr>
            <a:r>
              <a:rPr lang="en-US" sz="1800" dirty="0"/>
              <a:t>There are a number of different functional interfaces defined in the package </a:t>
            </a:r>
            <a:r>
              <a:rPr lang="en-US" sz="1800" b="1" dirty="0" err="1"/>
              <a:t>java.util.function</a:t>
            </a:r>
            <a:r>
              <a:rPr lang="en-US" sz="1800" dirty="0"/>
              <a:t> and we will discuss the different ones in detail later.</a:t>
            </a:r>
          </a:p>
          <a:p>
            <a:pPr algn="just">
              <a:spcBef>
                <a:spcPts val="0"/>
              </a:spcBef>
              <a:spcAft>
                <a:spcPts val="900"/>
              </a:spcAft>
              <a:tabLst>
                <a:tab pos="272654" algn="l"/>
                <a:tab pos="534591" algn="l"/>
                <a:tab pos="807244" algn="l"/>
                <a:tab pos="1078706" algn="l"/>
                <a:tab pos="1341835" algn="l"/>
              </a:tabLst>
            </a:pPr>
            <a:endParaRPr lang="en-US" sz="1800" dirty="0"/>
          </a:p>
          <a:p>
            <a:pPr algn="just">
              <a:spcBef>
                <a:spcPts val="0"/>
              </a:spcBef>
              <a:spcAft>
                <a:spcPts val="900"/>
              </a:spcAft>
              <a:tabLst>
                <a:tab pos="272654" algn="l"/>
                <a:tab pos="534591" algn="l"/>
                <a:tab pos="807244" algn="l"/>
                <a:tab pos="1078706" algn="l"/>
                <a:tab pos="1341835" algn="l"/>
              </a:tabLst>
            </a:pPr>
            <a:r>
              <a:rPr lang="en-US" sz="1800" dirty="0"/>
              <a:t>The semantics of a function are defined by a lambda expression.</a:t>
            </a:r>
          </a:p>
        </p:txBody>
      </p:sp>
    </p:spTree>
    <p:extLst>
      <p:ext uri="{BB962C8B-B14F-4D97-AF65-F5344CB8AC3E}">
        <p14:creationId xmlns:p14="http://schemas.microsoft.com/office/powerpoint/2010/main" val="272802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9143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3057523"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p:cNvSpPr>
          <p:nvPr/>
        </p:nvSpPr>
        <p:spPr>
          <a:xfrm>
            <a:off x="457200" y="5624514"/>
            <a:ext cx="2133600" cy="273844"/>
          </a:xfrm>
          <a:prstGeom prst="rect">
            <a:avLst/>
          </a:prstGeom>
        </p:spPr>
        <p:txBody>
          <a:bodyPr/>
          <a:lstStyle/>
          <a:p>
            <a:endParaRPr lang="en-US"/>
          </a:p>
        </p:txBody>
      </p:sp>
      <p:sp>
        <p:nvSpPr>
          <p:cNvPr id="3" name="Content Placeholder 2"/>
          <p:cNvSpPr>
            <a:spLocks/>
          </p:cNvSpPr>
          <p:nvPr/>
        </p:nvSpPr>
        <p:spPr>
          <a:xfrm>
            <a:off x="457200" y="1386132"/>
            <a:ext cx="7457982" cy="4114801"/>
          </a:xfrm>
          <a:prstGeom prst="rect">
            <a:avLst/>
          </a:prstGeom>
        </p:spPr>
        <p:txBody>
          <a:bodyPr/>
          <a:lstStyle/>
          <a:p>
            <a:pPr defTabSz="429768">
              <a:spcAft>
                <a:spcPts val="600"/>
              </a:spcAft>
            </a:pPr>
            <a:r>
              <a:rPr lang="en-GB" kern="1200" dirty="0">
                <a:solidFill>
                  <a:schemeClr val="tx1"/>
                </a:solidFill>
                <a:latin typeface="+mn-lt"/>
                <a:ea typeface="+mn-ea"/>
                <a:cs typeface="+mn-cs"/>
              </a:rPr>
              <a:t>Creating your own functional interface and using the lambda expression</a:t>
            </a:r>
            <a:r>
              <a:rPr lang="is-IS" kern="1200" dirty="0">
                <a:solidFill>
                  <a:schemeClr val="tx1"/>
                </a:solidFill>
                <a:latin typeface="+mn-lt"/>
                <a:ea typeface="+mn-ea"/>
                <a:cs typeface="+mn-cs"/>
              </a:rPr>
              <a:t>…</a:t>
            </a:r>
            <a:endParaRPr lang="en-US" dirty="0"/>
          </a:p>
        </p:txBody>
      </p:sp>
      <p:sp>
        <p:nvSpPr>
          <p:cNvPr id="5" name="Slide Number Placeholder 4"/>
          <p:cNvSpPr>
            <a:spLocks/>
          </p:cNvSpPr>
          <p:nvPr/>
        </p:nvSpPr>
        <p:spPr>
          <a:xfrm>
            <a:off x="6367188" y="5500933"/>
            <a:ext cx="2017618" cy="258958"/>
          </a:xfrm>
          <a:prstGeom prst="rect">
            <a:avLst/>
          </a:prstGeom>
        </p:spPr>
        <p:txBody>
          <a:bodyPr/>
          <a:lstStyle/>
          <a:p>
            <a:pPr defTabSz="429768">
              <a:spcAft>
                <a:spcPts val="600"/>
              </a:spcAft>
            </a:pPr>
            <a:fld id="{E0C3B11F-BB69-5D4A-B4A6-002443704CE6}" type="slidenum">
              <a:rPr lang="en-US" sz="1692" kern="1200">
                <a:solidFill>
                  <a:schemeClr val="tx1"/>
                </a:solidFill>
                <a:latin typeface="+mn-lt"/>
                <a:ea typeface="+mn-ea"/>
                <a:cs typeface="+mn-cs"/>
              </a:rPr>
              <a:pPr defTabSz="429768">
                <a:spcAft>
                  <a:spcPts val="600"/>
                </a:spcAft>
              </a:pPr>
              <a:t>16</a:t>
            </a:fld>
            <a:endParaRPr lang="en-US"/>
          </a:p>
        </p:txBody>
      </p:sp>
      <p:sp>
        <p:nvSpPr>
          <p:cNvPr id="6" name="Rectangle 5"/>
          <p:cNvSpPr/>
          <p:nvPr/>
        </p:nvSpPr>
        <p:spPr>
          <a:xfrm>
            <a:off x="1844144" y="2870080"/>
            <a:ext cx="248786" cy="284501"/>
          </a:xfrm>
          <a:prstGeom prst="rect">
            <a:avLst/>
          </a:prstGeom>
        </p:spPr>
        <p:txBody>
          <a:bodyPr wrap="none">
            <a:spAutoFit/>
          </a:bodyPr>
          <a:lstStyle/>
          <a:p>
            <a:pPr marL="256295" lvl="1" indent="-192501" defTabSz="644652" fontAlgn="base">
              <a:lnSpc>
                <a:spcPct val="90000"/>
              </a:lnSpc>
              <a:spcBef>
                <a:spcPts val="388"/>
              </a:spcBef>
              <a:spcAft>
                <a:spcPct val="0"/>
              </a:spcAft>
              <a:tabLst>
                <a:tab pos="642414" algn="l"/>
                <a:tab pos="1287066" algn="l"/>
                <a:tab pos="1931718" algn="l"/>
                <a:tab pos="2576370" algn="l"/>
                <a:tab pos="3221022" algn="l"/>
                <a:tab pos="3865674" algn="l"/>
                <a:tab pos="4510326" algn="l"/>
                <a:tab pos="5154978" algn="l"/>
                <a:tab pos="5799630" algn="l"/>
                <a:tab pos="6444282" algn="l"/>
                <a:tab pos="7088934" algn="l"/>
              </a:tabLst>
            </a:pPr>
            <a:endParaRPr lang="en-IE" sz="1350" b="1" dirty="0">
              <a:latin typeface="Courier New"/>
              <a:cs typeface="Courier New"/>
            </a:endParaRPr>
          </a:p>
        </p:txBody>
      </p:sp>
      <p:sp>
        <p:nvSpPr>
          <p:cNvPr id="11" name="Title 1">
            <a:extLst>
              <a:ext uri="{FF2B5EF4-FFF2-40B4-BE49-F238E27FC236}">
                <a16:creationId xmlns:a16="http://schemas.microsoft.com/office/drawing/2014/main" id="{06099CFB-5529-BD51-53F6-91E60FA94D8D}"/>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500" dirty="0"/>
              <a:t>Lambda Expression</a:t>
            </a:r>
          </a:p>
        </p:txBody>
      </p:sp>
    </p:spTree>
    <p:extLst>
      <p:ext uri="{BB962C8B-B14F-4D97-AF65-F5344CB8AC3E}">
        <p14:creationId xmlns:p14="http://schemas.microsoft.com/office/powerpoint/2010/main" val="18982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580" y="1215764"/>
            <a:ext cx="8276740" cy="3272258"/>
          </a:xfrm>
        </p:spPr>
        <p:txBody>
          <a:bodyPr>
            <a:noAutofit/>
          </a:bodyPr>
          <a:lstStyle/>
          <a:p>
            <a:pPr marL="0" indent="0">
              <a:spcBef>
                <a:spcPts val="0"/>
              </a:spcBef>
              <a:spcAft>
                <a:spcPts val="450"/>
              </a:spcAft>
              <a:buNone/>
            </a:pPr>
            <a:r>
              <a:rPr lang="en-US" sz="2000" b="1" u="sng" dirty="0"/>
              <a:t>Interfaces</a:t>
            </a:r>
          </a:p>
          <a:p>
            <a:pPr marL="0" indent="0">
              <a:spcBef>
                <a:spcPts val="0"/>
              </a:spcBef>
              <a:spcAft>
                <a:spcPts val="450"/>
              </a:spcAft>
              <a:buNone/>
            </a:pPr>
            <a:endParaRPr lang="en-US" sz="1800" u="sng" dirty="0"/>
          </a:p>
          <a:p>
            <a:pPr marL="342900" indent="-342900">
              <a:spcBef>
                <a:spcPts val="0"/>
              </a:spcBef>
              <a:spcAft>
                <a:spcPts val="450"/>
              </a:spcAft>
              <a:buFont typeface="+mj-lt"/>
              <a:buAutoNum type="arabicPeriod"/>
            </a:pPr>
            <a:r>
              <a:rPr lang="en-US" sz="1800" b="1" dirty="0"/>
              <a:t>Function&lt;T,R&gt;</a:t>
            </a:r>
            <a:r>
              <a:rPr lang="en-US" sz="1800" dirty="0">
                <a:solidFill>
                  <a:srgbClr val="FF0000"/>
                </a:solidFill>
              </a:rPr>
              <a:t> </a:t>
            </a:r>
            <a:endParaRPr lang="en-US" sz="1800" dirty="0"/>
          </a:p>
          <a:p>
            <a:pPr marL="403622" lvl="1" indent="-202406">
              <a:spcBef>
                <a:spcPts val="0"/>
              </a:spcBef>
              <a:spcAft>
                <a:spcPts val="450"/>
              </a:spcAft>
            </a:pPr>
            <a:r>
              <a:rPr lang="en-US" dirty="0"/>
              <a:t>Takes a single argument of type T and has return type R</a:t>
            </a:r>
          </a:p>
          <a:p>
            <a:pPr marL="403622" lvl="1" indent="-202406">
              <a:spcBef>
                <a:spcPts val="0"/>
              </a:spcBef>
              <a:spcAft>
                <a:spcPts val="450"/>
              </a:spcAft>
            </a:pPr>
            <a:r>
              <a:rPr lang="en-US" dirty="0"/>
              <a:t>T can be any type – i.e., int, char, string</a:t>
            </a:r>
          </a:p>
          <a:p>
            <a:pPr marL="403622" lvl="1" indent="-202406">
              <a:spcBef>
                <a:spcPts val="0"/>
              </a:spcBef>
              <a:spcAft>
                <a:spcPts val="450"/>
              </a:spcAft>
            </a:pPr>
            <a:endParaRPr lang="en-US" dirty="0"/>
          </a:p>
          <a:p>
            <a:pPr marL="403622" lvl="1" indent="-202406">
              <a:spcBef>
                <a:spcPts val="0"/>
              </a:spcBef>
              <a:spcAft>
                <a:spcPts val="450"/>
              </a:spcAft>
            </a:pPr>
            <a:endParaRPr lang="en-US" dirty="0"/>
          </a:p>
          <a:p>
            <a:pPr marL="342900" indent="-342900">
              <a:spcBef>
                <a:spcPts val="0"/>
              </a:spcBef>
              <a:spcAft>
                <a:spcPts val="450"/>
              </a:spcAft>
              <a:buFont typeface="+mj-lt"/>
              <a:buAutoNum type="arabicPeriod"/>
            </a:pPr>
            <a:r>
              <a:rPr lang="en-US" sz="1800" b="1" dirty="0" err="1"/>
              <a:t>BiFunction</a:t>
            </a:r>
            <a:r>
              <a:rPr lang="en-US" sz="1800" b="1" dirty="0"/>
              <a:t>&lt;T,U,R&gt;</a:t>
            </a:r>
          </a:p>
          <a:p>
            <a:pPr marL="403622" lvl="1" indent="-202406">
              <a:spcBef>
                <a:spcPts val="0"/>
              </a:spcBef>
              <a:spcAft>
                <a:spcPts val="450"/>
              </a:spcAft>
            </a:pPr>
            <a:r>
              <a:rPr lang="en-US" dirty="0"/>
              <a:t>Takes two arguments of type T and U and has return type R</a:t>
            </a:r>
          </a:p>
          <a:p>
            <a:pPr marL="201216" indent="-201216">
              <a:spcBef>
                <a:spcPts val="0"/>
              </a:spcBef>
              <a:spcAft>
                <a:spcPts val="450"/>
              </a:spcAft>
            </a:pPr>
            <a:endParaRPr lang="en-US" sz="1800" dirty="0"/>
          </a:p>
          <a:p>
            <a:pPr marL="0" indent="0">
              <a:spcBef>
                <a:spcPts val="0"/>
              </a:spcBef>
              <a:spcAft>
                <a:spcPts val="450"/>
              </a:spcAft>
              <a:buNone/>
            </a:pPr>
            <a:r>
              <a:rPr lang="en-US" sz="1800" dirty="0"/>
              <a:t>Each of these has a single abstract method called </a:t>
            </a:r>
            <a:r>
              <a:rPr lang="en-US" sz="1800" b="1" u="sng" dirty="0"/>
              <a:t>apply</a:t>
            </a:r>
            <a:r>
              <a:rPr lang="en-US" sz="1800" dirty="0"/>
              <a:t> that is implemented by a given lambda expression</a:t>
            </a:r>
            <a:endParaRPr lang="en-IE" sz="1800" dirty="0"/>
          </a:p>
        </p:txBody>
      </p:sp>
      <p:sp>
        <p:nvSpPr>
          <p:cNvPr id="4" name="Title 1">
            <a:extLst>
              <a:ext uri="{FF2B5EF4-FFF2-40B4-BE49-F238E27FC236}">
                <a16:creationId xmlns:a16="http://schemas.microsoft.com/office/drawing/2014/main" id="{3CCB8E31-D629-72CE-A2EA-0592C135BA91}"/>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err="1"/>
              <a:t>Java.util.function</a:t>
            </a:r>
            <a:r>
              <a:rPr lang="en-IE" sz="3600" dirty="0"/>
              <a:t> Package </a:t>
            </a:r>
            <a:endParaRPr lang="en-IE" sz="3500" dirty="0"/>
          </a:p>
        </p:txBody>
      </p:sp>
    </p:spTree>
    <p:extLst>
      <p:ext uri="{BB962C8B-B14F-4D97-AF65-F5344CB8AC3E}">
        <p14:creationId xmlns:p14="http://schemas.microsoft.com/office/powerpoint/2010/main" val="274902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490" y="1155065"/>
            <a:ext cx="8373110" cy="4351338"/>
          </a:xfrm>
        </p:spPr>
        <p:txBody>
          <a:bodyPr>
            <a:normAutofit/>
          </a:bodyPr>
          <a:lstStyle/>
          <a:p>
            <a:pPr marL="0" indent="0" algn="just">
              <a:buNone/>
            </a:pPr>
            <a:r>
              <a:rPr lang="en-US" sz="1800" dirty="0"/>
              <a:t>The following code block assigns each of our lambda expressions to appropriately named variables. Each one has a single argument and a specific return type.</a:t>
            </a:r>
            <a:endParaRPr lang="en-AU" sz="1800" dirty="0"/>
          </a:p>
          <a:p>
            <a:pPr marL="0" indent="0">
              <a:buNone/>
            </a:pPr>
            <a:endParaRPr lang="en-AU" sz="1800" dirty="0"/>
          </a:p>
          <a:p>
            <a:pPr marL="342900" indent="-342900">
              <a:buFont typeface="+mj-lt"/>
              <a:buAutoNum type="arabicPeriod"/>
            </a:pPr>
            <a:r>
              <a:rPr lang="en-AU" sz="1800" dirty="0"/>
              <a:t>Function&lt;Integer </a:t>
            </a:r>
            <a:r>
              <a:rPr lang="en-AU" sz="1800" dirty="0">
                <a:solidFill>
                  <a:srgbClr val="FF0000"/>
                </a:solidFill>
              </a:rPr>
              <a:t>T</a:t>
            </a:r>
            <a:r>
              <a:rPr lang="en-AU" sz="1800" dirty="0"/>
              <a:t>, Integer </a:t>
            </a:r>
            <a:r>
              <a:rPr lang="en-AU" sz="1800" dirty="0">
                <a:solidFill>
                  <a:srgbClr val="FF0000"/>
                </a:solidFill>
              </a:rPr>
              <a:t>R</a:t>
            </a:r>
            <a:r>
              <a:rPr lang="en-AU" sz="1800" dirty="0"/>
              <a:t>&gt; </a:t>
            </a:r>
            <a:r>
              <a:rPr lang="en-AU" sz="1800" dirty="0" err="1"/>
              <a:t>inc</a:t>
            </a:r>
            <a:r>
              <a:rPr lang="en-AU" sz="1800" dirty="0"/>
              <a:t> </a:t>
            </a:r>
            <a:r>
              <a:rPr lang="en-AU" sz="1800" dirty="0">
                <a:solidFill>
                  <a:srgbClr val="FF0000"/>
                </a:solidFill>
              </a:rPr>
              <a:t>(function)</a:t>
            </a:r>
            <a:r>
              <a:rPr lang="en-AU" sz="1800" dirty="0"/>
              <a:t> = x -&gt; x + 1;</a:t>
            </a:r>
          </a:p>
          <a:p>
            <a:pPr marL="342900" indent="-342900">
              <a:buFont typeface="+mj-lt"/>
              <a:buAutoNum type="arabicPeriod"/>
            </a:pPr>
            <a:endParaRPr lang="en-IE" sz="1800" dirty="0"/>
          </a:p>
          <a:p>
            <a:pPr marL="342900" indent="-342900">
              <a:buFont typeface="+mj-lt"/>
              <a:buAutoNum type="arabicPeriod"/>
            </a:pPr>
            <a:r>
              <a:rPr lang="en-AU" sz="1800" dirty="0"/>
              <a:t>Function&lt;</a:t>
            </a:r>
            <a:r>
              <a:rPr lang="en-AU" sz="1800" dirty="0" err="1"/>
              <a:t>Integer,Boolean</a:t>
            </a:r>
            <a:r>
              <a:rPr lang="en-AU" sz="1800" dirty="0"/>
              <a:t>&gt; even = x -&gt; x % 2 == 0;</a:t>
            </a:r>
          </a:p>
          <a:p>
            <a:pPr marL="342900" indent="-342900">
              <a:buFont typeface="+mj-lt"/>
              <a:buAutoNum type="arabicPeriod"/>
            </a:pPr>
            <a:endParaRPr lang="en-IE" sz="1800" dirty="0"/>
          </a:p>
          <a:p>
            <a:pPr marL="342900" indent="-342900">
              <a:buFont typeface="+mj-lt"/>
              <a:buAutoNum type="arabicPeriod"/>
            </a:pPr>
            <a:r>
              <a:rPr lang="en-AU" sz="1800" dirty="0"/>
              <a:t>Function&lt;</a:t>
            </a:r>
            <a:r>
              <a:rPr lang="en-AU" sz="1800" dirty="0" err="1"/>
              <a:t>Integer,Boolean</a:t>
            </a:r>
            <a:r>
              <a:rPr lang="en-AU" sz="1800" dirty="0"/>
              <a:t>&gt; </a:t>
            </a:r>
            <a:r>
              <a:rPr lang="en-AU" sz="1800" dirty="0" err="1"/>
              <a:t>pos</a:t>
            </a:r>
            <a:r>
              <a:rPr lang="en-AU" sz="1800" dirty="0"/>
              <a:t> = x -&gt; x &gt; 0;</a:t>
            </a:r>
          </a:p>
          <a:p>
            <a:pPr marL="342900" indent="-342900">
              <a:buFont typeface="+mj-lt"/>
              <a:buAutoNum type="arabicPeriod"/>
            </a:pPr>
            <a:endParaRPr lang="en-IE" sz="1800" dirty="0"/>
          </a:p>
          <a:p>
            <a:pPr marL="342900" indent="-342900">
              <a:buFont typeface="+mj-lt"/>
              <a:buAutoNum type="arabicPeriod"/>
            </a:pPr>
            <a:r>
              <a:rPr lang="en-AU" sz="1800" dirty="0"/>
              <a:t>Function&lt;Integer, Integer&gt; abs = x -&gt; x &gt;= 0 ? x : -x;</a:t>
            </a:r>
          </a:p>
          <a:p>
            <a:pPr marL="342900" indent="-342900">
              <a:buFont typeface="+mj-lt"/>
              <a:buAutoNum type="arabicPeriod"/>
            </a:pPr>
            <a:endParaRPr lang="en-AU" sz="1800" dirty="0"/>
          </a:p>
          <a:p>
            <a:pPr marL="0" indent="0">
              <a:buNone/>
            </a:pPr>
            <a:r>
              <a:rPr lang="en-AU" sz="1800" dirty="0">
                <a:solidFill>
                  <a:srgbClr val="FF0000"/>
                </a:solidFill>
              </a:rPr>
              <a:t>We are defining all this in the interface not in the main method like previously. This is the main difference. </a:t>
            </a:r>
            <a:endParaRPr lang="en-IE" sz="1800" dirty="0">
              <a:solidFill>
                <a:srgbClr val="FF0000"/>
              </a:solidFill>
            </a:endParaRPr>
          </a:p>
        </p:txBody>
      </p:sp>
      <p:sp>
        <p:nvSpPr>
          <p:cNvPr id="4" name="Title 1">
            <a:extLst>
              <a:ext uri="{FF2B5EF4-FFF2-40B4-BE49-F238E27FC236}">
                <a16:creationId xmlns:a16="http://schemas.microsoft.com/office/drawing/2014/main" id="{592602C6-8623-5030-5495-D0AF5A071FFA}"/>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a:t>Functions</a:t>
            </a:r>
            <a:endParaRPr lang="en-IE" sz="3500" dirty="0"/>
          </a:p>
        </p:txBody>
      </p:sp>
    </p:spTree>
    <p:extLst>
      <p:ext uri="{BB962C8B-B14F-4D97-AF65-F5344CB8AC3E}">
        <p14:creationId xmlns:p14="http://schemas.microsoft.com/office/powerpoint/2010/main" val="157941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012" y="1371441"/>
            <a:ext cx="7644653" cy="3086100"/>
          </a:xfrm>
        </p:spPr>
        <p:txBody>
          <a:bodyPr>
            <a:normAutofit/>
          </a:bodyPr>
          <a:lstStyle/>
          <a:p>
            <a:pPr marL="342900" indent="-342900">
              <a:buFont typeface="+mj-lt"/>
              <a:buAutoNum type="arabicPeriod" startAt="5"/>
              <a:tabLst>
                <a:tab pos="272654" algn="l"/>
                <a:tab pos="534591" algn="l"/>
                <a:tab pos="807244" algn="l"/>
                <a:tab pos="1078706" algn="l"/>
              </a:tabLst>
            </a:pPr>
            <a:r>
              <a:rPr lang="en-AU" sz="1800" dirty="0"/>
              <a:t>Function&lt;</a:t>
            </a:r>
            <a:r>
              <a:rPr lang="en-AU" sz="1800" dirty="0" err="1"/>
              <a:t>Integer,Integer</a:t>
            </a:r>
            <a:r>
              <a:rPr lang="en-AU" sz="1800" dirty="0"/>
              <a:t>&gt; sum = n -&gt; {</a:t>
            </a:r>
            <a:endParaRPr lang="en-IE" sz="1800" dirty="0"/>
          </a:p>
          <a:p>
            <a:pPr marL="0" indent="0">
              <a:buNone/>
              <a:tabLst>
                <a:tab pos="272654" algn="l"/>
                <a:tab pos="534591" algn="l"/>
                <a:tab pos="807244" algn="l"/>
                <a:tab pos="1078706" algn="l"/>
              </a:tabLst>
            </a:pPr>
            <a:r>
              <a:rPr lang="en-AU" sz="1800" dirty="0"/>
              <a:t>		int s = 0; for(int j = 1; j &lt;= n; j++) s = s + j;</a:t>
            </a:r>
            <a:endParaRPr lang="en-IE" sz="1800" dirty="0"/>
          </a:p>
          <a:p>
            <a:pPr marL="0" indent="0">
              <a:buNone/>
              <a:tabLst>
                <a:tab pos="272654" algn="l"/>
                <a:tab pos="534591" algn="l"/>
                <a:tab pos="807244" algn="l"/>
                <a:tab pos="1078706" algn="l"/>
              </a:tabLst>
            </a:pPr>
            <a:r>
              <a:rPr lang="en-AU" sz="1800" dirty="0"/>
              <a:t>		return s;</a:t>
            </a:r>
            <a:endParaRPr lang="en-IE" sz="1800" dirty="0"/>
          </a:p>
          <a:p>
            <a:pPr marL="0" indent="0">
              <a:buNone/>
              <a:tabLst>
                <a:tab pos="272654" algn="l"/>
                <a:tab pos="534591" algn="l"/>
                <a:tab pos="807244" algn="l"/>
                <a:tab pos="1078706" algn="l"/>
              </a:tabLst>
            </a:pPr>
            <a:r>
              <a:rPr lang="en-AU" sz="1800" dirty="0"/>
              <a:t>		};</a:t>
            </a:r>
          </a:p>
          <a:p>
            <a:pPr marL="342900" indent="-342900">
              <a:buFont typeface="+mj-lt"/>
              <a:buAutoNum type="arabicPeriod" startAt="5"/>
              <a:tabLst>
                <a:tab pos="272654" algn="l"/>
                <a:tab pos="534591" algn="l"/>
                <a:tab pos="807244" algn="l"/>
                <a:tab pos="1078706" algn="l"/>
              </a:tabLst>
            </a:pPr>
            <a:endParaRPr lang="en-IE" sz="1800" dirty="0">
              <a:solidFill>
                <a:srgbClr val="FF0000"/>
              </a:solidFill>
            </a:endParaRPr>
          </a:p>
          <a:p>
            <a:pPr marL="342900" indent="-342900">
              <a:buFont typeface="+mj-lt"/>
              <a:buAutoNum type="arabicPeriod" startAt="5"/>
              <a:tabLst>
                <a:tab pos="272654" algn="l"/>
                <a:tab pos="534591" algn="l"/>
                <a:tab pos="807244" algn="l"/>
                <a:tab pos="1078706" algn="l"/>
              </a:tabLst>
            </a:pPr>
            <a:r>
              <a:rPr lang="en-AU" sz="1800" dirty="0" err="1"/>
              <a:t>BiFunction</a:t>
            </a:r>
            <a:r>
              <a:rPr lang="en-AU" sz="1800" dirty="0"/>
              <a:t>&lt;</a:t>
            </a:r>
            <a:r>
              <a:rPr lang="en-AU" sz="1800" dirty="0" err="1"/>
              <a:t>Integer,Integer,Integer</a:t>
            </a:r>
            <a:r>
              <a:rPr lang="en-AU" sz="1800" dirty="0"/>
              <a:t>&gt; add = (</a:t>
            </a:r>
            <a:r>
              <a:rPr lang="en-AU" sz="1800" dirty="0" err="1"/>
              <a:t>x,y</a:t>
            </a:r>
            <a:r>
              <a:rPr lang="en-AU" sz="1800" dirty="0"/>
              <a:t>) -&gt; x + y;</a:t>
            </a:r>
            <a:r>
              <a:rPr lang="en-IE" sz="1800" dirty="0"/>
              <a:t>    </a:t>
            </a:r>
            <a:r>
              <a:rPr lang="en-IE" sz="1800" dirty="0">
                <a:solidFill>
                  <a:srgbClr val="FF0000"/>
                </a:solidFill>
              </a:rPr>
              <a:t>// &lt; T, T, R &gt;</a:t>
            </a:r>
          </a:p>
        </p:txBody>
      </p:sp>
      <p:sp>
        <p:nvSpPr>
          <p:cNvPr id="2" name="Title 1">
            <a:extLst>
              <a:ext uri="{FF2B5EF4-FFF2-40B4-BE49-F238E27FC236}">
                <a16:creationId xmlns:a16="http://schemas.microsoft.com/office/drawing/2014/main" id="{5710E3A7-EB4B-E095-4FFB-EF5F16730E15}"/>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a:t>Functions</a:t>
            </a:r>
            <a:endParaRPr lang="en-IE" sz="3500" dirty="0"/>
          </a:p>
        </p:txBody>
      </p:sp>
    </p:spTree>
    <p:extLst>
      <p:ext uri="{BB962C8B-B14F-4D97-AF65-F5344CB8AC3E}">
        <p14:creationId xmlns:p14="http://schemas.microsoft.com/office/powerpoint/2010/main" val="119515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3657" y="-564779"/>
            <a:ext cx="7266222" cy="1642969"/>
          </a:xfrm>
        </p:spPr>
        <p:txBody>
          <a:bodyPr anchor="b">
            <a:normAutofit/>
          </a:bodyPr>
          <a:lstStyle/>
          <a:p>
            <a:r>
              <a:rPr lang="en-US" sz="3500" dirty="0"/>
              <a:t>Java 8</a:t>
            </a:r>
          </a:p>
        </p:txBody>
      </p:sp>
      <p:sp>
        <p:nvSpPr>
          <p:cNvPr id="3" name="Content Placeholder 2"/>
          <p:cNvSpPr>
            <a:spLocks noGrp="1"/>
          </p:cNvSpPr>
          <p:nvPr>
            <p:ph idx="1"/>
          </p:nvPr>
        </p:nvSpPr>
        <p:spPr>
          <a:xfrm>
            <a:off x="405829" y="1251260"/>
            <a:ext cx="8260652" cy="3454358"/>
          </a:xfrm>
        </p:spPr>
        <p:txBody>
          <a:bodyPr anchor="t">
            <a:noAutofit/>
          </a:bodyPr>
          <a:lstStyle/>
          <a:p>
            <a:pPr algn="just"/>
            <a:r>
              <a:rPr lang="en-US" sz="1800" dirty="0"/>
              <a:t>Libraries introduced in Java 8 made it possible to write programs in a functional or declarative style.</a:t>
            </a:r>
          </a:p>
          <a:p>
            <a:pPr algn="just"/>
            <a:endParaRPr lang="en-US" sz="1800" dirty="0"/>
          </a:p>
          <a:p>
            <a:pPr algn="just"/>
            <a:r>
              <a:rPr lang="en-US" sz="1800" dirty="0"/>
              <a:t>Prior to that, only </a:t>
            </a:r>
            <a:r>
              <a:rPr lang="en-US" sz="1800" b="1" dirty="0"/>
              <a:t>state-based</a:t>
            </a:r>
            <a:r>
              <a:rPr lang="en-US" sz="1800" dirty="0"/>
              <a:t> object-oriented programming was supported. </a:t>
            </a:r>
          </a:p>
          <a:p>
            <a:pPr algn="just"/>
            <a:endParaRPr lang="en-US" sz="1800" dirty="0">
              <a:solidFill>
                <a:srgbClr val="FF0000"/>
              </a:solidFill>
            </a:endParaRPr>
          </a:p>
          <a:p>
            <a:pPr algn="just"/>
            <a:r>
              <a:rPr lang="en-US" sz="1800" dirty="0"/>
              <a:t>State-based refers to static programming (basic arithmetic operations, printing messages to the console).</a:t>
            </a:r>
          </a:p>
          <a:p>
            <a:pPr algn="just"/>
            <a:endParaRPr lang="en-US" sz="1800" dirty="0"/>
          </a:p>
          <a:p>
            <a:pPr algn="just"/>
            <a:r>
              <a:rPr lang="en-US" sz="1800" dirty="0"/>
              <a:t>While dynamic programming is flexible solving complex optimization problems. </a:t>
            </a:r>
          </a:p>
          <a:p>
            <a:pPr algn="just"/>
            <a:endParaRPr lang="en-US" sz="1800" dirty="0">
              <a:solidFill>
                <a:srgbClr val="FF0000"/>
              </a:solidFill>
            </a:endParaRPr>
          </a:p>
          <a:p>
            <a:pPr algn="just"/>
            <a:r>
              <a:rPr lang="en-US" sz="1800" dirty="0"/>
              <a:t>Functional programming views computation as the evaluation of mathematical type functions.</a:t>
            </a:r>
          </a:p>
          <a:p>
            <a:pPr algn="just"/>
            <a:endParaRPr lang="en-US" sz="1800" dirty="0">
              <a:solidFill>
                <a:srgbClr val="FF0000"/>
              </a:solidFill>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828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70" y="-6031"/>
            <a:ext cx="7886700" cy="1325563"/>
          </a:xfrm>
        </p:spPr>
        <p:txBody>
          <a:bodyPr/>
          <a:lstStyle/>
          <a:p>
            <a:r>
              <a:rPr lang="en-US" dirty="0"/>
              <a:t>apply method</a:t>
            </a:r>
            <a:endParaRPr lang="en-IE" dirty="0"/>
          </a:p>
        </p:txBody>
      </p:sp>
      <p:sp>
        <p:nvSpPr>
          <p:cNvPr id="3" name="Content Placeholder 2"/>
          <p:cNvSpPr>
            <a:spLocks noGrp="1"/>
          </p:cNvSpPr>
          <p:nvPr>
            <p:ph idx="1"/>
          </p:nvPr>
        </p:nvSpPr>
        <p:spPr>
          <a:xfrm>
            <a:off x="375285" y="1319532"/>
            <a:ext cx="8393430" cy="4351338"/>
          </a:xfrm>
        </p:spPr>
        <p:txBody>
          <a:bodyPr>
            <a:normAutofit/>
          </a:bodyPr>
          <a:lstStyle/>
          <a:p>
            <a:pPr marL="0" indent="0">
              <a:buNone/>
            </a:pPr>
            <a:r>
              <a:rPr lang="en-US" sz="1800" dirty="0"/>
              <a:t>A function value is an object just like any other object. We invoke the function instance by referencing its apply method as you would for any other object instance.</a:t>
            </a:r>
            <a:endParaRPr lang="en-AU" sz="1800" dirty="0"/>
          </a:p>
          <a:p>
            <a:pPr marL="0" indent="0">
              <a:buNone/>
            </a:pPr>
            <a:endParaRPr lang="en-AU" sz="1800" dirty="0"/>
          </a:p>
          <a:p>
            <a:pPr marL="342900" indent="-342900">
              <a:buFont typeface="+mj-lt"/>
              <a:buAutoNum type="arabicPeriod"/>
            </a:pPr>
            <a:r>
              <a:rPr lang="en-AU" sz="1800" dirty="0" err="1"/>
              <a:t>System.out.println</a:t>
            </a:r>
            <a:r>
              <a:rPr lang="en-AU" sz="1800" dirty="0"/>
              <a:t>(</a:t>
            </a:r>
            <a:r>
              <a:rPr lang="en-AU" sz="1800" dirty="0" err="1"/>
              <a:t>inc.</a:t>
            </a:r>
            <a:r>
              <a:rPr lang="en-AU" sz="1800" b="1" dirty="0" err="1"/>
              <a:t>apply</a:t>
            </a:r>
            <a:r>
              <a:rPr lang="en-AU" sz="1800" dirty="0"/>
              <a:t>(7)); </a:t>
            </a:r>
            <a:endParaRPr lang="en-IE" sz="1800" dirty="0"/>
          </a:p>
          <a:p>
            <a:pPr marL="342900" indent="-342900">
              <a:buFont typeface="+mj-lt"/>
              <a:buAutoNum type="arabicPeriod"/>
            </a:pPr>
            <a:r>
              <a:rPr lang="en-AU" sz="1800" dirty="0" err="1"/>
              <a:t>System.out.println</a:t>
            </a:r>
            <a:r>
              <a:rPr lang="en-AU" sz="1800" dirty="0"/>
              <a:t>(</a:t>
            </a:r>
            <a:r>
              <a:rPr lang="en-AU" sz="1800" dirty="0" err="1"/>
              <a:t>even.apply</a:t>
            </a:r>
            <a:r>
              <a:rPr lang="en-AU" sz="1800" dirty="0"/>
              <a:t>(9));</a:t>
            </a:r>
            <a:endParaRPr lang="en-IE" sz="1800" dirty="0"/>
          </a:p>
          <a:p>
            <a:pPr marL="342900" indent="-342900">
              <a:buFont typeface="+mj-lt"/>
              <a:buAutoNum type="arabicPeriod"/>
            </a:pPr>
            <a:r>
              <a:rPr lang="en-AU" sz="1800" dirty="0" err="1"/>
              <a:t>System.out.println</a:t>
            </a:r>
            <a:r>
              <a:rPr lang="en-AU" sz="1800" dirty="0"/>
              <a:t>(</a:t>
            </a:r>
            <a:r>
              <a:rPr lang="en-AU" sz="1800" dirty="0" err="1"/>
              <a:t>pos.apply</a:t>
            </a:r>
            <a:r>
              <a:rPr lang="en-AU" sz="1800" dirty="0"/>
              <a:t>(-9));</a:t>
            </a:r>
            <a:endParaRPr lang="en-IE" sz="1800" dirty="0"/>
          </a:p>
          <a:p>
            <a:pPr marL="342900" indent="-342900">
              <a:buFont typeface="+mj-lt"/>
              <a:buAutoNum type="arabicPeriod"/>
            </a:pPr>
            <a:r>
              <a:rPr lang="en-AU" sz="1800" dirty="0" err="1"/>
              <a:t>System.out.println</a:t>
            </a:r>
            <a:r>
              <a:rPr lang="en-AU" sz="1800" dirty="0"/>
              <a:t>(</a:t>
            </a:r>
            <a:r>
              <a:rPr lang="en-AU" sz="1800" dirty="0" err="1"/>
              <a:t>abs.apply</a:t>
            </a:r>
            <a:r>
              <a:rPr lang="en-AU" sz="1800" dirty="0"/>
              <a:t>(-7));</a:t>
            </a:r>
            <a:endParaRPr lang="en-IE" sz="1800" dirty="0"/>
          </a:p>
          <a:p>
            <a:pPr marL="342900" indent="-342900">
              <a:buFont typeface="+mj-lt"/>
              <a:buAutoNum type="arabicPeriod"/>
            </a:pPr>
            <a:r>
              <a:rPr lang="en-AU" sz="1800" dirty="0" err="1"/>
              <a:t>System.out.println</a:t>
            </a:r>
            <a:r>
              <a:rPr lang="en-AU" sz="1800" dirty="0"/>
              <a:t>(</a:t>
            </a:r>
            <a:r>
              <a:rPr lang="en-AU" sz="1800" dirty="0" err="1"/>
              <a:t>sum.apply</a:t>
            </a:r>
            <a:r>
              <a:rPr lang="en-AU" sz="1800" dirty="0"/>
              <a:t>(10));</a:t>
            </a:r>
            <a:endParaRPr lang="en-IE" sz="1800" dirty="0"/>
          </a:p>
          <a:p>
            <a:pPr marL="342900" indent="-342900">
              <a:buFont typeface="+mj-lt"/>
              <a:buAutoNum type="arabicPeriod"/>
            </a:pPr>
            <a:r>
              <a:rPr lang="en-AU" sz="1800" dirty="0" err="1"/>
              <a:t>System.out.println</a:t>
            </a:r>
            <a:r>
              <a:rPr lang="en-AU" sz="1800" dirty="0"/>
              <a:t>(</a:t>
            </a:r>
            <a:r>
              <a:rPr lang="en-AU" sz="1800" dirty="0" err="1"/>
              <a:t>add.apply</a:t>
            </a:r>
            <a:r>
              <a:rPr lang="en-AU" sz="1800" dirty="0"/>
              <a:t>(3,5));  </a:t>
            </a:r>
            <a:endParaRPr lang="en-IE" sz="1800" dirty="0"/>
          </a:p>
        </p:txBody>
      </p:sp>
    </p:spTree>
    <p:extLst>
      <p:ext uri="{BB962C8B-B14F-4D97-AF65-F5344CB8AC3E}">
        <p14:creationId xmlns:p14="http://schemas.microsoft.com/office/powerpoint/2010/main" val="367530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5576" y="1331289"/>
            <a:ext cx="8007223" cy="3454358"/>
          </a:xfrm>
        </p:spPr>
        <p:txBody>
          <a:bodyPr anchor="t">
            <a:normAutofit/>
          </a:bodyPr>
          <a:lstStyle/>
          <a:p>
            <a:pPr>
              <a:spcBef>
                <a:spcPts val="0"/>
              </a:spcBef>
              <a:spcAft>
                <a:spcPts val="900"/>
              </a:spcAft>
            </a:pPr>
            <a:r>
              <a:rPr lang="en-AU" sz="1800" dirty="0"/>
              <a:t>Assert uses a Boolean expression and throws an exception if the result is false.</a:t>
            </a:r>
          </a:p>
          <a:p>
            <a:pPr marL="342900" indent="-342900">
              <a:buFont typeface="+mj-lt"/>
              <a:buAutoNum type="arabicPeriod"/>
            </a:pPr>
            <a:r>
              <a:rPr lang="en-AU" sz="1800" dirty="0"/>
              <a:t>assert </a:t>
            </a:r>
            <a:r>
              <a:rPr lang="en-AU" sz="1800" dirty="0" err="1"/>
              <a:t>inc.apply</a:t>
            </a:r>
            <a:r>
              <a:rPr lang="en-AU" sz="1800" dirty="0"/>
              <a:t>(7) == 8;</a:t>
            </a:r>
          </a:p>
          <a:p>
            <a:pPr marL="342900" indent="-342900">
              <a:buFont typeface="+mj-lt"/>
              <a:buAutoNum type="arabicPeriod"/>
            </a:pPr>
            <a:r>
              <a:rPr lang="en-AU" sz="1800" dirty="0"/>
              <a:t>assert </a:t>
            </a:r>
            <a:r>
              <a:rPr lang="en-AU" sz="1800" dirty="0" err="1"/>
              <a:t>even.apply</a:t>
            </a:r>
            <a:r>
              <a:rPr lang="en-AU" sz="1800" dirty="0"/>
              <a:t>(9) == false;</a:t>
            </a:r>
          </a:p>
          <a:p>
            <a:pPr marL="342900" indent="-342900">
              <a:buFont typeface="+mj-lt"/>
              <a:buAutoNum type="arabicPeriod"/>
            </a:pPr>
            <a:r>
              <a:rPr lang="en-AU" sz="1800" dirty="0"/>
              <a:t>assert </a:t>
            </a:r>
            <a:r>
              <a:rPr lang="en-AU" sz="1800" dirty="0" err="1"/>
              <a:t>pos.apply</a:t>
            </a:r>
            <a:r>
              <a:rPr lang="en-AU" sz="1800" dirty="0"/>
              <a:t>(-9) == false;</a:t>
            </a:r>
          </a:p>
          <a:p>
            <a:pPr marL="342900" indent="-342900">
              <a:buFont typeface="+mj-lt"/>
              <a:buAutoNum type="arabicPeriod"/>
            </a:pPr>
            <a:r>
              <a:rPr lang="en-AU" sz="1800" dirty="0"/>
              <a:t>assert </a:t>
            </a:r>
            <a:r>
              <a:rPr lang="en-AU" sz="1800" dirty="0" err="1"/>
              <a:t>abs.apply</a:t>
            </a:r>
            <a:r>
              <a:rPr lang="en-AU" sz="1800" dirty="0"/>
              <a:t>(-7) == 7;</a:t>
            </a:r>
          </a:p>
          <a:p>
            <a:pPr marL="342900" indent="-342900">
              <a:buFont typeface="+mj-lt"/>
              <a:buAutoNum type="arabicPeriod"/>
            </a:pPr>
            <a:r>
              <a:rPr lang="en-AU" sz="1800" dirty="0"/>
              <a:t>assert </a:t>
            </a:r>
            <a:r>
              <a:rPr lang="en-AU" sz="1800" dirty="0" err="1"/>
              <a:t>sum.apply</a:t>
            </a:r>
            <a:r>
              <a:rPr lang="en-AU" sz="1800" dirty="0"/>
              <a:t>(10) == 55;</a:t>
            </a:r>
          </a:p>
          <a:p>
            <a:pPr marL="342900" indent="-342900">
              <a:buFont typeface="+mj-lt"/>
              <a:buAutoNum type="arabicPeriod"/>
            </a:pPr>
            <a:r>
              <a:rPr lang="en-AU" sz="1800" dirty="0"/>
              <a:t>assert </a:t>
            </a:r>
            <a:r>
              <a:rPr lang="en-AU" sz="1800" dirty="0" err="1"/>
              <a:t>add.apply</a:t>
            </a:r>
            <a:r>
              <a:rPr lang="en-AU" sz="1800" dirty="0"/>
              <a:t>(3,5) == 8; </a:t>
            </a:r>
            <a:r>
              <a:rPr lang="en-AU" sz="1600" dirty="0">
                <a:solidFill>
                  <a:srgbClr val="FF0000"/>
                </a:solidFill>
              </a:rPr>
              <a:t>	//here, we don’t have to write another program to enter the value of x and y. rather, we only use the apply </a:t>
            </a:r>
            <a:r>
              <a:rPr lang="en-AU" sz="1600" b="1" dirty="0">
                <a:solidFill>
                  <a:srgbClr val="FF0000"/>
                </a:solidFill>
              </a:rPr>
              <a:t>method</a:t>
            </a:r>
            <a:r>
              <a:rPr lang="en-AU" sz="1600" b="1" dirty="0"/>
              <a:t>.</a:t>
            </a:r>
            <a:r>
              <a:rPr lang="en-AU" sz="1800" b="1" dirty="0"/>
              <a:t> </a:t>
            </a:r>
          </a:p>
          <a:p>
            <a:pPr marL="0" indent="0">
              <a:buNone/>
            </a:pPr>
            <a:endParaRPr lang="en-IE"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3B0FD5C-C16B-DE9C-8B68-6EC12BD88B4B}"/>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a:t>assert</a:t>
            </a:r>
            <a:endParaRPr lang="en-IE" sz="3500" dirty="0"/>
          </a:p>
        </p:txBody>
      </p:sp>
    </p:spTree>
    <p:extLst>
      <p:ext uri="{BB962C8B-B14F-4D97-AF65-F5344CB8AC3E}">
        <p14:creationId xmlns:p14="http://schemas.microsoft.com/office/powerpoint/2010/main" val="1596913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37336" y="1260168"/>
            <a:ext cx="8190104" cy="4673271"/>
          </a:xfrm>
        </p:spPr>
        <p:txBody>
          <a:bodyPr anchor="t">
            <a:normAutofit lnSpcReduction="10000"/>
          </a:bodyPr>
          <a:lstStyle/>
          <a:p>
            <a:pPr algn="just">
              <a:tabLst>
                <a:tab pos="272654" algn="l"/>
                <a:tab pos="534591" algn="l"/>
                <a:tab pos="807244" algn="l"/>
                <a:tab pos="1078706" algn="l"/>
                <a:tab pos="1412081" algn="l"/>
              </a:tabLst>
            </a:pPr>
            <a:r>
              <a:rPr lang="en-US" sz="1800" dirty="0"/>
              <a:t>We can also write functions that take data structures as arguments and that return information about the state of the given data.</a:t>
            </a:r>
            <a:r>
              <a:rPr lang="en-AU" sz="1800" dirty="0"/>
              <a:t>	</a:t>
            </a:r>
          </a:p>
          <a:p>
            <a:pPr marL="0" indent="0" algn="just">
              <a:buNone/>
              <a:tabLst>
                <a:tab pos="272654" algn="l"/>
                <a:tab pos="534591" algn="l"/>
                <a:tab pos="807244" algn="l"/>
                <a:tab pos="1078706" algn="l"/>
                <a:tab pos="1412081" algn="l"/>
              </a:tabLst>
            </a:pPr>
            <a:endParaRPr lang="en-AU" sz="1800" dirty="0"/>
          </a:p>
          <a:p>
            <a:pPr marL="0" indent="0">
              <a:buNone/>
              <a:tabLst>
                <a:tab pos="272654" algn="l"/>
                <a:tab pos="534591" algn="l"/>
                <a:tab pos="807244" algn="l"/>
                <a:tab pos="1078706" algn="l"/>
                <a:tab pos="1412081" algn="l"/>
              </a:tabLst>
            </a:pPr>
            <a:r>
              <a:rPr lang="en-AU" sz="1600" b="1" dirty="0"/>
              <a:t>Function&lt;List&lt;Integer&gt;,Integer&gt; </a:t>
            </a:r>
          </a:p>
          <a:p>
            <a:pPr marL="0" indent="0">
              <a:buNone/>
              <a:tabLst>
                <a:tab pos="272654" algn="l"/>
                <a:tab pos="534591" algn="l"/>
                <a:tab pos="807244" algn="l"/>
                <a:tab pos="1078706" algn="l"/>
                <a:tab pos="1412081" algn="l"/>
              </a:tabLst>
            </a:pPr>
            <a:r>
              <a:rPr lang="en-AU" sz="1600" b="1" dirty="0"/>
              <a:t>		</a:t>
            </a:r>
            <a:r>
              <a:rPr lang="en-AU" sz="1600" b="1" dirty="0" err="1"/>
              <a:t>sumLst</a:t>
            </a:r>
            <a:r>
              <a:rPr lang="en-AU" sz="1600" dirty="0"/>
              <a:t> = lst -&gt;{</a:t>
            </a:r>
            <a:endParaRPr lang="en-IE" sz="1600" dirty="0"/>
          </a:p>
          <a:p>
            <a:pPr marL="0" indent="0">
              <a:buNone/>
              <a:tabLst>
                <a:tab pos="272654" algn="l"/>
                <a:tab pos="534591" algn="l"/>
                <a:tab pos="807244" algn="l"/>
                <a:tab pos="1078706" algn="l"/>
                <a:tab pos="1412081" algn="l"/>
              </a:tabLst>
            </a:pPr>
            <a:r>
              <a:rPr lang="en-AU" sz="1600" dirty="0"/>
              <a:t> 		int s = 0;</a:t>
            </a:r>
            <a:endParaRPr lang="en-IE" sz="1600" dirty="0"/>
          </a:p>
          <a:p>
            <a:pPr marL="0" indent="0">
              <a:buNone/>
              <a:tabLst>
                <a:tab pos="272654" algn="l"/>
                <a:tab pos="534591" algn="l"/>
                <a:tab pos="807244" algn="l"/>
                <a:tab pos="1078706" algn="l"/>
                <a:tab pos="1412081" algn="l"/>
              </a:tabLst>
            </a:pPr>
            <a:r>
              <a:rPr lang="en-AU" sz="1600" dirty="0"/>
              <a:t> 		for(Integer x : lst) s = s + x;</a:t>
            </a:r>
            <a:endParaRPr lang="en-IE" sz="1600" dirty="0"/>
          </a:p>
          <a:p>
            <a:pPr marL="0" indent="0">
              <a:buNone/>
              <a:tabLst>
                <a:tab pos="272654" algn="l"/>
                <a:tab pos="534591" algn="l"/>
                <a:tab pos="807244" algn="l"/>
                <a:tab pos="1078706" algn="l"/>
                <a:tab pos="1412081" algn="l"/>
              </a:tabLst>
            </a:pPr>
            <a:r>
              <a:rPr lang="en-AU" sz="1600" dirty="0"/>
              <a:t> 		return s;</a:t>
            </a:r>
            <a:endParaRPr lang="en-IE" sz="1600" dirty="0"/>
          </a:p>
          <a:p>
            <a:pPr marL="0" indent="0">
              <a:buNone/>
              <a:tabLst>
                <a:tab pos="272654" algn="l"/>
                <a:tab pos="534591" algn="l"/>
                <a:tab pos="807244" algn="l"/>
                <a:tab pos="1078706" algn="l"/>
                <a:tab pos="1412081" algn="l"/>
              </a:tabLst>
            </a:pPr>
            <a:r>
              <a:rPr lang="en-AU" sz="1600" dirty="0"/>
              <a:t>	};</a:t>
            </a:r>
          </a:p>
          <a:p>
            <a:pPr marL="0" indent="0">
              <a:buNone/>
              <a:tabLst>
                <a:tab pos="272654" algn="l"/>
                <a:tab pos="534591" algn="l"/>
                <a:tab pos="807244" algn="l"/>
                <a:tab pos="1078706" algn="l"/>
                <a:tab pos="1412081" algn="l"/>
              </a:tabLst>
            </a:pPr>
            <a:endParaRPr lang="en-AU" sz="1600" dirty="0"/>
          </a:p>
          <a:p>
            <a:pPr algn="just">
              <a:tabLst>
                <a:tab pos="272654" algn="l"/>
                <a:tab pos="534591" algn="l"/>
                <a:tab pos="807244" algn="l"/>
                <a:tab pos="1078706" algn="l"/>
                <a:tab pos="1412081" algn="l"/>
              </a:tabLst>
            </a:pPr>
            <a:r>
              <a:rPr lang="en-US" sz="1800" dirty="0"/>
              <a:t>The function </a:t>
            </a:r>
            <a:r>
              <a:rPr lang="en-US" sz="1800" dirty="0" err="1"/>
              <a:t>sumLst</a:t>
            </a:r>
            <a:r>
              <a:rPr lang="en-US" sz="1800" dirty="0"/>
              <a:t> takes a list of integer values and calculates the sum of the elements in the list.</a:t>
            </a:r>
          </a:p>
          <a:p>
            <a:pPr algn="just">
              <a:tabLst>
                <a:tab pos="272654" algn="l"/>
                <a:tab pos="534591" algn="l"/>
                <a:tab pos="807244" algn="l"/>
                <a:tab pos="1078706" algn="l"/>
                <a:tab pos="1412081" algn="l"/>
              </a:tabLst>
            </a:pPr>
            <a:endParaRPr lang="en-US" sz="1800" dirty="0"/>
          </a:p>
          <a:p>
            <a:pPr algn="just">
              <a:tabLst>
                <a:tab pos="272654" algn="l"/>
                <a:tab pos="534591" algn="l"/>
                <a:tab pos="807244" algn="l"/>
                <a:tab pos="1078706" algn="l"/>
                <a:tab pos="1412081" algn="l"/>
              </a:tabLst>
            </a:pPr>
            <a:r>
              <a:rPr lang="en-US" sz="1800" dirty="0"/>
              <a:t>Each of the functions uses a for loop to process the data and is coded in an imperative style.</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3FC9DE0-A394-D1E7-F295-C3712BF2B16A}"/>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err="1"/>
              <a:t>sumLst</a:t>
            </a:r>
            <a:endParaRPr lang="en-IE" sz="3500" dirty="0"/>
          </a:p>
        </p:txBody>
      </p:sp>
    </p:spTree>
    <p:extLst>
      <p:ext uri="{BB962C8B-B14F-4D97-AF65-F5344CB8AC3E}">
        <p14:creationId xmlns:p14="http://schemas.microsoft.com/office/powerpoint/2010/main" val="2208635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37336" y="1260168"/>
            <a:ext cx="8190104" cy="4673271"/>
          </a:xfrm>
        </p:spPr>
        <p:txBody>
          <a:bodyPr anchor="t">
            <a:normAutofit/>
          </a:bodyPr>
          <a:lstStyle/>
          <a:p>
            <a:pPr marL="0" indent="0">
              <a:buNone/>
              <a:tabLst>
                <a:tab pos="272654" algn="l"/>
                <a:tab pos="534591" algn="l"/>
                <a:tab pos="807244" algn="l"/>
                <a:tab pos="1078706" algn="l"/>
                <a:tab pos="1412081" algn="l"/>
              </a:tabLst>
            </a:pPr>
            <a:r>
              <a:rPr lang="en-AU" sz="1800" b="1" dirty="0"/>
              <a:t>Function&lt;List&lt;Integer&gt;,Integer&gt; </a:t>
            </a:r>
          </a:p>
          <a:p>
            <a:pPr marL="0" indent="0">
              <a:buNone/>
              <a:tabLst>
                <a:tab pos="272654" algn="l"/>
                <a:tab pos="534591" algn="l"/>
                <a:tab pos="807244" algn="l"/>
                <a:tab pos="1078706" algn="l"/>
                <a:tab pos="1412081" algn="l"/>
              </a:tabLst>
            </a:pPr>
            <a:endParaRPr lang="en-AU" sz="1800" b="1" dirty="0"/>
          </a:p>
          <a:p>
            <a:pPr marL="0" indent="0">
              <a:buNone/>
              <a:tabLst>
                <a:tab pos="272654" algn="l"/>
                <a:tab pos="534591" algn="l"/>
                <a:tab pos="807244" algn="l"/>
                <a:tab pos="1078706" algn="l"/>
                <a:tab pos="1412081" algn="l"/>
              </a:tabLst>
            </a:pPr>
            <a:r>
              <a:rPr lang="en-AU" sz="1800" b="1" dirty="0"/>
              <a:t>		</a:t>
            </a:r>
            <a:r>
              <a:rPr lang="en-AU" sz="1800" b="1" dirty="0" err="1"/>
              <a:t>sumLst</a:t>
            </a:r>
            <a:r>
              <a:rPr lang="en-AU" sz="1800" dirty="0"/>
              <a:t> = lst -&gt;{</a:t>
            </a:r>
            <a:endParaRPr lang="en-IE" sz="1800" dirty="0"/>
          </a:p>
          <a:p>
            <a:pPr marL="0" indent="0">
              <a:buNone/>
              <a:tabLst>
                <a:tab pos="272654" algn="l"/>
                <a:tab pos="534591" algn="l"/>
                <a:tab pos="807244" algn="l"/>
                <a:tab pos="1078706" algn="l"/>
                <a:tab pos="1412081" algn="l"/>
              </a:tabLst>
            </a:pPr>
            <a:r>
              <a:rPr lang="en-AU" sz="1800" dirty="0"/>
              <a:t> 		int s = 0;</a:t>
            </a:r>
            <a:endParaRPr lang="en-IE" sz="1800" dirty="0"/>
          </a:p>
          <a:p>
            <a:pPr marL="0" indent="0">
              <a:buNone/>
              <a:tabLst>
                <a:tab pos="272654" algn="l"/>
                <a:tab pos="534591" algn="l"/>
                <a:tab pos="807244" algn="l"/>
                <a:tab pos="1078706" algn="l"/>
                <a:tab pos="1412081" algn="l"/>
              </a:tabLst>
            </a:pPr>
            <a:r>
              <a:rPr lang="en-AU" sz="1800" dirty="0"/>
              <a:t> 		for(Integer x : lst) s = s + x;</a:t>
            </a:r>
            <a:endParaRPr lang="en-IE" sz="1800" dirty="0"/>
          </a:p>
          <a:p>
            <a:pPr marL="0" indent="0">
              <a:buNone/>
              <a:tabLst>
                <a:tab pos="272654" algn="l"/>
                <a:tab pos="534591" algn="l"/>
                <a:tab pos="807244" algn="l"/>
                <a:tab pos="1078706" algn="l"/>
                <a:tab pos="1412081" algn="l"/>
              </a:tabLst>
            </a:pPr>
            <a:r>
              <a:rPr lang="en-AU" sz="1800" dirty="0"/>
              <a:t> 		return s;</a:t>
            </a:r>
            <a:endParaRPr lang="en-IE" sz="1800" dirty="0"/>
          </a:p>
          <a:p>
            <a:pPr marL="0" indent="0">
              <a:buNone/>
              <a:tabLst>
                <a:tab pos="272654" algn="l"/>
                <a:tab pos="534591" algn="l"/>
                <a:tab pos="807244" algn="l"/>
                <a:tab pos="1078706" algn="l"/>
                <a:tab pos="1412081" algn="l"/>
              </a:tabLst>
            </a:pPr>
            <a:r>
              <a:rPr lang="en-AU" sz="1800" dirty="0"/>
              <a:t>	};</a:t>
            </a:r>
          </a:p>
          <a:p>
            <a:pPr marL="0" indent="0">
              <a:buNone/>
              <a:tabLst>
                <a:tab pos="272654" algn="l"/>
                <a:tab pos="534591" algn="l"/>
                <a:tab pos="807244" algn="l"/>
                <a:tab pos="1078706" algn="l"/>
                <a:tab pos="1412081" algn="l"/>
              </a:tabLst>
            </a:pPr>
            <a:endParaRPr lang="en-AU" sz="1600" dirty="0"/>
          </a:p>
          <a:p>
            <a:pPr algn="just">
              <a:tabLst>
                <a:tab pos="272654" algn="l"/>
                <a:tab pos="534591" algn="l"/>
                <a:tab pos="807244" algn="l"/>
                <a:tab pos="1078706" algn="l"/>
                <a:tab pos="1412081" algn="l"/>
              </a:tabLst>
            </a:pPr>
            <a:r>
              <a:rPr lang="en-US" sz="1800" dirty="0"/>
              <a:t>Note that here all coding of function bodies will be done in an imperative style. It is also possible to write them in a declarative or functional style using what are called streams.</a:t>
            </a:r>
          </a:p>
          <a:p>
            <a:pPr algn="just">
              <a:tabLst>
                <a:tab pos="272654" algn="l"/>
                <a:tab pos="534591" algn="l"/>
                <a:tab pos="807244" algn="l"/>
                <a:tab pos="1078706" algn="l"/>
                <a:tab pos="1412081" algn="l"/>
              </a:tabLst>
            </a:pPr>
            <a:endParaRPr lang="en-US" sz="1800" dirty="0"/>
          </a:p>
          <a:p>
            <a:pPr algn="just">
              <a:tabLst>
                <a:tab pos="272654" algn="l"/>
                <a:tab pos="534591" algn="l"/>
                <a:tab pos="807244" algn="l"/>
                <a:tab pos="1078706" algn="l"/>
                <a:tab pos="1412081" algn="l"/>
              </a:tabLst>
            </a:pPr>
            <a:r>
              <a:rPr lang="en-US" sz="1800" dirty="0"/>
              <a:t>The function, </a:t>
            </a:r>
            <a:r>
              <a:rPr lang="en-US" sz="1800" dirty="0" err="1"/>
              <a:t>sumLst</a:t>
            </a:r>
            <a:r>
              <a:rPr lang="en-US" sz="1800" dirty="0"/>
              <a:t>, returns 0 if the list is empty. This is correct because, from a mathematical perspective, the sum of an empty list is defined to be 0.</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3FC9DE0-A394-D1E7-F295-C3712BF2B16A}"/>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err="1"/>
              <a:t>sumLst</a:t>
            </a:r>
            <a:endParaRPr lang="en-IE" sz="3500" dirty="0"/>
          </a:p>
        </p:txBody>
      </p:sp>
    </p:spTree>
    <p:extLst>
      <p:ext uri="{BB962C8B-B14F-4D97-AF65-F5344CB8AC3E}">
        <p14:creationId xmlns:p14="http://schemas.microsoft.com/office/powerpoint/2010/main" val="24924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0EFA245-3C22-3665-4C02-4F3C350189DA}"/>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err="1"/>
              <a:t>allPos</a:t>
            </a:r>
            <a:endParaRPr lang="en-IE" sz="3500" dirty="0"/>
          </a:p>
        </p:txBody>
      </p:sp>
      <p:sp>
        <p:nvSpPr>
          <p:cNvPr id="2" name="Content Placeholder 2">
            <a:extLst>
              <a:ext uri="{FF2B5EF4-FFF2-40B4-BE49-F238E27FC236}">
                <a16:creationId xmlns:a16="http://schemas.microsoft.com/office/drawing/2014/main" id="{999EE6F2-4CC0-D755-4C71-172899789BBC}"/>
              </a:ext>
            </a:extLst>
          </p:cNvPr>
          <p:cNvSpPr txBox="1">
            <a:spLocks/>
          </p:cNvSpPr>
          <p:nvPr/>
        </p:nvSpPr>
        <p:spPr>
          <a:xfrm>
            <a:off x="537336" y="1260169"/>
            <a:ext cx="8281544" cy="3454358"/>
          </a:xfrm>
          <a:prstGeom prst="rect">
            <a:avLst/>
          </a:prstGeom>
        </p:spPr>
        <p:txBody>
          <a:bodyPr vert="horz" lIns="91440" tIns="45720" rIns="91440" bIns="45720" rtlCol="0" anchor="t">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tabLst>
                <a:tab pos="272654" algn="l"/>
                <a:tab pos="534591" algn="l"/>
                <a:tab pos="807244" algn="l"/>
                <a:tab pos="1078706" algn="l"/>
                <a:tab pos="1341835" algn="l"/>
              </a:tabLst>
            </a:pPr>
            <a:r>
              <a:rPr lang="en-AU" sz="1800" b="1" dirty="0"/>
              <a:t>Function&lt;List&lt;Integer&gt;,Boolean&gt; </a:t>
            </a:r>
          </a:p>
          <a:p>
            <a:pPr marL="0" indent="0">
              <a:buNone/>
              <a:tabLst>
                <a:tab pos="272654" algn="l"/>
                <a:tab pos="534591" algn="l"/>
                <a:tab pos="807244" algn="l"/>
                <a:tab pos="1078706" algn="l"/>
                <a:tab pos="1341835" algn="l"/>
              </a:tabLst>
            </a:pPr>
            <a:endParaRPr lang="en-AU" sz="1800" b="1" dirty="0"/>
          </a:p>
          <a:p>
            <a:pPr marL="0" indent="0">
              <a:buNone/>
              <a:tabLst>
                <a:tab pos="272654" algn="l"/>
                <a:tab pos="534591" algn="l"/>
                <a:tab pos="807244" algn="l"/>
                <a:tab pos="1078706" algn="l"/>
                <a:tab pos="1341835" algn="l"/>
              </a:tabLst>
            </a:pPr>
            <a:r>
              <a:rPr lang="en-AU" sz="1800" b="1" dirty="0"/>
              <a:t>		</a:t>
            </a:r>
            <a:r>
              <a:rPr lang="en-AU" sz="1800" b="1" dirty="0" err="1"/>
              <a:t>allPos</a:t>
            </a:r>
            <a:r>
              <a:rPr lang="en-AU" sz="1800" dirty="0"/>
              <a:t> = lst -&gt;{</a:t>
            </a:r>
            <a:endParaRPr lang="en-IE" sz="1800" dirty="0"/>
          </a:p>
          <a:p>
            <a:pPr marL="0" indent="0">
              <a:buNone/>
              <a:tabLst>
                <a:tab pos="272654" algn="l"/>
                <a:tab pos="534591" algn="l"/>
                <a:tab pos="807244" algn="l"/>
                <a:tab pos="1078706" algn="l"/>
                <a:tab pos="1341835" algn="l"/>
              </a:tabLst>
            </a:pPr>
            <a:r>
              <a:rPr lang="en-AU" sz="1800" dirty="0"/>
              <a:t> 		for(Integer x : lst) if(x &lt;= 0) return false;</a:t>
            </a:r>
            <a:endParaRPr lang="en-IE" sz="1800" dirty="0"/>
          </a:p>
          <a:p>
            <a:pPr marL="0" indent="0">
              <a:buNone/>
              <a:tabLst>
                <a:tab pos="272654" algn="l"/>
                <a:tab pos="534591" algn="l"/>
                <a:tab pos="807244" algn="l"/>
                <a:tab pos="1078706" algn="l"/>
                <a:tab pos="1341835" algn="l"/>
              </a:tabLst>
            </a:pPr>
            <a:r>
              <a:rPr lang="en-AU" sz="1800" dirty="0"/>
              <a:t> 		return true;</a:t>
            </a:r>
            <a:endParaRPr lang="en-IE" sz="1800" dirty="0"/>
          </a:p>
          <a:p>
            <a:pPr marL="0" indent="0">
              <a:buNone/>
              <a:tabLst>
                <a:tab pos="272654" algn="l"/>
                <a:tab pos="534591" algn="l"/>
                <a:tab pos="807244" algn="l"/>
                <a:tab pos="1078706" algn="l"/>
                <a:tab pos="1341835" algn="l"/>
              </a:tabLst>
            </a:pPr>
            <a:r>
              <a:rPr lang="en-AU" sz="1800" dirty="0"/>
              <a:t>	};</a:t>
            </a:r>
          </a:p>
          <a:p>
            <a:pPr marL="0" indent="0">
              <a:buNone/>
              <a:tabLst>
                <a:tab pos="272654" algn="l"/>
                <a:tab pos="534591" algn="l"/>
                <a:tab pos="807244" algn="l"/>
                <a:tab pos="1078706" algn="l"/>
                <a:tab pos="1341835" algn="l"/>
              </a:tabLst>
            </a:pPr>
            <a:endParaRPr lang="en-AU" sz="1800" dirty="0"/>
          </a:p>
          <a:p>
            <a:pPr>
              <a:tabLst>
                <a:tab pos="272654" algn="l"/>
                <a:tab pos="534591" algn="l"/>
                <a:tab pos="807244" algn="l"/>
                <a:tab pos="1078706" algn="l"/>
                <a:tab pos="1341835" algn="l"/>
              </a:tabLst>
            </a:pPr>
            <a:r>
              <a:rPr lang="en-US" sz="1800" dirty="0"/>
              <a:t>The function </a:t>
            </a:r>
            <a:r>
              <a:rPr lang="en-US" sz="1800" dirty="0" err="1"/>
              <a:t>allPos</a:t>
            </a:r>
            <a:r>
              <a:rPr lang="en-US" sz="1800" dirty="0"/>
              <a:t> takes a list of integer values as argument and returns true if all the elements are positive values; false otherwise.</a:t>
            </a:r>
          </a:p>
          <a:p>
            <a:pPr>
              <a:tabLst>
                <a:tab pos="272654" algn="l"/>
                <a:tab pos="534591" algn="l"/>
                <a:tab pos="807244" algn="l"/>
                <a:tab pos="1078706" algn="l"/>
                <a:tab pos="1341835" algn="l"/>
              </a:tabLst>
            </a:pPr>
            <a:endParaRPr lang="en-US" sz="1800" dirty="0"/>
          </a:p>
          <a:p>
            <a:pPr>
              <a:tabLst>
                <a:tab pos="272654" algn="l"/>
                <a:tab pos="534591" algn="l"/>
                <a:tab pos="807244" algn="l"/>
                <a:tab pos="1078706" algn="l"/>
                <a:tab pos="1341835" algn="l"/>
              </a:tabLst>
            </a:pPr>
            <a:r>
              <a:rPr lang="en-US" sz="1800" dirty="0"/>
              <a:t>It returns true if the list is empty. </a:t>
            </a:r>
            <a:endParaRPr lang="en-AU" sz="1800" dirty="0"/>
          </a:p>
        </p:txBody>
      </p:sp>
    </p:spTree>
    <p:extLst>
      <p:ext uri="{BB962C8B-B14F-4D97-AF65-F5344CB8AC3E}">
        <p14:creationId xmlns:p14="http://schemas.microsoft.com/office/powerpoint/2010/main" val="1451301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DE7414B-4506-AB16-6CF1-23445CEDC13D}"/>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err="1"/>
              <a:t>freq</a:t>
            </a:r>
            <a:endParaRPr lang="en-IE" sz="3500" dirty="0"/>
          </a:p>
        </p:txBody>
      </p:sp>
      <p:sp>
        <p:nvSpPr>
          <p:cNvPr id="2" name="Content Placeholder 2">
            <a:extLst>
              <a:ext uri="{FF2B5EF4-FFF2-40B4-BE49-F238E27FC236}">
                <a16:creationId xmlns:a16="http://schemas.microsoft.com/office/drawing/2014/main" id="{A90A4077-CF36-7D47-A787-8344CA9981D9}"/>
              </a:ext>
            </a:extLst>
          </p:cNvPr>
          <p:cNvSpPr txBox="1">
            <a:spLocks/>
          </p:cNvSpPr>
          <p:nvPr/>
        </p:nvSpPr>
        <p:spPr>
          <a:xfrm>
            <a:off x="374776" y="1158568"/>
            <a:ext cx="8332344" cy="4500551"/>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None/>
              <a:tabLst>
                <a:tab pos="272654" algn="l"/>
                <a:tab pos="534591" algn="l"/>
                <a:tab pos="807244" algn="l"/>
                <a:tab pos="1078706" algn="l"/>
                <a:tab pos="1341835" algn="l"/>
              </a:tabLst>
            </a:pPr>
            <a:r>
              <a:rPr lang="en-AU" sz="1800" b="1" dirty="0" err="1"/>
              <a:t>BiFunction</a:t>
            </a:r>
            <a:r>
              <a:rPr lang="en-AU" sz="1800" b="1" dirty="0"/>
              <a:t>&lt;Integer,List&lt;Integer&gt;,Integer&gt; </a:t>
            </a:r>
          </a:p>
          <a:p>
            <a:pPr marL="0" indent="0" algn="just">
              <a:buNone/>
              <a:tabLst>
                <a:tab pos="272654" algn="l"/>
                <a:tab pos="534591" algn="l"/>
                <a:tab pos="807244" algn="l"/>
                <a:tab pos="1078706" algn="l"/>
                <a:tab pos="1341835" algn="l"/>
              </a:tabLst>
            </a:pPr>
            <a:endParaRPr lang="en-AU" sz="1800" dirty="0"/>
          </a:p>
          <a:p>
            <a:pPr marL="0" indent="0" algn="just">
              <a:buNone/>
              <a:tabLst>
                <a:tab pos="272654" algn="l"/>
                <a:tab pos="534591" algn="l"/>
                <a:tab pos="807244" algn="l"/>
                <a:tab pos="1078706" algn="l"/>
                <a:tab pos="1341835" algn="l"/>
              </a:tabLst>
            </a:pPr>
            <a:r>
              <a:rPr lang="en-AU" sz="1800" b="1" dirty="0"/>
              <a:t>		</a:t>
            </a:r>
            <a:r>
              <a:rPr lang="en-AU" sz="1800" b="1" dirty="0" err="1"/>
              <a:t>freq</a:t>
            </a:r>
            <a:r>
              <a:rPr lang="en-AU" sz="1800" dirty="0"/>
              <a:t> = (</a:t>
            </a:r>
            <a:r>
              <a:rPr lang="en-AU" sz="1800" dirty="0" err="1"/>
              <a:t>k,lst</a:t>
            </a:r>
            <a:r>
              <a:rPr lang="en-AU" sz="1800" dirty="0"/>
              <a:t>) -&gt;{</a:t>
            </a:r>
            <a:endParaRPr lang="en-IE" sz="1800" dirty="0"/>
          </a:p>
          <a:p>
            <a:pPr marL="0" indent="0" algn="just">
              <a:buNone/>
              <a:tabLst>
                <a:tab pos="272654" algn="l"/>
                <a:tab pos="534591" algn="l"/>
                <a:tab pos="807244" algn="l"/>
                <a:tab pos="1078706" algn="l"/>
                <a:tab pos="1341835" algn="l"/>
              </a:tabLst>
            </a:pPr>
            <a:r>
              <a:rPr lang="en-AU" sz="1800" dirty="0"/>
              <a:t>		int count = 0;</a:t>
            </a:r>
            <a:endParaRPr lang="en-IE" sz="1800" dirty="0"/>
          </a:p>
          <a:p>
            <a:pPr marL="0" indent="0" algn="just">
              <a:buNone/>
              <a:tabLst>
                <a:tab pos="272654" algn="l"/>
                <a:tab pos="534591" algn="l"/>
                <a:tab pos="807244" algn="l"/>
                <a:tab pos="1078706" algn="l"/>
                <a:tab pos="1341835" algn="l"/>
              </a:tabLst>
            </a:pPr>
            <a:r>
              <a:rPr lang="en-AU" sz="1800" dirty="0"/>
              <a:t>		for(Integer x : lst) if(</a:t>
            </a:r>
            <a:r>
              <a:rPr lang="en-AU" sz="1800" dirty="0" err="1"/>
              <a:t>k.equals</a:t>
            </a:r>
            <a:r>
              <a:rPr lang="en-AU" sz="1800" dirty="0"/>
              <a:t>(x)) count++;</a:t>
            </a:r>
            <a:endParaRPr lang="en-IE" sz="1800" dirty="0"/>
          </a:p>
          <a:p>
            <a:pPr marL="0" indent="0" algn="just">
              <a:buNone/>
              <a:tabLst>
                <a:tab pos="272654" algn="l"/>
                <a:tab pos="534591" algn="l"/>
                <a:tab pos="807244" algn="l"/>
                <a:tab pos="1078706" algn="l"/>
                <a:tab pos="1341835" algn="l"/>
              </a:tabLst>
            </a:pPr>
            <a:r>
              <a:rPr lang="en-AU" sz="1800" dirty="0"/>
              <a:t>		return count;</a:t>
            </a:r>
            <a:endParaRPr lang="en-IE" sz="1800" dirty="0"/>
          </a:p>
          <a:p>
            <a:pPr marL="0" indent="0" algn="just">
              <a:buNone/>
              <a:tabLst>
                <a:tab pos="272654" algn="l"/>
                <a:tab pos="534591" algn="l"/>
                <a:tab pos="807244" algn="l"/>
                <a:tab pos="1078706" algn="l"/>
                <a:tab pos="1341835" algn="l"/>
              </a:tabLst>
            </a:pPr>
            <a:r>
              <a:rPr lang="en-AU" sz="1800" dirty="0"/>
              <a:t>	};</a:t>
            </a:r>
          </a:p>
          <a:p>
            <a:pPr marL="0" indent="0" algn="just">
              <a:buNone/>
              <a:tabLst>
                <a:tab pos="272654" algn="l"/>
                <a:tab pos="534591" algn="l"/>
                <a:tab pos="807244" algn="l"/>
                <a:tab pos="1078706" algn="l"/>
                <a:tab pos="1341835" algn="l"/>
              </a:tabLst>
            </a:pPr>
            <a:endParaRPr lang="en-AU" sz="1800" dirty="0"/>
          </a:p>
          <a:p>
            <a:pPr algn="just">
              <a:tabLst>
                <a:tab pos="272654" algn="l"/>
                <a:tab pos="534591" algn="l"/>
                <a:tab pos="807244" algn="l"/>
                <a:tab pos="1078706" algn="l"/>
                <a:tab pos="1341835" algn="l"/>
              </a:tabLst>
            </a:pPr>
            <a:r>
              <a:rPr lang="en-US" sz="1800" dirty="0"/>
              <a:t>Freq takes both a list of integer values and an integer value as arguments and calculates the frequency of occurrence of the number in the list. </a:t>
            </a:r>
            <a:endParaRPr lang="en-AU" sz="1800" dirty="0"/>
          </a:p>
          <a:p>
            <a:pPr algn="just">
              <a:tabLst>
                <a:tab pos="272654" algn="l"/>
                <a:tab pos="534591" algn="l"/>
                <a:tab pos="807244" algn="l"/>
                <a:tab pos="1078706" algn="l"/>
                <a:tab pos="1341835" algn="l"/>
              </a:tabLst>
            </a:pPr>
            <a:endParaRPr lang="en-AU" sz="1800" dirty="0"/>
          </a:p>
          <a:p>
            <a:pPr algn="just">
              <a:tabLst>
                <a:tab pos="272654" algn="l"/>
                <a:tab pos="534591" algn="l"/>
                <a:tab pos="807244" algn="l"/>
                <a:tab pos="1078706" algn="l"/>
                <a:tab pos="1341835" algn="l"/>
              </a:tabLst>
            </a:pPr>
            <a:r>
              <a:rPr lang="en-AU" sz="1800" dirty="0"/>
              <a:t>Here</a:t>
            </a:r>
            <a:r>
              <a:rPr lang="en-US" sz="1800" dirty="0"/>
              <a:t>, we are counting the elements in the list with the same logic as the singly linked list length-finding</a:t>
            </a:r>
            <a:r>
              <a:rPr lang="en-AU" sz="1800" dirty="0"/>
              <a:t> program. If the </a:t>
            </a:r>
            <a:r>
              <a:rPr lang="en-AU" sz="1800" dirty="0" err="1"/>
              <a:t>freq</a:t>
            </a:r>
            <a:r>
              <a:rPr lang="en-AU" sz="1800" dirty="0"/>
              <a:t> matches the value of k, then returns count. </a:t>
            </a:r>
            <a:endParaRPr lang="en-IE" sz="1800" dirty="0"/>
          </a:p>
        </p:txBody>
      </p:sp>
    </p:spTree>
    <p:extLst>
      <p:ext uri="{BB962C8B-B14F-4D97-AF65-F5344CB8AC3E}">
        <p14:creationId xmlns:p14="http://schemas.microsoft.com/office/powerpoint/2010/main" val="851297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3656" y="1300808"/>
            <a:ext cx="8484744" cy="4439591"/>
          </a:xfrm>
        </p:spPr>
        <p:txBody>
          <a:bodyPr anchor="t">
            <a:normAutofit/>
          </a:bodyPr>
          <a:lstStyle/>
          <a:p>
            <a:pPr marL="0" indent="0">
              <a:buNone/>
              <a:tabLst>
                <a:tab pos="272654" algn="l"/>
                <a:tab pos="534591" algn="l"/>
                <a:tab pos="807244" algn="l"/>
                <a:tab pos="1078706" algn="l"/>
                <a:tab pos="1412081" algn="l"/>
              </a:tabLst>
            </a:pPr>
            <a:r>
              <a:rPr lang="en-AU" sz="1800" dirty="0"/>
              <a:t>Function&lt;Integer,List&lt;Integer&gt;&gt;</a:t>
            </a:r>
            <a:r>
              <a:rPr lang="en-AU" sz="1800" b="1" dirty="0"/>
              <a:t> </a:t>
            </a:r>
          </a:p>
          <a:p>
            <a:pPr marL="0" indent="0">
              <a:buNone/>
              <a:tabLst>
                <a:tab pos="272654" algn="l"/>
                <a:tab pos="534591" algn="l"/>
                <a:tab pos="807244" algn="l"/>
                <a:tab pos="1078706" algn="l"/>
                <a:tab pos="1412081" algn="l"/>
              </a:tabLst>
            </a:pPr>
            <a:r>
              <a:rPr lang="en-AU" sz="1800" b="1" dirty="0"/>
              <a:t>		getLst </a:t>
            </a:r>
            <a:r>
              <a:rPr lang="en-AU" sz="1800" dirty="0"/>
              <a:t>= n -&gt;{</a:t>
            </a:r>
            <a:endParaRPr lang="en-IE" sz="1800" dirty="0"/>
          </a:p>
          <a:p>
            <a:pPr marL="0" indent="0">
              <a:buNone/>
              <a:tabLst>
                <a:tab pos="272654" algn="l"/>
                <a:tab pos="534591" algn="l"/>
                <a:tab pos="807244" algn="l"/>
                <a:tab pos="1078706" algn="l"/>
                <a:tab pos="1412081" algn="l"/>
              </a:tabLst>
            </a:pPr>
            <a:r>
              <a:rPr lang="en-AU" sz="1800" dirty="0"/>
              <a:t> 		if(n &lt; 0) return new ArrayList&lt;Integer&gt;();</a:t>
            </a:r>
            <a:endParaRPr lang="en-IE" sz="1800" dirty="0"/>
          </a:p>
          <a:p>
            <a:pPr marL="0" indent="0">
              <a:buNone/>
              <a:tabLst>
                <a:tab pos="272654" algn="l"/>
                <a:tab pos="534591" algn="l"/>
                <a:tab pos="807244" algn="l"/>
                <a:tab pos="1078706" algn="l"/>
                <a:tab pos="1412081" algn="l"/>
              </a:tabLst>
            </a:pPr>
            <a:r>
              <a:rPr lang="en-AU" sz="1800" dirty="0"/>
              <a:t> 		List&lt;Integer&gt; lst = new ArrayList&lt;Integer&gt;(n);</a:t>
            </a:r>
            <a:endParaRPr lang="en-IE" sz="1800" dirty="0"/>
          </a:p>
          <a:p>
            <a:pPr marL="0" indent="0">
              <a:buNone/>
              <a:tabLst>
                <a:tab pos="272654" algn="l"/>
                <a:tab pos="534591" algn="l"/>
                <a:tab pos="807244" algn="l"/>
                <a:tab pos="1078706" algn="l"/>
                <a:tab pos="1412081" algn="l"/>
              </a:tabLst>
            </a:pPr>
            <a:r>
              <a:rPr lang="en-AU" sz="1800" dirty="0"/>
              <a:t> 		for(int j = 0;j &lt; n; j++)</a:t>
            </a:r>
          </a:p>
          <a:p>
            <a:pPr marL="0" indent="0">
              <a:buNone/>
              <a:tabLst>
                <a:tab pos="272654" algn="l"/>
                <a:tab pos="534591" algn="l"/>
                <a:tab pos="807244" algn="l"/>
                <a:tab pos="1078706" algn="l"/>
                <a:tab pos="1412081" algn="l"/>
              </a:tabLst>
            </a:pPr>
            <a:r>
              <a:rPr lang="en-AU" sz="1800" dirty="0"/>
              <a:t>			lst.add((int)(Math.random()*n)); </a:t>
            </a:r>
            <a:r>
              <a:rPr lang="en-AU" sz="1400" dirty="0">
                <a:solidFill>
                  <a:srgbClr val="FF0000"/>
                </a:solidFill>
              </a:rPr>
              <a:t>			//adding random elements</a:t>
            </a:r>
            <a:r>
              <a:rPr lang="en-AU" sz="1400" dirty="0"/>
              <a:t>. </a:t>
            </a:r>
            <a:endParaRPr lang="en-IE" sz="1800" dirty="0"/>
          </a:p>
          <a:p>
            <a:pPr marL="0" indent="0">
              <a:buNone/>
              <a:tabLst>
                <a:tab pos="272654" algn="l"/>
                <a:tab pos="534591" algn="l"/>
                <a:tab pos="807244" algn="l"/>
                <a:tab pos="1078706" algn="l"/>
                <a:tab pos="1412081" algn="l"/>
              </a:tabLst>
            </a:pPr>
            <a:r>
              <a:rPr lang="en-AU" sz="1800" dirty="0"/>
              <a:t> 		return lst;</a:t>
            </a:r>
            <a:endParaRPr lang="en-IE" sz="1800" dirty="0"/>
          </a:p>
          <a:p>
            <a:pPr marL="0" indent="0">
              <a:buNone/>
              <a:tabLst>
                <a:tab pos="272654" algn="l"/>
                <a:tab pos="534591" algn="l"/>
                <a:tab pos="807244" algn="l"/>
                <a:tab pos="1078706" algn="l"/>
                <a:tab pos="1412081" algn="l"/>
              </a:tabLst>
            </a:pPr>
            <a:r>
              <a:rPr lang="en-AU" sz="1800" dirty="0"/>
              <a:t> 	};</a:t>
            </a:r>
          </a:p>
          <a:p>
            <a:pPr marL="0" indent="0">
              <a:buNone/>
              <a:tabLst>
                <a:tab pos="272654" algn="l"/>
                <a:tab pos="534591" algn="l"/>
                <a:tab pos="807244" algn="l"/>
                <a:tab pos="1078706" algn="l"/>
                <a:tab pos="1412081" algn="l"/>
              </a:tabLst>
            </a:pPr>
            <a:endParaRPr lang="en-AU" sz="1800" dirty="0"/>
          </a:p>
          <a:p>
            <a:pPr>
              <a:tabLst>
                <a:tab pos="272654" algn="l"/>
                <a:tab pos="534591" algn="l"/>
                <a:tab pos="807244" algn="l"/>
                <a:tab pos="1078706" algn="l"/>
                <a:tab pos="1412081" algn="l"/>
              </a:tabLst>
            </a:pPr>
            <a:r>
              <a:rPr lang="en-US" sz="1800" dirty="0"/>
              <a:t>The function </a:t>
            </a:r>
            <a:r>
              <a:rPr lang="en-US" sz="1800" dirty="0" err="1"/>
              <a:t>getLst</a:t>
            </a:r>
            <a:r>
              <a:rPr lang="en-US" sz="1800" dirty="0"/>
              <a:t> demonstrates how to write a function that returns a data structure. </a:t>
            </a:r>
          </a:p>
          <a:p>
            <a:pPr>
              <a:tabLst>
                <a:tab pos="272654" algn="l"/>
                <a:tab pos="534591" algn="l"/>
                <a:tab pos="807244" algn="l"/>
                <a:tab pos="1078706" algn="l"/>
                <a:tab pos="1412081" algn="l"/>
              </a:tabLst>
            </a:pPr>
            <a:endParaRPr lang="en-US" sz="1800" dirty="0"/>
          </a:p>
          <a:p>
            <a:pPr>
              <a:tabLst>
                <a:tab pos="272654" algn="l"/>
                <a:tab pos="534591" algn="l"/>
                <a:tab pos="807244" algn="l"/>
                <a:tab pos="1078706" algn="l"/>
                <a:tab pos="1412081" algn="l"/>
              </a:tabLst>
            </a:pPr>
            <a:r>
              <a:rPr lang="en-US" sz="1800" dirty="0"/>
              <a:t>It takes an integer n as an argument and returns either an empty list, n &lt;= 0, or a list of n values initialized to numbers in the range 1..n. </a:t>
            </a:r>
            <a:endParaRPr lang="en-AU"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7EF0A91-87E8-795C-8AFD-33BA7BE0C676}"/>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err="1"/>
              <a:t>getLst</a:t>
            </a:r>
            <a:endParaRPr lang="en-IE" sz="3500" dirty="0"/>
          </a:p>
        </p:txBody>
      </p:sp>
    </p:spTree>
    <p:extLst>
      <p:ext uri="{BB962C8B-B14F-4D97-AF65-F5344CB8AC3E}">
        <p14:creationId xmlns:p14="http://schemas.microsoft.com/office/powerpoint/2010/main" val="22631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37908" y="1148409"/>
            <a:ext cx="8068184" cy="3454358"/>
          </a:xfrm>
        </p:spPr>
        <p:txBody>
          <a:bodyPr anchor="t">
            <a:normAutofit/>
          </a:bodyPr>
          <a:lstStyle/>
          <a:p>
            <a:pPr algn="just">
              <a:tabLst>
                <a:tab pos="272654" algn="l"/>
                <a:tab pos="534591" algn="l"/>
                <a:tab pos="807244" algn="l"/>
              </a:tabLst>
            </a:pPr>
            <a:r>
              <a:rPr lang="en-US" sz="1800" dirty="0"/>
              <a:t>The following code fragment uses an assert statement to test each of these functions</a:t>
            </a:r>
            <a:endParaRPr lang="en-AU" sz="1800" dirty="0"/>
          </a:p>
          <a:p>
            <a:pPr>
              <a:tabLst>
                <a:tab pos="272654" algn="l"/>
                <a:tab pos="534591" algn="l"/>
                <a:tab pos="807244" algn="l"/>
              </a:tabLst>
            </a:pPr>
            <a:endParaRPr lang="en-AU" sz="1800" dirty="0"/>
          </a:p>
          <a:p>
            <a:pPr marL="0" indent="0">
              <a:buNone/>
              <a:tabLst>
                <a:tab pos="272654" algn="l"/>
                <a:tab pos="534591" algn="l"/>
                <a:tab pos="807244" algn="l"/>
              </a:tabLst>
            </a:pPr>
            <a:r>
              <a:rPr lang="en-AU" sz="1800" dirty="0"/>
              <a:t>List&lt;Integer&gt; dt = new ArrayList&lt;Integer&gt;(</a:t>
            </a:r>
            <a:r>
              <a:rPr lang="en-AU" sz="1800" dirty="0" err="1"/>
              <a:t>Arrays.asList</a:t>
            </a:r>
            <a:r>
              <a:rPr lang="en-AU" sz="1800" dirty="0"/>
              <a:t>(1,2,3,4,5)); list as input</a:t>
            </a:r>
          </a:p>
          <a:p>
            <a:pPr marL="342900" indent="-342900">
              <a:buFont typeface="+mj-lt"/>
              <a:buAutoNum type="arabicPeriod"/>
              <a:tabLst>
                <a:tab pos="272654" algn="l"/>
                <a:tab pos="534591" algn="l"/>
                <a:tab pos="807244" algn="l"/>
              </a:tabLst>
            </a:pPr>
            <a:r>
              <a:rPr lang="en-AU" sz="1800" dirty="0"/>
              <a:t>assert </a:t>
            </a:r>
            <a:r>
              <a:rPr lang="en-AU" sz="1800" dirty="0" err="1"/>
              <a:t>sumLst.apply</a:t>
            </a:r>
            <a:r>
              <a:rPr lang="en-AU" sz="1800" dirty="0"/>
              <a:t>(dt) == 15;</a:t>
            </a:r>
          </a:p>
          <a:p>
            <a:pPr marL="342900" indent="-342900">
              <a:buFont typeface="+mj-lt"/>
              <a:buAutoNum type="arabicPeriod"/>
              <a:tabLst>
                <a:tab pos="272654" algn="l"/>
                <a:tab pos="534591" algn="l"/>
                <a:tab pos="807244" algn="l"/>
              </a:tabLst>
            </a:pPr>
            <a:r>
              <a:rPr lang="en-AU" sz="1800" dirty="0"/>
              <a:t>assert </a:t>
            </a:r>
            <a:r>
              <a:rPr lang="en-AU" sz="1800" dirty="0" err="1"/>
              <a:t>allPos.apply</a:t>
            </a:r>
            <a:r>
              <a:rPr lang="en-AU" sz="1800" dirty="0"/>
              <a:t>(dt) == true;</a:t>
            </a:r>
          </a:p>
          <a:p>
            <a:pPr marL="342900" indent="-342900">
              <a:buFont typeface="+mj-lt"/>
              <a:buAutoNum type="arabicPeriod"/>
              <a:tabLst>
                <a:tab pos="272654" algn="l"/>
                <a:tab pos="534591" algn="l"/>
                <a:tab pos="807244" algn="l"/>
              </a:tabLst>
            </a:pPr>
            <a:r>
              <a:rPr lang="en-AU" sz="1800" dirty="0"/>
              <a:t>assert </a:t>
            </a:r>
            <a:r>
              <a:rPr lang="en-AU" sz="1800" dirty="0" err="1"/>
              <a:t>freq.apply</a:t>
            </a:r>
            <a:r>
              <a:rPr lang="en-AU" sz="1800" dirty="0"/>
              <a:t>(6,dt) == 0;  </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8413B15-FF08-DB63-40FD-50410445A9B6}"/>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a:t>Testing</a:t>
            </a:r>
            <a:endParaRPr lang="en-IE" sz="3500" dirty="0"/>
          </a:p>
        </p:txBody>
      </p:sp>
      <p:sp>
        <p:nvSpPr>
          <p:cNvPr id="2" name="TextBox 1">
            <a:extLst>
              <a:ext uri="{FF2B5EF4-FFF2-40B4-BE49-F238E27FC236}">
                <a16:creationId xmlns:a16="http://schemas.microsoft.com/office/drawing/2014/main" id="{7C0FBDCC-4B80-FCD1-102F-1E988583EDA2}"/>
              </a:ext>
            </a:extLst>
          </p:cNvPr>
          <p:cNvSpPr txBox="1"/>
          <p:nvPr/>
        </p:nvSpPr>
        <p:spPr>
          <a:xfrm>
            <a:off x="5817279" y="3129280"/>
            <a:ext cx="3302000" cy="830997"/>
          </a:xfrm>
          <a:prstGeom prst="rect">
            <a:avLst/>
          </a:prstGeom>
          <a:noFill/>
        </p:spPr>
        <p:txBody>
          <a:bodyPr wrap="square" rtlCol="0">
            <a:spAutoFit/>
          </a:bodyPr>
          <a:lstStyle/>
          <a:p>
            <a:r>
              <a:rPr lang="en-AU" sz="1200" dirty="0">
                <a:solidFill>
                  <a:srgbClr val="FF0000"/>
                </a:solidFill>
              </a:rPr>
              <a:t>//here we are checking the frequency of 6. 6 is not present here, so 0. If there is 3 then it will return. </a:t>
            </a:r>
          </a:p>
          <a:p>
            <a:endParaRPr lang="en-IE" sz="1200" dirty="0"/>
          </a:p>
        </p:txBody>
      </p:sp>
    </p:spTree>
    <p:extLst>
      <p:ext uri="{BB962C8B-B14F-4D97-AF65-F5344CB8AC3E}">
        <p14:creationId xmlns:p14="http://schemas.microsoft.com/office/powerpoint/2010/main" val="2069459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37908" y="1148408"/>
            <a:ext cx="8068184" cy="4663111"/>
          </a:xfrm>
        </p:spPr>
        <p:txBody>
          <a:bodyPr anchor="t">
            <a:normAutofit/>
          </a:bodyPr>
          <a:lstStyle/>
          <a:p>
            <a:pPr algn="just">
              <a:tabLst>
                <a:tab pos="272654" algn="l"/>
                <a:tab pos="534591" algn="l"/>
                <a:tab pos="807244" algn="l"/>
              </a:tabLst>
            </a:pPr>
            <a:r>
              <a:rPr lang="en-US" sz="1800" dirty="0"/>
              <a:t>An identity mapping simply returns its argument value, and it is equivalent to the lambda expression x -&gt; x. </a:t>
            </a:r>
          </a:p>
          <a:p>
            <a:pPr algn="just">
              <a:tabLst>
                <a:tab pos="272654" algn="l"/>
                <a:tab pos="534591" algn="l"/>
                <a:tab pos="807244" algn="l"/>
              </a:tabLst>
            </a:pPr>
            <a:r>
              <a:rPr lang="en-US" sz="1800" dirty="0"/>
              <a:t>This method is a static method implemented as part of the interface for </a:t>
            </a:r>
            <a:r>
              <a:rPr lang="en-US" sz="1800" b="1" dirty="0"/>
              <a:t>Function&lt;T,R&gt;.</a:t>
            </a:r>
          </a:p>
          <a:p>
            <a:pPr algn="just">
              <a:tabLst>
                <a:tab pos="272654" algn="l"/>
                <a:tab pos="534591" algn="l"/>
                <a:tab pos="807244" algn="l"/>
              </a:tabLst>
            </a:pPr>
            <a:r>
              <a:rPr lang="en-US" sz="1800" dirty="0"/>
              <a:t>You can create an alias for it, called id below, or you can use it directly by invoking </a:t>
            </a:r>
            <a:r>
              <a:rPr lang="en-US" sz="1800" b="1" dirty="0" err="1"/>
              <a:t>Function.identity</a:t>
            </a:r>
            <a:r>
              <a:rPr lang="en-US" sz="1800" b="1" dirty="0"/>
              <a:t>(). </a:t>
            </a:r>
          </a:p>
          <a:p>
            <a:pPr algn="just">
              <a:tabLst>
                <a:tab pos="272654" algn="l"/>
                <a:tab pos="534591" algn="l"/>
                <a:tab pos="807244" algn="l"/>
              </a:tabLst>
            </a:pPr>
            <a:endParaRPr lang="en-US" sz="1800" dirty="0"/>
          </a:p>
          <a:p>
            <a:pPr marL="0" indent="0" algn="just">
              <a:buNone/>
              <a:tabLst>
                <a:tab pos="272654" algn="l"/>
                <a:tab pos="534591" algn="l"/>
                <a:tab pos="807244" algn="l"/>
              </a:tabLst>
            </a:pPr>
            <a:r>
              <a:rPr lang="en-US" sz="1600" dirty="0"/>
              <a:t>	Function&lt;</a:t>
            </a:r>
            <a:r>
              <a:rPr lang="en-US" sz="1600" dirty="0" err="1"/>
              <a:t>Integer,Integer</a:t>
            </a:r>
            <a:r>
              <a:rPr lang="en-US" sz="1600" dirty="0"/>
              <a:t>&gt; id = </a:t>
            </a:r>
            <a:r>
              <a:rPr lang="en-US" sz="1600" dirty="0" err="1"/>
              <a:t>Function.identity</a:t>
            </a:r>
            <a:r>
              <a:rPr lang="en-US" sz="1600" dirty="0"/>
              <a:t>();</a:t>
            </a:r>
          </a:p>
          <a:p>
            <a:pPr marL="0" indent="0" algn="just">
              <a:buNone/>
              <a:tabLst>
                <a:tab pos="272654" algn="l"/>
                <a:tab pos="534591" algn="l"/>
                <a:tab pos="807244" algn="l"/>
              </a:tabLst>
            </a:pPr>
            <a:r>
              <a:rPr lang="en-US" sz="1600" dirty="0"/>
              <a:t>	assert </a:t>
            </a:r>
            <a:r>
              <a:rPr lang="en-US" sz="1600" dirty="0" err="1"/>
              <a:t>id.apply</a:t>
            </a:r>
            <a:r>
              <a:rPr lang="en-US" sz="1600" dirty="0"/>
              <a:t>(7) == 7;</a:t>
            </a:r>
          </a:p>
          <a:p>
            <a:pPr marL="0" indent="0" algn="just">
              <a:buNone/>
              <a:tabLst>
                <a:tab pos="272654" algn="l"/>
                <a:tab pos="534591" algn="l"/>
                <a:tab pos="807244" algn="l"/>
              </a:tabLst>
            </a:pPr>
            <a:r>
              <a:rPr lang="en-US" sz="1600" dirty="0"/>
              <a:t>	assert </a:t>
            </a:r>
            <a:r>
              <a:rPr lang="en-US" sz="1600" dirty="0" err="1"/>
              <a:t>Function.identity</a:t>
            </a:r>
            <a:r>
              <a:rPr lang="en-US" sz="1600" dirty="0"/>
              <a:t>().apply(7).equals(7);</a:t>
            </a:r>
          </a:p>
          <a:p>
            <a:pPr marL="0" indent="0" algn="just">
              <a:buNone/>
              <a:tabLst>
                <a:tab pos="272654" algn="l"/>
                <a:tab pos="534591" algn="l"/>
                <a:tab pos="807244" algn="l"/>
              </a:tabLst>
            </a:pPr>
            <a:r>
              <a:rPr lang="en-US" sz="1600" dirty="0"/>
              <a:t>	assert </a:t>
            </a:r>
            <a:r>
              <a:rPr lang="en-US" sz="1600" dirty="0" err="1"/>
              <a:t>Function.identity</a:t>
            </a:r>
            <a:r>
              <a:rPr lang="en-US" sz="1600" dirty="0"/>
              <a:t>().apply("happy").equals("happy");</a:t>
            </a:r>
          </a:p>
          <a:p>
            <a:pPr algn="just">
              <a:tabLst>
                <a:tab pos="272654" algn="l"/>
                <a:tab pos="534591" algn="l"/>
                <a:tab pos="807244" algn="l"/>
              </a:tabLst>
            </a:pPr>
            <a:endParaRPr lang="en-US" sz="1800" dirty="0"/>
          </a:p>
          <a:p>
            <a:pPr algn="just">
              <a:tabLst>
                <a:tab pos="272654" algn="l"/>
                <a:tab pos="534591" algn="l"/>
                <a:tab pos="807244" algn="l"/>
              </a:tabLst>
            </a:pPr>
            <a:endParaRPr lang="en-US" sz="1800" dirty="0"/>
          </a:p>
          <a:p>
            <a:pPr algn="just">
              <a:tabLst>
                <a:tab pos="272654" algn="l"/>
                <a:tab pos="534591" algn="l"/>
                <a:tab pos="807244" algn="l"/>
              </a:tabLst>
            </a:pPr>
            <a:endParaRPr lang="en-US" sz="1800" dirty="0"/>
          </a:p>
          <a:p>
            <a:pPr algn="just">
              <a:tabLst>
                <a:tab pos="272654" algn="l"/>
                <a:tab pos="534591" algn="l"/>
                <a:tab pos="807244" algn="l"/>
              </a:tabLst>
            </a:pPr>
            <a:endParaRPr lang="en-US" sz="1800" dirty="0"/>
          </a:p>
          <a:p>
            <a:pPr algn="just">
              <a:tabLst>
                <a:tab pos="272654" algn="l"/>
                <a:tab pos="534591" algn="l"/>
                <a:tab pos="807244" algn="l"/>
              </a:tabLst>
            </a:pPr>
            <a:endParaRPr lang="en-IE"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8413B15-FF08-DB63-40FD-50410445A9B6}"/>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a:t>Identity Mapping</a:t>
            </a:r>
            <a:endParaRPr lang="en-IE" sz="3500" dirty="0"/>
          </a:p>
        </p:txBody>
      </p:sp>
    </p:spTree>
    <p:extLst>
      <p:ext uri="{BB962C8B-B14F-4D97-AF65-F5344CB8AC3E}">
        <p14:creationId xmlns:p14="http://schemas.microsoft.com/office/powerpoint/2010/main" val="2318468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7977" y="1219550"/>
            <a:ext cx="7266222" cy="3454358"/>
          </a:xfrm>
        </p:spPr>
        <p:txBody>
          <a:bodyPr anchor="t">
            <a:normAutofit/>
          </a:bodyPr>
          <a:lstStyle/>
          <a:p>
            <a:r>
              <a:rPr lang="en-IE" sz="2000" dirty="0"/>
              <a:t>Supplier&lt;T&gt; </a:t>
            </a:r>
          </a:p>
          <a:p>
            <a:r>
              <a:rPr lang="en-IE" sz="2000" dirty="0"/>
              <a:t>Consumer&lt;T&gt;</a:t>
            </a:r>
          </a:p>
          <a:p>
            <a:r>
              <a:rPr lang="en-IE" sz="2000" dirty="0" err="1"/>
              <a:t>BiConsumer</a:t>
            </a:r>
            <a:r>
              <a:rPr lang="en-IE" sz="2000" dirty="0"/>
              <a:t>&lt;T,U&gt;</a:t>
            </a:r>
          </a:p>
          <a:p>
            <a:r>
              <a:rPr lang="en-IE" sz="2000" dirty="0" err="1"/>
              <a:t>UnaryOperator</a:t>
            </a:r>
            <a:r>
              <a:rPr lang="en-IE" sz="2000" dirty="0"/>
              <a:t>&lt;T&gt;</a:t>
            </a:r>
          </a:p>
          <a:p>
            <a:r>
              <a:rPr lang="en-IE" sz="2000" dirty="0" err="1"/>
              <a:t>BinaryOperator</a:t>
            </a:r>
            <a:r>
              <a:rPr lang="en-IE" sz="2000" dirty="0"/>
              <a:t>&lt;T&gt;</a:t>
            </a:r>
          </a:p>
          <a:p>
            <a:r>
              <a:rPr lang="en-IE" sz="2000" dirty="0"/>
              <a:t>Predicate&lt;T&gt;</a:t>
            </a:r>
          </a:p>
          <a:p>
            <a:r>
              <a:rPr lang="en-IE" sz="2000" dirty="0" err="1"/>
              <a:t>BiPredicate</a:t>
            </a:r>
            <a:r>
              <a:rPr lang="en-IE" sz="2000" dirty="0"/>
              <a:t>&lt;T&gt;</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D4CEE00-4331-2DCF-35B9-1387292EF262}"/>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a:t>Special Functions</a:t>
            </a:r>
            <a:endParaRPr lang="en-IE" sz="3500" dirty="0"/>
          </a:p>
        </p:txBody>
      </p:sp>
    </p:spTree>
    <p:extLst>
      <p:ext uri="{BB962C8B-B14F-4D97-AF65-F5344CB8AC3E}">
        <p14:creationId xmlns:p14="http://schemas.microsoft.com/office/powerpoint/2010/main" val="236321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3657" y="-564779"/>
            <a:ext cx="7266222" cy="1642969"/>
          </a:xfrm>
        </p:spPr>
        <p:txBody>
          <a:bodyPr anchor="b">
            <a:normAutofit/>
          </a:bodyPr>
          <a:lstStyle/>
          <a:p>
            <a:r>
              <a:rPr lang="en-US" sz="3500" dirty="0"/>
              <a:t>Java 8</a:t>
            </a:r>
          </a:p>
        </p:txBody>
      </p:sp>
      <p:sp>
        <p:nvSpPr>
          <p:cNvPr id="3" name="Content Placeholder 2"/>
          <p:cNvSpPr>
            <a:spLocks noGrp="1"/>
          </p:cNvSpPr>
          <p:nvPr>
            <p:ph idx="1"/>
          </p:nvPr>
        </p:nvSpPr>
        <p:spPr>
          <a:xfrm>
            <a:off x="405829" y="1251260"/>
            <a:ext cx="8260652" cy="3454358"/>
          </a:xfrm>
        </p:spPr>
        <p:txBody>
          <a:bodyPr anchor="t">
            <a:noAutofit/>
          </a:bodyPr>
          <a:lstStyle/>
          <a:p>
            <a:pPr marL="342900" indent="-342900" algn="just">
              <a:buFont typeface="+mj-lt"/>
              <a:buAutoNum type="arabicPeriod"/>
            </a:pPr>
            <a:r>
              <a:rPr lang="en-US" sz="1800" dirty="0"/>
              <a:t>What does the function do? (arithmetic operations, comparison operation min, max, etc.)</a:t>
            </a:r>
          </a:p>
          <a:p>
            <a:pPr marL="342900" indent="-342900" algn="just">
              <a:buFont typeface="+mj-lt"/>
              <a:buAutoNum type="arabicPeriod"/>
            </a:pPr>
            <a:r>
              <a:rPr lang="en-US" sz="1800" dirty="0"/>
              <a:t>How to write a program in a functional way or declaration. </a:t>
            </a:r>
            <a:r>
              <a:rPr lang="en-US" sz="1800" b="1" dirty="0"/>
              <a:t>We will look into the lambda function. </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8818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64616" y="1169058"/>
            <a:ext cx="8169783" cy="3454358"/>
          </a:xfrm>
        </p:spPr>
        <p:txBody>
          <a:bodyPr anchor="t">
            <a:normAutofit/>
          </a:bodyPr>
          <a:lstStyle/>
          <a:p>
            <a:r>
              <a:rPr lang="en-IE" sz="1800" dirty="0"/>
              <a:t>Takes no arguments and returns the value of type T. </a:t>
            </a:r>
          </a:p>
          <a:p>
            <a:endParaRPr lang="en-IE" sz="1800" dirty="0"/>
          </a:p>
          <a:p>
            <a:r>
              <a:rPr lang="en-IE" sz="1800" dirty="0"/>
              <a:t>Supplier has only 1 argument, which is the return type, and it takes no input.</a:t>
            </a:r>
          </a:p>
          <a:p>
            <a:pPr marL="0" indent="0">
              <a:buNone/>
            </a:pPr>
            <a:endParaRPr lang="en-IE" sz="1800" dirty="0"/>
          </a:p>
          <a:p>
            <a:pPr marL="0" indent="0">
              <a:buNone/>
            </a:pPr>
            <a:r>
              <a:rPr lang="en-IE" sz="1800" dirty="0"/>
              <a:t>Example: Method name for function application is: </a:t>
            </a:r>
            <a:r>
              <a:rPr lang="en-IE" sz="1800" b="1" dirty="0"/>
              <a:t>get</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AF92853-640D-4773-87EF-38E5D8E564C2}"/>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a:t>Supplier&lt;T&gt;</a:t>
            </a:r>
            <a:endParaRPr lang="en-IE" sz="3500" dirty="0"/>
          </a:p>
        </p:txBody>
      </p:sp>
    </p:spTree>
    <p:extLst>
      <p:ext uri="{BB962C8B-B14F-4D97-AF65-F5344CB8AC3E}">
        <p14:creationId xmlns:p14="http://schemas.microsoft.com/office/powerpoint/2010/main" val="10413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18616" y="1189048"/>
            <a:ext cx="7966584" cy="4520871"/>
          </a:xfrm>
        </p:spPr>
        <p:txBody>
          <a:bodyPr anchor="t">
            <a:normAutofit/>
          </a:bodyPr>
          <a:lstStyle/>
          <a:p>
            <a:pPr marL="0" indent="0" algn="just">
              <a:buNone/>
            </a:pPr>
            <a:r>
              <a:rPr lang="en-AU" sz="1800" dirty="0"/>
              <a:t>Supplier&lt;</a:t>
            </a:r>
            <a:r>
              <a:rPr lang="en-AU" sz="1800" dirty="0" err="1"/>
              <a:t>Doublereturn</a:t>
            </a:r>
            <a:r>
              <a:rPr lang="en-AU" sz="1800" dirty="0"/>
              <a:t> &gt; ran (function) = () </a:t>
            </a:r>
            <a:r>
              <a:rPr lang="en-AU" sz="1800" dirty="0">
                <a:sym typeface="Wingdings" panose="05000000000000000000" pitchFamily="2" charset="2"/>
              </a:rPr>
              <a:t></a:t>
            </a:r>
            <a:r>
              <a:rPr lang="en-AU" sz="1800" dirty="0"/>
              <a:t> Math.random();</a:t>
            </a:r>
            <a:endParaRPr lang="en-IE" sz="1800" dirty="0"/>
          </a:p>
          <a:p>
            <a:pPr marL="0" indent="0" algn="just">
              <a:buNone/>
            </a:pPr>
            <a:r>
              <a:rPr lang="en-AU" sz="1800" dirty="0"/>
              <a:t>Supplier&lt;List&lt;Integer&gt;&gt; </a:t>
            </a:r>
            <a:r>
              <a:rPr lang="en-AU" sz="1800" dirty="0" err="1"/>
              <a:t>newLst</a:t>
            </a:r>
            <a:r>
              <a:rPr lang="en-AU" sz="1800" dirty="0"/>
              <a:t> = () </a:t>
            </a:r>
            <a:r>
              <a:rPr lang="en-AU" sz="1800" dirty="0">
                <a:sym typeface="Wingdings" panose="05000000000000000000" pitchFamily="2" charset="2"/>
              </a:rPr>
              <a:t></a:t>
            </a:r>
            <a:r>
              <a:rPr lang="en-AU" sz="1800" dirty="0"/>
              <a:t> new ArrayList&lt;Integer&gt;(); </a:t>
            </a:r>
          </a:p>
          <a:p>
            <a:pPr marL="0" indent="0" algn="just">
              <a:buNone/>
            </a:pPr>
            <a:endParaRPr lang="en-AU" sz="1800" dirty="0">
              <a:solidFill>
                <a:srgbClr val="FF0000"/>
              </a:solidFill>
            </a:endParaRPr>
          </a:p>
          <a:p>
            <a:pPr algn="just"/>
            <a:r>
              <a:rPr lang="en-US" sz="1800" b="1" dirty="0"/>
              <a:t>ran</a:t>
            </a:r>
            <a:r>
              <a:rPr lang="en-US" sz="1800" dirty="0"/>
              <a:t> that returns a random decimal value.</a:t>
            </a:r>
          </a:p>
          <a:p>
            <a:pPr algn="just"/>
            <a:r>
              <a:rPr lang="en-US" sz="1800" b="1" dirty="0" err="1"/>
              <a:t>newLst</a:t>
            </a:r>
            <a:r>
              <a:rPr lang="en-US" sz="1800" dirty="0"/>
              <a:t> that returns an empty </a:t>
            </a:r>
            <a:r>
              <a:rPr lang="en-US" sz="1800" dirty="0" err="1"/>
              <a:t>ArrayList</a:t>
            </a:r>
            <a:r>
              <a:rPr lang="en-US" sz="1800" dirty="0"/>
              <a:t> of type integer.</a:t>
            </a:r>
            <a:endParaRPr lang="en-AU" sz="1800" dirty="0"/>
          </a:p>
          <a:p>
            <a:pPr marL="0" indent="0" algn="just">
              <a:buNone/>
            </a:pPr>
            <a:endParaRPr lang="en-AU" sz="1800" dirty="0">
              <a:solidFill>
                <a:srgbClr val="FF0000"/>
              </a:solidFill>
            </a:endParaRPr>
          </a:p>
          <a:p>
            <a:pPr marL="0" indent="0" algn="just">
              <a:buNone/>
            </a:pPr>
            <a:endParaRPr lang="en-IE" sz="1800" dirty="0"/>
          </a:p>
          <a:p>
            <a:pPr marL="0" indent="0" algn="just">
              <a:buNone/>
            </a:pPr>
            <a:r>
              <a:rPr lang="en-US" sz="1800" dirty="0"/>
              <a:t>A code fragment to test them might be:</a:t>
            </a:r>
          </a:p>
          <a:p>
            <a:pPr marL="0" indent="0" algn="just">
              <a:buNone/>
            </a:pPr>
            <a:endParaRPr lang="en-IE" sz="1800" dirty="0"/>
          </a:p>
          <a:p>
            <a:pPr algn="just"/>
            <a:r>
              <a:rPr lang="en-AU" sz="1800" dirty="0"/>
              <a:t>Double k = </a:t>
            </a:r>
            <a:r>
              <a:rPr lang="en-AU" sz="1800" dirty="0" err="1"/>
              <a:t>ran.</a:t>
            </a:r>
            <a:r>
              <a:rPr lang="en-AU" sz="1800" b="1" dirty="0" err="1"/>
              <a:t>get</a:t>
            </a:r>
            <a:r>
              <a:rPr lang="en-AU" sz="1800" dirty="0"/>
              <a:t>(); </a:t>
            </a:r>
          </a:p>
          <a:p>
            <a:pPr algn="just"/>
            <a:r>
              <a:rPr lang="en-AU" sz="1800" dirty="0"/>
              <a:t>assert </a:t>
            </a:r>
            <a:r>
              <a:rPr lang="en-AU" sz="1800" dirty="0" err="1"/>
              <a:t>newLst.</a:t>
            </a:r>
            <a:r>
              <a:rPr lang="en-AU" sz="1800" b="1" dirty="0" err="1"/>
              <a:t>get</a:t>
            </a:r>
            <a:r>
              <a:rPr lang="en-AU" sz="1800" dirty="0"/>
              <a:t>().size() == 0; </a:t>
            </a:r>
            <a:endParaRPr lang="en-IE"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5D83422-A598-9915-5873-BA391CF8386F}"/>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a:t>Supplier – Example </a:t>
            </a:r>
            <a:endParaRPr lang="en-IE" sz="3500" dirty="0"/>
          </a:p>
        </p:txBody>
      </p:sp>
      <p:sp>
        <p:nvSpPr>
          <p:cNvPr id="6" name="TextBox 5">
            <a:extLst>
              <a:ext uri="{FF2B5EF4-FFF2-40B4-BE49-F238E27FC236}">
                <a16:creationId xmlns:a16="http://schemas.microsoft.com/office/drawing/2014/main" id="{A58D8A20-878B-63F2-D63E-A54B573BC6DD}"/>
              </a:ext>
            </a:extLst>
          </p:cNvPr>
          <p:cNvSpPr txBox="1"/>
          <p:nvPr/>
        </p:nvSpPr>
        <p:spPr>
          <a:xfrm>
            <a:off x="5506720" y="4290199"/>
            <a:ext cx="2936240" cy="738664"/>
          </a:xfrm>
          <a:prstGeom prst="rect">
            <a:avLst/>
          </a:prstGeom>
          <a:noFill/>
        </p:spPr>
        <p:txBody>
          <a:bodyPr wrap="square">
            <a:spAutoFit/>
          </a:bodyPr>
          <a:lstStyle/>
          <a:p>
            <a:pPr algn="just"/>
            <a:r>
              <a:rPr lang="en-AU" sz="1400" dirty="0">
                <a:solidFill>
                  <a:srgbClr val="FF0000"/>
                </a:solidFill>
              </a:rPr>
              <a:t>whatever we receive from the get method will be returned in a double format. </a:t>
            </a:r>
            <a:endParaRPr lang="en-IE" sz="1400" dirty="0">
              <a:solidFill>
                <a:srgbClr val="FF0000"/>
              </a:solidFill>
            </a:endParaRPr>
          </a:p>
        </p:txBody>
      </p:sp>
    </p:spTree>
    <p:extLst>
      <p:ext uri="{BB962C8B-B14F-4D97-AF65-F5344CB8AC3E}">
        <p14:creationId xmlns:p14="http://schemas.microsoft.com/office/powerpoint/2010/main" val="2661915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37336" y="1229689"/>
            <a:ext cx="8068184" cy="3454358"/>
          </a:xfrm>
        </p:spPr>
        <p:txBody>
          <a:bodyPr anchor="t">
            <a:normAutofit/>
          </a:bodyPr>
          <a:lstStyle/>
          <a:p>
            <a:r>
              <a:rPr lang="en-IE" sz="1800" dirty="0"/>
              <a:t>Takes a single argument of type T and has no return value.</a:t>
            </a:r>
          </a:p>
          <a:p>
            <a:r>
              <a:rPr lang="en-US" sz="1800" dirty="0"/>
              <a:t>This means that it effectively accepts a value that it consumes.</a:t>
            </a:r>
            <a:endParaRPr lang="en-IE" sz="1800" dirty="0"/>
          </a:p>
          <a:p>
            <a:endParaRPr lang="en-IE" sz="1800" dirty="0"/>
          </a:p>
          <a:p>
            <a:pPr marL="0" indent="0">
              <a:buNone/>
            </a:pPr>
            <a:r>
              <a:rPr lang="en-IE" sz="1800" dirty="0"/>
              <a:t>Example:</a:t>
            </a:r>
            <a:r>
              <a:rPr lang="en-IE" sz="1800" b="1" dirty="0"/>
              <a:t> </a:t>
            </a:r>
            <a:r>
              <a:rPr lang="en-IE" sz="1800" dirty="0"/>
              <a:t>Method name for application is: </a:t>
            </a:r>
            <a:r>
              <a:rPr lang="en-IE" sz="1800" b="1" dirty="0"/>
              <a:t>accept</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19B34CC-AAA2-A862-00E4-F1C79C8206A2}"/>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a:t>Consumer&lt;T&gt;</a:t>
            </a:r>
            <a:endParaRPr lang="en-IE" sz="3500" dirty="0"/>
          </a:p>
        </p:txBody>
      </p:sp>
    </p:spTree>
    <p:extLst>
      <p:ext uri="{BB962C8B-B14F-4D97-AF65-F5344CB8AC3E}">
        <p14:creationId xmlns:p14="http://schemas.microsoft.com/office/powerpoint/2010/main" val="4285886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7496" y="1199208"/>
            <a:ext cx="8037704" cy="4490391"/>
          </a:xfrm>
        </p:spPr>
        <p:txBody>
          <a:bodyPr anchor="t">
            <a:noAutofit/>
          </a:bodyPr>
          <a:lstStyle/>
          <a:p>
            <a:pPr>
              <a:spcBef>
                <a:spcPts val="0"/>
              </a:spcBef>
              <a:spcAft>
                <a:spcPts val="600"/>
              </a:spcAft>
              <a:tabLst>
                <a:tab pos="272654" algn="l"/>
                <a:tab pos="534591" algn="l"/>
                <a:tab pos="807244" algn="l"/>
              </a:tabLst>
            </a:pPr>
            <a:r>
              <a:rPr lang="en-US" sz="1800" dirty="0" err="1"/>
              <a:t>printS</a:t>
            </a:r>
            <a:r>
              <a:rPr lang="en-US" sz="1800" dirty="0"/>
              <a:t> that take a String as an argument simply prints </a:t>
            </a:r>
            <a:r>
              <a:rPr lang="en-US" sz="1800" dirty="0" err="1"/>
              <a:t>i</a:t>
            </a:r>
            <a:r>
              <a:rPr lang="en-US" sz="1800" dirty="0"/>
              <a:t>.</a:t>
            </a:r>
            <a:endParaRPr lang="en-AU" sz="1800" dirty="0"/>
          </a:p>
          <a:p>
            <a:pPr marL="0" indent="0">
              <a:spcBef>
                <a:spcPts val="0"/>
              </a:spcBef>
              <a:spcAft>
                <a:spcPts val="600"/>
              </a:spcAft>
              <a:buNone/>
              <a:tabLst>
                <a:tab pos="272654" algn="l"/>
                <a:tab pos="534591" algn="l"/>
                <a:tab pos="807244" algn="l"/>
              </a:tabLst>
            </a:pPr>
            <a:endParaRPr lang="en-AU" sz="1800" dirty="0"/>
          </a:p>
          <a:p>
            <a:pPr marL="0" indent="0">
              <a:spcBef>
                <a:spcPts val="0"/>
              </a:spcBef>
              <a:spcAft>
                <a:spcPts val="600"/>
              </a:spcAft>
              <a:buNone/>
              <a:tabLst>
                <a:tab pos="272654" algn="l"/>
                <a:tab pos="534591" algn="l"/>
                <a:tab pos="807244" algn="l"/>
              </a:tabLst>
            </a:pPr>
            <a:r>
              <a:rPr lang="en-AU" sz="1800" b="1" dirty="0"/>
              <a:t>Consumer&lt;String&gt; </a:t>
            </a:r>
            <a:r>
              <a:rPr lang="en-AU" sz="1800" b="1" dirty="0" err="1"/>
              <a:t>printS</a:t>
            </a:r>
            <a:r>
              <a:rPr lang="en-AU" sz="1800" b="1" dirty="0"/>
              <a:t> = s -&gt; </a:t>
            </a:r>
            <a:r>
              <a:rPr lang="en-AU" sz="1800" b="1" dirty="0" err="1"/>
              <a:t>System.out.println</a:t>
            </a:r>
            <a:r>
              <a:rPr lang="en-AU" sz="1800" b="1" dirty="0"/>
              <a:t>(s);</a:t>
            </a:r>
          </a:p>
          <a:p>
            <a:pPr marL="0" indent="0">
              <a:spcBef>
                <a:spcPts val="0"/>
              </a:spcBef>
              <a:spcAft>
                <a:spcPts val="600"/>
              </a:spcAft>
              <a:buNone/>
              <a:tabLst>
                <a:tab pos="272654" algn="l"/>
                <a:tab pos="534591" algn="l"/>
                <a:tab pos="807244" algn="l"/>
              </a:tabLst>
            </a:pPr>
            <a:endParaRPr lang="en-IE" sz="1800" dirty="0"/>
          </a:p>
          <a:p>
            <a:pPr marL="0" indent="0">
              <a:spcBef>
                <a:spcPts val="0"/>
              </a:spcBef>
              <a:spcAft>
                <a:spcPts val="600"/>
              </a:spcAft>
              <a:buNone/>
              <a:tabLst>
                <a:tab pos="272654" algn="l"/>
                <a:tab pos="534591" algn="l"/>
                <a:tab pos="807244" algn="l"/>
              </a:tabLst>
            </a:pPr>
            <a:endParaRPr lang="en-IE" sz="1800" dirty="0"/>
          </a:p>
          <a:p>
            <a:pPr>
              <a:spcBef>
                <a:spcPts val="0"/>
              </a:spcBef>
              <a:spcAft>
                <a:spcPts val="600"/>
              </a:spcAft>
              <a:tabLst>
                <a:tab pos="272654" algn="l"/>
                <a:tab pos="534591" algn="l"/>
                <a:tab pos="807244" algn="l"/>
              </a:tabLst>
            </a:pPr>
            <a:r>
              <a:rPr lang="en-US" sz="1800" dirty="0" err="1"/>
              <a:t>printSum</a:t>
            </a:r>
            <a:r>
              <a:rPr lang="en-US" sz="1800" dirty="0"/>
              <a:t> that takes a list of integers as argument, calculates their sum, and outputs the result.</a:t>
            </a:r>
          </a:p>
          <a:p>
            <a:pPr marL="0" indent="0">
              <a:spcBef>
                <a:spcPts val="0"/>
              </a:spcBef>
              <a:spcAft>
                <a:spcPts val="600"/>
              </a:spcAft>
              <a:buNone/>
              <a:tabLst>
                <a:tab pos="272654" algn="l"/>
                <a:tab pos="534591" algn="l"/>
                <a:tab pos="807244" algn="l"/>
              </a:tabLst>
            </a:pPr>
            <a:endParaRPr lang="en-IE" sz="1800" dirty="0"/>
          </a:p>
          <a:p>
            <a:pPr marL="0" indent="0">
              <a:spcBef>
                <a:spcPts val="0"/>
              </a:spcBef>
              <a:spcAft>
                <a:spcPts val="600"/>
              </a:spcAft>
              <a:buNone/>
              <a:tabLst>
                <a:tab pos="272654" algn="l"/>
                <a:tab pos="534591" algn="l"/>
                <a:tab pos="807244" algn="l"/>
              </a:tabLst>
            </a:pPr>
            <a:r>
              <a:rPr lang="en-AU" sz="1800" dirty="0"/>
              <a:t>Consumer&lt;List&lt;Integer&gt;&gt; </a:t>
            </a:r>
            <a:r>
              <a:rPr lang="en-AU" sz="1800" dirty="0" err="1"/>
              <a:t>printSum</a:t>
            </a:r>
            <a:r>
              <a:rPr lang="en-AU" sz="1800" dirty="0"/>
              <a:t> = lst -&gt;{</a:t>
            </a:r>
            <a:endParaRPr lang="en-IE" sz="1800" dirty="0"/>
          </a:p>
          <a:p>
            <a:pPr marL="0" indent="0">
              <a:spcBef>
                <a:spcPts val="0"/>
              </a:spcBef>
              <a:spcAft>
                <a:spcPts val="600"/>
              </a:spcAft>
              <a:buNone/>
              <a:tabLst>
                <a:tab pos="272654" algn="l"/>
                <a:tab pos="534591" algn="l"/>
                <a:tab pos="807244" algn="l"/>
              </a:tabLst>
            </a:pPr>
            <a:r>
              <a:rPr lang="en-AU" sz="1800" dirty="0"/>
              <a:t>  	int s = 0;, 	for(Integer x : lst) s = s + x;</a:t>
            </a:r>
            <a:endParaRPr lang="en-IE" sz="1800" dirty="0"/>
          </a:p>
          <a:p>
            <a:pPr marL="0" indent="0">
              <a:spcBef>
                <a:spcPts val="0"/>
              </a:spcBef>
              <a:spcAft>
                <a:spcPts val="600"/>
              </a:spcAft>
              <a:buNone/>
              <a:tabLst>
                <a:tab pos="272654" algn="l"/>
                <a:tab pos="534591" algn="l"/>
                <a:tab pos="807244" algn="l"/>
              </a:tabLst>
            </a:pPr>
            <a:r>
              <a:rPr lang="en-AU" sz="1800" dirty="0"/>
              <a:t>  	</a:t>
            </a:r>
            <a:r>
              <a:rPr lang="en-AU" sz="1800" dirty="0" err="1"/>
              <a:t>System.out.println</a:t>
            </a:r>
            <a:r>
              <a:rPr lang="en-AU" sz="1800" dirty="0"/>
              <a:t>("Sum: "+s);</a:t>
            </a:r>
            <a:endParaRPr lang="en-IE" sz="1800" dirty="0"/>
          </a:p>
          <a:p>
            <a:pPr marL="0" indent="0">
              <a:spcBef>
                <a:spcPts val="0"/>
              </a:spcBef>
              <a:spcAft>
                <a:spcPts val="600"/>
              </a:spcAft>
              <a:buNone/>
              <a:tabLst>
                <a:tab pos="272654" algn="l"/>
                <a:tab pos="534591" algn="l"/>
                <a:tab pos="807244" algn="l"/>
              </a:tabLst>
            </a:pPr>
            <a:r>
              <a:rPr lang="en-AU" sz="1800" dirty="0"/>
              <a:t>};</a:t>
            </a:r>
          </a:p>
          <a:p>
            <a:pPr marL="0" indent="0">
              <a:spcBef>
                <a:spcPts val="0"/>
              </a:spcBef>
              <a:spcAft>
                <a:spcPts val="600"/>
              </a:spcAft>
              <a:buNone/>
              <a:tabLst>
                <a:tab pos="272654" algn="l"/>
                <a:tab pos="534591" algn="l"/>
                <a:tab pos="807244" algn="l"/>
              </a:tabLst>
            </a:pPr>
            <a:endParaRPr lang="en-US" sz="1800" dirty="0"/>
          </a:p>
          <a:p>
            <a:pPr marL="0" indent="0">
              <a:spcBef>
                <a:spcPts val="0"/>
              </a:spcBef>
              <a:spcAft>
                <a:spcPts val="600"/>
              </a:spcAft>
              <a:buNone/>
              <a:tabLst>
                <a:tab pos="272654" algn="l"/>
                <a:tab pos="534591" algn="l"/>
                <a:tab pos="807244" algn="l"/>
              </a:tabLst>
            </a:pPr>
            <a:endParaRPr lang="en-AU" sz="1800" dirty="0"/>
          </a:p>
          <a:p>
            <a:pPr marL="0" indent="0">
              <a:spcBef>
                <a:spcPts val="0"/>
              </a:spcBef>
              <a:spcAft>
                <a:spcPts val="600"/>
              </a:spcAft>
              <a:buNone/>
              <a:tabLst>
                <a:tab pos="272654" algn="l"/>
                <a:tab pos="534591" algn="l"/>
                <a:tab pos="807244" algn="l"/>
              </a:tabLst>
            </a:pPr>
            <a:endParaRPr lang="en-IE"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05DF5D2-D286-D54D-049E-8E69E5E90638}"/>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a:t>Consumer&lt;T&gt;</a:t>
            </a:r>
            <a:endParaRPr lang="en-IE" sz="3500" dirty="0"/>
          </a:p>
        </p:txBody>
      </p:sp>
    </p:spTree>
    <p:extLst>
      <p:ext uri="{BB962C8B-B14F-4D97-AF65-F5344CB8AC3E}">
        <p14:creationId xmlns:p14="http://schemas.microsoft.com/office/powerpoint/2010/main" val="2712653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18617" y="1239849"/>
            <a:ext cx="7266222" cy="3454358"/>
          </a:xfrm>
        </p:spPr>
        <p:txBody>
          <a:bodyPr anchor="t">
            <a:normAutofit/>
          </a:bodyPr>
          <a:lstStyle/>
          <a:p>
            <a:pPr>
              <a:tabLst>
                <a:tab pos="272654" algn="l"/>
                <a:tab pos="534591" algn="l"/>
                <a:tab pos="807244" algn="l"/>
                <a:tab pos="1078706" algn="l"/>
              </a:tabLst>
            </a:pPr>
            <a:r>
              <a:rPr lang="en-US" sz="1800" dirty="0"/>
              <a:t>A code fragment to test them might be:</a:t>
            </a:r>
            <a:endParaRPr lang="en-AU" sz="1800" dirty="0"/>
          </a:p>
          <a:p>
            <a:pPr marL="0" indent="0">
              <a:buNone/>
              <a:tabLst>
                <a:tab pos="272654" algn="l"/>
                <a:tab pos="534591" algn="l"/>
                <a:tab pos="807244" algn="l"/>
                <a:tab pos="1078706" algn="l"/>
              </a:tabLst>
            </a:pPr>
            <a:endParaRPr lang="en-AU" sz="1800" dirty="0"/>
          </a:p>
          <a:p>
            <a:pPr marL="0" indent="0">
              <a:buNone/>
              <a:tabLst>
                <a:tab pos="272654" algn="l"/>
                <a:tab pos="534591" algn="l"/>
                <a:tab pos="807244" algn="l"/>
                <a:tab pos="1078706" algn="l"/>
              </a:tabLst>
            </a:pPr>
            <a:r>
              <a:rPr lang="en-AU" sz="1800" dirty="0"/>
              <a:t>List&lt;Integer&gt; dt = new instance ArrayList&lt;Integer&gt;(</a:t>
            </a:r>
            <a:r>
              <a:rPr lang="en-AU" sz="1800" dirty="0" err="1"/>
              <a:t>Arrays.asList</a:t>
            </a:r>
            <a:r>
              <a:rPr lang="en-AU" sz="1800" dirty="0"/>
              <a:t>(1,2,3,4,5));</a:t>
            </a:r>
          </a:p>
          <a:p>
            <a:pPr marL="0" indent="0">
              <a:buNone/>
              <a:tabLst>
                <a:tab pos="272654" algn="l"/>
                <a:tab pos="534591" algn="l"/>
                <a:tab pos="807244" algn="l"/>
                <a:tab pos="1078706" algn="l"/>
              </a:tabLst>
            </a:pPr>
            <a:endParaRPr lang="en-AU" sz="1800" dirty="0"/>
          </a:p>
          <a:p>
            <a:pPr marL="0" indent="0">
              <a:buNone/>
              <a:tabLst>
                <a:tab pos="272654" algn="l"/>
                <a:tab pos="534591" algn="l"/>
                <a:tab pos="807244" algn="l"/>
                <a:tab pos="1078706" algn="l"/>
              </a:tabLst>
            </a:pPr>
            <a:r>
              <a:rPr lang="en-AU" sz="1800" dirty="0" err="1"/>
              <a:t>printS.accept</a:t>
            </a:r>
            <a:r>
              <a:rPr lang="en-AU" sz="1800" dirty="0"/>
              <a:t>("Happy days are here again");</a:t>
            </a:r>
          </a:p>
          <a:p>
            <a:pPr marL="0" indent="0">
              <a:buNone/>
              <a:tabLst>
                <a:tab pos="272654" algn="l"/>
                <a:tab pos="534591" algn="l"/>
                <a:tab pos="807244" algn="l"/>
                <a:tab pos="1078706" algn="l"/>
              </a:tabLst>
            </a:pPr>
            <a:r>
              <a:rPr lang="en-AU" sz="1800" dirty="0" err="1"/>
              <a:t>printSum.accept</a:t>
            </a:r>
            <a:r>
              <a:rPr lang="en-AU" sz="1800" dirty="0"/>
              <a:t>(dt);</a:t>
            </a:r>
            <a:endParaRPr lang="en-IE"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2919AB4-B2C1-E642-0EE6-2D0B136B6004}"/>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a:t>Consumer&lt;T&gt;</a:t>
            </a:r>
            <a:endParaRPr lang="en-IE" sz="3500" dirty="0"/>
          </a:p>
        </p:txBody>
      </p:sp>
    </p:spTree>
    <p:extLst>
      <p:ext uri="{BB962C8B-B14F-4D97-AF65-F5344CB8AC3E}">
        <p14:creationId xmlns:p14="http://schemas.microsoft.com/office/powerpoint/2010/main" val="1818139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8457" y="1310969"/>
            <a:ext cx="7266222" cy="3454358"/>
          </a:xfrm>
        </p:spPr>
        <p:txBody>
          <a:bodyPr anchor="t">
            <a:normAutofit/>
          </a:bodyPr>
          <a:lstStyle/>
          <a:p>
            <a:r>
              <a:rPr lang="en-IE" sz="1800" dirty="0"/>
              <a:t>Takes argument of type T and returns value of type T</a:t>
            </a:r>
          </a:p>
          <a:p>
            <a:endParaRPr lang="en-IE" sz="1800" dirty="0"/>
          </a:p>
          <a:p>
            <a:r>
              <a:rPr lang="en-IE" sz="1800" dirty="0"/>
              <a:t>Method name for application: </a:t>
            </a:r>
            <a:r>
              <a:rPr lang="en-IE" sz="1800" b="1" dirty="0"/>
              <a:t>apply</a:t>
            </a:r>
          </a:p>
          <a:p>
            <a:endParaRPr lang="en-IE" sz="1800" dirty="0"/>
          </a:p>
          <a:p>
            <a:r>
              <a:rPr lang="en-IE" sz="1800" dirty="0"/>
              <a:t>Special instance of </a:t>
            </a:r>
            <a:r>
              <a:rPr lang="en-IE" sz="1800" b="1" dirty="0"/>
              <a:t>Function&lt;T,R&gt;</a:t>
            </a:r>
            <a:endParaRPr lang="en-IE"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1CB83D9-B561-D6EE-FD6C-36B76A123A53}"/>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err="1"/>
              <a:t>UnaryOperator</a:t>
            </a:r>
            <a:r>
              <a:rPr lang="en-IE" sz="3600" dirty="0"/>
              <a:t>&lt;T&gt;</a:t>
            </a:r>
            <a:endParaRPr lang="en-IE" sz="3500" dirty="0"/>
          </a:p>
        </p:txBody>
      </p:sp>
    </p:spTree>
    <p:extLst>
      <p:ext uri="{BB962C8B-B14F-4D97-AF65-F5344CB8AC3E}">
        <p14:creationId xmlns:p14="http://schemas.microsoft.com/office/powerpoint/2010/main" val="4260435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57656" y="1250009"/>
            <a:ext cx="8017383" cy="3454358"/>
          </a:xfrm>
        </p:spPr>
        <p:txBody>
          <a:bodyPr anchor="t">
            <a:normAutofit/>
          </a:bodyPr>
          <a:lstStyle/>
          <a:p>
            <a:pPr>
              <a:tabLst>
                <a:tab pos="272654" algn="l"/>
                <a:tab pos="534591" algn="l"/>
                <a:tab pos="807244" algn="l"/>
                <a:tab pos="1078706" algn="l"/>
                <a:tab pos="1341835" algn="l"/>
              </a:tabLst>
            </a:pPr>
            <a:r>
              <a:rPr lang="en-US" sz="1800" b="1" dirty="0"/>
              <a:t>copy</a:t>
            </a:r>
            <a:r>
              <a:rPr lang="en-US" sz="1800" dirty="0"/>
              <a:t> that takes a list of integer values as an argument and returns a new list.</a:t>
            </a:r>
          </a:p>
          <a:p>
            <a:pPr>
              <a:tabLst>
                <a:tab pos="272654" algn="l"/>
                <a:tab pos="534591" algn="l"/>
                <a:tab pos="807244" algn="l"/>
                <a:tab pos="1078706" algn="l"/>
                <a:tab pos="1341835" algn="l"/>
              </a:tabLst>
            </a:pPr>
            <a:endParaRPr lang="en-US" sz="1800" dirty="0"/>
          </a:p>
          <a:p>
            <a:pPr marL="0" indent="0">
              <a:buNone/>
              <a:tabLst>
                <a:tab pos="272654" algn="l"/>
                <a:tab pos="534591" algn="l"/>
                <a:tab pos="807244" algn="l"/>
                <a:tab pos="1078706" algn="l"/>
                <a:tab pos="1341835" algn="l"/>
              </a:tabLst>
            </a:pPr>
            <a:r>
              <a:rPr lang="en-AU" sz="1800" dirty="0"/>
              <a:t>	</a:t>
            </a:r>
            <a:r>
              <a:rPr lang="en-AU" sz="1800" dirty="0" err="1"/>
              <a:t>UnaryOperator</a:t>
            </a:r>
            <a:r>
              <a:rPr lang="en-AU" sz="1800" dirty="0"/>
              <a:t>&lt;List&lt;Integer&gt;&gt; </a:t>
            </a:r>
            <a:r>
              <a:rPr lang="en-AU" sz="1800" b="1" dirty="0"/>
              <a:t>copy</a:t>
            </a:r>
            <a:r>
              <a:rPr lang="en-AU" sz="1800" dirty="0"/>
              <a:t> = lst -&gt;{</a:t>
            </a:r>
            <a:endParaRPr lang="en-IE" sz="1800" dirty="0"/>
          </a:p>
          <a:p>
            <a:pPr marL="0" indent="0">
              <a:buNone/>
              <a:tabLst>
                <a:tab pos="272654" algn="l"/>
                <a:tab pos="534591" algn="l"/>
                <a:tab pos="807244" algn="l"/>
                <a:tab pos="1078706" algn="l"/>
                <a:tab pos="1341835" algn="l"/>
              </a:tabLst>
            </a:pPr>
            <a:r>
              <a:rPr lang="en-AU" sz="1800" dirty="0"/>
              <a:t>		List&lt;Integer&gt; ls = new ArrayList&lt;Integer&gt;();</a:t>
            </a:r>
            <a:endParaRPr lang="en-IE" sz="1800" dirty="0"/>
          </a:p>
          <a:p>
            <a:pPr marL="0" indent="0">
              <a:buNone/>
              <a:tabLst>
                <a:tab pos="272654" algn="l"/>
                <a:tab pos="534591" algn="l"/>
                <a:tab pos="807244" algn="l"/>
                <a:tab pos="1078706" algn="l"/>
                <a:tab pos="1341835" algn="l"/>
              </a:tabLst>
            </a:pPr>
            <a:r>
              <a:rPr lang="en-AU" sz="1800" dirty="0"/>
              <a:t>		for(Integer x : lst) </a:t>
            </a:r>
            <a:r>
              <a:rPr lang="en-AU" sz="1800" dirty="0" err="1"/>
              <a:t>ls.add</a:t>
            </a:r>
            <a:r>
              <a:rPr lang="en-AU" sz="1800" dirty="0"/>
              <a:t>(x);</a:t>
            </a:r>
            <a:endParaRPr lang="en-IE" sz="1800" dirty="0"/>
          </a:p>
          <a:p>
            <a:pPr marL="0" indent="0">
              <a:buNone/>
              <a:tabLst>
                <a:tab pos="272654" algn="l"/>
                <a:tab pos="534591" algn="l"/>
                <a:tab pos="807244" algn="l"/>
                <a:tab pos="1078706" algn="l"/>
                <a:tab pos="1341835" algn="l"/>
              </a:tabLst>
            </a:pPr>
            <a:r>
              <a:rPr lang="en-AU" sz="1800" dirty="0"/>
              <a:t>		return ls;</a:t>
            </a:r>
            <a:endParaRPr lang="en-IE" sz="1800" dirty="0"/>
          </a:p>
          <a:p>
            <a:pPr marL="0" indent="0">
              <a:buNone/>
              <a:tabLst>
                <a:tab pos="272654" algn="l"/>
                <a:tab pos="534591" algn="l"/>
                <a:tab pos="807244" algn="l"/>
                <a:tab pos="1078706" algn="l"/>
                <a:tab pos="1341835" algn="l"/>
              </a:tabLst>
            </a:pPr>
            <a:r>
              <a:rPr lang="en-AU" sz="1800" dirty="0"/>
              <a:t>	};</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B547186-483E-958C-B83F-229922D83061}"/>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err="1"/>
              <a:t>UnaryOperator</a:t>
            </a:r>
            <a:r>
              <a:rPr lang="en-IE" sz="3600" dirty="0"/>
              <a:t>&lt;T&gt;</a:t>
            </a:r>
            <a:endParaRPr lang="en-IE" sz="3500" dirty="0"/>
          </a:p>
        </p:txBody>
      </p:sp>
    </p:spTree>
    <p:extLst>
      <p:ext uri="{BB962C8B-B14F-4D97-AF65-F5344CB8AC3E}">
        <p14:creationId xmlns:p14="http://schemas.microsoft.com/office/powerpoint/2010/main" val="847550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7977" y="1290649"/>
            <a:ext cx="7266222" cy="3454358"/>
          </a:xfrm>
        </p:spPr>
        <p:txBody>
          <a:bodyPr anchor="t">
            <a:normAutofit/>
          </a:bodyPr>
          <a:lstStyle/>
          <a:p>
            <a:r>
              <a:rPr lang="en-IE" sz="1800" dirty="0"/>
              <a:t>Takes two arguments of type T and returns value of type T</a:t>
            </a:r>
          </a:p>
          <a:p>
            <a:endParaRPr lang="en-IE" sz="1800" dirty="0"/>
          </a:p>
          <a:p>
            <a:r>
              <a:rPr lang="en-IE" sz="1800" dirty="0"/>
              <a:t>Method name for application: </a:t>
            </a:r>
            <a:r>
              <a:rPr lang="en-IE" sz="1800" b="1" dirty="0"/>
              <a:t>apply</a:t>
            </a:r>
          </a:p>
          <a:p>
            <a:pPr marL="0" indent="0">
              <a:buNone/>
            </a:pPr>
            <a:endParaRPr lang="en-IE" sz="1800" dirty="0"/>
          </a:p>
          <a:p>
            <a:r>
              <a:rPr lang="en-IE" sz="1800" dirty="0"/>
              <a:t>Special instance of </a:t>
            </a:r>
            <a:r>
              <a:rPr lang="en-IE" sz="1800" b="1" dirty="0" err="1"/>
              <a:t>BiFunction</a:t>
            </a:r>
            <a:r>
              <a:rPr lang="en-IE" sz="1800" b="1" dirty="0"/>
              <a:t>&lt;T,U,R&gt;</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9D74091-6D0C-FC76-2FFC-40DA12AFA264}"/>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err="1"/>
              <a:t>BinaryOperator</a:t>
            </a:r>
            <a:r>
              <a:rPr lang="en-IE" sz="3600" dirty="0"/>
              <a:t>&lt;T&gt;</a:t>
            </a:r>
            <a:endParaRPr lang="en-IE" sz="3500" dirty="0"/>
          </a:p>
        </p:txBody>
      </p:sp>
    </p:spTree>
    <p:extLst>
      <p:ext uri="{BB962C8B-B14F-4D97-AF65-F5344CB8AC3E}">
        <p14:creationId xmlns:p14="http://schemas.microsoft.com/office/powerpoint/2010/main" val="1129092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65760" y="1219529"/>
            <a:ext cx="8605520" cy="3454358"/>
          </a:xfrm>
        </p:spPr>
        <p:txBody>
          <a:bodyPr anchor="t">
            <a:noAutofit/>
          </a:bodyPr>
          <a:lstStyle/>
          <a:p>
            <a:pPr algn="just"/>
            <a:r>
              <a:rPr lang="en-US" sz="1800" b="1" dirty="0" err="1"/>
              <a:t>concat</a:t>
            </a:r>
            <a:r>
              <a:rPr lang="en-US" sz="1800" dirty="0"/>
              <a:t> that takes two strings as arguments and returns a concatenated string.</a:t>
            </a:r>
            <a:endParaRPr lang="en-AU" sz="1800" dirty="0"/>
          </a:p>
          <a:p>
            <a:pPr algn="just"/>
            <a:endParaRPr lang="en-AU" sz="1800" dirty="0"/>
          </a:p>
          <a:p>
            <a:pPr marL="0" indent="0" algn="just">
              <a:buNone/>
            </a:pPr>
            <a:r>
              <a:rPr lang="en-AU" sz="1800" dirty="0" err="1"/>
              <a:t>BinaryOperator</a:t>
            </a:r>
            <a:r>
              <a:rPr lang="en-AU" sz="1800" dirty="0"/>
              <a:t>&lt;String&gt; </a:t>
            </a:r>
            <a:r>
              <a:rPr lang="en-AU" sz="1800" dirty="0" err="1"/>
              <a:t>concat</a:t>
            </a:r>
            <a:r>
              <a:rPr lang="en-AU" sz="1800" dirty="0"/>
              <a:t> = (s1,s2) -&gt; s1 + s2;</a:t>
            </a:r>
          </a:p>
          <a:p>
            <a:pPr marL="0" indent="0" algn="just">
              <a:buNone/>
            </a:pPr>
            <a:endParaRPr lang="en-IE" sz="1800" dirty="0"/>
          </a:p>
          <a:p>
            <a:pPr algn="just"/>
            <a:r>
              <a:rPr lang="en-US" sz="1800" dirty="0"/>
              <a:t>The </a:t>
            </a:r>
            <a:r>
              <a:rPr lang="en-US" sz="1800" dirty="0" err="1"/>
              <a:t>BinaryOperator</a:t>
            </a:r>
            <a:r>
              <a:rPr lang="en-US" sz="1800" dirty="0"/>
              <a:t> function has two static methods</a:t>
            </a:r>
          </a:p>
          <a:p>
            <a:pPr marL="685800" lvl="1" indent="-342900" algn="just">
              <a:buFont typeface="+mj-lt"/>
              <a:buAutoNum type="arabicPeriod"/>
            </a:pPr>
            <a:endParaRPr lang="en-IE" sz="1000" b="1" dirty="0"/>
          </a:p>
          <a:p>
            <a:pPr marL="685800" lvl="1" indent="-342900" algn="just">
              <a:buFont typeface="+mj-lt"/>
              <a:buAutoNum type="arabicPeriod"/>
            </a:pPr>
            <a:r>
              <a:rPr lang="en-IE" b="1" dirty="0" err="1"/>
              <a:t>maxBy</a:t>
            </a:r>
            <a:r>
              <a:rPr lang="en-IE" b="1" dirty="0"/>
              <a:t>: </a:t>
            </a:r>
            <a:r>
              <a:rPr lang="en-US" dirty="0"/>
              <a:t>that returns the greater of two elements according to a specified  </a:t>
            </a:r>
            <a:r>
              <a:rPr lang="en-US" b="1" dirty="0"/>
              <a:t>Comparator.</a:t>
            </a:r>
            <a:endParaRPr lang="en-IE" dirty="0"/>
          </a:p>
          <a:p>
            <a:pPr marL="685800" lvl="1" indent="-342900" algn="just">
              <a:buFont typeface="+mj-lt"/>
              <a:buAutoNum type="arabicPeriod"/>
            </a:pPr>
            <a:endParaRPr lang="en-IE" sz="900" b="1" dirty="0"/>
          </a:p>
          <a:p>
            <a:pPr marL="685800" lvl="1" indent="-342900" algn="just">
              <a:buFont typeface="+mj-lt"/>
              <a:buAutoNum type="arabicPeriod"/>
            </a:pPr>
            <a:r>
              <a:rPr lang="en-IE" b="1" dirty="0" err="1"/>
              <a:t>minBy</a:t>
            </a:r>
            <a:r>
              <a:rPr lang="en-IE" b="1" dirty="0"/>
              <a:t>: </a:t>
            </a:r>
            <a:r>
              <a:rPr lang="en-US" dirty="0"/>
              <a:t>that returns the lesser of two elements according to a specified </a:t>
            </a:r>
            <a:r>
              <a:rPr lang="en-US" b="1" dirty="0"/>
              <a:t>Comparator.</a:t>
            </a:r>
            <a:endParaRPr lang="en-IE" b="1" dirty="0"/>
          </a:p>
          <a:p>
            <a:pPr marL="685800" lvl="1" indent="-342900" algn="just">
              <a:buFont typeface="+mj-lt"/>
              <a:buAutoNum type="arabicPeriod"/>
            </a:pPr>
            <a:endParaRPr lang="en-IE" sz="1050" b="1" dirty="0"/>
          </a:p>
          <a:p>
            <a:pPr marL="685800" lvl="1" indent="-342900" algn="just">
              <a:buFont typeface="+mj-lt"/>
              <a:buAutoNum type="arabicPeriod"/>
            </a:pPr>
            <a:r>
              <a:rPr lang="en-IE" sz="1800" dirty="0"/>
              <a:t>Both take the </a:t>
            </a:r>
            <a:r>
              <a:rPr lang="en-IE" sz="1800" b="1" dirty="0"/>
              <a:t>Comparator</a:t>
            </a:r>
            <a:r>
              <a:rPr lang="en-IE" sz="1800" dirty="0"/>
              <a:t> as an argument.</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E8A15A7-B21E-A057-F7C6-BBAB3C8D4837}"/>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err="1"/>
              <a:t>BinaryOperator</a:t>
            </a:r>
            <a:r>
              <a:rPr lang="en-IE" sz="3600" dirty="0"/>
              <a:t>&lt;T&gt;</a:t>
            </a:r>
            <a:endParaRPr lang="en-IE" sz="3500" dirty="0"/>
          </a:p>
        </p:txBody>
      </p:sp>
    </p:spTree>
    <p:extLst>
      <p:ext uri="{BB962C8B-B14F-4D97-AF65-F5344CB8AC3E}">
        <p14:creationId xmlns:p14="http://schemas.microsoft.com/office/powerpoint/2010/main" val="2420485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8456" y="1270328"/>
            <a:ext cx="8047863" cy="4978072"/>
          </a:xfrm>
        </p:spPr>
        <p:txBody>
          <a:bodyPr anchor="t">
            <a:normAutofit fontScale="92500" lnSpcReduction="10000"/>
          </a:bodyPr>
          <a:lstStyle/>
          <a:p>
            <a:pPr algn="just">
              <a:tabLst>
                <a:tab pos="272654" algn="l"/>
                <a:tab pos="534591" algn="l"/>
                <a:tab pos="807244" algn="l"/>
                <a:tab pos="1078706" algn="l"/>
                <a:tab pos="1341835" algn="l"/>
                <a:tab pos="1613297" algn="l"/>
                <a:tab pos="1885950" algn="l"/>
                <a:tab pos="2147888" algn="l"/>
                <a:tab pos="2420541" algn="l"/>
                <a:tab pos="2693194" algn="l"/>
              </a:tabLst>
            </a:pPr>
            <a:r>
              <a:rPr lang="en-US" sz="1900" dirty="0"/>
              <a:t>The function </a:t>
            </a:r>
            <a:r>
              <a:rPr lang="en-US" sz="1900" dirty="0" err="1"/>
              <a:t>minComp</a:t>
            </a:r>
            <a:r>
              <a:rPr lang="en-US" sz="1900" dirty="0"/>
              <a:t> takes a two valued lambda expression as argument. </a:t>
            </a:r>
          </a:p>
          <a:p>
            <a:pPr algn="just">
              <a:tabLst>
                <a:tab pos="272654" algn="l"/>
                <a:tab pos="534591" algn="l"/>
                <a:tab pos="807244" algn="l"/>
                <a:tab pos="1078706" algn="l"/>
                <a:tab pos="1341835" algn="l"/>
                <a:tab pos="1613297" algn="l"/>
                <a:tab pos="1885950" algn="l"/>
                <a:tab pos="2147888" algn="l"/>
                <a:tab pos="2420541" algn="l"/>
                <a:tab pos="2693194" algn="l"/>
              </a:tabLst>
            </a:pPr>
            <a:endParaRPr lang="en-US" sz="1900" dirty="0"/>
          </a:p>
          <a:p>
            <a:pPr algn="just">
              <a:tabLst>
                <a:tab pos="272654" algn="l"/>
                <a:tab pos="534591" algn="l"/>
                <a:tab pos="807244" algn="l"/>
                <a:tab pos="1078706" algn="l"/>
                <a:tab pos="1341835" algn="l"/>
                <a:tab pos="1613297" algn="l"/>
                <a:tab pos="1885950" algn="l"/>
                <a:tab pos="2147888" algn="l"/>
                <a:tab pos="2420541" algn="l"/>
                <a:tab pos="2693194" algn="l"/>
              </a:tabLst>
            </a:pPr>
            <a:r>
              <a:rPr lang="en-US" sz="1900" dirty="0"/>
              <a:t>This expression uses the </a:t>
            </a:r>
            <a:r>
              <a:rPr lang="en-US" sz="1900" b="1" dirty="0"/>
              <a:t>Comparator</a:t>
            </a:r>
            <a:r>
              <a:rPr lang="en-US" sz="1900" dirty="0"/>
              <a:t> from the </a:t>
            </a:r>
            <a:r>
              <a:rPr lang="en-US" sz="1900" b="1" dirty="0"/>
              <a:t>Integer</a:t>
            </a:r>
            <a:r>
              <a:rPr lang="en-US" sz="1900" dirty="0"/>
              <a:t> class and returns the lesser element of its argument values.</a:t>
            </a:r>
          </a:p>
          <a:p>
            <a:pPr algn="just">
              <a:tabLst>
                <a:tab pos="272654" algn="l"/>
                <a:tab pos="534591" algn="l"/>
                <a:tab pos="807244" algn="l"/>
                <a:tab pos="1078706" algn="l"/>
                <a:tab pos="1341835" algn="l"/>
                <a:tab pos="1613297" algn="l"/>
                <a:tab pos="1885950" algn="l"/>
                <a:tab pos="2147888" algn="l"/>
                <a:tab pos="2420541" algn="l"/>
                <a:tab pos="2693194" algn="l"/>
              </a:tabLst>
            </a:pPr>
            <a:endParaRPr lang="en-US" sz="1900" dirty="0"/>
          </a:p>
          <a:p>
            <a:pPr algn="just">
              <a:tabLst>
                <a:tab pos="272654" algn="l"/>
                <a:tab pos="534591" algn="l"/>
                <a:tab pos="807244" algn="l"/>
                <a:tab pos="1078706" algn="l"/>
                <a:tab pos="1341835" algn="l"/>
                <a:tab pos="1613297" algn="l"/>
                <a:tab pos="1885950" algn="l"/>
                <a:tab pos="2147888" algn="l"/>
                <a:tab pos="2420541" algn="l"/>
                <a:tab pos="2693194" algn="l"/>
              </a:tabLst>
            </a:pPr>
            <a:r>
              <a:rPr lang="en-US" sz="1900" dirty="0"/>
              <a:t>The </a:t>
            </a:r>
            <a:r>
              <a:rPr lang="en-US" sz="1900" b="1" dirty="0"/>
              <a:t>assert</a:t>
            </a:r>
            <a:r>
              <a:rPr lang="en-US" sz="1900" dirty="0"/>
              <a:t> statement is used to check the result.</a:t>
            </a:r>
            <a:endParaRPr lang="en-AU" sz="1900" dirty="0"/>
          </a:p>
          <a:p>
            <a:pPr marL="0" indent="0">
              <a:buNone/>
              <a:tabLst>
                <a:tab pos="272654" algn="l"/>
                <a:tab pos="534591" algn="l"/>
                <a:tab pos="807244" algn="l"/>
                <a:tab pos="1078706" algn="l"/>
                <a:tab pos="1341835" algn="l"/>
                <a:tab pos="1613297" algn="l"/>
                <a:tab pos="1885950" algn="l"/>
                <a:tab pos="2147888" algn="l"/>
                <a:tab pos="2420541" algn="l"/>
                <a:tab pos="2693194" algn="l"/>
              </a:tabLst>
            </a:pPr>
            <a:endParaRPr lang="en-AU" sz="1800" dirty="0"/>
          </a:p>
          <a:p>
            <a:pPr marL="0" indent="0">
              <a:buNone/>
              <a:tabLst>
                <a:tab pos="272654" algn="l"/>
                <a:tab pos="534591" algn="l"/>
                <a:tab pos="807244" algn="l"/>
                <a:tab pos="1078706" algn="l"/>
                <a:tab pos="1341835" algn="l"/>
                <a:tab pos="1613297" algn="l"/>
                <a:tab pos="1885950" algn="l"/>
                <a:tab pos="2147888" algn="l"/>
                <a:tab pos="2420541" algn="l"/>
                <a:tab pos="2693194" algn="l"/>
              </a:tabLst>
            </a:pPr>
            <a:r>
              <a:rPr lang="en-AU" sz="1800" dirty="0" err="1"/>
              <a:t>BinaryOperator</a:t>
            </a:r>
            <a:r>
              <a:rPr lang="en-AU" sz="1800" dirty="0"/>
              <a:t>&lt;Integer&gt; </a:t>
            </a:r>
            <a:r>
              <a:rPr lang="en-AU" sz="1800" dirty="0" err="1"/>
              <a:t>minComp</a:t>
            </a:r>
            <a:r>
              <a:rPr lang="en-AU" sz="1800" dirty="0"/>
              <a:t>;</a:t>
            </a:r>
          </a:p>
          <a:p>
            <a:pPr marL="0" indent="0">
              <a:buNone/>
              <a:tabLst>
                <a:tab pos="272654" algn="l"/>
                <a:tab pos="534591" algn="l"/>
                <a:tab pos="807244" algn="l"/>
                <a:tab pos="1078706" algn="l"/>
                <a:tab pos="1341835" algn="l"/>
                <a:tab pos="1613297" algn="l"/>
                <a:tab pos="1885950" algn="l"/>
                <a:tab pos="2147888" algn="l"/>
                <a:tab pos="2420541" algn="l"/>
                <a:tab pos="2693194" algn="l"/>
              </a:tabLst>
            </a:pPr>
            <a:r>
              <a:rPr lang="en-AU" sz="1800" dirty="0" err="1"/>
              <a:t>minComp</a:t>
            </a:r>
            <a:r>
              <a:rPr lang="en-AU" sz="1800" dirty="0"/>
              <a:t> = </a:t>
            </a:r>
            <a:r>
              <a:rPr lang="en-AU" sz="1800" dirty="0" err="1"/>
              <a:t>BinaryOperator.minBy</a:t>
            </a:r>
            <a:r>
              <a:rPr lang="en-AU" sz="1800" dirty="0"/>
              <a:t>(</a:t>
            </a:r>
            <a:endParaRPr lang="en-IE" sz="1800" dirty="0"/>
          </a:p>
          <a:p>
            <a:pPr marL="0" indent="0">
              <a:buNone/>
              <a:tabLst>
                <a:tab pos="272654" algn="l"/>
                <a:tab pos="534591" algn="l"/>
                <a:tab pos="807244" algn="l"/>
                <a:tab pos="1078706" algn="l"/>
                <a:tab pos="1341835" algn="l"/>
                <a:tab pos="1613297" algn="l"/>
                <a:tab pos="1885950" algn="l"/>
                <a:tab pos="2147888" algn="l"/>
                <a:tab pos="2420541" algn="l"/>
                <a:tab pos="2693194" algn="l"/>
              </a:tabLst>
            </a:pPr>
            <a:r>
              <a:rPr lang="en-AU" sz="1800" dirty="0"/>
              <a:t>							(</a:t>
            </a:r>
            <a:r>
              <a:rPr lang="en-AU" sz="1800" dirty="0" err="1"/>
              <a:t>x,y</a:t>
            </a:r>
            <a:r>
              <a:rPr lang="en-AU" sz="1800" dirty="0"/>
              <a:t>) -&gt; </a:t>
            </a:r>
            <a:r>
              <a:rPr lang="en-AU" sz="1800" dirty="0" err="1"/>
              <a:t>Integer.compare</a:t>
            </a:r>
            <a:r>
              <a:rPr lang="en-AU" sz="1800" dirty="0"/>
              <a:t>(</a:t>
            </a:r>
            <a:r>
              <a:rPr lang="en-AU" sz="1800" dirty="0" err="1"/>
              <a:t>x,y</a:t>
            </a:r>
            <a:r>
              <a:rPr lang="en-AU" sz="1800" dirty="0"/>
              <a:t>));</a:t>
            </a:r>
            <a:endParaRPr lang="en-IE" sz="1800" dirty="0"/>
          </a:p>
          <a:p>
            <a:pPr marL="0" indent="0">
              <a:buNone/>
              <a:tabLst>
                <a:tab pos="272654" algn="l"/>
                <a:tab pos="534591" algn="l"/>
                <a:tab pos="807244" algn="l"/>
                <a:tab pos="1078706" algn="l"/>
                <a:tab pos="1341835" algn="l"/>
                <a:tab pos="1613297" algn="l"/>
                <a:tab pos="1885950" algn="l"/>
                <a:tab pos="2147888" algn="l"/>
                <a:tab pos="2420541" algn="l"/>
                <a:tab pos="2693194" algn="l"/>
              </a:tabLst>
            </a:pPr>
            <a:endParaRPr lang="en-AU" sz="1800" dirty="0"/>
          </a:p>
          <a:p>
            <a:pPr marL="0" indent="0">
              <a:buNone/>
              <a:tabLst>
                <a:tab pos="272654" algn="l"/>
                <a:tab pos="534591" algn="l"/>
                <a:tab pos="807244" algn="l"/>
                <a:tab pos="1078706" algn="l"/>
                <a:tab pos="1341835" algn="l"/>
                <a:tab pos="1613297" algn="l"/>
                <a:tab pos="1885950" algn="l"/>
                <a:tab pos="2147888" algn="l"/>
                <a:tab pos="2420541" algn="l"/>
                <a:tab pos="2693194" algn="l"/>
              </a:tabLst>
            </a:pPr>
            <a:r>
              <a:rPr lang="en-AU" sz="1800" dirty="0"/>
              <a:t>assert </a:t>
            </a:r>
            <a:r>
              <a:rPr lang="en-AU" sz="1800" dirty="0" err="1"/>
              <a:t>minComp.apply</a:t>
            </a:r>
            <a:r>
              <a:rPr lang="en-AU" sz="1800" dirty="0"/>
              <a:t>(4,7) == 4;</a:t>
            </a:r>
          </a:p>
          <a:p>
            <a:pPr marL="0" indent="0">
              <a:buNone/>
              <a:tabLst>
                <a:tab pos="272654" algn="l"/>
                <a:tab pos="534591" algn="l"/>
                <a:tab pos="807244" algn="l"/>
                <a:tab pos="1078706" algn="l"/>
                <a:tab pos="1341835" algn="l"/>
                <a:tab pos="1613297" algn="l"/>
                <a:tab pos="1885950" algn="l"/>
                <a:tab pos="2147888" algn="l"/>
                <a:tab pos="2420541" algn="l"/>
                <a:tab pos="2693194" algn="l"/>
              </a:tabLst>
            </a:pPr>
            <a:endParaRPr lang="en-AU" sz="1800" dirty="0"/>
          </a:p>
          <a:p>
            <a:pPr marL="0" indent="0">
              <a:buNone/>
              <a:tabLst>
                <a:tab pos="272654" algn="l"/>
                <a:tab pos="534591" algn="l"/>
                <a:tab pos="807244" algn="l"/>
                <a:tab pos="1078706" algn="l"/>
                <a:tab pos="1341835" algn="l"/>
                <a:tab pos="1613297" algn="l"/>
                <a:tab pos="1885950" algn="l"/>
                <a:tab pos="2147888" algn="l"/>
                <a:tab pos="2420541" algn="l"/>
                <a:tab pos="2693194" algn="l"/>
              </a:tabLst>
            </a:pPr>
            <a:endParaRPr lang="en-IE" sz="1800" dirty="0"/>
          </a:p>
          <a:p>
            <a:pPr marL="0" indent="0">
              <a:buNone/>
              <a:tabLst>
                <a:tab pos="272654" algn="l"/>
                <a:tab pos="534591" algn="l"/>
                <a:tab pos="807244" algn="l"/>
                <a:tab pos="1078706" algn="l"/>
                <a:tab pos="1341835" algn="l"/>
                <a:tab pos="1613297" algn="l"/>
                <a:tab pos="1885950" algn="l"/>
                <a:tab pos="2147888" algn="l"/>
                <a:tab pos="2420541" algn="l"/>
                <a:tab pos="2693194" algn="l"/>
              </a:tabLst>
            </a:pPr>
            <a:r>
              <a:rPr lang="en-AU" sz="1800" dirty="0"/>
              <a:t> </a:t>
            </a:r>
            <a:endParaRPr lang="en-IE"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5A2C92E-60D4-A25B-E37F-585E720BAC26}"/>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err="1"/>
              <a:t>BinaryOperator</a:t>
            </a:r>
            <a:r>
              <a:rPr lang="en-IE" sz="3600" dirty="0"/>
              <a:t>&lt;T&gt;</a:t>
            </a:r>
            <a:endParaRPr lang="en-IE" sz="3500" dirty="0"/>
          </a:p>
        </p:txBody>
      </p:sp>
    </p:spTree>
    <p:extLst>
      <p:ext uri="{BB962C8B-B14F-4D97-AF65-F5344CB8AC3E}">
        <p14:creationId xmlns:p14="http://schemas.microsoft.com/office/powerpoint/2010/main" val="7318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2057" y="-676826"/>
            <a:ext cx="7266222" cy="1642969"/>
          </a:xfrm>
        </p:spPr>
        <p:txBody>
          <a:bodyPr anchor="b">
            <a:normAutofit/>
          </a:bodyPr>
          <a:lstStyle/>
          <a:p>
            <a:r>
              <a:rPr lang="en-IE" sz="3500" dirty="0"/>
              <a:t>Why Functional Programming?</a:t>
            </a:r>
          </a:p>
        </p:txBody>
      </p:sp>
      <p:sp>
        <p:nvSpPr>
          <p:cNvPr id="3" name="Content Placeholder 2"/>
          <p:cNvSpPr>
            <a:spLocks noGrp="1"/>
          </p:cNvSpPr>
          <p:nvPr>
            <p:ph idx="1"/>
          </p:nvPr>
        </p:nvSpPr>
        <p:spPr>
          <a:xfrm>
            <a:off x="405256" y="1321129"/>
            <a:ext cx="8230743" cy="3454358"/>
          </a:xfrm>
        </p:spPr>
        <p:txBody>
          <a:bodyPr anchor="t">
            <a:normAutofit/>
          </a:bodyPr>
          <a:lstStyle/>
          <a:p>
            <a:pPr marL="0" indent="0" algn="just">
              <a:buNone/>
            </a:pPr>
            <a:r>
              <a:rPr lang="en-US" sz="1800" b="1" dirty="0"/>
              <a:t>Imperative functions:</a:t>
            </a:r>
          </a:p>
          <a:p>
            <a:pPr algn="just"/>
            <a:r>
              <a:rPr lang="en-US" sz="1800" dirty="0"/>
              <a:t>Imperative functions can have side effects that may change the value of the program state. Because of this, they lack referential transparency. </a:t>
            </a:r>
          </a:p>
          <a:p>
            <a:pPr algn="just"/>
            <a:endParaRPr lang="en-US" sz="1800" dirty="0"/>
          </a:p>
          <a:p>
            <a:pPr algn="just"/>
            <a:r>
              <a:rPr lang="en-US" sz="1800" dirty="0"/>
              <a:t> For example, the same language expression can result in different values at different times depending on the state of the executing program. </a:t>
            </a:r>
          </a:p>
          <a:p>
            <a:pPr algn="just"/>
            <a:endParaRPr lang="en-US" sz="1800" dirty="0"/>
          </a:p>
          <a:p>
            <a:pPr algn="just"/>
            <a:r>
              <a:rPr lang="en-US" sz="1800" dirty="0"/>
              <a:t>Imperative functions may have side effects, meaning they can modify external state, perform I/O operations, or interact with the outside world in ways that are observable from other parts of the program.</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199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777" y="1219529"/>
            <a:ext cx="7266222" cy="3454358"/>
          </a:xfrm>
        </p:spPr>
        <p:txBody>
          <a:bodyPr anchor="t">
            <a:normAutofit/>
          </a:bodyPr>
          <a:lstStyle/>
          <a:p>
            <a:pPr marL="0" indent="0">
              <a:spcBef>
                <a:spcPts val="0"/>
              </a:spcBef>
              <a:spcAft>
                <a:spcPts val="900"/>
              </a:spcAft>
              <a:buNone/>
              <a:tabLst>
                <a:tab pos="272654" algn="l"/>
                <a:tab pos="534591" algn="l"/>
                <a:tab pos="807244" algn="l"/>
                <a:tab pos="1078706" algn="l"/>
                <a:tab pos="1341835" algn="l"/>
                <a:tab pos="1613297" algn="l"/>
                <a:tab pos="1885950" algn="l"/>
                <a:tab pos="2147888" algn="l"/>
              </a:tabLst>
            </a:pPr>
            <a:r>
              <a:rPr lang="en-AU" sz="1800" dirty="0"/>
              <a:t>Comparator&lt;Integer&gt; </a:t>
            </a:r>
            <a:r>
              <a:rPr lang="en-AU" sz="1800" dirty="0" err="1"/>
              <a:t>cmp</a:t>
            </a:r>
            <a:r>
              <a:rPr lang="en-AU" sz="1800" dirty="0"/>
              <a:t> = (</a:t>
            </a:r>
            <a:r>
              <a:rPr lang="en-AU" sz="1800" dirty="0" err="1"/>
              <a:t>x,y</a:t>
            </a:r>
            <a:r>
              <a:rPr lang="en-AU" sz="1800" dirty="0"/>
              <a:t>) -&gt;</a:t>
            </a:r>
            <a:br>
              <a:rPr lang="en-AU" sz="1800" dirty="0"/>
            </a:br>
            <a:r>
              <a:rPr lang="en-AU" sz="1800" dirty="0"/>
              <a:t>								</a:t>
            </a:r>
            <a:r>
              <a:rPr lang="en-AU" sz="1800" dirty="0" err="1"/>
              <a:t>Integer.compare</a:t>
            </a:r>
            <a:r>
              <a:rPr lang="en-AU" sz="1800" dirty="0"/>
              <a:t>(</a:t>
            </a:r>
            <a:r>
              <a:rPr lang="en-AU" sz="1800" dirty="0" err="1"/>
              <a:t>x,y</a:t>
            </a:r>
            <a:r>
              <a:rPr lang="en-AU" sz="1800" dirty="0"/>
              <a:t>);</a:t>
            </a:r>
            <a:endParaRPr lang="en-IE" sz="1800" dirty="0"/>
          </a:p>
          <a:p>
            <a:pPr marL="0" indent="0">
              <a:spcBef>
                <a:spcPts val="0"/>
              </a:spcBef>
              <a:spcAft>
                <a:spcPts val="900"/>
              </a:spcAft>
              <a:buNone/>
              <a:tabLst>
                <a:tab pos="272654" algn="l"/>
                <a:tab pos="534591" algn="l"/>
                <a:tab pos="807244" algn="l"/>
                <a:tab pos="1078706" algn="l"/>
                <a:tab pos="1341835" algn="l"/>
                <a:tab pos="1613297" algn="l"/>
                <a:tab pos="1885950" algn="l"/>
                <a:tab pos="2147888" algn="l"/>
              </a:tabLst>
            </a:pPr>
            <a:r>
              <a:rPr lang="en-AU" sz="1800" dirty="0" err="1"/>
              <a:t>BinaryOperator</a:t>
            </a:r>
            <a:r>
              <a:rPr lang="en-AU" sz="1800" dirty="0"/>
              <a:t>&lt;Integer&gt; </a:t>
            </a:r>
            <a:r>
              <a:rPr lang="en-AU" sz="1800" dirty="0" err="1"/>
              <a:t>maxComp</a:t>
            </a:r>
            <a:r>
              <a:rPr lang="en-AU" sz="1800" dirty="0"/>
              <a:t> = 											</a:t>
            </a:r>
            <a:r>
              <a:rPr lang="en-AU" sz="1800" dirty="0" err="1"/>
              <a:t>BinaryOperator.maxBy</a:t>
            </a:r>
            <a:r>
              <a:rPr lang="en-AU" sz="1800" dirty="0"/>
              <a:t>(</a:t>
            </a:r>
            <a:r>
              <a:rPr lang="en-AU" sz="1800" dirty="0" err="1"/>
              <a:t>cmp</a:t>
            </a:r>
            <a:r>
              <a:rPr lang="en-AU" sz="1800" dirty="0"/>
              <a:t>);</a:t>
            </a:r>
          </a:p>
          <a:p>
            <a:pPr marL="0" indent="0">
              <a:spcBef>
                <a:spcPts val="0"/>
              </a:spcBef>
              <a:spcAft>
                <a:spcPts val="900"/>
              </a:spcAft>
              <a:buNone/>
              <a:tabLst>
                <a:tab pos="272654" algn="l"/>
                <a:tab pos="534591" algn="l"/>
                <a:tab pos="807244" algn="l"/>
                <a:tab pos="1078706" algn="l"/>
                <a:tab pos="1341835" algn="l"/>
                <a:tab pos="1613297" algn="l"/>
                <a:tab pos="1885950" algn="l"/>
                <a:tab pos="2147888" algn="l"/>
              </a:tabLst>
            </a:pPr>
            <a:r>
              <a:rPr lang="en-AU" sz="1800" dirty="0" err="1"/>
              <a:t>System.out.println</a:t>
            </a:r>
            <a:r>
              <a:rPr lang="en-AU" sz="1800" dirty="0"/>
              <a:t>(</a:t>
            </a:r>
            <a:r>
              <a:rPr lang="en-AU" sz="1800" dirty="0" err="1"/>
              <a:t>maxComp.apply</a:t>
            </a:r>
            <a:r>
              <a:rPr lang="en-AU" sz="1800" dirty="0"/>
              <a:t>(4,7));</a:t>
            </a:r>
            <a:endParaRPr lang="en-IE" sz="1800" dirty="0"/>
          </a:p>
          <a:p>
            <a:pPr marL="0" indent="0">
              <a:buNone/>
              <a:tabLst>
                <a:tab pos="272654" algn="l"/>
                <a:tab pos="534591" algn="l"/>
                <a:tab pos="807244" algn="l"/>
                <a:tab pos="1078706" algn="l"/>
                <a:tab pos="1341835" algn="l"/>
                <a:tab pos="1613297" algn="l"/>
                <a:tab pos="1885950" algn="l"/>
                <a:tab pos="2147888" algn="l"/>
              </a:tabLst>
            </a:pPr>
            <a:r>
              <a:rPr lang="en-US" sz="1800" dirty="0"/>
              <a:t>assert </a:t>
            </a:r>
            <a:r>
              <a:rPr lang="en-US" sz="1800" dirty="0" err="1"/>
              <a:t>maxComp.apply</a:t>
            </a:r>
            <a:r>
              <a:rPr lang="en-US" sz="1800" dirty="0"/>
              <a:t>(4,7) == 7;</a:t>
            </a:r>
            <a:endParaRPr lang="en-IE"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35AB0FA-6270-4602-B129-1DB6CB805384}"/>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err="1"/>
              <a:t>BinaryOperator</a:t>
            </a:r>
            <a:r>
              <a:rPr lang="en-IE" sz="3600" dirty="0"/>
              <a:t>&lt;T&gt;</a:t>
            </a:r>
            <a:endParaRPr lang="en-IE" sz="3500" dirty="0"/>
          </a:p>
        </p:txBody>
      </p:sp>
    </p:spTree>
    <p:extLst>
      <p:ext uri="{BB962C8B-B14F-4D97-AF65-F5344CB8AC3E}">
        <p14:creationId xmlns:p14="http://schemas.microsoft.com/office/powerpoint/2010/main" val="3049825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7497" y="1219529"/>
            <a:ext cx="7266222" cy="3454358"/>
          </a:xfrm>
        </p:spPr>
        <p:txBody>
          <a:bodyPr anchor="t">
            <a:normAutofit/>
          </a:bodyPr>
          <a:lstStyle/>
          <a:p>
            <a:r>
              <a:rPr lang="en-IE" sz="1800" dirty="0"/>
              <a:t>Takes a single argument of type T and returns a Boolean value</a:t>
            </a:r>
          </a:p>
          <a:p>
            <a:endParaRPr lang="en-IE" sz="1800" dirty="0"/>
          </a:p>
          <a:p>
            <a:r>
              <a:rPr lang="en-IE" sz="1800" dirty="0"/>
              <a:t>Method for application: </a:t>
            </a:r>
            <a:r>
              <a:rPr lang="en-IE" sz="1800" b="1" dirty="0"/>
              <a:t>test</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DEA385A-A544-8BE5-3ED6-81E6F642A2B7}"/>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a:t>Predicate&lt;T&gt;</a:t>
            </a:r>
            <a:endParaRPr lang="en-IE" sz="3500" dirty="0"/>
          </a:p>
        </p:txBody>
      </p:sp>
    </p:spTree>
    <p:extLst>
      <p:ext uri="{BB962C8B-B14F-4D97-AF65-F5344CB8AC3E}">
        <p14:creationId xmlns:p14="http://schemas.microsoft.com/office/powerpoint/2010/main" val="1007257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7976" y="1178888"/>
            <a:ext cx="8220583" cy="4500551"/>
          </a:xfrm>
        </p:spPr>
        <p:txBody>
          <a:bodyPr anchor="t">
            <a:normAutofit/>
          </a:bodyPr>
          <a:lstStyle/>
          <a:p>
            <a:pPr>
              <a:tabLst>
                <a:tab pos="272654" algn="l"/>
                <a:tab pos="534591" algn="l"/>
                <a:tab pos="807244" algn="l"/>
                <a:tab pos="1078706" algn="l"/>
              </a:tabLst>
            </a:pPr>
            <a:r>
              <a:rPr lang="en-US" sz="1900" b="1" dirty="0"/>
              <a:t>odd</a:t>
            </a:r>
            <a:r>
              <a:rPr lang="en-US" sz="1900" dirty="0"/>
              <a:t> that takes an integer as argument and returns true if it is an odd value, false otherwise; </a:t>
            </a:r>
          </a:p>
          <a:p>
            <a:pPr>
              <a:tabLst>
                <a:tab pos="272654" algn="l"/>
                <a:tab pos="534591" algn="l"/>
                <a:tab pos="807244" algn="l"/>
                <a:tab pos="1078706" algn="l"/>
              </a:tabLst>
            </a:pPr>
            <a:endParaRPr lang="en-US" sz="1900" dirty="0"/>
          </a:p>
          <a:p>
            <a:pPr>
              <a:tabLst>
                <a:tab pos="272654" algn="l"/>
                <a:tab pos="534591" algn="l"/>
                <a:tab pos="807244" algn="l"/>
                <a:tab pos="1078706" algn="l"/>
              </a:tabLst>
            </a:pPr>
            <a:r>
              <a:rPr lang="en-US" sz="1900" b="1" dirty="0" err="1"/>
              <a:t>existsOdd</a:t>
            </a:r>
            <a:r>
              <a:rPr lang="en-US" sz="1900" dirty="0"/>
              <a:t> that takes a list of integers returning true if it contains an odd value, false otherwise.</a:t>
            </a:r>
            <a:endParaRPr lang="en-AU" sz="1900" dirty="0"/>
          </a:p>
          <a:p>
            <a:pPr marL="0" indent="0">
              <a:buNone/>
              <a:tabLst>
                <a:tab pos="272654" algn="l"/>
                <a:tab pos="534591" algn="l"/>
                <a:tab pos="807244" algn="l"/>
                <a:tab pos="1078706" algn="l"/>
              </a:tabLst>
            </a:pPr>
            <a:endParaRPr lang="en-AU" sz="1800" dirty="0"/>
          </a:p>
          <a:p>
            <a:pPr marL="0" indent="0">
              <a:buNone/>
              <a:tabLst>
                <a:tab pos="272654" algn="l"/>
                <a:tab pos="534591" algn="l"/>
                <a:tab pos="807244" algn="l"/>
                <a:tab pos="1078706" algn="l"/>
              </a:tabLst>
            </a:pPr>
            <a:endParaRPr lang="en-AU" sz="1800" dirty="0"/>
          </a:p>
          <a:p>
            <a:pPr marL="0" indent="0">
              <a:buNone/>
              <a:tabLst>
                <a:tab pos="272654" algn="l"/>
                <a:tab pos="534591" algn="l"/>
                <a:tab pos="807244" algn="l"/>
                <a:tab pos="1078706" algn="l"/>
              </a:tabLst>
            </a:pPr>
            <a:r>
              <a:rPr lang="en-AU" sz="1800" dirty="0"/>
              <a:t>Predicate&lt;Integer&gt; </a:t>
            </a:r>
            <a:r>
              <a:rPr lang="en-AU" sz="1800" b="1" dirty="0"/>
              <a:t>odd </a:t>
            </a:r>
            <a:r>
              <a:rPr lang="en-AU" sz="1800" dirty="0"/>
              <a:t>= x -&gt; x % 2 != 0;</a:t>
            </a:r>
            <a:endParaRPr lang="en-IE" sz="1800" dirty="0"/>
          </a:p>
          <a:p>
            <a:pPr marL="0" indent="0">
              <a:buNone/>
              <a:tabLst>
                <a:tab pos="272654" algn="l"/>
                <a:tab pos="534591" algn="l"/>
                <a:tab pos="807244" algn="l"/>
                <a:tab pos="1078706" algn="l"/>
              </a:tabLst>
            </a:pPr>
            <a:endParaRPr lang="en-AU" sz="1800" dirty="0"/>
          </a:p>
          <a:p>
            <a:pPr marL="0" indent="0">
              <a:buNone/>
              <a:tabLst>
                <a:tab pos="272654" algn="l"/>
                <a:tab pos="534591" algn="l"/>
                <a:tab pos="807244" algn="l"/>
                <a:tab pos="1078706" algn="l"/>
              </a:tabLst>
            </a:pPr>
            <a:r>
              <a:rPr lang="en-AU" sz="1800" dirty="0"/>
              <a:t>Predicate&lt;List&lt;Integer&gt;&gt; </a:t>
            </a:r>
            <a:r>
              <a:rPr lang="en-AU" sz="1800" b="1" dirty="0" err="1"/>
              <a:t>existsOdd</a:t>
            </a:r>
            <a:r>
              <a:rPr lang="en-AU" sz="1800" dirty="0"/>
              <a:t> = lst -&gt;{</a:t>
            </a:r>
            <a:endParaRPr lang="en-IE" sz="1800" dirty="0"/>
          </a:p>
          <a:p>
            <a:pPr marL="0" indent="0">
              <a:buNone/>
              <a:tabLst>
                <a:tab pos="272654" algn="l"/>
                <a:tab pos="534591" algn="l"/>
                <a:tab pos="807244" algn="l"/>
                <a:tab pos="1078706" algn="l"/>
              </a:tabLst>
            </a:pPr>
            <a:r>
              <a:rPr lang="en-AU" sz="1800" dirty="0"/>
              <a:t>	for(Integer x : lst) if(</a:t>
            </a:r>
            <a:r>
              <a:rPr lang="en-AU" sz="1800" dirty="0" err="1"/>
              <a:t>odd.test</a:t>
            </a:r>
            <a:r>
              <a:rPr lang="en-AU" sz="1800" dirty="0"/>
              <a:t>(x)) return true;</a:t>
            </a:r>
            <a:endParaRPr lang="en-IE" sz="1800" dirty="0"/>
          </a:p>
          <a:p>
            <a:pPr marL="0" indent="0">
              <a:buNone/>
              <a:tabLst>
                <a:tab pos="272654" algn="l"/>
                <a:tab pos="534591" algn="l"/>
                <a:tab pos="807244" algn="l"/>
                <a:tab pos="1078706" algn="l"/>
              </a:tabLst>
            </a:pPr>
            <a:r>
              <a:rPr lang="en-AU" sz="1800" dirty="0"/>
              <a:t>	return false;</a:t>
            </a:r>
            <a:endParaRPr lang="en-IE" sz="1800" dirty="0"/>
          </a:p>
          <a:p>
            <a:pPr marL="0" indent="0">
              <a:buNone/>
              <a:tabLst>
                <a:tab pos="272654" algn="l"/>
                <a:tab pos="534591" algn="l"/>
                <a:tab pos="807244" algn="l"/>
                <a:tab pos="1078706" algn="l"/>
              </a:tabLst>
            </a:pPr>
            <a:r>
              <a:rPr lang="en-AU" sz="1800" dirty="0"/>
              <a:t>};</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9AA9CB5-9DC4-D5C9-1F58-6F753C33E079}"/>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a:t>Predicate&lt;T&gt;</a:t>
            </a:r>
            <a:endParaRPr lang="en-IE" sz="3500" dirty="0"/>
          </a:p>
        </p:txBody>
      </p:sp>
    </p:spTree>
    <p:extLst>
      <p:ext uri="{BB962C8B-B14F-4D97-AF65-F5344CB8AC3E}">
        <p14:creationId xmlns:p14="http://schemas.microsoft.com/office/powerpoint/2010/main" val="1896326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57656" y="1168729"/>
            <a:ext cx="8291703" cy="3454358"/>
          </a:xfrm>
        </p:spPr>
        <p:txBody>
          <a:bodyPr anchor="t">
            <a:normAutofit/>
          </a:bodyPr>
          <a:lstStyle/>
          <a:p>
            <a:pPr>
              <a:tabLst>
                <a:tab pos="272654" algn="l"/>
                <a:tab pos="534591" algn="l"/>
                <a:tab pos="807244" algn="l"/>
                <a:tab pos="1078706" algn="l"/>
                <a:tab pos="1341835" algn="l"/>
                <a:tab pos="1613297" algn="l"/>
                <a:tab pos="1885950" algn="l"/>
                <a:tab pos="2147888" algn="l"/>
              </a:tabLst>
            </a:pPr>
            <a:r>
              <a:rPr lang="en-US" sz="1800" dirty="0"/>
              <a:t>We test these predicates with the following code fragment that uses the assert statement.</a:t>
            </a:r>
          </a:p>
          <a:p>
            <a:pPr marL="0" indent="0">
              <a:buNone/>
              <a:tabLst>
                <a:tab pos="272654" algn="l"/>
                <a:tab pos="534591" algn="l"/>
                <a:tab pos="807244" algn="l"/>
                <a:tab pos="1078706" algn="l"/>
                <a:tab pos="1341835" algn="l"/>
                <a:tab pos="1613297" algn="l"/>
                <a:tab pos="1885950" algn="l"/>
                <a:tab pos="2147888" algn="l"/>
              </a:tabLst>
            </a:pPr>
            <a:endParaRPr lang="en-AU" sz="1800" dirty="0"/>
          </a:p>
          <a:p>
            <a:pPr marL="0" indent="0">
              <a:buNone/>
              <a:tabLst>
                <a:tab pos="272654" algn="l"/>
                <a:tab pos="534591" algn="l"/>
                <a:tab pos="807244" algn="l"/>
                <a:tab pos="1078706" algn="l"/>
                <a:tab pos="1341835" algn="l"/>
                <a:tab pos="1613297" algn="l"/>
                <a:tab pos="1885950" algn="l"/>
                <a:tab pos="2147888" algn="l"/>
              </a:tabLst>
            </a:pPr>
            <a:r>
              <a:rPr lang="en-AU" sz="1800" dirty="0"/>
              <a:t>List&lt;Integer&gt; dt = new ArrayList&lt;Integer&gt;(</a:t>
            </a:r>
            <a:r>
              <a:rPr lang="en-AU" sz="1800" dirty="0" err="1"/>
              <a:t>Arrays.asList</a:t>
            </a:r>
            <a:r>
              <a:rPr lang="en-AU" sz="1800" dirty="0"/>
              <a:t>(1,2,3,4,5));</a:t>
            </a:r>
          </a:p>
          <a:p>
            <a:pPr marL="0" indent="0">
              <a:buNone/>
              <a:tabLst>
                <a:tab pos="272654" algn="l"/>
                <a:tab pos="534591" algn="l"/>
                <a:tab pos="807244" algn="l"/>
                <a:tab pos="1078706" algn="l"/>
                <a:tab pos="1341835" algn="l"/>
                <a:tab pos="1613297" algn="l"/>
                <a:tab pos="1885950" algn="l"/>
                <a:tab pos="2147888" algn="l"/>
              </a:tabLst>
            </a:pPr>
            <a:r>
              <a:rPr lang="en-AU" sz="1800" dirty="0"/>
              <a:t>assert </a:t>
            </a:r>
            <a:r>
              <a:rPr lang="en-AU" sz="1800" dirty="0" err="1"/>
              <a:t>odd.test</a:t>
            </a:r>
            <a:r>
              <a:rPr lang="en-AU" sz="1800" dirty="0"/>
              <a:t>(7) == true;</a:t>
            </a:r>
          </a:p>
          <a:p>
            <a:pPr marL="0" indent="0">
              <a:buNone/>
              <a:tabLst>
                <a:tab pos="272654" algn="l"/>
                <a:tab pos="534591" algn="l"/>
                <a:tab pos="807244" algn="l"/>
                <a:tab pos="1078706" algn="l"/>
                <a:tab pos="1341835" algn="l"/>
                <a:tab pos="1613297" algn="l"/>
                <a:tab pos="1885950" algn="l"/>
                <a:tab pos="2147888" algn="l"/>
              </a:tabLst>
            </a:pPr>
            <a:r>
              <a:rPr lang="en-AU" sz="1800" dirty="0"/>
              <a:t>assert </a:t>
            </a:r>
            <a:r>
              <a:rPr lang="en-AU" sz="1800" dirty="0" err="1"/>
              <a:t>existsOdd.test</a:t>
            </a:r>
            <a:r>
              <a:rPr lang="en-AU" sz="1800" dirty="0"/>
              <a:t>(dt) == true; </a:t>
            </a:r>
            <a:r>
              <a:rPr lang="en-AU" sz="1800" dirty="0">
                <a:solidFill>
                  <a:srgbClr val="FF0000"/>
                </a:solidFill>
              </a:rPr>
              <a:t>no need of else condition if odds exists</a:t>
            </a:r>
            <a:endParaRPr lang="en-IE" sz="1800" dirty="0">
              <a:solidFill>
                <a:srgbClr val="FF0000"/>
              </a:solidFill>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67B0E3D-E923-56AB-1CC6-B5CB02B30B1A}"/>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a:t>Predicate&lt;T&gt;</a:t>
            </a:r>
            <a:endParaRPr lang="en-IE" sz="3500" dirty="0"/>
          </a:p>
        </p:txBody>
      </p:sp>
    </p:spTree>
    <p:extLst>
      <p:ext uri="{BB962C8B-B14F-4D97-AF65-F5344CB8AC3E}">
        <p14:creationId xmlns:p14="http://schemas.microsoft.com/office/powerpoint/2010/main" val="3137643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88137" y="1219529"/>
            <a:ext cx="7266222" cy="3454358"/>
          </a:xfrm>
        </p:spPr>
        <p:txBody>
          <a:bodyPr anchor="t">
            <a:normAutofit/>
          </a:bodyPr>
          <a:lstStyle/>
          <a:p>
            <a:r>
              <a:rPr lang="en-US" sz="1800" b="1" dirty="0" err="1"/>
              <a:t>BiPredicate</a:t>
            </a:r>
            <a:r>
              <a:rPr lang="en-US" sz="1800" dirty="0"/>
              <a:t> takes two arguments, not necessarily of the same type.</a:t>
            </a:r>
            <a:endParaRPr lang="en-AU" sz="1800" dirty="0"/>
          </a:p>
          <a:p>
            <a:pPr marL="0" indent="0">
              <a:buNone/>
            </a:pPr>
            <a:endParaRPr lang="en-AU" sz="1800" dirty="0"/>
          </a:p>
          <a:p>
            <a:pPr marL="0" indent="0">
              <a:buNone/>
            </a:pPr>
            <a:r>
              <a:rPr lang="en-AU" sz="1800" dirty="0" err="1"/>
              <a:t>BiPredicate</a:t>
            </a:r>
            <a:r>
              <a:rPr lang="en-AU" sz="1800" dirty="0"/>
              <a:t>&lt;Integer,List&lt;Integer&gt;&gt; </a:t>
            </a:r>
            <a:r>
              <a:rPr lang="en-AU" sz="1800" b="1" dirty="0"/>
              <a:t>contains</a:t>
            </a:r>
            <a:r>
              <a:rPr lang="en-AU" sz="1800" dirty="0"/>
              <a:t> =(</a:t>
            </a:r>
            <a:r>
              <a:rPr lang="en-AU" sz="1800" dirty="0" err="1"/>
              <a:t>x,lst</a:t>
            </a:r>
            <a:r>
              <a:rPr lang="en-AU" sz="1800" dirty="0"/>
              <a:t>) -&gt; </a:t>
            </a:r>
            <a:r>
              <a:rPr lang="en-AU" sz="1800" dirty="0" err="1"/>
              <a:t>lst.contains</a:t>
            </a:r>
            <a:r>
              <a:rPr lang="en-AU" sz="1800" dirty="0"/>
              <a:t>(x);</a:t>
            </a:r>
            <a:endParaRPr lang="en-IE" sz="1800" dirty="0"/>
          </a:p>
          <a:p>
            <a:pPr marL="0" indent="0">
              <a:buNone/>
            </a:pPr>
            <a:endParaRPr lang="en-IE" sz="1800" dirty="0"/>
          </a:p>
          <a:p>
            <a:pPr marL="0" indent="0">
              <a:buNone/>
            </a:pPr>
            <a:r>
              <a:rPr lang="en-AU" sz="1800" dirty="0"/>
              <a:t>assert </a:t>
            </a:r>
            <a:r>
              <a:rPr lang="en-AU" sz="1800" dirty="0" err="1"/>
              <a:t>contains.test</a:t>
            </a:r>
            <a:r>
              <a:rPr lang="en-AU" sz="1800" dirty="0"/>
              <a:t>(7,dt) == false; checking if 7 exists</a:t>
            </a:r>
            <a:endParaRPr lang="en-IE" sz="1800" dirty="0"/>
          </a:p>
          <a:p>
            <a:pPr marL="0" indent="0">
              <a:buNone/>
            </a:pPr>
            <a:endParaRPr lang="en-IE"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C0D32F-83C4-1ED1-2978-5C315097E014}"/>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600" dirty="0" err="1"/>
              <a:t>BiPredicate</a:t>
            </a:r>
            <a:r>
              <a:rPr lang="en-IE" sz="3600" dirty="0"/>
              <a:t>&lt;T,U&gt;</a:t>
            </a:r>
            <a:endParaRPr lang="en-IE" sz="3500" dirty="0"/>
          </a:p>
        </p:txBody>
      </p:sp>
    </p:spTree>
    <p:extLst>
      <p:ext uri="{BB962C8B-B14F-4D97-AF65-F5344CB8AC3E}">
        <p14:creationId xmlns:p14="http://schemas.microsoft.com/office/powerpoint/2010/main" val="1851288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53331"/>
            <a:ext cx="7886700" cy="4351338"/>
          </a:xfrm>
        </p:spPr>
        <p:txBody>
          <a:bodyPr>
            <a:normAutofit/>
          </a:bodyPr>
          <a:lstStyle/>
          <a:p>
            <a:r>
              <a:rPr lang="en-US" sz="1800" dirty="0"/>
              <a:t>Functions that take other functions as parameters or that return them as results are called </a:t>
            </a:r>
            <a:r>
              <a:rPr lang="en-US" sz="1800" i="1" dirty="0"/>
              <a:t>higher-order</a:t>
            </a:r>
            <a:r>
              <a:rPr lang="en-US" sz="1800" dirty="0"/>
              <a:t> functions.</a:t>
            </a:r>
          </a:p>
          <a:p>
            <a:pPr marL="0" indent="0">
              <a:buNone/>
            </a:pPr>
            <a:r>
              <a:rPr lang="en-US" sz="1800" b="1" dirty="0"/>
              <a:t>Example:</a:t>
            </a:r>
          </a:p>
          <a:p>
            <a:r>
              <a:rPr lang="en-US" sz="1800" dirty="0"/>
              <a:t>Function that itself takes an integer argument and returns an integer, and an integer argument. This higher-order function is a </a:t>
            </a:r>
            <a:r>
              <a:rPr lang="en-US" sz="1800" dirty="0" err="1"/>
              <a:t>BiFunction</a:t>
            </a:r>
            <a:r>
              <a:rPr lang="en-US" sz="1800" dirty="0"/>
              <a:t> because it takes two arguments.</a:t>
            </a:r>
          </a:p>
          <a:p>
            <a:r>
              <a:rPr lang="en-US" sz="1800" dirty="0"/>
              <a:t>the </a:t>
            </a:r>
            <a:r>
              <a:rPr lang="en-US" sz="1800" b="1" dirty="0"/>
              <a:t>Function&lt;</a:t>
            </a:r>
            <a:r>
              <a:rPr lang="en-US" sz="1800" b="1" dirty="0" err="1"/>
              <a:t>Integer,Integer</a:t>
            </a:r>
            <a:r>
              <a:rPr lang="en-US" sz="1800" b="1" dirty="0"/>
              <a:t>&gt; </a:t>
            </a:r>
            <a:r>
              <a:rPr lang="en-US" sz="1800" dirty="0"/>
              <a:t>and its argument</a:t>
            </a:r>
            <a:r>
              <a:rPr lang="en-US" sz="1800" b="1" dirty="0"/>
              <a:t> Integer</a:t>
            </a:r>
            <a:r>
              <a:rPr lang="en-US" sz="1800" dirty="0"/>
              <a:t>. The function is aptly called </a:t>
            </a:r>
            <a:r>
              <a:rPr lang="en-US" sz="1800" dirty="0" err="1"/>
              <a:t>hFunc</a:t>
            </a:r>
            <a:r>
              <a:rPr lang="en-US" sz="1800" dirty="0"/>
              <a:t>.</a:t>
            </a:r>
          </a:p>
          <a:p>
            <a:r>
              <a:rPr lang="en-US" sz="1800" dirty="0"/>
              <a:t>The function simply returns the result of invoking function f with argument x. The result returned will depend on the meaning of function f. </a:t>
            </a:r>
          </a:p>
          <a:p>
            <a:endParaRPr lang="en-US" sz="1800" dirty="0"/>
          </a:p>
        </p:txBody>
      </p:sp>
      <p:sp>
        <p:nvSpPr>
          <p:cNvPr id="5" name="Slide Number Placeholder 4"/>
          <p:cNvSpPr>
            <a:spLocks noGrp="1"/>
          </p:cNvSpPr>
          <p:nvPr>
            <p:ph type="sldNum" sz="quarter" idx="4294967295"/>
          </p:nvPr>
        </p:nvSpPr>
        <p:spPr>
          <a:xfrm>
            <a:off x="6553200" y="5624514"/>
            <a:ext cx="2133600" cy="273844"/>
          </a:xfrm>
          <a:prstGeom prst="rect">
            <a:avLst/>
          </a:prstGeom>
        </p:spPr>
        <p:txBody>
          <a:bodyPr/>
          <a:lstStyle/>
          <a:p>
            <a:fld id="{E0C3B11F-BB69-5D4A-B4A6-002443704CE6}" type="slidenum">
              <a:rPr lang="en-US" smtClean="0"/>
              <a:t>45</a:t>
            </a:fld>
            <a:endParaRPr lang="en-US"/>
          </a:p>
        </p:txBody>
      </p:sp>
      <p:sp>
        <p:nvSpPr>
          <p:cNvPr id="6" name="Rectangle 5"/>
          <p:cNvSpPr/>
          <p:nvPr/>
        </p:nvSpPr>
        <p:spPr>
          <a:xfrm>
            <a:off x="991756" y="4686333"/>
            <a:ext cx="7160487" cy="1604798"/>
          </a:xfrm>
          <a:prstGeom prst="rect">
            <a:avLst/>
          </a:prstGeom>
        </p:spPr>
        <p:txBody>
          <a:bodyPr wrap="square">
            <a:spAutoFit/>
          </a:bodyPr>
          <a:lstStyle/>
          <a:p>
            <a:pPr marL="272654" lvl="1" indent="-204788" defTabSz="685800" fontAlgn="base">
              <a:lnSpc>
                <a:spcPct val="90000"/>
              </a:lnSpc>
              <a:spcBef>
                <a:spcPts val="413"/>
              </a:spcBef>
              <a:spcAft>
                <a:spcPct val="0"/>
              </a:spcAft>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sz="1400" b="1" dirty="0" err="1">
                <a:latin typeface="Courier New"/>
                <a:cs typeface="Courier New"/>
              </a:rPr>
              <a:t>BiFunction</a:t>
            </a:r>
            <a:r>
              <a:rPr lang="en-US" sz="1400" b="1" dirty="0">
                <a:latin typeface="Courier New"/>
                <a:cs typeface="Courier New"/>
              </a:rPr>
              <a:t>&lt;</a:t>
            </a:r>
            <a:r>
              <a:rPr lang="en-US" sz="1400" b="1" dirty="0">
                <a:solidFill>
                  <a:srgbClr val="FF0000"/>
                </a:solidFill>
                <a:latin typeface="Courier New"/>
                <a:cs typeface="Courier New"/>
              </a:rPr>
              <a:t>Function&lt;</a:t>
            </a:r>
            <a:r>
              <a:rPr lang="en-US" sz="1400" b="1" dirty="0" err="1">
                <a:solidFill>
                  <a:srgbClr val="FF0000"/>
                </a:solidFill>
                <a:latin typeface="Courier New"/>
                <a:cs typeface="Courier New"/>
              </a:rPr>
              <a:t>Integer,Integer</a:t>
            </a:r>
            <a:r>
              <a:rPr lang="en-US" sz="1400" b="1" dirty="0">
                <a:solidFill>
                  <a:srgbClr val="FF0000"/>
                </a:solidFill>
                <a:latin typeface="Courier New"/>
                <a:cs typeface="Courier New"/>
              </a:rPr>
              <a:t>&gt;,</a:t>
            </a:r>
            <a:r>
              <a:rPr lang="en-US" sz="1400" b="1" dirty="0" err="1">
                <a:solidFill>
                  <a:srgbClr val="C00000"/>
                </a:solidFill>
                <a:latin typeface="Courier New"/>
                <a:cs typeface="Courier New"/>
              </a:rPr>
              <a:t>Integer,</a:t>
            </a:r>
            <a:r>
              <a:rPr lang="en-US" sz="1400" b="1" dirty="0" err="1">
                <a:latin typeface="Courier New"/>
                <a:cs typeface="Courier New"/>
              </a:rPr>
              <a:t>Integer</a:t>
            </a:r>
            <a:r>
              <a:rPr lang="en-US" sz="1400" b="1" dirty="0">
                <a:latin typeface="Courier New"/>
                <a:cs typeface="Courier New"/>
              </a:rPr>
              <a:t>&gt; </a:t>
            </a:r>
            <a:r>
              <a:rPr lang="en-US" sz="1400" b="1" dirty="0" err="1">
                <a:latin typeface="Courier New"/>
                <a:cs typeface="Courier New"/>
              </a:rPr>
              <a:t>hFunc</a:t>
            </a:r>
            <a:r>
              <a:rPr lang="en-US" sz="1400" b="1" dirty="0">
                <a:latin typeface="Courier New"/>
                <a:cs typeface="Courier New"/>
              </a:rPr>
              <a:t> = (f, x) -&gt; </a:t>
            </a:r>
            <a:r>
              <a:rPr lang="en-US" sz="1400" b="1" dirty="0" err="1">
                <a:latin typeface="Courier New"/>
                <a:cs typeface="Courier New"/>
              </a:rPr>
              <a:t>f.apply</a:t>
            </a:r>
            <a:r>
              <a:rPr lang="en-US" sz="1400" b="1" dirty="0">
                <a:latin typeface="Courier New"/>
                <a:cs typeface="Courier New"/>
              </a:rPr>
              <a:t>(x);</a:t>
            </a:r>
          </a:p>
          <a:p>
            <a:pPr marL="272654" lvl="1" indent="-204788" defTabSz="685800" fontAlgn="base">
              <a:lnSpc>
                <a:spcPct val="90000"/>
              </a:lnSpc>
              <a:spcBef>
                <a:spcPts val="413"/>
              </a:spcBef>
              <a:spcAft>
                <a:spcPct val="0"/>
              </a:spcAft>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sz="1400" b="1" dirty="0">
              <a:latin typeface="Courier New"/>
              <a:cs typeface="Courier New"/>
            </a:endParaRPr>
          </a:p>
          <a:p>
            <a:pPr marL="272654" lvl="1" indent="-204788" defTabSz="685800" fontAlgn="base">
              <a:lnSpc>
                <a:spcPct val="90000"/>
              </a:lnSpc>
              <a:spcBef>
                <a:spcPts val="413"/>
              </a:spcBef>
              <a:spcAft>
                <a:spcPct val="0"/>
              </a:spcAft>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sz="1400" b="1" dirty="0" err="1">
                <a:latin typeface="Courier New"/>
                <a:cs typeface="Courier New"/>
              </a:rPr>
              <a:t>System.out.println</a:t>
            </a:r>
            <a:r>
              <a:rPr lang="en-US" sz="1400" b="1" dirty="0">
                <a:latin typeface="Courier New"/>
                <a:cs typeface="Courier New"/>
              </a:rPr>
              <a:t>(</a:t>
            </a:r>
            <a:r>
              <a:rPr lang="en-US" sz="1400" b="1" dirty="0" err="1">
                <a:latin typeface="Courier New"/>
                <a:cs typeface="Courier New"/>
              </a:rPr>
              <a:t>hFunc.apply</a:t>
            </a:r>
            <a:r>
              <a:rPr lang="en-US" sz="1400" b="1" dirty="0">
                <a:latin typeface="Courier New"/>
                <a:cs typeface="Courier New"/>
              </a:rPr>
              <a:t>(x -&gt; x + 1, 3) ); </a:t>
            </a:r>
            <a:r>
              <a:rPr lang="en-US" sz="1000" b="1" dirty="0">
                <a:solidFill>
                  <a:srgbClr val="FF0000"/>
                </a:solidFill>
                <a:latin typeface="Courier New"/>
                <a:cs typeface="Courier New"/>
              </a:rPr>
              <a:t>x is 1</a:t>
            </a:r>
            <a:r>
              <a:rPr lang="en-US" sz="1000" b="1" baseline="30000" dirty="0">
                <a:solidFill>
                  <a:srgbClr val="FF0000"/>
                </a:solidFill>
                <a:latin typeface="Courier New"/>
                <a:cs typeface="Courier New"/>
              </a:rPr>
              <a:t>st</a:t>
            </a:r>
            <a:r>
              <a:rPr lang="en-US" sz="1000" b="1" dirty="0">
                <a:solidFill>
                  <a:srgbClr val="FF0000"/>
                </a:solidFill>
                <a:latin typeface="Courier New"/>
                <a:cs typeface="Courier New"/>
              </a:rPr>
              <a:t> input, 3 is 2</a:t>
            </a:r>
            <a:r>
              <a:rPr lang="en-US" sz="1000" b="1" baseline="30000" dirty="0">
                <a:solidFill>
                  <a:srgbClr val="FF0000"/>
                </a:solidFill>
                <a:latin typeface="Courier New"/>
                <a:cs typeface="Courier New"/>
              </a:rPr>
              <a:t>nd</a:t>
            </a:r>
            <a:r>
              <a:rPr lang="en-US" sz="1000" b="1" dirty="0">
                <a:solidFill>
                  <a:srgbClr val="FF0000"/>
                </a:solidFill>
                <a:latin typeface="Courier New"/>
                <a:cs typeface="Courier New"/>
              </a:rPr>
              <a:t> input</a:t>
            </a:r>
            <a:endParaRPr lang="en-US" sz="1400" b="1" dirty="0">
              <a:solidFill>
                <a:srgbClr val="FF0000"/>
              </a:solidFill>
              <a:latin typeface="Courier New"/>
              <a:cs typeface="Courier New"/>
            </a:endParaRPr>
          </a:p>
          <a:p>
            <a:pPr marL="272654" lvl="1" indent="-204788" defTabSz="685800" fontAlgn="base">
              <a:lnSpc>
                <a:spcPct val="90000"/>
              </a:lnSpc>
              <a:spcBef>
                <a:spcPts val="413"/>
              </a:spcBef>
              <a:spcAft>
                <a:spcPct val="0"/>
              </a:spcAft>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sz="1400" b="1" dirty="0">
              <a:latin typeface="Courier New"/>
              <a:cs typeface="Courier New"/>
            </a:endParaRPr>
          </a:p>
          <a:p>
            <a:pPr marL="272654" lvl="1" indent="-204788" defTabSz="685800" fontAlgn="base">
              <a:lnSpc>
                <a:spcPct val="90000"/>
              </a:lnSpc>
              <a:spcBef>
                <a:spcPts val="413"/>
              </a:spcBef>
              <a:spcAft>
                <a:spcPct val="0"/>
              </a:spcAft>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sz="1400" b="1" dirty="0" err="1">
                <a:latin typeface="Courier New"/>
                <a:cs typeface="Courier New"/>
              </a:rPr>
              <a:t>System.out.println</a:t>
            </a:r>
            <a:r>
              <a:rPr lang="en-US" sz="1400" b="1" dirty="0">
                <a:latin typeface="Courier New"/>
                <a:cs typeface="Courier New"/>
              </a:rPr>
              <a:t>(</a:t>
            </a:r>
            <a:r>
              <a:rPr lang="en-US" sz="1400" b="1" dirty="0" err="1">
                <a:latin typeface="Courier New"/>
                <a:cs typeface="Courier New"/>
              </a:rPr>
              <a:t>hFunc.apply</a:t>
            </a:r>
            <a:r>
              <a:rPr lang="en-US" sz="1400" b="1" dirty="0">
                <a:latin typeface="Courier New"/>
                <a:cs typeface="Courier New"/>
              </a:rPr>
              <a:t>(x -&gt; 2 * x + 10, 3));</a:t>
            </a:r>
            <a:endParaRPr lang="en-IE" sz="1400" b="1" dirty="0">
              <a:latin typeface="Courier New"/>
              <a:cs typeface="Courier New"/>
            </a:endParaRPr>
          </a:p>
        </p:txBody>
      </p:sp>
      <p:sp>
        <p:nvSpPr>
          <p:cNvPr id="7" name="Title 1">
            <a:extLst>
              <a:ext uri="{FF2B5EF4-FFF2-40B4-BE49-F238E27FC236}">
                <a16:creationId xmlns:a16="http://schemas.microsoft.com/office/drawing/2014/main" id="{9D226F42-C011-8C1D-54FE-4B868E44FFBE}"/>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dirty="0"/>
              <a:t>Higher-Order Functions</a:t>
            </a:r>
            <a:endParaRPr lang="en-IE" sz="3500" dirty="0"/>
          </a:p>
        </p:txBody>
      </p:sp>
    </p:spTree>
    <p:extLst>
      <p:ext uri="{BB962C8B-B14F-4D97-AF65-F5344CB8AC3E}">
        <p14:creationId xmlns:p14="http://schemas.microsoft.com/office/powerpoint/2010/main" val="182109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18617" y="1300809"/>
            <a:ext cx="7266222" cy="3454358"/>
          </a:xfrm>
        </p:spPr>
        <p:txBody>
          <a:bodyPr anchor="t">
            <a:normAutofit/>
          </a:bodyPr>
          <a:lstStyle/>
          <a:p>
            <a:pPr marL="0" indent="0">
              <a:buNone/>
            </a:pPr>
            <a:r>
              <a:rPr lang="en-US" sz="1800" dirty="0"/>
              <a:t>assert </a:t>
            </a:r>
            <a:r>
              <a:rPr lang="en-US" sz="1800" dirty="0" err="1"/>
              <a:t>hFunc.apply</a:t>
            </a:r>
            <a:r>
              <a:rPr lang="en-US" sz="1800" dirty="0"/>
              <a:t>(x -&gt; x + 1, 3) == 4;</a:t>
            </a:r>
          </a:p>
          <a:p>
            <a:pPr marL="0" indent="0">
              <a:buNone/>
            </a:pPr>
            <a:r>
              <a:rPr lang="en-US" sz="1800" dirty="0"/>
              <a:t>assert </a:t>
            </a:r>
            <a:r>
              <a:rPr lang="en-US" sz="1800" dirty="0" err="1"/>
              <a:t>hFunc.apply</a:t>
            </a:r>
            <a:r>
              <a:rPr lang="en-US" sz="1800" dirty="0"/>
              <a:t>(x -&gt; x + 1, 10) == 11;</a:t>
            </a:r>
          </a:p>
          <a:p>
            <a:pPr marL="0" indent="0">
              <a:buNone/>
            </a:pPr>
            <a:r>
              <a:rPr lang="en-US" sz="1800" dirty="0"/>
              <a:t> assert </a:t>
            </a:r>
            <a:r>
              <a:rPr lang="en-US" sz="1800" dirty="0" err="1"/>
              <a:t>hFunc.apply</a:t>
            </a:r>
            <a:r>
              <a:rPr lang="en-US" sz="1800" dirty="0"/>
              <a:t>(x -&gt; 2 * x + 10, 3) == 16;</a:t>
            </a:r>
          </a:p>
          <a:p>
            <a:pPr marL="0" indent="0">
              <a:buNone/>
            </a:pPr>
            <a:r>
              <a:rPr lang="en-US" sz="1800" dirty="0"/>
              <a:t> assert </a:t>
            </a:r>
            <a:r>
              <a:rPr lang="en-US" sz="1800" dirty="0" err="1"/>
              <a:t>hFunc.apply</a:t>
            </a:r>
            <a:r>
              <a:rPr lang="en-US" sz="1800" dirty="0"/>
              <a:t>(x -&gt; x &lt; 0 ? -x : x, -5) == 5; </a:t>
            </a:r>
          </a:p>
          <a:p>
            <a:pPr marL="0" indent="0">
              <a:buNone/>
            </a:pPr>
            <a:r>
              <a:rPr lang="en-US" sz="1800" dirty="0"/>
              <a:t> assert </a:t>
            </a:r>
            <a:r>
              <a:rPr lang="en-US" sz="1800" dirty="0" err="1"/>
              <a:t>hFunc.apply</a:t>
            </a:r>
            <a:r>
              <a:rPr lang="en-US" sz="1800" dirty="0"/>
              <a:t>(intSqrt,15) == 3;</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A5E2799-CEFC-1E79-D813-8E9C6FDC83FB}"/>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dirty="0"/>
              <a:t>Higher-Order Functions</a:t>
            </a:r>
            <a:endParaRPr lang="en-IE" sz="3500" dirty="0"/>
          </a:p>
        </p:txBody>
      </p:sp>
    </p:spTree>
    <p:extLst>
      <p:ext uri="{BB962C8B-B14F-4D97-AF65-F5344CB8AC3E}">
        <p14:creationId xmlns:p14="http://schemas.microsoft.com/office/powerpoint/2010/main" val="386339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8296" y="1247024"/>
            <a:ext cx="8068183" cy="3454358"/>
          </a:xfrm>
        </p:spPr>
        <p:txBody>
          <a:bodyPr anchor="t">
            <a:normAutofit/>
          </a:bodyPr>
          <a:lstStyle/>
          <a:p>
            <a:r>
              <a:rPr lang="en-US" sz="1800" dirty="0"/>
              <a:t>In Java 8 four new methods have been added to the </a:t>
            </a:r>
            <a:r>
              <a:rPr lang="en-US" sz="1800" dirty="0" err="1"/>
              <a:t>ArrayList</a:t>
            </a:r>
            <a:r>
              <a:rPr lang="en-US" sz="1800" dirty="0"/>
              <a:t> class. </a:t>
            </a:r>
          </a:p>
          <a:p>
            <a:r>
              <a:rPr lang="en-US" sz="1800" dirty="0"/>
              <a:t>These methods are higher-order methods. </a:t>
            </a:r>
          </a:p>
          <a:p>
            <a:r>
              <a:rPr lang="en-US" sz="1800" dirty="0"/>
              <a:t>They take specialized functions as arguments and apply them automatically to all the elements in the given list. </a:t>
            </a:r>
          </a:p>
          <a:p>
            <a:endParaRPr lang="en-US" sz="1800" dirty="0"/>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4294967295"/>
          </p:nvPr>
        </p:nvSpPr>
        <p:spPr>
          <a:xfrm>
            <a:off x="6727698" y="6455664"/>
            <a:ext cx="2057400" cy="365125"/>
          </a:xfrm>
          <a:prstGeom prst="rect">
            <a:avLst/>
          </a:prstGeom>
        </p:spPr>
        <p:txBody>
          <a:bodyPr>
            <a:normAutofit/>
          </a:bodyPr>
          <a:lstStyle/>
          <a:p>
            <a:pPr algn="r"/>
            <a:endParaRPr lang="en-US" sz="1000">
              <a:solidFill>
                <a:srgbClr val="FFFFFF"/>
              </a:solidFill>
            </a:endParaRPr>
          </a:p>
        </p:txBody>
      </p:sp>
      <p:sp>
        <p:nvSpPr>
          <p:cNvPr id="5" name="Slide Number Placeholder 4"/>
          <p:cNvSpPr>
            <a:spLocks noGrp="1"/>
          </p:cNvSpPr>
          <p:nvPr>
            <p:ph type="sldNum" sz="quarter" idx="4294967295"/>
          </p:nvPr>
        </p:nvSpPr>
        <p:spPr>
          <a:xfrm>
            <a:off x="8778240" y="6455664"/>
            <a:ext cx="336042" cy="365125"/>
          </a:xfrm>
          <a:prstGeom prst="rect">
            <a:avLst/>
          </a:prstGeom>
        </p:spPr>
        <p:txBody>
          <a:bodyPr>
            <a:normAutofit/>
          </a:bodyPr>
          <a:lstStyle/>
          <a:p>
            <a:pPr>
              <a:spcAft>
                <a:spcPts val="600"/>
              </a:spcAft>
            </a:pPr>
            <a:fld id="{E0C3B11F-BB69-5D4A-B4A6-002443704CE6}" type="slidenum">
              <a:rPr lang="en-US" sz="1000">
                <a:solidFill>
                  <a:srgbClr val="FFFFFF"/>
                </a:solidFill>
              </a:rPr>
              <a:pPr>
                <a:spcAft>
                  <a:spcPts val="600"/>
                </a:spcAft>
              </a:pPr>
              <a:t>47</a:t>
            </a:fld>
            <a:endParaRPr lang="en-US" sz="1000">
              <a:solidFill>
                <a:srgbClr val="FFFFFF"/>
              </a:solidFill>
            </a:endParaRPr>
          </a:p>
        </p:txBody>
      </p:sp>
      <p:sp>
        <p:nvSpPr>
          <p:cNvPr id="6" name="Title 1">
            <a:extLst>
              <a:ext uri="{FF2B5EF4-FFF2-40B4-BE49-F238E27FC236}">
                <a16:creationId xmlns:a16="http://schemas.microsoft.com/office/drawing/2014/main" id="{B83D63AB-E1BD-B1DD-067C-D7FA3F438060}"/>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dirty="0" err="1"/>
              <a:t>ArrayList</a:t>
            </a:r>
            <a:r>
              <a:rPr lang="en-US" sz="3600" dirty="0"/>
              <a:t> Methods</a:t>
            </a:r>
            <a:endParaRPr lang="en-IE" sz="3500" dirty="0"/>
          </a:p>
        </p:txBody>
      </p:sp>
    </p:spTree>
    <p:extLst>
      <p:ext uri="{BB962C8B-B14F-4D97-AF65-F5344CB8AC3E}">
        <p14:creationId xmlns:p14="http://schemas.microsoft.com/office/powerpoint/2010/main" val="757300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104486951"/>
              </p:ext>
            </p:extLst>
          </p:nvPr>
        </p:nvGraphicFramePr>
        <p:xfrm>
          <a:off x="202057" y="1283333"/>
          <a:ext cx="8626983" cy="4291334"/>
        </p:xfrm>
        <a:graphic>
          <a:graphicData uri="http://schemas.openxmlformats.org/drawingml/2006/table">
            <a:tbl>
              <a:tblPr firstRow="1" bandRow="1">
                <a:tableStyleId>{5C22544A-7EE6-4342-B048-85BDC9FD1C3A}</a:tableStyleId>
              </a:tblPr>
              <a:tblGrid>
                <a:gridCol w="1176084">
                  <a:extLst>
                    <a:ext uri="{9D8B030D-6E8A-4147-A177-3AD203B41FA5}">
                      <a16:colId xmlns:a16="http://schemas.microsoft.com/office/drawing/2014/main" val="20000"/>
                    </a:ext>
                  </a:extLst>
                </a:gridCol>
                <a:gridCol w="3257761">
                  <a:extLst>
                    <a:ext uri="{9D8B030D-6E8A-4147-A177-3AD203B41FA5}">
                      <a16:colId xmlns:a16="http://schemas.microsoft.com/office/drawing/2014/main" val="20001"/>
                    </a:ext>
                  </a:extLst>
                </a:gridCol>
                <a:gridCol w="4193138">
                  <a:extLst>
                    <a:ext uri="{9D8B030D-6E8A-4147-A177-3AD203B41FA5}">
                      <a16:colId xmlns:a16="http://schemas.microsoft.com/office/drawing/2014/main" val="20002"/>
                    </a:ext>
                  </a:extLst>
                </a:gridCol>
              </a:tblGrid>
              <a:tr h="755747">
                <a:tc>
                  <a:txBody>
                    <a:bodyPr/>
                    <a:lstStyle/>
                    <a:p>
                      <a:endParaRPr lang="en-US" sz="1800" dirty="0">
                        <a:latin typeface="+mn-lt"/>
                      </a:endParaRPr>
                    </a:p>
                  </a:txBody>
                  <a:tcPr marL="68580" marR="68580" marT="34290" marB="34290"/>
                </a:tc>
                <a:tc>
                  <a:txBody>
                    <a:bodyPr/>
                    <a:lstStyle/>
                    <a:p>
                      <a:r>
                        <a:rPr lang="en-US" sz="1800" dirty="0">
                          <a:latin typeface="+mn-lt"/>
                        </a:rPr>
                        <a:t>Method</a:t>
                      </a:r>
                    </a:p>
                  </a:txBody>
                  <a:tcPr marL="68580" marR="68580" marT="34290" marB="34290"/>
                </a:tc>
                <a:tc>
                  <a:txBody>
                    <a:bodyPr/>
                    <a:lstStyle/>
                    <a:p>
                      <a:r>
                        <a:rPr lang="en-US" sz="1800" dirty="0">
                          <a:latin typeface="+mn-lt"/>
                        </a:rPr>
                        <a:t>Meaning</a:t>
                      </a:r>
                    </a:p>
                  </a:txBody>
                  <a:tcPr marL="68580" marR="68580" marT="34290" marB="34290"/>
                </a:tc>
                <a:extLst>
                  <a:ext uri="{0D108BD9-81ED-4DB2-BD59-A6C34878D82A}">
                    <a16:rowId xmlns:a16="http://schemas.microsoft.com/office/drawing/2014/main" val="10000"/>
                  </a:ext>
                </a:extLst>
              </a:tr>
              <a:tr h="924926">
                <a:tc>
                  <a:txBody>
                    <a:bodyPr/>
                    <a:lstStyle/>
                    <a:p>
                      <a:pPr>
                        <a:lnSpc>
                          <a:spcPct val="115000"/>
                        </a:lnSpc>
                        <a:spcAft>
                          <a:spcPts val="0"/>
                        </a:spcAft>
                        <a:tabLst>
                          <a:tab pos="71755" algn="l"/>
                        </a:tabLst>
                      </a:pPr>
                      <a:r>
                        <a:rPr lang="en-AU" sz="1800" dirty="0">
                          <a:effectLst/>
                          <a:latin typeface="+mn-lt"/>
                          <a:ea typeface="Times New Roman"/>
                          <a:cs typeface="Times New Roman"/>
                        </a:rPr>
                        <a:t>void</a:t>
                      </a:r>
                      <a:endParaRPr lang="en-IE" sz="1800" dirty="0">
                        <a:effectLst/>
                        <a:latin typeface="+mn-lt"/>
                        <a:ea typeface="Times New Roman"/>
                        <a:cs typeface="Times New Roman"/>
                      </a:endParaRPr>
                    </a:p>
                  </a:txBody>
                  <a:tcPr marL="51435" marR="51435" marT="0" marB="0"/>
                </a:tc>
                <a:tc>
                  <a:txBody>
                    <a:bodyPr/>
                    <a:lstStyle/>
                    <a:p>
                      <a:pPr>
                        <a:lnSpc>
                          <a:spcPct val="115000"/>
                        </a:lnSpc>
                        <a:spcAft>
                          <a:spcPts val="0"/>
                        </a:spcAft>
                        <a:tabLst>
                          <a:tab pos="71755" algn="l"/>
                        </a:tabLst>
                      </a:pPr>
                      <a:r>
                        <a:rPr lang="en-AU" sz="1800" dirty="0" err="1">
                          <a:effectLst/>
                          <a:latin typeface="+mn-lt"/>
                          <a:ea typeface="Times New Roman"/>
                          <a:cs typeface="Times New Roman"/>
                        </a:rPr>
                        <a:t>forEach</a:t>
                      </a:r>
                      <a:r>
                        <a:rPr lang="en-AU" sz="1800" dirty="0">
                          <a:effectLst/>
                          <a:latin typeface="+mn-lt"/>
                          <a:ea typeface="Times New Roman"/>
                          <a:cs typeface="Times New Roman"/>
                        </a:rPr>
                        <a:t>(Consumer&lt;? super E&gt; action) </a:t>
                      </a:r>
                      <a:endParaRPr lang="en-IE" sz="1800" dirty="0">
                        <a:effectLst/>
                        <a:latin typeface="+mn-lt"/>
                        <a:ea typeface="Times New Roman"/>
                        <a:cs typeface="Times New Roman"/>
                      </a:endParaRPr>
                    </a:p>
                    <a:p>
                      <a:pPr>
                        <a:lnSpc>
                          <a:spcPct val="115000"/>
                        </a:lnSpc>
                        <a:spcAft>
                          <a:spcPts val="0"/>
                        </a:spcAft>
                        <a:tabLst>
                          <a:tab pos="71755" algn="l"/>
                        </a:tabLst>
                      </a:pPr>
                      <a:r>
                        <a:rPr lang="en-AU" sz="1800" dirty="0">
                          <a:effectLst/>
                          <a:latin typeface="+mn-lt"/>
                          <a:ea typeface="Times New Roman"/>
                          <a:cs typeface="Times New Roman"/>
                        </a:rPr>
                        <a:t> </a:t>
                      </a:r>
                      <a:endParaRPr lang="en-IE" sz="1800" dirty="0">
                        <a:effectLst/>
                        <a:latin typeface="+mn-lt"/>
                        <a:ea typeface="Times New Roman"/>
                        <a:cs typeface="Times New Roman"/>
                      </a:endParaRPr>
                    </a:p>
                  </a:txBody>
                  <a:tcPr marL="51435" marR="51435" marT="0" marB="0"/>
                </a:tc>
                <a:tc>
                  <a:txBody>
                    <a:bodyPr/>
                    <a:lstStyle/>
                    <a:p>
                      <a:pPr algn="just">
                        <a:lnSpc>
                          <a:spcPct val="115000"/>
                        </a:lnSpc>
                        <a:spcAft>
                          <a:spcPts val="0"/>
                        </a:spcAft>
                      </a:pPr>
                      <a:r>
                        <a:rPr lang="en-US" sz="1800" dirty="0">
                          <a:effectLst/>
                          <a:latin typeface="+mn-lt"/>
                          <a:ea typeface="Cambria"/>
                          <a:cs typeface="Times New Roman"/>
                        </a:rPr>
                        <a:t>Applies the given action function to all the elements in the list in order.</a:t>
                      </a:r>
                      <a:endParaRPr lang="en-IE" sz="1800" dirty="0">
                        <a:effectLst/>
                        <a:latin typeface="+mn-lt"/>
                        <a:ea typeface="Cambria"/>
                        <a:cs typeface="Times New Roman"/>
                      </a:endParaRPr>
                    </a:p>
                  </a:txBody>
                  <a:tcPr marL="51435" marR="51435" marT="0" marB="0"/>
                </a:tc>
                <a:extLst>
                  <a:ext uri="{0D108BD9-81ED-4DB2-BD59-A6C34878D82A}">
                    <a16:rowId xmlns:a16="http://schemas.microsoft.com/office/drawing/2014/main" val="10001"/>
                  </a:ext>
                </a:extLst>
              </a:tr>
              <a:tr h="755747">
                <a:tc>
                  <a:txBody>
                    <a:bodyPr/>
                    <a:lstStyle/>
                    <a:p>
                      <a:pPr>
                        <a:lnSpc>
                          <a:spcPct val="115000"/>
                        </a:lnSpc>
                        <a:spcAft>
                          <a:spcPts val="0"/>
                        </a:spcAft>
                        <a:tabLst>
                          <a:tab pos="71755" algn="l"/>
                        </a:tabLst>
                      </a:pPr>
                      <a:r>
                        <a:rPr lang="en-AU" sz="1800" dirty="0" err="1">
                          <a:effectLst/>
                          <a:latin typeface="+mn-lt"/>
                          <a:ea typeface="Times New Roman"/>
                          <a:cs typeface="Times New Roman"/>
                        </a:rPr>
                        <a:t>boolean</a:t>
                      </a:r>
                      <a:endParaRPr lang="en-IE" sz="1800" dirty="0">
                        <a:effectLst/>
                        <a:latin typeface="+mn-lt"/>
                        <a:ea typeface="Times New Roman"/>
                        <a:cs typeface="Times New Roman"/>
                      </a:endParaRPr>
                    </a:p>
                  </a:txBody>
                  <a:tcPr marL="51435" marR="51435" marT="0" marB="0"/>
                </a:tc>
                <a:tc>
                  <a:txBody>
                    <a:bodyPr/>
                    <a:lstStyle/>
                    <a:p>
                      <a:pPr>
                        <a:lnSpc>
                          <a:spcPct val="115000"/>
                        </a:lnSpc>
                        <a:spcAft>
                          <a:spcPts val="0"/>
                        </a:spcAft>
                        <a:tabLst>
                          <a:tab pos="71755" algn="l"/>
                        </a:tabLst>
                      </a:pPr>
                      <a:r>
                        <a:rPr lang="en-AU" sz="1800" dirty="0" err="1">
                          <a:effectLst/>
                          <a:latin typeface="+mn-lt"/>
                          <a:ea typeface="Times New Roman"/>
                          <a:cs typeface="Times New Roman"/>
                        </a:rPr>
                        <a:t>removeIf</a:t>
                      </a:r>
                      <a:r>
                        <a:rPr lang="en-AU" sz="1800" dirty="0">
                          <a:effectLst/>
                          <a:latin typeface="+mn-lt"/>
                          <a:ea typeface="Times New Roman"/>
                          <a:cs typeface="Times New Roman"/>
                        </a:rPr>
                        <a:t>(Predicate&lt;? super E&gt; filter)</a:t>
                      </a:r>
                      <a:endParaRPr lang="en-IE" sz="1800" dirty="0">
                        <a:effectLst/>
                        <a:latin typeface="+mn-lt"/>
                        <a:ea typeface="Times New Roman"/>
                        <a:cs typeface="Times New Roman"/>
                      </a:endParaRPr>
                    </a:p>
                  </a:txBody>
                  <a:tcPr marL="51435" marR="51435" marT="0" marB="0"/>
                </a:tc>
                <a:tc>
                  <a:txBody>
                    <a:bodyPr/>
                    <a:lstStyle/>
                    <a:p>
                      <a:pPr algn="just">
                        <a:lnSpc>
                          <a:spcPct val="115000"/>
                        </a:lnSpc>
                        <a:spcAft>
                          <a:spcPts val="0"/>
                        </a:spcAft>
                      </a:pPr>
                      <a:r>
                        <a:rPr lang="en-US" sz="1800" dirty="0">
                          <a:effectLst/>
                          <a:latin typeface="+mn-lt"/>
                          <a:ea typeface="Cambria"/>
                          <a:cs typeface="Times New Roman"/>
                        </a:rPr>
                        <a:t>Removes all values that satisfy the given predicate filter</a:t>
                      </a:r>
                      <a:endParaRPr lang="en-IE" sz="1800" dirty="0">
                        <a:effectLst/>
                        <a:latin typeface="+mn-lt"/>
                        <a:ea typeface="Cambria"/>
                        <a:cs typeface="Times New Roman"/>
                      </a:endParaRPr>
                    </a:p>
                  </a:txBody>
                  <a:tcPr marL="51435" marR="51435" marT="0" marB="0"/>
                </a:tc>
                <a:extLst>
                  <a:ext uri="{0D108BD9-81ED-4DB2-BD59-A6C34878D82A}">
                    <a16:rowId xmlns:a16="http://schemas.microsoft.com/office/drawing/2014/main" val="10002"/>
                  </a:ext>
                </a:extLst>
              </a:tr>
              <a:tr h="924116">
                <a:tc>
                  <a:txBody>
                    <a:bodyPr/>
                    <a:lstStyle/>
                    <a:p>
                      <a:pPr>
                        <a:lnSpc>
                          <a:spcPct val="115000"/>
                        </a:lnSpc>
                        <a:spcAft>
                          <a:spcPts val="0"/>
                        </a:spcAft>
                        <a:tabLst>
                          <a:tab pos="71755" algn="l"/>
                        </a:tabLst>
                      </a:pPr>
                      <a:r>
                        <a:rPr lang="en-AU" sz="1800" dirty="0">
                          <a:effectLst/>
                          <a:latin typeface="+mn-lt"/>
                          <a:ea typeface="Times New Roman"/>
                          <a:cs typeface="Times New Roman"/>
                        </a:rPr>
                        <a:t>void</a:t>
                      </a:r>
                      <a:endParaRPr lang="en-IE" sz="1800" dirty="0">
                        <a:effectLst/>
                        <a:latin typeface="+mn-lt"/>
                        <a:ea typeface="Times New Roman"/>
                        <a:cs typeface="Times New Roman"/>
                      </a:endParaRPr>
                    </a:p>
                  </a:txBody>
                  <a:tcPr marL="51435" marR="51435" marT="0" marB="0"/>
                </a:tc>
                <a:tc>
                  <a:txBody>
                    <a:bodyPr/>
                    <a:lstStyle/>
                    <a:p>
                      <a:pPr>
                        <a:lnSpc>
                          <a:spcPct val="115000"/>
                        </a:lnSpc>
                        <a:spcAft>
                          <a:spcPts val="0"/>
                        </a:spcAft>
                        <a:tabLst>
                          <a:tab pos="71755" algn="l"/>
                        </a:tabLst>
                      </a:pPr>
                      <a:r>
                        <a:rPr lang="en-AU" sz="1800" dirty="0" err="1">
                          <a:effectLst/>
                          <a:latin typeface="+mn-lt"/>
                          <a:ea typeface="Times New Roman"/>
                          <a:cs typeface="Times New Roman"/>
                        </a:rPr>
                        <a:t>replaceAll</a:t>
                      </a:r>
                      <a:r>
                        <a:rPr lang="en-AU" sz="1800" dirty="0">
                          <a:effectLst/>
                          <a:latin typeface="+mn-lt"/>
                          <a:ea typeface="Times New Roman"/>
                          <a:cs typeface="Times New Roman"/>
                        </a:rPr>
                        <a:t>(</a:t>
                      </a:r>
                      <a:r>
                        <a:rPr lang="en-AU" sz="1800" dirty="0" err="1">
                          <a:effectLst/>
                          <a:latin typeface="+mn-lt"/>
                          <a:ea typeface="Times New Roman"/>
                          <a:cs typeface="Times New Roman"/>
                        </a:rPr>
                        <a:t>UnaryOperator</a:t>
                      </a:r>
                      <a:r>
                        <a:rPr lang="en-AU" sz="1800" dirty="0">
                          <a:effectLst/>
                          <a:latin typeface="+mn-lt"/>
                          <a:ea typeface="Times New Roman"/>
                          <a:cs typeface="Times New Roman"/>
                        </a:rPr>
                        <a:t>&lt;E&gt; op)</a:t>
                      </a:r>
                      <a:endParaRPr lang="en-IE" sz="1800" dirty="0">
                        <a:effectLst/>
                        <a:latin typeface="+mn-lt"/>
                        <a:ea typeface="Times New Roman"/>
                        <a:cs typeface="Times New Roman"/>
                      </a:endParaRPr>
                    </a:p>
                  </a:txBody>
                  <a:tcPr marL="51435" marR="51435" marT="0" marB="0"/>
                </a:tc>
                <a:tc>
                  <a:txBody>
                    <a:bodyPr/>
                    <a:lstStyle/>
                    <a:p>
                      <a:pPr algn="just">
                        <a:lnSpc>
                          <a:spcPct val="115000"/>
                        </a:lnSpc>
                        <a:spcAft>
                          <a:spcPts val="0"/>
                        </a:spcAft>
                      </a:pPr>
                      <a:r>
                        <a:rPr lang="en-US" sz="1800" dirty="0">
                          <a:effectLst/>
                          <a:latin typeface="+mn-lt"/>
                          <a:ea typeface="Cambria"/>
                          <a:cs typeface="Times New Roman"/>
                        </a:rPr>
                        <a:t>Replaces each element of this list with the result of applying the operator function op to that element.</a:t>
                      </a:r>
                      <a:endParaRPr lang="en-IE" sz="1800" dirty="0">
                        <a:effectLst/>
                        <a:latin typeface="+mn-lt"/>
                        <a:ea typeface="Cambria"/>
                        <a:cs typeface="Times New Roman"/>
                      </a:endParaRPr>
                    </a:p>
                  </a:txBody>
                  <a:tcPr marL="51435" marR="51435" marT="0" marB="0"/>
                </a:tc>
                <a:extLst>
                  <a:ext uri="{0D108BD9-81ED-4DB2-BD59-A6C34878D82A}">
                    <a16:rowId xmlns:a16="http://schemas.microsoft.com/office/drawing/2014/main" val="10003"/>
                  </a:ext>
                </a:extLst>
              </a:tr>
              <a:tr h="924116">
                <a:tc>
                  <a:txBody>
                    <a:bodyPr/>
                    <a:lstStyle/>
                    <a:p>
                      <a:pPr>
                        <a:lnSpc>
                          <a:spcPct val="115000"/>
                        </a:lnSpc>
                        <a:spcAft>
                          <a:spcPts val="0"/>
                        </a:spcAft>
                        <a:tabLst>
                          <a:tab pos="71755" algn="l"/>
                        </a:tabLst>
                      </a:pPr>
                      <a:r>
                        <a:rPr lang="en-AU" sz="1800" dirty="0">
                          <a:effectLst/>
                          <a:latin typeface="+mn-lt"/>
                          <a:ea typeface="Times New Roman"/>
                          <a:cs typeface="Times New Roman"/>
                        </a:rPr>
                        <a:t>void</a:t>
                      </a:r>
                      <a:endParaRPr lang="en-IE" sz="1800" dirty="0">
                        <a:effectLst/>
                        <a:latin typeface="+mn-lt"/>
                        <a:ea typeface="Times New Roman"/>
                        <a:cs typeface="Times New Roman"/>
                      </a:endParaRPr>
                    </a:p>
                  </a:txBody>
                  <a:tcPr marL="51435" marR="51435" marT="0" marB="0"/>
                </a:tc>
                <a:tc>
                  <a:txBody>
                    <a:bodyPr/>
                    <a:lstStyle/>
                    <a:p>
                      <a:pPr>
                        <a:lnSpc>
                          <a:spcPct val="115000"/>
                        </a:lnSpc>
                        <a:spcAft>
                          <a:spcPts val="0"/>
                        </a:spcAft>
                        <a:tabLst>
                          <a:tab pos="71755" algn="l"/>
                        </a:tabLst>
                      </a:pPr>
                      <a:r>
                        <a:rPr lang="en-AU" sz="1800">
                          <a:effectLst/>
                          <a:latin typeface="+mn-lt"/>
                          <a:ea typeface="Times New Roman"/>
                          <a:cs typeface="Times New Roman"/>
                        </a:rPr>
                        <a:t>sort(Comparator</a:t>
                      </a:r>
                      <a:r>
                        <a:rPr lang="en-AU" sz="1800" dirty="0">
                          <a:effectLst/>
                          <a:latin typeface="+mn-lt"/>
                          <a:ea typeface="Times New Roman"/>
                          <a:cs typeface="Times New Roman"/>
                        </a:rPr>
                        <a:t>&lt;? super E&gt; </a:t>
                      </a:r>
                      <a:r>
                        <a:rPr lang="en-AU" sz="1800" dirty="0" err="1">
                          <a:effectLst/>
                          <a:latin typeface="+mn-lt"/>
                          <a:ea typeface="Times New Roman"/>
                          <a:cs typeface="Times New Roman"/>
                        </a:rPr>
                        <a:t>cmp</a:t>
                      </a:r>
                      <a:r>
                        <a:rPr lang="en-AU" sz="1800" dirty="0">
                          <a:effectLst/>
                          <a:latin typeface="+mn-lt"/>
                          <a:ea typeface="Times New Roman"/>
                          <a:cs typeface="Times New Roman"/>
                        </a:rPr>
                        <a:t>)</a:t>
                      </a:r>
                      <a:endParaRPr lang="en-IE" sz="1800" dirty="0">
                        <a:effectLst/>
                        <a:latin typeface="+mn-lt"/>
                        <a:ea typeface="Times New Roman"/>
                        <a:cs typeface="Times New Roman"/>
                      </a:endParaRPr>
                    </a:p>
                  </a:txBody>
                  <a:tcPr marL="51435" marR="51435" marT="0" marB="0"/>
                </a:tc>
                <a:tc>
                  <a:txBody>
                    <a:bodyPr/>
                    <a:lstStyle/>
                    <a:p>
                      <a:pPr algn="just">
                        <a:lnSpc>
                          <a:spcPct val="115000"/>
                        </a:lnSpc>
                        <a:spcAft>
                          <a:spcPts val="0"/>
                        </a:spcAft>
                      </a:pPr>
                      <a:r>
                        <a:rPr lang="en-US" sz="1800" dirty="0">
                          <a:effectLst/>
                          <a:latin typeface="+mn-lt"/>
                          <a:ea typeface="Cambria"/>
                          <a:cs typeface="Times New Roman"/>
                        </a:rPr>
                        <a:t>Sorts this list according to the order specified by the given  Comparator </a:t>
                      </a:r>
                      <a:r>
                        <a:rPr lang="en-US" sz="1800" dirty="0" err="1">
                          <a:effectLst/>
                          <a:latin typeface="+mn-lt"/>
                          <a:ea typeface="Cambria"/>
                          <a:cs typeface="Times New Roman"/>
                        </a:rPr>
                        <a:t>cmp</a:t>
                      </a:r>
                      <a:r>
                        <a:rPr lang="en-US" sz="1800" dirty="0">
                          <a:effectLst/>
                          <a:latin typeface="+mn-lt"/>
                          <a:ea typeface="Cambria"/>
                          <a:cs typeface="Times New Roman"/>
                        </a:rPr>
                        <a:t>.</a:t>
                      </a:r>
                      <a:endParaRPr lang="en-IE" sz="1800" dirty="0">
                        <a:effectLst/>
                        <a:latin typeface="+mn-lt"/>
                        <a:ea typeface="Cambria"/>
                        <a:cs typeface="Times New Roman"/>
                      </a:endParaRPr>
                    </a:p>
                  </a:txBody>
                  <a:tcPr marL="51435" marR="51435" marT="0" marB="0"/>
                </a:tc>
                <a:extLst>
                  <a:ext uri="{0D108BD9-81ED-4DB2-BD59-A6C34878D82A}">
                    <a16:rowId xmlns:a16="http://schemas.microsoft.com/office/drawing/2014/main" val="10004"/>
                  </a:ext>
                </a:extLst>
              </a:tr>
            </a:tbl>
          </a:graphicData>
        </a:graphic>
      </p:graphicFrame>
      <p:sp>
        <p:nvSpPr>
          <p:cNvPr id="3" name="Title 1">
            <a:extLst>
              <a:ext uri="{FF2B5EF4-FFF2-40B4-BE49-F238E27FC236}">
                <a16:creationId xmlns:a16="http://schemas.microsoft.com/office/drawing/2014/main" id="{84B4C9A2-9495-0CB6-A510-FB64819EA1B7}"/>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dirty="0" err="1"/>
              <a:t>ArrayList</a:t>
            </a:r>
            <a:r>
              <a:rPr lang="en-US" sz="3600" dirty="0"/>
              <a:t> Methods that use Functions</a:t>
            </a:r>
            <a:endParaRPr lang="en-IE" sz="3500" dirty="0"/>
          </a:p>
        </p:txBody>
      </p:sp>
    </p:spTree>
    <p:extLst>
      <p:ext uri="{BB962C8B-B14F-4D97-AF65-F5344CB8AC3E}">
        <p14:creationId xmlns:p14="http://schemas.microsoft.com/office/powerpoint/2010/main" val="3333669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06857" y="1288164"/>
            <a:ext cx="8277914" cy="4285322"/>
          </a:xfrm>
        </p:spPr>
        <p:txBody>
          <a:bodyPr anchor="t">
            <a:normAutofit lnSpcReduction="10000"/>
          </a:bodyPr>
          <a:lstStyle/>
          <a:p>
            <a:r>
              <a:rPr lang="en-US" sz="1800" dirty="0"/>
              <a:t>The method </a:t>
            </a:r>
            <a:r>
              <a:rPr lang="en-US" sz="1800" dirty="0" err="1"/>
              <a:t>forEach</a:t>
            </a:r>
            <a:r>
              <a:rPr lang="en-US" sz="1800" dirty="0"/>
              <a:t> provides an internal iterator that takes a Consumer function as an argument and applies this function to each element in the sequence provided by the internal iterator for the class.</a:t>
            </a:r>
          </a:p>
          <a:p>
            <a:endParaRPr lang="en-US" sz="1800" dirty="0"/>
          </a:p>
          <a:p>
            <a:r>
              <a:rPr lang="en-US" sz="1800" dirty="0"/>
              <a:t>It removes the necessity to write an external loop</a:t>
            </a:r>
          </a:p>
          <a:p>
            <a:pPr marL="0" indent="0">
              <a:buNone/>
            </a:pPr>
            <a:endParaRPr lang="en-US" sz="1800" dirty="0"/>
          </a:p>
          <a:p>
            <a:pPr marL="0" indent="0">
              <a:buNone/>
            </a:pPr>
            <a:r>
              <a:rPr lang="en-US" sz="1800" b="1" dirty="0"/>
              <a:t>Example:</a:t>
            </a:r>
          </a:p>
          <a:p>
            <a:pPr marL="0" indent="0" algn="ctr">
              <a:buNone/>
            </a:pPr>
            <a:r>
              <a:rPr lang="en-US" sz="1800" dirty="0"/>
              <a:t>for(Integer x : </a:t>
            </a:r>
            <a:r>
              <a:rPr lang="en-US" sz="1800" dirty="0" err="1"/>
              <a:t>lst</a:t>
            </a:r>
            <a:r>
              <a:rPr lang="en-US" sz="1800" dirty="0"/>
              <a:t>) </a:t>
            </a:r>
            <a:r>
              <a:rPr lang="en-US" sz="1800" dirty="0" err="1"/>
              <a:t>System.out.print</a:t>
            </a:r>
            <a:r>
              <a:rPr lang="en-US" sz="1800" dirty="0"/>
              <a:t>(x+" ") </a:t>
            </a:r>
          </a:p>
          <a:p>
            <a:pPr marL="0" indent="0">
              <a:buNone/>
            </a:pPr>
            <a:r>
              <a:rPr lang="en-US" sz="1800" b="1" dirty="0"/>
              <a:t>can be replaced with</a:t>
            </a:r>
          </a:p>
          <a:p>
            <a:pPr marL="0" indent="0" algn="ctr">
              <a:buNone/>
            </a:pPr>
            <a:r>
              <a:rPr lang="en-US" sz="1800" dirty="0" err="1"/>
              <a:t>lst.forEach</a:t>
            </a:r>
            <a:r>
              <a:rPr lang="en-US" sz="1800" dirty="0"/>
              <a:t>(x-&gt;</a:t>
            </a:r>
            <a:r>
              <a:rPr lang="en-US" sz="1800" dirty="0" err="1"/>
              <a:t>System.out.print</a:t>
            </a:r>
            <a:r>
              <a:rPr lang="en-US" sz="1800" dirty="0"/>
              <a:t>(x+" "))</a:t>
            </a:r>
            <a:r>
              <a:rPr lang="en-IE" sz="1800" dirty="0"/>
              <a:t> </a:t>
            </a:r>
            <a:endParaRPr lang="en-AU" sz="1800" dirty="0"/>
          </a:p>
          <a:p>
            <a:pPr marL="0" indent="0" algn="ctr">
              <a:buNone/>
            </a:pPr>
            <a:endParaRPr lang="en-AU" sz="1800" dirty="0"/>
          </a:p>
          <a:p>
            <a:r>
              <a:rPr lang="en-US" sz="1800" dirty="0"/>
              <a:t>Because this method takes a Consumer function as an argument it frees the user from writing the iteration code and allows the programmer to focus on what they want the consumer to do.</a:t>
            </a:r>
            <a:endParaRPr lang="en-AU" sz="1800" dirty="0"/>
          </a:p>
          <a:p>
            <a:pPr marL="0" indent="0">
              <a:buNone/>
            </a:pPr>
            <a:endParaRPr lang="en-US"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2BFD6-53AB-736A-0658-BF85128D8074}"/>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dirty="0" err="1"/>
              <a:t>forEach</a:t>
            </a:r>
            <a:endParaRPr lang="en-IE" sz="3500" dirty="0"/>
          </a:p>
        </p:txBody>
      </p:sp>
    </p:spTree>
    <p:extLst>
      <p:ext uri="{BB962C8B-B14F-4D97-AF65-F5344CB8AC3E}">
        <p14:creationId xmlns:p14="http://schemas.microsoft.com/office/powerpoint/2010/main" val="132347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2057" y="-676826"/>
            <a:ext cx="7266222" cy="1642969"/>
          </a:xfrm>
        </p:spPr>
        <p:txBody>
          <a:bodyPr anchor="b">
            <a:normAutofit/>
          </a:bodyPr>
          <a:lstStyle/>
          <a:p>
            <a:r>
              <a:rPr lang="en-IE" sz="3500" dirty="0"/>
              <a:t>Why Functional Programming?</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52851B9-C038-7EAA-21AB-98D63AF94862}"/>
              </a:ext>
            </a:extLst>
          </p:cNvPr>
          <p:cNvPicPr>
            <a:picLocks noChangeAspect="1"/>
          </p:cNvPicPr>
          <p:nvPr/>
        </p:nvPicPr>
        <p:blipFill>
          <a:blip r:embed="rId2"/>
          <a:stretch>
            <a:fillRect/>
          </a:stretch>
        </p:blipFill>
        <p:spPr>
          <a:xfrm>
            <a:off x="641339" y="935849"/>
            <a:ext cx="7886889" cy="4423808"/>
          </a:xfrm>
          <a:prstGeom prst="rect">
            <a:avLst/>
          </a:prstGeom>
        </p:spPr>
      </p:pic>
      <p:sp>
        <p:nvSpPr>
          <p:cNvPr id="13" name="Rectangle 2">
            <a:extLst>
              <a:ext uri="{FF2B5EF4-FFF2-40B4-BE49-F238E27FC236}">
                <a16:creationId xmlns:a16="http://schemas.microsoft.com/office/drawing/2014/main" id="{0C340F9A-CB96-D03C-DEFF-CE21EFCC7F53}"/>
              </a:ext>
            </a:extLst>
          </p:cNvPr>
          <p:cNvSpPr>
            <a:spLocks noGrp="1" noChangeArrowheads="1"/>
          </p:cNvSpPr>
          <p:nvPr>
            <p:ph idx="1"/>
          </p:nvPr>
        </p:nvSpPr>
        <p:spPr bwMode="auto">
          <a:xfrm>
            <a:off x="202057" y="5359657"/>
            <a:ext cx="8664206"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D0D0D"/>
                </a:solidFill>
                <a:effectLst/>
                <a:latin typeface="+mn-lt"/>
              </a:rPr>
              <a:t>In this Java example, the </a:t>
            </a:r>
            <a:r>
              <a:rPr kumimoji="0" lang="en-US" altLang="en-US" sz="1800" b="1" i="0" u="none" strike="noStrike" cap="none" normalizeH="0" baseline="0" dirty="0">
                <a:ln>
                  <a:noFill/>
                </a:ln>
                <a:solidFill>
                  <a:srgbClr val="0D0D0D"/>
                </a:solidFill>
                <a:effectLst/>
                <a:latin typeface="+mn-lt"/>
              </a:rPr>
              <a:t>increment</a:t>
            </a:r>
            <a:r>
              <a:rPr kumimoji="0" lang="en-US" altLang="en-US" sz="1800" b="0" i="0" u="none" strike="noStrike" cap="none" normalizeH="0" baseline="0" dirty="0">
                <a:ln>
                  <a:noFill/>
                </a:ln>
                <a:solidFill>
                  <a:srgbClr val="0D0D0D"/>
                </a:solidFill>
                <a:effectLst/>
                <a:latin typeface="+mn-lt"/>
              </a:rPr>
              <a:t> function modifies the elements of the input array, </a:t>
            </a:r>
            <a:r>
              <a:rPr kumimoji="0" lang="en-US" altLang="en-US" sz="1800" b="1" i="0" u="none" strike="noStrike" cap="none" normalizeH="0" baseline="0" dirty="0">
                <a:ln>
                  <a:noFill/>
                </a:ln>
                <a:solidFill>
                  <a:srgbClr val="0D0D0D"/>
                </a:solidFill>
                <a:effectLst/>
                <a:latin typeface="+mn-lt"/>
              </a:rPr>
              <a:t>array</a:t>
            </a:r>
            <a:r>
              <a:rPr kumimoji="0" lang="en-US" altLang="en-US" sz="1800" b="0" i="0" u="none" strike="noStrike" cap="none" normalizeH="0" baseline="0" dirty="0">
                <a:ln>
                  <a:noFill/>
                </a:ln>
                <a:solidFill>
                  <a:srgbClr val="0D0D0D"/>
                </a:solidFill>
                <a:effectLst/>
                <a:latin typeface="+mn-lt"/>
              </a:rPr>
              <a:t>, which is a side effect. When the </a:t>
            </a:r>
            <a:r>
              <a:rPr kumimoji="0" lang="en-US" altLang="en-US" sz="1800" b="1" i="0" u="none" strike="noStrike" cap="none" normalizeH="0" baseline="0" dirty="0">
                <a:ln>
                  <a:noFill/>
                </a:ln>
                <a:solidFill>
                  <a:srgbClr val="0D0D0D"/>
                </a:solidFill>
                <a:effectLst/>
                <a:latin typeface="+mn-lt"/>
              </a:rPr>
              <a:t>increment</a:t>
            </a:r>
            <a:r>
              <a:rPr kumimoji="0" lang="en-US" altLang="en-US" sz="1800" b="0" i="0" u="none" strike="noStrike" cap="none" normalizeH="0" baseline="0" dirty="0">
                <a:ln>
                  <a:noFill/>
                </a:ln>
                <a:solidFill>
                  <a:srgbClr val="0D0D0D"/>
                </a:solidFill>
                <a:effectLst/>
                <a:latin typeface="+mn-lt"/>
              </a:rPr>
              <a:t> function is called, it changes the state of the array, and subsequent operations on the array will reflect this change.</a:t>
            </a:r>
            <a:r>
              <a:rPr kumimoji="0" lang="en-US" altLang="en-US" sz="18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225191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7976" y="1158569"/>
            <a:ext cx="8174137" cy="4610860"/>
          </a:xfrm>
        </p:spPr>
        <p:txBody>
          <a:bodyPr anchor="t">
            <a:normAutofit/>
          </a:bodyPr>
          <a:lstStyle/>
          <a:p>
            <a:pPr>
              <a:tabLst>
                <a:tab pos="272654" algn="l"/>
                <a:tab pos="534591" algn="l"/>
              </a:tabLst>
            </a:pPr>
            <a:r>
              <a:rPr lang="en-US" sz="1800" dirty="0"/>
              <a:t>The program listed below gives an example of doing just this. </a:t>
            </a:r>
          </a:p>
          <a:p>
            <a:pPr>
              <a:tabLst>
                <a:tab pos="272654" algn="l"/>
                <a:tab pos="534591" algn="l"/>
              </a:tabLst>
            </a:pPr>
            <a:endParaRPr lang="en-US" sz="1800" dirty="0"/>
          </a:p>
          <a:p>
            <a:pPr>
              <a:tabLst>
                <a:tab pos="272654" algn="l"/>
                <a:tab pos="534591" algn="l"/>
              </a:tabLst>
            </a:pPr>
            <a:r>
              <a:rPr lang="en-US" sz="1800" dirty="0"/>
              <a:t>We write a consumer function, </a:t>
            </a:r>
            <a:r>
              <a:rPr lang="en-US" sz="1800" dirty="0" err="1"/>
              <a:t>printEven</a:t>
            </a:r>
            <a:r>
              <a:rPr lang="en-US" sz="1800" dirty="0"/>
              <a:t>, that takes an integer as argument and prints it only  if it is an even number. This function is then passed as argument to the </a:t>
            </a:r>
            <a:r>
              <a:rPr lang="en-US" sz="1800" dirty="0" err="1"/>
              <a:t>forEach</a:t>
            </a:r>
            <a:r>
              <a:rPr lang="en-US" sz="1800" dirty="0"/>
              <a:t> method.</a:t>
            </a:r>
            <a:endParaRPr lang="en-AU" sz="1800" dirty="0"/>
          </a:p>
          <a:p>
            <a:pPr marL="0" indent="0">
              <a:buNone/>
              <a:tabLst>
                <a:tab pos="272654" algn="l"/>
                <a:tab pos="534591" algn="l"/>
              </a:tabLst>
            </a:pPr>
            <a:endParaRPr lang="en-AU" sz="1800" dirty="0"/>
          </a:p>
          <a:p>
            <a:pPr marL="0" indent="0">
              <a:buNone/>
              <a:tabLst>
                <a:tab pos="272654" algn="l"/>
                <a:tab pos="534591" algn="l"/>
              </a:tabLst>
            </a:pPr>
            <a:r>
              <a:rPr lang="en-AU" sz="1800" dirty="0"/>
              <a:t>Consumer&lt;Integer&gt; </a:t>
            </a:r>
            <a:r>
              <a:rPr lang="en-AU" sz="1800" dirty="0" err="1"/>
              <a:t>printEven</a:t>
            </a:r>
            <a:r>
              <a:rPr lang="en-AU" sz="1800" dirty="0"/>
              <a:t> = x-&gt;{</a:t>
            </a:r>
            <a:endParaRPr lang="en-IE" sz="1800" dirty="0"/>
          </a:p>
          <a:p>
            <a:pPr marL="0" indent="0">
              <a:buNone/>
              <a:tabLst>
                <a:tab pos="272654" algn="l"/>
                <a:tab pos="534591" algn="l"/>
              </a:tabLst>
            </a:pPr>
            <a:r>
              <a:rPr lang="en-AU" sz="1800" dirty="0"/>
              <a:t>	if(x % 2 == 0) </a:t>
            </a:r>
            <a:r>
              <a:rPr lang="en-AU" sz="1800" dirty="0" err="1"/>
              <a:t>System.out.print</a:t>
            </a:r>
            <a:r>
              <a:rPr lang="en-AU" sz="1800" dirty="0"/>
              <a:t>(x+" ");</a:t>
            </a:r>
            <a:endParaRPr lang="en-IE" sz="1800" dirty="0"/>
          </a:p>
          <a:p>
            <a:pPr marL="0" indent="0">
              <a:buNone/>
              <a:tabLst>
                <a:tab pos="272654" algn="l"/>
                <a:tab pos="534591" algn="l"/>
              </a:tabLst>
            </a:pPr>
            <a:r>
              <a:rPr lang="en-AU" sz="1800" dirty="0"/>
              <a:t>};</a:t>
            </a:r>
          </a:p>
          <a:p>
            <a:pPr marL="0" indent="0">
              <a:buNone/>
              <a:tabLst>
                <a:tab pos="272654" algn="l"/>
                <a:tab pos="534591" algn="l"/>
              </a:tabLst>
            </a:pPr>
            <a:r>
              <a:rPr lang="en-AU" sz="1800" dirty="0" err="1"/>
              <a:t>lst.forEach</a:t>
            </a:r>
            <a:r>
              <a:rPr lang="en-AU" sz="1800" dirty="0"/>
              <a:t>(</a:t>
            </a:r>
            <a:r>
              <a:rPr lang="en-AU" sz="1800" dirty="0" err="1"/>
              <a:t>printEven</a:t>
            </a:r>
            <a:r>
              <a:rPr lang="en-AU" sz="1800" dirty="0"/>
              <a:t>);</a:t>
            </a:r>
            <a:endParaRPr lang="en-IE"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66542-893B-3DB3-13D5-CCD6357CCFC2}"/>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dirty="0" err="1"/>
              <a:t>forEach</a:t>
            </a:r>
            <a:endParaRPr lang="en-IE" sz="3500" dirty="0"/>
          </a:p>
        </p:txBody>
      </p:sp>
    </p:spTree>
    <p:extLst>
      <p:ext uri="{BB962C8B-B14F-4D97-AF65-F5344CB8AC3E}">
        <p14:creationId xmlns:p14="http://schemas.microsoft.com/office/powerpoint/2010/main" val="3399612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777" y="1331289"/>
            <a:ext cx="7731452" cy="3454358"/>
          </a:xfrm>
        </p:spPr>
        <p:txBody>
          <a:bodyPr anchor="t">
            <a:normAutofit/>
          </a:bodyPr>
          <a:lstStyle/>
          <a:p>
            <a:pPr algn="just"/>
            <a:r>
              <a:rPr lang="en-US" sz="1800" dirty="0"/>
              <a:t>The </a:t>
            </a:r>
            <a:r>
              <a:rPr lang="en-US" sz="1800" dirty="0" err="1"/>
              <a:t>removeIf</a:t>
            </a:r>
            <a:r>
              <a:rPr lang="en-US" sz="1800" dirty="0"/>
              <a:t> method is also a higher order method because it takes a Predicate function as argument and removes from the given list only those values that satisfy the given predicate.</a:t>
            </a:r>
          </a:p>
          <a:p>
            <a:pPr marL="0" indent="0">
              <a:buNone/>
            </a:pPr>
            <a:endParaRPr lang="en-US" sz="1800" dirty="0"/>
          </a:p>
          <a:p>
            <a:pPr marL="0" indent="0">
              <a:buNone/>
            </a:pPr>
            <a:r>
              <a:rPr lang="en-US" sz="1800" b="1" dirty="0"/>
              <a:t>Example:</a:t>
            </a:r>
          </a:p>
          <a:p>
            <a:pPr marL="0" indent="0">
              <a:buNone/>
            </a:pPr>
            <a:r>
              <a:rPr lang="en-US" sz="1800" dirty="0"/>
              <a:t>To remove all values greater than 10 we simply write</a:t>
            </a:r>
          </a:p>
          <a:p>
            <a:pPr marL="0" indent="0">
              <a:buNone/>
            </a:pPr>
            <a:endParaRPr lang="en-US" sz="1800" dirty="0"/>
          </a:p>
          <a:p>
            <a:pPr marL="0" indent="0">
              <a:buNone/>
            </a:pPr>
            <a:r>
              <a:rPr lang="en-US" sz="1800" dirty="0" err="1"/>
              <a:t>lst.removeIf</a:t>
            </a:r>
            <a:r>
              <a:rPr lang="en-US" sz="1800" dirty="0"/>
              <a:t>(x -&gt; x &gt; 10)</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FD0661E-EE7D-153F-C73E-E4A9C92FDD50}"/>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dirty="0" err="1"/>
              <a:t>removeIf</a:t>
            </a:r>
            <a:endParaRPr lang="en-IE" sz="3500" dirty="0"/>
          </a:p>
        </p:txBody>
      </p:sp>
    </p:spTree>
    <p:extLst>
      <p:ext uri="{BB962C8B-B14F-4D97-AF65-F5344CB8AC3E}">
        <p14:creationId xmlns:p14="http://schemas.microsoft.com/office/powerpoint/2010/main" val="3577631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37337" y="1178889"/>
            <a:ext cx="8051492" cy="3454358"/>
          </a:xfrm>
        </p:spPr>
        <p:txBody>
          <a:bodyPr anchor="t">
            <a:normAutofit/>
          </a:bodyPr>
          <a:lstStyle/>
          <a:p>
            <a:r>
              <a:rPr lang="en-US" sz="1800" dirty="0"/>
              <a:t>Method </a:t>
            </a:r>
            <a:r>
              <a:rPr lang="en-US" sz="1800" dirty="0" err="1"/>
              <a:t>replaceAll</a:t>
            </a:r>
            <a:r>
              <a:rPr lang="en-US" sz="1800" dirty="0"/>
              <a:t> takes a </a:t>
            </a:r>
            <a:r>
              <a:rPr lang="en-US" sz="1800" dirty="0" err="1"/>
              <a:t>UnaryOperator</a:t>
            </a:r>
            <a:r>
              <a:rPr lang="en-US" sz="1800" dirty="0"/>
              <a:t> function as argument and applies it to each element in the list. </a:t>
            </a:r>
          </a:p>
          <a:p>
            <a:r>
              <a:rPr lang="en-US" sz="1800" dirty="0"/>
              <a:t>This method has the side effect of modifying each value in the given list.</a:t>
            </a:r>
            <a:endParaRPr lang="en-AU" sz="1800" dirty="0"/>
          </a:p>
          <a:p>
            <a:pPr marL="0" indent="0">
              <a:buNone/>
            </a:pPr>
            <a:endParaRPr lang="en-AU" sz="1800" dirty="0"/>
          </a:p>
          <a:p>
            <a:pPr marL="0" indent="0">
              <a:buNone/>
            </a:pPr>
            <a:r>
              <a:rPr lang="en-AU" sz="1800" dirty="0" err="1"/>
              <a:t>lst.replaceAll</a:t>
            </a:r>
            <a:r>
              <a:rPr lang="en-AU" sz="1800" dirty="0"/>
              <a:t>(x-&gt; x*x);</a:t>
            </a:r>
            <a:endParaRPr lang="en-IE" sz="1800" dirty="0"/>
          </a:p>
          <a:p>
            <a:pPr marL="0" indent="0">
              <a:buNone/>
            </a:pPr>
            <a:r>
              <a:rPr lang="en-AU" sz="1800" dirty="0" err="1"/>
              <a:t>System.out.println</a:t>
            </a:r>
            <a:r>
              <a:rPr lang="en-AU" sz="1800" dirty="0"/>
              <a:t>(lst);</a:t>
            </a:r>
            <a:endParaRPr lang="en-IE" sz="1800" dirty="0"/>
          </a:p>
          <a:p>
            <a:pPr marL="0" indent="0">
              <a:buNone/>
            </a:pPr>
            <a:r>
              <a:rPr lang="en-AU" sz="1800" dirty="0"/>
              <a:t>		</a:t>
            </a:r>
            <a:endParaRPr lang="en-IE" sz="1800" dirty="0"/>
          </a:p>
          <a:p>
            <a:pPr marL="0" indent="0">
              <a:buNone/>
            </a:pPr>
            <a:r>
              <a:rPr lang="en-AU" sz="1800" dirty="0"/>
              <a:t>		</a:t>
            </a:r>
            <a:endParaRPr lang="en-US"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92CE9CE-CA16-6193-EC50-8D041B005833}"/>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AU" sz="3600" dirty="0" err="1"/>
              <a:t>replaceAll</a:t>
            </a:r>
            <a:endParaRPr lang="en-IE" sz="3500" dirty="0"/>
          </a:p>
        </p:txBody>
      </p:sp>
    </p:spTree>
    <p:extLst>
      <p:ext uri="{BB962C8B-B14F-4D97-AF65-F5344CB8AC3E}">
        <p14:creationId xmlns:p14="http://schemas.microsoft.com/office/powerpoint/2010/main" val="871068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06856" y="1168729"/>
            <a:ext cx="8114629" cy="4731328"/>
          </a:xfrm>
        </p:spPr>
        <p:txBody>
          <a:bodyPr anchor="t">
            <a:normAutofit/>
          </a:bodyPr>
          <a:lstStyle/>
          <a:p>
            <a:r>
              <a:rPr lang="en-US" sz="1800" dirty="0"/>
              <a:t>Finally, the sort method takes a Comparator and sorts the elements in order defined by the compare method provided by it.</a:t>
            </a:r>
            <a:endParaRPr lang="en-AU" sz="1800" dirty="0"/>
          </a:p>
          <a:p>
            <a:pPr marL="0" indent="0">
              <a:buNone/>
            </a:pPr>
            <a:endParaRPr lang="en-AU" sz="1800" dirty="0"/>
          </a:p>
          <a:p>
            <a:pPr marL="0" indent="0">
              <a:buNone/>
            </a:pPr>
            <a:endParaRPr lang="en-AU" sz="1800" dirty="0"/>
          </a:p>
          <a:p>
            <a:pPr marL="0" indent="0">
              <a:buNone/>
            </a:pPr>
            <a:r>
              <a:rPr lang="en-AU" sz="1800" dirty="0"/>
              <a:t>//examples of sort with comparator</a:t>
            </a:r>
            <a:endParaRPr lang="en-IE" sz="1800" dirty="0"/>
          </a:p>
          <a:p>
            <a:pPr marL="0" indent="0">
              <a:buNone/>
            </a:pPr>
            <a:r>
              <a:rPr lang="en-AU" sz="1800" dirty="0" err="1"/>
              <a:t>lst.sort</a:t>
            </a:r>
            <a:r>
              <a:rPr lang="en-AU" sz="1800" dirty="0"/>
              <a:t>((</a:t>
            </a:r>
            <a:r>
              <a:rPr lang="en-AU" sz="1800" dirty="0" err="1"/>
              <a:t>x,y</a:t>
            </a:r>
            <a:r>
              <a:rPr lang="en-AU" sz="1800" dirty="0"/>
              <a:t>)-&gt;</a:t>
            </a:r>
            <a:r>
              <a:rPr lang="en-AU" sz="1800" dirty="0" err="1"/>
              <a:t>Integer.compare</a:t>
            </a:r>
            <a:r>
              <a:rPr lang="en-AU" sz="1800" dirty="0"/>
              <a:t>(</a:t>
            </a:r>
            <a:r>
              <a:rPr lang="en-AU" sz="1800" dirty="0" err="1"/>
              <a:t>x,y</a:t>
            </a:r>
            <a:r>
              <a:rPr lang="en-AU" sz="1800" dirty="0"/>
              <a:t>));</a:t>
            </a:r>
            <a:endParaRPr lang="en-IE" sz="1800" dirty="0"/>
          </a:p>
          <a:p>
            <a:pPr marL="0" indent="0">
              <a:buNone/>
            </a:pPr>
            <a:r>
              <a:rPr lang="en-AU" sz="1800" dirty="0" err="1"/>
              <a:t>System.out.println</a:t>
            </a:r>
            <a:r>
              <a:rPr lang="en-AU" sz="1800" dirty="0"/>
              <a:t>(lst);</a:t>
            </a:r>
            <a:endParaRPr lang="en-IE" sz="1800" dirty="0"/>
          </a:p>
          <a:p>
            <a:pPr marL="0" indent="0">
              <a:buNone/>
            </a:pPr>
            <a:r>
              <a:rPr lang="en-AU" sz="1800" dirty="0"/>
              <a:t>		</a:t>
            </a:r>
            <a:endParaRPr lang="en-IE" sz="1800" dirty="0"/>
          </a:p>
          <a:p>
            <a:pPr marL="0" indent="0">
              <a:buNone/>
            </a:pPr>
            <a:r>
              <a:rPr lang="en-AU" sz="1800" dirty="0"/>
              <a:t>Comparator&lt;Integer&gt; </a:t>
            </a:r>
            <a:r>
              <a:rPr lang="en-AU" sz="1800" dirty="0" err="1"/>
              <a:t>gt</a:t>
            </a:r>
            <a:r>
              <a:rPr lang="en-AU" sz="1800" dirty="0"/>
              <a:t> = (</a:t>
            </a:r>
            <a:r>
              <a:rPr lang="en-AU" sz="1800" dirty="0" err="1"/>
              <a:t>x,y</a:t>
            </a:r>
            <a:r>
              <a:rPr lang="en-AU" sz="1800" dirty="0"/>
              <a:t>) -&gt;</a:t>
            </a:r>
            <a:br>
              <a:rPr lang="en-AU" sz="1800" dirty="0"/>
            </a:br>
            <a:r>
              <a:rPr lang="en-AU" sz="1800" dirty="0"/>
              <a:t>			-1*</a:t>
            </a:r>
            <a:r>
              <a:rPr lang="en-AU" sz="1800" dirty="0" err="1"/>
              <a:t>Integer.compare</a:t>
            </a:r>
            <a:r>
              <a:rPr lang="en-AU" sz="1800" dirty="0"/>
              <a:t>(</a:t>
            </a:r>
            <a:r>
              <a:rPr lang="en-AU" sz="1800" dirty="0" err="1"/>
              <a:t>x,y</a:t>
            </a:r>
            <a:r>
              <a:rPr lang="en-AU" sz="1800" dirty="0"/>
              <a:t>); // descending</a:t>
            </a:r>
            <a:endParaRPr lang="en-IE" sz="1800" dirty="0"/>
          </a:p>
          <a:p>
            <a:pPr marL="0" indent="0">
              <a:buNone/>
            </a:pPr>
            <a:r>
              <a:rPr lang="en-AU" sz="1800" dirty="0" err="1"/>
              <a:t>lst.sort</a:t>
            </a:r>
            <a:r>
              <a:rPr lang="en-AU" sz="1800" dirty="0"/>
              <a:t>(</a:t>
            </a:r>
            <a:r>
              <a:rPr lang="en-AU" sz="1800" dirty="0" err="1"/>
              <a:t>gt</a:t>
            </a:r>
            <a:r>
              <a:rPr lang="en-AU" sz="1800" dirty="0"/>
              <a:t>);</a:t>
            </a:r>
            <a:endParaRPr lang="en-IE" sz="1800" dirty="0"/>
          </a:p>
          <a:p>
            <a:pPr marL="0" indent="0">
              <a:buNone/>
            </a:pPr>
            <a:r>
              <a:rPr lang="en-AU" sz="1800" dirty="0" err="1"/>
              <a:t>System.out.println</a:t>
            </a:r>
            <a:r>
              <a:rPr lang="en-AU" sz="1800" dirty="0"/>
              <a:t>(lst);</a:t>
            </a:r>
            <a:endParaRPr lang="en-IE" sz="1800" dirty="0"/>
          </a:p>
          <a:p>
            <a:pPr marL="0" indent="0">
              <a:buNone/>
            </a:pPr>
            <a:endParaRPr lang="en-US"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7863CFA-456A-9811-775F-08918924489B}"/>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dirty="0"/>
              <a:t>sort</a:t>
            </a:r>
            <a:endParaRPr lang="en-IE" sz="3500" dirty="0"/>
          </a:p>
        </p:txBody>
      </p:sp>
    </p:spTree>
    <p:extLst>
      <p:ext uri="{BB962C8B-B14F-4D97-AF65-F5344CB8AC3E}">
        <p14:creationId xmlns:p14="http://schemas.microsoft.com/office/powerpoint/2010/main" val="2238272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74777" y="1207583"/>
            <a:ext cx="8114629" cy="4731328"/>
          </a:xfrm>
        </p:spPr>
        <p:txBody>
          <a:bodyPr anchor="t">
            <a:norm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D0D0D"/>
                </a:solidFill>
                <a:effectLst/>
              </a:rPr>
              <a:t>Write a Java program that generates a random integer between 1 and 100 using the </a:t>
            </a:r>
            <a:r>
              <a:rPr kumimoji="0" lang="en-US" altLang="en-US" sz="1800" b="1" i="0" u="none" strike="noStrike" cap="none" normalizeH="0" baseline="0" dirty="0">
                <a:ln>
                  <a:noFill/>
                </a:ln>
                <a:solidFill>
                  <a:srgbClr val="0D0D0D"/>
                </a:solidFill>
                <a:effectLst/>
              </a:rPr>
              <a:t>Supplier&lt;T&gt;</a:t>
            </a:r>
            <a:r>
              <a:rPr kumimoji="0" lang="en-US" altLang="en-US" sz="1800" b="0" i="0" u="none" strike="noStrike" cap="none" normalizeH="0" baseline="0" dirty="0">
                <a:ln>
                  <a:noFill/>
                </a:ln>
                <a:solidFill>
                  <a:srgbClr val="0D0D0D"/>
                </a:solidFill>
                <a:effectLst/>
              </a:rPr>
              <a:t> functional interface.</a:t>
            </a:r>
            <a:r>
              <a:rPr kumimoji="0" lang="en-US" altLang="en-US" sz="1800" b="0" i="0" u="none" strike="noStrike" cap="none" normalizeH="0" baseline="0" dirty="0">
                <a:ln>
                  <a:noFill/>
                </a:ln>
                <a:solidFill>
                  <a:schemeClr val="tx1"/>
                </a:solidFill>
                <a:effectLst/>
              </a:rPr>
              <a:t>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rPr>
              <a:t>Write a code that generates a random password based on the length entered by the user. The password should consist of alphanumeric characters (uppercase, lowercase) and digits. Implement the program using the </a:t>
            </a:r>
            <a:r>
              <a:rPr kumimoji="0" lang="en-US" altLang="en-US" sz="1800" b="1" i="0" u="none" strike="noStrike" cap="none" normalizeH="0" baseline="0" dirty="0">
                <a:ln>
                  <a:noFill/>
                </a:ln>
                <a:solidFill>
                  <a:schemeClr val="tx1"/>
                </a:solidFill>
                <a:effectLst/>
              </a:rPr>
              <a:t>Supplier&lt;T&gt; </a:t>
            </a:r>
            <a:r>
              <a:rPr kumimoji="0" lang="en-US" altLang="en-US" sz="1800" b="0" i="0" u="none" strike="noStrike" cap="none" normalizeH="0" baseline="0" dirty="0">
                <a:ln>
                  <a:noFill/>
                </a:ln>
                <a:solidFill>
                  <a:schemeClr val="tx1"/>
                </a:solidFill>
                <a:effectLst/>
              </a:rPr>
              <a:t>functional interface to generate random characters. </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7863CFA-456A-9811-775F-08918924489B}"/>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dirty="0"/>
              <a:t>Exercise</a:t>
            </a:r>
            <a:endParaRPr lang="en-IE" sz="3500" dirty="0"/>
          </a:p>
        </p:txBody>
      </p:sp>
    </p:spTree>
    <p:extLst>
      <p:ext uri="{BB962C8B-B14F-4D97-AF65-F5344CB8AC3E}">
        <p14:creationId xmlns:p14="http://schemas.microsoft.com/office/powerpoint/2010/main" val="345412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2057" y="-676826"/>
            <a:ext cx="7266222" cy="1642969"/>
          </a:xfrm>
        </p:spPr>
        <p:txBody>
          <a:bodyPr anchor="b">
            <a:normAutofit/>
          </a:bodyPr>
          <a:lstStyle/>
          <a:p>
            <a:r>
              <a:rPr lang="en-IE" sz="3500" dirty="0"/>
              <a:t>Why Functional Programming?</a:t>
            </a:r>
          </a:p>
        </p:txBody>
      </p:sp>
      <p:sp>
        <p:nvSpPr>
          <p:cNvPr id="3" name="Content Placeholder 2"/>
          <p:cNvSpPr>
            <a:spLocks noGrp="1"/>
          </p:cNvSpPr>
          <p:nvPr>
            <p:ph idx="1"/>
          </p:nvPr>
        </p:nvSpPr>
        <p:spPr>
          <a:xfrm>
            <a:off x="405256" y="1321129"/>
            <a:ext cx="8230743" cy="3454358"/>
          </a:xfrm>
        </p:spPr>
        <p:txBody>
          <a:bodyPr anchor="t">
            <a:normAutofit lnSpcReduction="10000"/>
          </a:bodyPr>
          <a:lstStyle/>
          <a:p>
            <a:pPr marL="0" indent="0" algn="just">
              <a:buNone/>
            </a:pPr>
            <a:r>
              <a:rPr lang="en-US" sz="1800" b="1" dirty="0"/>
              <a:t>Mathematical Functions: </a:t>
            </a:r>
          </a:p>
          <a:p>
            <a:pPr algn="just"/>
            <a:r>
              <a:rPr lang="en-US" sz="1800" dirty="0"/>
              <a:t> The output value of a function depends only on the arguments that are input to the function. </a:t>
            </a:r>
            <a:endParaRPr lang="en-US" sz="1800" dirty="0">
              <a:solidFill>
                <a:srgbClr val="FF0000"/>
              </a:solidFill>
            </a:endParaRPr>
          </a:p>
          <a:p>
            <a:pPr marL="0" indent="0" algn="just">
              <a:buNone/>
            </a:pPr>
            <a:r>
              <a:rPr lang="en-US" sz="1800" dirty="0"/>
              <a:t> </a:t>
            </a:r>
          </a:p>
          <a:p>
            <a:pPr algn="just"/>
            <a:r>
              <a:rPr lang="en-US" sz="1800" dirty="0"/>
              <a:t>A function always returns the same result when supplied with the same argument values. </a:t>
            </a:r>
          </a:p>
          <a:p>
            <a:pPr algn="just"/>
            <a:endParaRPr lang="en-US" sz="1800" dirty="0"/>
          </a:p>
          <a:p>
            <a:pPr algn="just"/>
            <a:r>
              <a:rPr lang="en-US" sz="1800" dirty="0"/>
              <a:t> A function never modifies its arguments</a:t>
            </a:r>
          </a:p>
          <a:p>
            <a:pPr algn="just"/>
            <a:endParaRPr lang="en-US" sz="1800" dirty="0"/>
          </a:p>
          <a:p>
            <a:pPr algn="just"/>
            <a:r>
              <a:rPr lang="en-US" sz="1800" dirty="0"/>
              <a:t>Mathematical functions in functional programming do not have side effects. They do not modify external states or variables, perform I/O operations, or have any observable interactions with the outside world.</a:t>
            </a:r>
            <a:endParaRPr lang="en-IE"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79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2057" y="-940986"/>
            <a:ext cx="7266222" cy="1642969"/>
          </a:xfrm>
        </p:spPr>
        <p:txBody>
          <a:bodyPr anchor="b">
            <a:normAutofit/>
          </a:bodyPr>
          <a:lstStyle/>
          <a:p>
            <a:r>
              <a:rPr lang="en-IE" sz="3500" dirty="0"/>
              <a:t>Why Functional Programming?</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F91F854-2534-EB06-D4FC-CF6A71538094}"/>
              </a:ext>
            </a:extLst>
          </p:cNvPr>
          <p:cNvPicPr>
            <a:picLocks noChangeAspect="1"/>
          </p:cNvPicPr>
          <p:nvPr/>
        </p:nvPicPr>
        <p:blipFill>
          <a:blip r:embed="rId2"/>
          <a:stretch>
            <a:fillRect/>
          </a:stretch>
        </p:blipFill>
        <p:spPr>
          <a:xfrm>
            <a:off x="917386" y="701982"/>
            <a:ext cx="6752949" cy="4633621"/>
          </a:xfrm>
          <a:prstGeom prst="rect">
            <a:avLst/>
          </a:prstGeom>
        </p:spPr>
      </p:pic>
      <p:sp>
        <p:nvSpPr>
          <p:cNvPr id="7" name="Rectangle 2">
            <a:extLst>
              <a:ext uri="{FF2B5EF4-FFF2-40B4-BE49-F238E27FC236}">
                <a16:creationId xmlns:a16="http://schemas.microsoft.com/office/drawing/2014/main" id="{D09BF249-8283-6928-25AB-639B2FD00189}"/>
              </a:ext>
            </a:extLst>
          </p:cNvPr>
          <p:cNvSpPr>
            <a:spLocks noChangeArrowheads="1"/>
          </p:cNvSpPr>
          <p:nvPr/>
        </p:nvSpPr>
        <p:spPr bwMode="auto">
          <a:xfrm>
            <a:off x="0" y="5314194"/>
            <a:ext cx="895096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D0D0D"/>
                </a:solidFill>
                <a:effectLst/>
                <a:latin typeface="Söhne"/>
              </a:rPr>
              <a:t>In this Java example, the </a:t>
            </a:r>
            <a:r>
              <a:rPr kumimoji="0" lang="en-US" altLang="en-US" sz="1600" b="1" i="0" u="none" strike="noStrike" cap="none" normalizeH="0" baseline="0" dirty="0">
                <a:ln>
                  <a:noFill/>
                </a:ln>
                <a:solidFill>
                  <a:srgbClr val="0D0D0D"/>
                </a:solidFill>
                <a:effectLst/>
                <a:latin typeface="Söhne Mono"/>
              </a:rPr>
              <a:t>increment</a:t>
            </a:r>
            <a:r>
              <a:rPr kumimoji="0" lang="en-US" altLang="en-US" sz="1600" b="0" i="0" u="none" strike="noStrike" cap="none" normalizeH="0" baseline="0" dirty="0">
                <a:ln>
                  <a:noFill/>
                </a:ln>
                <a:solidFill>
                  <a:srgbClr val="0D0D0D"/>
                </a:solidFill>
                <a:effectLst/>
                <a:latin typeface="Söhne"/>
              </a:rPr>
              <a:t> function takes an array as input, creates a new array with the incremented values, and returns the new array. The original array remains unchanged, and there are no side effects. This behavior aligns with the principles of functional programming, where functions are treated as mathematical objects and exhibit referential transparency.</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686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283245F-89E6-E387-EA5C-B2408DFA1511}"/>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500" dirty="0"/>
              <a:t>Functional Programming</a:t>
            </a:r>
          </a:p>
        </p:txBody>
      </p:sp>
      <p:sp>
        <p:nvSpPr>
          <p:cNvPr id="5" name="Content Placeholder 2">
            <a:extLst>
              <a:ext uri="{FF2B5EF4-FFF2-40B4-BE49-F238E27FC236}">
                <a16:creationId xmlns:a16="http://schemas.microsoft.com/office/drawing/2014/main" id="{F17D1F79-0319-66DC-56E5-3D38F603EFD6}"/>
              </a:ext>
            </a:extLst>
          </p:cNvPr>
          <p:cNvSpPr txBox="1">
            <a:spLocks/>
          </p:cNvSpPr>
          <p:nvPr/>
        </p:nvSpPr>
        <p:spPr>
          <a:xfrm>
            <a:off x="405256" y="1321129"/>
            <a:ext cx="8230743" cy="3454358"/>
          </a:xfrm>
          <a:prstGeom prst="rect">
            <a:avLst/>
          </a:prstGeom>
        </p:spPr>
        <p:txBody>
          <a:bodyPr vert="horz" lIns="91440" tIns="45720" rIns="91440" bIns="45720" rtlCol="0" anchor="t">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b="1" dirty="0"/>
              <a:t>Advantages of functional Programming: </a:t>
            </a:r>
          </a:p>
          <a:p>
            <a:pPr marL="0" indent="0">
              <a:buNone/>
            </a:pPr>
            <a:endParaRPr lang="en-US" sz="1800" dirty="0"/>
          </a:p>
          <a:p>
            <a:r>
              <a:rPr lang="en-US" sz="1800" dirty="0"/>
              <a:t>Eliminates side effects: to make it much easier to understand and predict the behavior of a program.</a:t>
            </a:r>
          </a:p>
          <a:p>
            <a:endParaRPr lang="en-US" sz="1800" dirty="0"/>
          </a:p>
          <a:p>
            <a:r>
              <a:rPr lang="en-US" sz="1800" dirty="0"/>
              <a:t>Views computation as the evaluation of mathematical functions.</a:t>
            </a:r>
          </a:p>
          <a:p>
            <a:endParaRPr lang="en-US" sz="1800" dirty="0"/>
          </a:p>
          <a:p>
            <a:r>
              <a:rPr lang="en-US" sz="1800" dirty="0"/>
              <a:t>Avoids the notion of state and mutable data: discourage changing the state of variables or data structures after they are initialized. </a:t>
            </a:r>
          </a:p>
          <a:p>
            <a:endParaRPr lang="en-US" sz="1800" dirty="0"/>
          </a:p>
          <a:p>
            <a:r>
              <a:rPr lang="en-US" sz="1800" dirty="0"/>
              <a:t>Advantages – reduce complexity, big O </a:t>
            </a:r>
            <a:endParaRPr lang="en-IE" sz="1800" dirty="0"/>
          </a:p>
          <a:p>
            <a:endParaRPr lang="en-US" sz="1800" dirty="0"/>
          </a:p>
        </p:txBody>
      </p:sp>
    </p:spTree>
    <p:extLst>
      <p:ext uri="{BB962C8B-B14F-4D97-AF65-F5344CB8AC3E}">
        <p14:creationId xmlns:p14="http://schemas.microsoft.com/office/powerpoint/2010/main" val="328575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C52AA01-EE92-2366-5695-D4E0F7166D93}"/>
              </a:ext>
            </a:extLst>
          </p:cNvPr>
          <p:cNvSpPr txBox="1">
            <a:spLocks/>
          </p:cNvSpPr>
          <p:nvPr/>
        </p:nvSpPr>
        <p:spPr>
          <a:xfrm>
            <a:off x="202057" y="-676826"/>
            <a:ext cx="7266222" cy="1642969"/>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E" sz="3500" dirty="0"/>
              <a:t>Lambda Expression</a:t>
            </a:r>
          </a:p>
        </p:txBody>
      </p:sp>
      <p:sp>
        <p:nvSpPr>
          <p:cNvPr id="14" name="Content Placeholder 2">
            <a:extLst>
              <a:ext uri="{FF2B5EF4-FFF2-40B4-BE49-F238E27FC236}">
                <a16:creationId xmlns:a16="http://schemas.microsoft.com/office/drawing/2014/main" id="{CCA1A152-C91E-7603-8681-E9A2EEE092EC}"/>
              </a:ext>
            </a:extLst>
          </p:cNvPr>
          <p:cNvSpPr txBox="1">
            <a:spLocks/>
          </p:cNvSpPr>
          <p:nvPr/>
        </p:nvSpPr>
        <p:spPr>
          <a:xfrm>
            <a:off x="405256" y="1321128"/>
            <a:ext cx="8393304" cy="4612311"/>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A function is a definition that associates a set of input parameters with a single output parameter.</a:t>
            </a:r>
          </a:p>
          <a:p>
            <a:endParaRPr lang="en-US" sz="1800" dirty="0"/>
          </a:p>
          <a:p>
            <a:r>
              <a:rPr lang="en-US" sz="1800" dirty="0"/>
              <a:t>We write functions using what are called Lambda Expressions.</a:t>
            </a:r>
          </a:p>
          <a:p>
            <a:endParaRPr lang="en-US" sz="1800" dirty="0"/>
          </a:p>
          <a:p>
            <a:r>
              <a:rPr lang="en-US" sz="1800" dirty="0"/>
              <a:t>The syntax for a lambda expression is a list of parameters, in parentheses, a right arrow, and then the body of the function that may or may not be enclosed in curly brackets</a:t>
            </a:r>
          </a:p>
          <a:p>
            <a:pPr marL="0" indent="0">
              <a:buNone/>
            </a:pPr>
            <a:endParaRPr lang="en-US" sz="1800" dirty="0"/>
          </a:p>
          <a:p>
            <a:pPr marL="0" indent="0">
              <a:buNone/>
            </a:pPr>
            <a:r>
              <a:rPr lang="en-US" sz="1800" b="1" dirty="0"/>
              <a:t>Example – Lambda Expression:</a:t>
            </a:r>
          </a:p>
          <a:p>
            <a:r>
              <a:rPr lang="en-IE" sz="1800" dirty="0"/>
              <a:t>(parameter list) </a:t>
            </a:r>
            <a:r>
              <a:rPr lang="en-IE" sz="1800" dirty="0">
                <a:sym typeface="Wingdings" panose="05000000000000000000" pitchFamily="2" charset="2"/>
              </a:rPr>
              <a:t> </a:t>
            </a:r>
            <a:r>
              <a:rPr lang="en-IE" sz="1800" dirty="0"/>
              <a:t>body of function </a:t>
            </a:r>
          </a:p>
          <a:p>
            <a:r>
              <a:rPr lang="en-IE" sz="1800" dirty="0"/>
              <a:t>(parameter list) </a:t>
            </a:r>
            <a:r>
              <a:rPr lang="en-IE" sz="1800" dirty="0">
                <a:sym typeface="Wingdings" panose="05000000000000000000" pitchFamily="2" charset="2"/>
              </a:rPr>
              <a:t></a:t>
            </a:r>
            <a:r>
              <a:rPr lang="en-IE" sz="1800" dirty="0"/>
              <a:t> { body of function; return ?;})</a:t>
            </a:r>
          </a:p>
          <a:p>
            <a:endParaRPr lang="en-US" sz="1800" dirty="0"/>
          </a:p>
        </p:txBody>
      </p:sp>
    </p:spTree>
    <p:extLst>
      <p:ext uri="{BB962C8B-B14F-4D97-AF65-F5344CB8AC3E}">
        <p14:creationId xmlns:p14="http://schemas.microsoft.com/office/powerpoint/2010/main" val="1247058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Template>
  <TotalTime>2977</TotalTime>
  <Words>4328</Words>
  <Application>Microsoft Office PowerPoint</Application>
  <PresentationFormat>On-screen Show (4:3)</PresentationFormat>
  <Paragraphs>473</Paragraphs>
  <Slides>54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Courier New</vt:lpstr>
      <vt:lpstr>Söhne</vt:lpstr>
      <vt:lpstr>Söhne Mono</vt:lpstr>
      <vt:lpstr>Wingdings</vt:lpstr>
      <vt:lpstr>Office Theme</vt:lpstr>
      <vt:lpstr>Simple Functions</vt:lpstr>
      <vt:lpstr>Java 8</vt:lpstr>
      <vt:lpstr>Java 8</vt:lpstr>
      <vt:lpstr>Why Functional Programming?</vt:lpstr>
      <vt:lpstr>Why Functional Programming?</vt:lpstr>
      <vt:lpstr>Why Functional Programming?</vt:lpstr>
      <vt:lpstr>Why Functional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apply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Griffith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Mullins</dc:creator>
  <cp:lastModifiedBy>-, Alia</cp:lastModifiedBy>
  <cp:revision>669</cp:revision>
  <dcterms:created xsi:type="dcterms:W3CDTF">2013-02-21T13:39:21Z</dcterms:created>
  <dcterms:modified xsi:type="dcterms:W3CDTF">2024-03-27T17:10:48Z</dcterms:modified>
</cp:coreProperties>
</file>