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0"/>
  </p:notesMasterIdLst>
  <p:sldIdLst>
    <p:sldId id="256" r:id="rId2"/>
    <p:sldId id="449" r:id="rId3"/>
    <p:sldId id="450" r:id="rId4"/>
    <p:sldId id="507" r:id="rId5"/>
    <p:sldId id="452" r:id="rId6"/>
    <p:sldId id="508" r:id="rId7"/>
    <p:sldId id="513" r:id="rId8"/>
    <p:sldId id="453" r:id="rId9"/>
    <p:sldId id="454" r:id="rId10"/>
    <p:sldId id="455" r:id="rId11"/>
    <p:sldId id="456" r:id="rId12"/>
    <p:sldId id="457" r:id="rId13"/>
    <p:sldId id="509" r:id="rId14"/>
    <p:sldId id="510" r:id="rId15"/>
    <p:sldId id="458" r:id="rId16"/>
    <p:sldId id="511" r:id="rId17"/>
    <p:sldId id="459" r:id="rId18"/>
    <p:sldId id="460" r:id="rId19"/>
    <p:sldId id="462" r:id="rId20"/>
    <p:sldId id="463" r:id="rId21"/>
    <p:sldId id="464" r:id="rId22"/>
    <p:sldId id="465" r:id="rId23"/>
    <p:sldId id="467" r:id="rId24"/>
    <p:sldId id="468" r:id="rId25"/>
    <p:sldId id="469" r:id="rId26"/>
    <p:sldId id="470" r:id="rId27"/>
    <p:sldId id="512" r:id="rId28"/>
    <p:sldId id="471" r:id="rId29"/>
    <p:sldId id="472" r:id="rId30"/>
    <p:sldId id="473" r:id="rId31"/>
    <p:sldId id="514" r:id="rId32"/>
    <p:sldId id="474" r:id="rId33"/>
    <p:sldId id="475" r:id="rId34"/>
    <p:sldId id="476" r:id="rId35"/>
    <p:sldId id="477" r:id="rId36"/>
    <p:sldId id="478" r:id="rId37"/>
    <p:sldId id="479" r:id="rId38"/>
    <p:sldId id="480" r:id="rId39"/>
    <p:sldId id="481" r:id="rId40"/>
    <p:sldId id="515" r:id="rId41"/>
    <p:sldId id="483" r:id="rId42"/>
    <p:sldId id="517" r:id="rId43"/>
    <p:sldId id="484" r:id="rId44"/>
    <p:sldId id="516" r:id="rId45"/>
    <p:sldId id="485" r:id="rId46"/>
    <p:sldId id="486" r:id="rId47"/>
    <p:sldId id="487" r:id="rId48"/>
    <p:sldId id="488" r:id="rId49"/>
    <p:sldId id="518" r:id="rId50"/>
    <p:sldId id="519" r:id="rId51"/>
    <p:sldId id="489" r:id="rId52"/>
    <p:sldId id="490" r:id="rId53"/>
    <p:sldId id="491" r:id="rId54"/>
    <p:sldId id="492" r:id="rId55"/>
    <p:sldId id="493" r:id="rId56"/>
    <p:sldId id="494" r:id="rId57"/>
    <p:sldId id="495" r:id="rId58"/>
    <p:sldId id="496" r:id="rId59"/>
    <p:sldId id="497" r:id="rId60"/>
    <p:sldId id="498" r:id="rId61"/>
    <p:sldId id="499" r:id="rId62"/>
    <p:sldId id="500" r:id="rId63"/>
    <p:sldId id="501" r:id="rId64"/>
    <p:sldId id="502" r:id="rId65"/>
    <p:sldId id="503" r:id="rId66"/>
    <p:sldId id="504" r:id="rId67"/>
    <p:sldId id="505" r:id="rId68"/>
    <p:sldId id="506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 autoAdjust="0"/>
    <p:restoredTop sz="94641" autoAdjust="0"/>
  </p:normalViewPr>
  <p:slideViewPr>
    <p:cSldViewPr snapToGrid="0" snapToObjects="1">
      <p:cViewPr varScale="1">
        <p:scale>
          <a:sx n="102" d="100"/>
          <a:sy n="102" d="100"/>
        </p:scale>
        <p:origin x="1853" y="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FCF67-7078-44E1-B916-553B14FF4091}" type="datetimeFigureOut">
              <a:rPr lang="en-IE" smtClean="0"/>
              <a:t>17/04/2024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23CAE-ACF0-4D2C-9295-6AD318C07C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3843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6C49-98A2-9D39-8310-B8A18F194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47D20-68BC-1CE1-1590-452D6A7A3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69B0E-23BD-5928-9EF7-1D736299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F63EB-589E-4069-0E48-458EAEB0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03324-52D1-C318-66AC-ABDB7064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9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6DFB-7DCE-EAB9-E973-8A50F70F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DAC08-8E12-1FFA-8026-BAEE68269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2ECDB-80F8-674A-32A9-1CC9B987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0E506-B1F1-92B5-530B-87DF1A35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4A35E-9E22-0F22-4B28-3C98866D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1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81C68D-1E94-F14B-94EC-3075A99E8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7647D-61DE-BFAF-9600-284E52948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6AF6E-EC5A-45F0-6FA8-74642193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59035-12FF-D038-FC9F-74238F3C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41D16-17D2-E0DA-8EA4-FF6B102C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0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620A-6219-E550-A664-599FF3E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D7F94-664B-9DD3-59B4-00E994E6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D4548-9E2A-A3DA-2708-B609560D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94F7-EAC7-D0F0-B8A1-0967B9AF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AE9D5-F2DE-9645-DB08-B7A8FAA7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7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20BB-BB8C-9A49-5A4F-09DD489A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70FA8-2D27-CBBD-16CF-91E61AE12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B229F-CA54-A486-A0F8-C9993549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72756-F34E-B275-5151-FD07F04C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B763F-F262-03B0-E29A-DC115C2E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2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6632-ED1B-5BD0-803C-E58ADB64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AFA12-3228-031B-BDC1-380D747DE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ED602-45E1-37D0-21C2-3A86F0FFE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582D4-F08A-3C70-B9DF-F13C286B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EB676-9064-D4A5-BE5F-32129471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8CEEE-23B7-B181-75DD-CB3A3C5E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6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75F7-AA8D-B51B-585B-A49729A1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2899B-DDDA-71C3-53FD-91E46332F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81458-ED74-73ED-66BC-1EA58B04B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018E4-ACBD-D5AB-DBA9-812D29393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B57D2-CFF7-B077-7AB7-5C24E5A61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0F625-8E51-ECBF-3D22-A5F015C2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28EAC-901B-33B1-56A6-70B2FEBD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A3802-4BF1-48BD-BE3B-D0707633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0F8E-78BE-A0A8-93BA-3B900C16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88F41-372A-1368-0EC6-626B9D9D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8B8CD-3C9A-6A38-7BEB-E8D12D14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BAAFB-2417-C10E-943C-68B1BD2C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9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4EAE9-9883-81A0-DB98-E5D59C59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B1F24-EFC5-E277-119A-A2F8C319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509A8-0BDD-2F05-9DE5-67310FFF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5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AAF1-6380-B7DC-8ABE-199166B1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3BC46-6D0C-B8AF-7E06-5E1942111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8B6C6-3A9E-F24B-9E8D-8E570730E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0C5DD-6F35-32D2-A215-8D7495EF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98405-A6DE-7F84-C8A0-BBF11CEA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B275A-6D45-DEAE-3767-D91107F7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8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D28D-3DB7-AFD2-9FB6-7CF1A943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8F9AA-BFC6-BF2A-3DFB-D4DFD3531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403F5-4442-1E01-8909-88B3AEDE4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1B7CF-7781-3FF8-B76C-F7E0B07E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FCFD5-FF04-E048-437F-9103923E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206AD-E996-0E17-08B8-8B488D22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3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29CF88-91A2-5D35-FA0A-95D3EE4A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3B3DC-8C4A-EF15-5113-7095B30D6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29831-5CEA-C080-3B4B-76163DB5E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4DD8A-81F6-47C0-90B2-142AF37FE4C6}" type="datetimeFigureOut">
              <a:rPr lang="en-IE" smtClean="0"/>
              <a:t>17/04/2024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8352-5C94-58D8-7491-B354C2A61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B04B6-97AD-CEBC-4CAC-F4F0CF4C5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24CAF-E7EF-493F-9CC5-A0D63094CDE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899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gi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gif"/><Relationship Id="rId4" Type="http://schemas.openxmlformats.org/officeDocument/2006/relationships/image" Target="../media/image18.gi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gif"/><Relationship Id="rId4" Type="http://schemas.openxmlformats.org/officeDocument/2006/relationships/image" Target="../media/image18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gif"/><Relationship Id="rId4" Type="http://schemas.openxmlformats.org/officeDocument/2006/relationships/image" Target="../media/image18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Tree.html" TargetMode="External"/><Relationship Id="rId2" Type="http://schemas.openxmlformats.org/officeDocument/2006/relationships/hyperlink" Target="https://www.cs.usfca.edu/~galles/visualization/AVLtree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198" y="1212012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IE" sz="4800" dirty="0">
                <a:solidFill>
                  <a:srgbClr val="FFFFFF"/>
                </a:solidFill>
              </a:rPr>
              <a:t>AVL-Trees</a:t>
            </a:r>
            <a:br>
              <a:rPr lang="en-IE" sz="4800" dirty="0">
                <a:solidFill>
                  <a:srgbClr val="FFFFFF"/>
                </a:solidFill>
              </a:rPr>
            </a:br>
            <a:r>
              <a:rPr lang="en-IE" sz="4800" dirty="0">
                <a:solidFill>
                  <a:srgbClr val="FFFFFF"/>
                </a:solidFill>
              </a:rPr>
              <a:t>&amp; B-Trees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127" y="4513723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IE" dirty="0"/>
              <a:t>Week – 10</a:t>
            </a:r>
          </a:p>
        </p:txBody>
      </p:sp>
    </p:spTree>
    <p:extLst>
      <p:ext uri="{BB962C8B-B14F-4D97-AF65-F5344CB8AC3E}">
        <p14:creationId xmlns:p14="http://schemas.microsoft.com/office/powerpoint/2010/main" val="379870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 dirty="0"/>
              <a:t>Balance Factors 1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4613211" cy="3454358"/>
          </a:xfrm>
        </p:spPr>
        <p:txBody>
          <a:bodyPr anchor="t">
            <a:noAutofit/>
          </a:bodyPr>
          <a:lstStyle/>
          <a:p>
            <a:pPr algn="just"/>
            <a:r>
              <a:rPr lang="en-US" sz="2000" dirty="0"/>
              <a:t>This tree satisfies our conditions of a binary search tree.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Leaf node has always BF = 0.</a:t>
            </a:r>
          </a:p>
          <a:p>
            <a:pPr algn="just"/>
            <a:endParaRPr lang="en-US" sz="2000" dirty="0"/>
          </a:p>
          <a:p>
            <a:pPr marL="0" indent="0" algn="ctr">
              <a:buNone/>
            </a:pPr>
            <a:r>
              <a:rPr lang="en-US" sz="2000" dirty="0">
                <a:solidFill>
                  <a:srgbClr val="FF0000"/>
                </a:solidFill>
              </a:rPr>
              <a:t>BF = H(LST – RST) = 0 – 0 = 0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Leaf Nodes have no children, so they have a balance factor = 0.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Why? Because BF = H(LST-RST) and since the leaf node has no sub-trees, it means BF will be 0.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D54A29-4556-4ADC-9E15-16C6D28DD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31" y="1161320"/>
            <a:ext cx="3221578" cy="3905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5628AE-AAAB-CD09-68F2-FB7DD9709BA5}"/>
              </a:ext>
            </a:extLst>
          </p:cNvPr>
          <p:cNvSpPr txBox="1"/>
          <p:nvPr/>
        </p:nvSpPr>
        <p:spPr>
          <a:xfrm>
            <a:off x="8159899" y="4451702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0</a:t>
            </a:r>
            <a:endParaRPr lang="en-IE" sz="105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C7ED6-2C5D-2250-D0D9-A51D7853F36A}"/>
              </a:ext>
            </a:extLst>
          </p:cNvPr>
          <p:cNvSpPr txBox="1"/>
          <p:nvPr/>
        </p:nvSpPr>
        <p:spPr>
          <a:xfrm>
            <a:off x="8288993" y="3073442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1</a:t>
            </a:r>
            <a:endParaRPr lang="en-IE" sz="105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00F32-5035-2A61-F475-45AF694BB63F}"/>
              </a:ext>
            </a:extLst>
          </p:cNvPr>
          <p:cNvSpPr txBox="1"/>
          <p:nvPr/>
        </p:nvSpPr>
        <p:spPr>
          <a:xfrm>
            <a:off x="7885677" y="2007069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2</a:t>
            </a:r>
            <a:endParaRPr lang="en-IE" sz="105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BA5F66-0A29-8428-DAB8-4F82C0423A09}"/>
              </a:ext>
            </a:extLst>
          </p:cNvPr>
          <p:cNvSpPr txBox="1"/>
          <p:nvPr/>
        </p:nvSpPr>
        <p:spPr>
          <a:xfrm>
            <a:off x="7353268" y="1342438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3</a:t>
            </a:r>
            <a:endParaRPr lang="en-IE" sz="105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70D2F5-E3B8-0CA5-99B7-0A48EFF1C748}"/>
              </a:ext>
            </a:extLst>
          </p:cNvPr>
          <p:cNvSpPr txBox="1"/>
          <p:nvPr/>
        </p:nvSpPr>
        <p:spPr>
          <a:xfrm>
            <a:off x="5428699" y="3913910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0</a:t>
            </a:r>
            <a:endParaRPr lang="en-IE" sz="105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503937-0E22-7A4E-A864-D571D4B0516D}"/>
              </a:ext>
            </a:extLst>
          </p:cNvPr>
          <p:cNvSpPr txBox="1"/>
          <p:nvPr/>
        </p:nvSpPr>
        <p:spPr>
          <a:xfrm>
            <a:off x="5424869" y="2063282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1</a:t>
            </a:r>
            <a:endParaRPr lang="en-IE" sz="105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AEA286-6490-D659-5EF2-AC45A0C391F7}"/>
              </a:ext>
            </a:extLst>
          </p:cNvPr>
          <p:cNvSpPr txBox="1"/>
          <p:nvPr/>
        </p:nvSpPr>
        <p:spPr>
          <a:xfrm>
            <a:off x="6008684" y="1344390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2</a:t>
            </a:r>
            <a:endParaRPr lang="en-IE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807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 dirty="0"/>
              <a:t>Balance Factors 1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r>
              <a:rPr lang="en-US" sz="2000" dirty="0"/>
              <a:t>Leaf Nodes have no children so have a balance factor of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ransparent Circle Layerre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985" y="3667522"/>
            <a:ext cx="798797" cy="919828"/>
          </a:xfrm>
          <a:prstGeom prst="rect">
            <a:avLst/>
          </a:prstGeom>
        </p:spPr>
      </p:pic>
      <p:pic>
        <p:nvPicPr>
          <p:cNvPr id="6" name="Picture 5" descr="Transparent Circle Layerre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77" y="3667949"/>
            <a:ext cx="813623" cy="936900"/>
          </a:xfrm>
          <a:prstGeom prst="rect">
            <a:avLst/>
          </a:prstGeom>
        </p:spPr>
      </p:pic>
      <p:pic>
        <p:nvPicPr>
          <p:cNvPr id="7" name="Picture 6" descr="Transparent Circle Layerre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27" y="4584494"/>
            <a:ext cx="813623" cy="936900"/>
          </a:xfrm>
          <a:prstGeom prst="rect">
            <a:avLst/>
          </a:prstGeom>
        </p:spPr>
      </p:pic>
      <p:pic>
        <p:nvPicPr>
          <p:cNvPr id="9" name="Picture 8" descr="Transparent Circle Layerre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772" y="3659813"/>
            <a:ext cx="816588" cy="940314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374" y="1865307"/>
            <a:ext cx="2973589" cy="36052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655BCF-F3F1-1817-D57D-50AD67E026E8}"/>
              </a:ext>
            </a:extLst>
          </p:cNvPr>
          <p:cNvSpPr txBox="1"/>
          <p:nvPr/>
        </p:nvSpPr>
        <p:spPr>
          <a:xfrm>
            <a:off x="2916474" y="447056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BF = 0</a:t>
            </a:r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99A25F-9777-E0C0-39B9-1DC65705C8E6}"/>
              </a:ext>
            </a:extLst>
          </p:cNvPr>
          <p:cNvSpPr txBox="1"/>
          <p:nvPr/>
        </p:nvSpPr>
        <p:spPr>
          <a:xfrm>
            <a:off x="3688670" y="44383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BF = 0</a:t>
            </a:r>
            <a:endParaRPr lang="en-I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F122F5-9492-DF9F-EF54-38C73696E2FB}"/>
              </a:ext>
            </a:extLst>
          </p:cNvPr>
          <p:cNvSpPr txBox="1"/>
          <p:nvPr/>
        </p:nvSpPr>
        <p:spPr>
          <a:xfrm>
            <a:off x="4862315" y="5400357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BF = 0</a:t>
            </a:r>
            <a:endParaRPr lang="en-I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D9B047-4EE8-82ED-1961-395D24DD1F43}"/>
              </a:ext>
            </a:extLst>
          </p:cNvPr>
          <p:cNvSpPr txBox="1"/>
          <p:nvPr/>
        </p:nvSpPr>
        <p:spPr>
          <a:xfrm>
            <a:off x="5628827" y="441182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BF = 0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79792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 dirty="0"/>
              <a:t>Balance Factors 1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r>
              <a:rPr lang="en-US" sz="2000" dirty="0"/>
              <a:t>BF = H(LST – RST)</a:t>
            </a:r>
          </a:p>
          <a:p>
            <a:r>
              <a:rPr lang="en-US" sz="2000" dirty="0"/>
              <a:t>Balance factor for 4.  </a:t>
            </a:r>
          </a:p>
          <a:p>
            <a:r>
              <a:rPr lang="en-US" sz="2000" dirty="0"/>
              <a:t>H(LST) of 4 = 1, H(RST) of 4 = 1 </a:t>
            </a:r>
          </a:p>
          <a:p>
            <a:r>
              <a:rPr lang="en-US" sz="2000" dirty="0"/>
              <a:t>BF of 4 = H(LST - RST) = (1-1) = 0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73" y="2895542"/>
            <a:ext cx="2906117" cy="352348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976252A-2C34-78D2-744B-D52F04078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20" y="2763092"/>
            <a:ext cx="2824460" cy="342447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7590804-5807-6B77-F9AB-D916E9E4CCDA}"/>
              </a:ext>
            </a:extLst>
          </p:cNvPr>
          <p:cNvSpPr/>
          <p:nvPr/>
        </p:nvSpPr>
        <p:spPr>
          <a:xfrm>
            <a:off x="5380329" y="3787250"/>
            <a:ext cx="805588" cy="778439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2CE058-0432-2F54-D8AE-57AC3CAF329C}"/>
              </a:ext>
            </a:extLst>
          </p:cNvPr>
          <p:cNvSpPr/>
          <p:nvPr/>
        </p:nvSpPr>
        <p:spPr>
          <a:xfrm>
            <a:off x="1204510" y="3628679"/>
            <a:ext cx="805588" cy="778439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193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 dirty="0"/>
              <a:t>Balance Factors 1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r>
              <a:rPr lang="en-US" sz="2000" dirty="0"/>
              <a:t>BF = H(LST – RST)</a:t>
            </a:r>
          </a:p>
          <a:p>
            <a:r>
              <a:rPr lang="en-US" sz="2000" dirty="0"/>
              <a:t>Balance factor for 8.  </a:t>
            </a:r>
          </a:p>
          <a:p>
            <a:r>
              <a:rPr lang="en-US" sz="2000" dirty="0"/>
              <a:t>H(LST) of 8 = 2, H(RST) of 8 = 1 </a:t>
            </a:r>
          </a:p>
          <a:p>
            <a:r>
              <a:rPr lang="en-US" sz="2000" dirty="0"/>
              <a:t>BF of 4 = H(LST - RST) = (2-1) = 1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73" y="2895542"/>
            <a:ext cx="2906117" cy="352348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976252A-2C34-78D2-744B-D52F04078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20" y="2763092"/>
            <a:ext cx="2824460" cy="342447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7590804-5807-6B77-F9AB-D916E9E4CCDA}"/>
              </a:ext>
            </a:extLst>
          </p:cNvPr>
          <p:cNvSpPr/>
          <p:nvPr/>
        </p:nvSpPr>
        <p:spPr>
          <a:xfrm>
            <a:off x="6758976" y="3801334"/>
            <a:ext cx="805588" cy="778439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2CE058-0432-2F54-D8AE-57AC3CAF329C}"/>
              </a:ext>
            </a:extLst>
          </p:cNvPr>
          <p:cNvSpPr/>
          <p:nvPr/>
        </p:nvSpPr>
        <p:spPr>
          <a:xfrm>
            <a:off x="2581155" y="3640333"/>
            <a:ext cx="805588" cy="778439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17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 dirty="0"/>
              <a:t>Balance Factors 1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r>
              <a:rPr lang="en-US" sz="2000" dirty="0"/>
              <a:t>BF = H(LST – RST)</a:t>
            </a:r>
          </a:p>
          <a:p>
            <a:r>
              <a:rPr lang="en-US" sz="2000" dirty="0"/>
              <a:t>Balance factor for 7.  </a:t>
            </a:r>
          </a:p>
          <a:p>
            <a:r>
              <a:rPr lang="en-US" sz="2000" dirty="0"/>
              <a:t>H(LST) of 7 = 0, H(RST) of 7 = 1 </a:t>
            </a:r>
          </a:p>
          <a:p>
            <a:r>
              <a:rPr lang="en-US" sz="2000" dirty="0"/>
              <a:t>BF of 7 = H(LST - RST) = (0-1) = -1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73" y="2895542"/>
            <a:ext cx="2906117" cy="352348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976252A-2C34-78D2-744B-D52F04078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20" y="2763092"/>
            <a:ext cx="2824460" cy="342447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7590804-5807-6B77-F9AB-D916E9E4CCDA}"/>
              </a:ext>
            </a:extLst>
          </p:cNvPr>
          <p:cNvSpPr/>
          <p:nvPr/>
        </p:nvSpPr>
        <p:spPr>
          <a:xfrm>
            <a:off x="6443075" y="4702507"/>
            <a:ext cx="805588" cy="778439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2CE058-0432-2F54-D8AE-57AC3CAF329C}"/>
              </a:ext>
            </a:extLst>
          </p:cNvPr>
          <p:cNvSpPr/>
          <p:nvPr/>
        </p:nvSpPr>
        <p:spPr>
          <a:xfrm>
            <a:off x="2223362" y="4500518"/>
            <a:ext cx="805588" cy="778439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8286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 dirty="0"/>
              <a:t>Balance Factors 1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r>
              <a:rPr lang="en-US" sz="2000" dirty="0"/>
              <a:t>BF = H(LST - RST)</a:t>
            </a:r>
          </a:p>
          <a:p>
            <a:r>
              <a:rPr lang="en-US" sz="2000" dirty="0"/>
              <a:t>BF for node 6</a:t>
            </a:r>
          </a:p>
          <a:p>
            <a:r>
              <a:rPr lang="en-US" sz="2000" dirty="0"/>
              <a:t>H(LST) = 2, H(RST) = 3. BF = h(2-3) = 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74" y="3037070"/>
            <a:ext cx="2774357" cy="3363729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6E2B21-259F-1AD9-D376-D2985FB33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8" y="3122210"/>
            <a:ext cx="2611946" cy="316681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7662F02-99AA-8F26-94CA-D17DC83660E8}"/>
              </a:ext>
            </a:extLst>
          </p:cNvPr>
          <p:cNvSpPr/>
          <p:nvPr/>
        </p:nvSpPr>
        <p:spPr>
          <a:xfrm>
            <a:off x="1788212" y="3094393"/>
            <a:ext cx="766860" cy="72905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24741D-195F-8EC8-BA4A-AB263DEAC559}"/>
              </a:ext>
            </a:extLst>
          </p:cNvPr>
          <p:cNvSpPr/>
          <p:nvPr/>
        </p:nvSpPr>
        <p:spPr>
          <a:xfrm>
            <a:off x="6455558" y="3019460"/>
            <a:ext cx="805588" cy="778439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1185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 dirty="0"/>
              <a:t>Balance Factors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Recalling the statement:</a:t>
            </a:r>
          </a:p>
          <a:p>
            <a:pPr marL="0" indent="0" algn="ctr">
              <a:buNone/>
            </a:pPr>
            <a:r>
              <a:rPr lang="en-US" sz="2000" b="1" dirty="0"/>
              <a:t>	An AVL tree may have nodes with a Balance Factor of 1, 0, or -1</a:t>
            </a:r>
          </a:p>
          <a:p>
            <a:endParaRPr lang="en-US" sz="2000" dirty="0"/>
          </a:p>
          <a:p>
            <a:r>
              <a:rPr lang="en-US" sz="2000" dirty="0"/>
              <a:t>Any BF result in number except 1, 0, -1 will not be an AVL tree.</a:t>
            </a:r>
          </a:p>
          <a:p>
            <a:endParaRPr lang="en-US" sz="2000" dirty="0"/>
          </a:p>
          <a:p>
            <a:r>
              <a:rPr lang="en-US" sz="2000" dirty="0"/>
              <a:t>What if the tree is not balanced?</a:t>
            </a:r>
          </a:p>
          <a:p>
            <a:endParaRPr lang="en-US" sz="2000" dirty="0"/>
          </a:p>
          <a:p>
            <a:r>
              <a:rPr lang="en-US" sz="2000" dirty="0"/>
              <a:t>The solution?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19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 dirty="0"/>
              <a:t>Balance Factors 2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6005131" cy="3454358"/>
          </a:xfrm>
        </p:spPr>
        <p:txBody>
          <a:bodyPr anchor="t">
            <a:noAutofit/>
          </a:bodyPr>
          <a:lstStyle/>
          <a:p>
            <a:r>
              <a:rPr lang="en-US" sz="2000" dirty="0"/>
              <a:t>The longest height in this tree is 4.</a:t>
            </a:r>
          </a:p>
          <a:p>
            <a:endParaRPr lang="en-US" sz="2000" dirty="0"/>
          </a:p>
          <a:p>
            <a:r>
              <a:rPr lang="en-US" sz="2000" dirty="0"/>
              <a:t>Leaf Nodes have no children and have a balance factor of 0.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66" y="1500505"/>
            <a:ext cx="2321215" cy="3856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35E1C3-2F14-7B41-E072-46F1017A1F9C}"/>
              </a:ext>
            </a:extLst>
          </p:cNvPr>
          <p:cNvSpPr txBox="1"/>
          <p:nvPr/>
        </p:nvSpPr>
        <p:spPr>
          <a:xfrm>
            <a:off x="6410960" y="5143439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0</a:t>
            </a:r>
            <a:endParaRPr lang="en-IE" sz="105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477AC-D864-C885-2662-AFB25CAFE974}"/>
              </a:ext>
            </a:extLst>
          </p:cNvPr>
          <p:cNvSpPr txBox="1"/>
          <p:nvPr/>
        </p:nvSpPr>
        <p:spPr>
          <a:xfrm>
            <a:off x="6124417" y="4387801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1</a:t>
            </a:r>
            <a:endParaRPr lang="en-IE" sz="105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2AF00-A221-398E-30A9-0C6B0E1F498B}"/>
              </a:ext>
            </a:extLst>
          </p:cNvPr>
          <p:cNvSpPr txBox="1"/>
          <p:nvPr/>
        </p:nvSpPr>
        <p:spPr>
          <a:xfrm>
            <a:off x="6007644" y="36321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2</a:t>
            </a:r>
            <a:endParaRPr lang="en-IE" sz="105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B0F082-C0C9-8D72-2F48-5BFA54BB05BE}"/>
              </a:ext>
            </a:extLst>
          </p:cNvPr>
          <p:cNvSpPr txBox="1"/>
          <p:nvPr/>
        </p:nvSpPr>
        <p:spPr>
          <a:xfrm>
            <a:off x="6007643" y="268566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3</a:t>
            </a:r>
            <a:endParaRPr lang="en-IE" sz="105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B45315-7746-3C42-BC37-550831239296}"/>
              </a:ext>
            </a:extLst>
          </p:cNvPr>
          <p:cNvSpPr txBox="1"/>
          <p:nvPr/>
        </p:nvSpPr>
        <p:spPr>
          <a:xfrm>
            <a:off x="6566130" y="1796760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4</a:t>
            </a:r>
            <a:endParaRPr lang="en-IE" sz="105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364708-1C19-DCAA-29AD-4C0F10F51137}"/>
              </a:ext>
            </a:extLst>
          </p:cNvPr>
          <p:cNvSpPr txBox="1"/>
          <p:nvPr/>
        </p:nvSpPr>
        <p:spPr>
          <a:xfrm>
            <a:off x="8011639" y="3612537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0</a:t>
            </a:r>
            <a:endParaRPr lang="en-IE" sz="105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44E79-01DF-F3AA-1216-A1779FA0CB25}"/>
              </a:ext>
            </a:extLst>
          </p:cNvPr>
          <p:cNvSpPr txBox="1"/>
          <p:nvPr/>
        </p:nvSpPr>
        <p:spPr>
          <a:xfrm>
            <a:off x="8035348" y="2710011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1</a:t>
            </a:r>
            <a:endParaRPr lang="en-IE" sz="105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D398F7-6B49-13A9-E04D-F8765CDA4DFD}"/>
              </a:ext>
            </a:extLst>
          </p:cNvPr>
          <p:cNvSpPr txBox="1"/>
          <p:nvPr/>
        </p:nvSpPr>
        <p:spPr>
          <a:xfrm>
            <a:off x="7669894" y="1899231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2</a:t>
            </a:r>
            <a:endParaRPr lang="en-IE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613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 dirty="0"/>
              <a:t>Balance Factors 2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4694491" cy="3454358"/>
          </a:xfrm>
        </p:spPr>
        <p:txBody>
          <a:bodyPr anchor="t">
            <a:noAutofit/>
          </a:bodyPr>
          <a:lstStyle/>
          <a:p>
            <a:r>
              <a:rPr lang="en-US" sz="2000" dirty="0"/>
              <a:t>Leaf Nodes have no children as such and have a balance factor of 0.</a:t>
            </a:r>
          </a:p>
          <a:p>
            <a:endParaRPr lang="en-US" sz="2000" dirty="0"/>
          </a:p>
          <a:p>
            <a:r>
              <a:rPr lang="en-US" sz="2000" dirty="0"/>
              <a:t>But according to the definition, it is not an AVL tree.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744" y="1062359"/>
            <a:ext cx="2808312" cy="4676981"/>
          </a:xfrm>
          <a:prstGeom prst="rect">
            <a:avLst/>
          </a:prstGeom>
        </p:spPr>
      </p:pic>
      <p:pic>
        <p:nvPicPr>
          <p:cNvPr id="6" name="Picture 5" descr="Transparent Circle Layerred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414" y="2917784"/>
            <a:ext cx="834962" cy="961472"/>
          </a:xfrm>
          <a:prstGeom prst="rect">
            <a:avLst/>
          </a:prstGeom>
        </p:spPr>
      </p:pic>
      <p:pic>
        <p:nvPicPr>
          <p:cNvPr id="7" name="Picture 6" descr="Transparent Circle Layerred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266" y="4844329"/>
            <a:ext cx="834962" cy="961472"/>
          </a:xfrm>
          <a:prstGeom prst="rect">
            <a:avLst/>
          </a:prstGeom>
        </p:spPr>
      </p:pic>
      <p:pic>
        <p:nvPicPr>
          <p:cNvPr id="9" name="Picture 8" descr="Transparent Circle Layerred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424" y="2917784"/>
            <a:ext cx="834962" cy="96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20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 dirty="0"/>
              <a:t>Balance Factors 2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5009451" cy="3454358"/>
          </a:xfrm>
        </p:spPr>
        <p:txBody>
          <a:bodyPr anchor="t">
            <a:noAutofit/>
          </a:bodyPr>
          <a:lstStyle/>
          <a:p>
            <a:r>
              <a:rPr lang="en-US" sz="2000" dirty="0"/>
              <a:t>Balance Factor calculated by subtracting the height of the right sub-tree from a height of the left sub-tree.</a:t>
            </a:r>
          </a:p>
          <a:p>
            <a:r>
              <a:rPr lang="en-US" sz="2000" dirty="0"/>
              <a:t>BF for 5 = 0 – 1 = -1 </a:t>
            </a:r>
          </a:p>
          <a:p>
            <a:r>
              <a:rPr lang="en-US" sz="2000" dirty="0"/>
              <a:t>BF for 9 = 0 -1 = -1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ransparent Circle Layerre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211" y="3145198"/>
            <a:ext cx="670857" cy="772502"/>
          </a:xfrm>
          <a:prstGeom prst="rect">
            <a:avLst/>
          </a:prstGeom>
        </p:spPr>
      </p:pic>
      <p:pic>
        <p:nvPicPr>
          <p:cNvPr id="5" name="Picture 4" descr="Transparent Circle Layerre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733" y="4526320"/>
            <a:ext cx="651405" cy="750103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109" y="2508754"/>
            <a:ext cx="2039370" cy="3396381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E52BFC-A268-D858-3B7E-E3717619E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845" y="2626819"/>
            <a:ext cx="1789050" cy="297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7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 dirty="0"/>
              <a:t>Binary Tree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7688860" cy="3454358"/>
          </a:xfrm>
        </p:spPr>
        <p:txBody>
          <a:bodyPr anchor="t">
            <a:noAutofit/>
          </a:bodyPr>
          <a:lstStyle/>
          <a:p>
            <a:pPr marL="139304" indent="-139304">
              <a:spcAft>
                <a:spcPts val="600"/>
              </a:spcAft>
              <a:buFont typeface="Arial" pitchFamily="34" charset="0"/>
              <a:buChar char="•"/>
            </a:pPr>
            <a:r>
              <a:rPr lang="en-IE" sz="2000" dirty="0"/>
              <a:t>A binary search tree is designed to optimize the cost of insertion and retrieval.</a:t>
            </a:r>
          </a:p>
          <a:p>
            <a:pPr marL="139304" indent="-139304">
              <a:spcAft>
                <a:spcPts val="600"/>
              </a:spcAft>
              <a:buFont typeface="Arial" pitchFamily="34" charset="0"/>
              <a:buChar char="•"/>
            </a:pPr>
            <a:r>
              <a:rPr lang="en-IE" sz="2000" dirty="0"/>
              <a:t>At best and usually they offer O(log n) insertion and retrieval performance.</a:t>
            </a:r>
          </a:p>
          <a:p>
            <a:pPr marL="139304" indent="-139304">
              <a:spcAft>
                <a:spcPts val="600"/>
              </a:spcAft>
              <a:buFont typeface="Arial" pitchFamily="34" charset="0"/>
              <a:buChar char="•"/>
            </a:pPr>
            <a:r>
              <a:rPr lang="en-IE" sz="2000" dirty="0"/>
              <a:t>However, at worst they can degenerate to singly linked lists &amp; only offer O(n) performance. </a:t>
            </a:r>
          </a:p>
          <a:p>
            <a:pPr marL="139304" indent="-139304">
              <a:spcAft>
                <a:spcPts val="600"/>
              </a:spcAft>
              <a:buFont typeface="Arial" pitchFamily="34" charset="0"/>
              <a:buChar char="•"/>
            </a:pPr>
            <a:r>
              <a:rPr lang="en-IE" sz="2000" dirty="0"/>
              <a:t>In which condition?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 dirty="0"/>
              <a:t>Balance Factors 2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4508807" cy="3454358"/>
          </a:xfrm>
        </p:spPr>
        <p:txBody>
          <a:bodyPr anchor="t">
            <a:noAutofit/>
          </a:bodyPr>
          <a:lstStyle/>
          <a:p>
            <a:pPr algn="just"/>
            <a:r>
              <a:rPr lang="en-US" sz="2000" dirty="0"/>
              <a:t>Balance Factor calculated by subtracting the height of the right sub-tree from the height of the left sub-tree.</a:t>
            </a:r>
          </a:p>
          <a:p>
            <a:endParaRPr lang="en-US" sz="2000" dirty="0"/>
          </a:p>
          <a:p>
            <a:r>
              <a:rPr lang="en-US" sz="2000" dirty="0"/>
              <a:t>BF for 7 = 2 – 0 = 2</a:t>
            </a:r>
          </a:p>
          <a:p>
            <a:r>
              <a:rPr lang="en-US" sz="2000" dirty="0"/>
              <a:t>BF for 4 = 1 – 3 = -2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860" y="1552835"/>
            <a:ext cx="2808311" cy="4676980"/>
          </a:xfrm>
          <a:prstGeom prst="rect">
            <a:avLst/>
          </a:prstGeom>
        </p:spPr>
      </p:pic>
      <p:pic>
        <p:nvPicPr>
          <p:cNvPr id="6" name="Picture 5" descr="Transparent Circle Layerred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92" y="2433163"/>
            <a:ext cx="844199" cy="972108"/>
          </a:xfrm>
          <a:prstGeom prst="rect">
            <a:avLst/>
          </a:prstGeom>
        </p:spPr>
      </p:pic>
      <p:pic>
        <p:nvPicPr>
          <p:cNvPr id="5" name="Picture 4" descr="Transparent Circle Layerred.gif">
            <a:extLst>
              <a:ext uri="{FF2B5EF4-FFF2-40B4-BE49-F238E27FC236}">
                <a16:creationId xmlns:a16="http://schemas.microsoft.com/office/drawing/2014/main" id="{782940C2-837F-684F-23E1-CFD7742BF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621" y="3405271"/>
            <a:ext cx="844199" cy="972108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648F601-6E41-A3F5-6F21-87F69C2F2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845" y="2626819"/>
            <a:ext cx="1789050" cy="297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40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/>
              <a:t>Balance Factors 2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5228752" cy="3454358"/>
          </a:xfrm>
        </p:spPr>
        <p:txBody>
          <a:bodyPr anchor="t">
            <a:noAutofit/>
          </a:bodyPr>
          <a:lstStyle/>
          <a:p>
            <a:pPr algn="just"/>
            <a:r>
              <a:rPr lang="en-US" sz="2000" dirty="0"/>
              <a:t>Balance Factor calculated by subtracting the height of the right sub-tree from the height of the left sub-tree.</a:t>
            </a:r>
          </a:p>
          <a:p>
            <a:endParaRPr lang="en-US" sz="2000" dirty="0"/>
          </a:p>
          <a:p>
            <a:r>
              <a:rPr lang="en-US" sz="2000" dirty="0"/>
              <a:t>BF for 8 = 4 – 2 =2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80" y="1929769"/>
            <a:ext cx="2423596" cy="4027109"/>
          </a:xfrm>
          <a:prstGeom prst="rect">
            <a:avLst/>
          </a:prstGeom>
        </p:spPr>
      </p:pic>
      <p:pic>
        <p:nvPicPr>
          <p:cNvPr id="7" name="Picture 6" descr="Transparent Circle Layerred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444" y="1878542"/>
            <a:ext cx="689703" cy="794203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498E0A-7BAA-EBDA-4E09-48C1F714B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21" y="2573713"/>
            <a:ext cx="1789050" cy="297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56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 dirty="0"/>
              <a:t>Balance Factors 2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4931223" cy="3454358"/>
          </a:xfrm>
        </p:spPr>
        <p:txBody>
          <a:bodyPr anchor="t">
            <a:noAutofit/>
          </a:bodyPr>
          <a:lstStyle/>
          <a:p>
            <a:pPr algn="just"/>
            <a:r>
              <a:rPr lang="en-US" sz="2000" dirty="0"/>
              <a:t>Balance Factor calculated by subtracting the height of the right sub-tree from the height of the left sub-tree.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According to the definition, an AVL tree may have nodes with a Balance Factor of 1, 0, or -1 which is not the case here.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So, it is a binary tree but not an AVL tree.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Every AVL is a binary search tree but not every binary search tree is an AVL tree.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889A95-08C1-6CC5-AB03-64DF92D6E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853" y="1642969"/>
            <a:ext cx="2319288" cy="3853789"/>
          </a:xfrm>
          <a:prstGeom prst="rect">
            <a:avLst/>
          </a:prstGeom>
        </p:spPr>
      </p:pic>
      <p:pic>
        <p:nvPicPr>
          <p:cNvPr id="14" name="Picture 13" descr="Transparent Circle Layerred.gif">
            <a:extLst>
              <a:ext uri="{FF2B5EF4-FFF2-40B4-BE49-F238E27FC236}">
                <a16:creationId xmlns:a16="http://schemas.microsoft.com/office/drawing/2014/main" id="{7E85FB55-A4F5-D255-B449-25F5B19F8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82" y="2281332"/>
            <a:ext cx="844199" cy="972108"/>
          </a:xfrm>
          <a:prstGeom prst="rect">
            <a:avLst/>
          </a:prstGeom>
        </p:spPr>
      </p:pic>
      <p:pic>
        <p:nvPicPr>
          <p:cNvPr id="15" name="Picture 14" descr="Transparent Circle Layerred.gif">
            <a:extLst>
              <a:ext uri="{FF2B5EF4-FFF2-40B4-BE49-F238E27FC236}">
                <a16:creationId xmlns:a16="http://schemas.microsoft.com/office/drawing/2014/main" id="{E171D8B6-C209-70E2-C27C-B33575978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821" y="1531432"/>
            <a:ext cx="844199" cy="972108"/>
          </a:xfrm>
          <a:prstGeom prst="rect">
            <a:avLst/>
          </a:prstGeom>
        </p:spPr>
      </p:pic>
      <p:pic>
        <p:nvPicPr>
          <p:cNvPr id="16" name="Picture 15" descr="Transparent Circle Layerred.gif">
            <a:extLst>
              <a:ext uri="{FF2B5EF4-FFF2-40B4-BE49-F238E27FC236}">
                <a16:creationId xmlns:a16="http://schemas.microsoft.com/office/drawing/2014/main" id="{138313C1-508A-3400-DEB3-CF495837C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51" y="3083809"/>
            <a:ext cx="844199" cy="97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70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 dirty="0"/>
              <a:t>Insertion in AVL Tree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360363" indent="-360363"/>
            <a:r>
              <a:rPr lang="en-US" sz="2000" dirty="0"/>
              <a:t>Given an </a:t>
            </a:r>
            <a:r>
              <a:rPr lang="en-US" sz="2000" i="1" dirty="0"/>
              <a:t>avl</a:t>
            </a:r>
            <a:r>
              <a:rPr lang="en-US" sz="2000" dirty="0"/>
              <a:t> tree we want to insert a new element in the tree while keeping its </a:t>
            </a:r>
            <a:r>
              <a:rPr lang="en-US" sz="2000" i="1" dirty="0"/>
              <a:t>avl</a:t>
            </a:r>
            <a:r>
              <a:rPr lang="en-US" sz="2000" dirty="0"/>
              <a:t> property invariant</a:t>
            </a:r>
          </a:p>
          <a:p>
            <a:pPr marL="360363" indent="-360363"/>
            <a:endParaRPr lang="en-US" sz="2000" dirty="0"/>
          </a:p>
          <a:p>
            <a:pPr marL="360363" indent="-360363"/>
            <a:r>
              <a:rPr lang="en-US" sz="2000" dirty="0"/>
              <a:t>Inserting a new element proceeds as for insertion in an ordinary binary search tree. </a:t>
            </a:r>
          </a:p>
          <a:p>
            <a:pPr marL="360363" indent="-360363"/>
            <a:endParaRPr lang="en-US" sz="2000" dirty="0"/>
          </a:p>
          <a:p>
            <a:pPr marL="360363" indent="-360363"/>
            <a:r>
              <a:rPr lang="en-US" sz="2000" dirty="0"/>
              <a:t>This can cause problems because the tree may become unbalanced.</a:t>
            </a:r>
          </a:p>
          <a:p>
            <a:pPr marL="360363" indent="-360363"/>
            <a:endParaRPr lang="en-US" sz="2000" dirty="0"/>
          </a:p>
          <a:p>
            <a:pPr marL="360363" indent="-360363"/>
            <a:r>
              <a:rPr lang="en-US" sz="2000" dirty="0"/>
              <a:t>The tree may need to be re-balanced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9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 dirty="0"/>
              <a:t>Insertion in AVL Tree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BF = H(LST - RST)</a:t>
            </a:r>
          </a:p>
          <a:p>
            <a:r>
              <a:rPr lang="en-US" sz="2000" dirty="0"/>
              <a:t>BF of 9 = ?</a:t>
            </a:r>
          </a:p>
          <a:p>
            <a:r>
              <a:rPr lang="en-US" sz="2000" dirty="0"/>
              <a:t>BF for 6 = ?</a:t>
            </a:r>
          </a:p>
          <a:p>
            <a:r>
              <a:rPr lang="en-US" sz="2000" dirty="0"/>
              <a:t>BF for 12 = ?</a:t>
            </a:r>
          </a:p>
          <a:p>
            <a:r>
              <a:rPr lang="en-US" sz="2000" dirty="0"/>
              <a:t>BF for 5 = ?</a:t>
            </a:r>
          </a:p>
          <a:p>
            <a:r>
              <a:rPr lang="en-US" sz="2000" dirty="0"/>
              <a:t>BF for 7 = ?</a:t>
            </a:r>
          </a:p>
          <a:p>
            <a:r>
              <a:rPr lang="en-US" sz="2000" dirty="0"/>
              <a:t>BF for 17 = ?</a:t>
            </a:r>
          </a:p>
          <a:p>
            <a:r>
              <a:rPr lang="en-US" sz="2000" dirty="0"/>
              <a:t>BF for 3 =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nsertion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486" y="1295400"/>
            <a:ext cx="3992600" cy="4648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708F65-3617-6C3F-A538-3A9170AA054B}"/>
              </a:ext>
            </a:extLst>
          </p:cNvPr>
          <p:cNvSpPr txBox="1"/>
          <p:nvPr/>
        </p:nvSpPr>
        <p:spPr>
          <a:xfrm>
            <a:off x="3729524" y="5675589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0</a:t>
            </a:r>
            <a:endParaRPr lang="en-IE" sz="105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32C38-131A-AE72-0679-F2ECFB0B9680}"/>
              </a:ext>
            </a:extLst>
          </p:cNvPr>
          <p:cNvSpPr txBox="1"/>
          <p:nvPr/>
        </p:nvSpPr>
        <p:spPr>
          <a:xfrm>
            <a:off x="4282357" y="444052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1</a:t>
            </a:r>
            <a:endParaRPr lang="en-IE" sz="105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C91C8-16CB-9D49-B372-F7012E73F4A9}"/>
              </a:ext>
            </a:extLst>
          </p:cNvPr>
          <p:cNvSpPr txBox="1"/>
          <p:nvPr/>
        </p:nvSpPr>
        <p:spPr>
          <a:xfrm>
            <a:off x="4792022" y="3202545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2</a:t>
            </a:r>
            <a:endParaRPr lang="en-IE" sz="105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E9311-46E8-D6CC-1B1D-19E3C1372CBD}"/>
              </a:ext>
            </a:extLst>
          </p:cNvPr>
          <p:cNvSpPr txBox="1"/>
          <p:nvPr/>
        </p:nvSpPr>
        <p:spPr>
          <a:xfrm>
            <a:off x="5598653" y="1953388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3</a:t>
            </a:r>
            <a:endParaRPr lang="en-IE" sz="105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2A25B9-DAB9-C81B-45D4-1D4D56F3A29C}"/>
              </a:ext>
            </a:extLst>
          </p:cNvPr>
          <p:cNvSpPr txBox="1"/>
          <p:nvPr/>
        </p:nvSpPr>
        <p:spPr>
          <a:xfrm>
            <a:off x="7695294" y="4495842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0</a:t>
            </a:r>
            <a:endParaRPr lang="en-IE" sz="105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0D9500-5E8E-8668-1578-34B2C2418623}"/>
              </a:ext>
            </a:extLst>
          </p:cNvPr>
          <p:cNvSpPr txBox="1"/>
          <p:nvPr/>
        </p:nvSpPr>
        <p:spPr>
          <a:xfrm>
            <a:off x="7470596" y="317504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1</a:t>
            </a:r>
            <a:endParaRPr lang="en-IE" sz="105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7E6BD-B196-FC84-4EAD-9450D7D48085}"/>
              </a:ext>
            </a:extLst>
          </p:cNvPr>
          <p:cNvSpPr txBox="1"/>
          <p:nvPr/>
        </p:nvSpPr>
        <p:spPr>
          <a:xfrm>
            <a:off x="6819944" y="1981202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2</a:t>
            </a:r>
            <a:endParaRPr lang="en-IE" sz="105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4B1B02-5354-DB65-4FB6-7BD84BE40401}"/>
              </a:ext>
            </a:extLst>
          </p:cNvPr>
          <p:cNvSpPr txBox="1"/>
          <p:nvPr/>
        </p:nvSpPr>
        <p:spPr>
          <a:xfrm>
            <a:off x="5961749" y="4523739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0</a:t>
            </a:r>
            <a:endParaRPr lang="en-IE" sz="105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DEA75D-AC36-E51C-33A5-3261E2CDCD25}"/>
              </a:ext>
            </a:extLst>
          </p:cNvPr>
          <p:cNvSpPr txBox="1"/>
          <p:nvPr/>
        </p:nvSpPr>
        <p:spPr>
          <a:xfrm>
            <a:off x="5817470" y="322696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1</a:t>
            </a:r>
            <a:endParaRPr lang="en-IE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634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 dirty="0"/>
              <a:t>Insertion in AVL Tree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r>
              <a:rPr lang="en-US" sz="2000" dirty="0"/>
              <a:t>Tree is Balanced and is an AVL tree.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17" y="1181100"/>
            <a:ext cx="4041689" cy="470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17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 dirty="0"/>
              <a:t>Insertion in AVL Tree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r>
              <a:rPr lang="en-US" sz="2000" dirty="0"/>
              <a:t>Insert the number 2.</a:t>
            </a:r>
          </a:p>
          <a:p>
            <a:r>
              <a:rPr lang="en-US" sz="2000" dirty="0"/>
              <a:t>The number will be inserted according to the binary search tree criteria.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074" y="2691158"/>
            <a:ext cx="2711094" cy="3589506"/>
          </a:xfrm>
          <a:prstGeom prst="rect">
            <a:avLst/>
          </a:prstGeom>
        </p:spPr>
      </p:pic>
      <p:pic>
        <p:nvPicPr>
          <p:cNvPr id="4" name="Picture 3" descr="Insertion1.png">
            <a:extLst>
              <a:ext uri="{FF2B5EF4-FFF2-40B4-BE49-F238E27FC236}">
                <a16:creationId xmlns:a16="http://schemas.microsoft.com/office/drawing/2014/main" id="{4D5C9B39-A89A-11A0-B185-3D7CABE80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62" y="2662517"/>
            <a:ext cx="2926080" cy="340655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AA8D5C-A59C-7306-FF4F-16501F674498}"/>
              </a:ext>
            </a:extLst>
          </p:cNvPr>
          <p:cNvCxnSpPr/>
          <p:nvPr/>
        </p:nvCxnSpPr>
        <p:spPr>
          <a:xfrm>
            <a:off x="4053840" y="3769348"/>
            <a:ext cx="20326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378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 dirty="0"/>
              <a:t>Insertion in AVL Tree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r>
              <a:rPr lang="en-US" sz="2000" dirty="0"/>
              <a:t>Now check the BF after inserting.</a:t>
            </a:r>
          </a:p>
          <a:p>
            <a:r>
              <a:rPr lang="en-US" sz="2000" dirty="0"/>
              <a:t>BF for 9 = 4 – 2 = 2.</a:t>
            </a:r>
          </a:p>
          <a:p>
            <a:r>
              <a:rPr lang="en-US" sz="2000" dirty="0"/>
              <a:t>BF for 6 = 3 -1 = 2.</a:t>
            </a:r>
          </a:p>
          <a:p>
            <a:r>
              <a:rPr lang="en-US" sz="2000" dirty="0"/>
              <a:t>BF for 5 = 2 – 0 = 2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2180945"/>
            <a:ext cx="2711094" cy="358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61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 dirty="0"/>
              <a:t>Insertion in AVL Tree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r>
              <a:rPr lang="en-US" sz="2000" dirty="0"/>
              <a:t>Tree is balanced</a:t>
            </a:r>
          </a:p>
          <a:p>
            <a:r>
              <a:rPr lang="en-US" sz="2000" dirty="0"/>
              <a:t>Insert the number 2</a:t>
            </a:r>
          </a:p>
          <a:p>
            <a:r>
              <a:rPr lang="en-US" sz="2000" dirty="0"/>
              <a:t>Tree becomes unbalanced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ransparent Circle Layerre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509" y="2772179"/>
            <a:ext cx="599653" cy="690510"/>
          </a:xfrm>
          <a:prstGeom prst="rect">
            <a:avLst/>
          </a:prstGeom>
        </p:spPr>
      </p:pic>
      <p:pic>
        <p:nvPicPr>
          <p:cNvPr id="6" name="Picture 5" descr="Transparent Circle Layerre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4" y="4114800"/>
            <a:ext cx="571039" cy="657560"/>
          </a:xfrm>
          <a:prstGeom prst="rect">
            <a:avLst/>
          </a:prstGeom>
        </p:spPr>
      </p:pic>
      <p:pic>
        <p:nvPicPr>
          <p:cNvPr id="4" name="Picture 3" descr="Transparent Circle Layerre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73" y="3447298"/>
            <a:ext cx="579673" cy="667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257" y="2829157"/>
            <a:ext cx="2503238" cy="3315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889734-BF88-AED3-5265-1248863FD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56" y="2694326"/>
            <a:ext cx="2690875" cy="31327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FB2C0-CBF1-66E6-C926-DE36CEA117E7}"/>
              </a:ext>
            </a:extLst>
          </p:cNvPr>
          <p:cNvSpPr txBox="1"/>
          <p:nvPr/>
        </p:nvSpPr>
        <p:spPr>
          <a:xfrm>
            <a:off x="1591456" y="5801236"/>
            <a:ext cx="2610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BF before inserting 2 – Balanced </a:t>
            </a:r>
            <a:endParaRPr lang="en-IE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46BC63-ECB9-2B71-11C2-A9A5DFDABCCF}"/>
              </a:ext>
            </a:extLst>
          </p:cNvPr>
          <p:cNvSpPr txBox="1"/>
          <p:nvPr/>
        </p:nvSpPr>
        <p:spPr>
          <a:xfrm>
            <a:off x="6079027" y="5801236"/>
            <a:ext cx="2614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BF after inserting 2 - Unbalanced</a:t>
            </a:r>
            <a:endParaRPr lang="en-IE" sz="1400" b="1" dirty="0"/>
          </a:p>
        </p:txBody>
      </p:sp>
    </p:spTree>
    <p:extLst>
      <p:ext uri="{BB962C8B-B14F-4D97-AF65-F5344CB8AC3E}">
        <p14:creationId xmlns:p14="http://schemas.microsoft.com/office/powerpoint/2010/main" val="1253113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 dirty="0"/>
              <a:t>Insertion in AVL Tree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r>
              <a:rPr lang="en-US" sz="2000" dirty="0"/>
              <a:t>How to get the AVL tree in a balanced way? 1, 0, -1</a:t>
            </a:r>
          </a:p>
          <a:p>
            <a:r>
              <a:rPr lang="en-US" sz="2000" dirty="0"/>
              <a:t>Consider how you will get the BF for 9 = 1.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Starting at the </a:t>
            </a:r>
            <a:r>
              <a:rPr lang="en-US" sz="2000" b="1" dirty="0">
                <a:solidFill>
                  <a:srgbClr val="0000FF"/>
                </a:solidFill>
              </a:rPr>
              <a:t>inserted</a:t>
            </a:r>
            <a:r>
              <a:rPr lang="en-US" sz="2000" dirty="0"/>
              <a:t> node and moving 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First node to </a:t>
            </a:r>
            <a:r>
              <a:rPr lang="en-US" sz="2000" b="1" dirty="0">
                <a:solidFill>
                  <a:srgbClr val="FF0000"/>
                </a:solidFill>
              </a:rPr>
              <a:t>violate AVL property </a:t>
            </a:r>
            <a:r>
              <a:rPr lang="en-US" sz="2000" dirty="0"/>
              <a:t>is 5.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This sub-tree must be rebalanced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361" y="2522699"/>
            <a:ext cx="2777989" cy="3678075"/>
          </a:xfrm>
          <a:prstGeom prst="rect">
            <a:avLst/>
          </a:prstGeom>
        </p:spPr>
      </p:pic>
      <p:pic>
        <p:nvPicPr>
          <p:cNvPr id="11" name="Picture 10" descr="Transparent Circle Layerred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352" y="3931570"/>
            <a:ext cx="672200" cy="774048"/>
          </a:xfrm>
          <a:prstGeom prst="rect">
            <a:avLst/>
          </a:prstGeom>
        </p:spPr>
      </p:pic>
      <p:pic>
        <p:nvPicPr>
          <p:cNvPr id="13" name="Picture 12" descr="Transparent Circle Layerblu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67" y="5500019"/>
            <a:ext cx="668933" cy="7702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719CD7-A830-282B-02DA-DA721F05B607}"/>
              </a:ext>
            </a:extLst>
          </p:cNvPr>
          <p:cNvSpPr txBox="1"/>
          <p:nvPr/>
        </p:nvSpPr>
        <p:spPr>
          <a:xfrm>
            <a:off x="3795502" y="5607725"/>
            <a:ext cx="200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Inserted grandchild</a:t>
            </a:r>
            <a:endParaRPr lang="en-IE" dirty="0">
              <a:solidFill>
                <a:srgbClr val="0000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EE250-04BB-7CDD-01D3-709063B75988}"/>
              </a:ext>
            </a:extLst>
          </p:cNvPr>
          <p:cNvSpPr txBox="1"/>
          <p:nvPr/>
        </p:nvSpPr>
        <p:spPr>
          <a:xfrm>
            <a:off x="5058809" y="4098431"/>
            <a:ext cx="134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grandparent</a:t>
            </a:r>
            <a:endParaRPr lang="en-I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80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 dirty="0"/>
              <a:t>Degenerate Binary Tree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7996158" cy="3454358"/>
          </a:xfrm>
        </p:spPr>
        <p:txBody>
          <a:bodyPr anchor="t">
            <a:noAutofit/>
          </a:bodyPr>
          <a:lstStyle/>
          <a:p>
            <a:pPr marL="266700" indent="-266700">
              <a:spcAft>
                <a:spcPts val="600"/>
              </a:spcAft>
              <a:buFont typeface="Arial" pitchFamily="34" charset="0"/>
              <a:buChar char="•"/>
            </a:pPr>
            <a:r>
              <a:rPr lang="en-GB" sz="2000" dirty="0"/>
              <a:t>It’s a binary search tree. </a:t>
            </a:r>
          </a:p>
          <a:p>
            <a:pPr marL="266700" indent="-266700">
              <a:spcAft>
                <a:spcPts val="600"/>
              </a:spcAft>
              <a:buFont typeface="Arial" pitchFamily="34" charset="0"/>
              <a:buChar char="•"/>
            </a:pPr>
            <a:r>
              <a:rPr lang="en-GB" sz="2000" dirty="0"/>
              <a:t>Creating a binary search tree with a sorted list of values results in a linear linked list means O(n). </a:t>
            </a:r>
          </a:p>
          <a:p>
            <a:pPr marL="266700" indent="-266700">
              <a:spcAft>
                <a:spcPts val="600"/>
              </a:spcAft>
              <a:buFont typeface="Arial" pitchFamily="34" charset="0"/>
              <a:buChar char="•"/>
            </a:pPr>
            <a:r>
              <a:rPr lang="en-GB" sz="2000" dirty="0"/>
              <a:t>Consider the list below: 1, 2, 3, 4, 5 and its binary tree.</a:t>
            </a:r>
          </a:p>
          <a:p>
            <a:pPr marL="266700" indent="-266700">
              <a:spcAft>
                <a:spcPts val="600"/>
              </a:spcAft>
              <a:buFont typeface="Arial" pitchFamily="34" charset="0"/>
              <a:buChar char="•"/>
            </a:pPr>
            <a:endParaRPr lang="en-GB" sz="2000" dirty="0"/>
          </a:p>
          <a:p>
            <a:pPr marL="266700" indent="-266700">
              <a:spcAft>
                <a:spcPts val="600"/>
              </a:spcAft>
              <a:buFont typeface="Arial" pitchFamily="34" charset="0"/>
              <a:buChar char="•"/>
            </a:pPr>
            <a:endParaRPr lang="en-GB" sz="2000" dirty="0"/>
          </a:p>
          <a:p>
            <a:pPr marL="266700" indent="-266700">
              <a:spcAft>
                <a:spcPts val="600"/>
              </a:spcAft>
              <a:buFont typeface="Arial" pitchFamily="34" charset="0"/>
              <a:buChar char="•"/>
            </a:pPr>
            <a:endParaRPr lang="en-GB" sz="2000" dirty="0"/>
          </a:p>
          <a:p>
            <a:pPr marL="266700" indent="-266700">
              <a:spcAft>
                <a:spcPts val="600"/>
              </a:spcAft>
              <a:buFont typeface="Arial" pitchFamily="34" charset="0"/>
              <a:buChar char="•"/>
            </a:pPr>
            <a:endParaRPr lang="en-GB" sz="2000" dirty="0"/>
          </a:p>
          <a:p>
            <a:pPr marL="266700" indent="-266700">
              <a:spcAft>
                <a:spcPts val="600"/>
              </a:spcAft>
              <a:buFont typeface="Arial" pitchFamily="34" charset="0"/>
              <a:buChar char="•"/>
            </a:pPr>
            <a:endParaRPr lang="en-GB" sz="2000" dirty="0"/>
          </a:p>
          <a:p>
            <a:pPr marL="266700" indent="-266700">
              <a:spcAft>
                <a:spcPts val="600"/>
              </a:spcAft>
              <a:buFont typeface="Arial" pitchFamily="34" charset="0"/>
              <a:buChar char="•"/>
            </a:pPr>
            <a:r>
              <a:rPr lang="en-GB" sz="2000" dirty="0"/>
              <a:t>This type of binary tree is called a </a:t>
            </a:r>
            <a:r>
              <a:rPr lang="en-GB" sz="2000" i="1" dirty="0"/>
              <a:t>degenerate</a:t>
            </a:r>
            <a:r>
              <a:rPr lang="en-GB" sz="2000" dirty="0"/>
              <a:t> binary tree.</a:t>
            </a:r>
          </a:p>
          <a:p>
            <a:pPr marL="0" indent="0">
              <a:spcAft>
                <a:spcPts val="600"/>
              </a:spcAft>
              <a:buNone/>
            </a:pPr>
            <a:endParaRPr lang="en-GB" sz="2000" dirty="0"/>
          </a:p>
          <a:p>
            <a:pPr marL="266700" indent="-266700">
              <a:spcAft>
                <a:spcPts val="600"/>
              </a:spcAft>
              <a:buFont typeface="Arial" pitchFamily="34" charset="0"/>
              <a:buChar char="•"/>
            </a:pPr>
            <a:endParaRPr lang="en-GB" sz="2000" dirty="0"/>
          </a:p>
          <a:p>
            <a:pPr marL="266700" indent="-266700">
              <a:spcAft>
                <a:spcPts val="600"/>
              </a:spcAft>
              <a:buFont typeface="Arial" pitchFamily="34" charset="0"/>
              <a:buChar char="•"/>
            </a:pPr>
            <a:endParaRPr lang="en-GB" sz="2000" dirty="0"/>
          </a:p>
          <a:p>
            <a:pPr marL="0" indent="0">
              <a:spcAft>
                <a:spcPts val="600"/>
              </a:spcAft>
              <a:buNone/>
            </a:pPr>
            <a:endParaRPr lang="en-GB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503FD28-5446-F1C2-43B3-BF395A107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431" y="3133258"/>
            <a:ext cx="3005137" cy="157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77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 dirty="0"/>
              <a:t>Rebalancing</a:t>
            </a:r>
            <a:r>
              <a:rPr lang="en-IE" sz="3200" dirty="0"/>
              <a:t> AVL Tree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Inserted Node's </a:t>
            </a:r>
            <a:r>
              <a:rPr lang="en-US" sz="2000" b="1" dirty="0">
                <a:solidFill>
                  <a:srgbClr val="FF0000"/>
                </a:solidFill>
              </a:rPr>
              <a:t>Grandparent</a:t>
            </a:r>
            <a:r>
              <a:rPr lang="en-US" sz="2000" dirty="0"/>
              <a:t> is placed at right child of it's own child.</a:t>
            </a:r>
          </a:p>
          <a:p>
            <a:r>
              <a:rPr lang="en-US" sz="2000" dirty="0"/>
              <a:t>Now, this tree is balanced and could be said to be an AVL tree.</a:t>
            </a:r>
          </a:p>
          <a:p>
            <a:r>
              <a:rPr lang="en-US" sz="1600" dirty="0"/>
              <a:t>BF of 9 = 3-2= 1</a:t>
            </a:r>
          </a:p>
          <a:p>
            <a:r>
              <a:rPr lang="en-US" sz="1600" dirty="0"/>
              <a:t>BF of 6 = 2-1 = 1</a:t>
            </a:r>
          </a:p>
          <a:p>
            <a:r>
              <a:rPr lang="en-US" sz="1600" dirty="0"/>
              <a:t>BF of 3 = 1-0 = 1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208" y="2067429"/>
            <a:ext cx="3247216" cy="3780420"/>
          </a:xfrm>
          <a:prstGeom prst="rect">
            <a:avLst/>
          </a:prstGeom>
        </p:spPr>
      </p:pic>
      <p:pic>
        <p:nvPicPr>
          <p:cNvPr id="6" name="Picture 5" descr="Transparent Circle Layerred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641" y="4945767"/>
            <a:ext cx="844199" cy="972108"/>
          </a:xfrm>
          <a:prstGeom prst="rect">
            <a:avLst/>
          </a:prstGeom>
        </p:spPr>
      </p:pic>
      <p:pic>
        <p:nvPicPr>
          <p:cNvPr id="5" name="Picture 4" descr="Transparent Circle Layerblu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371" y="4949458"/>
            <a:ext cx="844199" cy="972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E008C7-5425-7BC1-3CDC-67893275923C}"/>
              </a:ext>
            </a:extLst>
          </p:cNvPr>
          <p:cNvSpPr txBox="1"/>
          <p:nvPr/>
        </p:nvSpPr>
        <p:spPr>
          <a:xfrm>
            <a:off x="2327984" y="57784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0</a:t>
            </a:r>
            <a:endParaRPr lang="en-IE" sz="105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39CC4B-D690-59F0-E373-351BFF29334F}"/>
              </a:ext>
            </a:extLst>
          </p:cNvPr>
          <p:cNvSpPr txBox="1"/>
          <p:nvPr/>
        </p:nvSpPr>
        <p:spPr>
          <a:xfrm>
            <a:off x="2625634" y="4535462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1</a:t>
            </a:r>
            <a:endParaRPr lang="en-IE" sz="105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4EA8E6-0571-CEF1-11A1-E926E27204F7}"/>
              </a:ext>
            </a:extLst>
          </p:cNvPr>
          <p:cNvSpPr txBox="1"/>
          <p:nvPr/>
        </p:nvSpPr>
        <p:spPr>
          <a:xfrm>
            <a:off x="3130137" y="3606377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2</a:t>
            </a:r>
            <a:endParaRPr lang="en-IE" sz="105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4B8253-5C8A-EB85-23E9-C12C529B9738}"/>
              </a:ext>
            </a:extLst>
          </p:cNvPr>
          <p:cNvSpPr txBox="1"/>
          <p:nvPr/>
        </p:nvSpPr>
        <p:spPr>
          <a:xfrm>
            <a:off x="3755209" y="2535542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3</a:t>
            </a:r>
            <a:endParaRPr lang="en-IE" sz="105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A6957-AD5E-3BFB-EB40-94F309457DD0}"/>
              </a:ext>
            </a:extLst>
          </p:cNvPr>
          <p:cNvSpPr txBox="1"/>
          <p:nvPr/>
        </p:nvSpPr>
        <p:spPr>
          <a:xfrm>
            <a:off x="5905323" y="453609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0</a:t>
            </a:r>
            <a:endParaRPr lang="en-IE" sz="105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C9C2B-9739-FF05-563C-4A38CB8DF8BC}"/>
              </a:ext>
            </a:extLst>
          </p:cNvPr>
          <p:cNvSpPr txBox="1"/>
          <p:nvPr/>
        </p:nvSpPr>
        <p:spPr>
          <a:xfrm>
            <a:off x="5455367" y="3575024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1</a:t>
            </a:r>
            <a:endParaRPr lang="en-IE" sz="105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25677C-DEED-69D1-3F0C-2200274D1004}"/>
              </a:ext>
            </a:extLst>
          </p:cNvPr>
          <p:cNvSpPr txBox="1"/>
          <p:nvPr/>
        </p:nvSpPr>
        <p:spPr>
          <a:xfrm>
            <a:off x="4984290" y="2623421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2</a:t>
            </a:r>
            <a:endParaRPr lang="en-IE" sz="105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BD4EA3-CBF1-1C61-0717-5A95799BD7BD}"/>
              </a:ext>
            </a:extLst>
          </p:cNvPr>
          <p:cNvSpPr txBox="1"/>
          <p:nvPr/>
        </p:nvSpPr>
        <p:spPr>
          <a:xfrm>
            <a:off x="4351803" y="4695809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0</a:t>
            </a:r>
            <a:endParaRPr lang="en-IE" sz="105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074E3C-470D-DB68-2B5B-5C28C5921518}"/>
              </a:ext>
            </a:extLst>
          </p:cNvPr>
          <p:cNvSpPr txBox="1"/>
          <p:nvPr/>
        </p:nvSpPr>
        <p:spPr>
          <a:xfrm>
            <a:off x="4158865" y="36125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HEIGHT = 1</a:t>
            </a:r>
            <a:endParaRPr lang="en-IE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08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 dirty="0"/>
              <a:t>Rebalancing</a:t>
            </a:r>
            <a:r>
              <a:rPr lang="en-IE" sz="3200" dirty="0"/>
              <a:t> AVL Tree</a:t>
            </a:r>
            <a:endParaRPr lang="en-US" sz="3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254" y="2067429"/>
            <a:ext cx="3247216" cy="3780420"/>
          </a:xfrm>
          <a:prstGeom prst="rect">
            <a:avLst/>
          </a:prstGeom>
        </p:spPr>
      </p:pic>
      <p:pic>
        <p:nvPicPr>
          <p:cNvPr id="6" name="Picture 5" descr="Transparent Circle Layerred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687" y="4945767"/>
            <a:ext cx="844199" cy="972108"/>
          </a:xfrm>
          <a:prstGeom prst="rect">
            <a:avLst/>
          </a:prstGeom>
        </p:spPr>
      </p:pic>
      <p:pic>
        <p:nvPicPr>
          <p:cNvPr id="5" name="Picture 4" descr="Transparent Circle Layerblu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417" y="4949458"/>
            <a:ext cx="844199" cy="9721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8BE1186-E6FD-816A-B7B6-6D0BBCDB93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8" y="1930592"/>
            <a:ext cx="2777989" cy="3678075"/>
          </a:xfrm>
          <a:prstGeom prst="rect">
            <a:avLst/>
          </a:prstGeom>
        </p:spPr>
      </p:pic>
      <p:pic>
        <p:nvPicPr>
          <p:cNvPr id="23" name="Picture 22" descr="Transparent Circle Layerred.gif">
            <a:extLst>
              <a:ext uri="{FF2B5EF4-FFF2-40B4-BE49-F238E27FC236}">
                <a16:creationId xmlns:a16="http://schemas.microsoft.com/office/drawing/2014/main" id="{5A56D375-0E5A-807F-A09B-55A07B927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19" y="3339463"/>
            <a:ext cx="672200" cy="774048"/>
          </a:xfrm>
          <a:prstGeom prst="rect">
            <a:avLst/>
          </a:prstGeom>
        </p:spPr>
      </p:pic>
      <p:pic>
        <p:nvPicPr>
          <p:cNvPr id="24" name="Picture 23" descr="Transparent Circle Layerblue.gif">
            <a:extLst>
              <a:ext uri="{FF2B5EF4-FFF2-40B4-BE49-F238E27FC236}">
                <a16:creationId xmlns:a16="http://schemas.microsoft.com/office/drawing/2014/main" id="{E16E1404-3B0F-C6BF-88BA-539591629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34" y="4907912"/>
            <a:ext cx="668933" cy="770287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FA139C-DCD4-951B-E63D-1B1A279A74A8}"/>
              </a:ext>
            </a:extLst>
          </p:cNvPr>
          <p:cNvCxnSpPr/>
          <p:nvPr/>
        </p:nvCxnSpPr>
        <p:spPr>
          <a:xfrm>
            <a:off x="3140439" y="3282846"/>
            <a:ext cx="25858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359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600" dirty="0"/>
              <a:t>Rebalancing AVL Trees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r>
              <a:rPr lang="en-US" sz="1700" dirty="0"/>
              <a:t>The ordering of the nodes must be maintained.</a:t>
            </a:r>
          </a:p>
          <a:p>
            <a:r>
              <a:rPr lang="en-US" sz="1700" dirty="0"/>
              <a:t>What we did previously was a rotation.</a:t>
            </a:r>
          </a:p>
          <a:p>
            <a:endParaRPr lang="en-US" sz="1700" dirty="0"/>
          </a:p>
          <a:p>
            <a:r>
              <a:rPr lang="en-US" sz="1700" dirty="0"/>
              <a:t>So, there are two rotations:</a:t>
            </a:r>
          </a:p>
          <a:p>
            <a:endParaRPr lang="en-US" sz="1700" dirty="0"/>
          </a:p>
          <a:p>
            <a:r>
              <a:rPr lang="en-US" sz="1700" dirty="0"/>
              <a:t>Different rotations used to rebalance and maintain order</a:t>
            </a:r>
          </a:p>
          <a:p>
            <a:r>
              <a:rPr lang="en-US" sz="1700" dirty="0"/>
              <a:t>Two basic rotations</a:t>
            </a:r>
          </a:p>
          <a:p>
            <a:pPr lvl="1"/>
            <a:r>
              <a:rPr lang="en-US" sz="1700" dirty="0"/>
              <a:t>Right rotation</a:t>
            </a:r>
          </a:p>
          <a:p>
            <a:pPr lvl="1"/>
            <a:r>
              <a:rPr lang="en-US" sz="1700" dirty="0"/>
              <a:t>Left rotation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69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600" dirty="0"/>
              <a:t>Example of Left Rotation - Exercise</a:t>
            </a:r>
            <a:endParaRPr lang="en-US" sz="3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89" y="1282313"/>
            <a:ext cx="4708772" cy="38409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2829" y="5310898"/>
            <a:ext cx="3294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/>
              <a:t>Insert the number 8</a:t>
            </a:r>
          </a:p>
        </p:txBody>
      </p:sp>
    </p:spTree>
    <p:extLst>
      <p:ext uri="{BB962C8B-B14F-4D97-AF65-F5344CB8AC3E}">
        <p14:creationId xmlns:p14="http://schemas.microsoft.com/office/powerpoint/2010/main" val="2904939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600" dirty="0"/>
              <a:t>Example of Left Rotation</a:t>
            </a:r>
            <a:endParaRPr lang="en-US" sz="3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86" y="1455174"/>
            <a:ext cx="3972501" cy="4114800"/>
          </a:xfrm>
        </p:spPr>
      </p:pic>
      <p:pic>
        <p:nvPicPr>
          <p:cNvPr id="17" name="Picture 16" descr="Transparent Circle Layerred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36" y="3071265"/>
            <a:ext cx="703500" cy="810090"/>
          </a:xfrm>
          <a:prstGeom prst="rect">
            <a:avLst/>
          </a:prstGeom>
        </p:spPr>
      </p:pic>
      <p:pic>
        <p:nvPicPr>
          <p:cNvPr id="18" name="Picture 17" descr="Transparent Circle Layerblue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171" y="4779859"/>
            <a:ext cx="703499" cy="810090"/>
          </a:xfrm>
          <a:prstGeom prst="rect">
            <a:avLst/>
          </a:prstGeom>
        </p:spPr>
      </p:pic>
      <p:pic>
        <p:nvPicPr>
          <p:cNvPr id="19" name="Picture 18" descr="Transparent Circle Layer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560" y="3937197"/>
            <a:ext cx="750399" cy="864096"/>
          </a:xfrm>
          <a:prstGeom prst="rect">
            <a:avLst/>
          </a:prstGeom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C38ABD5A-47E5-F470-797E-6577EFE1452F}"/>
              </a:ext>
            </a:extLst>
          </p:cNvPr>
          <p:cNvCxnSpPr/>
          <p:nvPr/>
        </p:nvCxnSpPr>
        <p:spPr>
          <a:xfrm rot="16200000" flipV="1">
            <a:off x="4716281" y="3434622"/>
            <a:ext cx="693295" cy="682052"/>
          </a:xfrm>
          <a:prstGeom prst="curvedConnector3">
            <a:avLst>
              <a:gd name="adj1" fmla="val 9648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3A3784-2994-AC82-929E-93F0AC598A25}"/>
              </a:ext>
            </a:extLst>
          </p:cNvPr>
          <p:cNvSpPr txBox="1"/>
          <p:nvPr/>
        </p:nvSpPr>
        <p:spPr>
          <a:xfrm>
            <a:off x="5403955" y="3782425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Left rotation</a:t>
            </a:r>
            <a:endParaRPr lang="en-IE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6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095" y="1443520"/>
            <a:ext cx="4921810" cy="4134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B3D65A-4BD6-0367-0912-E60D8B28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600" dirty="0"/>
              <a:t>Example of Left Rotation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68169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600" dirty="0"/>
              <a:t>Complex Rotations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r>
              <a:rPr lang="en-US" sz="1700" dirty="0"/>
              <a:t>Sometimes one rotation is not enough</a:t>
            </a:r>
          </a:p>
          <a:p>
            <a:pPr>
              <a:buNone/>
            </a:pPr>
            <a:endParaRPr lang="en-US" sz="1700" dirty="0"/>
          </a:p>
          <a:p>
            <a:r>
              <a:rPr lang="en-US" sz="1700" dirty="0"/>
              <a:t>Left Right rotation</a:t>
            </a:r>
          </a:p>
          <a:p>
            <a:r>
              <a:rPr lang="en-US" sz="1700" dirty="0"/>
              <a:t>Right Left rotation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00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600" dirty="0"/>
              <a:t>Example of left – right rotation</a:t>
            </a:r>
            <a:endParaRPr lang="en-US" sz="3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693723"/>
              </p:ext>
            </p:extLst>
          </p:nvPr>
        </p:nvGraphicFramePr>
        <p:xfrm>
          <a:off x="1521460" y="1820470"/>
          <a:ext cx="1059180" cy="39624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529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399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399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399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-1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399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399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399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399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399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17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029" y="2029591"/>
            <a:ext cx="4554132" cy="37162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940FF8-408D-B750-8E34-03B45FBF78E2}"/>
              </a:ext>
            </a:extLst>
          </p:cNvPr>
          <p:cNvSpPr txBox="1"/>
          <p:nvPr/>
        </p:nvSpPr>
        <p:spPr>
          <a:xfrm>
            <a:off x="1229959" y="1353415"/>
            <a:ext cx="164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Balance Factors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257BF-7E5D-ABD2-AEE4-92B0DF4C85C0}"/>
              </a:ext>
            </a:extLst>
          </p:cNvPr>
          <p:cNvSpPr txBox="1"/>
          <p:nvPr/>
        </p:nvSpPr>
        <p:spPr>
          <a:xfrm>
            <a:off x="5134163" y="1351295"/>
            <a:ext cx="1904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Balanced AVL Tree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32149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600" dirty="0"/>
              <a:t>Example of left – right rotation</a:t>
            </a:r>
            <a:endParaRPr lang="en-US" sz="3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94" y="1906663"/>
            <a:ext cx="4330560" cy="4336985"/>
          </a:xfrm>
        </p:spPr>
      </p:pic>
      <p:pic>
        <p:nvPicPr>
          <p:cNvPr id="5" name="Picture 4" descr="Transparent Circle Layerred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02" y="3668422"/>
            <a:ext cx="784436" cy="903290"/>
          </a:xfrm>
          <a:prstGeom prst="rect">
            <a:avLst/>
          </a:prstGeom>
        </p:spPr>
      </p:pic>
      <p:pic>
        <p:nvPicPr>
          <p:cNvPr id="9" name="Picture 8" descr="Transparent Circle Layerblue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45" y="5373421"/>
            <a:ext cx="947986" cy="1042103"/>
          </a:xfrm>
          <a:prstGeom prst="rect">
            <a:avLst/>
          </a:prstGeom>
        </p:spPr>
      </p:pic>
      <p:pic>
        <p:nvPicPr>
          <p:cNvPr id="11" name="Picture 10" descr="Transparent Circle Layer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475" y="4567286"/>
            <a:ext cx="717710" cy="82645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08821"/>
              </p:ext>
            </p:extLst>
          </p:nvPr>
        </p:nvGraphicFramePr>
        <p:xfrm>
          <a:off x="1809896" y="1660908"/>
          <a:ext cx="1163320" cy="44577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58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423"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423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423"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423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423"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423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423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423">
                <a:tc>
                  <a:txBody>
                    <a:bodyPr/>
                    <a:lstStyle/>
                    <a:p>
                      <a:r>
                        <a:rPr lang="en-US" sz="2800" dirty="0"/>
                        <a:t>17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8423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C0D8E87-071C-81F8-51BF-E34C1FFBB71E}"/>
              </a:ext>
            </a:extLst>
          </p:cNvPr>
          <p:cNvSpPr txBox="1"/>
          <p:nvPr/>
        </p:nvSpPr>
        <p:spPr>
          <a:xfrm>
            <a:off x="1169162" y="1045866"/>
            <a:ext cx="6366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After inserting 5- the balance goes from -1 to +2.</a:t>
            </a:r>
            <a:endParaRPr lang="en-IE" sz="2400" b="1" dirty="0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2170DBA1-C6B4-5C0B-E8CE-66BCCE176B14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53412" y="4377848"/>
            <a:ext cx="451646" cy="378022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E78DB0-75FC-7690-6E88-22BC9EAE2BB0}"/>
              </a:ext>
            </a:extLst>
          </p:cNvPr>
          <p:cNvSpPr txBox="1"/>
          <p:nvPr/>
        </p:nvSpPr>
        <p:spPr>
          <a:xfrm>
            <a:off x="5680338" y="4698166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Left rotation</a:t>
            </a:r>
            <a:endParaRPr lang="en-IE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68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600" dirty="0"/>
              <a:t>Example of left – right rotation</a:t>
            </a:r>
            <a:endParaRPr lang="en-US" sz="3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025" y="962716"/>
            <a:ext cx="5497221" cy="5046391"/>
          </a:xfrm>
        </p:spPr>
      </p:pic>
      <p:pic>
        <p:nvPicPr>
          <p:cNvPr id="7" name="Picture 6" descr="Transparent Circle Layerred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83" y="4173702"/>
            <a:ext cx="595488" cy="685713"/>
          </a:xfrm>
          <a:prstGeom prst="rect">
            <a:avLst/>
          </a:prstGeom>
        </p:spPr>
      </p:pic>
      <p:pic>
        <p:nvPicPr>
          <p:cNvPr id="14" name="Picture 13" descr="Transparent Circle Layerblue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44" y="4065938"/>
            <a:ext cx="601172" cy="692258"/>
          </a:xfrm>
          <a:prstGeom prst="rect">
            <a:avLst/>
          </a:prstGeom>
        </p:spPr>
      </p:pic>
      <p:pic>
        <p:nvPicPr>
          <p:cNvPr id="16" name="Picture 15" descr="Transparent Circle Layer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099" y="3147587"/>
            <a:ext cx="562799" cy="648072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487420"/>
              </p:ext>
            </p:extLst>
          </p:nvPr>
        </p:nvGraphicFramePr>
        <p:xfrm>
          <a:off x="1179481" y="1222795"/>
          <a:ext cx="1398225" cy="44577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47"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47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47"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-1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4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47"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47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47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647">
                <a:tc>
                  <a:txBody>
                    <a:bodyPr/>
                    <a:lstStyle/>
                    <a:p>
                      <a:r>
                        <a:rPr lang="en-US" sz="2800" dirty="0"/>
                        <a:t>17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647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34814D7E-1862-9EE3-9781-04D644637E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25313" y="3132766"/>
            <a:ext cx="451646" cy="378022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B64553F-562C-AA00-773D-2CACDC513056}"/>
              </a:ext>
            </a:extLst>
          </p:cNvPr>
          <p:cNvSpPr txBox="1"/>
          <p:nvPr/>
        </p:nvSpPr>
        <p:spPr>
          <a:xfrm>
            <a:off x="3662520" y="2837610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Left rotation</a:t>
            </a:r>
            <a:endParaRPr lang="en-IE" sz="105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2D29C-0920-2109-0F54-F27AEFD40F9B}"/>
              </a:ext>
            </a:extLst>
          </p:cNvPr>
          <p:cNvSpPr txBox="1"/>
          <p:nvPr/>
        </p:nvSpPr>
        <p:spPr>
          <a:xfrm>
            <a:off x="2436015" y="5959240"/>
            <a:ext cx="463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after rotating left, the tree is un-balanced.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9693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23" y="429202"/>
            <a:ext cx="8260652" cy="3454358"/>
          </a:xfrm>
        </p:spPr>
        <p:txBody>
          <a:bodyPr anchor="t">
            <a:noAutofit/>
          </a:bodyPr>
          <a:lstStyle/>
          <a:p>
            <a:pPr marL="266700" indent="-266700">
              <a:spcAft>
                <a:spcPts val="600"/>
              </a:spcAft>
              <a:buFont typeface="Arial" pitchFamily="34" charset="0"/>
              <a:buChar char="•"/>
            </a:pPr>
            <a:r>
              <a:rPr lang="en-GB" sz="2000" dirty="0"/>
              <a:t>E.g. Create a Binary Tree from the following list: 2, 4, 5, 6, 7, 9, 10.</a:t>
            </a:r>
          </a:p>
          <a:p>
            <a:pPr marL="266700" indent="-266700">
              <a:spcAft>
                <a:spcPts val="600"/>
              </a:spcAft>
              <a:buFont typeface="Arial" pitchFamily="34" charset="0"/>
              <a:buChar char="•"/>
            </a:pPr>
            <a:endParaRPr lang="en-GB" sz="2000" dirty="0"/>
          </a:p>
          <a:p>
            <a:pPr marL="266700" indent="-266700">
              <a:spcAft>
                <a:spcPts val="600"/>
              </a:spcAft>
              <a:buFont typeface="Arial" pitchFamily="34" charset="0"/>
              <a:buChar char="•"/>
            </a:pPr>
            <a:endParaRPr lang="en-GB" sz="2000" dirty="0"/>
          </a:p>
          <a:p>
            <a:pPr marL="266700" indent="-266700">
              <a:spcAft>
                <a:spcPts val="600"/>
              </a:spcAft>
              <a:buFont typeface="Arial" pitchFamily="34" charset="0"/>
              <a:buChar char="•"/>
            </a:pPr>
            <a:endParaRPr lang="en-GB" sz="2000" dirty="0"/>
          </a:p>
          <a:p>
            <a:pPr marL="266700" indent="-266700">
              <a:spcAft>
                <a:spcPts val="600"/>
              </a:spcAft>
              <a:buFont typeface="Arial" pitchFamily="34" charset="0"/>
              <a:buChar char="•"/>
            </a:pPr>
            <a:endParaRPr lang="en-GB" sz="2000" dirty="0"/>
          </a:p>
          <a:p>
            <a:pPr marL="266700" indent="-266700">
              <a:spcAft>
                <a:spcPts val="600"/>
              </a:spcAft>
              <a:buFont typeface="Arial" pitchFamily="34" charset="0"/>
              <a:buChar char="•"/>
            </a:pPr>
            <a:endParaRPr lang="en-GB" sz="2000" dirty="0"/>
          </a:p>
          <a:p>
            <a:pPr marL="266700" indent="-266700">
              <a:spcAft>
                <a:spcPts val="600"/>
              </a:spcAft>
              <a:buFont typeface="Arial" pitchFamily="34" charset="0"/>
              <a:buChar char="•"/>
            </a:pPr>
            <a:endParaRPr lang="en-GB" sz="2000" dirty="0"/>
          </a:p>
          <a:p>
            <a:pPr marL="0" indent="0">
              <a:spcAft>
                <a:spcPts val="600"/>
              </a:spcAft>
              <a:buNone/>
            </a:pPr>
            <a:endParaRPr lang="en-GB" sz="2000" dirty="0"/>
          </a:p>
          <a:p>
            <a:pPr marL="266700" indent="-266700">
              <a:spcAft>
                <a:spcPts val="600"/>
              </a:spcAft>
              <a:buFont typeface="Arial" pitchFamily="34" charset="0"/>
              <a:buChar char="•"/>
            </a:pPr>
            <a:r>
              <a:rPr lang="en-GB" sz="2000" dirty="0"/>
              <a:t>For example, in the case of a search or retrieval algorithm, we start searching from the root node and will search linearly because each element is greater than 1. </a:t>
            </a:r>
          </a:p>
          <a:p>
            <a:pPr marL="266700" indent="-266700">
              <a:spcAft>
                <a:spcPts val="600"/>
              </a:spcAft>
              <a:buFont typeface="Arial" pitchFamily="34" charset="0"/>
              <a:buChar char="•"/>
            </a:pPr>
            <a:r>
              <a:rPr lang="en-GB" sz="2000" dirty="0"/>
              <a:t>Therefore, a sorted binary tree will result in a linear list. So, the cost will be linear of this binary tree. </a:t>
            </a:r>
          </a:p>
          <a:p>
            <a:pPr marL="266700" indent="-266700">
              <a:spcAft>
                <a:spcPts val="600"/>
              </a:spcAft>
              <a:buFont typeface="Arial" pitchFamily="34" charset="0"/>
              <a:buChar char="•"/>
            </a:pPr>
            <a:r>
              <a:rPr lang="en-GB" sz="2000" dirty="0"/>
              <a:t>So, the cost will be O(n).</a:t>
            </a:r>
            <a:endParaRPr lang="en-IE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1273C81-A1BE-2EE5-CEEA-5620BE1B9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430" y="1155365"/>
            <a:ext cx="3284505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292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600" dirty="0"/>
              <a:t>Example of left – right rotation</a:t>
            </a:r>
            <a:endParaRPr lang="en-US" sz="3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025" y="962716"/>
            <a:ext cx="5497221" cy="5046391"/>
          </a:xfrm>
        </p:spPr>
      </p:pic>
      <p:pic>
        <p:nvPicPr>
          <p:cNvPr id="7" name="Picture 6" descr="Transparent Circle Layerred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86" y="2106349"/>
            <a:ext cx="595488" cy="685713"/>
          </a:xfrm>
          <a:prstGeom prst="rect">
            <a:avLst/>
          </a:prstGeom>
        </p:spPr>
      </p:pic>
      <p:pic>
        <p:nvPicPr>
          <p:cNvPr id="16" name="Picture 15" descr="Transparent Circle Layer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099" y="3147587"/>
            <a:ext cx="562799" cy="648072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179481" y="1222795"/>
          <a:ext cx="1398225" cy="44577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47"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47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47"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-1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4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47"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47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47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647">
                <a:tc>
                  <a:txBody>
                    <a:bodyPr/>
                    <a:lstStyle/>
                    <a:p>
                      <a:r>
                        <a:rPr lang="en-US" sz="2800" dirty="0"/>
                        <a:t>17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647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A65CDE13-A928-6A6A-ED4B-74B2E95B47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89598" y="1337410"/>
            <a:ext cx="699286" cy="575161"/>
          </a:xfrm>
          <a:prstGeom prst="curvedConnector3">
            <a:avLst>
              <a:gd name="adj1" fmla="val 10251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87F2C7-ADE7-6874-5DED-87E1C54141F7}"/>
              </a:ext>
            </a:extLst>
          </p:cNvPr>
          <p:cNvSpPr txBox="1"/>
          <p:nvPr/>
        </p:nvSpPr>
        <p:spPr>
          <a:xfrm>
            <a:off x="3976713" y="1381359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Right rotation</a:t>
            </a:r>
            <a:endParaRPr lang="en-IE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820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600" dirty="0"/>
              <a:t>Example of left-right rotation</a:t>
            </a:r>
            <a:endParaRPr lang="en-US" sz="3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442" y="1607331"/>
            <a:ext cx="5910536" cy="4520260"/>
          </a:xfr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64453" y="1607331"/>
          <a:ext cx="1723267" cy="44577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849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47"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-1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47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47"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-1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4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47"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47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47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647">
                <a:tc>
                  <a:txBody>
                    <a:bodyPr/>
                    <a:lstStyle/>
                    <a:p>
                      <a:r>
                        <a:rPr lang="en-US" sz="2800" dirty="0"/>
                        <a:t>17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647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866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600" dirty="0"/>
              <a:t>Visualizer </a:t>
            </a:r>
            <a:endParaRPr lang="en-US" sz="3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B9026-C801-2B35-BA7E-046560F4C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hlinkClick r:id="rId2"/>
              </a:rPr>
              <a:t>https://www.cs.usfca.edu/~galles/visualization/AVLtree.html</a:t>
            </a:r>
            <a:r>
              <a:rPr lang="en-IE" dirty="0"/>
              <a:t> - AVL 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>
                <a:hlinkClick r:id="rId3"/>
              </a:rPr>
              <a:t>https://www.cs.usfca.edu/~galles/visualization/BTree.html</a:t>
            </a:r>
            <a:r>
              <a:rPr lang="en-IE" dirty="0"/>
              <a:t> - B-Tree</a:t>
            </a:r>
          </a:p>
        </p:txBody>
      </p:sp>
    </p:spTree>
    <p:extLst>
      <p:ext uri="{BB962C8B-B14F-4D97-AF65-F5344CB8AC3E}">
        <p14:creationId xmlns:p14="http://schemas.microsoft.com/office/powerpoint/2010/main" val="2826417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r>
              <a:rPr lang="en-US" sz="1700" dirty="0"/>
              <a:t>Cost of insertion and retrieval for AVL binary search tree is (log</a:t>
            </a:r>
            <a:r>
              <a:rPr lang="en-US" sz="1700" baseline="-25000" dirty="0"/>
              <a:t>2</a:t>
            </a:r>
            <a:r>
              <a:rPr lang="en-US" sz="1700" dirty="0"/>
              <a:t>N)</a:t>
            </a:r>
          </a:p>
          <a:p>
            <a:endParaRPr lang="en-US" sz="1700" dirty="0"/>
          </a:p>
          <a:p>
            <a:r>
              <a:rPr lang="en-US" sz="1700" dirty="0"/>
              <a:t>Can we improve on this?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BE76A-F394-78F1-04F7-ABB0A666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600" dirty="0"/>
              <a:t>Cost of insertion and retrieval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0240118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BE76A-F394-78F1-04F7-ABB0A666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600" dirty="0"/>
              <a:t>Cost of insertion and retrieval</a:t>
            </a:r>
            <a:endParaRPr lang="en-US" sz="3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17EE57-91F0-B844-B39E-DC407EEB4912}"/>
              </a:ext>
            </a:extLst>
          </p:cNvPr>
          <p:cNvSpPr/>
          <p:nvPr/>
        </p:nvSpPr>
        <p:spPr>
          <a:xfrm>
            <a:off x="2322858" y="1620058"/>
            <a:ext cx="1004341" cy="19401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Secondary storage with some data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A47FA9-42FC-7889-74B4-DAF46306881B}"/>
              </a:ext>
            </a:extLst>
          </p:cNvPr>
          <p:cNvSpPr/>
          <p:nvPr/>
        </p:nvSpPr>
        <p:spPr>
          <a:xfrm>
            <a:off x="689243" y="1246614"/>
            <a:ext cx="1251678" cy="23009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  <a:endParaRPr lang="en-IE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F42908-DE7D-A2E3-9416-5D84F77EA16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327199" y="2590120"/>
            <a:ext cx="460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2A55120-5AE0-88CE-98C1-25742CB7F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552712"/>
              </p:ext>
            </p:extLst>
          </p:nvPr>
        </p:nvGraphicFramePr>
        <p:xfrm>
          <a:off x="3835619" y="1620058"/>
          <a:ext cx="16507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394">
                  <a:extLst>
                    <a:ext uri="{9D8B030D-6E8A-4147-A177-3AD203B41FA5}">
                      <a16:colId xmlns:a16="http://schemas.microsoft.com/office/drawing/2014/main" val="1195350242"/>
                    </a:ext>
                  </a:extLst>
                </a:gridCol>
                <a:gridCol w="825394">
                  <a:extLst>
                    <a:ext uri="{9D8B030D-6E8A-4147-A177-3AD203B41FA5}">
                      <a16:colId xmlns:a16="http://schemas.microsoft.com/office/drawing/2014/main" val="160396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Pointer 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39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04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1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2403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FBFE1D-B836-C55A-1B0A-FD247AF6FAEB}"/>
              </a:ext>
            </a:extLst>
          </p:cNvPr>
          <p:cNvCxnSpPr>
            <a:endCxn id="4" idx="1"/>
          </p:cNvCxnSpPr>
          <p:nvPr/>
        </p:nvCxnSpPr>
        <p:spPr>
          <a:xfrm>
            <a:off x="1940921" y="2590120"/>
            <a:ext cx="381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Content Placeholder 3">
            <a:extLst>
              <a:ext uri="{FF2B5EF4-FFF2-40B4-BE49-F238E27FC236}">
                <a16:creationId xmlns:a16="http://schemas.microsoft.com/office/drawing/2014/main" id="{4361306E-80DD-84AB-71CB-8F234424B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333" y="1979128"/>
            <a:ext cx="1393350" cy="125053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79474CD-3097-DDCE-7407-E56A57F849D0}"/>
              </a:ext>
            </a:extLst>
          </p:cNvPr>
          <p:cNvSpPr/>
          <p:nvPr/>
        </p:nvSpPr>
        <p:spPr>
          <a:xfrm>
            <a:off x="2310368" y="4163382"/>
            <a:ext cx="1004341" cy="19401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Secondary storage with huge data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418045-1130-0968-BBAD-9C980DA51E42}"/>
              </a:ext>
            </a:extLst>
          </p:cNvPr>
          <p:cNvSpPr/>
          <p:nvPr/>
        </p:nvSpPr>
        <p:spPr>
          <a:xfrm>
            <a:off x="676753" y="3789938"/>
            <a:ext cx="1251678" cy="23009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  <a:endParaRPr lang="en-IE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FAF00D-8E74-7B06-C47D-5E8ED803523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314709" y="5133444"/>
            <a:ext cx="460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F35A46D-AECF-791D-B89F-5936B417E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049223"/>
              </p:ext>
            </p:extLst>
          </p:nvPr>
        </p:nvGraphicFramePr>
        <p:xfrm>
          <a:off x="3880279" y="3754324"/>
          <a:ext cx="1535692" cy="2336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846">
                  <a:extLst>
                    <a:ext uri="{9D8B030D-6E8A-4147-A177-3AD203B41FA5}">
                      <a16:colId xmlns:a16="http://schemas.microsoft.com/office/drawing/2014/main" val="1195350242"/>
                    </a:ext>
                  </a:extLst>
                </a:gridCol>
                <a:gridCol w="767846">
                  <a:extLst>
                    <a:ext uri="{9D8B030D-6E8A-4147-A177-3AD203B41FA5}">
                      <a16:colId xmlns:a16="http://schemas.microsoft.com/office/drawing/2014/main" val="1603964882"/>
                    </a:ext>
                  </a:extLst>
                </a:gridCol>
              </a:tblGrid>
              <a:tr h="256345">
                <a:tc>
                  <a:txBody>
                    <a:bodyPr/>
                    <a:lstStyle/>
                    <a:p>
                      <a:r>
                        <a:rPr lang="en-US" sz="1050" dirty="0"/>
                        <a:t>Key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Pointer </a:t>
                      </a:r>
                      <a:endParaRPr lang="en-I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394929"/>
                  </a:ext>
                </a:extLst>
              </a:tr>
              <a:tr h="258443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043046"/>
                  </a:ext>
                </a:extLst>
              </a:tr>
              <a:tr h="258443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3635"/>
                  </a:ext>
                </a:extLst>
              </a:tr>
              <a:tr h="258443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12657"/>
                  </a:ext>
                </a:extLst>
              </a:tr>
              <a:tr h="258443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24033"/>
                  </a:ext>
                </a:extLst>
              </a:tr>
              <a:tr h="258443">
                <a:tc>
                  <a:txBody>
                    <a:bodyPr/>
                    <a:lstStyle/>
                    <a:p>
                      <a:r>
                        <a:rPr lang="en-US" dirty="0"/>
                        <a:t>………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……..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20277"/>
                  </a:ext>
                </a:extLst>
              </a:tr>
              <a:tr h="258443">
                <a:tc>
                  <a:txBody>
                    <a:bodyPr/>
                    <a:lstStyle/>
                    <a:p>
                      <a:r>
                        <a:rPr lang="en-US" dirty="0"/>
                        <a:t>………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………..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948038"/>
                  </a:ext>
                </a:extLst>
              </a:tr>
              <a:tr h="258443">
                <a:tc>
                  <a:txBody>
                    <a:bodyPr/>
                    <a:lstStyle/>
                    <a:p>
                      <a:r>
                        <a:rPr lang="en-US" dirty="0"/>
                        <a:t>………..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731030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FA9DC-4544-291E-A9A1-AA37E0FB0061}"/>
              </a:ext>
            </a:extLst>
          </p:cNvPr>
          <p:cNvCxnSpPr>
            <a:endCxn id="21" idx="1"/>
          </p:cNvCxnSpPr>
          <p:nvPr/>
        </p:nvCxnSpPr>
        <p:spPr>
          <a:xfrm>
            <a:off x="1928431" y="5133444"/>
            <a:ext cx="381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18CF189-5FCD-0429-1FE4-CF4BD70C3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579816"/>
              </p:ext>
            </p:extLst>
          </p:nvPr>
        </p:nvGraphicFramePr>
        <p:xfrm>
          <a:off x="5868504" y="4280356"/>
          <a:ext cx="1089950" cy="1477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75">
                  <a:extLst>
                    <a:ext uri="{9D8B030D-6E8A-4147-A177-3AD203B41FA5}">
                      <a16:colId xmlns:a16="http://schemas.microsoft.com/office/drawing/2014/main" val="1195350242"/>
                    </a:ext>
                  </a:extLst>
                </a:gridCol>
                <a:gridCol w="544975">
                  <a:extLst>
                    <a:ext uri="{9D8B030D-6E8A-4147-A177-3AD203B41FA5}">
                      <a16:colId xmlns:a16="http://schemas.microsoft.com/office/drawing/2014/main" val="1603964882"/>
                    </a:ext>
                  </a:extLst>
                </a:gridCol>
              </a:tblGrid>
              <a:tr h="289116">
                <a:tc>
                  <a:txBody>
                    <a:bodyPr/>
                    <a:lstStyle/>
                    <a:p>
                      <a:r>
                        <a:rPr lang="en-US" sz="900" dirty="0"/>
                        <a:t>Key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Pointer </a:t>
                      </a:r>
                      <a:endParaRPr lang="en-I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394929"/>
                  </a:ext>
                </a:extLst>
              </a:tr>
              <a:tr h="289116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043046"/>
                  </a:ext>
                </a:extLst>
              </a:tr>
              <a:tr h="289116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3635"/>
                  </a:ext>
                </a:extLst>
              </a:tr>
              <a:tr h="289116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12657"/>
                  </a:ext>
                </a:extLst>
              </a:tr>
              <a:tr h="289116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2403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BFA6359-8F3C-B680-F430-758EA2440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03512"/>
              </p:ext>
            </p:extLst>
          </p:nvPr>
        </p:nvGraphicFramePr>
        <p:xfrm>
          <a:off x="7291572" y="4280356"/>
          <a:ext cx="1089950" cy="1477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75">
                  <a:extLst>
                    <a:ext uri="{9D8B030D-6E8A-4147-A177-3AD203B41FA5}">
                      <a16:colId xmlns:a16="http://schemas.microsoft.com/office/drawing/2014/main" val="1195350242"/>
                    </a:ext>
                  </a:extLst>
                </a:gridCol>
                <a:gridCol w="544975">
                  <a:extLst>
                    <a:ext uri="{9D8B030D-6E8A-4147-A177-3AD203B41FA5}">
                      <a16:colId xmlns:a16="http://schemas.microsoft.com/office/drawing/2014/main" val="1603964882"/>
                    </a:ext>
                  </a:extLst>
                </a:gridCol>
              </a:tblGrid>
              <a:tr h="289116">
                <a:tc>
                  <a:txBody>
                    <a:bodyPr/>
                    <a:lstStyle/>
                    <a:p>
                      <a:r>
                        <a:rPr lang="en-US" sz="900" dirty="0"/>
                        <a:t>Key</a:t>
                      </a:r>
                      <a:endParaRPr lang="en-I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Pointer </a:t>
                      </a:r>
                      <a:endParaRPr lang="en-I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394929"/>
                  </a:ext>
                </a:extLst>
              </a:tr>
              <a:tr h="289116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043046"/>
                  </a:ext>
                </a:extLst>
              </a:tr>
              <a:tr h="289116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3635"/>
                  </a:ext>
                </a:extLst>
              </a:tr>
              <a:tr h="289116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12657"/>
                  </a:ext>
                </a:extLst>
              </a:tr>
              <a:tr h="289116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24033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019595-907C-5D80-F7DE-0B8C6A88874F}"/>
              </a:ext>
            </a:extLst>
          </p:cNvPr>
          <p:cNvCxnSpPr>
            <a:cxnSpLocks/>
          </p:cNvCxnSpPr>
          <p:nvPr/>
        </p:nvCxnSpPr>
        <p:spPr>
          <a:xfrm>
            <a:off x="5548032" y="5023306"/>
            <a:ext cx="275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765820-1A77-2155-C23B-6EDB2DA8974E}"/>
              </a:ext>
            </a:extLst>
          </p:cNvPr>
          <p:cNvCxnSpPr>
            <a:cxnSpLocks/>
          </p:cNvCxnSpPr>
          <p:nvPr/>
        </p:nvCxnSpPr>
        <p:spPr>
          <a:xfrm>
            <a:off x="6958454" y="5087086"/>
            <a:ext cx="275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Arrow: Circular 29">
            <a:extLst>
              <a:ext uri="{FF2B5EF4-FFF2-40B4-BE49-F238E27FC236}">
                <a16:creationId xmlns:a16="http://schemas.microsoft.com/office/drawing/2014/main" id="{9714F337-1A7C-36D8-151E-B4A296762325}"/>
              </a:ext>
            </a:extLst>
          </p:cNvPr>
          <p:cNvSpPr/>
          <p:nvPr/>
        </p:nvSpPr>
        <p:spPr>
          <a:xfrm flipH="1">
            <a:off x="6723089" y="3796191"/>
            <a:ext cx="1319438" cy="734382"/>
          </a:xfrm>
          <a:prstGeom prst="circularArrow">
            <a:avLst>
              <a:gd name="adj1" fmla="val 0"/>
              <a:gd name="adj2" fmla="val 1142319"/>
              <a:gd name="adj3" fmla="val 20418607"/>
              <a:gd name="adj4" fmla="val 10800000"/>
              <a:gd name="adj5" fmla="val 741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32" name="Arrow: Circular 31">
            <a:extLst>
              <a:ext uri="{FF2B5EF4-FFF2-40B4-BE49-F238E27FC236}">
                <a16:creationId xmlns:a16="http://schemas.microsoft.com/office/drawing/2014/main" id="{83C6FF43-5E43-9A37-3292-E00EB5C8F5CD}"/>
              </a:ext>
            </a:extLst>
          </p:cNvPr>
          <p:cNvSpPr/>
          <p:nvPr/>
        </p:nvSpPr>
        <p:spPr>
          <a:xfrm rot="443577" flipH="1">
            <a:off x="5056873" y="3207042"/>
            <a:ext cx="1565644" cy="1250533"/>
          </a:xfrm>
          <a:prstGeom prst="circularArrow">
            <a:avLst>
              <a:gd name="adj1" fmla="val 0"/>
              <a:gd name="adj2" fmla="val 1142319"/>
              <a:gd name="adj3" fmla="val 20418607"/>
              <a:gd name="adj4" fmla="val 8928065"/>
              <a:gd name="adj5" fmla="val 741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90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algn="just">
              <a:spcBef>
                <a:spcPts val="900"/>
              </a:spcBef>
            </a:pPr>
            <a:r>
              <a:rPr lang="en-IE" sz="1700" dirty="0"/>
              <a:t>Introduce </a:t>
            </a:r>
            <a:r>
              <a:rPr lang="en-IE" sz="1700" b="1" dirty="0"/>
              <a:t>multi-way binary search tree </a:t>
            </a:r>
            <a:r>
              <a:rPr lang="en-IE" sz="1700" dirty="0"/>
              <a:t>where access is to an entire group or page (replaced with nodes) of ordered values (elements/items).</a:t>
            </a:r>
          </a:p>
          <a:p>
            <a:pPr algn="just">
              <a:spcBef>
                <a:spcPts val="900"/>
              </a:spcBef>
            </a:pPr>
            <a:endParaRPr lang="en-IE" sz="1700" dirty="0"/>
          </a:p>
          <a:p>
            <a:pPr algn="just">
              <a:spcBef>
                <a:spcPts val="900"/>
              </a:spcBef>
            </a:pPr>
            <a:r>
              <a:rPr lang="en-US" sz="1700" dirty="0"/>
              <a:t>This gives rise to the idea of a page, where the page size corresponds to a multiple of the block size of the underlying storage device.</a:t>
            </a:r>
          </a:p>
          <a:p>
            <a:pPr algn="just">
              <a:spcBef>
                <a:spcPts val="900"/>
              </a:spcBef>
            </a:pPr>
            <a:endParaRPr lang="en-US" sz="1700" dirty="0"/>
          </a:p>
          <a:p>
            <a:pPr algn="just">
              <a:spcBef>
                <a:spcPts val="900"/>
              </a:spcBef>
            </a:pPr>
            <a:r>
              <a:rPr lang="en-US" sz="1700" dirty="0"/>
              <a:t>This choice simplifies and optimizes disk access. Each disk access would read a single page. This can give incredibly fast retrieval times</a:t>
            </a:r>
          </a:p>
          <a:p>
            <a:pPr algn="just">
              <a:spcBef>
                <a:spcPts val="900"/>
              </a:spcBef>
            </a:pPr>
            <a:endParaRPr lang="en-IE" sz="1700" dirty="0"/>
          </a:p>
          <a:p>
            <a:pPr algn="just">
              <a:spcBef>
                <a:spcPts val="900"/>
              </a:spcBef>
            </a:pPr>
            <a:r>
              <a:rPr lang="en-US" sz="1700" dirty="0"/>
              <a:t>For example, if the page size was 1000, then, given N items on disk, the cost of retrieval is </a:t>
            </a:r>
            <a:r>
              <a:rPr lang="en-IE" sz="1700" dirty="0"/>
              <a:t>log</a:t>
            </a:r>
            <a:r>
              <a:rPr lang="en-IE" sz="1700" baseline="-25000" dirty="0"/>
              <a:t>1000</a:t>
            </a:r>
            <a:r>
              <a:rPr lang="en-US" sz="1700" dirty="0"/>
              <a:t>N. This is an incredibly  small number even for huge values of N. </a:t>
            </a:r>
          </a:p>
          <a:p>
            <a:pPr algn="just">
              <a:spcBef>
                <a:spcPts val="900"/>
              </a:spcBef>
            </a:pPr>
            <a:endParaRPr lang="en-IE" sz="1700" dirty="0"/>
          </a:p>
          <a:p>
            <a:pPr algn="just">
              <a:spcBef>
                <a:spcPts val="900"/>
              </a:spcBef>
            </a:pPr>
            <a:r>
              <a:rPr lang="en-IE" sz="1700" dirty="0"/>
              <a:t>Log</a:t>
            </a:r>
            <a:r>
              <a:rPr lang="en-IE" sz="1700" baseline="-25000" dirty="0"/>
              <a:t>1000</a:t>
            </a:r>
            <a:r>
              <a:rPr lang="en-IE" sz="1700" dirty="0"/>
              <a:t>1000</a:t>
            </a:r>
            <a:r>
              <a:rPr lang="en-IE" sz="1700" baseline="30000" dirty="0"/>
              <a:t>3</a:t>
            </a:r>
            <a:r>
              <a:rPr lang="en-IE" sz="1700" dirty="0"/>
              <a:t> = 3*log</a:t>
            </a:r>
            <a:r>
              <a:rPr lang="en-IE" sz="1700" baseline="-25000" dirty="0"/>
              <a:t>1000</a:t>
            </a:r>
            <a:r>
              <a:rPr lang="en-IE" sz="1700" dirty="0"/>
              <a:t>1000 = 3*1 = 3</a:t>
            </a:r>
          </a:p>
          <a:p>
            <a:pPr marL="0" indent="0" algn="just">
              <a:spcBef>
                <a:spcPts val="900"/>
              </a:spcBef>
              <a:buNone/>
            </a:pPr>
            <a:endParaRPr lang="en-IE" sz="1700" baseline="30000" dirty="0"/>
          </a:p>
          <a:p>
            <a:pPr algn="just">
              <a:spcBef>
                <a:spcPts val="900"/>
              </a:spcBef>
            </a:pPr>
            <a:r>
              <a:rPr lang="en-US" sz="2400" baseline="30000" dirty="0"/>
              <a:t>This means that a tree of height 3 and a branching factor of 1000 can manage a billion keys  but only requires at most 3 disk accesses to retrieve a key</a:t>
            </a:r>
            <a:endParaRPr lang="en-IE" sz="2400" baseline="30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378BD-D3B2-060F-7DB4-C370B35A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600" dirty="0"/>
              <a:t>B Trees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2067473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algn="just">
              <a:spcBef>
                <a:spcPts val="900"/>
              </a:spcBef>
            </a:pPr>
            <a:r>
              <a:rPr lang="en-US" sz="1700" dirty="0"/>
              <a:t>This whole solution is only possible if a tree is not allowed to grow at random. </a:t>
            </a:r>
          </a:p>
          <a:p>
            <a:pPr algn="just">
              <a:spcBef>
                <a:spcPts val="900"/>
              </a:spcBef>
            </a:pPr>
            <a:endParaRPr lang="en-US" sz="1700" dirty="0"/>
          </a:p>
          <a:p>
            <a:pPr algn="just">
              <a:spcBef>
                <a:spcPts val="900"/>
              </a:spcBef>
            </a:pPr>
            <a:r>
              <a:rPr lang="en-US" sz="1700" dirty="0"/>
              <a:t>The optimum would be to have a perfectly balanced tree. However, this must be ruled out because the balancing overhead is too great</a:t>
            </a:r>
          </a:p>
          <a:p>
            <a:pPr algn="just">
              <a:spcBef>
                <a:spcPts val="900"/>
              </a:spcBef>
            </a:pPr>
            <a:endParaRPr lang="en-US" sz="1700" dirty="0"/>
          </a:p>
          <a:p>
            <a:pPr algn="just">
              <a:spcBef>
                <a:spcPts val="900"/>
              </a:spcBef>
            </a:pPr>
            <a:r>
              <a:rPr lang="en-US" sz="1700" dirty="0"/>
              <a:t>Bayer and McCreight(1972) came up with a solution called </a:t>
            </a:r>
            <a:r>
              <a:rPr lang="en-US" sz="1700" i="1" dirty="0"/>
              <a:t>B-Tree.</a:t>
            </a:r>
          </a:p>
          <a:p>
            <a:pPr algn="just">
              <a:spcBef>
                <a:spcPts val="900"/>
              </a:spcBef>
            </a:pPr>
            <a:endParaRPr lang="en-US" sz="1700" i="1" dirty="0"/>
          </a:p>
          <a:p>
            <a:pPr algn="just">
              <a:spcBef>
                <a:spcPts val="900"/>
              </a:spcBef>
            </a:pPr>
            <a:r>
              <a:rPr lang="en-US" sz="1700" dirty="0"/>
              <a:t> Their suggestion was to define a binary search tree that grows from the bottom up.</a:t>
            </a:r>
          </a:p>
          <a:p>
            <a:pPr algn="just">
              <a:spcBef>
                <a:spcPts val="900"/>
              </a:spcBef>
            </a:pPr>
            <a:endParaRPr lang="en-US" sz="1700" dirty="0"/>
          </a:p>
          <a:p>
            <a:pPr algn="just">
              <a:spcBef>
                <a:spcPts val="900"/>
              </a:spcBef>
            </a:pPr>
            <a:r>
              <a:rPr lang="en-US" sz="1700" dirty="0"/>
              <a:t>Used widely</a:t>
            </a:r>
          </a:p>
          <a:p>
            <a:pPr lvl="1" algn="just">
              <a:spcBef>
                <a:spcPts val="900"/>
              </a:spcBef>
            </a:pPr>
            <a:r>
              <a:rPr lang="en-US" sz="1700" dirty="0"/>
              <a:t>Operating Systems (Unix file system)</a:t>
            </a:r>
          </a:p>
          <a:p>
            <a:pPr lvl="1" algn="just">
              <a:spcBef>
                <a:spcPts val="900"/>
              </a:spcBef>
            </a:pPr>
            <a:r>
              <a:rPr lang="en-US" sz="1700" dirty="0"/>
              <a:t>Database Management Systems </a:t>
            </a:r>
            <a:r>
              <a:rPr lang="en-US" sz="1700" dirty="0">
                <a:solidFill>
                  <a:srgbClr val="FF0000"/>
                </a:solidFill>
              </a:rPr>
              <a:t>(to operate a large amount of data when huge memory is required for inserting, searching, and organizing with the help of pages.)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673CB-D960-E0E7-1332-851A8F727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600" dirty="0"/>
              <a:t>B Trees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2798607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 dirty="0"/>
              <a:t>B-Trees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algn="just"/>
            <a:r>
              <a:rPr lang="en-US" sz="1700" dirty="0"/>
              <a:t>It is a generalization of a BST in which a node can have more than 2 children (node/page with items)</a:t>
            </a:r>
          </a:p>
          <a:p>
            <a:pPr algn="just"/>
            <a:endParaRPr lang="en-US" sz="1700" dirty="0"/>
          </a:p>
          <a:p>
            <a:pPr algn="just"/>
            <a:r>
              <a:rPr lang="en-US" sz="1700" dirty="0"/>
              <a:t>Maintains sorted data </a:t>
            </a:r>
            <a:r>
              <a:rPr lang="en-US" sz="1700" dirty="0">
                <a:solidFill>
                  <a:srgbClr val="FF0000"/>
                </a:solidFill>
              </a:rPr>
              <a:t>(more efficient, and reduced optimization cost).</a:t>
            </a:r>
          </a:p>
          <a:p>
            <a:pPr algn="just"/>
            <a:endParaRPr lang="en-US" sz="1700" dirty="0">
              <a:solidFill>
                <a:srgbClr val="FF0000"/>
              </a:solidFill>
            </a:endParaRPr>
          </a:p>
          <a:p>
            <a:pPr algn="just"/>
            <a:r>
              <a:rPr lang="en-US" sz="1700" dirty="0"/>
              <a:t>All leaf nodes must be at the same level.</a:t>
            </a:r>
            <a:r>
              <a:rPr lang="en-US" sz="1700" dirty="0">
                <a:solidFill>
                  <a:srgbClr val="FF0000"/>
                </a:solidFill>
              </a:rPr>
              <a:t> The tree must be balanced.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179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 dirty="0"/>
              <a:t>B-Trees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lvl="0"/>
            <a:r>
              <a:rPr lang="en-US" sz="1700" dirty="0"/>
              <a:t>n = order of the B-Tree</a:t>
            </a:r>
          </a:p>
          <a:p>
            <a:pPr lvl="0"/>
            <a:r>
              <a:rPr lang="en-US" sz="1700" dirty="0"/>
              <a:t>Page </a:t>
            </a:r>
            <a:r>
              <a:rPr lang="en-US" sz="1700" dirty="0">
                <a:sym typeface="Wingdings" panose="05000000000000000000" pitchFamily="2" charset="2"/>
              </a:rPr>
              <a:t> similar to the nodes</a:t>
            </a:r>
          </a:p>
          <a:p>
            <a:pPr lvl="0"/>
            <a:r>
              <a:rPr lang="en-US" sz="1700" dirty="0">
                <a:sym typeface="Wingdings" panose="05000000000000000000" pitchFamily="2" charset="2"/>
              </a:rPr>
              <a:t>m = number of keys in the page</a:t>
            </a:r>
            <a:endParaRPr lang="en-US" sz="1700" dirty="0"/>
          </a:p>
          <a:p>
            <a:pPr marL="0" lvl="0" indent="0">
              <a:buNone/>
            </a:pPr>
            <a:endParaRPr lang="en-US" sz="1700" dirty="0"/>
          </a:p>
          <a:p>
            <a:pPr lvl="0"/>
            <a:r>
              <a:rPr lang="en-US" sz="1700" dirty="0"/>
              <a:t>If a tree is </a:t>
            </a:r>
            <a:r>
              <a:rPr lang="en-US" sz="1700" b="1" dirty="0"/>
              <a:t>order n:</a:t>
            </a:r>
            <a:endParaRPr lang="en-GB" sz="1700" dirty="0"/>
          </a:p>
          <a:p>
            <a:pPr lvl="1"/>
            <a:r>
              <a:rPr lang="en-US" sz="1700" dirty="0"/>
              <a:t>Every </a:t>
            </a:r>
            <a:r>
              <a:rPr lang="en-US" sz="1700" u="sng" dirty="0"/>
              <a:t>page</a:t>
            </a:r>
            <a:r>
              <a:rPr lang="en-US" sz="1700" dirty="0"/>
              <a:t> contains </a:t>
            </a:r>
            <a:r>
              <a:rPr lang="en-US" sz="1700" u="sng" dirty="0"/>
              <a:t>at most 2*n </a:t>
            </a:r>
            <a:r>
              <a:rPr lang="en-US" sz="1700" dirty="0"/>
              <a:t>items. 				</a:t>
            </a:r>
          </a:p>
          <a:p>
            <a:pPr lvl="1"/>
            <a:r>
              <a:rPr lang="en-US" sz="1700" dirty="0"/>
              <a:t>Every page (except root) contains </a:t>
            </a:r>
            <a:r>
              <a:rPr lang="en-US" sz="1700" u="sng" dirty="0"/>
              <a:t>at least n items</a:t>
            </a:r>
            <a:endParaRPr lang="en-GB" sz="1700" dirty="0"/>
          </a:p>
          <a:p>
            <a:pPr lvl="1"/>
            <a:r>
              <a:rPr lang="en-US" sz="1700" dirty="0"/>
              <a:t>Every page </a:t>
            </a:r>
            <a:r>
              <a:rPr lang="en-US" sz="1700" u="sng" dirty="0"/>
              <a:t>is a leaf node or has m+1 children</a:t>
            </a:r>
            <a:r>
              <a:rPr lang="en-US" sz="1700" dirty="0"/>
              <a:t> </a:t>
            </a:r>
          </a:p>
          <a:p>
            <a:pPr lvl="1"/>
            <a:r>
              <a:rPr lang="en-US" sz="1700" dirty="0"/>
              <a:t>m = the number of keys in the page</a:t>
            </a:r>
          </a:p>
          <a:p>
            <a:pPr lvl="1"/>
            <a:endParaRPr lang="en-US" sz="1700" dirty="0"/>
          </a:p>
          <a:p>
            <a:pPr lvl="1"/>
            <a:r>
              <a:rPr lang="en-US" sz="1600" dirty="0"/>
              <a:t>All leaf pages appear at the same level.</a:t>
            </a:r>
          </a:p>
          <a:p>
            <a:pPr lvl="1"/>
            <a:endParaRPr lang="en-GB" sz="1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7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 dirty="0"/>
              <a:t>B-Trees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lvl="0"/>
            <a:r>
              <a:rPr lang="en-US" sz="1700" dirty="0"/>
              <a:t>Let the order of the tree be 2. </a:t>
            </a:r>
            <a:r>
              <a:rPr lang="en-US" sz="1700" b="1" dirty="0"/>
              <a:t>n = 2 </a:t>
            </a:r>
          </a:p>
          <a:p>
            <a:pPr lvl="0"/>
            <a:endParaRPr lang="en-US" sz="1700" b="1" dirty="0"/>
          </a:p>
          <a:p>
            <a:pPr lvl="0"/>
            <a:r>
              <a:rPr lang="en-US" sz="1700" dirty="0"/>
              <a:t>This means that a page may contain at most 4 items. n*2 = 4</a:t>
            </a:r>
          </a:p>
          <a:p>
            <a:pPr lvl="0"/>
            <a:endParaRPr lang="en-US" sz="1700" dirty="0"/>
          </a:p>
          <a:p>
            <a:pPr lvl="0"/>
            <a:r>
              <a:rPr lang="en-US" sz="1700" dirty="0"/>
              <a:t>Adding four numbers to the root node gives:</a:t>
            </a:r>
            <a:endParaRPr lang="en-GB" sz="1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172535-C883-24C1-7566-A2703444D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3064966"/>
            <a:ext cx="2918239" cy="98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2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 dirty="0"/>
              <a:t>Complete Binary Tree</a:t>
            </a:r>
            <a:endParaRPr lang="en-US" sz="3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91" y="3662744"/>
            <a:ext cx="2535692" cy="22757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5D91-857A-E451-5F5C-4919BA2A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4" y="1237632"/>
            <a:ext cx="8260652" cy="952558"/>
          </a:xfrm>
        </p:spPr>
        <p:txBody>
          <a:bodyPr anchor="t">
            <a:noAutofit/>
          </a:bodyPr>
          <a:lstStyle/>
          <a:p>
            <a:pPr marL="269875" indent="-269875" algn="just">
              <a:spcAft>
                <a:spcPts val="600"/>
              </a:spcAft>
            </a:pPr>
            <a:r>
              <a:rPr lang="en-GB" sz="2000" dirty="0"/>
              <a:t>The opposite of a degenerate binary tree is called a complete binary tree. </a:t>
            </a:r>
          </a:p>
          <a:p>
            <a:pPr marL="269875" indent="-269875" algn="just">
              <a:spcAft>
                <a:spcPts val="600"/>
              </a:spcAft>
            </a:pPr>
            <a:endParaRPr lang="en-GB" sz="500" dirty="0"/>
          </a:p>
          <a:p>
            <a:pPr marL="269875" indent="-269875" algn="just">
              <a:spcAft>
                <a:spcPts val="600"/>
              </a:spcAft>
            </a:pPr>
            <a:r>
              <a:rPr lang="en-US" sz="2000" dirty="0"/>
              <a:t>A complete binary tree is one where the nodes are equitably distributed between the two sub-trees of a given node also called a balanced tree.</a:t>
            </a:r>
          </a:p>
          <a:p>
            <a:pPr marL="269875" indent="-269875" algn="just">
              <a:spcAft>
                <a:spcPts val="600"/>
              </a:spcAft>
            </a:pPr>
            <a:endParaRPr lang="en-US" sz="600" dirty="0"/>
          </a:p>
          <a:p>
            <a:pPr marL="269875" indent="-269875" algn="just">
              <a:spcAft>
                <a:spcPts val="600"/>
              </a:spcAft>
            </a:pPr>
            <a:r>
              <a:rPr lang="en-GB" sz="2000" dirty="0"/>
              <a:t>A balanced tree will have a minimal height and optimized cost. </a:t>
            </a:r>
          </a:p>
          <a:p>
            <a:pPr marL="266700" indent="-266700" algn="just">
              <a:spcAft>
                <a:spcPts val="600"/>
              </a:spcAft>
              <a:buFont typeface="Arial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19587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 dirty="0"/>
              <a:t>B-Trees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100257"/>
            <a:ext cx="8260652" cy="3454358"/>
          </a:xfrm>
        </p:spPr>
        <p:txBody>
          <a:bodyPr anchor="t">
            <a:noAutofit/>
          </a:bodyPr>
          <a:lstStyle/>
          <a:p>
            <a:pPr lvl="0"/>
            <a:r>
              <a:rPr lang="en-US" sz="1700" dirty="0"/>
              <a:t>Insert 50</a:t>
            </a:r>
          </a:p>
          <a:p>
            <a:pPr lvl="0"/>
            <a:endParaRPr lang="en-US" sz="1700" dirty="0"/>
          </a:p>
          <a:p>
            <a:pPr lvl="0"/>
            <a:r>
              <a:rPr lang="en-GB" sz="1700" dirty="0"/>
              <a:t>Steps: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Split node into two nodes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Put the smallest two elements in the left node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Put the largest two elements in the right node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Create a new root node and insert the middle value in it.</a:t>
            </a:r>
            <a:endParaRPr lang="en-US" sz="1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172535-C883-24C1-7566-A2703444D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387" y="839030"/>
            <a:ext cx="2078322" cy="699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CF319A-AF24-41EC-54DA-195E5A9B5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368" y="3694331"/>
            <a:ext cx="3444538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761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600" dirty="0"/>
              <a:t>B-Tree Example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algn="just"/>
            <a:r>
              <a:rPr lang="en-US" sz="2000" dirty="0"/>
              <a:t>Construct a B-Tree of order  with the following set of data:</a:t>
            </a:r>
          </a:p>
          <a:p>
            <a:pPr algn="just"/>
            <a:endParaRPr lang="en-US" sz="2000" dirty="0"/>
          </a:p>
          <a:p>
            <a:pPr marL="800100" lvl="1" indent="-457200" algn="just">
              <a:buFont typeface="+mj-lt"/>
              <a:buAutoNum type="arabicPeriod"/>
            </a:pPr>
            <a:r>
              <a:rPr lang="en-GB" sz="2000" dirty="0"/>
              <a:t>Construct a B-tree with a maximum of 3 items per node for the following list of numbers</a:t>
            </a:r>
            <a:endParaRPr lang="en-US" sz="2000" dirty="0"/>
          </a:p>
          <a:p>
            <a:pPr marL="800100" lvl="1" indent="-457200" algn="just">
              <a:buFont typeface="+mj-lt"/>
              <a:buAutoNum type="arabicPeriod"/>
            </a:pPr>
            <a:r>
              <a:rPr lang="en-US" sz="2000" dirty="0"/>
              <a:t>5, 3, 21, 9, 1, 13, 2, 7, 10, 12, 4, 8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090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96892" y="996836"/>
            <a:ext cx="2652286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087906" y="981635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>
          <a:xfrm flipH="1">
            <a:off x="5060573" y="999565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359526" y="1260892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/>
              <a:t>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96892" y="2991483"/>
            <a:ext cx="2652286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087906" y="2976282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>
          <a:xfrm flipH="1">
            <a:off x="5060573" y="2994212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359526" y="3255539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56847" y="3255539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8768" y="127882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Add 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1402" y="3256039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Add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61606-C0CC-FD86-F5EF-388B4E65787C}"/>
              </a:ext>
            </a:extLst>
          </p:cNvPr>
          <p:cNvSpPr txBox="1"/>
          <p:nvPr/>
        </p:nvSpPr>
        <p:spPr>
          <a:xfrm>
            <a:off x="613272" y="4388222"/>
            <a:ext cx="7743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parts because 3 elements are on each page, and this whole block is considered one page.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is before 5 because it is less than 5.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626772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96892" y="996836"/>
            <a:ext cx="2652286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087906" y="981635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" name="Straight Connector 1"/>
          <p:cNvCxnSpPr/>
          <p:nvPr/>
        </p:nvCxnSpPr>
        <p:spPr>
          <a:xfrm flipH="1">
            <a:off x="5060573" y="999565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359526" y="1260892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3</a:t>
            </a:r>
          </a:p>
        </p:txBody>
      </p:sp>
      <p:sp>
        <p:nvSpPr>
          <p:cNvPr id="4" name="Rectangle 3"/>
          <p:cNvSpPr/>
          <p:nvPr/>
        </p:nvSpPr>
        <p:spPr>
          <a:xfrm>
            <a:off x="3196892" y="2991483"/>
            <a:ext cx="2652286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087906" y="2976282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>
          <a:xfrm flipH="1">
            <a:off x="5060573" y="2994212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359526" y="3255539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0075" y="1260892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26977" y="1260892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33383" y="4511000"/>
            <a:ext cx="2652286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924397" y="4495799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>
          <a:xfrm flipH="1">
            <a:off x="3897064" y="4513729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2196017" y="4775056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66351" y="4528930"/>
            <a:ext cx="2652286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6257365" y="4513729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>
          <a:xfrm flipH="1">
            <a:off x="7230032" y="4531659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528985" y="4792986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26306" y="4792986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21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693558" y="3904129"/>
            <a:ext cx="503334" cy="59167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2033383" y="3255539"/>
            <a:ext cx="914400" cy="91440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4087906" y="3904129"/>
            <a:ext cx="1632842" cy="606871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088768" y="127882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Add 21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4878" y="330376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Add 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C6BD15-8921-7A7B-CE5A-809471E888B7}"/>
              </a:ext>
            </a:extLst>
          </p:cNvPr>
          <p:cNvSpPr txBox="1"/>
          <p:nvPr/>
        </p:nvSpPr>
        <p:spPr>
          <a:xfrm>
            <a:off x="1603578" y="2121887"/>
            <a:ext cx="54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this page is complete with 3 maximum elements. </a:t>
            </a:r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1712E3-096E-0043-E3A3-0E24399C27E6}"/>
              </a:ext>
            </a:extLst>
          </p:cNvPr>
          <p:cNvSpPr txBox="1"/>
          <p:nvPr/>
        </p:nvSpPr>
        <p:spPr>
          <a:xfrm>
            <a:off x="428909" y="5522720"/>
            <a:ext cx="80870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To add 9, we need to create a new page with the middle element of the previous page as a reference. With the help of BST property, the three will be at the left and 21 will be at the right. Now, to add 9 in the tree, it will go the right as well because 9&lt;21 and 9 will come before 21.  </a:t>
            </a:r>
            <a:endParaRPr lang="en-I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20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/>
      <p:bldP spid="26" grpId="0" animBg="1"/>
      <p:bldP spid="29" grpId="0"/>
      <p:bldP spid="30" grpId="0" animBg="1"/>
      <p:bldP spid="33" grpId="0"/>
      <p:bldP spid="3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31362" y="960977"/>
            <a:ext cx="2652286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222376" y="945776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>
          <a:xfrm flipH="1">
            <a:off x="5195043" y="963706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493996" y="1225033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67853" y="2480494"/>
            <a:ext cx="2652286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058867" y="2465293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>
          <a:xfrm flipH="1">
            <a:off x="4031534" y="2483223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330487" y="2744550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00821" y="2498424"/>
            <a:ext cx="2652286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391835" y="2483223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>
          <a:xfrm flipH="1">
            <a:off x="7364502" y="2501153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663455" y="2762480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60776" y="2762480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21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828028" y="1873623"/>
            <a:ext cx="503334" cy="59167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>
          <a:xfrm>
            <a:off x="2167853" y="1225033"/>
            <a:ext cx="914400" cy="91440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>
          <a:xfrm>
            <a:off x="4222376" y="1873623"/>
            <a:ext cx="1632842" cy="606871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3234948" y="2744550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88768" y="127882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Add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726C62-16BF-610D-93F1-7C916E8B239B}"/>
              </a:ext>
            </a:extLst>
          </p:cNvPr>
          <p:cNvSpPr txBox="1"/>
          <p:nvPr/>
        </p:nvSpPr>
        <p:spPr>
          <a:xfrm>
            <a:off x="428909" y="5522720"/>
            <a:ext cx="8087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 is less than 5, so left and is also less than 3 so it will be shifted.</a:t>
            </a:r>
            <a:endParaRPr lang="en-I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27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9" grpId="0" animBg="1"/>
      <p:bldP spid="9" grpId="0"/>
      <p:bldP spid="11" grpId="0" animBg="1"/>
      <p:bldP spid="18" grpId="0"/>
      <p:bldP spid="40" grpId="0"/>
      <p:bldP spid="4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331362" y="960977"/>
            <a:ext cx="2652286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222376" y="945776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/>
          <p:cNvCxnSpPr/>
          <p:nvPr/>
        </p:nvCxnSpPr>
        <p:spPr>
          <a:xfrm flipH="1">
            <a:off x="5195043" y="963706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3493996" y="1225033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2167853" y="2480494"/>
            <a:ext cx="2652286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058867" y="2465293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>
          <a:xfrm flipH="1">
            <a:off x="4031534" y="2483223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330487" y="2744550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00821" y="2498424"/>
            <a:ext cx="2652286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391835" y="2483223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>
          <a:xfrm flipH="1">
            <a:off x="7364502" y="2501153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663455" y="2762480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60776" y="2762480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13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828028" y="1873623"/>
            <a:ext cx="503334" cy="59167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>
            <a:off x="2167853" y="1225033"/>
            <a:ext cx="914400" cy="91440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>
            <a:off x="4222376" y="1873623"/>
            <a:ext cx="1632842" cy="606871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234948" y="2744550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61090" y="2743273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88768" y="127882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Add 13</a:t>
            </a:r>
          </a:p>
        </p:txBody>
      </p:sp>
    </p:spTree>
    <p:extLst>
      <p:ext uri="{BB962C8B-B14F-4D97-AF65-F5344CB8AC3E}">
        <p14:creationId xmlns:p14="http://schemas.microsoft.com/office/powerpoint/2010/main" val="137140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23" grpId="0"/>
      <p:bldP spid="24" grpId="0" animBg="1"/>
      <p:bldP spid="27" grpId="0"/>
      <p:bldP spid="28" grpId="0"/>
      <p:bldP spid="32" grpId="0"/>
      <p:bldP spid="3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31362" y="960977"/>
            <a:ext cx="2652286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222376" y="945776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>
          <a:xfrm flipH="1">
            <a:off x="5195043" y="963706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493996" y="1225033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67853" y="2480494"/>
            <a:ext cx="2652286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058867" y="2465293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>
          <a:xfrm flipH="1">
            <a:off x="4031534" y="2483223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330487" y="2744550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00821" y="2498424"/>
            <a:ext cx="2652286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391835" y="2483223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>
          <a:xfrm flipH="1">
            <a:off x="7364502" y="2501153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663455" y="2762480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60776" y="2762480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13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828028" y="1858799"/>
            <a:ext cx="522533" cy="604739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2167853" y="1225033"/>
            <a:ext cx="914400" cy="91440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/>
          <p:nvPr/>
        </p:nvCxnSpPr>
        <p:spPr>
          <a:xfrm>
            <a:off x="4222376" y="1873623"/>
            <a:ext cx="1632842" cy="606871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3234948" y="2744550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61090" y="2743273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68341" y="2743273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88768" y="127882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Add 2</a:t>
            </a:r>
          </a:p>
        </p:txBody>
      </p:sp>
    </p:spTree>
    <p:extLst>
      <p:ext uri="{BB962C8B-B14F-4D97-AF65-F5344CB8AC3E}">
        <p14:creationId xmlns:p14="http://schemas.microsoft.com/office/powerpoint/2010/main" val="97737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9" grpId="0" animBg="1"/>
      <p:bldP spid="9" grpId="0"/>
      <p:bldP spid="11" grpId="0" animBg="1"/>
      <p:bldP spid="18" grpId="0"/>
      <p:bldP spid="35" grpId="0"/>
      <p:bldP spid="39" grpId="0"/>
      <p:bldP spid="40" grpId="0"/>
      <p:bldP spid="4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331362" y="960977"/>
            <a:ext cx="2652286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222376" y="945776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/>
          <p:cNvCxnSpPr/>
          <p:nvPr/>
        </p:nvCxnSpPr>
        <p:spPr>
          <a:xfrm flipH="1">
            <a:off x="5195043" y="963706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3493996" y="1225033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967" y="2496670"/>
            <a:ext cx="2652286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320981" y="2481469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>
          <a:xfrm flipH="1">
            <a:off x="2293648" y="2499399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92601" y="2760726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70224" y="2480494"/>
            <a:ext cx="2652286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7261238" y="2465293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>
          <a:xfrm flipH="1">
            <a:off x="8233905" y="2483223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532858" y="2744550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30179" y="2744550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21</a:t>
            </a:r>
          </a:p>
        </p:txBody>
      </p:sp>
      <p:cxnSp>
        <p:nvCxnSpPr>
          <p:cNvPr id="29" name="Straight Arrow Connector 28"/>
          <p:cNvCxnSpPr>
            <a:endCxn id="6" idx="0"/>
          </p:cNvCxnSpPr>
          <p:nvPr/>
        </p:nvCxnSpPr>
        <p:spPr>
          <a:xfrm flipH="1">
            <a:off x="1756110" y="1873623"/>
            <a:ext cx="1575252" cy="623047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>
            <a:off x="2167853" y="1225033"/>
            <a:ext cx="914400" cy="91440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endCxn id="34" idx="0"/>
          </p:cNvCxnSpPr>
          <p:nvPr/>
        </p:nvCxnSpPr>
        <p:spPr>
          <a:xfrm>
            <a:off x="4222376" y="1873623"/>
            <a:ext cx="456740" cy="623047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497062" y="2760726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30455" y="2759449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52973" y="2496670"/>
            <a:ext cx="2652286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4243987" y="2481469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>
          <a:xfrm flipH="1">
            <a:off x="5186886" y="2496670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3515607" y="2760726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72947" y="1225033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9</a:t>
            </a:r>
          </a:p>
        </p:txBody>
      </p:sp>
      <p:cxnSp>
        <p:nvCxnSpPr>
          <p:cNvPr id="51" name="Straight Arrow Connector 50"/>
          <p:cNvCxnSpPr>
            <a:endCxn id="24" idx="0"/>
          </p:cNvCxnSpPr>
          <p:nvPr/>
        </p:nvCxnSpPr>
        <p:spPr>
          <a:xfrm>
            <a:off x="5208490" y="1891553"/>
            <a:ext cx="2487877" cy="588941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1088768" y="127882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Add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D3B1CE-04ED-FFE9-3695-28590066FD10}"/>
              </a:ext>
            </a:extLst>
          </p:cNvPr>
          <p:cNvSpPr txBox="1"/>
          <p:nvPr/>
        </p:nvSpPr>
        <p:spPr>
          <a:xfrm>
            <a:off x="592601" y="4370293"/>
            <a:ext cx="80870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So to add 7, we will need to create 1 more page because the existing pages are full. But, to create that, we need to have 1 more element in the root page to create a new page. We cannot take 1, 2, 3 because they all are less than 5. so this page is already sorted.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If we take 13 or 21 other than 9, we will need to put 9  at the left side but we cannot do that because left side is already full so we needed to take a valid element. So we will take the smallest element on the left hand side of the page.</a:t>
            </a:r>
          </a:p>
          <a:p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9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23" grpId="0"/>
      <p:bldP spid="24" grpId="0" animBg="1"/>
      <p:bldP spid="27" grpId="0"/>
      <p:bldP spid="28" grpId="0"/>
      <p:bldP spid="32" grpId="0"/>
      <p:bldP spid="33" grpId="0"/>
      <p:bldP spid="34" grpId="0" animBg="1"/>
      <p:bldP spid="45" grpId="0"/>
      <p:bldP spid="5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31362" y="960977"/>
            <a:ext cx="2652286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222376" y="945776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>
          <a:xfrm flipH="1">
            <a:off x="5195043" y="963706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493996" y="1225033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9967" y="2496670"/>
            <a:ext cx="2652286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320981" y="2481469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>
          <a:xfrm flipH="1">
            <a:off x="2293648" y="2499399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92601" y="2760726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70224" y="2480494"/>
            <a:ext cx="2652286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261238" y="2465293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>
          <a:xfrm flipH="1">
            <a:off x="8233905" y="2483223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532858" y="2744550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30179" y="2744550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13</a:t>
            </a:r>
          </a:p>
        </p:txBody>
      </p:sp>
      <p:cxnSp>
        <p:nvCxnSpPr>
          <p:cNvPr id="36" name="Straight Arrow Connector 35"/>
          <p:cNvCxnSpPr>
            <a:endCxn id="19" idx="0"/>
          </p:cNvCxnSpPr>
          <p:nvPr/>
        </p:nvCxnSpPr>
        <p:spPr>
          <a:xfrm flipH="1">
            <a:off x="1756110" y="1873623"/>
            <a:ext cx="1575252" cy="623047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2167853" y="1225033"/>
            <a:ext cx="914400" cy="91440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>
            <a:endCxn id="41" idx="0"/>
          </p:cNvCxnSpPr>
          <p:nvPr/>
        </p:nvCxnSpPr>
        <p:spPr>
          <a:xfrm>
            <a:off x="4222376" y="1873623"/>
            <a:ext cx="456740" cy="623047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497062" y="2760726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30455" y="2759449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352973" y="2496670"/>
            <a:ext cx="2652286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243987" y="2481469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>
          <a:xfrm flipH="1">
            <a:off x="5186886" y="2496670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515607" y="2760726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72947" y="1225033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9</a:t>
            </a:r>
          </a:p>
        </p:txBody>
      </p:sp>
      <p:cxnSp>
        <p:nvCxnSpPr>
          <p:cNvPr id="49" name="Straight Arrow Connector 48"/>
          <p:cNvCxnSpPr>
            <a:endCxn id="11" idx="0"/>
          </p:cNvCxnSpPr>
          <p:nvPr/>
        </p:nvCxnSpPr>
        <p:spPr>
          <a:xfrm>
            <a:off x="5208490" y="1891553"/>
            <a:ext cx="2487877" cy="588941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8326965" y="2744550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88768" y="127882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Add 10</a:t>
            </a:r>
          </a:p>
        </p:txBody>
      </p:sp>
    </p:spTree>
    <p:extLst>
      <p:ext uri="{BB962C8B-B14F-4D97-AF65-F5344CB8AC3E}">
        <p14:creationId xmlns:p14="http://schemas.microsoft.com/office/powerpoint/2010/main" val="170105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9" grpId="0" animBg="1"/>
      <p:bldP spid="9" grpId="0"/>
      <p:bldP spid="11" grpId="0" animBg="1"/>
      <p:bldP spid="18" grpId="0"/>
      <p:bldP spid="35" grpId="0"/>
      <p:bldP spid="39" grpId="0"/>
      <p:bldP spid="40" grpId="0"/>
      <p:bldP spid="41" grpId="0" animBg="1"/>
      <p:bldP spid="47" grpId="0"/>
      <p:bldP spid="48" grpId="0"/>
      <p:bldP spid="5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331362" y="960977"/>
            <a:ext cx="2652286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222376" y="945776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/>
          <p:cNvCxnSpPr/>
          <p:nvPr/>
        </p:nvCxnSpPr>
        <p:spPr>
          <a:xfrm flipH="1">
            <a:off x="5195043" y="963706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3493996" y="1225033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967" y="2496670"/>
            <a:ext cx="1894303" cy="632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01627" y="2465292"/>
            <a:ext cx="1" cy="663489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>
          <a:xfrm flipH="1">
            <a:off x="1767057" y="2511477"/>
            <a:ext cx="10957" cy="601806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08099" y="2652240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</a:t>
            </a:r>
          </a:p>
        </p:txBody>
      </p:sp>
      <p:cxnSp>
        <p:nvCxnSpPr>
          <p:cNvPr id="24" name="Straight Arrow Connector 23"/>
          <p:cNvCxnSpPr>
            <a:endCxn id="6" idx="0"/>
          </p:cNvCxnSpPr>
          <p:nvPr/>
        </p:nvCxnSpPr>
        <p:spPr>
          <a:xfrm flipH="1">
            <a:off x="1377119" y="1873623"/>
            <a:ext cx="1954244" cy="623047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>
            <a:off x="2167853" y="1225033"/>
            <a:ext cx="914400" cy="91440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endCxn id="27" idx="0"/>
          </p:cNvCxnSpPr>
          <p:nvPr/>
        </p:nvCxnSpPr>
        <p:spPr>
          <a:xfrm flipH="1">
            <a:off x="3466521" y="1873623"/>
            <a:ext cx="755855" cy="639526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280088" y="2652240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66535" y="2652240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72947" y="1225033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9</a:t>
            </a:r>
          </a:p>
        </p:txBody>
      </p:sp>
      <p:cxnSp>
        <p:nvCxnSpPr>
          <p:cNvPr id="51" name="Straight Arrow Connector 50"/>
          <p:cNvCxnSpPr>
            <a:endCxn id="44" idx="0"/>
          </p:cNvCxnSpPr>
          <p:nvPr/>
        </p:nvCxnSpPr>
        <p:spPr>
          <a:xfrm>
            <a:off x="5208490" y="1891553"/>
            <a:ext cx="350745" cy="652055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774915" y="1225033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Add 12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519369" y="2513149"/>
            <a:ext cx="1894303" cy="632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191029" y="2481771"/>
            <a:ext cx="1" cy="663489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>
          <a:xfrm flipH="1">
            <a:off x="3856459" y="2527956"/>
            <a:ext cx="10957" cy="601806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2697501" y="2668719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7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12083" y="2543608"/>
            <a:ext cx="1894303" cy="632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5283743" y="2512230"/>
            <a:ext cx="1" cy="663489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>
          <a:xfrm flipH="1">
            <a:off x="5949173" y="2558415"/>
            <a:ext cx="10957" cy="601806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790215" y="2699178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04796" y="2574986"/>
            <a:ext cx="1894303" cy="632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7376456" y="2543608"/>
            <a:ext cx="1" cy="663489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>
          <a:xfrm flipH="1">
            <a:off x="8041886" y="2589793"/>
            <a:ext cx="10957" cy="601806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6882928" y="2730556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09118" y="2730556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354789" y="1233511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12</a:t>
            </a:r>
          </a:p>
        </p:txBody>
      </p:sp>
      <p:cxnSp>
        <p:nvCxnSpPr>
          <p:cNvPr id="60" name="Straight Arrow Connector 59"/>
          <p:cNvCxnSpPr>
            <a:endCxn id="52" idx="0"/>
          </p:cNvCxnSpPr>
          <p:nvPr/>
        </p:nvCxnSpPr>
        <p:spPr>
          <a:xfrm>
            <a:off x="5980269" y="1875377"/>
            <a:ext cx="1671679" cy="699609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908FC6-8CEE-37C4-6130-99C6C648D35D}"/>
              </a:ext>
            </a:extLst>
          </p:cNvPr>
          <p:cNvSpPr txBox="1"/>
          <p:nvPr/>
        </p:nvSpPr>
        <p:spPr>
          <a:xfrm>
            <a:off x="512052" y="3890969"/>
            <a:ext cx="808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We created one more page? We append 12 and make sure we don’t mess up the order. We can’t keep the 10, 13 ,21 order because 10 is less than 12.  </a:t>
            </a:r>
          </a:p>
        </p:txBody>
      </p:sp>
    </p:spTree>
    <p:extLst>
      <p:ext uri="{BB962C8B-B14F-4D97-AF65-F5344CB8AC3E}">
        <p14:creationId xmlns:p14="http://schemas.microsoft.com/office/powerpoint/2010/main" val="90031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23" grpId="0"/>
      <p:bldP spid="30" grpId="0"/>
      <p:bldP spid="31" grpId="0"/>
      <p:bldP spid="50" grpId="0"/>
      <p:bldP spid="27" grpId="0" animBg="1"/>
      <p:bldP spid="33" grpId="0"/>
      <p:bldP spid="44" grpId="0" animBg="1"/>
      <p:bldP spid="43" grpId="0"/>
      <p:bldP spid="52" grpId="0" animBg="1"/>
      <p:bldP spid="57" grpId="0"/>
      <p:bldP spid="58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 dirty="0"/>
              <a:t>Complete Binary Tree</a:t>
            </a:r>
            <a:endParaRPr lang="en-US" sz="3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127" y="1481814"/>
            <a:ext cx="2443041" cy="21926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5D91-857A-E451-5F5C-4919BA2A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40" y="4560971"/>
            <a:ext cx="8260652" cy="952558"/>
          </a:xfrm>
        </p:spPr>
        <p:txBody>
          <a:bodyPr anchor="t">
            <a:noAutofit/>
          </a:bodyPr>
          <a:lstStyle/>
          <a:p>
            <a:pPr marL="266700" indent="-2667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/>
              <a:t>the average search cost of a binary search tree is 2 log 2 * log n. </a:t>
            </a:r>
          </a:p>
          <a:p>
            <a:pPr marL="266700" indent="-2667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/>
              <a:t>This is approximately 1.39 times the cost of searching a completely balanced tree.</a:t>
            </a:r>
          </a:p>
          <a:p>
            <a:pPr marL="266700" indent="-2667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/>
              <a:t>This ideal model is not feasible for random sets of data.</a:t>
            </a: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15982-85B7-5491-130C-C72D24A03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72" y="1643130"/>
            <a:ext cx="2526453" cy="209853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BE6E8D-0163-8BFB-8E31-25B360323F2D}"/>
              </a:ext>
            </a:extLst>
          </p:cNvPr>
          <p:cNvCxnSpPr/>
          <p:nvPr/>
        </p:nvCxnSpPr>
        <p:spPr>
          <a:xfrm>
            <a:off x="3500601" y="2692400"/>
            <a:ext cx="18929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B19624-D57A-4A82-0085-40E0F570A32E}"/>
              </a:ext>
            </a:extLst>
          </p:cNvPr>
          <p:cNvSpPr txBox="1"/>
          <p:nvPr/>
        </p:nvSpPr>
        <p:spPr>
          <a:xfrm>
            <a:off x="1171272" y="3816916"/>
            <a:ext cx="2426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Degenerate binary search tree</a:t>
            </a:r>
            <a:endParaRPr lang="en-IE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7458A-5EC8-E2C7-0AA2-8E5D54CF1C8A}"/>
              </a:ext>
            </a:extLst>
          </p:cNvPr>
          <p:cNvSpPr txBox="1"/>
          <p:nvPr/>
        </p:nvSpPr>
        <p:spPr>
          <a:xfrm>
            <a:off x="5731801" y="3799612"/>
            <a:ext cx="2263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complete binary search tree</a:t>
            </a:r>
            <a:endParaRPr lang="en-IE" sz="1400" b="1" dirty="0"/>
          </a:p>
        </p:txBody>
      </p:sp>
    </p:spTree>
    <p:extLst>
      <p:ext uri="{BB962C8B-B14F-4D97-AF65-F5344CB8AC3E}">
        <p14:creationId xmlns:p14="http://schemas.microsoft.com/office/powerpoint/2010/main" val="36805395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03305" y="2052324"/>
            <a:ext cx="2652286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394319" y="2037123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>
          <a:xfrm flipH="1">
            <a:off x="7366986" y="2055053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665939" y="2316380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278" y="4046633"/>
            <a:ext cx="1750354" cy="632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732937" y="4015255"/>
            <a:ext cx="1" cy="663489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>
          <a:xfrm flipH="1">
            <a:off x="1367371" y="4061440"/>
            <a:ext cx="10957" cy="601806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39409" y="4202203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</a:t>
            </a:r>
          </a:p>
        </p:txBody>
      </p:sp>
      <p:cxnSp>
        <p:nvCxnSpPr>
          <p:cNvPr id="11" name="Straight Arrow Connector 10"/>
          <p:cNvCxnSpPr>
            <a:endCxn id="19" idx="0"/>
          </p:cNvCxnSpPr>
          <p:nvPr/>
        </p:nvCxnSpPr>
        <p:spPr>
          <a:xfrm flipH="1">
            <a:off x="936455" y="2989697"/>
            <a:ext cx="1048220" cy="1056936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>
            <a:off x="2167853" y="1225033"/>
            <a:ext cx="914400" cy="91440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endCxn id="38" idx="0"/>
          </p:cNvCxnSpPr>
          <p:nvPr/>
        </p:nvCxnSpPr>
        <p:spPr>
          <a:xfrm flipH="1">
            <a:off x="4572487" y="2982900"/>
            <a:ext cx="904774" cy="1063733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744890" y="2316380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12</a:t>
            </a:r>
          </a:p>
        </p:txBody>
      </p:sp>
      <p:cxnSp>
        <p:nvCxnSpPr>
          <p:cNvPr id="35" name="Straight Arrow Connector 34"/>
          <p:cNvCxnSpPr>
            <a:endCxn id="37" idx="0"/>
          </p:cNvCxnSpPr>
          <p:nvPr/>
        </p:nvCxnSpPr>
        <p:spPr>
          <a:xfrm>
            <a:off x="6407766" y="2930899"/>
            <a:ext cx="22456" cy="1116425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774915" y="122503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Add 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667712" y="4046633"/>
            <a:ext cx="1809549" cy="632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4339372" y="4015255"/>
            <a:ext cx="1" cy="663489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>
          <a:xfrm flipH="1">
            <a:off x="5004802" y="4061440"/>
            <a:ext cx="10957" cy="601806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845844" y="4202203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7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565995" y="4047324"/>
            <a:ext cx="1728454" cy="632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6237654" y="4015946"/>
            <a:ext cx="1" cy="663489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>
          <a:xfrm flipH="1">
            <a:off x="6903084" y="4062131"/>
            <a:ext cx="10957" cy="601806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744126" y="4202894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342685" y="4047324"/>
            <a:ext cx="1785815" cy="632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7998847" y="4015946"/>
            <a:ext cx="1" cy="663489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>
          <a:xfrm flipH="1">
            <a:off x="8664277" y="4062131"/>
            <a:ext cx="10957" cy="601806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7505319" y="4202894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31509" y="4202894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21</a:t>
            </a:r>
          </a:p>
        </p:txBody>
      </p:sp>
      <p:cxnSp>
        <p:nvCxnSpPr>
          <p:cNvPr id="62" name="Straight Arrow Connector 61"/>
          <p:cNvCxnSpPr>
            <a:endCxn id="48" idx="0"/>
          </p:cNvCxnSpPr>
          <p:nvPr/>
        </p:nvCxnSpPr>
        <p:spPr>
          <a:xfrm>
            <a:off x="7380433" y="2982900"/>
            <a:ext cx="855160" cy="1064424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Rectangle 62"/>
          <p:cNvSpPr/>
          <p:nvPr/>
        </p:nvSpPr>
        <p:spPr>
          <a:xfrm>
            <a:off x="1884036" y="4046633"/>
            <a:ext cx="1725063" cy="632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2555696" y="4015255"/>
            <a:ext cx="1" cy="663489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>
          <a:xfrm flipH="1">
            <a:off x="3205628" y="4061440"/>
            <a:ext cx="10957" cy="601806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2062168" y="4202203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737841" y="4202203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005219" y="2077051"/>
            <a:ext cx="2652286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2896233" y="2061850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 flipH="1">
            <a:off x="3868900" y="2079780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2167853" y="2341107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705124" y="762984"/>
            <a:ext cx="2652286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596138" y="747783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 flipH="1">
            <a:off x="5568805" y="765713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3867758" y="1027040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5</a:t>
            </a:r>
          </a:p>
        </p:txBody>
      </p:sp>
      <p:cxnSp>
        <p:nvCxnSpPr>
          <p:cNvPr id="76" name="Straight Arrow Connector 75"/>
          <p:cNvCxnSpPr>
            <a:endCxn id="63" idx="0"/>
          </p:cNvCxnSpPr>
          <p:nvPr/>
        </p:nvCxnSpPr>
        <p:spPr>
          <a:xfrm flipH="1">
            <a:off x="2746568" y="2930899"/>
            <a:ext cx="156552" cy="1115734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/>
          <p:cNvCxnSpPr>
            <a:endCxn id="68" idx="0"/>
          </p:cNvCxnSpPr>
          <p:nvPr/>
        </p:nvCxnSpPr>
        <p:spPr>
          <a:xfrm flipH="1">
            <a:off x="3331362" y="1675630"/>
            <a:ext cx="373762" cy="401421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/>
          <p:cNvCxnSpPr>
            <a:endCxn id="12" idx="0"/>
          </p:cNvCxnSpPr>
          <p:nvPr/>
        </p:nvCxnSpPr>
        <p:spPr>
          <a:xfrm>
            <a:off x="4596138" y="1675630"/>
            <a:ext cx="2233310" cy="376694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CE2BDC-8A65-3B49-A0C7-9F0CCF0B2866}"/>
              </a:ext>
            </a:extLst>
          </p:cNvPr>
          <p:cNvSpPr txBox="1"/>
          <p:nvPr/>
        </p:nvSpPr>
        <p:spPr>
          <a:xfrm>
            <a:off x="239409" y="5186616"/>
            <a:ext cx="808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We need to make all the ;</a:t>
            </a:r>
            <a:r>
              <a:rPr lang="en-US" sz="1400" dirty="0" err="1">
                <a:solidFill>
                  <a:srgbClr val="FF0000"/>
                </a:solidFill>
              </a:rPr>
              <a:t>evels</a:t>
            </a:r>
            <a:r>
              <a:rPr lang="en-US" sz="1400" dirty="0">
                <a:solidFill>
                  <a:srgbClr val="FF0000"/>
                </a:solidFill>
              </a:rPr>
              <a:t> equal, therefore, after creating 2 pages from the root element 2, we will make a sub page of 9 and 12 and then make the levels equal. Whatever is less than 5 will come at the left side.</a:t>
            </a:r>
          </a:p>
        </p:txBody>
      </p:sp>
    </p:spTree>
    <p:extLst>
      <p:ext uri="{BB962C8B-B14F-4D97-AF65-F5344CB8AC3E}">
        <p14:creationId xmlns:p14="http://schemas.microsoft.com/office/powerpoint/2010/main" val="57965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9" grpId="0" animBg="1"/>
      <p:bldP spid="9" grpId="0"/>
      <p:bldP spid="18" grpId="0"/>
      <p:bldP spid="38" grpId="0" animBg="1"/>
      <p:bldP spid="41" grpId="0"/>
      <p:bldP spid="37" grpId="0" animBg="1"/>
      <p:bldP spid="47" grpId="0"/>
      <p:bldP spid="48" grpId="0" animBg="1"/>
      <p:bldP spid="54" grpId="0"/>
      <p:bldP spid="61" grpId="0"/>
      <p:bldP spid="63" grpId="0" animBg="1"/>
      <p:bldP spid="66" grpId="0"/>
      <p:bldP spid="67" grpId="0"/>
      <p:bldP spid="68" grpId="0" animBg="1"/>
      <p:bldP spid="71" grpId="0"/>
      <p:bldP spid="72" grpId="0" animBg="1"/>
      <p:bldP spid="7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503305" y="2052324"/>
            <a:ext cx="2652286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6394319" y="2037123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/>
          <p:cNvCxnSpPr/>
          <p:nvPr/>
        </p:nvCxnSpPr>
        <p:spPr>
          <a:xfrm flipH="1">
            <a:off x="7366986" y="2055053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5665939" y="2316380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9</a:t>
            </a:r>
          </a:p>
        </p:txBody>
      </p:sp>
      <p:sp>
        <p:nvSpPr>
          <p:cNvPr id="6" name="Rectangle 5"/>
          <p:cNvSpPr/>
          <p:nvPr/>
        </p:nvSpPr>
        <p:spPr>
          <a:xfrm>
            <a:off x="61278" y="4046633"/>
            <a:ext cx="1750354" cy="632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732937" y="4015255"/>
            <a:ext cx="1" cy="663489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>
          <a:xfrm flipH="1">
            <a:off x="1367371" y="4061440"/>
            <a:ext cx="10957" cy="601806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39409" y="4202203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</a:t>
            </a:r>
          </a:p>
        </p:txBody>
      </p:sp>
      <p:cxnSp>
        <p:nvCxnSpPr>
          <p:cNvPr id="24" name="Straight Arrow Connector 23"/>
          <p:cNvCxnSpPr>
            <a:endCxn id="6" idx="0"/>
          </p:cNvCxnSpPr>
          <p:nvPr/>
        </p:nvCxnSpPr>
        <p:spPr>
          <a:xfrm flipH="1">
            <a:off x="936455" y="2989697"/>
            <a:ext cx="1048220" cy="1056936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>
            <a:off x="2167853" y="1225033"/>
            <a:ext cx="914400" cy="91440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endCxn id="27" idx="0"/>
          </p:cNvCxnSpPr>
          <p:nvPr/>
        </p:nvCxnSpPr>
        <p:spPr>
          <a:xfrm flipH="1">
            <a:off x="4572487" y="2981925"/>
            <a:ext cx="904774" cy="1064708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744890" y="2316380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12</a:t>
            </a:r>
          </a:p>
        </p:txBody>
      </p:sp>
      <p:cxnSp>
        <p:nvCxnSpPr>
          <p:cNvPr id="51" name="Straight Arrow Connector 50"/>
          <p:cNvCxnSpPr>
            <a:endCxn id="44" idx="0"/>
          </p:cNvCxnSpPr>
          <p:nvPr/>
        </p:nvCxnSpPr>
        <p:spPr>
          <a:xfrm>
            <a:off x="6394319" y="2964970"/>
            <a:ext cx="35903" cy="1082354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774915" y="122503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Add 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667712" y="4046633"/>
            <a:ext cx="1809549" cy="632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4339372" y="4015255"/>
            <a:ext cx="1" cy="663489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>
          <a:xfrm flipH="1">
            <a:off x="5004802" y="4061440"/>
            <a:ext cx="10957" cy="601806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845844" y="4202203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7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565995" y="4047324"/>
            <a:ext cx="1728454" cy="632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6237654" y="4015946"/>
            <a:ext cx="1" cy="663489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>
          <a:xfrm flipH="1">
            <a:off x="6903084" y="4062131"/>
            <a:ext cx="10957" cy="601806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744126" y="4202894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42685" y="4047324"/>
            <a:ext cx="1785815" cy="632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7998847" y="4015946"/>
            <a:ext cx="1" cy="663489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>
          <a:xfrm flipH="1">
            <a:off x="8664277" y="4062131"/>
            <a:ext cx="10957" cy="601806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7505319" y="4202894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31509" y="4202894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21</a:t>
            </a:r>
          </a:p>
        </p:txBody>
      </p:sp>
      <p:cxnSp>
        <p:nvCxnSpPr>
          <p:cNvPr id="57" name="Straight Arrow Connector 56"/>
          <p:cNvCxnSpPr>
            <a:endCxn id="34" idx="0"/>
          </p:cNvCxnSpPr>
          <p:nvPr/>
        </p:nvCxnSpPr>
        <p:spPr>
          <a:xfrm>
            <a:off x="7349671" y="2981925"/>
            <a:ext cx="885922" cy="1065399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Rectangle 57"/>
          <p:cNvSpPr/>
          <p:nvPr/>
        </p:nvSpPr>
        <p:spPr>
          <a:xfrm>
            <a:off x="1884036" y="4046633"/>
            <a:ext cx="1725063" cy="632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2555696" y="4015255"/>
            <a:ext cx="1" cy="663489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>
          <a:xfrm flipH="1">
            <a:off x="3205628" y="4061440"/>
            <a:ext cx="10957" cy="601806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2062168" y="4202203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737841" y="4202203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4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005219" y="2077051"/>
            <a:ext cx="2652286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2896233" y="2061850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>
          <a:xfrm flipH="1">
            <a:off x="3868900" y="2079780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2167853" y="2341107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705124" y="762984"/>
            <a:ext cx="2652286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4596138" y="747783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>
          <a:xfrm flipH="1">
            <a:off x="5568805" y="765713"/>
            <a:ext cx="13447" cy="92784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3867758" y="1027040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5</a:t>
            </a:r>
          </a:p>
        </p:txBody>
      </p:sp>
      <p:cxnSp>
        <p:nvCxnSpPr>
          <p:cNvPr id="89" name="Straight Arrow Connector 88"/>
          <p:cNvCxnSpPr>
            <a:endCxn id="58" idx="0"/>
          </p:cNvCxnSpPr>
          <p:nvPr/>
        </p:nvCxnSpPr>
        <p:spPr>
          <a:xfrm flipH="1">
            <a:off x="2746568" y="3007627"/>
            <a:ext cx="149665" cy="1039006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Straight Arrow Connector 89"/>
          <p:cNvCxnSpPr>
            <a:endCxn id="81" idx="0"/>
          </p:cNvCxnSpPr>
          <p:nvPr/>
        </p:nvCxnSpPr>
        <p:spPr>
          <a:xfrm flipH="1">
            <a:off x="3331362" y="1643583"/>
            <a:ext cx="362989" cy="433468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Straight Arrow Connector 90"/>
          <p:cNvCxnSpPr>
            <a:endCxn id="2" idx="0"/>
          </p:cNvCxnSpPr>
          <p:nvPr/>
        </p:nvCxnSpPr>
        <p:spPr>
          <a:xfrm>
            <a:off x="4609585" y="1693560"/>
            <a:ext cx="2219863" cy="358764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4492936" y="4202203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5358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23" grpId="0"/>
      <p:bldP spid="50" grpId="0"/>
      <p:bldP spid="27" grpId="0" animBg="1"/>
      <p:bldP spid="31" grpId="0"/>
      <p:bldP spid="44" grpId="0" animBg="1"/>
      <p:bldP spid="33" grpId="0"/>
      <p:bldP spid="34" grpId="0" animBg="1"/>
      <p:bldP spid="55" grpId="0"/>
      <p:bldP spid="56" grpId="0"/>
      <p:bldP spid="58" grpId="0" animBg="1"/>
      <p:bldP spid="79" grpId="0"/>
      <p:bldP spid="80" grpId="0"/>
      <p:bldP spid="81" grpId="0" animBg="1"/>
      <p:bldP spid="84" grpId="0"/>
      <p:bldP spid="85" grpId="0" animBg="1"/>
      <p:bldP spid="88" grpId="0"/>
      <p:bldP spid="9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600" dirty="0"/>
              <a:t>B-Tree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r>
              <a:rPr lang="en-US" sz="1700" dirty="0"/>
              <a:t>For example:</a:t>
            </a:r>
          </a:p>
          <a:p>
            <a:pPr lvl="1"/>
            <a:r>
              <a:rPr lang="en-US" sz="1700" dirty="0"/>
              <a:t>Tree of Order 2</a:t>
            </a:r>
          </a:p>
          <a:p>
            <a:pPr lvl="1"/>
            <a:r>
              <a:rPr lang="en-US" sz="1700" dirty="0"/>
              <a:t>Max number of items per page is 4</a:t>
            </a:r>
          </a:p>
          <a:p>
            <a:pPr lvl="1"/>
            <a:r>
              <a:rPr lang="en-US" sz="1700" dirty="0"/>
              <a:t>Insert 4 numbers</a:t>
            </a:r>
          </a:p>
          <a:p>
            <a:pPr lvl="1"/>
            <a:endParaRPr lang="en-US" sz="1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850" y="2644282"/>
            <a:ext cx="2823882" cy="111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642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600" dirty="0"/>
              <a:t>B-Tree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r>
              <a:rPr lang="en-US" sz="1400" dirty="0"/>
              <a:t>Insert </a:t>
            </a:r>
            <a:r>
              <a:rPr lang="en-US" sz="1400" b="1" dirty="0"/>
              <a:t>50</a:t>
            </a: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r>
              <a:rPr lang="en-US" sz="1400" dirty="0"/>
              <a:t>This causes us to:</a:t>
            </a:r>
          </a:p>
          <a:p>
            <a:pPr lvl="1"/>
            <a:r>
              <a:rPr lang="en-US" sz="1400" dirty="0"/>
              <a:t>Split the node in two</a:t>
            </a:r>
          </a:p>
          <a:p>
            <a:pPr lvl="1"/>
            <a:r>
              <a:rPr lang="en-US" sz="1400" dirty="0"/>
              <a:t>Place the smallest numbers in the left node</a:t>
            </a:r>
          </a:p>
          <a:p>
            <a:pPr lvl="1"/>
            <a:r>
              <a:rPr lang="en-US" sz="1400" dirty="0"/>
              <a:t>Place the largest numbers in the right node</a:t>
            </a:r>
          </a:p>
          <a:p>
            <a:pPr lvl="1"/>
            <a:r>
              <a:rPr lang="en-US" sz="1400" dirty="0"/>
              <a:t>Create a new root node and insert the middle value into it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B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43" b="-13143"/>
          <a:stretch>
            <a:fillRect/>
          </a:stretch>
        </p:blipFill>
        <p:spPr>
          <a:xfrm>
            <a:off x="2942409" y="3907822"/>
            <a:ext cx="2847132" cy="1689895"/>
          </a:xfrm>
          <a:prstGeom prst="rect">
            <a:avLst/>
          </a:prstGeom>
        </p:spPr>
      </p:pic>
      <p:pic>
        <p:nvPicPr>
          <p:cNvPr id="7" name="Picture 6" descr="B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642" y="3115541"/>
            <a:ext cx="2011541" cy="79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6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600" dirty="0"/>
              <a:t>B-Tree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r>
              <a:rPr lang="en-US" sz="1400" dirty="0"/>
              <a:t>Insert </a:t>
            </a:r>
            <a:r>
              <a:rPr lang="en-US" sz="1400" b="1" dirty="0"/>
              <a:t>25</a:t>
            </a:r>
            <a:r>
              <a:rPr lang="en-US" sz="1400" dirty="0"/>
              <a:t>,</a:t>
            </a:r>
            <a:r>
              <a:rPr lang="en-US" sz="1400" b="1" dirty="0"/>
              <a:t> 42</a:t>
            </a:r>
            <a:r>
              <a:rPr lang="en-US" sz="1400" dirty="0"/>
              <a:t>,</a:t>
            </a:r>
            <a:r>
              <a:rPr lang="en-US" sz="1400" b="1" dirty="0"/>
              <a:t> </a:t>
            </a:r>
            <a:r>
              <a:rPr lang="en-US" sz="1400" dirty="0"/>
              <a:t>&amp;</a:t>
            </a:r>
            <a:r>
              <a:rPr lang="en-US" sz="1400" b="1" dirty="0"/>
              <a:t> 44</a:t>
            </a:r>
          </a:p>
          <a:p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23" y="4377454"/>
            <a:ext cx="2823882" cy="1320163"/>
          </a:xfrm>
          <a:prstGeom prst="rect">
            <a:avLst/>
          </a:prstGeom>
        </p:spPr>
      </p:pic>
      <p:pic>
        <p:nvPicPr>
          <p:cNvPr id="4" name="Content Placeholder 4" descr="B2.png">
            <a:extLst>
              <a:ext uri="{FF2B5EF4-FFF2-40B4-BE49-F238E27FC236}">
                <a16:creationId xmlns:a16="http://schemas.microsoft.com/office/drawing/2014/main" id="{CBE8E900-2426-B7DD-899B-3CD9B78A9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43" b="-13143"/>
          <a:stretch>
            <a:fillRect/>
          </a:stretch>
        </p:blipFill>
        <p:spPr>
          <a:xfrm>
            <a:off x="3441709" y="1484502"/>
            <a:ext cx="2847132" cy="168989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9FA128-C871-0D22-32BE-CEE7A7F1EDF3}"/>
              </a:ext>
            </a:extLst>
          </p:cNvPr>
          <p:cNvCxnSpPr/>
          <p:nvPr/>
        </p:nvCxnSpPr>
        <p:spPr>
          <a:xfrm>
            <a:off x="4572000" y="3079413"/>
            <a:ext cx="0" cy="11253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47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600" dirty="0"/>
              <a:t>B-Tree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r>
              <a:rPr lang="en-US" sz="1400" dirty="0"/>
              <a:t>Insert </a:t>
            </a:r>
            <a:r>
              <a:rPr lang="en-US" sz="1400" b="1" dirty="0"/>
              <a:t>41</a:t>
            </a:r>
          </a:p>
          <a:p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826" y="4068138"/>
            <a:ext cx="3984263" cy="1274963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7B53095-3935-2202-7BCF-B998930C73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592" y="1669368"/>
            <a:ext cx="2823882" cy="132016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AEDC5C-FB63-D472-64A1-1F92BE5F479C}"/>
              </a:ext>
            </a:extLst>
          </p:cNvPr>
          <p:cNvCxnSpPr/>
          <p:nvPr/>
        </p:nvCxnSpPr>
        <p:spPr>
          <a:xfrm>
            <a:off x="4452079" y="3117954"/>
            <a:ext cx="0" cy="750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239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600" dirty="0"/>
              <a:t>B-Tree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r>
              <a:rPr lang="en-US" sz="1400" dirty="0"/>
              <a:t>Insert </a:t>
            </a:r>
            <a:r>
              <a:rPr lang="en-US" sz="1400" b="1" dirty="0"/>
              <a:t>32</a:t>
            </a:r>
            <a:r>
              <a:rPr lang="en-US" sz="1400" dirty="0"/>
              <a:t>, </a:t>
            </a:r>
            <a:r>
              <a:rPr lang="en-US" sz="1400" b="1" dirty="0"/>
              <a:t>38</a:t>
            </a:r>
            <a:r>
              <a:rPr lang="en-US" sz="1400" dirty="0"/>
              <a:t>, </a:t>
            </a:r>
            <a:r>
              <a:rPr lang="en-US" sz="1400" b="1" dirty="0"/>
              <a:t>56</a:t>
            </a:r>
            <a:r>
              <a:rPr lang="en-US" sz="1400" dirty="0"/>
              <a:t>, &amp; </a:t>
            </a:r>
            <a:r>
              <a:rPr lang="en-US" sz="1400" b="1" dirty="0"/>
              <a:t>34</a:t>
            </a:r>
          </a:p>
          <a:p>
            <a:endParaRPr lang="en-US" sz="1400" b="1" dirty="0"/>
          </a:p>
          <a:p>
            <a:r>
              <a:rPr lang="en-US" sz="1400" b="1" dirty="0"/>
              <a:t>38 is in the root because what ever is les than 38 should be at the left </a:t>
            </a:r>
            <a:r>
              <a:rPr lang="en-US" sz="1400" b="1"/>
              <a:t>hand side.</a:t>
            </a:r>
            <a:endParaRPr lang="en-US" sz="1400" b="1" dirty="0"/>
          </a:p>
          <a:p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642" y="4616415"/>
            <a:ext cx="5256715" cy="1340463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48015EE-E215-845B-F22A-B82D41C4F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666" y="2367754"/>
            <a:ext cx="3984263" cy="127496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F52720-1456-96B8-BC45-43AF3BF4B3FC}"/>
              </a:ext>
            </a:extLst>
          </p:cNvPr>
          <p:cNvCxnSpPr/>
          <p:nvPr/>
        </p:nvCxnSpPr>
        <p:spPr>
          <a:xfrm>
            <a:off x="4257207" y="3642717"/>
            <a:ext cx="0" cy="764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334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600" dirty="0"/>
              <a:t>B-Tree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r>
              <a:rPr lang="en-US" sz="1400" dirty="0"/>
              <a:t>Insert </a:t>
            </a:r>
            <a:r>
              <a:rPr lang="en-US" sz="1400" b="1" dirty="0"/>
              <a:t>58</a:t>
            </a:r>
            <a:r>
              <a:rPr lang="en-US" sz="1400" dirty="0"/>
              <a:t>, </a:t>
            </a:r>
            <a:r>
              <a:rPr lang="en-US" sz="1400" b="1" dirty="0"/>
              <a:t>60</a:t>
            </a:r>
            <a:r>
              <a:rPr lang="en-US" sz="1400" dirty="0"/>
              <a:t>, </a:t>
            </a:r>
            <a:r>
              <a:rPr lang="en-US" sz="1400" b="1" dirty="0"/>
              <a:t>52</a:t>
            </a:r>
            <a:r>
              <a:rPr lang="en-US" sz="1400" dirty="0"/>
              <a:t>, </a:t>
            </a:r>
            <a:r>
              <a:rPr lang="en-US" sz="1400" b="1" dirty="0"/>
              <a:t>54</a:t>
            </a:r>
            <a:r>
              <a:rPr lang="en-US" sz="1400" dirty="0"/>
              <a:t>,  &amp; </a:t>
            </a:r>
            <a:r>
              <a:rPr lang="en-US" sz="1400" b="1" dirty="0"/>
              <a:t>46</a:t>
            </a:r>
          </a:p>
          <a:p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588" y="4159989"/>
            <a:ext cx="5891926" cy="150244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78F864-C67A-9ADB-D76B-F24FB6508D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164" y="1596151"/>
            <a:ext cx="5256715" cy="134046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537E7E-AF2C-3CDD-4730-FF60E465786F}"/>
              </a:ext>
            </a:extLst>
          </p:cNvPr>
          <p:cNvCxnSpPr/>
          <p:nvPr/>
        </p:nvCxnSpPr>
        <p:spPr>
          <a:xfrm>
            <a:off x="4706911" y="2978439"/>
            <a:ext cx="0" cy="1038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546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600" dirty="0"/>
              <a:t>B-Tree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400" dirty="0"/>
              <a:t>Typical exam questions such as:</a:t>
            </a:r>
          </a:p>
          <a:p>
            <a:r>
              <a:rPr lang="en-US" sz="1400" dirty="0"/>
              <a:t>What do we mean by page size?</a:t>
            </a:r>
          </a:p>
          <a:p>
            <a:r>
              <a:rPr lang="en-GB" sz="1400" dirty="0"/>
              <a:t>Construct a B-tree with a maximum of 4 items per node for the following list of numbers 1,3,….</a:t>
            </a:r>
          </a:p>
          <a:p>
            <a:r>
              <a:rPr lang="en-GB" sz="1400" dirty="0"/>
              <a:t>Construct a B-tree of order 2 for the following list of numbers 1,3,….</a:t>
            </a:r>
          </a:p>
          <a:p>
            <a:r>
              <a:rPr lang="en-GB" sz="1400" dirty="0"/>
              <a:t>The above 2 are the same question, both will have a max of 4 items per 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3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 dirty="0"/>
              <a:t>Complete Binary Tree</a:t>
            </a:r>
            <a:endParaRPr lang="en-US" sz="3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127" y="1481814"/>
            <a:ext cx="2443041" cy="21926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5D91-857A-E451-5F5C-4919BA2A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40" y="4560971"/>
            <a:ext cx="8260652" cy="952558"/>
          </a:xfrm>
        </p:spPr>
        <p:txBody>
          <a:bodyPr anchor="t">
            <a:noAutofit/>
          </a:bodyPr>
          <a:lstStyle/>
          <a:p>
            <a:pPr marL="266700" indent="-266700">
              <a:spcAft>
                <a:spcPts val="600"/>
              </a:spcAft>
              <a:buFont typeface="Arial" pitchFamily="34" charset="0"/>
              <a:buChar char="•"/>
            </a:pPr>
            <a:endParaRPr lang="en-GB" sz="2000" dirty="0"/>
          </a:p>
          <a:p>
            <a:pPr marL="266700" indent="-266700">
              <a:spcAft>
                <a:spcPts val="600"/>
              </a:spcAft>
              <a:buFont typeface="Arial" pitchFamily="34" charset="0"/>
              <a:buChar char="•"/>
            </a:pPr>
            <a:r>
              <a:rPr lang="en-GB" sz="2000" dirty="0"/>
              <a:t>When there is a sorted list given 2, 4, 5, 6, 7, 9, 10</a:t>
            </a:r>
            <a:r>
              <a:rPr lang="en-US" sz="2000" dirty="0"/>
              <a:t>, and we need to create a balanced tree, this can be done using the </a:t>
            </a:r>
            <a:r>
              <a:rPr lang="en-GB" sz="2000" dirty="0"/>
              <a:t>AVL tree. </a:t>
            </a:r>
          </a:p>
          <a:p>
            <a:pPr marL="266700" indent="-266700">
              <a:spcAft>
                <a:spcPts val="600"/>
              </a:spcAft>
              <a:buFont typeface="Arial" pitchFamily="34" charset="0"/>
              <a:buChar char="•"/>
            </a:pP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15982-85B7-5491-130C-C72D24A03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72" y="1643130"/>
            <a:ext cx="2526453" cy="209853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BE6E8D-0163-8BFB-8E31-25B360323F2D}"/>
              </a:ext>
            </a:extLst>
          </p:cNvPr>
          <p:cNvCxnSpPr/>
          <p:nvPr/>
        </p:nvCxnSpPr>
        <p:spPr>
          <a:xfrm>
            <a:off x="3500601" y="2692400"/>
            <a:ext cx="18929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B19624-D57A-4A82-0085-40E0F570A32E}"/>
              </a:ext>
            </a:extLst>
          </p:cNvPr>
          <p:cNvSpPr txBox="1"/>
          <p:nvPr/>
        </p:nvSpPr>
        <p:spPr>
          <a:xfrm>
            <a:off x="1171272" y="3816916"/>
            <a:ext cx="2426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Degenerate binary search tree</a:t>
            </a:r>
            <a:endParaRPr lang="en-IE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7458A-5EC8-E2C7-0AA2-8E5D54CF1C8A}"/>
              </a:ext>
            </a:extLst>
          </p:cNvPr>
          <p:cNvSpPr txBox="1"/>
          <p:nvPr/>
        </p:nvSpPr>
        <p:spPr>
          <a:xfrm>
            <a:off x="5731801" y="3799612"/>
            <a:ext cx="2263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Complete binary search tree</a:t>
            </a:r>
            <a:endParaRPr lang="en-IE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7DB6B9-1ADF-1360-5022-E32B67D23336}"/>
              </a:ext>
            </a:extLst>
          </p:cNvPr>
          <p:cNvSpPr txBox="1"/>
          <p:nvPr/>
        </p:nvSpPr>
        <p:spPr>
          <a:xfrm>
            <a:off x="4006080" y="2302909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AVL trees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49514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 dirty="0"/>
              <a:t>AVL Binary Search Trees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360363" indent="-360363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Adelson-</a:t>
            </a:r>
            <a:r>
              <a:rPr lang="en-US" sz="2000" dirty="0" err="1"/>
              <a:t>Velski</a:t>
            </a:r>
            <a:r>
              <a:rPr lang="en-US" sz="2000" dirty="0"/>
              <a:t> and Landis- (AVL) (1962).</a:t>
            </a:r>
          </a:p>
          <a:p>
            <a:pPr marL="360363" indent="-360363" algn="just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360363" indent="-360363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Called Self Balancing Binary Search Tree.</a:t>
            </a:r>
          </a:p>
          <a:p>
            <a:pPr marL="360363" indent="-360363" algn="just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360363" indent="-360363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number of </a:t>
            </a:r>
            <a:r>
              <a:rPr lang="en-US" sz="2000" b="1" dirty="0"/>
              <a:t>left</a:t>
            </a:r>
            <a:r>
              <a:rPr lang="en-US" sz="2000" dirty="0"/>
              <a:t> nodes and </a:t>
            </a:r>
            <a:r>
              <a:rPr lang="en-US" sz="2000" b="1" dirty="0"/>
              <a:t>right</a:t>
            </a:r>
            <a:r>
              <a:rPr lang="en-US" sz="2000" dirty="0"/>
              <a:t> nodes of a given root node cannot differ by more than 1.</a:t>
            </a:r>
          </a:p>
          <a:p>
            <a:pPr marL="360363" indent="-360363" algn="just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360363" indent="-360363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Each node has an associated balance factor. It is either </a:t>
            </a:r>
            <a:r>
              <a:rPr lang="en-IE" sz="2000" b="1" dirty="0"/>
              <a:t>left high</a:t>
            </a:r>
            <a:r>
              <a:rPr lang="en-IE" sz="2000" dirty="0"/>
              <a:t>, </a:t>
            </a:r>
            <a:r>
              <a:rPr lang="en-IE" sz="2000" b="1" dirty="0"/>
              <a:t>equal,</a:t>
            </a:r>
            <a:r>
              <a:rPr lang="en-IE" sz="2000" dirty="0"/>
              <a:t> or </a:t>
            </a:r>
            <a:r>
              <a:rPr lang="en-IE" sz="2000" b="1" dirty="0"/>
              <a:t>right high.</a:t>
            </a:r>
          </a:p>
          <a:p>
            <a:pPr marL="360363" indent="-360363" algn="just">
              <a:spcBef>
                <a:spcPts val="0"/>
              </a:spcBef>
              <a:spcAft>
                <a:spcPts val="600"/>
              </a:spcAft>
            </a:pPr>
            <a:endParaRPr lang="en-IE" sz="2000" dirty="0"/>
          </a:p>
          <a:p>
            <a:pPr marL="360363" indent="-360363" algn="just">
              <a:spcBef>
                <a:spcPts val="0"/>
              </a:spcBef>
              <a:spcAft>
                <a:spcPts val="600"/>
              </a:spcAft>
            </a:pPr>
            <a:r>
              <a:rPr lang="en-IE" sz="1600" dirty="0"/>
              <a:t>Left high: </a:t>
            </a:r>
            <a:r>
              <a:rPr lang="en-US" sz="1600" dirty="0"/>
              <a:t>The left sub-tree has a height greater than the right sub-tree.</a:t>
            </a:r>
          </a:p>
          <a:p>
            <a:pPr marL="360363" indent="-360363" algn="just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Equal: The left sub-tree has a height equal to the right sub-tree.</a:t>
            </a:r>
          </a:p>
          <a:p>
            <a:pPr marL="360363" indent="-360363" algn="just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Right high: The left sub-tree has a height less than the right sub-tree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0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E" sz="3600" dirty="0"/>
              <a:t>Balance Factors for AVL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r>
              <a:rPr lang="en-US" sz="2000" dirty="0"/>
              <a:t>Balance Factor (BF) is the difference between the height of the left sub-tree (LST) and the right sub-tree (RST).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Balance Factor is calculated by subtracting the height of the right sub-tree from the height of the left sub-tree.</a:t>
            </a:r>
          </a:p>
          <a:p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FF0000"/>
                </a:solidFill>
              </a:rPr>
              <a:t>BF = H(LST – RST)</a:t>
            </a:r>
          </a:p>
          <a:p>
            <a:endParaRPr lang="en-US" sz="2000" dirty="0"/>
          </a:p>
          <a:p>
            <a:r>
              <a:rPr lang="en-US" sz="2000" dirty="0"/>
              <a:t>An AVL tree may have nodes with a Balance Factor of 1, 0, or -1</a:t>
            </a:r>
          </a:p>
          <a:p>
            <a:endParaRPr lang="en-US" sz="2000" dirty="0"/>
          </a:p>
          <a:p>
            <a:r>
              <a:rPr lang="en-US" sz="2000" dirty="0"/>
              <a:t>The height of a node is measured starting with its deepest leaf node, tracing its path up the tree.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8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</Template>
  <TotalTime>5054</TotalTime>
  <Words>3087</Words>
  <Application>Microsoft Office PowerPoint</Application>
  <PresentationFormat>On-screen Show (4:3)</PresentationFormat>
  <Paragraphs>567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Calibri Light</vt:lpstr>
      <vt:lpstr>Wingdings</vt:lpstr>
      <vt:lpstr>Office Theme</vt:lpstr>
      <vt:lpstr>AVL-Trees &amp; B-Trees</vt:lpstr>
      <vt:lpstr>Binary Tree</vt:lpstr>
      <vt:lpstr>Degenerate Binary Tree</vt:lpstr>
      <vt:lpstr>PowerPoint Presentation</vt:lpstr>
      <vt:lpstr>Complete Binary Tree</vt:lpstr>
      <vt:lpstr>Complete Binary Tree</vt:lpstr>
      <vt:lpstr>Complete Binary Tree</vt:lpstr>
      <vt:lpstr>AVL Binary Search Trees</vt:lpstr>
      <vt:lpstr>Balance Factors for AVL</vt:lpstr>
      <vt:lpstr>Balance Factors 1</vt:lpstr>
      <vt:lpstr>Balance Factors 1</vt:lpstr>
      <vt:lpstr>Balance Factors 1</vt:lpstr>
      <vt:lpstr>Balance Factors 1</vt:lpstr>
      <vt:lpstr>Balance Factors 1</vt:lpstr>
      <vt:lpstr>Balance Factors 1</vt:lpstr>
      <vt:lpstr>Balance Factors</vt:lpstr>
      <vt:lpstr>Balance Factors 2</vt:lpstr>
      <vt:lpstr>Balance Factors 2</vt:lpstr>
      <vt:lpstr>Balance Factors 2</vt:lpstr>
      <vt:lpstr>Balance Factors 2</vt:lpstr>
      <vt:lpstr>Balance Factors 2</vt:lpstr>
      <vt:lpstr>Balance Factors 2</vt:lpstr>
      <vt:lpstr>Insertion in AVL Tree</vt:lpstr>
      <vt:lpstr>Insertion in AVL Tree</vt:lpstr>
      <vt:lpstr>Insertion in AVL Tree</vt:lpstr>
      <vt:lpstr>Insertion in AVL Tree</vt:lpstr>
      <vt:lpstr>Insertion in AVL Tree</vt:lpstr>
      <vt:lpstr>Insertion in AVL Tree</vt:lpstr>
      <vt:lpstr>Insertion in AVL Tree</vt:lpstr>
      <vt:lpstr>Rebalancing AVL Tree</vt:lpstr>
      <vt:lpstr>Rebalancing AVL Tree</vt:lpstr>
      <vt:lpstr>Rebalancing AVL Trees</vt:lpstr>
      <vt:lpstr>Example of Left Rotation - Exercise</vt:lpstr>
      <vt:lpstr>Example of Left Rotation</vt:lpstr>
      <vt:lpstr>Example of Left Rotation</vt:lpstr>
      <vt:lpstr>Complex Rotations</vt:lpstr>
      <vt:lpstr>Example of left – right rotation</vt:lpstr>
      <vt:lpstr>Example of left – right rotation</vt:lpstr>
      <vt:lpstr>Example of left – right rotation</vt:lpstr>
      <vt:lpstr>Example of left – right rotation</vt:lpstr>
      <vt:lpstr>Example of left-right rotation</vt:lpstr>
      <vt:lpstr>Visualizer </vt:lpstr>
      <vt:lpstr>Cost of insertion and retrieval</vt:lpstr>
      <vt:lpstr>Cost of insertion and retrieval</vt:lpstr>
      <vt:lpstr>B Trees</vt:lpstr>
      <vt:lpstr>B Trees</vt:lpstr>
      <vt:lpstr>B-Trees</vt:lpstr>
      <vt:lpstr>B-Trees</vt:lpstr>
      <vt:lpstr>B-Trees</vt:lpstr>
      <vt:lpstr>B-Trees</vt:lpstr>
      <vt:lpstr>B-Tree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B-Tree</vt:lpstr>
      <vt:lpstr>B-Tree</vt:lpstr>
      <vt:lpstr>B-Tree</vt:lpstr>
      <vt:lpstr>B-Tree</vt:lpstr>
      <vt:lpstr>B-Tree</vt:lpstr>
      <vt:lpstr>B-Tree</vt:lpstr>
      <vt:lpstr>B-Tree</vt:lpstr>
    </vt:vector>
  </TitlesOfParts>
  <Company>Griffith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Mullins</dc:creator>
  <cp:lastModifiedBy>-, Alia</cp:lastModifiedBy>
  <cp:revision>1133</cp:revision>
  <dcterms:created xsi:type="dcterms:W3CDTF">2013-02-21T13:39:21Z</dcterms:created>
  <dcterms:modified xsi:type="dcterms:W3CDTF">2024-04-17T14:52:16Z</dcterms:modified>
</cp:coreProperties>
</file>