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9"/>
  </p:notesMasterIdLst>
  <p:sldIdLst>
    <p:sldId id="256" r:id="rId2"/>
    <p:sldId id="349" r:id="rId3"/>
    <p:sldId id="379" r:id="rId4"/>
    <p:sldId id="380" r:id="rId5"/>
    <p:sldId id="423" r:id="rId6"/>
    <p:sldId id="424" r:id="rId7"/>
    <p:sldId id="425" r:id="rId8"/>
    <p:sldId id="426" r:id="rId9"/>
    <p:sldId id="381" r:id="rId10"/>
    <p:sldId id="427" r:id="rId11"/>
    <p:sldId id="428" r:id="rId12"/>
    <p:sldId id="429" r:id="rId13"/>
    <p:sldId id="430" r:id="rId14"/>
    <p:sldId id="382" r:id="rId15"/>
    <p:sldId id="383" r:id="rId16"/>
    <p:sldId id="384" r:id="rId17"/>
    <p:sldId id="385" r:id="rId18"/>
    <p:sldId id="431" r:id="rId19"/>
    <p:sldId id="416" r:id="rId20"/>
    <p:sldId id="432" r:id="rId21"/>
    <p:sldId id="378" r:id="rId22"/>
    <p:sldId id="433" r:id="rId23"/>
    <p:sldId id="386" r:id="rId24"/>
    <p:sldId id="377" r:id="rId25"/>
    <p:sldId id="387" r:id="rId26"/>
    <p:sldId id="388" r:id="rId27"/>
    <p:sldId id="389" r:id="rId28"/>
    <p:sldId id="390" r:id="rId29"/>
    <p:sldId id="435" r:id="rId30"/>
    <p:sldId id="434" r:id="rId31"/>
    <p:sldId id="391" r:id="rId32"/>
    <p:sldId id="392" r:id="rId33"/>
    <p:sldId id="393" r:id="rId34"/>
    <p:sldId id="394" r:id="rId35"/>
    <p:sldId id="395" r:id="rId36"/>
    <p:sldId id="436" r:id="rId37"/>
    <p:sldId id="437" r:id="rId38"/>
    <p:sldId id="396" r:id="rId39"/>
    <p:sldId id="414" r:id="rId40"/>
    <p:sldId id="397" r:id="rId41"/>
    <p:sldId id="415" r:id="rId42"/>
    <p:sldId id="398" r:id="rId43"/>
    <p:sldId id="399" r:id="rId44"/>
    <p:sldId id="400" r:id="rId45"/>
    <p:sldId id="418" r:id="rId46"/>
    <p:sldId id="419" r:id="rId47"/>
    <p:sldId id="420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94641" autoAdjust="0"/>
  </p:normalViewPr>
  <p:slideViewPr>
    <p:cSldViewPr snapToGrid="0" snapToObjects="1">
      <p:cViewPr varScale="1">
        <p:scale>
          <a:sx n="75" d="100"/>
          <a:sy n="75" d="100"/>
        </p:scale>
        <p:origin x="163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2.32558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1T12:50:28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9054 12656 0,'27'0'219,"78"0"-219,0 0 0,0 0 15,27 0-15,-53 0 16,-53 0-16,53 27 0,0-27 15,0 0-15,-26 26 0,26-26 32,-26 26-32,-27-26 0,0 0 15,0 0-15,1 0 16,-1 0 0,0 0-16,53 27 15,-52-27 1,-1 0-16,0 26 0,53-26 15,-52 0-15,-1 0 16,0-26-16,27 26 0,-27 0 16,53-27-16,-26 27 15,0 0-15,25 0 16,-25-26-16,0 26 16,-1 0-16,1 0 0,-27 0 15,27 0-15,-27 0 16,1 0-16,-1 0 0,0 0 15,1 0 1,25 0-16,-25 0 16,25 0-1,1 0-15,26 0 16,-27-26-16,27-1 0,0 1 16,27 0-16,-80 26 15,27 0-15,-1 0 0,-25 0 16,-1 0-1,0 0-15,1 0 16,-1 0 0,0 0 15,27 0-31,26 0 16,-53 0-16,27 26 15,-1-26-15,-25 0 16,-1 0-16,27 0 0,26 0 0,0 0 15,-53 0 1,27 0-16,-27 0 16,27 0-16,-27 0 15,0 0-15,1 0 16,-1 0-16,0 0 0,27 0 16,-27 0-1,0 0-15,1 0 16,25 0-1,-25 0-15,-1 0 0,0 0 16,1 0-16,-1 0 16,0 0-1,27 0-15,0 0 16,-27 0 15,0 0 16,27 0-16,0 0-15,-1 0 0,1 0-1,26 0-15,-53 0 0,0 0 16,1 0-16,-1 0 15,-26 26 32,26-26-15,-26 27 14,27-27 95</inkml:trace>
  <inkml:trace contextRef="#ctx0" brushRef="#br0" timeOffset="12482.01">7001 9288 0,'53'0'187,"-27"0"-187,27 0 16,26 0-1,0 0-15,26-26 0,-26 26 16,-26 0-16,26-26 0,0 26 16,0 0-1,0 0-15,-27 0 0,27 0 16,-53 0-16,27 0 16,-27 0-16,1 0 15,-1 0-15,0 0 0,53 0 16,-26 0-16,-27 0 15,27 0-15,0 0 0,-1 26 16,1-26 0,26 0-16,0 0 15,-27 0-15,1 0 16,-27 0-16,-26 26 16,27-26-1,-27 27 313</inkml:trace>
  <inkml:trace contextRef="#ctx0" brushRef="#br0" timeOffset="15976.88">2579 4815 0,'-52'0'281,"-1"27"-265,0-27-16,27 26 15,0-26-15,-1 0 16,1 0 31,26 26 140,26 1-140,1-27-16,-27 26-31,0 27 0,26-53 16,-26 52 0,26-26-16,1 27 15,-27 26-15,0-26 0,26-27 31,-26 0-31,26 1 32,-26-1-32,0 0 15,27 27-15,-1-1 16,-26 27-16,26 27 0,1-1 16,-27-26-16,52 0 0,-25 26 15,-27-52 1,0-1-16,0-25 0,26 25 0,-26-26 15,0 1-15,0-1 32,0 0 15,0 1 46,0-1-77,-26 0 62</inkml:trace>
  <inkml:trace contextRef="#ctx0" brushRef="#br0" timeOffset="42306.5">16293 12919 0,'26'0'187,"27"-26"-187,-1 26 16,1-26 0,0 26-1,-27 0-15,0 0 0,0 0 63,27 0-32,-27 0 0,-26-26-31,27 26 16,-1 0 0,-26-27-16,26 27 15,1 0 48,-27 27-16,0-1-1,0 26-14,0 1-17,-27 0 1,27-27-16,0 27 0,0-27 0,0 27 16,-26-53-16,26 26 15,0 0 1,0 1-1,0-1 17,0 0-1,0 0-31,0 1 16,0-1-16,0 0 0,0 1 15,0 25-15,0-25 16,0-1-1,0 0 1,0 1-16,0-1 16,0 0 31,0 1-1,0-1-14,0-52 46</inkml:trace>
  <inkml:trace contextRef="#ctx0" brushRef="#br0" timeOffset="44203.98">16556 13446 0,'26'0'297,"0"0"-281,1 0-1,-1 0-15,0 0 0,27-27 32,0 27-32,-27 0 0,-26-26 0,26 26 31,1 0 16,-1 0-16,0 0-15,1 0-1,-1 0 1,0 0-16,1-26 16,25 26-1,-25 0 63,-27 26 16</inkml:trace>
  <inkml:trace contextRef="#ctx0" brushRef="#br0" timeOffset="73321.6">16319 13709 0,'-53'26'218,"27"27"-218,0-27 16,26 0-16,-27 27 16,-25 0-16,52-27 0,0 27 15,0-1-15,-27-52 16,27 27-16,0-1 15,0 0-15,0 0 16,0 1-16,0-1 31,0 0-31,0 27 16,-52 0 0,25 26-16,27-53 0,0 27 15,0-27-15,-26-26 0,26 26 16,0 0-16,0 1 31,0-1-15,0 0-1,0 1 17,0-1-17,0 0 32,0 27-31,0-106 77</inkml:trace>
  <inkml:trace contextRef="#ctx0" brushRef="#br0" timeOffset="75273.98">15714 15024 0,'79'0'203,"0"0"-188,-53 0-15,26 27 16,1-1-16,-27-26 0,80 26 16,-80-26-16,0 0 15,-26 27 1,27 25 15,-1-25-15,-26 25-16,0-25 15,0 25-15,0-25 16,0 25 0,0-26-16,0 1 0,0-1 0,0 0 15,-26-26-15,26 27 16,0-1 15,0 0 0,-53 1-31,-26-1 16,26 0-16,27 1 0,0-27 16,-1 26-1,54-26 157,-1 0-156,79 0-16,-26 0 0,-52 0 15,52 0-15,26-26 16,-26 26-16,26 0 16,0-27-16,-52 1 0,-27 26 15,1 0 48,-27 26-16</inkml:trace>
  <inkml:trace contextRef="#ctx0" brushRef="#br0" timeOffset="106143.23">16161 15998 0,'26'26'219,"1"1"-204,25-1-15,27 0 16,0 27-16,-52-27 0,78 0 16,-26 27-16,-53-27 15,0 1 1,27-27-16,-53 26 31,0 27-31,26-53 16,1 0-1,-1 52 1,27-52-16,-27 27 0,27-27 0,-1 26 16,1 0-1,-27-26-15,1 27 0,-1-27 16,0 0-16,-26 26 16,27-26-16,-27 26 31,0 0 0,26-26-31,0 0 16,27 0-1,-1 53 1,-25-27-16,-1-26 16,27 53-16,-27-53 0,0 0 31,-26 26 0,27-26-31,-54 0 47</inkml:trace>
  <inkml:trace contextRef="#ctx0" brushRef="#br0" timeOffset="108881.28">17609 16577 0,'0'52'203,"0"-25"-203,0-1 16,0 27-1,26-53-15,-26 26 16,0 27-16,26-53 15,-26 26-15,0 0 16,0 1 0,0 25 15,0-25-31,0-1 16,0 0-1,0 0 48,27-26 15,-1 0-78,0 0 15,27 0 1,-27 0 0,1 0-1,-1 0 32,27 0-16,-27 0 32,0 0-32,1 0-15,-27-26-1,0 0 1,0 0 0,26 26-1,-52 0 142,-1 0-95,27-53-62,-26 79 31,-27-26 32,27 0-63,26-26 31,-26 26-15,26-26 62,0 78 31,26-52-93,27 0-16,-53 53 15,0-27 1,26-26 0,-26 26-1,0 1-15,26-27 16,-26 26-16,0 0 16,0 1 15,0-1 0,27-26-15,-27 26-1,0 1 1,26-1 15,-26 0-15,0 1 15,0-1-15,26 0-16,-26 1 31,0-1 0,0 0 16,0-52 16</inkml:trace>
  <inkml:trace contextRef="#ctx0" brushRef="#br0" timeOffset="121221.63">18741 17156 0,'26'52'266,"0"-52"-250,27 27-16,26-27 0,-53 26 15,27 0-15,-1-26 0,-52 27 16,27-27-16,-1 26 15,0-26 32,1 0 16,25 0-48,1 26-15,-53 1 16,0-1-16</inkml:trace>
  <inkml:trace contextRef="#ctx0" brushRef="#br0" timeOffset="123456.28">20057 17024 0,'0'26'187,"0"1"-171,-53 25-16,27 1 0,26-27 15,-27 27-15,27-27 16,-26 1 0,26-1-16,-26-26 0,-1 53 15,-25-1 1,25-26-16,1 27 15,-53-27-15,53 1 16,-53-1 0,52 0-16,1 1 0,0-1 31,26 0-31,0-52 94,26 26-79,0 0 1,1 26-16,-1-26 31,0 0-31,27 0 31,0 53-31,-27-53 16,27 0-16,52 26 0,-79-26 16,1 0-16,-1 0 15,0 0-15,1 0 32,-1 0-1,-26-52 16,0 25-16,0 1-15,0 0 30,0-1-30,-26 27 47,-27-26-48,27 26-15,-1-26 16,-25-27-16,25 53 62,1 0 16,26 26-46,-26-26-32,26-26 109</inkml:trace>
  <inkml:trace contextRef="#ctx0" brushRef="#br0" timeOffset="129129.66">17082 13025 0,'158'26'203,"-26"53"-188,-1-26-15,-52-27 16,53 0-16,-27 27 0,-52-1 0,26-52 16,-26 53-16,-27 26 15,53-53-15,-53 1 16,0-27 15,80 26-15,-1 27-1,-26-27-15,0 0 16,0 27 0,0-27-16,-26 0 0,-53 1 15,52-27-15,1 26 16,-53 0 0,0 1-16,0-1 15,0-52 63,-27-1-62,1 27-16</inkml:trace>
  <inkml:trace contextRef="#ctx0" brushRef="#br0" timeOffset="131703.39">19320 13840 0,'-27'0'266,"1"0"-266,0 0 31,-1 0-31,1 0 16,0 0-1,-1 0 17,27 27-17,-26-27-15,0 26 16,26 0-16,-27-26 31,1 0-31,26 27 16,-26-27-1,26 26 1,26-26 62,0 26-62,1-26-1,-27 27-15,26-1 16,0-26 0,1 0-16,-1 26 15,0-26 1,1 0-16,-1 0 31,0 0 16,1 0-31,-1-52-1,0 25-15,-26 1 16,27 0 0,-27-1-16,26 27 15,-26-52-15,26 52 0,-26-27 16,0 1 78,0 0-79,0-1 1,0 80 62,0-27-62,0 53-1,-26-79-15,26 27 16,0-1-16,-26 27 0,26-1 15,0-25-15,0 78 16,-27-26-16,27 0 0,0-27 0,0-25 31,-26 25-31,26-25 0,0-1 0,0 26 32,0-25-32,0-1 15,0 0-15,0 1 31,0-1 1,0 0-17,0 1 17,26-80 14,-26 0-46,27-78 16,-27 78-16</inkml:trace>
  <inkml:trace contextRef="#ctx0" brushRef="#br0" timeOffset="150791.06">14687 12235 0,'0'27'234,"0"-1"-218,0 0-16,0 1 16,0-1-1,-26-26-15,26 26 0,0 1 16,0-1 0,0 0-1,0 0-15,0 1 31,0-1-15,0 0 0,0 1 15,0-1-31,0-52 31,0-27-31,0-26 16,0-26-16</inkml:trace>
  <inkml:trace contextRef="#ctx0" brushRef="#br0" timeOffset="-159233.43">22004 12577 0,'27'0'219,"52"0"-219,0 0 15,-53 0-15,53 27 16,-26-1-16,78-26 0,-78 26 16,-27-26-16,27 0 0,-27 0 15,0 0 32,1 0-31,-1 0 46,0 0-62,1 0 0,-1 0 32,-26-26-17,26 26 110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2.32558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1T12:55:59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17424 7841 0,'0'-26'62,"0"0"-62,27 26 94,-1 0-94,0 0 16,1 0-1,-1 0-15,-26 26 0,26-26 16,1 0 0,-1 0 46,0 0-46,27 0 15,0 0-31,-27 0 16,27 0-16,-1 0 0,-25 0 15,52 0-15,-53 0 0,0 0 0,27 0 16,-27 0-1,0 0 1,1 0 93,-27 26-93,0 1 15,0-1 32,0 0-63,0 0 47,0 1-47,0-1 15,0 0-15,-27 1 16,27-1-16,0 27 16,-26-27-1,26 0-15,0 1 31,0-1-15,0 0-16,-26 1 16,-1 51-16,1-25 15,26 26 1,0-53 0,-26-26-16,26 27 0,0-1 15,0 0 79,0 1-63,26-27 0,-26 26-31,0 0 32,0 1-17,0-1 17,0 0-17,26-26 1,-26 26 15,27 27-31,-1-27 0,-26 27 16,26 0-16,-26-27 15,0 0 1,0 1-16,0-1 16,0 0-1,27-26-15,-27 27 31,0-1-15,0 0 0,0-52 15,0-27-31,-27 27 16</inkml:trace>
  <inkml:trace contextRef="#ctx0" brushRef="#br0" timeOffset="1592.1">17951 9262 0,'0'26'281,"-26"1"-266,-1-1-15,-25 27 0,25-1 16,-25 1-16,25-27 16,1 53-16,-27 0 0,27-53 15,-53 27-15,79-27 16,-26 1 15,-1-1-31,-25 27 16,-1-1-16,0-25 0,27-1 15,-26 53-15,25-53 0,1 0 32,-27 27-32,1-27 0,25 1 15,27-1-15,-26 0 32,-27 1-1,1 52-31,-27 26 0,52-79 15,1 27-15,26-1 16,-53 1-16,-78 26 0,104-26 0,-25-27 16,26 53-16,-1-79 15,27 26-15,0-52 63,0-1-48</inkml:trace>
  <inkml:trace contextRef="#ctx0" brushRef="#br0" timeOffset="3684.17">16135 11262 0,'26'0'187,"27"0"-187,-1 0 16,-25 0 15,-1 0-31,0 0 16,-26 26-16,27-26 15,-1 0-15,0 0 16,27 0-16,-27 0 0,27 0 16,-27 26-1,0-26 17,1 0-32,-1 0 31,0 0-31,1 0 0,-1 27 15,27-27 1,26 0-16,-79 26 16,26-26-16,0 0 15,-26 26-15,27-26 0,-1 27 16,-26-1 0,0 0-16,0 1 15,0 25 1,-26-25-1,-1 25-15,1-26 0,-27 1 16,1 25 0,-1 1-16,27-27 0,-1-26 15,1 27 17,52-27 139,1 0-155,25 0 0,-25-27-16,78 27 15,-26-26-15,-26 26 16,26-26-16,0 26 0,-53 0 16,27 0-16,-27 0 46,0 0 48</inkml:trace>
  <inkml:trace contextRef="#ctx0" brushRef="#br0" timeOffset="4766.67">16977 11972 0,'26'27'187,"1"-27"-171,25 52-16,1-26 15,0 27-15,-1-53 0,1 79 16,-27-26-16,0-27 16,80 27-16,-80-27 15,27 27-15,-1-27 0,27 26 16,0-25 0,0 25-16,-79-25 0,53-1 15,0-26-15,-27 0 16,0 26-16,27 1 0,-27 52 15,0-79 1,1 26-16,-27 0 16,-27-26 31</inkml:trace>
  <inkml:trace contextRef="#ctx0" brushRef="#br0" timeOffset="6952.39">18425 12972 0,'0'26'375,"0"1"-359,0-1 46,0 27-46,26-27-16,-26 0 16,0 1-1,26-27-15,-26 26 16,0 0 15,-26-26-15,0 27 15,-1 51-15,1-25-16,0-27 0,-1 1 31,27-1-31,-26-26 16,26 26 46,0 27-46,26-53-16,1 26 15,-1-26 17,0 0-32,1 0 0,-1 0 46,0 0-46,1 0 0,-1 0 16,0-26 0,53 26-16,-26-26 0,-27 26 0,1 0 15,-1 0 1,0-27-16,0 27 16,-52 0-16,52 0 15,1 0 1,-27-26 62,26 0-62,-26-1-1,0 1-15,26 26 16,-26-26-1,-26 52 64,26 0-64,0 1 1,0-1-1,0 0 1,0 27-16,0-27 16,0 1-16,0-1 15,0 0 1,0 1 0,0-1-1,0 0 1,0 0 15,26-26-15,-26 27-16,0-1 15,27 0 1,-27 1 0,0-1-1,0 0-15,0 27 16,0-27-16,26 1 15,-26-1-15,0 0 16,0 1 0,26-27-16,-26 26 0,0 0 31,0 0-31,0-52 62,0 0-46,-26-53-16</inkml:trace>
  <inkml:trace contextRef="#ctx0" brushRef="#br0" timeOffset="9594.21">18530 8894 0,'26'0'203,"1"0"-188,-27 26-15,52 0 16,1 1-16,0 25 0,-1 1 16,27 0-16,53-27 15,-27 26-15,-26 1 0,26 52 16,53-52-16,-53 0 15,1 52-15,-1-53 0,-52-52 16,52 27-16,-52 25 16,-53-25-16,52 25 0,-25-52 15,-27 27-15,0-1 0,26 0 32,-52-26 30</inkml:trace>
  <inkml:trace contextRef="#ctx0" brushRef="#br0" timeOffset="11884.52">20583 10078 0,'-26'52'375,"-1"-52"-359,27 27-1,0-1-15,-26-26 0,0 0 47,-1 0 16,1 0-16,0-26 0,-1 26-16,1-53-31,0 27 0,-1-1 15,-25 27 1,26 0-16,-53 0 0,0 0 16,79-26-1,-27 26-15,1 0 16,52 0 31,-26 26-32,0 1-15,27-27 16,-1 26 0,0 0-16,-26 1 15,27-27-15,-1 0 16,0 26 0,27 0-16,-27 27 15,27-27-15,-27 1 16,0-1-16,1-26 15,-1 0-15,0 0 16,-26 26 0,27-26-16,-1 0 31,0 0-31,1 0 16,-1 0 15,0 0-31,1 0 47,-1 0-16,-26-26-15,0 0-1,26-1 16,-26 1-15,0 0 0,0-1 46,0 1-62,-26 26 16,0 0-16,26-26 15,-27 26 1,27-27-16,-26 27 0,0-26 16,26 52 62,0 1-63,0-1 1,26 0 0,0 27-16,-26 0 15,27-27-15,-27 27 16,26 25-16,0-25 16,1 0-16,-1-27 15,0 27-15,-26-27 0,0 0 16,27 27-1,-27 52-15,26-79 0,0 1 16,-26 25 0,0-25-16,0-1 15,27-26-15,25 26 16,-52 1 0,0-1-16,27-26 15,-27 26 1,0 1-1,0-1-15,26-26 16,-26-26 15,0-1-15,-26-52-16,-53-105 16,26 26-16,-52-26 0</inkml:trace>
  <inkml:trace contextRef="#ctx0" brushRef="#br0" timeOffset="13812.36">21109 10972 0,'53'53'172,"0"0"-172,-1-1 16,1 1-16,0-1 15,-1-25-15,27 25 0,-26 1 16,0 26-16,-1-26 16,-26-27-16,27 27 0,0-1 15,-1 1 1,-25-1-16,25-25 0,-25-1 15,-1 53-15,0-79 0,1 0 16,-1 0 0,0 26-16,-26 1 15,27-27-15,-27 26 32,26-26-32,-52 0 15,26 53 1</inkml:trace>
  <inkml:trace contextRef="#ctx0" brushRef="#br0" timeOffset="14733.51">22110 12367 0,'0'53'140,"0"-1"-140,0 1 16,0-1-16,0-25 15,0 52-15,0 26 0,0-52 16,0 52-16,0-53 16,0-25-16,0 25 0,0 1 15,26 0 1,0-27 0,-26 0-16,0 1 15,27-1-15,-27 0 16,-27-52 31,27-53-32,-26-26-15</inkml:trace>
  <inkml:trace contextRef="#ctx0" brushRef="#br0" timeOffset="16687.87">22504 12472 0,'27'0'141,"-1"0"-126,0 0 1,1 0-16,-1 0 16,0 0-16,1 0 15,-27 26 1,26-26-1,0 0 1,-26 27-16,53-27 0,0 0 0,-27 26 16,0-26-1,27 26-15,0-26 0,-27 0 16,0 0-16,-26 27 0,27-1 16,-27 0-1,0 1 1,0-1-16,0 0 31,-27 1-31,1 52 0,0-53 0,-1 0 31,1 0-31,0 27 0,-1-27 16,-52 27-16,106-27 16,-27 1 77,0-1-46,26-26 47,0-26-94,27-1 16,-27 27-1,27 0-15,0 0 0,25 0 16,1-26-16,0 26 15,-26-26-15,-27 26 0,1 0 32,-1 0 30,0 0-62,1-27 0,52-25 31,0 25-31,0 1 0,-53 26 16,27-26-16,-27 26 0,0 0 31,0 0 1,-26 26-1,0 0-31</inkml:trace>
  <inkml:trace contextRef="#ctx0" brushRef="#br0" timeOffset="17758.82">22583 13472 0,'27'0'109,"-1"26"-109,-26 1 0,26 25 16,53-25-16,0 25 15,-52 1 1,52-27-16,-27 0 0,1 27 16,26-53-16,0 53 0,-27-1 15,1-25-15,0-1 16,52 53 0,-52-26-16,-1-27 0,-25 0 15,-1 0-15,0 1 16,-26-106 46,-26 53-46,-27-1-16,1-25 16,78 52-16</inkml:trace>
  <inkml:trace contextRef="#ctx0" brushRef="#br0" timeOffset="18884.52">23663 14472 0</inkml:trace>
  <inkml:trace contextRef="#ctx0" brushRef="#br0" timeOffset="19915.5">23663 14472 0,'0'26'359,"0"1"-343,0-1-16,0 26 15,0 1 1,0-27-16,0 1 16,0-1-1,0 0 1,0 1 0,0-1-1,0 0 1,0 1-1,0-1 1,26-26-16,-26 26 16,0 1-16,0-1 31,0-52 78,-26-1-109,26 1 0,0-27 16,-27-78 0,1 52-16,0 0 15</inkml:trace>
  <inkml:trace contextRef="#ctx0" brushRef="#br0" timeOffset="22175.01">24163 14472 0,'0'26'656,"0"1"-640,-27-1 0,27 0 30,27 0 64,-1-26-63,0 0-32,1 0 1,-1 0 0,0 0-16,1 0 15,-1 0 1,27 0-16,-27 0 15,0 0 1,1-26 0,-1 26-16,0 0 0,1 0 15,-1 0 1,0 0-16,0 0 16,1 0-16,25 0 15,-25 0-15,-1 0 16,0 26-16,1-26 0,-1 0 15,27 27 1,-53-1 0,26 0-16,-26 1 31,0-1-15,0 0-1,0 27-15,-53-27 16,27-26-16,26 27 15,0-1-15,-26-26 16,-1 26-16,27 1 16,-26-27-16,0 0 0,-1 26 31,1 0-31,26 0 16,-26-26-1,-1 0 1,1 27-16,0-27 15,26 26-15,-53 0 16,27 27 15,0-53 1,-1 0-17,27 26-15,0 1 31,0-1-15,-26-26 31,26-26-31,0-80-1,0 27-15,-26-26 0,26-26 0,0 52 16</inkml:trace>
  <inkml:trace contextRef="#ctx0" brushRef="#br0" timeOffset="24059.47">24189 14472 0,'53'-26'422,"-1"-1"-422,1 1 16,0 26-16,-53-26 16,26 26-16,0 0 15,1 0 48,-1 0-32,0 0 0,-26 26-15,53-26 15,-27 0 0,-26 26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2.32558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1T12:55:40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15503 16998 0,'132'-26'250,"-53"26"-250,-27 0 16,-25 0-16,25 0 0,-25 0 47,51 0-16,-51 0-31,52-27 15,-27 27 1,-25-52-16,25 52 0,1-27 16,-27 27-16,53-26 15,-52 26-15,-1 0 78,0 0-46,1 0 15,-1 0 31,0 0-47,-26-26 141,0-1-47,0 1-78,0 0-16,-26 26 469,0 0-469,-27 0 0,27 26 1,-1-26-32,1 0 0,0 26 0,-1-26 31,27 27-15,-26-27-1,26 26 16,0-52 1219,26 26 563</inkml:trace>
  <inkml:trace contextRef="#ctx0" brushRef="#br0" timeOffset="6780.77">3974 10394 0,'-52'26'203,"-54"-26"-203,27 26 0,27 27 16,-80-53-16,53 26 16,27-26-16,52 26 15,-27-26-15,1 0 0,0 0 16,-1 0 0,27 27 46,0-1-46,0 0 15,0 1-15,0-1-1,0 0 1,0 1-16,0-1 15,0 0-15,0 1 16,-26 78 0,-27-26-16,27-53 0,26 27 15,0-27-15,0 53 16,0-27-16,0-25 16,0 25-16,0 1 0,0-27 15,26 1 1,-26-1-1,0 0-15,0 1 16,0-1-16,27-26 16,-27 53-16,0-27 0,26 26 15,0 1-15,1 0 16,-27 52-16,26-52 0,-26 52 16,26 26-16,1-25 15,-27-27-15,26 26 0,0 53 16,-26-27-16,0-78 15,0 78-15,0-78 0,27 26 16,-27 0 0,0 0-16,0 0 0,0 52 15,0-52-15,0 53 16,0 26-16,0-27 0,0 1 16,0-27-1,0 0-15,0-26 0,-27 0 16,27-26-16,-26 26 15,26-27-15,0 27 0,-26 27 16,26-80-16,0 53 16,0-26-16,0-27 15,0 26-15,0-25 0,0-1 16,0 27-16,0-1 16,0-25-16,0-1 15,0 0 1,0 27-1,0 26-15,0 0 0,0 26 16,0-79-16,0 1 0,0-1 16,0 0-16,0 1 47,0-1-32,26 0-15,-26 79 16,0 106-16,0-53 15,0-53 1,26 132-16,1-53 0,-27-52 16,0-27-16,0-53 15,26-25 1,26-27 15,-52-27 47,0 1-62,27 0-16,-27 0 16,0-1-1,26 27-15,0 0 31,-26-26-15,27 26-16,-1 0 16,-26-26-16,26 26 15,1 0 1,-1 0 15,0 0-31,1 0 31,-1 0-31,0-27 16,-26 1 0,27 0-16,-1 26 15,0 0-15,-26-27 0,0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2.32558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1T13:00:03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18530 14472 0,'26'0'282,"1"26"-282,-1-26 15,27 0-15,-27 0 16,0 27-16,27-27 15,-27 0-15,27 0 0,-1 0 16,-25 0-16,25 0 16,-52 26-1,27-26 1,25 0-16,1 0 16,-27 0-1,1 0-15,52 0 0,-27 0 16,1 0-16,-27 0 15,1 0-15,-1 0 16,0 0-16,27 0 0,-27 0 16,27 0-16,26-26 15,0 26-15,-27 0 16,-25 0-16,52-27 0,0 27 16,-27-26-1,54 0 1,-54-1-16,1 27 0,-27 0 0,0 0 15,27 0-15,-27 0 32,1 0-1,-1 0-15,0 0-1,27 0 1,-27 0-16,27 0 0,0 0 0,-1 0 31,-25 0-31,25 0 0,-25 0 0,-1 0 16,27-26-16,-27 26 15,0 26 1,1-26 0,-1 0-1,26 0-15,1 27 16,0-27-16,-27 0 15,27 26-15,-1-26 16,1 0-16,-27 26 16,1-26 15,-27 27-15,0-1 30,26-26-30,0 0 15,-26 26-31,27-26 16,-27 26 31,-27-26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2.32558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1T13:11:00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21452 4921 0,'26'0'234,"0"0"-218,1-27-16,-1 27 0,0-26 16,1 26-1,-1 0 1,0 0 15,0 0-31,1 0 16,25 0 15,1 0 16,-53 26-31,26 1 15,1-27-16,-27 26 17,26-26-17,0 0 1,1 0 0,-27 26-1,52-26 1,-25 0-1,-1 0-15,0 27 16,1-1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FCF67-7078-44E1-B916-553B14FF4091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23CAE-ACF0-4D2C-9295-6AD318C07C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384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6C49-98A2-9D39-8310-B8A18F194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7D20-68BC-1CE1-1590-452D6A7A3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9B0E-23BD-5928-9EF7-1D736299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F63EB-589E-4069-0E48-458EAEB0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3324-52D1-C318-66AC-ABDB7064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6DFB-7DCE-EAB9-E973-8A50F70F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DAC08-8E12-1FFA-8026-BAEE6826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ECDB-80F8-674A-32A9-1CC9B987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E506-B1F1-92B5-530B-87DF1A35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A35E-9E22-0F22-4B28-3C98866D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1C68D-1E94-F14B-94EC-3075A99E8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647D-61DE-BFAF-9600-284E52948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6AF6E-EC5A-45F0-6FA8-74642193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9035-12FF-D038-FC9F-74238F3C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1D16-17D2-E0DA-8EA4-FF6B102C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620A-6219-E550-A664-599FF3E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7F94-664B-9DD3-59B4-00E994E6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4548-9E2A-A3DA-2708-B609560D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94F7-EAC7-D0F0-B8A1-0967B9AF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AE9D5-F2DE-9645-DB08-B7A8FAA7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7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20BB-BB8C-9A49-5A4F-09DD489A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70FA8-2D27-CBBD-16CF-91E61AE1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229F-CA54-A486-A0F8-C9993549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2756-F34E-B275-5151-FD07F04C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763F-F262-03B0-E29A-DC115C2E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2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6632-ED1B-5BD0-803C-E58ADB64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FA12-3228-031B-BDC1-380D747DE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ED602-45E1-37D0-21C2-3A86F0FFE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582D4-F08A-3C70-B9DF-F13C286B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EB676-9064-D4A5-BE5F-32129471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CEEE-23B7-B181-75DD-CB3A3C5E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75F7-AA8D-B51B-585B-A49729A1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899B-DDDA-71C3-53FD-91E46332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1458-ED74-73ED-66BC-1EA58B04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018E4-ACBD-D5AB-DBA9-812D29393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B57D2-CFF7-B077-7AB7-5C24E5A61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0F625-8E51-ECBF-3D22-A5F015C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28EAC-901B-33B1-56A6-70B2FEBD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A3802-4BF1-48BD-BE3B-D0707633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0F8E-78BE-A0A8-93BA-3B900C1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88F41-372A-1368-0EC6-626B9D9D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8B8CD-3C9A-6A38-7BEB-E8D12D14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BAAFB-2417-C10E-943C-68B1BD2C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4EAE9-9883-81A0-DB98-E5D59C59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B1F24-EFC5-E277-119A-A2F8C319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09A8-0BDD-2F05-9DE5-67310FFF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5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AAF1-6380-B7DC-8ABE-199166B1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BC46-6D0C-B8AF-7E06-5E194211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8B6C6-3A9E-F24B-9E8D-8E570730E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C5DD-6F35-32D2-A215-8D7495EF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8405-A6DE-7F84-C8A0-BBF11CEA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B275A-6D45-DEAE-3767-D91107F7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D28D-3DB7-AFD2-9FB6-7CF1A943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8F9AA-BFC6-BF2A-3DFB-D4DFD3531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403F5-4442-1E01-8909-88B3AEDE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B7CF-7781-3FF8-B76C-F7E0B07E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FCFD5-FF04-E048-437F-9103923E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06AD-E996-0E17-08B8-8B488D22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9CF88-91A2-5D35-FA0A-95D3EE4A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B3DC-8C4A-EF15-5113-7095B30D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9831-5CEA-C080-3B4B-76163DB5E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DD8A-81F6-47C0-90B2-142AF37FE4C6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8352-5C94-58D8-7491-B354C2A61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04B6-97AD-CEBC-4CAC-F4F0CF4C5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4CAF-E7EF-493F-9CC5-A0D63094CD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899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198" y="1212012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IE" sz="4800" dirty="0">
                <a:solidFill>
                  <a:srgbClr val="FFFFFF"/>
                </a:solidFill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127" y="4513723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IE" dirty="0"/>
              <a:t>Week – 9</a:t>
            </a:r>
          </a:p>
        </p:txBody>
      </p:sp>
    </p:spTree>
    <p:extLst>
      <p:ext uri="{BB962C8B-B14F-4D97-AF65-F5344CB8AC3E}">
        <p14:creationId xmlns:p14="http://schemas.microsoft.com/office/powerpoint/2010/main" val="37987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 - </a:t>
            </a:r>
            <a:r>
              <a:rPr lang="en-US" sz="3600" dirty="0"/>
              <a:t>Example: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b="1" dirty="0"/>
              <a:t>Degree: </a:t>
            </a:r>
            <a:r>
              <a:rPr lang="en-US" sz="2000" dirty="0"/>
              <a:t>2 because each node has two descendants/ children/nodes.</a:t>
            </a:r>
          </a:p>
          <a:p>
            <a:r>
              <a:rPr lang="en-US" sz="2000" b="1" dirty="0"/>
              <a:t>Height of the tree: </a:t>
            </a:r>
            <a:r>
              <a:rPr lang="en-US" sz="2000" dirty="0"/>
              <a:t>2 because form the root node 7 </a:t>
            </a:r>
            <a:r>
              <a:rPr lang="en-US" sz="2000" dirty="0">
                <a:sym typeface="Wingdings" panose="05000000000000000000" pitchFamily="2" charset="2"/>
              </a:rPr>
              <a:t> to leaf nodes 2, 6, 9, 15, we have to travel through two edges. 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Height of node 4</a:t>
            </a:r>
            <a:r>
              <a:rPr lang="en-US" sz="2000" dirty="0">
                <a:sym typeface="Wingdings" panose="05000000000000000000" pitchFamily="2" charset="2"/>
              </a:rPr>
              <a:t>: 1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Height of node root node 7</a:t>
            </a:r>
            <a:r>
              <a:rPr lang="en-US" sz="2000" dirty="0">
                <a:sym typeface="Wingdings" panose="05000000000000000000" pitchFamily="2" charset="2"/>
              </a:rPr>
              <a:t>: 0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Height of node 2</a:t>
            </a:r>
            <a:r>
              <a:rPr lang="en-US" sz="2000" dirty="0">
                <a:sym typeface="Wingdings" panose="05000000000000000000" pitchFamily="2" charset="2"/>
              </a:rPr>
              <a:t>: 2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9AABF-FA29-0767-D33B-E07D5EAA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3181639"/>
            <a:ext cx="3910589" cy="28142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E4812E-019E-7650-445C-EB2E0B11668D}"/>
              </a:ext>
            </a:extLst>
          </p:cNvPr>
          <p:cNvCxnSpPr/>
          <p:nvPr/>
        </p:nvCxnSpPr>
        <p:spPr>
          <a:xfrm flipH="1">
            <a:off x="5537200" y="3367219"/>
            <a:ext cx="522955" cy="7577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E27CE-DD52-FAE1-E863-E9524118017A}"/>
              </a:ext>
            </a:extLst>
          </p:cNvPr>
          <p:cNvCxnSpPr>
            <a:cxnSpLocks/>
          </p:cNvCxnSpPr>
          <p:nvPr/>
        </p:nvCxnSpPr>
        <p:spPr>
          <a:xfrm>
            <a:off x="6988939" y="3346977"/>
            <a:ext cx="621535" cy="7326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B985FF-0278-9F60-2F32-08ACA5ACF77C}"/>
              </a:ext>
            </a:extLst>
          </p:cNvPr>
          <p:cNvSpPr txBox="1"/>
          <p:nvPr/>
        </p:nvSpPr>
        <p:spPr>
          <a:xfrm>
            <a:off x="5007385" y="3495265"/>
            <a:ext cx="75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Degree 1</a:t>
            </a:r>
            <a:endParaRPr lang="en-IE" sz="12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EEAB0-1458-74E4-D84C-E2CD50BB54C4}"/>
              </a:ext>
            </a:extLst>
          </p:cNvPr>
          <p:cNvSpPr txBox="1"/>
          <p:nvPr/>
        </p:nvSpPr>
        <p:spPr>
          <a:xfrm>
            <a:off x="7376512" y="3540289"/>
            <a:ext cx="75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Degree 2</a:t>
            </a:r>
            <a:endParaRPr lang="en-IE" sz="12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525DED-8983-D0B4-DCB4-25130CBF34E3}"/>
              </a:ext>
            </a:extLst>
          </p:cNvPr>
          <p:cNvCxnSpPr>
            <a:cxnSpLocks/>
          </p:cNvCxnSpPr>
          <p:nvPr/>
        </p:nvCxnSpPr>
        <p:spPr>
          <a:xfrm>
            <a:off x="8565010" y="3181639"/>
            <a:ext cx="0" cy="2936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ABF0AE-976E-41A9-A68B-0EBE17134665}"/>
              </a:ext>
            </a:extLst>
          </p:cNvPr>
          <p:cNvSpPr txBox="1"/>
          <p:nvPr/>
        </p:nvSpPr>
        <p:spPr>
          <a:xfrm>
            <a:off x="7610474" y="2818105"/>
            <a:ext cx="1430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Height of the tree 2</a:t>
            </a:r>
            <a:endParaRPr lang="en-IE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0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 - </a:t>
            </a:r>
            <a:r>
              <a:rPr lang="en-US" sz="3600" dirty="0"/>
              <a:t>Example: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b="1" dirty="0"/>
              <a:t>Level of the tree: </a:t>
            </a:r>
            <a:r>
              <a:rPr lang="en-US" sz="2000" dirty="0"/>
              <a:t>number of levels / stages in the tree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14F56-5966-4930-78AE-72CE4422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0" y="2206279"/>
            <a:ext cx="3910589" cy="28142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5F794B-93AF-5DAF-2E01-4E668473615A}"/>
              </a:ext>
            </a:extLst>
          </p:cNvPr>
          <p:cNvCxnSpPr/>
          <p:nvPr/>
        </p:nvCxnSpPr>
        <p:spPr>
          <a:xfrm>
            <a:off x="4572000" y="2489200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F26606-8F8A-FFF8-B29D-6D3DC1C7FB39}"/>
              </a:ext>
            </a:extLst>
          </p:cNvPr>
          <p:cNvCxnSpPr/>
          <p:nvPr/>
        </p:nvCxnSpPr>
        <p:spPr>
          <a:xfrm>
            <a:off x="5588000" y="3613413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6E782-8CFB-F00F-30C7-8C403CDDAB8C}"/>
              </a:ext>
            </a:extLst>
          </p:cNvPr>
          <p:cNvCxnSpPr/>
          <p:nvPr/>
        </p:nvCxnSpPr>
        <p:spPr>
          <a:xfrm>
            <a:off x="6218179" y="4725938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59759D-7CA6-BCE0-2981-36FEE47839BF}"/>
              </a:ext>
            </a:extLst>
          </p:cNvPr>
          <p:cNvSpPr txBox="1"/>
          <p:nvPr/>
        </p:nvSpPr>
        <p:spPr>
          <a:xfrm>
            <a:off x="6732983" y="2336543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60739-DBA2-C15D-7FEE-980A07980FA6}"/>
              </a:ext>
            </a:extLst>
          </p:cNvPr>
          <p:cNvSpPr txBox="1"/>
          <p:nvPr/>
        </p:nvSpPr>
        <p:spPr>
          <a:xfrm>
            <a:off x="7553248" y="3421826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4F189-6C41-D57E-F1E4-1A6551401FC4}"/>
              </a:ext>
            </a:extLst>
          </p:cNvPr>
          <p:cNvSpPr txBox="1"/>
          <p:nvPr/>
        </p:nvSpPr>
        <p:spPr>
          <a:xfrm>
            <a:off x="7640428" y="4727416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372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 - </a:t>
            </a:r>
            <a:r>
              <a:rPr lang="en-US" sz="3600" dirty="0"/>
              <a:t>Example: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b="1" dirty="0"/>
              <a:t>Level of the tree: </a:t>
            </a:r>
            <a:r>
              <a:rPr lang="en-US" sz="2000" dirty="0"/>
              <a:t>number of levels / stages in the tree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terative level order traversal of binary tree in Java">
            <a:extLst>
              <a:ext uri="{FF2B5EF4-FFF2-40B4-BE49-F238E27FC236}">
                <a16:creationId xmlns:a16="http://schemas.microsoft.com/office/drawing/2014/main" id="{7A5C3276-2592-ECE1-7385-BBE8761BD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1888808"/>
            <a:ext cx="51339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14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 - </a:t>
            </a:r>
            <a:r>
              <a:rPr lang="en-US" sz="3600" dirty="0"/>
              <a:t>Example: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1642969"/>
          </a:xfrm>
        </p:spPr>
        <p:txBody>
          <a:bodyPr anchor="t">
            <a:noAutofit/>
          </a:bodyPr>
          <a:lstStyle/>
          <a:p>
            <a:r>
              <a:rPr lang="en-US" sz="2000" dirty="0"/>
              <a:t>how do we compute the path length for each node? Consider node = k: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Pathlength of node k = j-1</a:t>
            </a:r>
            <a:endParaRPr lang="en-US" sz="2000" b="1" dirty="0"/>
          </a:p>
          <a:p>
            <a:pPr algn="just"/>
            <a:r>
              <a:rPr lang="en-US" sz="2000" dirty="0"/>
              <a:t>For k = 7, it will be 0. </a:t>
            </a:r>
          </a:p>
          <a:p>
            <a:r>
              <a:rPr lang="en-US" sz="2000" dirty="0"/>
              <a:t>For k =4, it will be number of edges it crossed from the root</a:t>
            </a:r>
            <a:r>
              <a:rPr lang="en-IE" sz="2000" dirty="0"/>
              <a:t> node which is 1.</a:t>
            </a:r>
          </a:p>
          <a:p>
            <a:r>
              <a:rPr lang="en-IE" sz="2000" dirty="0"/>
              <a:t>For k = 2, it will be 2.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14F56-5966-4930-78AE-72CE4422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737" y="4849260"/>
            <a:ext cx="1708308" cy="12293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59759D-7CA6-BCE0-2981-36FEE47839BF}"/>
              </a:ext>
            </a:extLst>
          </p:cNvPr>
          <p:cNvSpPr txBox="1"/>
          <p:nvPr/>
        </p:nvSpPr>
        <p:spPr>
          <a:xfrm>
            <a:off x="4370354" y="4757896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1, </a:t>
            </a:r>
            <a:r>
              <a:rPr lang="en-US" dirty="0">
                <a:solidFill>
                  <a:schemeClr val="accent1"/>
                </a:solidFill>
              </a:rPr>
              <a:t>(j = 1)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60739-DBA2-C15D-7FEE-980A07980FA6}"/>
              </a:ext>
            </a:extLst>
          </p:cNvPr>
          <p:cNvSpPr txBox="1"/>
          <p:nvPr/>
        </p:nvSpPr>
        <p:spPr>
          <a:xfrm>
            <a:off x="4809122" y="5292195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2, </a:t>
            </a:r>
            <a:r>
              <a:rPr lang="en-US" dirty="0">
                <a:solidFill>
                  <a:schemeClr val="accent1"/>
                </a:solidFill>
              </a:rPr>
              <a:t>(j = 2)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4F189-6C41-D57E-F1E4-1A6551401FC4}"/>
              </a:ext>
            </a:extLst>
          </p:cNvPr>
          <p:cNvSpPr txBox="1"/>
          <p:nvPr/>
        </p:nvSpPr>
        <p:spPr>
          <a:xfrm>
            <a:off x="5077254" y="5749078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3, </a:t>
            </a:r>
            <a:r>
              <a:rPr lang="en-US" dirty="0">
                <a:solidFill>
                  <a:schemeClr val="accent1"/>
                </a:solidFill>
              </a:rPr>
              <a:t>(j = 3)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4433E-CC0D-18F1-B987-DE991EDFFD8A}"/>
              </a:ext>
            </a:extLst>
          </p:cNvPr>
          <p:cNvSpPr txBox="1"/>
          <p:nvPr/>
        </p:nvSpPr>
        <p:spPr>
          <a:xfrm>
            <a:off x="473708" y="3085844"/>
            <a:ext cx="7793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 = j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Let’s say level of root node = j so path length = j-1 = 1-1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node 12, path length = j -1 = 2 – 1 =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node 15, path length = j – 1 = 3 – 1 =2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377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Tree- </a:t>
            </a:r>
            <a:r>
              <a:rPr lang="en-US" sz="3600" dirty="0"/>
              <a:t>Exercise: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716D46-D1C9-C0D6-BF86-28D52807E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340" y="1525230"/>
            <a:ext cx="3906267" cy="41542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5D5CBF-2CCF-5C6F-205E-C0A49B08CD11}"/>
              </a:ext>
            </a:extLst>
          </p:cNvPr>
          <p:cNvSpPr txBox="1"/>
          <p:nvPr/>
        </p:nvSpPr>
        <p:spPr>
          <a:xfrm>
            <a:off x="567817" y="1518870"/>
            <a:ext cx="3441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</a:t>
            </a:r>
            <a:r>
              <a:rPr lang="en-IE" b="1" dirty="0"/>
              <a:t>:</a:t>
            </a:r>
          </a:p>
          <a:p>
            <a:endParaRPr lang="en-IE" b="1" dirty="0"/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Degree of the tree: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height of the tree: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Levels of the tree: </a:t>
            </a:r>
          </a:p>
          <a:p>
            <a:pPr marL="342900" indent="-342900">
              <a:buFont typeface="+mj-lt"/>
              <a:buAutoNum type="arabicPeriod"/>
            </a:pPr>
            <a:endParaRPr lang="en-IE" dirty="0"/>
          </a:p>
          <a:p>
            <a:r>
              <a:rPr lang="en-IE" dirty="0"/>
              <a:t>Consider level = j and node = k, find the path for: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K = 7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K = 2 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K = 6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K = 5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K = 9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715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 –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657" y="1616613"/>
            <a:ext cx="5944171" cy="3454358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How many leaf nodes and what are these?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How many interior nodes and which are these?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What is the root node?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What is the height of the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What is height of 12 given that root has height of 0?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What is the degree of the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How many levels of the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What are the siblings?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87522-BD60-0A4D-85CE-8D3DDDA4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251" y="3488477"/>
            <a:ext cx="3398295" cy="24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Examples of Binary Trees: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355600" indent="-355600"/>
            <a:r>
              <a:rPr lang="en-US" sz="2800" dirty="0"/>
              <a:t>A family tree inverted, where parents are viewed as descendants. </a:t>
            </a:r>
            <a:r>
              <a:rPr lang="en-US" sz="2000" dirty="0">
                <a:solidFill>
                  <a:srgbClr val="FF0000"/>
                </a:solidFill>
              </a:rPr>
              <a:t>Like a parent-child relation.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 algn="just">
              <a:spcBef>
                <a:spcPts val="900"/>
              </a:spcBef>
              <a:buNone/>
            </a:pPr>
            <a:r>
              <a:rPr lang="en-US" sz="2400" dirty="0"/>
              <a:t>Definition: A binary tree with the additional constraints:</a:t>
            </a:r>
          </a:p>
          <a:p>
            <a:pPr marL="514350" indent="-514350" algn="just">
              <a:spcBef>
                <a:spcPts val="900"/>
              </a:spcBef>
              <a:buFont typeface="+mj-lt"/>
              <a:buAutoNum type="arabicPeriod"/>
            </a:pPr>
            <a:r>
              <a:rPr lang="en-US" sz="2400" dirty="0"/>
              <a:t>The value in every node must be greater than all values in its left sub-tree, and less than all values in its right sub-tree.</a:t>
            </a:r>
          </a:p>
          <a:p>
            <a:pPr marL="514350" indent="-514350" algn="just">
              <a:spcBef>
                <a:spcPts val="900"/>
              </a:spcBef>
              <a:buFont typeface="+mj-lt"/>
              <a:buAutoNum type="arabicPeriod"/>
            </a:pPr>
            <a:endParaRPr lang="en-US" sz="2400" dirty="0"/>
          </a:p>
          <a:p>
            <a:pPr marL="514350" indent="-514350" algn="just">
              <a:spcBef>
                <a:spcPts val="900"/>
              </a:spcBef>
              <a:buFont typeface="+mj-lt"/>
              <a:buAutoNum type="arabicPeriod"/>
            </a:pPr>
            <a:r>
              <a:rPr lang="en-US" sz="2400" dirty="0"/>
              <a:t>Duplicate values are not allowed.</a:t>
            </a:r>
          </a:p>
          <a:p>
            <a:pPr marL="514350" indent="-514350" algn="just">
              <a:spcBef>
                <a:spcPts val="900"/>
              </a:spcBef>
              <a:buFont typeface="+mj-lt"/>
              <a:buAutoNum type="arabicPeriod"/>
            </a:pPr>
            <a:endParaRPr lang="en-US" sz="2400" dirty="0"/>
          </a:p>
          <a:p>
            <a:pPr marL="514350" indent="-514350" algn="just">
              <a:spcBef>
                <a:spcPts val="900"/>
              </a:spcBef>
              <a:buFont typeface="+mj-lt"/>
              <a:buAutoNum type="arabicPeriod"/>
            </a:pPr>
            <a:r>
              <a:rPr lang="en-US" sz="2400" dirty="0"/>
              <a:t>Given a sorted list, the root node will be the middle element. For example, list: [ 2,4,6,7,9,12,15] the root node will be 7. </a:t>
            </a:r>
          </a:p>
          <a:p>
            <a:pPr marL="514350" indent="-514350" algn="just">
              <a:spcBef>
                <a:spcPts val="900"/>
              </a:spcBef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DC4706-A9C6-867A-036E-E2CE987AAFB9}"/>
                  </a:ext>
                </a:extLst>
              </p14:cNvPr>
              <p14:cNvContentPartPr/>
              <p14:nvPr/>
            </p14:nvContentPartPr>
            <p14:xfrm>
              <a:off x="833760" y="1733400"/>
              <a:ext cx="7381800" cy="467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DC4706-A9C6-867A-036E-E2CE987AA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400" y="1724040"/>
                <a:ext cx="7400520" cy="46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1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 algn="just">
              <a:spcBef>
                <a:spcPts val="900"/>
              </a:spcBef>
              <a:buNone/>
            </a:pPr>
            <a:r>
              <a:rPr lang="en-US" sz="2400" dirty="0"/>
              <a:t>Can this be a binary search tree?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sz="2400" dirty="0"/>
              <a:t>Why? 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sz="2400" dirty="0"/>
              <a:t>Why not?</a:t>
            </a:r>
          </a:p>
          <a:p>
            <a:pPr marL="0" indent="0" algn="just">
              <a:spcBef>
                <a:spcPts val="900"/>
              </a:spcBef>
              <a:buNone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2CCD2D16-8352-F724-0CA0-F74F929C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822" y="1901330"/>
            <a:ext cx="4036018" cy="429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4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n-US" sz="2000" b="1" dirty="0"/>
              <a:t>Create a binary search tree from the given list.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25"/>
              </a:spcAft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n-US" sz="2000" dirty="0"/>
              <a:t>Binary Search of the sorted list: [ 2,4,6,7,9,12,15]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25"/>
              </a:spcAft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355600" indent="-355600">
              <a:spcBef>
                <a:spcPts val="0"/>
              </a:spcBef>
              <a:spcAft>
                <a:spcPts val="225"/>
              </a:spcAft>
            </a:pPr>
            <a:r>
              <a:rPr lang="en-US" sz="2000" dirty="0"/>
              <a:t>Given an ordered linked list of items the only way to search for a given item is to perform a linear search. </a:t>
            </a:r>
          </a:p>
          <a:p>
            <a:pPr marL="355600" indent="-355600">
              <a:spcBef>
                <a:spcPts val="0"/>
              </a:spcBef>
              <a:spcAft>
                <a:spcPts val="225"/>
              </a:spcAft>
            </a:pPr>
            <a:endParaRPr lang="en-US" sz="2000" dirty="0"/>
          </a:p>
          <a:p>
            <a:pPr marL="355600" indent="-355600">
              <a:spcBef>
                <a:spcPts val="0"/>
              </a:spcBef>
              <a:spcAft>
                <a:spcPts val="225"/>
              </a:spcAft>
            </a:pPr>
            <a:r>
              <a:rPr lang="en-US" sz="2000" dirty="0"/>
              <a:t>This is O(n), where n is the number of items in the list. </a:t>
            </a:r>
          </a:p>
          <a:p>
            <a:pPr marL="355600" indent="-355600">
              <a:spcBef>
                <a:spcPts val="0"/>
              </a:spcBef>
              <a:spcAft>
                <a:spcPts val="225"/>
              </a:spcAft>
            </a:pPr>
            <a:endParaRPr lang="en-US" sz="2000" dirty="0"/>
          </a:p>
          <a:p>
            <a:pPr marL="355600" indent="-355600">
              <a:spcBef>
                <a:spcPts val="0"/>
              </a:spcBef>
              <a:spcAft>
                <a:spcPts val="225"/>
              </a:spcAft>
            </a:pPr>
            <a:r>
              <a:rPr lang="en-US" sz="2000" dirty="0"/>
              <a:t>Is it possible to re-arrange the nodes so that a binary search of the items is possible? </a:t>
            </a:r>
          </a:p>
          <a:p>
            <a:pPr marL="355600" indent="-355600">
              <a:spcBef>
                <a:spcPts val="0"/>
              </a:spcBef>
              <a:spcAft>
                <a:spcPts val="225"/>
              </a:spcAft>
            </a:pPr>
            <a:endParaRPr lang="en-US" sz="2000" dirty="0"/>
          </a:p>
          <a:p>
            <a:pPr marL="355600" indent="-355600">
              <a:spcBef>
                <a:spcPts val="0"/>
              </a:spcBef>
              <a:spcAft>
                <a:spcPts val="225"/>
              </a:spcAft>
            </a:pPr>
            <a:r>
              <a:rPr lang="en-US" sz="2000" dirty="0"/>
              <a:t>Why? Because binary search gives us O(log n).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n-US" sz="2000" dirty="0"/>
              <a:t>Search the element 4 from the tree from the given list.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25"/>
              </a:spcAft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n-US" sz="2000" dirty="0"/>
              <a:t>Binary Search of the sorted list: [ 2,4,6,7,9,12,15]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25"/>
              </a:spcAft>
            </a:pPr>
            <a:endParaRPr lang="en-US" sz="2000" dirty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US" sz="2000" dirty="0"/>
              <a:t>Start at 7 (middle element) 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US" sz="2000" dirty="0"/>
              <a:t>Is that the one we are looking for?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US" sz="2000" dirty="0"/>
              <a:t>If not, go left or go right?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US" sz="2000" dirty="0"/>
              <a:t>If found, true else end of the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980CD1-673F-BE1D-D28B-47CD1F7C1A94}"/>
                  </a:ext>
                </a:extLst>
              </p14:cNvPr>
              <p14:cNvContentPartPr/>
              <p14:nvPr/>
            </p14:nvContentPartPr>
            <p14:xfrm>
              <a:off x="5808600" y="2804040"/>
              <a:ext cx="3165120" cy="26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980CD1-673F-BE1D-D28B-47CD1F7C1A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240" y="2794680"/>
                <a:ext cx="3183840" cy="26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01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Search Tree – Optimization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algn="just">
              <a:spcBef>
                <a:spcPts val="900"/>
              </a:spcBef>
            </a:pPr>
            <a:r>
              <a:rPr lang="en-IE" sz="2000" dirty="0"/>
              <a:t>To optimize the cost of searching, we could store items in the structure of the comparison tree itself. </a:t>
            </a:r>
          </a:p>
          <a:p>
            <a:pPr algn="just">
              <a:spcBef>
                <a:spcPts val="900"/>
              </a:spcBef>
            </a:pPr>
            <a:endParaRPr lang="en-IE" sz="1000" dirty="0"/>
          </a:p>
          <a:p>
            <a:pPr algn="just">
              <a:spcBef>
                <a:spcPts val="900"/>
              </a:spcBef>
            </a:pPr>
            <a:r>
              <a:rPr lang="en-US" sz="2000" dirty="0"/>
              <a:t>The main goal is to reduce the time complexity and optimize the algorithm. </a:t>
            </a:r>
          </a:p>
          <a:p>
            <a:pPr algn="just">
              <a:spcBef>
                <a:spcPts val="900"/>
              </a:spcBef>
            </a:pPr>
            <a:endParaRPr lang="en-US" sz="1050" dirty="0"/>
          </a:p>
          <a:p>
            <a:pPr algn="just">
              <a:spcBef>
                <a:spcPts val="900"/>
              </a:spcBef>
            </a:pPr>
            <a:r>
              <a:rPr lang="en-US" sz="2000" dirty="0"/>
              <a:t>The total complexity is O(</a:t>
            </a:r>
            <a:r>
              <a:rPr lang="en-US" sz="2000" dirty="0" err="1"/>
              <a:t>logn</a:t>
            </a:r>
            <a:r>
              <a:rPr lang="en-US" sz="2000" dirty="0"/>
              <a:t>) which is more efficient. </a:t>
            </a:r>
          </a:p>
          <a:p>
            <a:pPr algn="just">
              <a:spcBef>
                <a:spcPts val="900"/>
              </a:spcBef>
            </a:pPr>
            <a:endParaRPr lang="en-US" sz="900" dirty="0"/>
          </a:p>
          <a:p>
            <a:pPr algn="just">
              <a:spcBef>
                <a:spcPts val="900"/>
              </a:spcBef>
            </a:pPr>
            <a:r>
              <a:rPr lang="en-US" sz="2000" dirty="0"/>
              <a:t>In a binary tree,  the task is clear that the lower number will go to the left and the higher one will go to the right. </a:t>
            </a:r>
          </a:p>
          <a:p>
            <a:pPr algn="just">
              <a:spcBef>
                <a:spcPts val="900"/>
              </a:spcBef>
            </a:pPr>
            <a:endParaRPr lang="en-US" sz="1100" dirty="0"/>
          </a:p>
          <a:p>
            <a:pPr algn="just">
              <a:spcBef>
                <a:spcPts val="900"/>
              </a:spcBef>
            </a:pPr>
            <a:r>
              <a:rPr lang="en-US" sz="2000" dirty="0"/>
              <a:t>So, our task is clear, and we only have to compare each number with the root node. That’s why it has less complexity. </a:t>
            </a:r>
            <a:endParaRPr lang="en-IE" sz="2000" dirty="0"/>
          </a:p>
          <a:p>
            <a:pPr algn="just">
              <a:spcBef>
                <a:spcPts val="900"/>
              </a:spcBef>
            </a:pPr>
            <a:endParaRPr lang="en-IE" sz="2000" dirty="0"/>
          </a:p>
          <a:p>
            <a:pPr algn="just">
              <a:spcBef>
                <a:spcPts val="900"/>
              </a:spcBef>
            </a:pPr>
            <a:endParaRPr lang="en-IE" sz="2000" dirty="0"/>
          </a:p>
          <a:p>
            <a:pPr algn="just">
              <a:spcBef>
                <a:spcPts val="900"/>
              </a:spcBef>
            </a:pPr>
            <a:endParaRPr lang="en-IE" sz="2000" dirty="0"/>
          </a:p>
          <a:p>
            <a:pPr algn="just">
              <a:spcBef>
                <a:spcPts val="900"/>
              </a:spcBef>
            </a:pPr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Search Tree – Optimization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457200" indent="-457200" algn="just">
              <a:spcBef>
                <a:spcPts val="900"/>
              </a:spcBef>
              <a:buFont typeface="+mj-lt"/>
              <a:buAutoNum type="arabicPeriod"/>
            </a:pPr>
            <a:r>
              <a:rPr lang="en-IE" sz="2000" dirty="0"/>
              <a:t>This would give rise to a </a:t>
            </a:r>
            <a:r>
              <a:rPr lang="en-IE" sz="2000" b="1" dirty="0"/>
              <a:t>retrieval cost of O(log N) </a:t>
            </a:r>
            <a:r>
              <a:rPr lang="en-IE" sz="2000" dirty="0"/>
              <a:t>and an </a:t>
            </a:r>
            <a:r>
              <a:rPr lang="en-IE" sz="2000" b="1" dirty="0"/>
              <a:t>insertion cost of O(log N)</a:t>
            </a:r>
            <a:r>
              <a:rPr lang="en-IE" sz="2000" dirty="0"/>
              <a:t> on condition that the number of left nodes is approximately equal to the number of right nodes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9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657" y="1279752"/>
            <a:ext cx="8260652" cy="3454358"/>
          </a:xfrm>
        </p:spPr>
        <p:txBody>
          <a:bodyPr anchor="t">
            <a:noAutofit/>
          </a:bodyPr>
          <a:lstStyle/>
          <a:p>
            <a:r>
              <a:rPr lang="en-IE" sz="1800" dirty="0"/>
              <a:t>Does tree A satisfy the condition of a binary tree? Yes.</a:t>
            </a:r>
          </a:p>
          <a:p>
            <a:r>
              <a:rPr lang="en-IE" sz="1800" dirty="0"/>
              <a:t>Does tree B satisfy the condition of a binary tree? Yes.</a:t>
            </a:r>
          </a:p>
          <a:p>
            <a:r>
              <a:rPr lang="en-IE" sz="1800" dirty="0"/>
              <a:t>Does tree A satisfy the condition of a binary search tree? Yes.</a:t>
            </a:r>
          </a:p>
          <a:p>
            <a:r>
              <a:rPr lang="en-IE" sz="1800" dirty="0"/>
              <a:t>Does tree B satisfy the condition of a  search tree? No. Why?</a:t>
            </a:r>
          </a:p>
          <a:p>
            <a:endParaRPr lang="en-IE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A185D-15BD-2BD0-EE8A-7D51D8EED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54" y="2918424"/>
            <a:ext cx="6523291" cy="32071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C75B91-D146-7EC6-4227-8FEBE65E3729}"/>
                  </a:ext>
                </a:extLst>
              </p14:cNvPr>
              <p14:cNvContentPartPr/>
              <p14:nvPr/>
            </p14:nvContentPartPr>
            <p14:xfrm>
              <a:off x="1155960" y="3741840"/>
              <a:ext cx="4785480" cy="240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C75B91-D146-7EC6-4227-8FEBE65E37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600" y="3732480"/>
                <a:ext cx="4804200" cy="24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52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Create a list of values given a binary search tree.</a:t>
            </a:r>
          </a:p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US" sz="1800" dirty="0"/>
          </a:p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This type of search gives rise to an inverted tree structure. </a:t>
            </a:r>
          </a:p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US" sz="1800" dirty="0"/>
          </a:p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What’s the difference here? Previously you had the list, and you created a tree. Here you have the tree, and you have to create a list.</a:t>
            </a:r>
          </a:p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US" sz="1800" dirty="0"/>
          </a:p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How will you create a list?</a:t>
            </a:r>
          </a:p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US" sz="1800" dirty="0"/>
          </a:p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Visit each node in a specific order.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DA345-2345-BCD0-0E85-BD96FF1B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52" y="4166656"/>
            <a:ext cx="2808654" cy="2021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36839-203E-15A4-1A7B-7CFD6514F420}"/>
              </a:ext>
            </a:extLst>
          </p:cNvPr>
          <p:cNvSpPr txBox="1"/>
          <p:nvPr/>
        </p:nvSpPr>
        <p:spPr>
          <a:xfrm>
            <a:off x="6490040" y="481976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4,2,6,7,12,9,15</a:t>
            </a:r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36E91-9339-FAAD-F62C-3873592657E3}"/>
              </a:ext>
            </a:extLst>
          </p:cNvPr>
          <p:cNvCxnSpPr/>
          <p:nvPr/>
        </p:nvCxnSpPr>
        <p:spPr>
          <a:xfrm>
            <a:off x="4536155" y="5004430"/>
            <a:ext cx="1548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FE2B54-8C5F-7A2A-E13C-68B2F013AAAD}"/>
                  </a:ext>
                </a:extLst>
              </p14:cNvPr>
              <p14:cNvContentPartPr/>
              <p14:nvPr/>
            </p14:nvContentPartPr>
            <p14:xfrm>
              <a:off x="6670800" y="5181480"/>
              <a:ext cx="1052280" cy="7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FE2B54-8C5F-7A2A-E13C-68B2F013AA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1440" y="5172120"/>
                <a:ext cx="107100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133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Traversing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355600" indent="-355600">
              <a:spcBef>
                <a:spcPts val="900"/>
              </a:spcBef>
            </a:pPr>
            <a:r>
              <a:rPr lang="en-IE" sz="2000" dirty="0"/>
              <a:t>There are three natural ways in which we can visit each node in a binary tree.</a:t>
            </a:r>
          </a:p>
          <a:p>
            <a:pPr marL="355600" indent="-355600">
              <a:spcBef>
                <a:spcPts val="900"/>
              </a:spcBef>
            </a:pPr>
            <a:r>
              <a:rPr lang="en-IE" sz="2000" dirty="0"/>
              <a:t>These are based on the recursive nature of the tree structure.</a:t>
            </a:r>
          </a:p>
          <a:p>
            <a:pPr marL="355600" indent="-355600">
              <a:spcBef>
                <a:spcPts val="900"/>
              </a:spcBef>
            </a:pPr>
            <a:r>
              <a:rPr lang="en-IE" sz="2000" dirty="0"/>
              <a:t>They are: </a:t>
            </a:r>
          </a:p>
          <a:p>
            <a:pPr marL="355600" indent="-355600">
              <a:spcBef>
                <a:spcPts val="900"/>
              </a:spcBef>
            </a:pPr>
            <a:endParaRPr lang="en-IE" sz="2000" dirty="0"/>
          </a:p>
          <a:p>
            <a:pPr marL="800100" lvl="1" indent="-457200">
              <a:spcBef>
                <a:spcPts val="900"/>
              </a:spcBef>
              <a:buFont typeface="+mj-lt"/>
              <a:buAutoNum type="arabicPeriod"/>
            </a:pPr>
            <a:r>
              <a:rPr lang="en-US" sz="2000" dirty="0"/>
              <a:t>Preorder </a:t>
            </a:r>
            <a:r>
              <a:rPr lang="en-US" sz="2000" dirty="0">
                <a:solidFill>
                  <a:srgbClr val="FF0000"/>
                </a:solidFill>
              </a:rPr>
              <a:t>(also the functions will be used in programming.)</a:t>
            </a:r>
          </a:p>
          <a:p>
            <a:pPr marL="8001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/>
              <a:t>Inorder</a:t>
            </a:r>
            <a:r>
              <a:rPr lang="en-US" sz="2000" dirty="0"/>
              <a:t> </a:t>
            </a:r>
          </a:p>
          <a:p>
            <a:pPr marL="8001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/>
              <a:t>Postorder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Traversing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/>
              <a:t>Preorder		</a:t>
            </a:r>
            <a:r>
              <a:rPr lang="en-US" sz="2000" dirty="0"/>
              <a:t>process(or visit) root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			process left sub-tree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			process right sub-tree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 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err="1"/>
              <a:t>Inorder</a:t>
            </a:r>
            <a:r>
              <a:rPr lang="en-US" sz="2000" b="1" dirty="0"/>
              <a:t>		</a:t>
            </a:r>
            <a:r>
              <a:rPr lang="en-US" sz="2000" dirty="0"/>
              <a:t>process left sub-tree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			process root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			process right sub-tree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 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err="1"/>
              <a:t>Postorder</a:t>
            </a:r>
            <a:r>
              <a:rPr lang="en-US" sz="2000" b="1" dirty="0"/>
              <a:t>		</a:t>
            </a:r>
            <a:r>
              <a:rPr lang="en-US" sz="2000" dirty="0"/>
              <a:t>process left sub-tree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			process right sub-tree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			process root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BDEF0-5DD8-ABFA-6923-F03F6060D0E3}"/>
              </a:ext>
            </a:extLst>
          </p:cNvPr>
          <p:cNvSpPr txBox="1">
            <a:spLocks/>
          </p:cNvSpPr>
          <p:nvPr/>
        </p:nvSpPr>
        <p:spPr>
          <a:xfrm>
            <a:off x="553499" y="1432719"/>
            <a:ext cx="7137621" cy="1902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2400" b="1" dirty="0"/>
              <a:t>Preorder</a:t>
            </a:r>
            <a:r>
              <a:rPr lang="en-US" sz="2400" dirty="0"/>
              <a:t>:	root, left, right</a:t>
            </a:r>
          </a:p>
          <a:p>
            <a:pPr marL="0" indent="0"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2400" b="1" dirty="0" err="1"/>
              <a:t>inorder</a:t>
            </a:r>
            <a:r>
              <a:rPr lang="en-US" sz="2400" dirty="0"/>
              <a:t>:	left, root, right.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2400" b="1" dirty="0" err="1"/>
              <a:t>Postorder</a:t>
            </a:r>
            <a:r>
              <a:rPr lang="en-US" sz="2400" dirty="0"/>
              <a:t>:	left, right, root</a:t>
            </a:r>
          </a:p>
          <a:p>
            <a:pPr marL="0" indent="0">
              <a:spcBef>
                <a:spcPts val="900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FF0000"/>
                </a:solidFill>
              </a:rPr>
              <a:t>Inorder</a:t>
            </a:r>
            <a:r>
              <a:rPr lang="en-US" sz="2400" dirty="0">
                <a:solidFill>
                  <a:srgbClr val="FF0000"/>
                </a:solidFill>
              </a:rPr>
              <a:t> will always in a sorted way</a:t>
            </a:r>
            <a:endParaRPr lang="en-US" sz="24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B205E09-EDF9-DB17-2BCD-C880B67B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120" r="-4120"/>
          <a:stretch>
            <a:fillRect/>
          </a:stretch>
        </p:blipFill>
        <p:spPr>
          <a:xfrm>
            <a:off x="3186704" y="3550265"/>
            <a:ext cx="3696475" cy="24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27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Traversing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sz="2800" b="1" dirty="0"/>
              <a:t>Preorder</a:t>
            </a:r>
            <a:r>
              <a:rPr lang="en-US" sz="2800" dirty="0"/>
              <a:t>: 	 root, left, right:	7, 4, 2, 6, 12, 9, 15 </a:t>
            </a:r>
          </a:p>
          <a:p>
            <a:pPr marL="0" indent="0">
              <a:spcBef>
                <a:spcPts val="900"/>
              </a:spcBef>
              <a:buNone/>
            </a:pP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4CB203-772C-1A60-B6C3-0B95C3F1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120" r="-4120"/>
          <a:stretch>
            <a:fillRect/>
          </a:stretch>
        </p:blipFill>
        <p:spPr>
          <a:xfrm>
            <a:off x="2504208" y="2375790"/>
            <a:ext cx="4614410" cy="30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5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Traversing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sz="2800" b="1" dirty="0" err="1"/>
              <a:t>inorder</a:t>
            </a:r>
            <a:r>
              <a:rPr lang="en-US" sz="2800" dirty="0"/>
              <a:t>: 	 left, root, right:	2, 4, 6, 7, 9, 12, 15</a:t>
            </a:r>
          </a:p>
          <a:p>
            <a:pPr marL="0" indent="0">
              <a:spcBef>
                <a:spcPts val="900"/>
              </a:spcBef>
              <a:buNone/>
            </a:pPr>
            <a:endParaRPr lang="en-US" sz="2800" b="1" dirty="0"/>
          </a:p>
          <a:p>
            <a:pPr marL="0" indent="0">
              <a:spcBef>
                <a:spcPts val="900"/>
              </a:spcBef>
              <a:buNone/>
            </a:pPr>
            <a:r>
              <a:rPr lang="en-US" sz="2000" b="1" dirty="0" err="1"/>
              <a:t>inorder</a:t>
            </a:r>
            <a:r>
              <a:rPr lang="en-US" sz="2000" dirty="0"/>
              <a:t> traversal of a Binary Search Tree always gives a sorted list of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4CB203-772C-1A60-B6C3-0B95C3F1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120" r="-4120"/>
          <a:stretch>
            <a:fillRect/>
          </a:stretch>
        </p:blipFill>
        <p:spPr>
          <a:xfrm>
            <a:off x="2189248" y="2835375"/>
            <a:ext cx="4380069" cy="28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US" sz="2800" b="1" dirty="0"/>
              <a:t>Definition:</a:t>
            </a:r>
            <a:endParaRPr lang="en-US" sz="2800" dirty="0"/>
          </a:p>
          <a:p>
            <a:pPr marL="447675" indent="-447675" algn="just">
              <a:spcBef>
                <a:spcPts val="900"/>
              </a:spcBef>
            </a:pPr>
            <a:r>
              <a:rPr lang="en-US" sz="2000" dirty="0"/>
              <a:t>A </a:t>
            </a:r>
            <a:r>
              <a:rPr lang="en-US" sz="2000" b="1" dirty="0"/>
              <a:t>binary tree </a:t>
            </a:r>
            <a:r>
              <a:rPr lang="en-US" sz="2000" dirty="0"/>
              <a:t>is a finite set of nodes that either is empty or consists of a root node </a:t>
            </a:r>
          </a:p>
          <a:p>
            <a:pPr marL="447675" indent="-447675" algn="just">
              <a:spcBef>
                <a:spcPts val="900"/>
              </a:spcBef>
            </a:pPr>
            <a:r>
              <a:rPr lang="en-US" sz="2000" dirty="0"/>
              <a:t>Each node consists of two disjoint binary trees called the left and right sub-trees of the root.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326B1-5DF3-00D3-9494-A71FC6DA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71" y="3219717"/>
            <a:ext cx="3381168" cy="24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94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Traversing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sz="2800" b="1" dirty="0" err="1"/>
              <a:t>Postorder</a:t>
            </a:r>
            <a:r>
              <a:rPr lang="en-US" sz="2800" dirty="0"/>
              <a:t>: left, right, root:  	2, 6, 4, 9, 15, 12, 7</a:t>
            </a:r>
          </a:p>
          <a:p>
            <a:pPr marL="0" indent="0">
              <a:spcBef>
                <a:spcPts val="900"/>
              </a:spcBef>
              <a:buNone/>
            </a:pP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4CB203-772C-1A60-B6C3-0B95C3F1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120" r="-4120"/>
          <a:stretch>
            <a:fillRect/>
          </a:stretch>
        </p:blipFill>
        <p:spPr>
          <a:xfrm>
            <a:off x="2338992" y="2341148"/>
            <a:ext cx="4669337" cy="30756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F22111-A911-DC1A-0252-FA604A084299}"/>
                  </a:ext>
                </a:extLst>
              </p14:cNvPr>
              <p14:cNvContentPartPr/>
              <p14:nvPr/>
            </p14:nvContentPartPr>
            <p14:xfrm>
              <a:off x="7722720" y="1752480"/>
              <a:ext cx="237240" cy="5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F22111-A911-DC1A-0252-FA604A0842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3360" y="1743120"/>
                <a:ext cx="25596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70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Add new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When adding a new value we must ensure that the value in every node must be greater than all values in its left sub-tree, and less than all values in its right sub-tree is invariant.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 A new value is added as a leaf node in such a way that this rule is preserved.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1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Add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A3569-F62F-427C-985C-3F103612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51" y="1285875"/>
            <a:ext cx="4485498" cy="45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2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447675" indent="-447675" algn="just"/>
            <a:r>
              <a:rPr lang="en-US" sz="2000" dirty="0"/>
              <a:t>To construct a binary search tree from a given list of values the first item on the list becomes the root node.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Exercise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Construct a binary search tree from the list: 8,4,6,2,5,10,1,9,7.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List values based on each of the traversals defined above.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893763" lvl="1" indent="-355600"/>
            <a:r>
              <a:rPr lang="en-US" dirty="0"/>
              <a:t>Pre-order: root; left; right</a:t>
            </a:r>
          </a:p>
          <a:p>
            <a:pPr marL="893763" lvl="1" indent="-355600"/>
            <a:r>
              <a:rPr lang="en-US" dirty="0" err="1"/>
              <a:t>Inorder</a:t>
            </a:r>
            <a:r>
              <a:rPr lang="en-US" dirty="0"/>
              <a:t>: left; root; right</a:t>
            </a:r>
          </a:p>
          <a:p>
            <a:pPr marL="893763" lvl="1" indent="-355600"/>
            <a:r>
              <a:rPr lang="en-US" dirty="0"/>
              <a:t>Post-order: left; right; root</a:t>
            </a:r>
          </a:p>
          <a:p>
            <a:pPr marL="857250" lvl="1" indent="-514350">
              <a:buFont typeface="+mj-lt"/>
              <a:buAutoNum type="arabicPeriod"/>
            </a:pP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C700E-E848-9E72-1C70-35CF93E4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Exercise – Traversal BST </a:t>
            </a:r>
          </a:p>
        </p:txBody>
      </p:sp>
    </p:spTree>
    <p:extLst>
      <p:ext uri="{BB962C8B-B14F-4D97-AF65-F5344CB8AC3E}">
        <p14:creationId xmlns:p14="http://schemas.microsoft.com/office/powerpoint/2010/main" val="3907499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List: 8,4,6,2,5,10,1,9,7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85D31-DB34-929A-2FDE-04B5B493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73" y="1928790"/>
            <a:ext cx="4061869" cy="39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8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Pre-order: root; left; 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List: 8, 4, 2, 1, 6, 5, 7, 10, 9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66547-60FF-8259-6BE8-9B971AD3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07" y="2014768"/>
            <a:ext cx="4061869" cy="39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Inorder</a:t>
            </a:r>
            <a:r>
              <a:rPr lang="en-US" sz="2800" dirty="0"/>
              <a:t>: left; root; 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List: 1, 2, 4, 5, 6, 7, 8, 9, 10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991D1-0D3C-E64B-5FE7-2F3836AB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27" y="2014768"/>
            <a:ext cx="4061869" cy="39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1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Post-order: left; right;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List: 1, 2, 5, 7, 6, 4, 9, 10, 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C09C8-4167-791B-986D-E765B7F9E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27" y="2329450"/>
            <a:ext cx="4061869" cy="39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35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Delete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>
              <a:buNone/>
            </a:pPr>
            <a:r>
              <a:rPr lang="en-US" sz="2800" dirty="0"/>
              <a:t>Delete a leaf node (number 7)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27902-9027-943E-21EA-FC34FED5E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40" y="2534892"/>
            <a:ext cx="3018436" cy="2929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98404-BBBA-D342-3962-B91228C03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7" y="2463411"/>
            <a:ext cx="3018436" cy="29294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F2276-6A7B-5CCE-6ECF-4DB2E42E36CC}"/>
              </a:ext>
            </a:extLst>
          </p:cNvPr>
          <p:cNvCxnSpPr>
            <a:cxnSpLocks/>
          </p:cNvCxnSpPr>
          <p:nvPr/>
        </p:nvCxnSpPr>
        <p:spPr>
          <a:xfrm flipV="1">
            <a:off x="4023532" y="3739494"/>
            <a:ext cx="15413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94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Delete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Removing the leaf node is simpler.</a:t>
            </a:r>
          </a:p>
          <a:p>
            <a:pPr marL="0" indent="0">
              <a:buNone/>
            </a:pPr>
            <a:r>
              <a:rPr lang="en-US" sz="2800" dirty="0"/>
              <a:t>How do we remove the descendant nodes?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7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algn="just">
              <a:spcBef>
                <a:spcPts val="900"/>
              </a:spcBef>
            </a:pPr>
            <a:r>
              <a:rPr lang="en-US" sz="1800" b="1" dirty="0"/>
              <a:t>Node: </a:t>
            </a:r>
            <a:r>
              <a:rPr lang="en-US" sz="1800" dirty="0"/>
              <a:t>A node is an element in the tree.</a:t>
            </a:r>
          </a:p>
          <a:p>
            <a:pPr algn="just">
              <a:spcBef>
                <a:spcPts val="900"/>
              </a:spcBef>
            </a:pPr>
            <a:endParaRPr lang="en-US" sz="1800" dirty="0">
              <a:solidFill>
                <a:srgbClr val="FF0000"/>
              </a:solidFill>
            </a:endParaRPr>
          </a:p>
          <a:p>
            <a:pPr algn="just">
              <a:spcBef>
                <a:spcPts val="900"/>
              </a:spcBef>
            </a:pPr>
            <a:r>
              <a:rPr lang="en-US" sz="1800" b="1" dirty="0"/>
              <a:t>Root node: </a:t>
            </a: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opmost node, serving as the entry point to the tree structure. It has no parent node and is the starting point from which all other nodes branch out.</a:t>
            </a:r>
          </a:p>
          <a:p>
            <a:pPr algn="just">
              <a:spcBef>
                <a:spcPts val="900"/>
              </a:spcBef>
            </a:pPr>
            <a:endParaRPr lang="en-US" sz="1800" dirty="0"/>
          </a:p>
          <a:p>
            <a:pPr algn="just">
              <a:spcBef>
                <a:spcPts val="900"/>
              </a:spcBef>
            </a:pPr>
            <a:r>
              <a:rPr lang="en-US" sz="1800" b="1" dirty="0"/>
              <a:t>Edges: </a:t>
            </a:r>
            <a:r>
              <a:rPr lang="en-US" sz="1800" dirty="0"/>
              <a:t>Each node is connected to its parent and descendants by arcs called edges. </a:t>
            </a:r>
          </a:p>
          <a:p>
            <a:pPr algn="just">
              <a:spcBef>
                <a:spcPts val="900"/>
              </a:spcBef>
            </a:pPr>
            <a:endParaRPr lang="en-US" sz="1800" dirty="0"/>
          </a:p>
          <a:p>
            <a:pPr algn="just">
              <a:spcBef>
                <a:spcPts val="900"/>
              </a:spcBef>
            </a:pPr>
            <a:r>
              <a:rPr lang="en-US" sz="1800" b="1" dirty="0"/>
              <a:t>Terminal nodes: </a:t>
            </a:r>
            <a:r>
              <a:rPr lang="en-US" sz="1800" dirty="0"/>
              <a:t>Nodes are either terminal, in which case they have no descendants (called </a:t>
            </a:r>
            <a:r>
              <a:rPr lang="en-US" sz="1800" b="1" dirty="0"/>
              <a:t>leaves</a:t>
            </a:r>
            <a:r>
              <a:rPr lang="en-US" sz="1800" dirty="0"/>
              <a:t>).</a:t>
            </a:r>
          </a:p>
          <a:p>
            <a:pPr algn="just">
              <a:spcBef>
                <a:spcPts val="900"/>
              </a:spcBef>
            </a:pPr>
            <a:endParaRPr lang="en-US" sz="1800" dirty="0"/>
          </a:p>
          <a:p>
            <a:pPr algn="just">
              <a:spcBef>
                <a:spcPts val="900"/>
              </a:spcBef>
            </a:pPr>
            <a:r>
              <a:rPr lang="en-US" sz="1800" b="1" dirty="0"/>
              <a:t>Not terminal: </a:t>
            </a:r>
            <a:r>
              <a:rPr lang="en-US" sz="1800" dirty="0"/>
              <a:t>In this case they have descendants and are called </a:t>
            </a:r>
            <a:r>
              <a:rPr lang="en-US" sz="1800" b="1" dirty="0"/>
              <a:t>interior nodes.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18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Single Descendant – delete 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EC8D7-80D1-CABE-E656-1B00E793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3" y="1642969"/>
            <a:ext cx="6363281" cy="34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83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Single Descendant – delete 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EC8D7-80D1-CABE-E656-1B00E793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31" y="2741578"/>
            <a:ext cx="5082888" cy="27781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EB6D-EA4F-0669-FCD7-20B33D01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US" sz="2000" dirty="0"/>
              <a:t>Single descent means a node that only has 1 descent or the following node.</a:t>
            </a:r>
          </a:p>
          <a:p>
            <a:r>
              <a:rPr lang="en-US" sz="2000" dirty="0"/>
              <a:t>If we remove edge 15, then we will need to join 12 and 13.</a:t>
            </a:r>
          </a:p>
          <a:p>
            <a:r>
              <a:rPr lang="en-US" sz="2000" dirty="0"/>
              <a:t>The new descendant of 12 will be 1.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1344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Two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355600" indent="-355600"/>
            <a:r>
              <a:rPr lang="en-US" sz="2000" dirty="0"/>
              <a:t>When deleting a node that has 2 or more descendants, things get a little more complicated.</a:t>
            </a:r>
          </a:p>
          <a:p>
            <a:pPr marL="355600" indent="-355600"/>
            <a:r>
              <a:rPr lang="en-US" sz="2000" dirty="0"/>
              <a:t>We must replace the data item with some other element in the tree such that its invariant property is preserved.</a:t>
            </a:r>
          </a:p>
          <a:p>
            <a:pPr marL="355600" indent="-355600"/>
            <a:r>
              <a:rPr lang="en-US" sz="2000" dirty="0"/>
              <a:t>Two possible solutions are to replace the value in the node to be deleted with: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Maximum value in its left sub-tree and then delete this node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Minimum value in the right sub-tree and then delete this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3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Exercise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F32A-7E4F-E78F-EE79-31B89F6C4427}"/>
              </a:ext>
            </a:extLst>
          </p:cNvPr>
          <p:cNvSpPr txBox="1">
            <a:spLocks/>
          </p:cNvSpPr>
          <p:nvPr/>
        </p:nvSpPr>
        <p:spPr>
          <a:xfrm>
            <a:off x="1354455" y="904862"/>
            <a:ext cx="6613249" cy="68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Delete node 8 from the following tree: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7906-B1ED-F283-B722-E80E3D7DF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3" y="1708772"/>
            <a:ext cx="6912736" cy="40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2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Exercise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B76F55-795B-92AB-E730-AE22330CA26E}"/>
              </a:ext>
            </a:extLst>
          </p:cNvPr>
          <p:cNvSpPr txBox="1">
            <a:spLocks/>
          </p:cNvSpPr>
          <p:nvPr/>
        </p:nvSpPr>
        <p:spPr>
          <a:xfrm>
            <a:off x="1155081" y="1034789"/>
            <a:ext cx="6295197" cy="53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Delete node 4 from the following tree: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A8F95-6E46-DC52-9EE0-E04E577D7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81" y="1757803"/>
            <a:ext cx="6688700" cy="39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87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Implementing a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algn="just"/>
            <a:r>
              <a:rPr lang="en-US" sz="1800" dirty="0"/>
              <a:t>A binary search tree has to maintain a sorted list of data elements and, hence, its generic type must supply </a:t>
            </a:r>
            <a:r>
              <a:rPr lang="en-US" sz="1800" dirty="0">
                <a:latin typeface="Comic Sans MS"/>
                <a:cs typeface="Comic Sans MS"/>
              </a:rPr>
              <a:t>a </a:t>
            </a:r>
            <a:r>
              <a:rPr lang="en-US" sz="1800" dirty="0" err="1">
                <a:latin typeface="Comic Sans MS"/>
                <a:cs typeface="Comic Sans MS"/>
              </a:rPr>
              <a:t>compareTo</a:t>
            </a:r>
            <a:r>
              <a:rPr lang="en-US" sz="1800" dirty="0">
                <a:latin typeface="Comic Sans MS"/>
                <a:cs typeface="Comic Sans MS"/>
              </a:rPr>
              <a:t> </a:t>
            </a:r>
            <a:r>
              <a:rPr lang="en-US" sz="1800" dirty="0"/>
              <a:t>method. </a:t>
            </a:r>
          </a:p>
          <a:p>
            <a:pPr algn="just"/>
            <a:r>
              <a:rPr lang="en-US" sz="1800" dirty="0"/>
              <a:t>We are using </a:t>
            </a:r>
            <a:r>
              <a:rPr lang="en-US" sz="1800" dirty="0" err="1"/>
              <a:t>compareTo</a:t>
            </a:r>
            <a:r>
              <a:rPr lang="en-US" sz="1800" dirty="0"/>
              <a:t> because each time we need to compare the node with each other or with node.</a:t>
            </a:r>
          </a:p>
          <a:p>
            <a:pPr algn="just"/>
            <a:r>
              <a:rPr lang="en-US" sz="1800" dirty="0"/>
              <a:t>Each node has </a:t>
            </a:r>
            <a:r>
              <a:rPr lang="en-US" sz="1800" b="1" dirty="0"/>
              <a:t>degree</a:t>
            </a:r>
            <a:r>
              <a:rPr lang="en-US" sz="1800" dirty="0"/>
              <a:t> 2 and, hence, has to have a </a:t>
            </a:r>
            <a:r>
              <a:rPr lang="en-US" sz="1800" b="1" dirty="0"/>
              <a:t>left</a:t>
            </a:r>
            <a:r>
              <a:rPr lang="en-US" sz="1800" dirty="0"/>
              <a:t> and </a:t>
            </a:r>
            <a:r>
              <a:rPr lang="en-US" sz="1800" b="1" dirty="0"/>
              <a:t>right</a:t>
            </a:r>
            <a:r>
              <a:rPr lang="en-US" sz="1800" dirty="0"/>
              <a:t> reference to possible descendants. </a:t>
            </a:r>
          </a:p>
          <a:p>
            <a:pPr algn="just"/>
            <a:r>
              <a:rPr lang="en-US" sz="1800" dirty="0"/>
              <a:t>A picture of a node might be: take it as doubly linked list where we have everything associated. The data here will be the node, then left and right edges.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F7BB-A056-EC1B-6103-7D2E3CF1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11" y="4396735"/>
            <a:ext cx="3622287" cy="12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5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Implementing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74" y="1078190"/>
            <a:ext cx="8260652" cy="50381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private class BNode&lt;E extends Comparable&lt;E&gt;&gt;{</a:t>
            </a:r>
          </a:p>
          <a:p>
            <a:pPr marL="0" indent="0">
              <a:buNone/>
            </a:pPr>
            <a:r>
              <a:rPr lang="en-US" sz="2000" dirty="0"/>
              <a:t>private E data;</a:t>
            </a:r>
          </a:p>
          <a:p>
            <a:pPr marL="0" indent="0">
              <a:buNone/>
            </a:pPr>
            <a:r>
              <a:rPr lang="en-US" sz="2000" dirty="0"/>
              <a:t>private BNode&lt;E&gt; left;</a:t>
            </a:r>
          </a:p>
          <a:p>
            <a:pPr marL="0" indent="0">
              <a:buNone/>
            </a:pPr>
            <a:r>
              <a:rPr lang="en-US" sz="2000" dirty="0"/>
              <a:t>private BNode&lt;E&gt; right;</a:t>
            </a:r>
          </a:p>
          <a:p>
            <a:pPr marL="0" indent="0">
              <a:buNone/>
            </a:pPr>
            <a:r>
              <a:rPr lang="en-US" sz="2000" dirty="0"/>
              <a:t>public BNode(E d){</a:t>
            </a:r>
          </a:p>
          <a:p>
            <a:pPr marL="0" indent="0">
              <a:buNone/>
            </a:pPr>
            <a:r>
              <a:rPr lang="en-US" sz="2000" dirty="0"/>
              <a:t>	data = d; left = null; right = null; }</a:t>
            </a:r>
          </a:p>
          <a:p>
            <a:pPr marL="0" indent="0">
              <a:buNone/>
            </a:pPr>
            <a:r>
              <a:rPr lang="en-US" sz="2000" dirty="0"/>
              <a:t>public E data(){return data;}</a:t>
            </a:r>
          </a:p>
          <a:p>
            <a:pPr marL="0" indent="0">
              <a:buNone/>
            </a:pPr>
            <a:r>
              <a:rPr lang="en-US" sz="2000" dirty="0"/>
              <a:t>public void set(E x){data = x;}</a:t>
            </a:r>
          </a:p>
          <a:p>
            <a:pPr marL="0" indent="0">
              <a:buNone/>
            </a:pPr>
            <a:r>
              <a:rPr lang="en-US" sz="2000" dirty="0"/>
              <a:t>public BNode&lt;E&gt; left(){ return left;}</a:t>
            </a:r>
          </a:p>
          <a:p>
            <a:pPr marL="0" indent="0">
              <a:buNone/>
            </a:pPr>
            <a:r>
              <a:rPr lang="en-US" sz="2000" dirty="0"/>
              <a:t>public BNode&lt;E&gt; right(){return right;}</a:t>
            </a:r>
          </a:p>
          <a:p>
            <a:pPr marL="0" indent="0">
              <a:buNone/>
            </a:pPr>
            <a:r>
              <a:rPr lang="en-US" sz="2000" dirty="0"/>
              <a:t>public void setLeft(BNode&lt;E&gt; k){left = k;}</a:t>
            </a:r>
          </a:p>
          <a:p>
            <a:pPr marL="0" indent="0">
              <a:buNone/>
            </a:pPr>
            <a:r>
              <a:rPr lang="en-US" sz="2000" dirty="0"/>
              <a:t>public void setRight(BNode&lt;E&gt; k){right =k;}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5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Implementing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A new instance of </a:t>
            </a:r>
            <a:r>
              <a:rPr lang="en-US" sz="2000" b="1" dirty="0"/>
              <a:t>BNode</a:t>
            </a:r>
            <a:r>
              <a:rPr lang="en-US" sz="2000" dirty="0"/>
              <a:t> below always initializes both descendants to </a:t>
            </a:r>
            <a:r>
              <a:rPr lang="en-US" sz="2000" b="1" dirty="0"/>
              <a:t>null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constructor takes a single instance of type </a:t>
            </a:r>
            <a:r>
              <a:rPr lang="en-US" sz="2000" b="1" dirty="0"/>
              <a:t>E</a:t>
            </a:r>
            <a:r>
              <a:rPr lang="en-US" sz="2000" dirty="0"/>
              <a:t> as an argument and initializes the </a:t>
            </a:r>
            <a:r>
              <a:rPr lang="en-US" sz="2000" b="1" dirty="0"/>
              <a:t>data</a:t>
            </a:r>
            <a:r>
              <a:rPr lang="en-US" sz="2000" dirty="0"/>
              <a:t> attribute.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value may also be modified using a </a:t>
            </a:r>
            <a:r>
              <a:rPr lang="en-US" sz="2000" b="1" dirty="0"/>
              <a:t>set</a:t>
            </a:r>
            <a:r>
              <a:rPr lang="en-US" sz="2000" dirty="0"/>
              <a:t> and retrieved with the </a:t>
            </a:r>
            <a:r>
              <a:rPr lang="en-US" sz="2000" b="1" dirty="0"/>
              <a:t>data</a:t>
            </a:r>
            <a:r>
              <a:rPr lang="en-US" sz="2000" dirty="0"/>
              <a:t> method.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methods </a:t>
            </a:r>
            <a:r>
              <a:rPr lang="en-US" sz="2000" b="1" dirty="0"/>
              <a:t>setLeft</a:t>
            </a:r>
            <a:r>
              <a:rPr lang="en-US" sz="2000" dirty="0"/>
              <a:t> and </a:t>
            </a:r>
            <a:r>
              <a:rPr lang="en-US" sz="2000" b="1" dirty="0"/>
              <a:t>setRight</a:t>
            </a:r>
            <a:r>
              <a:rPr lang="en-US" sz="2000" dirty="0"/>
              <a:t> are used to connect child nodes. 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1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	public </a:t>
            </a:r>
            <a:r>
              <a:rPr lang="en-US" sz="2800" dirty="0" err="1"/>
              <a:t>boolean</a:t>
            </a:r>
            <a:r>
              <a:rPr lang="en-US" sz="2800" dirty="0"/>
              <a:t> contains(E x){</a:t>
            </a:r>
          </a:p>
          <a:p>
            <a:pPr marL="0" indent="0">
              <a:buNone/>
            </a:pPr>
            <a:r>
              <a:rPr lang="en-US" sz="2800" dirty="0"/>
              <a:t>		return contains(root, x);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endParaRPr lang="en-US" sz="2800" dirty="0"/>
          </a:p>
          <a:p>
            <a:pPr marL="355600" indent="-355600"/>
            <a:r>
              <a:rPr lang="en-US" sz="2000" dirty="0"/>
              <a:t>Contain will return whether the x element is present or not. It will check the root first and then left or right. 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1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6416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private </a:t>
            </a:r>
            <a:r>
              <a:rPr lang="en-US" sz="2800" dirty="0" err="1"/>
              <a:t>boolean</a:t>
            </a:r>
            <a:r>
              <a:rPr lang="en-US" sz="2800" dirty="0"/>
              <a:t> contains(BNode&lt;E&gt; rt, E x){</a:t>
            </a:r>
          </a:p>
          <a:p>
            <a:pPr marL="0" indent="0"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if(rt == null) return false;</a:t>
            </a:r>
          </a:p>
          <a:p>
            <a:pPr marL="0" indent="0"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else{</a:t>
            </a:r>
          </a:p>
          <a:p>
            <a:pPr marL="0" indent="0"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	if(</a:t>
            </a:r>
            <a:r>
              <a:rPr lang="en-US" sz="2800" dirty="0" err="1"/>
              <a:t>rt.data</a:t>
            </a:r>
            <a:r>
              <a:rPr lang="en-US" sz="2800" dirty="0"/>
              <a:t>().equals(x)) return true;</a:t>
            </a:r>
          </a:p>
          <a:p>
            <a:pPr marL="0" indent="0"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	else if(</a:t>
            </a:r>
            <a:r>
              <a:rPr lang="en-US" sz="2800" dirty="0" err="1"/>
              <a:t>x.compareTo</a:t>
            </a:r>
            <a:r>
              <a:rPr lang="en-US" sz="2800" dirty="0"/>
              <a:t>(</a:t>
            </a:r>
            <a:r>
              <a:rPr lang="en-US" sz="2800" dirty="0" err="1"/>
              <a:t>rt.data</a:t>
            </a:r>
            <a:r>
              <a:rPr lang="en-US" sz="2800" dirty="0"/>
              <a:t>()) &lt; 0)</a:t>
            </a:r>
          </a:p>
          <a:p>
            <a:pPr marL="0" indent="0"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		return contains(</a:t>
            </a:r>
            <a:r>
              <a:rPr lang="en-US" sz="2800" dirty="0" err="1"/>
              <a:t>rt.left</a:t>
            </a:r>
            <a:r>
              <a:rPr lang="en-US" sz="2800" dirty="0"/>
              <a:t>(),x);</a:t>
            </a:r>
          </a:p>
          <a:p>
            <a:pPr marL="0" indent="0"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	else</a:t>
            </a:r>
          </a:p>
          <a:p>
            <a:pPr marL="0" indent="0"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		return contains(</a:t>
            </a:r>
            <a:r>
              <a:rPr lang="en-US" sz="2800" dirty="0" err="1"/>
              <a:t>rt.right</a:t>
            </a:r>
            <a:r>
              <a:rPr lang="en-US" sz="2800" dirty="0"/>
              <a:t>(), x);</a:t>
            </a:r>
          </a:p>
          <a:p>
            <a:pPr marL="0" indent="0"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}</a:t>
            </a:r>
          </a:p>
          <a:p>
            <a:pPr marL="263525" indent="-263525">
              <a:spcBef>
                <a:spcPts val="0"/>
              </a:spcBef>
              <a:tabLst>
                <a:tab pos="400050" algn="l"/>
                <a:tab pos="812006" algn="l"/>
                <a:tab pos="1212056" algn="l"/>
              </a:tabLst>
            </a:pPr>
            <a:r>
              <a:rPr lang="en-US" sz="1400" dirty="0"/>
              <a:t>Rt is root. If root is null, it will return false. </a:t>
            </a:r>
          </a:p>
          <a:p>
            <a:pPr marL="263525" indent="-263525">
              <a:spcBef>
                <a:spcPts val="0"/>
              </a:spcBef>
              <a:tabLst>
                <a:tab pos="400050" algn="l"/>
                <a:tab pos="812006" algn="l"/>
                <a:tab pos="1212056" algn="l"/>
              </a:tabLst>
            </a:pPr>
            <a:r>
              <a:rPr lang="en-US" sz="1400" dirty="0"/>
              <a:t>If root is x your given input, it will return </a:t>
            </a:r>
            <a:r>
              <a:rPr lang="en-US" sz="1400" dirty="0" err="1"/>
              <a:t>tru</a:t>
            </a:r>
            <a:r>
              <a:rPr lang="en-US" sz="1400" dirty="0"/>
              <a:t>. </a:t>
            </a:r>
          </a:p>
          <a:p>
            <a:pPr marL="263525" indent="-263525">
              <a:spcBef>
                <a:spcPts val="0"/>
              </a:spcBef>
              <a:tabLst>
                <a:tab pos="400050" algn="l"/>
                <a:tab pos="812006" algn="l"/>
                <a:tab pos="1212056" algn="l"/>
              </a:tabLst>
            </a:pPr>
            <a:r>
              <a:rPr lang="en-US" sz="1400" dirty="0"/>
              <a:t>If x is less than </a:t>
            </a:r>
            <a:r>
              <a:rPr lang="en-US" sz="1400" dirty="0" err="1"/>
              <a:t>rt.data</a:t>
            </a:r>
            <a:r>
              <a:rPr lang="en-US" sz="1400" dirty="0"/>
              <a:t> then, it will return left element.</a:t>
            </a:r>
          </a:p>
          <a:p>
            <a:pPr marL="263525" indent="-263525">
              <a:spcBef>
                <a:spcPts val="0"/>
              </a:spcBef>
              <a:tabLst>
                <a:tab pos="400050" algn="l"/>
                <a:tab pos="812006" algn="l"/>
                <a:tab pos="1212056" algn="l"/>
              </a:tabLst>
            </a:pPr>
            <a:r>
              <a:rPr lang="en-US" sz="1400" dirty="0"/>
              <a:t>If x is greater than </a:t>
            </a:r>
            <a:r>
              <a:rPr lang="en-US" sz="1400" dirty="0" err="1"/>
              <a:t>rt.data</a:t>
            </a:r>
            <a:r>
              <a:rPr lang="en-US" sz="1400" dirty="0"/>
              <a:t>, It will return right element. </a:t>
            </a:r>
          </a:p>
          <a:p>
            <a:pPr marL="263525" indent="-263525">
              <a:spcBef>
                <a:spcPts val="0"/>
              </a:spcBef>
              <a:tabLst>
                <a:tab pos="400050" algn="l"/>
                <a:tab pos="812006" algn="l"/>
                <a:tab pos="1212056" algn="l"/>
              </a:tabLst>
            </a:pPr>
            <a:r>
              <a:rPr lang="en-US" sz="1400" dirty="0"/>
              <a:t>Check why less than 0?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E2DF35-F1C5-D044-DB19-49D930C66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543" y="1256805"/>
            <a:ext cx="4347418" cy="2948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15E13-6BCB-7B1A-BF96-60C090BD6616}"/>
              </a:ext>
            </a:extLst>
          </p:cNvPr>
          <p:cNvSpPr txBox="1"/>
          <p:nvPr/>
        </p:nvSpPr>
        <p:spPr>
          <a:xfrm>
            <a:off x="4572000" y="1061552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Root node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94BAF-293A-6FC0-88D3-41678F959004}"/>
              </a:ext>
            </a:extLst>
          </p:cNvPr>
          <p:cNvSpPr txBox="1"/>
          <p:nvPr/>
        </p:nvSpPr>
        <p:spPr>
          <a:xfrm>
            <a:off x="3177699" y="1624485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edges</a:t>
            </a:r>
            <a:endParaRPr lang="en-IE" b="1" dirty="0">
              <a:solidFill>
                <a:srgbClr val="FFC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81ED1D-6A4B-0EB1-B26A-0AF15210B8C3}"/>
              </a:ext>
            </a:extLst>
          </p:cNvPr>
          <p:cNvSpPr/>
          <p:nvPr/>
        </p:nvSpPr>
        <p:spPr>
          <a:xfrm rot="2423758">
            <a:off x="3804160" y="1620865"/>
            <a:ext cx="310065" cy="91046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C4162-F0C9-2046-50A1-C51E19C029E4}"/>
              </a:ext>
            </a:extLst>
          </p:cNvPr>
          <p:cNvSpPr txBox="1"/>
          <p:nvPr/>
        </p:nvSpPr>
        <p:spPr>
          <a:xfrm>
            <a:off x="2123440" y="4161842"/>
            <a:ext cx="911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Leaf node</a:t>
            </a:r>
            <a:endParaRPr lang="en-IE" sz="14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5252E-3AE0-7F07-7B01-C91E9687B8D0}"/>
              </a:ext>
            </a:extLst>
          </p:cNvPr>
          <p:cNvSpPr txBox="1"/>
          <p:nvPr/>
        </p:nvSpPr>
        <p:spPr>
          <a:xfrm>
            <a:off x="3477652" y="4161843"/>
            <a:ext cx="493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Leaf</a:t>
            </a:r>
            <a:endParaRPr lang="en-IE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D1CC-8AF5-1D3A-C0FA-00172DE15857}"/>
              </a:ext>
            </a:extLst>
          </p:cNvPr>
          <p:cNvSpPr txBox="1"/>
          <p:nvPr/>
        </p:nvSpPr>
        <p:spPr>
          <a:xfrm>
            <a:off x="4780672" y="4142099"/>
            <a:ext cx="493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Leaf</a:t>
            </a:r>
            <a:endParaRPr lang="en-IE" sz="1400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364671-D7E9-3231-D211-8EB7F8B3EF19}"/>
              </a:ext>
            </a:extLst>
          </p:cNvPr>
          <p:cNvSpPr txBox="1"/>
          <p:nvPr/>
        </p:nvSpPr>
        <p:spPr>
          <a:xfrm>
            <a:off x="6083692" y="4183370"/>
            <a:ext cx="49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Leaf</a:t>
            </a:r>
            <a:endParaRPr lang="en-IE" sz="1400" b="1" dirty="0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FD183E-6336-FE51-E81C-D2C46DE24C60}"/>
              </a:ext>
            </a:extLst>
          </p:cNvPr>
          <p:cNvSpPr/>
          <p:nvPr/>
        </p:nvSpPr>
        <p:spPr>
          <a:xfrm>
            <a:off x="2123440" y="3598910"/>
            <a:ext cx="4734560" cy="584034"/>
          </a:xfrm>
          <a:prstGeom prst="ellips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85750-ED92-AF39-6DD2-42F907C03C8E}"/>
              </a:ext>
            </a:extLst>
          </p:cNvPr>
          <p:cNvSpPr txBox="1"/>
          <p:nvPr/>
        </p:nvSpPr>
        <p:spPr>
          <a:xfrm>
            <a:off x="1800023" y="2215808"/>
            <a:ext cx="103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Interior nodes</a:t>
            </a:r>
            <a:endParaRPr lang="en-IE" sz="14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5310F9-94EA-0BD0-7401-4F0DD09D5811}"/>
              </a:ext>
            </a:extLst>
          </p:cNvPr>
          <p:cNvCxnSpPr/>
          <p:nvPr/>
        </p:nvCxnSpPr>
        <p:spPr>
          <a:xfrm>
            <a:off x="2651760" y="2433416"/>
            <a:ext cx="383148" cy="174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938021-D827-282D-43C0-028793D6256E}"/>
              </a:ext>
            </a:extLst>
          </p:cNvPr>
          <p:cNvSpPr txBox="1"/>
          <p:nvPr/>
        </p:nvSpPr>
        <p:spPr>
          <a:xfrm>
            <a:off x="5964138" y="2203310"/>
            <a:ext cx="103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Interior nodes</a:t>
            </a:r>
            <a:endParaRPr lang="en-IE" sz="14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EA1D7D-D085-C342-3084-6B464E88D337}"/>
              </a:ext>
            </a:extLst>
          </p:cNvPr>
          <p:cNvCxnSpPr/>
          <p:nvPr/>
        </p:nvCxnSpPr>
        <p:spPr>
          <a:xfrm flipH="1">
            <a:off x="5794134" y="2357120"/>
            <a:ext cx="340358" cy="250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885F5B-D24D-BF4B-BD78-82FFADF4CA2A}"/>
              </a:ext>
            </a:extLst>
          </p:cNvPr>
          <p:cNvSpPr txBox="1"/>
          <p:nvPr/>
        </p:nvSpPr>
        <p:spPr>
          <a:xfrm>
            <a:off x="436880" y="4947920"/>
            <a:ext cx="2233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 = 7</a:t>
            </a:r>
          </a:p>
          <a:p>
            <a:r>
              <a:rPr lang="en-US" dirty="0"/>
              <a:t>Interior nodes = 4, 12</a:t>
            </a:r>
          </a:p>
          <a:p>
            <a:r>
              <a:rPr lang="en-US" dirty="0"/>
              <a:t>Leaf nodes: 2, 6, 9, 15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6438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Traversals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(p194)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public </a:t>
            </a:r>
            <a:r>
              <a:rPr lang="en-US" sz="2800" dirty="0" err="1"/>
              <a:t>ArrayList</a:t>
            </a:r>
            <a:r>
              <a:rPr lang="en-US" sz="2800" dirty="0"/>
              <a:t>&lt;E&gt; </a:t>
            </a:r>
            <a:r>
              <a:rPr lang="en-US" sz="2800" dirty="0" err="1"/>
              <a:t>inOrder</a:t>
            </a:r>
            <a:r>
              <a:rPr lang="en-US" sz="2800" dirty="0"/>
              <a:t>(){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</a:t>
            </a:r>
            <a:r>
              <a:rPr lang="en-US" sz="2800" dirty="0" err="1"/>
              <a:t>ArrayList</a:t>
            </a:r>
            <a:r>
              <a:rPr lang="en-US" sz="2800" dirty="0"/>
              <a:t>&lt;E&gt; </a:t>
            </a:r>
            <a:r>
              <a:rPr lang="en-US" sz="2800" dirty="0" err="1"/>
              <a:t>lst</a:t>
            </a:r>
            <a:r>
              <a:rPr lang="en-US" sz="2800" dirty="0"/>
              <a:t> = new </a:t>
            </a:r>
            <a:r>
              <a:rPr lang="en-US" sz="2800" dirty="0" err="1"/>
              <a:t>ArrayList</a:t>
            </a:r>
            <a:r>
              <a:rPr lang="en-US" sz="2800" dirty="0"/>
              <a:t>&lt;E&gt;();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</a:t>
            </a:r>
            <a:r>
              <a:rPr lang="en-US" sz="2800" dirty="0" err="1"/>
              <a:t>inOrder</a:t>
            </a:r>
            <a:r>
              <a:rPr lang="en-US" sz="2800" dirty="0"/>
              <a:t>(</a:t>
            </a:r>
            <a:r>
              <a:rPr lang="en-US" sz="2800" dirty="0" err="1"/>
              <a:t>root,lst</a:t>
            </a:r>
            <a:r>
              <a:rPr lang="en-US" sz="2800" dirty="0"/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return </a:t>
            </a:r>
            <a:r>
              <a:rPr lang="en-US" sz="2800" dirty="0" err="1"/>
              <a:t>lst</a:t>
            </a:r>
            <a:r>
              <a:rPr lang="en-US" sz="2800" dirty="0"/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} we are creating an array here with </a:t>
            </a:r>
            <a:r>
              <a:rPr lang="en-US" sz="1600" dirty="0" err="1">
                <a:solidFill>
                  <a:srgbClr val="FF0000"/>
                </a:solidFill>
              </a:rPr>
              <a:t>inorder</a:t>
            </a:r>
            <a:r>
              <a:rPr lang="en-US" sz="1600" dirty="0">
                <a:solidFill>
                  <a:srgbClr val="FF0000"/>
                </a:solidFill>
              </a:rPr>
              <a:t> traversal. Ascending order. If the root is not null, it will go to the function which will go the left then root, then right. </a:t>
            </a:r>
            <a:br>
              <a:rPr lang="en-US" sz="2800" dirty="0"/>
            </a:br>
            <a:endParaRPr lang="en-US" sz="28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spc="-100" dirty="0"/>
              <a:t>private void </a:t>
            </a:r>
            <a:r>
              <a:rPr lang="en-US" sz="2800" spc="-100" dirty="0" err="1"/>
              <a:t>inOrder</a:t>
            </a:r>
            <a:r>
              <a:rPr lang="en-US" sz="2800" spc="-100" dirty="0"/>
              <a:t>(BNode&lt;E&gt; rt, </a:t>
            </a:r>
            <a:r>
              <a:rPr lang="en-US" sz="2800" spc="-100" dirty="0" err="1"/>
              <a:t>ArrayList</a:t>
            </a:r>
            <a:r>
              <a:rPr lang="en-US" sz="2800" spc="-100" dirty="0"/>
              <a:t>&lt;E&gt; </a:t>
            </a:r>
            <a:r>
              <a:rPr lang="en-US" sz="2800" spc="-100" dirty="0" err="1"/>
              <a:t>lst</a:t>
            </a:r>
            <a:r>
              <a:rPr lang="en-US" sz="2800" spc="-100" dirty="0"/>
              <a:t>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if(rt != null){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	</a:t>
            </a:r>
            <a:r>
              <a:rPr lang="en-US" sz="2800" dirty="0" err="1"/>
              <a:t>inOrder</a:t>
            </a:r>
            <a:r>
              <a:rPr lang="en-US" sz="2800" dirty="0"/>
              <a:t>(</a:t>
            </a:r>
            <a:r>
              <a:rPr lang="en-US" sz="2800" dirty="0" err="1"/>
              <a:t>rt.left</a:t>
            </a:r>
            <a:r>
              <a:rPr lang="en-US" sz="2800" dirty="0"/>
              <a:t>(), </a:t>
            </a:r>
            <a:r>
              <a:rPr lang="en-US" sz="2800" dirty="0" err="1"/>
              <a:t>lst</a:t>
            </a:r>
            <a:r>
              <a:rPr lang="en-US" sz="2800" dirty="0"/>
              <a:t>); </a:t>
            </a:r>
            <a:r>
              <a:rPr lang="en-US" sz="2800" dirty="0">
                <a:solidFill>
                  <a:srgbClr val="0070C0"/>
                </a:solidFill>
              </a:rPr>
              <a:t>//process left sub-tree</a:t>
            </a:r>
            <a:endParaRPr lang="en-US" sz="28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	</a:t>
            </a:r>
            <a:r>
              <a:rPr lang="en-US" sz="2800" dirty="0" err="1"/>
              <a:t>lst.add</a:t>
            </a:r>
            <a:r>
              <a:rPr lang="en-US" sz="2800" dirty="0"/>
              <a:t>(</a:t>
            </a:r>
            <a:r>
              <a:rPr lang="en-US" sz="2800" dirty="0" err="1"/>
              <a:t>rt.data</a:t>
            </a:r>
            <a:r>
              <a:rPr lang="en-US" sz="2800" dirty="0"/>
              <a:t>()); </a:t>
            </a:r>
            <a:r>
              <a:rPr lang="en-US" sz="2800" dirty="0">
                <a:solidFill>
                  <a:srgbClr val="0070C0"/>
                </a:solidFill>
              </a:rPr>
              <a:t>//process root</a:t>
            </a:r>
            <a:endParaRPr lang="en-US" sz="28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	</a:t>
            </a:r>
            <a:r>
              <a:rPr lang="en-US" sz="2800" dirty="0" err="1"/>
              <a:t>inOrder</a:t>
            </a:r>
            <a:r>
              <a:rPr lang="en-US" sz="2800" dirty="0"/>
              <a:t>(</a:t>
            </a:r>
            <a:r>
              <a:rPr lang="en-US" sz="2800" dirty="0" err="1"/>
              <a:t>rt.right</a:t>
            </a:r>
            <a:r>
              <a:rPr lang="en-US" sz="2800" dirty="0"/>
              <a:t>(),</a:t>
            </a:r>
            <a:r>
              <a:rPr lang="en-US" sz="2800" dirty="0" err="1"/>
              <a:t>lst</a:t>
            </a:r>
            <a:r>
              <a:rPr lang="en-US" sz="2800" dirty="0"/>
              <a:t>);</a:t>
            </a:r>
            <a:r>
              <a:rPr lang="en-US" sz="2800" spc="-100" dirty="0"/>
              <a:t> </a:t>
            </a:r>
            <a:r>
              <a:rPr lang="en-US" sz="2800" spc="-100" dirty="0">
                <a:solidFill>
                  <a:srgbClr val="0070C0"/>
                </a:solidFill>
              </a:rPr>
              <a:t>//process right sub-tree</a:t>
            </a:r>
            <a:endParaRPr lang="en-US" sz="2800" spc="-1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91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Traversals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(p194)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public </a:t>
            </a:r>
            <a:r>
              <a:rPr lang="en-US" sz="2800" dirty="0" err="1"/>
              <a:t>ArrayList</a:t>
            </a:r>
            <a:r>
              <a:rPr lang="en-US" sz="2800" dirty="0"/>
              <a:t>&lt;E&gt; </a:t>
            </a:r>
            <a:r>
              <a:rPr lang="en-US" sz="2800" dirty="0" err="1"/>
              <a:t>preOrder</a:t>
            </a:r>
            <a:r>
              <a:rPr lang="en-US" sz="2800" dirty="0"/>
              <a:t>(){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</a:t>
            </a:r>
            <a:r>
              <a:rPr lang="en-US" sz="2800" dirty="0" err="1"/>
              <a:t>ArrayList</a:t>
            </a:r>
            <a:r>
              <a:rPr lang="en-US" sz="2800" dirty="0"/>
              <a:t>&lt;E&gt; </a:t>
            </a:r>
            <a:r>
              <a:rPr lang="en-US" sz="2800" dirty="0" err="1"/>
              <a:t>lst</a:t>
            </a:r>
            <a:r>
              <a:rPr lang="en-US" sz="2800" dirty="0"/>
              <a:t> = new </a:t>
            </a:r>
            <a:r>
              <a:rPr lang="en-US" sz="2800" dirty="0" err="1"/>
              <a:t>ArrayList</a:t>
            </a:r>
            <a:r>
              <a:rPr lang="en-US" sz="2800" dirty="0"/>
              <a:t>&lt;E&gt;();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</a:t>
            </a:r>
            <a:r>
              <a:rPr lang="en-US" sz="2800" dirty="0" err="1"/>
              <a:t>preOrder</a:t>
            </a:r>
            <a:r>
              <a:rPr lang="en-US" sz="2800" dirty="0"/>
              <a:t>(</a:t>
            </a:r>
            <a:r>
              <a:rPr lang="en-US" sz="2800" dirty="0" err="1"/>
              <a:t>root,lst</a:t>
            </a:r>
            <a:r>
              <a:rPr lang="en-US" sz="2800" dirty="0"/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return </a:t>
            </a:r>
            <a:r>
              <a:rPr lang="en-US" sz="2800" dirty="0" err="1"/>
              <a:t>lst</a:t>
            </a:r>
            <a:r>
              <a:rPr lang="en-US" sz="2800" dirty="0"/>
              <a:t>;	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} </a:t>
            </a:r>
            <a:r>
              <a:rPr lang="en-US" sz="1800" dirty="0">
                <a:solidFill>
                  <a:srgbClr val="FF0000"/>
                </a:solidFill>
              </a:rPr>
              <a:t>same goes for pre-order. You will add the root first. You will always start from the root.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spc="-100" dirty="0"/>
              <a:t>private void </a:t>
            </a:r>
            <a:r>
              <a:rPr lang="en-US" sz="2800" spc="-100" dirty="0" err="1"/>
              <a:t>preOrder</a:t>
            </a:r>
            <a:r>
              <a:rPr lang="en-US" sz="2800" spc="-100" dirty="0"/>
              <a:t>(BNode&lt;E&gt; rt,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spc="-100" dirty="0"/>
              <a:t>						</a:t>
            </a:r>
            <a:r>
              <a:rPr lang="en-US" sz="2800" spc="-100" dirty="0" err="1"/>
              <a:t>ArrayList</a:t>
            </a:r>
            <a:r>
              <a:rPr lang="en-US" sz="2800" spc="-100" dirty="0"/>
              <a:t>&lt;E&gt; </a:t>
            </a:r>
            <a:r>
              <a:rPr lang="en-US" sz="2800" spc="-100" dirty="0" err="1"/>
              <a:t>lst</a:t>
            </a:r>
            <a:r>
              <a:rPr lang="en-US" sz="2800" spc="-100" dirty="0"/>
              <a:t>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if(rt != null){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	</a:t>
            </a:r>
            <a:r>
              <a:rPr lang="en-US" sz="2800" dirty="0" err="1"/>
              <a:t>lst.add</a:t>
            </a:r>
            <a:r>
              <a:rPr lang="en-US" sz="2800" dirty="0"/>
              <a:t>(</a:t>
            </a:r>
            <a:r>
              <a:rPr lang="en-US" sz="2800" dirty="0" err="1"/>
              <a:t>rt.data</a:t>
            </a:r>
            <a:r>
              <a:rPr lang="en-US" sz="2800" dirty="0"/>
              <a:t>());  </a:t>
            </a:r>
            <a:r>
              <a:rPr lang="en-US" sz="2800" dirty="0">
                <a:solidFill>
                  <a:srgbClr val="0070C0"/>
                </a:solidFill>
              </a:rPr>
              <a:t>//process root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	</a:t>
            </a:r>
            <a:r>
              <a:rPr lang="en-US" sz="2800" dirty="0" err="1"/>
              <a:t>preOrder</a:t>
            </a:r>
            <a:r>
              <a:rPr lang="en-US" sz="2800" dirty="0"/>
              <a:t>(</a:t>
            </a:r>
            <a:r>
              <a:rPr lang="en-US" sz="2800" dirty="0" err="1"/>
              <a:t>rt.left</a:t>
            </a:r>
            <a:r>
              <a:rPr lang="en-US" sz="2800" dirty="0"/>
              <a:t>(), </a:t>
            </a:r>
            <a:r>
              <a:rPr lang="en-US" sz="2800" dirty="0" err="1">
                <a:solidFill>
                  <a:srgbClr val="4D4D4D"/>
                </a:solidFill>
              </a:rPr>
              <a:t>lst</a:t>
            </a:r>
            <a:r>
              <a:rPr lang="en-US" sz="2800" dirty="0">
                <a:solidFill>
                  <a:srgbClr val="4D4D4D"/>
                </a:solidFill>
              </a:rPr>
              <a:t>);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spc="-100" dirty="0">
                <a:solidFill>
                  <a:srgbClr val="0070C0"/>
                </a:solidFill>
              </a:rPr>
              <a:t>//process left sub-tree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	</a:t>
            </a:r>
            <a:r>
              <a:rPr lang="en-US" sz="2800" spc="-100" dirty="0" err="1"/>
              <a:t>preOrder</a:t>
            </a:r>
            <a:r>
              <a:rPr lang="en-US" sz="2800" spc="-100" dirty="0"/>
              <a:t>(</a:t>
            </a:r>
            <a:r>
              <a:rPr lang="en-US" sz="2800" spc="-100" dirty="0" err="1"/>
              <a:t>rt.right</a:t>
            </a:r>
            <a:r>
              <a:rPr lang="en-US" sz="2800" spc="-100" dirty="0"/>
              <a:t>(),</a:t>
            </a:r>
            <a:r>
              <a:rPr lang="en-US" sz="2800" spc="-100" dirty="0" err="1"/>
              <a:t>lst</a:t>
            </a:r>
            <a:r>
              <a:rPr lang="en-US" sz="2800" spc="-100" dirty="0"/>
              <a:t>); </a:t>
            </a:r>
            <a:r>
              <a:rPr lang="en-US" sz="2800" spc="-100" dirty="0">
                <a:solidFill>
                  <a:srgbClr val="0070C0"/>
                </a:solidFill>
              </a:rPr>
              <a:t>//process right sub-tree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	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00050" algn="l"/>
                <a:tab pos="812006" algn="l"/>
                <a:tab pos="1212056" algn="l"/>
              </a:tabLst>
            </a:pPr>
            <a:r>
              <a:rPr lang="en-US" sz="28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public </a:t>
            </a:r>
            <a:r>
              <a:rPr lang="en-US" sz="2800" dirty="0" err="1"/>
              <a:t>ArrayList</a:t>
            </a:r>
            <a:r>
              <a:rPr lang="en-US" sz="2800" dirty="0"/>
              <a:t>&lt;E&gt; </a:t>
            </a:r>
            <a:r>
              <a:rPr lang="en-US" sz="2800" dirty="0" err="1"/>
              <a:t>postOrder</a:t>
            </a:r>
            <a:r>
              <a:rPr lang="en-US" sz="2800" dirty="0"/>
              <a:t>(){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</a:t>
            </a:r>
            <a:r>
              <a:rPr lang="en-US" sz="2800" dirty="0" err="1"/>
              <a:t>ArrayList</a:t>
            </a:r>
            <a:r>
              <a:rPr lang="en-US" sz="2800" dirty="0"/>
              <a:t>&lt;E&gt; </a:t>
            </a:r>
            <a:r>
              <a:rPr lang="en-US" sz="2800" dirty="0" err="1"/>
              <a:t>lst</a:t>
            </a:r>
            <a:r>
              <a:rPr lang="en-US" sz="2800" dirty="0"/>
              <a:t> = new </a:t>
            </a:r>
            <a:r>
              <a:rPr lang="en-US" sz="2800" dirty="0" err="1"/>
              <a:t>ArrayList</a:t>
            </a:r>
            <a:r>
              <a:rPr lang="en-US" sz="2800" dirty="0"/>
              <a:t>&lt;E&gt;();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</a:t>
            </a:r>
            <a:r>
              <a:rPr lang="en-US" sz="2800" dirty="0" err="1"/>
              <a:t>postOrder</a:t>
            </a:r>
            <a:r>
              <a:rPr lang="en-US" sz="2800" dirty="0"/>
              <a:t>(</a:t>
            </a:r>
            <a:r>
              <a:rPr lang="en-US" sz="2800" dirty="0" err="1"/>
              <a:t>root,lst</a:t>
            </a:r>
            <a:r>
              <a:rPr lang="en-US" sz="2800" dirty="0"/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return </a:t>
            </a:r>
            <a:r>
              <a:rPr lang="en-US" sz="2800" dirty="0" err="1"/>
              <a:t>lst</a:t>
            </a:r>
            <a:r>
              <a:rPr lang="en-US" sz="2800" dirty="0"/>
              <a:t>;	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endParaRPr lang="en-US" sz="28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private void </a:t>
            </a:r>
            <a:r>
              <a:rPr lang="en-US" sz="2800" dirty="0" err="1"/>
              <a:t>postOrder</a:t>
            </a:r>
            <a:r>
              <a:rPr lang="en-US" sz="2800" dirty="0"/>
              <a:t>(BNode&lt;E&gt; rt, </a:t>
            </a:r>
            <a:r>
              <a:rPr lang="en-US" sz="2800" dirty="0" err="1"/>
              <a:t>ArrayList</a:t>
            </a:r>
            <a:r>
              <a:rPr lang="en-US" sz="2800" dirty="0"/>
              <a:t>&lt;E&gt; </a:t>
            </a:r>
            <a:r>
              <a:rPr lang="en-US" sz="2800" dirty="0" err="1"/>
              <a:t>lst</a:t>
            </a:r>
            <a:r>
              <a:rPr lang="en-US" sz="2800" dirty="0"/>
              <a:t>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if(rt != null){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	</a:t>
            </a:r>
            <a:r>
              <a:rPr lang="en-US" sz="2800" dirty="0" err="1"/>
              <a:t>postOrder</a:t>
            </a:r>
            <a:r>
              <a:rPr lang="en-US" sz="2800" dirty="0"/>
              <a:t>(</a:t>
            </a:r>
            <a:r>
              <a:rPr lang="en-US" sz="2800" dirty="0" err="1"/>
              <a:t>rt.left</a:t>
            </a:r>
            <a:r>
              <a:rPr lang="en-US" sz="2800" dirty="0"/>
              <a:t>(), </a:t>
            </a:r>
            <a:r>
              <a:rPr lang="en-US" sz="2800" dirty="0" err="1"/>
              <a:t>lst</a:t>
            </a:r>
            <a:r>
              <a:rPr lang="en-US" sz="2800" dirty="0"/>
              <a:t>);</a:t>
            </a:r>
            <a:r>
              <a:rPr lang="en-US" sz="2800" spc="-100" dirty="0"/>
              <a:t> </a:t>
            </a:r>
            <a:r>
              <a:rPr lang="en-US" sz="2800" spc="-100" dirty="0">
                <a:solidFill>
                  <a:srgbClr val="0070C0"/>
                </a:solidFill>
              </a:rPr>
              <a:t>//process left sub-tree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	</a:t>
            </a:r>
            <a:r>
              <a:rPr lang="en-US" sz="2800" spc="-100" dirty="0" err="1"/>
              <a:t>postOrder</a:t>
            </a:r>
            <a:r>
              <a:rPr lang="en-US" sz="2800" spc="-100" dirty="0"/>
              <a:t>(</a:t>
            </a:r>
            <a:r>
              <a:rPr lang="en-US" sz="2800" spc="-100" dirty="0" err="1"/>
              <a:t>rt.right</a:t>
            </a:r>
            <a:r>
              <a:rPr lang="en-US" sz="2800" spc="-100" dirty="0"/>
              <a:t>(),</a:t>
            </a:r>
            <a:r>
              <a:rPr lang="en-US" sz="2800" spc="-100" dirty="0" err="1"/>
              <a:t>lst</a:t>
            </a:r>
            <a:r>
              <a:rPr lang="en-US" sz="2800" spc="-100" dirty="0"/>
              <a:t>); </a:t>
            </a:r>
            <a:r>
              <a:rPr lang="en-US" sz="2800" spc="-100" dirty="0">
                <a:solidFill>
                  <a:srgbClr val="0070C0"/>
                </a:solidFill>
              </a:rPr>
              <a:t>//process right-subtree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	</a:t>
            </a:r>
            <a:r>
              <a:rPr lang="en-US" sz="2800" dirty="0" err="1"/>
              <a:t>lst.add</a:t>
            </a:r>
            <a:r>
              <a:rPr lang="en-US" sz="2800" dirty="0"/>
              <a:t>(</a:t>
            </a:r>
            <a:r>
              <a:rPr lang="en-US" sz="2800" dirty="0" err="1"/>
              <a:t>rt.data</a:t>
            </a:r>
            <a:r>
              <a:rPr lang="en-US" sz="2800" dirty="0"/>
              <a:t>());  	</a:t>
            </a:r>
            <a:r>
              <a:rPr lang="en-US" sz="2800" dirty="0">
                <a:solidFill>
                  <a:srgbClr val="0070C0"/>
                </a:solidFill>
              </a:rPr>
              <a:t>//process root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	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357188" algn="l"/>
                <a:tab pos="715963" algn="l"/>
                <a:tab pos="1073150" algn="l"/>
              </a:tabLst>
            </a:pPr>
            <a:r>
              <a:rPr lang="en-US" sz="28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3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265510" indent="-265510">
              <a:spcBef>
                <a:spcPts val="0"/>
              </a:spcBef>
              <a:buNone/>
            </a:pPr>
            <a:r>
              <a:rPr lang="en-US" sz="2400" dirty="0"/>
              <a:t>Remove works as follows:</a:t>
            </a:r>
          </a:p>
          <a:p>
            <a:pPr marL="265510" indent="-265510">
              <a:spcBef>
                <a:spcPts val="0"/>
              </a:spcBef>
              <a:buNone/>
            </a:pPr>
            <a:endParaRPr lang="en-US" sz="2400" dirty="0"/>
          </a:p>
          <a:p>
            <a:pPr marL="265510" indent="-26551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Find the node to delete</a:t>
            </a:r>
          </a:p>
          <a:p>
            <a:pPr marL="265510" indent="-26551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If this node is a leaf node just drop it</a:t>
            </a:r>
          </a:p>
          <a:p>
            <a:pPr marL="265510" indent="-265510">
              <a:spcBef>
                <a:spcPts val="0"/>
              </a:spcBef>
              <a:buNone/>
            </a:pPr>
            <a:r>
              <a:rPr lang="en-US" sz="2400" dirty="0"/>
              <a:t>	else if left node null then return right sub-tree</a:t>
            </a:r>
          </a:p>
          <a:p>
            <a:pPr marL="265510" indent="-265510">
              <a:spcBef>
                <a:spcPts val="0"/>
              </a:spcBef>
              <a:buNone/>
            </a:pPr>
            <a:r>
              <a:rPr lang="en-US" sz="2400" dirty="0"/>
              <a:t>	else if right node null then return left sub-tree</a:t>
            </a:r>
          </a:p>
          <a:p>
            <a:pPr marL="265510" indent="-265510">
              <a:spcBef>
                <a:spcPts val="0"/>
              </a:spcBef>
              <a:buNone/>
            </a:pPr>
            <a:r>
              <a:rPr lang="en-US" sz="2400" dirty="0"/>
              <a:t>	else{ replace node value with value of</a:t>
            </a:r>
            <a:br>
              <a:rPr lang="en-US" sz="2400" dirty="0"/>
            </a:br>
            <a:r>
              <a:rPr lang="en-US" sz="2400" dirty="0"/>
              <a:t>	rightmost element in its left sub-tree;</a:t>
            </a:r>
          </a:p>
          <a:p>
            <a:pPr marL="265510" indent="-265510">
              <a:spcBef>
                <a:spcPts val="0"/>
              </a:spcBef>
              <a:buNone/>
            </a:pPr>
            <a:r>
              <a:rPr lang="en-US" sz="2400" dirty="0"/>
              <a:t>		drop this leaf node</a:t>
            </a:r>
          </a:p>
          <a:p>
            <a:pPr marL="265510" indent="-265510">
              <a:spcBef>
                <a:spcPts val="0"/>
              </a:spcBef>
              <a:buNone/>
            </a:pPr>
            <a:r>
              <a:rPr lang="en-US" sz="2400" dirty="0"/>
              <a:t>	} we need to find that </a:t>
            </a:r>
            <a:r>
              <a:rPr lang="en-US" sz="2400" dirty="0" err="1"/>
              <a:t>elemnt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30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Diagram</a:t>
            </a:r>
            <a:endParaRPr lang="en-US" sz="3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AFC99-DEE6-2D30-7D97-B6A76F4B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12" y="1642969"/>
            <a:ext cx="7397526" cy="27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7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355600" indent="-355600"/>
            <a:r>
              <a:rPr lang="en-US" sz="2800" dirty="0"/>
              <a:t>The code is given in the book</a:t>
            </a:r>
          </a:p>
          <a:p>
            <a:pPr marL="355600" indent="-355600"/>
            <a:endParaRPr lang="en-US" sz="2800" dirty="0"/>
          </a:p>
          <a:p>
            <a:pPr marL="355600" indent="-355600"/>
            <a:r>
              <a:rPr lang="en-US" sz="2800" dirty="0"/>
              <a:t>Note you are not expected to reproduce the code in the exam but you are expected to be able to use the algorithm given a binary search tree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78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E" sz="2000" dirty="0"/>
              <a:t>The three iterations </a:t>
            </a:r>
            <a:r>
              <a:rPr lang="en-IE" sz="2000" dirty="0" err="1"/>
              <a:t>inOrder</a:t>
            </a:r>
            <a:r>
              <a:rPr lang="en-IE" sz="2000" dirty="0"/>
              <a:t>, </a:t>
            </a:r>
            <a:r>
              <a:rPr lang="en-IE" sz="2000" dirty="0" err="1"/>
              <a:t>preOrder</a:t>
            </a:r>
            <a:r>
              <a:rPr lang="en-IE" sz="2000" dirty="0"/>
              <a:t> and </a:t>
            </a:r>
            <a:r>
              <a:rPr lang="en-IE" sz="2000" dirty="0" err="1"/>
              <a:t>postOrder</a:t>
            </a:r>
            <a:r>
              <a:rPr lang="en-IE" sz="2000" dirty="0"/>
              <a:t> each provide a </a:t>
            </a:r>
            <a:r>
              <a:rPr lang="en-IE" sz="2000" b="1" dirty="0"/>
              <a:t>depth</a:t>
            </a:r>
            <a:r>
              <a:rPr lang="en-IE" sz="2000" dirty="0"/>
              <a:t> first traversal of the tree.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E" sz="2000" dirty="0"/>
              <a:t>A breadth first traversal of the tree would visit each node in the tree level by level starting at the root.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E" sz="2000" dirty="0"/>
              <a:t>For example, the nodes in the tree below would be visited in the following order: 7,4,12,2,6,9,15,3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Breadth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r>
              <a:rPr lang="en-IE" sz="2800" dirty="0"/>
              <a:t>7, 4, 12, 2, 6, 9, 15, 3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9FE67-A14C-2550-DC4C-11618565E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21" y="2115781"/>
            <a:ext cx="3707958" cy="37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9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E2DF35-F1C5-D044-DB19-49D930C66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543" y="1256805"/>
            <a:ext cx="4347418" cy="2948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15E13-6BCB-7B1A-BF96-60C090BD6616}"/>
              </a:ext>
            </a:extLst>
          </p:cNvPr>
          <p:cNvSpPr txBox="1"/>
          <p:nvPr/>
        </p:nvSpPr>
        <p:spPr>
          <a:xfrm>
            <a:off x="4572000" y="1061552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Parent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C4162-F0C9-2046-50A1-C51E19C029E4}"/>
              </a:ext>
            </a:extLst>
          </p:cNvPr>
          <p:cNvSpPr txBox="1"/>
          <p:nvPr/>
        </p:nvSpPr>
        <p:spPr>
          <a:xfrm>
            <a:off x="2123440" y="416184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Child of 4</a:t>
            </a:r>
            <a:endParaRPr lang="en-IE" sz="14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5252E-3AE0-7F07-7B01-C91E9687B8D0}"/>
              </a:ext>
            </a:extLst>
          </p:cNvPr>
          <p:cNvSpPr txBox="1"/>
          <p:nvPr/>
        </p:nvSpPr>
        <p:spPr>
          <a:xfrm>
            <a:off x="3477652" y="416184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Child of 4</a:t>
            </a:r>
            <a:endParaRPr lang="en-IE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D1CC-8AF5-1D3A-C0FA-00172DE15857}"/>
              </a:ext>
            </a:extLst>
          </p:cNvPr>
          <p:cNvSpPr txBox="1"/>
          <p:nvPr/>
        </p:nvSpPr>
        <p:spPr>
          <a:xfrm>
            <a:off x="4780672" y="4142099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Child of 12</a:t>
            </a:r>
            <a:endParaRPr lang="en-IE" sz="1400" b="1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364671-D7E9-3231-D211-8EB7F8B3EF19}"/>
              </a:ext>
            </a:extLst>
          </p:cNvPr>
          <p:cNvSpPr txBox="1"/>
          <p:nvPr/>
        </p:nvSpPr>
        <p:spPr>
          <a:xfrm>
            <a:off x="6083691" y="4142730"/>
            <a:ext cx="9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Child of 12</a:t>
            </a:r>
            <a:endParaRPr lang="en-IE" sz="1400" b="1" dirty="0">
              <a:solidFill>
                <a:srgbClr val="FFC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FD183E-6336-FE51-E81C-D2C46DE24C60}"/>
              </a:ext>
            </a:extLst>
          </p:cNvPr>
          <p:cNvSpPr/>
          <p:nvPr/>
        </p:nvSpPr>
        <p:spPr>
          <a:xfrm>
            <a:off x="2123440" y="3598910"/>
            <a:ext cx="2239391" cy="584034"/>
          </a:xfrm>
          <a:prstGeom prst="ellips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85750-ED92-AF39-6DD2-42F907C03C8E}"/>
              </a:ext>
            </a:extLst>
          </p:cNvPr>
          <p:cNvSpPr txBox="1"/>
          <p:nvPr/>
        </p:nvSpPr>
        <p:spPr>
          <a:xfrm>
            <a:off x="1800023" y="2215808"/>
            <a:ext cx="103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Child of 7</a:t>
            </a:r>
            <a:endParaRPr lang="en-IE" sz="14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5310F9-94EA-0BD0-7401-4F0DD09D5811}"/>
              </a:ext>
            </a:extLst>
          </p:cNvPr>
          <p:cNvCxnSpPr/>
          <p:nvPr/>
        </p:nvCxnSpPr>
        <p:spPr>
          <a:xfrm>
            <a:off x="2651760" y="2433416"/>
            <a:ext cx="383148" cy="174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938021-D827-282D-43C0-028793D6256E}"/>
              </a:ext>
            </a:extLst>
          </p:cNvPr>
          <p:cNvSpPr txBox="1"/>
          <p:nvPr/>
        </p:nvSpPr>
        <p:spPr>
          <a:xfrm>
            <a:off x="5964138" y="2203310"/>
            <a:ext cx="103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Child of 7</a:t>
            </a:r>
            <a:endParaRPr lang="en-IE" sz="14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EA1D7D-D085-C342-3084-6B464E88D337}"/>
              </a:ext>
            </a:extLst>
          </p:cNvPr>
          <p:cNvCxnSpPr/>
          <p:nvPr/>
        </p:nvCxnSpPr>
        <p:spPr>
          <a:xfrm flipH="1">
            <a:off x="5794134" y="2357120"/>
            <a:ext cx="340358" cy="250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885F5B-D24D-BF4B-BD78-82FFADF4CA2A}"/>
              </a:ext>
            </a:extLst>
          </p:cNvPr>
          <p:cNvSpPr txBox="1"/>
          <p:nvPr/>
        </p:nvSpPr>
        <p:spPr>
          <a:xfrm>
            <a:off x="436880" y="4677865"/>
            <a:ext cx="2919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Children of node 7:  (4, 12)</a:t>
            </a:r>
          </a:p>
          <a:p>
            <a:r>
              <a:rPr lang="en-US" dirty="0"/>
              <a:t>Children of 4: (2, 6)</a:t>
            </a:r>
          </a:p>
          <a:p>
            <a:r>
              <a:rPr lang="en-US" dirty="0"/>
              <a:t>Children of 12: (9, 15)</a:t>
            </a:r>
          </a:p>
          <a:p>
            <a:r>
              <a:rPr lang="en-US" dirty="0"/>
              <a:t>Siblings: (4, 12), (2, 6), (9, 15)</a:t>
            </a:r>
            <a:endParaRPr lang="en-I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F13DB-8E24-096A-55BD-4FF4D5CF6729}"/>
              </a:ext>
            </a:extLst>
          </p:cNvPr>
          <p:cNvSpPr txBox="1"/>
          <p:nvPr/>
        </p:nvSpPr>
        <p:spPr>
          <a:xfrm>
            <a:off x="2866269" y="374323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Siblings</a:t>
            </a:r>
            <a:endParaRPr lang="en-IE" sz="14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F7776-FEAE-08D5-CED7-48032A8A04D0}"/>
              </a:ext>
            </a:extLst>
          </p:cNvPr>
          <p:cNvSpPr txBox="1"/>
          <p:nvPr/>
        </p:nvSpPr>
        <p:spPr>
          <a:xfrm>
            <a:off x="5268946" y="3745014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Siblings</a:t>
            </a:r>
            <a:endParaRPr lang="en-IE" sz="1400" b="1" dirty="0">
              <a:solidFill>
                <a:srgbClr val="FFC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C0158B-93A4-62D9-74D8-B0A33F32929D}"/>
              </a:ext>
            </a:extLst>
          </p:cNvPr>
          <p:cNvSpPr/>
          <p:nvPr/>
        </p:nvSpPr>
        <p:spPr>
          <a:xfrm>
            <a:off x="4545394" y="3578549"/>
            <a:ext cx="2239391" cy="584034"/>
          </a:xfrm>
          <a:prstGeom prst="ellipse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rgbClr val="FFC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112B09-79DF-698C-B78F-A1F757099F15}"/>
              </a:ext>
            </a:extLst>
          </p:cNvPr>
          <p:cNvSpPr/>
          <p:nvPr/>
        </p:nvSpPr>
        <p:spPr>
          <a:xfrm>
            <a:off x="2866269" y="2455109"/>
            <a:ext cx="3217422" cy="584034"/>
          </a:xfrm>
          <a:prstGeom prst="ellipse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CCA54E-4A1E-6274-5EFE-9363AA987D35}"/>
              </a:ext>
            </a:extLst>
          </p:cNvPr>
          <p:cNvSpPr txBox="1"/>
          <p:nvPr/>
        </p:nvSpPr>
        <p:spPr>
          <a:xfrm>
            <a:off x="3936768" y="2555294"/>
            <a:ext cx="103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Siblings</a:t>
            </a:r>
            <a:endParaRPr lang="en-IE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1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 – Exercise </a:t>
            </a:r>
          </a:p>
        </p:txBody>
      </p:sp>
      <p:sp>
        <p:nvSpPr>
          <p:cNvPr id="7" name="AutoShape 2" descr="Binary tree - Wikipedia">
            <a:extLst>
              <a:ext uri="{FF2B5EF4-FFF2-40B4-BE49-F238E27FC236}">
                <a16:creationId xmlns:a16="http://schemas.microsoft.com/office/drawing/2014/main" id="{A59B578F-AF0A-B665-AA5E-837FA0F3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15A029B-A11B-0EC8-B1A7-50CA9CFE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19" y="1442720"/>
            <a:ext cx="4595283" cy="48869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9F65E0-3124-4A7B-FAC5-6A7FA0470CFC}"/>
              </a:ext>
            </a:extLst>
          </p:cNvPr>
          <p:cNvSpPr txBox="1"/>
          <p:nvPr/>
        </p:nvSpPr>
        <p:spPr>
          <a:xfrm>
            <a:off x="303657" y="1720840"/>
            <a:ext cx="274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</a:t>
            </a:r>
            <a:r>
              <a:rPr lang="en-IE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Root node: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 leaf nodes: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Interior nodes: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1: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7: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6: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9: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9: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2: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Siblings:</a:t>
            </a:r>
          </a:p>
          <a:p>
            <a:pPr marL="342900" indent="-342900">
              <a:buFont typeface="+mj-lt"/>
              <a:buAutoNum type="arabicPeriod"/>
            </a:pPr>
            <a:endParaRPr lang="en-IE" dirty="0"/>
          </a:p>
          <a:p>
            <a:pPr marL="342900" indent="-342900"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4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 – Exercise – solution  </a:t>
            </a:r>
          </a:p>
        </p:txBody>
      </p:sp>
      <p:sp>
        <p:nvSpPr>
          <p:cNvPr id="7" name="AutoShape 2" descr="Binary tree - Wikipedia">
            <a:extLst>
              <a:ext uri="{FF2B5EF4-FFF2-40B4-BE49-F238E27FC236}">
                <a16:creationId xmlns:a16="http://schemas.microsoft.com/office/drawing/2014/main" id="{A59B578F-AF0A-B665-AA5E-837FA0F3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15A029B-A11B-0EC8-B1A7-50CA9CFE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19" y="1442720"/>
            <a:ext cx="4595283" cy="48869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9F65E0-3124-4A7B-FAC5-6A7FA0470CFC}"/>
              </a:ext>
            </a:extLst>
          </p:cNvPr>
          <p:cNvSpPr txBox="1"/>
          <p:nvPr/>
        </p:nvSpPr>
        <p:spPr>
          <a:xfrm>
            <a:off x="303657" y="1720840"/>
            <a:ext cx="3441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</a:t>
            </a:r>
            <a:r>
              <a:rPr lang="en-IE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Root node: 1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 leaf nodes: 5, 11, 5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Interior nodes: 7, 9, 2, 6, 9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1: (7, 9)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7: (2, 6)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6: (5, 11)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9: (9)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9: (5)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Children of node 2: no children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Siblings: (7, 9), (2, 6), (5, 11)</a:t>
            </a:r>
          </a:p>
          <a:p>
            <a:pPr marL="342900" indent="-342900">
              <a:buFont typeface="+mj-lt"/>
              <a:buAutoNum type="arabicPeriod"/>
            </a:pPr>
            <a:endParaRPr lang="en-IE" dirty="0"/>
          </a:p>
          <a:p>
            <a:pPr marL="342900" indent="-342900"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600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57" y="-564779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9" y="1251260"/>
            <a:ext cx="8260652" cy="3454358"/>
          </a:xfrm>
        </p:spPr>
        <p:txBody>
          <a:bodyPr anchor="t">
            <a:noAutofit/>
          </a:bodyPr>
          <a:lstStyle/>
          <a:p>
            <a:pPr algn="just">
              <a:spcBef>
                <a:spcPts val="0"/>
              </a:spcBef>
              <a:spcAft>
                <a:spcPts val="450"/>
              </a:spcAft>
            </a:pPr>
            <a:r>
              <a:rPr lang="en-US" sz="2000" b="1" dirty="0"/>
              <a:t>Degree: </a:t>
            </a:r>
            <a:r>
              <a:rPr lang="en-US" sz="2000" dirty="0"/>
              <a:t>The number of direct descendants of an interior node is called its degree. In a binary tree, the degree refers to the maximum number of children that a node can have.</a:t>
            </a:r>
          </a:p>
          <a:p>
            <a:pPr algn="just">
              <a:spcBef>
                <a:spcPts val="0"/>
              </a:spcBef>
              <a:spcAft>
                <a:spcPts val="450"/>
              </a:spcAft>
            </a:pPr>
            <a:endParaRPr lang="en-US" sz="2000" dirty="0"/>
          </a:p>
          <a:p>
            <a:pPr algn="just">
              <a:spcBef>
                <a:spcPts val="0"/>
              </a:spcBef>
              <a:spcAft>
                <a:spcPts val="450"/>
              </a:spcAft>
            </a:pPr>
            <a:r>
              <a:rPr lang="en-US" sz="2000" dirty="0"/>
              <a:t>In the case of binary trees, the degree is a max of 2 because of left and right node.</a:t>
            </a:r>
          </a:p>
          <a:p>
            <a:pPr algn="just">
              <a:spcBef>
                <a:spcPts val="0"/>
              </a:spcBef>
              <a:spcAft>
                <a:spcPts val="450"/>
              </a:spcAft>
            </a:pPr>
            <a:endParaRPr lang="en-US" sz="2000" dirty="0"/>
          </a:p>
          <a:p>
            <a:pPr algn="just">
              <a:spcBef>
                <a:spcPts val="0"/>
              </a:spcBef>
              <a:spcAft>
                <a:spcPts val="450"/>
              </a:spcAft>
            </a:pPr>
            <a:r>
              <a:rPr lang="en-US" sz="2000" b="1" dirty="0"/>
              <a:t>Height:</a:t>
            </a:r>
            <a:r>
              <a:rPr lang="en-US" sz="2000" dirty="0"/>
              <a:t> The number of edges that have to be traversed from the root node to a node k is called the </a:t>
            </a:r>
            <a:r>
              <a:rPr lang="en-US" sz="2000" b="1" dirty="0"/>
              <a:t>path length </a:t>
            </a:r>
            <a:r>
              <a:rPr lang="en-US" sz="2000" dirty="0"/>
              <a:t>or </a:t>
            </a:r>
            <a:r>
              <a:rPr lang="en-US" sz="2000" b="1" dirty="0"/>
              <a:t>height</a:t>
            </a:r>
            <a:r>
              <a:rPr lang="en-US" sz="2000" dirty="0"/>
              <a:t> of k.</a:t>
            </a:r>
          </a:p>
          <a:p>
            <a:pPr algn="just">
              <a:spcBef>
                <a:spcPts val="0"/>
              </a:spcBef>
              <a:spcAft>
                <a:spcPts val="450"/>
              </a:spcAft>
            </a:pPr>
            <a:endParaRPr lang="en-US" sz="2000" dirty="0"/>
          </a:p>
          <a:p>
            <a:pPr algn="just">
              <a:spcBef>
                <a:spcPts val="0"/>
              </a:spcBef>
              <a:spcAft>
                <a:spcPts val="450"/>
              </a:spcAft>
            </a:pPr>
            <a:r>
              <a:rPr lang="en-US" sz="2000" dirty="0"/>
              <a:t>In general, a node at level j has path length j-1, assuming path length of the root node is 0</a:t>
            </a:r>
          </a:p>
          <a:p>
            <a:pPr algn="just">
              <a:spcBef>
                <a:spcPts val="0"/>
              </a:spcBef>
              <a:spcAft>
                <a:spcPts val="450"/>
              </a:spcAft>
            </a:pPr>
            <a:endParaRPr lang="en-US" sz="2000" dirty="0"/>
          </a:p>
          <a:p>
            <a:pPr algn="just">
              <a:spcBef>
                <a:spcPts val="0"/>
              </a:spcBef>
              <a:spcAft>
                <a:spcPts val="450"/>
              </a:spcAft>
            </a:pPr>
            <a:r>
              <a:rPr lang="en-US" sz="2000" dirty="0"/>
              <a:t>The </a:t>
            </a:r>
            <a:r>
              <a:rPr lang="en-US" sz="2000" b="1" dirty="0"/>
              <a:t>height</a:t>
            </a:r>
            <a:r>
              <a:rPr lang="en-US" sz="2000" dirty="0"/>
              <a:t> of a tree is the maximum path length associated with any of its nodes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9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</Template>
  <TotalTime>4065</TotalTime>
  <Words>3121</Words>
  <Application>Microsoft Office PowerPoint</Application>
  <PresentationFormat>On-screen Show (4:3)</PresentationFormat>
  <Paragraphs>380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Comic Sans MS</vt:lpstr>
      <vt:lpstr>Söhne</vt:lpstr>
      <vt:lpstr>Wingdings</vt:lpstr>
      <vt:lpstr>Office Theme</vt:lpstr>
      <vt:lpstr>Binary Trees</vt:lpstr>
      <vt:lpstr>Binary Tree</vt:lpstr>
      <vt:lpstr>Binary Tree</vt:lpstr>
      <vt:lpstr>Binary Tree</vt:lpstr>
      <vt:lpstr>Binary Tree</vt:lpstr>
      <vt:lpstr>Binary Tree</vt:lpstr>
      <vt:lpstr>Binary Tree – Exercise </vt:lpstr>
      <vt:lpstr>Binary Tree – Exercise – solution  </vt:lpstr>
      <vt:lpstr>Binary Tree</vt:lpstr>
      <vt:lpstr>Binary Tree - Example:</vt:lpstr>
      <vt:lpstr>Binary Tree - Example:</vt:lpstr>
      <vt:lpstr>Binary Tree - Example:</vt:lpstr>
      <vt:lpstr>Binary Tree - Example:</vt:lpstr>
      <vt:lpstr>Binary Tree- Exercise:</vt:lpstr>
      <vt:lpstr>Binary Tree – Exercise </vt:lpstr>
      <vt:lpstr>Examples of Binary Trees:</vt:lpstr>
      <vt:lpstr>Binary Search Tree</vt:lpstr>
      <vt:lpstr>Binary Search Tree</vt:lpstr>
      <vt:lpstr>Binary Search Tree</vt:lpstr>
      <vt:lpstr>Binary Search Tree</vt:lpstr>
      <vt:lpstr>Binary Search Tree – Optimization </vt:lpstr>
      <vt:lpstr>Binary Search Tree – Optimization </vt:lpstr>
      <vt:lpstr>Binary Search Tree</vt:lpstr>
      <vt:lpstr>Binary Search Tree</vt:lpstr>
      <vt:lpstr>Traversing Tree</vt:lpstr>
      <vt:lpstr>Traversing Tree</vt:lpstr>
      <vt:lpstr>Example</vt:lpstr>
      <vt:lpstr>Traversing Tree</vt:lpstr>
      <vt:lpstr>Traversing Tree</vt:lpstr>
      <vt:lpstr>Traversing Tree</vt:lpstr>
      <vt:lpstr>Add new values</vt:lpstr>
      <vt:lpstr>Add 3</vt:lpstr>
      <vt:lpstr>Exercise – Traversal BST </vt:lpstr>
      <vt:lpstr>Answer</vt:lpstr>
      <vt:lpstr>Traversals</vt:lpstr>
      <vt:lpstr>Traversals</vt:lpstr>
      <vt:lpstr>Traversals</vt:lpstr>
      <vt:lpstr>Delete an element</vt:lpstr>
      <vt:lpstr>Delete an element</vt:lpstr>
      <vt:lpstr>Single Descendant – delete 15</vt:lpstr>
      <vt:lpstr>Single Descendant – delete 15</vt:lpstr>
      <vt:lpstr>Two Descendants</vt:lpstr>
      <vt:lpstr>Exercise</vt:lpstr>
      <vt:lpstr>Exercise</vt:lpstr>
      <vt:lpstr>Implementing a Binary Search Tree</vt:lpstr>
      <vt:lpstr>Implementing a Binary Tree</vt:lpstr>
      <vt:lpstr>Implementing a Binary Tree</vt:lpstr>
      <vt:lpstr>Search</vt:lpstr>
      <vt:lpstr>PowerPoint Presentation</vt:lpstr>
      <vt:lpstr>Traversals(p194)</vt:lpstr>
      <vt:lpstr>Traversals(p194)</vt:lpstr>
      <vt:lpstr>PowerPoint Presentation</vt:lpstr>
      <vt:lpstr>Delete</vt:lpstr>
      <vt:lpstr>Sample Diagram</vt:lpstr>
      <vt:lpstr>PowerPoint Presentation</vt:lpstr>
      <vt:lpstr>Breadth First Traversal</vt:lpstr>
      <vt:lpstr>Breadth First</vt:lpstr>
    </vt:vector>
  </TitlesOfParts>
  <Company>Griffith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Mullins</dc:creator>
  <cp:lastModifiedBy>-, Alia</cp:lastModifiedBy>
  <cp:revision>887</cp:revision>
  <dcterms:created xsi:type="dcterms:W3CDTF">2013-02-21T13:39:21Z</dcterms:created>
  <dcterms:modified xsi:type="dcterms:W3CDTF">2024-04-11T15:10:18Z</dcterms:modified>
</cp:coreProperties>
</file>