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56"/>
  </p:notesMasterIdLst>
  <p:sldIdLst>
    <p:sldId id="365" r:id="rId2"/>
    <p:sldId id="452" r:id="rId3"/>
    <p:sldId id="503" r:id="rId4"/>
    <p:sldId id="455" r:id="rId5"/>
    <p:sldId id="454" r:id="rId6"/>
    <p:sldId id="453" r:id="rId7"/>
    <p:sldId id="456" r:id="rId8"/>
    <p:sldId id="488" r:id="rId9"/>
    <p:sldId id="489" r:id="rId10"/>
    <p:sldId id="457" r:id="rId11"/>
    <p:sldId id="458" r:id="rId12"/>
    <p:sldId id="459" r:id="rId13"/>
    <p:sldId id="504"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475" r:id="rId30"/>
    <p:sldId id="476" r:id="rId31"/>
    <p:sldId id="477" r:id="rId32"/>
    <p:sldId id="478" r:id="rId33"/>
    <p:sldId id="479" r:id="rId34"/>
    <p:sldId id="480" r:id="rId35"/>
    <p:sldId id="487" r:id="rId36"/>
    <p:sldId id="481" r:id="rId37"/>
    <p:sldId id="482" r:id="rId38"/>
    <p:sldId id="483" r:id="rId39"/>
    <p:sldId id="484" r:id="rId40"/>
    <p:sldId id="485" r:id="rId41"/>
    <p:sldId id="486" r:id="rId42"/>
    <p:sldId id="490"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59" autoAdjust="0"/>
    <p:restoredTop sz="95033" autoAdjust="0"/>
  </p:normalViewPr>
  <p:slideViewPr>
    <p:cSldViewPr snapToGrid="0" snapToObjects="1">
      <p:cViewPr varScale="1">
        <p:scale>
          <a:sx n="79" d="100"/>
          <a:sy n="79" d="100"/>
        </p:scale>
        <p:origin x="1387"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3C391-2D0B-4A57-854C-7993589C6E38}" type="datetimeFigureOut">
              <a:rPr lang="en-IE" smtClean="0"/>
              <a:t>22/02/2024</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BB53B-B48F-4A6A-A633-38DFB569B211}" type="slidenum">
              <a:rPr lang="en-IE" smtClean="0"/>
              <a:t>‹#›</a:t>
            </a:fld>
            <a:endParaRPr lang="en-IE"/>
          </a:p>
        </p:txBody>
      </p:sp>
    </p:spTree>
    <p:extLst>
      <p:ext uri="{BB962C8B-B14F-4D97-AF65-F5344CB8AC3E}">
        <p14:creationId xmlns:p14="http://schemas.microsoft.com/office/powerpoint/2010/main" val="335920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927760-95F9-4C4E-9C01-34FE6E8D9B3F}"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2627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F51DE-1E3D-DEBB-A26F-7DA1F5407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C1A4D-FAE8-CB30-C96C-00EB736A37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D5C31F-BE89-7B02-F4D8-49B1B39E11C2}"/>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A0696054-7C83-1E4B-4DAD-729106A49D0E}"/>
              </a:ext>
            </a:extLst>
          </p:cNvPr>
          <p:cNvSpPr>
            <a:spLocks noGrp="1"/>
          </p:cNvSpPr>
          <p:nvPr>
            <p:ph type="sldNum" sz="quarter" idx="5"/>
          </p:nvPr>
        </p:nvSpPr>
        <p:spPr/>
        <p:txBody>
          <a:bodyPr/>
          <a:lstStyle/>
          <a:p>
            <a:fld id="{132BB53B-B48F-4A6A-A633-38DFB569B211}" type="slidenum">
              <a:rPr lang="en-IE" smtClean="0"/>
              <a:t>10</a:t>
            </a:fld>
            <a:endParaRPr lang="en-IE"/>
          </a:p>
        </p:txBody>
      </p:sp>
    </p:spTree>
    <p:extLst>
      <p:ext uri="{BB962C8B-B14F-4D97-AF65-F5344CB8AC3E}">
        <p14:creationId xmlns:p14="http://schemas.microsoft.com/office/powerpoint/2010/main" val="3947147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67D2D-2705-90A5-77A8-E4E83C9B40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D934A5-4BE5-4965-E0A4-F4B87579D9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726614-B4E6-AB6A-F8C8-37BA9B433E94}"/>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41680CC7-37D8-8553-30A6-27B28041F0E1}"/>
              </a:ext>
            </a:extLst>
          </p:cNvPr>
          <p:cNvSpPr>
            <a:spLocks noGrp="1"/>
          </p:cNvSpPr>
          <p:nvPr>
            <p:ph type="sldNum" sz="quarter" idx="5"/>
          </p:nvPr>
        </p:nvSpPr>
        <p:spPr/>
        <p:txBody>
          <a:bodyPr/>
          <a:lstStyle/>
          <a:p>
            <a:fld id="{132BB53B-B48F-4A6A-A633-38DFB569B211}" type="slidenum">
              <a:rPr lang="en-IE" smtClean="0"/>
              <a:t>11</a:t>
            </a:fld>
            <a:endParaRPr lang="en-IE"/>
          </a:p>
        </p:txBody>
      </p:sp>
    </p:spTree>
    <p:extLst>
      <p:ext uri="{BB962C8B-B14F-4D97-AF65-F5344CB8AC3E}">
        <p14:creationId xmlns:p14="http://schemas.microsoft.com/office/powerpoint/2010/main" val="2116497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2D6B3-9520-B61A-7BB4-5F0AD154A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6693A1-1C1E-EE89-DF2A-B3C9DECEFC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3F8EDA-E9EF-2E35-310D-731AB7A2CD8A}"/>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End: Machines differ, some are faster than others. Typically, this means that more powerful</a:t>
            </a:r>
          </a:p>
          <a:p>
            <a:r>
              <a:rPr lang="en-US" sz="1200" b="0" i="0" u="none" strike="noStrike" kern="1200" baseline="0" dirty="0">
                <a:solidFill>
                  <a:schemeClr val="tx1"/>
                </a:solidFill>
                <a:latin typeface="+mn-lt"/>
                <a:ea typeface="+mn-ea"/>
                <a:cs typeface="+mn-cs"/>
              </a:rPr>
              <a:t>machines execute instructions quicker than less powerful ones.</a:t>
            </a:r>
            <a:endParaRPr lang="en-IE" dirty="0"/>
          </a:p>
        </p:txBody>
      </p:sp>
      <p:sp>
        <p:nvSpPr>
          <p:cNvPr id="4" name="Slide Number Placeholder 3">
            <a:extLst>
              <a:ext uri="{FF2B5EF4-FFF2-40B4-BE49-F238E27FC236}">
                <a16:creationId xmlns:a16="http://schemas.microsoft.com/office/drawing/2014/main" id="{F06FBC0D-C107-A554-F787-17298F86A498}"/>
              </a:ext>
            </a:extLst>
          </p:cNvPr>
          <p:cNvSpPr>
            <a:spLocks noGrp="1"/>
          </p:cNvSpPr>
          <p:nvPr>
            <p:ph type="sldNum" sz="quarter" idx="5"/>
          </p:nvPr>
        </p:nvSpPr>
        <p:spPr/>
        <p:txBody>
          <a:bodyPr/>
          <a:lstStyle/>
          <a:p>
            <a:fld id="{132BB53B-B48F-4A6A-A633-38DFB569B211}" type="slidenum">
              <a:rPr lang="en-IE" smtClean="0"/>
              <a:t>12</a:t>
            </a:fld>
            <a:endParaRPr lang="en-IE"/>
          </a:p>
        </p:txBody>
      </p:sp>
    </p:spTree>
    <p:extLst>
      <p:ext uri="{BB962C8B-B14F-4D97-AF65-F5344CB8AC3E}">
        <p14:creationId xmlns:p14="http://schemas.microsoft.com/office/powerpoint/2010/main" val="2533772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4DF63-4C23-4A8C-1E19-080E09596A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C57A6C-0513-568D-2A72-00479C847A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888093-F46E-844D-23A6-B5FBE01F97C9}"/>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End: Machines differ, some are faster than others. Typically, this means that more powerful</a:t>
            </a:r>
          </a:p>
          <a:p>
            <a:r>
              <a:rPr lang="en-US" sz="1200" b="0" i="0" u="none" strike="noStrike" kern="1200" baseline="0" dirty="0">
                <a:solidFill>
                  <a:schemeClr val="tx1"/>
                </a:solidFill>
                <a:latin typeface="+mn-lt"/>
                <a:ea typeface="+mn-ea"/>
                <a:cs typeface="+mn-cs"/>
              </a:rPr>
              <a:t>machines execute instructions quicker than less powerful ones.</a:t>
            </a:r>
            <a:endParaRPr lang="en-IE" dirty="0"/>
          </a:p>
        </p:txBody>
      </p:sp>
      <p:sp>
        <p:nvSpPr>
          <p:cNvPr id="4" name="Slide Number Placeholder 3">
            <a:extLst>
              <a:ext uri="{FF2B5EF4-FFF2-40B4-BE49-F238E27FC236}">
                <a16:creationId xmlns:a16="http://schemas.microsoft.com/office/drawing/2014/main" id="{3915D0B4-980C-E3BA-99F2-6538087D06E2}"/>
              </a:ext>
            </a:extLst>
          </p:cNvPr>
          <p:cNvSpPr>
            <a:spLocks noGrp="1"/>
          </p:cNvSpPr>
          <p:nvPr>
            <p:ph type="sldNum" sz="quarter" idx="5"/>
          </p:nvPr>
        </p:nvSpPr>
        <p:spPr/>
        <p:txBody>
          <a:bodyPr/>
          <a:lstStyle/>
          <a:p>
            <a:fld id="{132BB53B-B48F-4A6A-A633-38DFB569B211}" type="slidenum">
              <a:rPr lang="en-IE" smtClean="0"/>
              <a:t>13</a:t>
            </a:fld>
            <a:endParaRPr lang="en-IE"/>
          </a:p>
        </p:txBody>
      </p:sp>
    </p:spTree>
    <p:extLst>
      <p:ext uri="{BB962C8B-B14F-4D97-AF65-F5344CB8AC3E}">
        <p14:creationId xmlns:p14="http://schemas.microsoft.com/office/powerpoint/2010/main" val="1230636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7CD65-49B6-CB82-86A5-12295C913C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A0254F-D303-D30F-F77B-8A75376DC2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974EDF-6B28-D7A8-1CE3-B0EB0CCD5A6B}"/>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End: Machines differ, some are faster than others. Typically, this means that more powerful</a:t>
            </a:r>
          </a:p>
          <a:p>
            <a:r>
              <a:rPr lang="en-US" sz="1200" b="0" i="0" u="none" strike="noStrike" kern="1200" baseline="0" dirty="0">
                <a:solidFill>
                  <a:schemeClr val="tx1"/>
                </a:solidFill>
                <a:latin typeface="+mn-lt"/>
                <a:ea typeface="+mn-ea"/>
                <a:cs typeface="+mn-cs"/>
              </a:rPr>
              <a:t>machines execute instructions quicker than less powerful ones.</a:t>
            </a:r>
            <a:endParaRPr lang="en-IE" dirty="0"/>
          </a:p>
        </p:txBody>
      </p:sp>
      <p:sp>
        <p:nvSpPr>
          <p:cNvPr id="4" name="Slide Number Placeholder 3">
            <a:extLst>
              <a:ext uri="{FF2B5EF4-FFF2-40B4-BE49-F238E27FC236}">
                <a16:creationId xmlns:a16="http://schemas.microsoft.com/office/drawing/2014/main" id="{7F2D2158-B3E3-245E-0426-2B031097F53A}"/>
              </a:ext>
            </a:extLst>
          </p:cNvPr>
          <p:cNvSpPr>
            <a:spLocks noGrp="1"/>
          </p:cNvSpPr>
          <p:nvPr>
            <p:ph type="sldNum" sz="quarter" idx="5"/>
          </p:nvPr>
        </p:nvSpPr>
        <p:spPr/>
        <p:txBody>
          <a:bodyPr/>
          <a:lstStyle/>
          <a:p>
            <a:fld id="{132BB53B-B48F-4A6A-A633-38DFB569B211}" type="slidenum">
              <a:rPr lang="en-IE" smtClean="0"/>
              <a:t>14</a:t>
            </a:fld>
            <a:endParaRPr lang="en-IE"/>
          </a:p>
        </p:txBody>
      </p:sp>
    </p:spTree>
    <p:extLst>
      <p:ext uri="{BB962C8B-B14F-4D97-AF65-F5344CB8AC3E}">
        <p14:creationId xmlns:p14="http://schemas.microsoft.com/office/powerpoint/2010/main" val="2898726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F47FD-CD01-67A4-861D-DFA7130EBC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17405-23C8-461C-054A-4639323AE9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8C796F-247E-D542-B651-4175118A6952}"/>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End: Machines differ, some are faster than others. Typically, this means that more powerful</a:t>
            </a:r>
          </a:p>
          <a:p>
            <a:r>
              <a:rPr lang="en-US" sz="1200" b="0" i="0" u="none" strike="noStrike" kern="1200" baseline="0" dirty="0">
                <a:solidFill>
                  <a:schemeClr val="tx1"/>
                </a:solidFill>
                <a:latin typeface="+mn-lt"/>
                <a:ea typeface="+mn-ea"/>
                <a:cs typeface="+mn-cs"/>
              </a:rPr>
              <a:t>machines execute instructions quicker than less powerful ones.</a:t>
            </a:r>
            <a:endParaRPr lang="en-IE" dirty="0"/>
          </a:p>
        </p:txBody>
      </p:sp>
      <p:sp>
        <p:nvSpPr>
          <p:cNvPr id="4" name="Slide Number Placeholder 3">
            <a:extLst>
              <a:ext uri="{FF2B5EF4-FFF2-40B4-BE49-F238E27FC236}">
                <a16:creationId xmlns:a16="http://schemas.microsoft.com/office/drawing/2014/main" id="{FBBDF8BD-4BCE-ABD0-1DEC-268B65760B9A}"/>
              </a:ext>
            </a:extLst>
          </p:cNvPr>
          <p:cNvSpPr>
            <a:spLocks noGrp="1"/>
          </p:cNvSpPr>
          <p:nvPr>
            <p:ph type="sldNum" sz="quarter" idx="5"/>
          </p:nvPr>
        </p:nvSpPr>
        <p:spPr/>
        <p:txBody>
          <a:bodyPr/>
          <a:lstStyle/>
          <a:p>
            <a:fld id="{132BB53B-B48F-4A6A-A633-38DFB569B211}" type="slidenum">
              <a:rPr lang="en-IE" smtClean="0"/>
              <a:t>15</a:t>
            </a:fld>
            <a:endParaRPr lang="en-IE"/>
          </a:p>
        </p:txBody>
      </p:sp>
    </p:spTree>
    <p:extLst>
      <p:ext uri="{BB962C8B-B14F-4D97-AF65-F5344CB8AC3E}">
        <p14:creationId xmlns:p14="http://schemas.microsoft.com/office/powerpoint/2010/main" val="3373449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59903-9D4D-17C2-F7D3-8580FED13D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1B315-1E91-A3EC-30FF-A3CF02026C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817715-CE0A-F2F5-5870-12B1FF24090A}"/>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00F58BDA-58FF-C9BB-615D-791CB7C5542E}"/>
              </a:ext>
            </a:extLst>
          </p:cNvPr>
          <p:cNvSpPr>
            <a:spLocks noGrp="1"/>
          </p:cNvSpPr>
          <p:nvPr>
            <p:ph type="sldNum" sz="quarter" idx="5"/>
          </p:nvPr>
        </p:nvSpPr>
        <p:spPr/>
        <p:txBody>
          <a:bodyPr/>
          <a:lstStyle/>
          <a:p>
            <a:fld id="{132BB53B-B48F-4A6A-A633-38DFB569B211}" type="slidenum">
              <a:rPr lang="en-IE" smtClean="0"/>
              <a:t>16</a:t>
            </a:fld>
            <a:endParaRPr lang="en-IE"/>
          </a:p>
        </p:txBody>
      </p:sp>
    </p:spTree>
    <p:extLst>
      <p:ext uri="{BB962C8B-B14F-4D97-AF65-F5344CB8AC3E}">
        <p14:creationId xmlns:p14="http://schemas.microsoft.com/office/powerpoint/2010/main" val="576414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0E132-35DA-47F8-8051-24540F85D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B9BDE-FDE2-47DC-730A-E942322BD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01003A-26F2-1FE0-DA4E-8CFB690DB08B}"/>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F6D437F0-2B70-B4F0-A239-027AA300284E}"/>
              </a:ext>
            </a:extLst>
          </p:cNvPr>
          <p:cNvSpPr>
            <a:spLocks noGrp="1"/>
          </p:cNvSpPr>
          <p:nvPr>
            <p:ph type="sldNum" sz="quarter" idx="5"/>
          </p:nvPr>
        </p:nvSpPr>
        <p:spPr/>
        <p:txBody>
          <a:bodyPr/>
          <a:lstStyle/>
          <a:p>
            <a:fld id="{132BB53B-B48F-4A6A-A633-38DFB569B211}" type="slidenum">
              <a:rPr lang="en-IE" smtClean="0"/>
              <a:t>17</a:t>
            </a:fld>
            <a:endParaRPr lang="en-IE"/>
          </a:p>
        </p:txBody>
      </p:sp>
    </p:spTree>
    <p:extLst>
      <p:ext uri="{BB962C8B-B14F-4D97-AF65-F5344CB8AC3E}">
        <p14:creationId xmlns:p14="http://schemas.microsoft.com/office/powerpoint/2010/main" val="553020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26EC3-D264-DE57-82A2-4C8C1ADD1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76AE57-D314-558F-EEAF-D218218693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22E68D-61A3-79C7-C572-F260E26A5D7B}"/>
              </a:ext>
            </a:extLst>
          </p:cNvPr>
          <p:cNvSpPr>
            <a:spLocks noGrp="1"/>
          </p:cNvSpPr>
          <p:nvPr>
            <p:ph type="body" idx="1"/>
          </p:nvPr>
        </p:nvSpPr>
        <p:spPr/>
        <p:txBody>
          <a:bodyPr/>
          <a:lstStyle/>
          <a:p>
            <a:r>
              <a:rPr lang="en-US" dirty="0"/>
              <a:t>For </a:t>
            </a:r>
            <a:r>
              <a:rPr lang="en-US" dirty="0" err="1"/>
              <a:t>for</a:t>
            </a:r>
            <a:r>
              <a:rPr lang="en-US" dirty="0"/>
              <a:t> loop you take max</a:t>
            </a:r>
            <a:endParaRPr lang="en-IE" dirty="0"/>
          </a:p>
        </p:txBody>
      </p:sp>
      <p:sp>
        <p:nvSpPr>
          <p:cNvPr id="4" name="Slide Number Placeholder 3">
            <a:extLst>
              <a:ext uri="{FF2B5EF4-FFF2-40B4-BE49-F238E27FC236}">
                <a16:creationId xmlns:a16="http://schemas.microsoft.com/office/drawing/2014/main" id="{7BFAA68F-C79B-D11B-357C-B44F103BC895}"/>
              </a:ext>
            </a:extLst>
          </p:cNvPr>
          <p:cNvSpPr>
            <a:spLocks noGrp="1"/>
          </p:cNvSpPr>
          <p:nvPr>
            <p:ph type="sldNum" sz="quarter" idx="5"/>
          </p:nvPr>
        </p:nvSpPr>
        <p:spPr/>
        <p:txBody>
          <a:bodyPr/>
          <a:lstStyle/>
          <a:p>
            <a:fld id="{132BB53B-B48F-4A6A-A633-38DFB569B211}" type="slidenum">
              <a:rPr lang="en-IE" smtClean="0"/>
              <a:t>18</a:t>
            </a:fld>
            <a:endParaRPr lang="en-IE"/>
          </a:p>
        </p:txBody>
      </p:sp>
    </p:spTree>
    <p:extLst>
      <p:ext uri="{BB962C8B-B14F-4D97-AF65-F5344CB8AC3E}">
        <p14:creationId xmlns:p14="http://schemas.microsoft.com/office/powerpoint/2010/main" val="3907491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617D3-2640-5EDD-4A1E-D0D4D6315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3173D9-2599-CF2F-CE7D-7917B92756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2F8495-08BE-4F30-0992-D76386B4C3D4}"/>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1F5FD9EA-34FA-DFBC-CF07-007BAE89BA96}"/>
              </a:ext>
            </a:extLst>
          </p:cNvPr>
          <p:cNvSpPr>
            <a:spLocks noGrp="1"/>
          </p:cNvSpPr>
          <p:nvPr>
            <p:ph type="sldNum" sz="quarter" idx="5"/>
          </p:nvPr>
        </p:nvSpPr>
        <p:spPr/>
        <p:txBody>
          <a:bodyPr/>
          <a:lstStyle/>
          <a:p>
            <a:fld id="{132BB53B-B48F-4A6A-A633-38DFB569B211}" type="slidenum">
              <a:rPr lang="en-IE" smtClean="0"/>
              <a:t>19</a:t>
            </a:fld>
            <a:endParaRPr lang="en-IE"/>
          </a:p>
        </p:txBody>
      </p:sp>
    </p:spTree>
    <p:extLst>
      <p:ext uri="{BB962C8B-B14F-4D97-AF65-F5344CB8AC3E}">
        <p14:creationId xmlns:p14="http://schemas.microsoft.com/office/powerpoint/2010/main" val="42535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Consider a program that manages the safety bag in a car. On impact it must respond in nanoseconds, otherwise passengers may be injured unnecessarily. A program that monitors weather must produce results in a time frame that makes weather reporting meaningful. There is no point getting today’s weather report tomorrow! </a:t>
            </a:r>
            <a:r>
              <a:rPr lang="en-US" dirty="0"/>
              <a:t>We need to be able to say how long it will take a program to solve a given problem.</a:t>
            </a:r>
          </a:p>
          <a:p>
            <a:r>
              <a:rPr lang="en-US" dirty="0"/>
              <a:t>We also need to be able to compare performance to help choose between different programs that solve a given problem correctly.</a:t>
            </a:r>
          </a:p>
          <a:p>
            <a:endParaRPr lang="en-US" dirty="0"/>
          </a:p>
        </p:txBody>
      </p:sp>
      <p:sp>
        <p:nvSpPr>
          <p:cNvPr id="4" name="Slide Number Placeholder 3"/>
          <p:cNvSpPr>
            <a:spLocks noGrp="1"/>
          </p:cNvSpPr>
          <p:nvPr>
            <p:ph type="sldNum" sz="quarter" idx="5"/>
          </p:nvPr>
        </p:nvSpPr>
        <p:spPr/>
        <p:txBody>
          <a:bodyPr/>
          <a:lstStyle/>
          <a:p>
            <a:fld id="{132BB53B-B48F-4A6A-A633-38DFB569B211}" type="slidenum">
              <a:rPr lang="en-IE" smtClean="0"/>
              <a:t>2</a:t>
            </a:fld>
            <a:endParaRPr lang="en-IE"/>
          </a:p>
        </p:txBody>
      </p:sp>
    </p:spTree>
    <p:extLst>
      <p:ext uri="{BB962C8B-B14F-4D97-AF65-F5344CB8AC3E}">
        <p14:creationId xmlns:p14="http://schemas.microsoft.com/office/powerpoint/2010/main" val="3365482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B750B-130D-5E8F-6080-2919945A37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55FB11-3303-B909-4C7B-0F1F427AB3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F1151B-D46C-9ED1-8910-BE7001B8A9B4}"/>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DF89EC7C-BAE0-0E2F-7BD2-750F55D487F8}"/>
              </a:ext>
            </a:extLst>
          </p:cNvPr>
          <p:cNvSpPr>
            <a:spLocks noGrp="1"/>
          </p:cNvSpPr>
          <p:nvPr>
            <p:ph type="sldNum" sz="quarter" idx="5"/>
          </p:nvPr>
        </p:nvSpPr>
        <p:spPr/>
        <p:txBody>
          <a:bodyPr/>
          <a:lstStyle/>
          <a:p>
            <a:fld id="{132BB53B-B48F-4A6A-A633-38DFB569B211}" type="slidenum">
              <a:rPr lang="en-IE" smtClean="0"/>
              <a:t>20</a:t>
            </a:fld>
            <a:endParaRPr lang="en-IE"/>
          </a:p>
        </p:txBody>
      </p:sp>
    </p:spTree>
    <p:extLst>
      <p:ext uri="{BB962C8B-B14F-4D97-AF65-F5344CB8AC3E}">
        <p14:creationId xmlns:p14="http://schemas.microsoft.com/office/powerpoint/2010/main" val="493648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4A36A-4F53-FD71-DC73-2987A65042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5FDEC8-47E1-AFEF-BF94-6D2F873B2E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152C18-C1DC-05A9-6C7A-86ABA5FBC559}"/>
              </a:ext>
            </a:extLst>
          </p:cNvPr>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End: </a:t>
            </a:r>
            <a:r>
              <a:rPr lang="en-US" sz="1200" b="0" i="0" u="none" strike="noStrike" kern="1200" baseline="0" dirty="0">
                <a:solidFill>
                  <a:schemeClr val="tx1"/>
                </a:solidFill>
                <a:latin typeface="+mn-lt"/>
                <a:ea typeface="+mn-ea"/>
                <a:cs typeface="+mn-cs"/>
              </a:rPr>
              <a:t>Calculating the cost here is greatly simplified by the fact that the </a:t>
            </a:r>
            <a:r>
              <a:rPr lang="en-US" sz="1200" b="1" i="0" u="none" strike="noStrike" kern="1200" baseline="0" dirty="0">
                <a:solidFill>
                  <a:schemeClr val="tx1"/>
                </a:solidFill>
                <a:latin typeface="+mn-lt"/>
                <a:ea typeface="+mn-ea"/>
                <a:cs typeface="+mn-cs"/>
              </a:rPr>
              <a:t>number of iterations </a:t>
            </a:r>
            <a:r>
              <a:rPr lang="en-US" sz="1200" b="0" i="0" u="none" strike="noStrike" kern="1200" baseline="0" dirty="0">
                <a:solidFill>
                  <a:schemeClr val="tx1"/>
                </a:solidFill>
                <a:latin typeface="+mn-lt"/>
                <a:ea typeface="+mn-ea"/>
                <a:cs typeface="+mn-cs"/>
              </a:rPr>
              <a:t> is</a:t>
            </a:r>
          </a:p>
          <a:p>
            <a:r>
              <a:rPr lang="en-US" sz="1200" b="0" i="0" u="none" strike="noStrike" kern="1200" baseline="0" dirty="0">
                <a:solidFill>
                  <a:schemeClr val="tx1"/>
                </a:solidFill>
                <a:latin typeface="+mn-lt"/>
                <a:ea typeface="+mn-ea"/>
                <a:cs typeface="+mn-cs"/>
              </a:rPr>
              <a:t>Fixed in this example. Usually, we don’t know the number of iterations in advance.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if loop you sum all</a:t>
            </a:r>
            <a:endParaRPr lang="en-IE" dirty="0"/>
          </a:p>
          <a:p>
            <a:endParaRPr lang="en-IE" dirty="0"/>
          </a:p>
        </p:txBody>
      </p:sp>
      <p:sp>
        <p:nvSpPr>
          <p:cNvPr id="4" name="Slide Number Placeholder 3">
            <a:extLst>
              <a:ext uri="{FF2B5EF4-FFF2-40B4-BE49-F238E27FC236}">
                <a16:creationId xmlns:a16="http://schemas.microsoft.com/office/drawing/2014/main" id="{CC9DF060-74D7-C6AF-E4D8-23DE2F39882D}"/>
              </a:ext>
            </a:extLst>
          </p:cNvPr>
          <p:cNvSpPr>
            <a:spLocks noGrp="1"/>
          </p:cNvSpPr>
          <p:nvPr>
            <p:ph type="sldNum" sz="quarter" idx="5"/>
          </p:nvPr>
        </p:nvSpPr>
        <p:spPr/>
        <p:txBody>
          <a:bodyPr/>
          <a:lstStyle/>
          <a:p>
            <a:fld id="{132BB53B-B48F-4A6A-A633-38DFB569B211}" type="slidenum">
              <a:rPr lang="en-IE" smtClean="0"/>
              <a:t>21</a:t>
            </a:fld>
            <a:endParaRPr lang="en-IE"/>
          </a:p>
        </p:txBody>
      </p:sp>
    </p:spTree>
    <p:extLst>
      <p:ext uri="{BB962C8B-B14F-4D97-AF65-F5344CB8AC3E}">
        <p14:creationId xmlns:p14="http://schemas.microsoft.com/office/powerpoint/2010/main" val="520925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13CFC-6EAC-B718-DC2F-C362D1079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9B6E9-FB3B-FCE4-9EEA-0CDD29790D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8DE40-7199-F5C1-E83F-ED25272C7A8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 </a:t>
            </a:r>
            <a:r>
              <a:rPr lang="en-IE" sz="1200" dirty="0"/>
              <a:t>The original function </a:t>
            </a:r>
            <a:r>
              <a:rPr lang="en-US" sz="1200" dirty="0"/>
              <a:t>involved the use of a parameter n that allowed the function to work for any given number of terms. We now consider this case. </a:t>
            </a:r>
            <a:endParaRPr lang="en-IE" dirty="0"/>
          </a:p>
        </p:txBody>
      </p:sp>
      <p:sp>
        <p:nvSpPr>
          <p:cNvPr id="4" name="Slide Number Placeholder 3">
            <a:extLst>
              <a:ext uri="{FF2B5EF4-FFF2-40B4-BE49-F238E27FC236}">
                <a16:creationId xmlns:a16="http://schemas.microsoft.com/office/drawing/2014/main" id="{6900962C-3DC0-4D33-26BE-D2764AED4069}"/>
              </a:ext>
            </a:extLst>
          </p:cNvPr>
          <p:cNvSpPr>
            <a:spLocks noGrp="1"/>
          </p:cNvSpPr>
          <p:nvPr>
            <p:ph type="sldNum" sz="quarter" idx="5"/>
          </p:nvPr>
        </p:nvSpPr>
        <p:spPr/>
        <p:txBody>
          <a:bodyPr/>
          <a:lstStyle/>
          <a:p>
            <a:fld id="{132BB53B-B48F-4A6A-A633-38DFB569B211}" type="slidenum">
              <a:rPr lang="en-IE" smtClean="0"/>
              <a:t>22</a:t>
            </a:fld>
            <a:endParaRPr lang="en-IE"/>
          </a:p>
        </p:txBody>
      </p:sp>
    </p:spTree>
    <p:extLst>
      <p:ext uri="{BB962C8B-B14F-4D97-AF65-F5344CB8AC3E}">
        <p14:creationId xmlns:p14="http://schemas.microsoft.com/office/powerpoint/2010/main" val="675888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46A61-348B-CD03-57E0-C5BC452D57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7BA53D-7E59-5A48-AC87-53EBD23046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FB4AEC-A8B9-E453-AFDC-0D421C4F6CD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Constant 140ns is ignored for huge n. As it won't make a difference.</a:t>
            </a:r>
          </a:p>
          <a:p>
            <a:endParaRPr lang="en-IE" dirty="0"/>
          </a:p>
        </p:txBody>
      </p:sp>
      <p:sp>
        <p:nvSpPr>
          <p:cNvPr id="4" name="Slide Number Placeholder 3">
            <a:extLst>
              <a:ext uri="{FF2B5EF4-FFF2-40B4-BE49-F238E27FC236}">
                <a16:creationId xmlns:a16="http://schemas.microsoft.com/office/drawing/2014/main" id="{CEFA7CE5-1E25-003C-2BE0-D8E306C8001E}"/>
              </a:ext>
            </a:extLst>
          </p:cNvPr>
          <p:cNvSpPr>
            <a:spLocks noGrp="1"/>
          </p:cNvSpPr>
          <p:nvPr>
            <p:ph type="sldNum" sz="quarter" idx="5"/>
          </p:nvPr>
        </p:nvSpPr>
        <p:spPr/>
        <p:txBody>
          <a:bodyPr/>
          <a:lstStyle/>
          <a:p>
            <a:fld id="{132BB53B-B48F-4A6A-A633-38DFB569B211}" type="slidenum">
              <a:rPr lang="en-IE" smtClean="0"/>
              <a:t>23</a:t>
            </a:fld>
            <a:endParaRPr lang="en-IE"/>
          </a:p>
        </p:txBody>
      </p:sp>
    </p:spTree>
    <p:extLst>
      <p:ext uri="{BB962C8B-B14F-4D97-AF65-F5344CB8AC3E}">
        <p14:creationId xmlns:p14="http://schemas.microsoft.com/office/powerpoint/2010/main" val="1735810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22FE5-A266-2871-B9B9-C2AC81DA99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07BB02-5C42-4357-09C0-AC25D57355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30C6DF-1A33-83A6-15D4-E342B718BD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Constant 140ns is ignored for huge n. As it won't make a difference.</a:t>
            </a:r>
          </a:p>
          <a:p>
            <a:endParaRPr lang="en-IE" dirty="0"/>
          </a:p>
        </p:txBody>
      </p:sp>
      <p:sp>
        <p:nvSpPr>
          <p:cNvPr id="4" name="Slide Number Placeholder 3">
            <a:extLst>
              <a:ext uri="{FF2B5EF4-FFF2-40B4-BE49-F238E27FC236}">
                <a16:creationId xmlns:a16="http://schemas.microsoft.com/office/drawing/2014/main" id="{26368663-037A-D96D-7749-B066D7097172}"/>
              </a:ext>
            </a:extLst>
          </p:cNvPr>
          <p:cNvSpPr>
            <a:spLocks noGrp="1"/>
          </p:cNvSpPr>
          <p:nvPr>
            <p:ph type="sldNum" sz="quarter" idx="5"/>
          </p:nvPr>
        </p:nvSpPr>
        <p:spPr/>
        <p:txBody>
          <a:bodyPr/>
          <a:lstStyle/>
          <a:p>
            <a:fld id="{132BB53B-B48F-4A6A-A633-38DFB569B211}" type="slidenum">
              <a:rPr lang="en-IE" smtClean="0"/>
              <a:t>24</a:t>
            </a:fld>
            <a:endParaRPr lang="en-IE"/>
          </a:p>
        </p:txBody>
      </p:sp>
    </p:spTree>
    <p:extLst>
      <p:ext uri="{BB962C8B-B14F-4D97-AF65-F5344CB8AC3E}">
        <p14:creationId xmlns:p14="http://schemas.microsoft.com/office/powerpoint/2010/main" val="3469522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085E2-45F7-9A2B-EBF6-EE748CBC5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7339A-19FF-DE8A-89F1-F59701E86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D4A3B8-DD71-496E-2672-3B2C16C73CF4}"/>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E2030807-43CB-72ED-995D-B46259F7F984}"/>
              </a:ext>
            </a:extLst>
          </p:cNvPr>
          <p:cNvSpPr>
            <a:spLocks noGrp="1"/>
          </p:cNvSpPr>
          <p:nvPr>
            <p:ph type="sldNum" sz="quarter" idx="5"/>
          </p:nvPr>
        </p:nvSpPr>
        <p:spPr/>
        <p:txBody>
          <a:bodyPr/>
          <a:lstStyle/>
          <a:p>
            <a:fld id="{132BB53B-B48F-4A6A-A633-38DFB569B211}" type="slidenum">
              <a:rPr lang="en-IE" smtClean="0"/>
              <a:t>25</a:t>
            </a:fld>
            <a:endParaRPr lang="en-IE"/>
          </a:p>
        </p:txBody>
      </p:sp>
    </p:spTree>
    <p:extLst>
      <p:ext uri="{BB962C8B-B14F-4D97-AF65-F5344CB8AC3E}">
        <p14:creationId xmlns:p14="http://schemas.microsoft.com/office/powerpoint/2010/main" val="2752474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1FB5B-77E7-8E46-A16A-9E59E7BD72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A7E972-2F52-1657-7D51-5BB636DA2D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AA277A-CFD3-96B1-54AF-9BFD15B9F4FB}"/>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4F102880-64AE-B998-3BFD-CA5BAFB0CCB0}"/>
              </a:ext>
            </a:extLst>
          </p:cNvPr>
          <p:cNvSpPr>
            <a:spLocks noGrp="1"/>
          </p:cNvSpPr>
          <p:nvPr>
            <p:ph type="sldNum" sz="quarter" idx="5"/>
          </p:nvPr>
        </p:nvSpPr>
        <p:spPr/>
        <p:txBody>
          <a:bodyPr/>
          <a:lstStyle/>
          <a:p>
            <a:fld id="{132BB53B-B48F-4A6A-A633-38DFB569B211}" type="slidenum">
              <a:rPr lang="en-IE" smtClean="0"/>
              <a:t>26</a:t>
            </a:fld>
            <a:endParaRPr lang="en-IE"/>
          </a:p>
        </p:txBody>
      </p:sp>
    </p:spTree>
    <p:extLst>
      <p:ext uri="{BB962C8B-B14F-4D97-AF65-F5344CB8AC3E}">
        <p14:creationId xmlns:p14="http://schemas.microsoft.com/office/powerpoint/2010/main" val="1000603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96057-6672-1508-5DA0-C5E4B2DE02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9D23E9-5BF8-BCDA-006A-2A6C0D22D7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AAA43D-7D78-BE38-A264-1A91AEE0965E}"/>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2094B7B3-7581-79EF-7697-7034E2250034}"/>
              </a:ext>
            </a:extLst>
          </p:cNvPr>
          <p:cNvSpPr>
            <a:spLocks noGrp="1"/>
          </p:cNvSpPr>
          <p:nvPr>
            <p:ph type="sldNum" sz="quarter" idx="5"/>
          </p:nvPr>
        </p:nvSpPr>
        <p:spPr/>
        <p:txBody>
          <a:bodyPr/>
          <a:lstStyle/>
          <a:p>
            <a:fld id="{132BB53B-B48F-4A6A-A633-38DFB569B211}" type="slidenum">
              <a:rPr lang="en-IE" smtClean="0"/>
              <a:t>27</a:t>
            </a:fld>
            <a:endParaRPr lang="en-IE"/>
          </a:p>
        </p:txBody>
      </p:sp>
    </p:spTree>
    <p:extLst>
      <p:ext uri="{BB962C8B-B14F-4D97-AF65-F5344CB8AC3E}">
        <p14:creationId xmlns:p14="http://schemas.microsoft.com/office/powerpoint/2010/main" val="54385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DCC81-6ABB-EA23-18F2-A92CABA3C5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1FAE9-9DCB-7DE9-EE23-37D2C984D7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7F358-AC33-B930-E17A-65C78949E0C9}"/>
              </a:ext>
            </a:extLst>
          </p:cNvPr>
          <p:cNvSpPr>
            <a:spLocks noGrp="1"/>
          </p:cNvSpPr>
          <p:nvPr>
            <p:ph type="body" idx="1"/>
          </p:nvPr>
        </p:nvSpPr>
        <p:spPr/>
        <p:txBody>
          <a:bodyPr/>
          <a:lstStyle/>
          <a:p>
            <a:r>
              <a:rPr lang="en-US" b="1" dirty="0"/>
              <a:t>Start: </a:t>
            </a:r>
            <a:r>
              <a:rPr lang="en-US" dirty="0"/>
              <a:t>To illustrate calculating the cost of nested loops we calculate a cost function for this code fragment.</a:t>
            </a:r>
            <a:endParaRPr lang="en-IE" dirty="0"/>
          </a:p>
        </p:txBody>
      </p:sp>
      <p:sp>
        <p:nvSpPr>
          <p:cNvPr id="4" name="Slide Number Placeholder 3">
            <a:extLst>
              <a:ext uri="{FF2B5EF4-FFF2-40B4-BE49-F238E27FC236}">
                <a16:creationId xmlns:a16="http://schemas.microsoft.com/office/drawing/2014/main" id="{9DB7834F-C275-4FF7-889A-813C6673331F}"/>
              </a:ext>
            </a:extLst>
          </p:cNvPr>
          <p:cNvSpPr>
            <a:spLocks noGrp="1"/>
          </p:cNvSpPr>
          <p:nvPr>
            <p:ph type="sldNum" sz="quarter" idx="5"/>
          </p:nvPr>
        </p:nvSpPr>
        <p:spPr/>
        <p:txBody>
          <a:bodyPr/>
          <a:lstStyle/>
          <a:p>
            <a:fld id="{132BB53B-B48F-4A6A-A633-38DFB569B211}" type="slidenum">
              <a:rPr lang="en-IE" smtClean="0"/>
              <a:t>28</a:t>
            </a:fld>
            <a:endParaRPr lang="en-IE"/>
          </a:p>
        </p:txBody>
      </p:sp>
    </p:spTree>
    <p:extLst>
      <p:ext uri="{BB962C8B-B14F-4D97-AF65-F5344CB8AC3E}">
        <p14:creationId xmlns:p14="http://schemas.microsoft.com/office/powerpoint/2010/main" val="3828788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0D71E-4025-BD27-E24C-122D895CE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2D0E3-FB66-0B23-557D-895C6ECB3B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3284B7-DB15-0323-8A48-F183ECF081B8}"/>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0E2A22D5-6222-6EE2-6122-E907F0EBB510}"/>
              </a:ext>
            </a:extLst>
          </p:cNvPr>
          <p:cNvSpPr>
            <a:spLocks noGrp="1"/>
          </p:cNvSpPr>
          <p:nvPr>
            <p:ph type="sldNum" sz="quarter" idx="5"/>
          </p:nvPr>
        </p:nvSpPr>
        <p:spPr/>
        <p:txBody>
          <a:bodyPr/>
          <a:lstStyle/>
          <a:p>
            <a:fld id="{132BB53B-B48F-4A6A-A633-38DFB569B211}" type="slidenum">
              <a:rPr lang="en-IE" smtClean="0"/>
              <a:t>29</a:t>
            </a:fld>
            <a:endParaRPr lang="en-IE"/>
          </a:p>
        </p:txBody>
      </p:sp>
    </p:spTree>
    <p:extLst>
      <p:ext uri="{BB962C8B-B14F-4D97-AF65-F5344CB8AC3E}">
        <p14:creationId xmlns:p14="http://schemas.microsoft.com/office/powerpoint/2010/main" val="1926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5D41-257B-7D68-C8C5-7B26FC2AF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EC1658-D81B-3137-F586-BEB8C71266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CDC850-13DD-3F6C-0241-76E8E4743935}"/>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Consider a program that manages the safety bag in a car. On impact it must respond in nanoseconds, otherwise passengers may be injured unnecessarily. A program that monitors weather must produce results in a time frame that makes weather reporting meaningful. There is no point getting today’s weather report tomorrow! </a:t>
            </a:r>
            <a:r>
              <a:rPr lang="en-US" dirty="0"/>
              <a:t>We need to be able to say how long it will take a program to solve a given problem.</a:t>
            </a:r>
          </a:p>
          <a:p>
            <a:r>
              <a:rPr lang="en-US" dirty="0"/>
              <a:t>We also need to be able to compare performance to help choose between different programs that solve a given problem correctly.</a:t>
            </a:r>
          </a:p>
          <a:p>
            <a:endParaRPr lang="en-US" dirty="0"/>
          </a:p>
        </p:txBody>
      </p:sp>
      <p:sp>
        <p:nvSpPr>
          <p:cNvPr id="4" name="Slide Number Placeholder 3">
            <a:extLst>
              <a:ext uri="{FF2B5EF4-FFF2-40B4-BE49-F238E27FC236}">
                <a16:creationId xmlns:a16="http://schemas.microsoft.com/office/drawing/2014/main" id="{26EA7E48-00C3-DC50-1F59-5AC5266AE9CA}"/>
              </a:ext>
            </a:extLst>
          </p:cNvPr>
          <p:cNvSpPr>
            <a:spLocks noGrp="1"/>
          </p:cNvSpPr>
          <p:nvPr>
            <p:ph type="sldNum" sz="quarter" idx="5"/>
          </p:nvPr>
        </p:nvSpPr>
        <p:spPr/>
        <p:txBody>
          <a:bodyPr/>
          <a:lstStyle/>
          <a:p>
            <a:fld id="{132BB53B-B48F-4A6A-A633-38DFB569B211}" type="slidenum">
              <a:rPr lang="en-IE" smtClean="0"/>
              <a:t>3</a:t>
            </a:fld>
            <a:endParaRPr lang="en-IE"/>
          </a:p>
        </p:txBody>
      </p:sp>
    </p:spTree>
    <p:extLst>
      <p:ext uri="{BB962C8B-B14F-4D97-AF65-F5344CB8AC3E}">
        <p14:creationId xmlns:p14="http://schemas.microsoft.com/office/powerpoint/2010/main" val="1515349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52FC4-A9A5-456D-9C5E-440CD4E2B2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46EF1D-B137-EE9E-1B5C-98FE62105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91B1B6-0279-A876-399E-8A80BBD26898}"/>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08A780C8-8A7B-4270-C214-75586DC0A168}"/>
              </a:ext>
            </a:extLst>
          </p:cNvPr>
          <p:cNvSpPr>
            <a:spLocks noGrp="1"/>
          </p:cNvSpPr>
          <p:nvPr>
            <p:ph type="sldNum" sz="quarter" idx="5"/>
          </p:nvPr>
        </p:nvSpPr>
        <p:spPr/>
        <p:txBody>
          <a:bodyPr/>
          <a:lstStyle/>
          <a:p>
            <a:fld id="{132BB53B-B48F-4A6A-A633-38DFB569B211}" type="slidenum">
              <a:rPr lang="en-IE" smtClean="0"/>
              <a:t>30</a:t>
            </a:fld>
            <a:endParaRPr lang="en-IE"/>
          </a:p>
        </p:txBody>
      </p:sp>
    </p:spTree>
    <p:extLst>
      <p:ext uri="{BB962C8B-B14F-4D97-AF65-F5344CB8AC3E}">
        <p14:creationId xmlns:p14="http://schemas.microsoft.com/office/powerpoint/2010/main" val="599609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FDEDE-8058-736F-51DC-7CE7BF4732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7C3CCC-4205-367D-35B8-2AD2C4830C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3F50B5-0C79-54BD-0C4A-21E1E437F6F1}"/>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Let K equal the total cost of executing the body of the outer loop just once. Then using the</a:t>
            </a:r>
          </a:p>
          <a:p>
            <a:r>
              <a:rPr lang="en-US" sz="1200" b="0" i="0" u="none" strike="noStrike" kern="1200" baseline="0" dirty="0">
                <a:solidFill>
                  <a:schemeClr val="tx1"/>
                </a:solidFill>
                <a:latin typeface="+mn-lt"/>
                <a:ea typeface="+mn-ea"/>
                <a:cs typeface="+mn-cs"/>
              </a:rPr>
              <a:t>formula for calculating the cost of a loop we can write down an equation for the overall cost</a:t>
            </a:r>
          </a:p>
          <a:p>
            <a:r>
              <a:rPr lang="en-IE" sz="1200" b="0" i="0" u="none" strike="noStrike" kern="1200" baseline="0" dirty="0">
                <a:solidFill>
                  <a:schemeClr val="tx1"/>
                </a:solidFill>
                <a:latin typeface="+mn-lt"/>
                <a:ea typeface="+mn-ea"/>
                <a:cs typeface="+mn-cs"/>
              </a:rPr>
              <a:t>of the code fragment.</a:t>
            </a:r>
            <a:endParaRPr lang="en-IE" dirty="0"/>
          </a:p>
          <a:p>
            <a:endParaRPr lang="en-IE" dirty="0"/>
          </a:p>
          <a:p>
            <a:endParaRPr lang="en-IE" dirty="0"/>
          </a:p>
        </p:txBody>
      </p:sp>
      <p:sp>
        <p:nvSpPr>
          <p:cNvPr id="4" name="Slide Number Placeholder 3">
            <a:extLst>
              <a:ext uri="{FF2B5EF4-FFF2-40B4-BE49-F238E27FC236}">
                <a16:creationId xmlns:a16="http://schemas.microsoft.com/office/drawing/2014/main" id="{C61E66BE-DC9C-5095-79DA-7026144E797C}"/>
              </a:ext>
            </a:extLst>
          </p:cNvPr>
          <p:cNvSpPr>
            <a:spLocks noGrp="1"/>
          </p:cNvSpPr>
          <p:nvPr>
            <p:ph type="sldNum" sz="quarter" idx="5"/>
          </p:nvPr>
        </p:nvSpPr>
        <p:spPr/>
        <p:txBody>
          <a:bodyPr/>
          <a:lstStyle/>
          <a:p>
            <a:fld id="{132BB53B-B48F-4A6A-A633-38DFB569B211}" type="slidenum">
              <a:rPr lang="en-IE" smtClean="0"/>
              <a:t>31</a:t>
            </a:fld>
            <a:endParaRPr lang="en-IE"/>
          </a:p>
        </p:txBody>
      </p:sp>
    </p:spTree>
    <p:extLst>
      <p:ext uri="{BB962C8B-B14F-4D97-AF65-F5344CB8AC3E}">
        <p14:creationId xmlns:p14="http://schemas.microsoft.com/office/powerpoint/2010/main" val="259441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BCE19-A3A6-0737-3E54-29B1FE7B7A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CF209-7D6A-14E5-DEFF-0EAA89856C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0E04E2-DEAB-B49B-0902-C5309C736FBF}"/>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AE9459FD-EB4D-9A22-6E8D-8F21F69EBDC8}"/>
              </a:ext>
            </a:extLst>
          </p:cNvPr>
          <p:cNvSpPr>
            <a:spLocks noGrp="1"/>
          </p:cNvSpPr>
          <p:nvPr>
            <p:ph type="sldNum" sz="quarter" idx="5"/>
          </p:nvPr>
        </p:nvSpPr>
        <p:spPr/>
        <p:txBody>
          <a:bodyPr/>
          <a:lstStyle/>
          <a:p>
            <a:fld id="{132BB53B-B48F-4A6A-A633-38DFB569B211}" type="slidenum">
              <a:rPr lang="en-IE" smtClean="0"/>
              <a:t>32</a:t>
            </a:fld>
            <a:endParaRPr lang="en-IE"/>
          </a:p>
        </p:txBody>
      </p:sp>
    </p:spTree>
    <p:extLst>
      <p:ext uri="{BB962C8B-B14F-4D97-AF65-F5344CB8AC3E}">
        <p14:creationId xmlns:p14="http://schemas.microsoft.com/office/powerpoint/2010/main" val="2505474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10FC1-B493-C93B-7DAF-5C23AA664F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8CC1CF-FABD-57ED-4B92-A164B4E1A6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4406D4-2499-E547-2D24-4768C00633A0}"/>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B1DD497B-A05B-2EC1-9EDF-11F412B0487C}"/>
              </a:ext>
            </a:extLst>
          </p:cNvPr>
          <p:cNvSpPr>
            <a:spLocks noGrp="1"/>
          </p:cNvSpPr>
          <p:nvPr>
            <p:ph type="sldNum" sz="quarter" idx="5"/>
          </p:nvPr>
        </p:nvSpPr>
        <p:spPr/>
        <p:txBody>
          <a:bodyPr/>
          <a:lstStyle/>
          <a:p>
            <a:fld id="{132BB53B-B48F-4A6A-A633-38DFB569B211}" type="slidenum">
              <a:rPr lang="en-IE" smtClean="0"/>
              <a:t>33</a:t>
            </a:fld>
            <a:endParaRPr lang="en-IE"/>
          </a:p>
        </p:txBody>
      </p:sp>
    </p:spTree>
    <p:extLst>
      <p:ext uri="{BB962C8B-B14F-4D97-AF65-F5344CB8AC3E}">
        <p14:creationId xmlns:p14="http://schemas.microsoft.com/office/powerpoint/2010/main" val="1252631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04273-0BAE-278F-9921-3C39DB6A99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CD4852-760F-02B1-BEB1-5767C07B52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80F8AF-8DA3-2CFD-ABA2-E5D141F41DD5}"/>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2B4EAF4E-4C0A-6B08-F5E1-CDC958B693CB}"/>
              </a:ext>
            </a:extLst>
          </p:cNvPr>
          <p:cNvSpPr>
            <a:spLocks noGrp="1"/>
          </p:cNvSpPr>
          <p:nvPr>
            <p:ph type="sldNum" sz="quarter" idx="5"/>
          </p:nvPr>
        </p:nvSpPr>
        <p:spPr/>
        <p:txBody>
          <a:bodyPr/>
          <a:lstStyle/>
          <a:p>
            <a:fld id="{132BB53B-B48F-4A6A-A633-38DFB569B211}" type="slidenum">
              <a:rPr lang="en-IE" smtClean="0"/>
              <a:t>34</a:t>
            </a:fld>
            <a:endParaRPr lang="en-IE"/>
          </a:p>
        </p:txBody>
      </p:sp>
    </p:spTree>
    <p:extLst>
      <p:ext uri="{BB962C8B-B14F-4D97-AF65-F5344CB8AC3E}">
        <p14:creationId xmlns:p14="http://schemas.microsoft.com/office/powerpoint/2010/main" val="1654083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19694-2F47-4A04-C8DE-E6DE02FC9C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67C1FE-F12A-0C70-0EEF-7498A8AF9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0CF9CE-AA8B-18B3-1421-4CC62C3066E6}"/>
              </a:ext>
            </a:extLst>
          </p:cNvPr>
          <p:cNvSpPr>
            <a:spLocks noGrp="1"/>
          </p:cNvSpPr>
          <p:nvPr>
            <p:ph type="body" idx="1"/>
          </p:nvPr>
        </p:nvSpPr>
        <p:spPr/>
        <p:txBody>
          <a:bodyPr/>
          <a:lstStyle/>
          <a:p>
            <a:pPr algn="l"/>
            <a:endParaRPr lang="en-IE" dirty="0"/>
          </a:p>
        </p:txBody>
      </p:sp>
      <p:sp>
        <p:nvSpPr>
          <p:cNvPr id="4" name="Slide Number Placeholder 3">
            <a:extLst>
              <a:ext uri="{FF2B5EF4-FFF2-40B4-BE49-F238E27FC236}">
                <a16:creationId xmlns:a16="http://schemas.microsoft.com/office/drawing/2014/main" id="{759B6668-27DC-509A-0290-9B5ABB64ADF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927760-95F9-4C4E-9C01-34FE6E8D9B3F}"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572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81D69-D43E-D7D5-2D22-AB2D3B719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5B911-A5FE-2A3F-84C9-9EC080FD2B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02F57C-146F-028C-4F0E-6CA157A93F44}"/>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F25643CE-EDE7-E806-302D-FC0E9A7D91B4}"/>
              </a:ext>
            </a:extLst>
          </p:cNvPr>
          <p:cNvSpPr>
            <a:spLocks noGrp="1"/>
          </p:cNvSpPr>
          <p:nvPr>
            <p:ph type="sldNum" sz="quarter" idx="5"/>
          </p:nvPr>
        </p:nvSpPr>
        <p:spPr/>
        <p:txBody>
          <a:bodyPr/>
          <a:lstStyle/>
          <a:p>
            <a:fld id="{132BB53B-B48F-4A6A-A633-38DFB569B211}" type="slidenum">
              <a:rPr lang="en-IE" smtClean="0"/>
              <a:t>36</a:t>
            </a:fld>
            <a:endParaRPr lang="en-IE"/>
          </a:p>
        </p:txBody>
      </p:sp>
    </p:spTree>
    <p:extLst>
      <p:ext uri="{BB962C8B-B14F-4D97-AF65-F5344CB8AC3E}">
        <p14:creationId xmlns:p14="http://schemas.microsoft.com/office/powerpoint/2010/main" val="3586342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2E17-C54F-BD99-8A26-E1F6C5C178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56275B-94D8-23F3-CE00-67BA736490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A9DAC4-E151-B28C-A056-BE7A968D418E}"/>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DC8E0EF4-75DD-C485-575D-604446C4658A}"/>
              </a:ext>
            </a:extLst>
          </p:cNvPr>
          <p:cNvSpPr>
            <a:spLocks noGrp="1"/>
          </p:cNvSpPr>
          <p:nvPr>
            <p:ph type="sldNum" sz="quarter" idx="5"/>
          </p:nvPr>
        </p:nvSpPr>
        <p:spPr/>
        <p:txBody>
          <a:bodyPr/>
          <a:lstStyle/>
          <a:p>
            <a:fld id="{132BB53B-B48F-4A6A-A633-38DFB569B211}" type="slidenum">
              <a:rPr lang="en-IE" smtClean="0"/>
              <a:t>37</a:t>
            </a:fld>
            <a:endParaRPr lang="en-IE"/>
          </a:p>
        </p:txBody>
      </p:sp>
    </p:spTree>
    <p:extLst>
      <p:ext uri="{BB962C8B-B14F-4D97-AF65-F5344CB8AC3E}">
        <p14:creationId xmlns:p14="http://schemas.microsoft.com/office/powerpoint/2010/main" val="2363689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C7E69-F582-49FC-BFA0-8A20D39ACA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CF90ED-A79B-1B73-B9C4-41BB3BEB28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5E7DD-43D7-6CEF-7DE0-0898A078C7E0}"/>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27AE54CE-1CE9-5F22-2EF8-28DD8D324E1B}"/>
              </a:ext>
            </a:extLst>
          </p:cNvPr>
          <p:cNvSpPr>
            <a:spLocks noGrp="1"/>
          </p:cNvSpPr>
          <p:nvPr>
            <p:ph type="sldNum" sz="quarter" idx="5"/>
          </p:nvPr>
        </p:nvSpPr>
        <p:spPr/>
        <p:txBody>
          <a:bodyPr/>
          <a:lstStyle/>
          <a:p>
            <a:fld id="{132BB53B-B48F-4A6A-A633-38DFB569B211}" type="slidenum">
              <a:rPr lang="en-IE" smtClean="0"/>
              <a:t>38</a:t>
            </a:fld>
            <a:endParaRPr lang="en-IE"/>
          </a:p>
        </p:txBody>
      </p:sp>
    </p:spTree>
    <p:extLst>
      <p:ext uri="{BB962C8B-B14F-4D97-AF65-F5344CB8AC3E}">
        <p14:creationId xmlns:p14="http://schemas.microsoft.com/office/powerpoint/2010/main" val="2637678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E0E98-294C-0E5B-25E8-F98DEB508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73FC46-0A78-6C1E-4858-473477E1F8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3D927B-5D56-D26F-4B5A-B537902CC7CC}"/>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E1FA7292-D1DE-D351-A9D4-D9332329029A}"/>
              </a:ext>
            </a:extLst>
          </p:cNvPr>
          <p:cNvSpPr>
            <a:spLocks noGrp="1"/>
          </p:cNvSpPr>
          <p:nvPr>
            <p:ph type="sldNum" sz="quarter" idx="5"/>
          </p:nvPr>
        </p:nvSpPr>
        <p:spPr/>
        <p:txBody>
          <a:bodyPr/>
          <a:lstStyle/>
          <a:p>
            <a:fld id="{132BB53B-B48F-4A6A-A633-38DFB569B211}" type="slidenum">
              <a:rPr lang="en-IE" smtClean="0"/>
              <a:t>39</a:t>
            </a:fld>
            <a:endParaRPr lang="en-IE"/>
          </a:p>
        </p:txBody>
      </p:sp>
    </p:spTree>
    <p:extLst>
      <p:ext uri="{BB962C8B-B14F-4D97-AF65-F5344CB8AC3E}">
        <p14:creationId xmlns:p14="http://schemas.microsoft.com/office/powerpoint/2010/main" val="481248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08DBA-AC65-CA85-71CD-BD2904435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966741-994A-4165-63BF-FBE98744D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C9B267-0C95-C116-9C4A-35C8CDBBC6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C87567-7086-BCA2-2A85-F38553D196A7}"/>
              </a:ext>
            </a:extLst>
          </p:cNvPr>
          <p:cNvSpPr>
            <a:spLocks noGrp="1"/>
          </p:cNvSpPr>
          <p:nvPr>
            <p:ph type="sldNum" sz="quarter" idx="5"/>
          </p:nvPr>
        </p:nvSpPr>
        <p:spPr/>
        <p:txBody>
          <a:bodyPr/>
          <a:lstStyle/>
          <a:p>
            <a:fld id="{132BB53B-B48F-4A6A-A633-38DFB569B211}" type="slidenum">
              <a:rPr lang="en-IE" smtClean="0"/>
              <a:t>4</a:t>
            </a:fld>
            <a:endParaRPr lang="en-IE"/>
          </a:p>
        </p:txBody>
      </p:sp>
    </p:spTree>
    <p:extLst>
      <p:ext uri="{BB962C8B-B14F-4D97-AF65-F5344CB8AC3E}">
        <p14:creationId xmlns:p14="http://schemas.microsoft.com/office/powerpoint/2010/main" val="34751826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BE884-4F50-0435-2EBD-15B40A14DF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21E1E-22C2-FB24-7018-9D7D15A91E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D591D9-42D9-B048-3BB2-8F7E9D7AB4BE}"/>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32799E14-FEFC-758E-F029-56EFDD7FF5FC}"/>
              </a:ext>
            </a:extLst>
          </p:cNvPr>
          <p:cNvSpPr>
            <a:spLocks noGrp="1"/>
          </p:cNvSpPr>
          <p:nvPr>
            <p:ph type="sldNum" sz="quarter" idx="5"/>
          </p:nvPr>
        </p:nvSpPr>
        <p:spPr/>
        <p:txBody>
          <a:bodyPr/>
          <a:lstStyle/>
          <a:p>
            <a:fld id="{132BB53B-B48F-4A6A-A633-38DFB569B211}" type="slidenum">
              <a:rPr lang="en-IE" smtClean="0"/>
              <a:t>40</a:t>
            </a:fld>
            <a:endParaRPr lang="en-IE"/>
          </a:p>
        </p:txBody>
      </p:sp>
    </p:spTree>
    <p:extLst>
      <p:ext uri="{BB962C8B-B14F-4D97-AF65-F5344CB8AC3E}">
        <p14:creationId xmlns:p14="http://schemas.microsoft.com/office/powerpoint/2010/main" val="4044974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FA02B-BCA0-3035-FD62-AD06126CAE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95226E-BC31-AAA2-1C84-752C556DF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3E6B48-DCD8-7B17-761E-1178DEB831CB}"/>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6A69B707-3A82-6C78-C851-8196F02CA33C}"/>
              </a:ext>
            </a:extLst>
          </p:cNvPr>
          <p:cNvSpPr>
            <a:spLocks noGrp="1"/>
          </p:cNvSpPr>
          <p:nvPr>
            <p:ph type="sldNum" sz="quarter" idx="5"/>
          </p:nvPr>
        </p:nvSpPr>
        <p:spPr/>
        <p:txBody>
          <a:bodyPr/>
          <a:lstStyle/>
          <a:p>
            <a:fld id="{132BB53B-B48F-4A6A-A633-38DFB569B211}" type="slidenum">
              <a:rPr lang="en-IE" smtClean="0"/>
              <a:t>41</a:t>
            </a:fld>
            <a:endParaRPr lang="en-IE"/>
          </a:p>
        </p:txBody>
      </p:sp>
    </p:spTree>
    <p:extLst>
      <p:ext uri="{BB962C8B-B14F-4D97-AF65-F5344CB8AC3E}">
        <p14:creationId xmlns:p14="http://schemas.microsoft.com/office/powerpoint/2010/main" val="14385891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927760-95F9-4C4E-9C01-34FE6E8D9B3F}"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2627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Automobiles are divided by size into several categories: subcompacts, compacts, midsize, and so on. These categories provide a quick idea what size car you’re talking about, without needing to mention actual dimensions. Similarly, it’s useful to have a shorthand way to say how efficient a computer algorithm is. In computer science, this rough measure is called “Big O” notation.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5482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07694-F4B5-0D45-2F93-53AFCC49D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F674B1-8101-37B0-1BBB-D350E8158D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C22B5-6CD2-71A6-8A6A-7D44CA0F772D}"/>
              </a:ext>
            </a:extLst>
          </p:cNvPr>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Automobiles are divided by size into several categories: subcompacts, compacts, midsize, and so on. These categories provide a quick idea what size car you’re talking about, without needing to mention actual dimensions. Similarly, it’s useful to have a shorthand way to say how efficient a computer algorithm is. In computer science, this rough measure is called “Big O” notation. </a:t>
            </a:r>
            <a:endParaRPr lang="en-US" dirty="0"/>
          </a:p>
          <a:p>
            <a:endParaRPr lang="en-US" dirty="0"/>
          </a:p>
        </p:txBody>
      </p:sp>
      <p:sp>
        <p:nvSpPr>
          <p:cNvPr id="4" name="Slide Number Placeholder 3">
            <a:extLst>
              <a:ext uri="{FF2B5EF4-FFF2-40B4-BE49-F238E27FC236}">
                <a16:creationId xmlns:a16="http://schemas.microsoft.com/office/drawing/2014/main" id="{38536B02-FD07-A25C-8E50-B1B78803512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8924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724EE-0291-7C84-4424-107F40CEB7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D275B3-4AF3-B029-779B-C81A8FF3F9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F41E81-5AF1-8388-F7CE-530F7E8DE494}"/>
              </a:ext>
            </a:extLst>
          </p:cNvPr>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Automobiles are divided by size into several categories: subcompacts, compacts, midsize, and so on. These categories provide a quick idea what size car you’re talking about, without needing to mention actual dimensions. Similarly, it’s useful to have a shorthand way to say how efficient a computer algorithm is. In computer science, this rough measure is called “Big O” notation. </a:t>
            </a:r>
            <a:endParaRPr lang="en-US" dirty="0"/>
          </a:p>
          <a:p>
            <a:endParaRPr lang="en-US" dirty="0"/>
          </a:p>
        </p:txBody>
      </p:sp>
      <p:sp>
        <p:nvSpPr>
          <p:cNvPr id="4" name="Slide Number Placeholder 3">
            <a:extLst>
              <a:ext uri="{FF2B5EF4-FFF2-40B4-BE49-F238E27FC236}">
                <a16:creationId xmlns:a16="http://schemas.microsoft.com/office/drawing/2014/main" id="{646908AB-6AB5-8C2A-4C97-B5B584567F2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2626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1BF9D-5910-8B72-D1B0-A58B6B3C2C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2D67DF-86F3-3451-B559-151CA1B12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BE219F-6343-F2FD-E627-B0038EF42DBD}"/>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Intuitively, this makes sense because in many different contexts we apply this rule without thinking about. For example, suppose you pay 1 million euro for a property and then have to pay twenty thousand euro in fees. You would say the cost of the property is of the order 1 million. The additional twenty thousand may be ignored! </a:t>
            </a:r>
            <a:endParaRPr lang="en-US" dirty="0"/>
          </a:p>
          <a:p>
            <a:endParaRPr lang="en-US" dirty="0"/>
          </a:p>
        </p:txBody>
      </p:sp>
      <p:sp>
        <p:nvSpPr>
          <p:cNvPr id="4" name="Slide Number Placeholder 3">
            <a:extLst>
              <a:ext uri="{FF2B5EF4-FFF2-40B4-BE49-F238E27FC236}">
                <a16:creationId xmlns:a16="http://schemas.microsoft.com/office/drawing/2014/main" id="{14D2B467-802E-1A97-0D2E-055DEC63074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39410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40825-5BE4-C7F8-1ADE-4B73B3954D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8D9F22-2440-644B-0293-D93B049E0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2ADF04-BD2E-7EF6-AD0D-919BFFE466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1EFCC1-E22E-3660-E555-3771A9109596}"/>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5961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A32C-A9CA-3B52-C525-5C8F1B4242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A607E9-01F2-9FF1-DCE4-3AE26B72FE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E9FBF5-4496-98E8-541E-4CC3018A2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601490-DACB-E35B-943B-F4B58009D96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7275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226DA-653D-9EA2-D100-CE2E56BCCF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09964-6845-0AD3-E55C-F86A6440B9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3609C5-11DB-F044-4567-384C91AD76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6D802B-C2E3-5FEB-FC01-D0711BF7937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27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15486-1A2C-2201-736D-0D2141A580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9DB37-7D76-70EA-DE16-337F3EF542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D9A39E-E9E9-F6F9-C782-B9CCFE97CB29}"/>
              </a:ext>
            </a:extLst>
          </p:cNvPr>
          <p:cNvSpPr>
            <a:spLocks noGrp="1"/>
          </p:cNvSpPr>
          <p:nvPr>
            <p:ph type="body" idx="1"/>
          </p:nvPr>
        </p:nvSpPr>
        <p:spPr/>
        <p:txBody>
          <a:bodyPr/>
          <a:lstStyle/>
          <a:p>
            <a:r>
              <a:rPr lang="en-IE" dirty="0"/>
              <a:t>Both solutions are correct, assuming n &gt;= 0</a:t>
            </a:r>
          </a:p>
          <a:p>
            <a:r>
              <a:rPr lang="en-IE" dirty="0"/>
              <a:t>But if you had to choose one, which one would it be?</a:t>
            </a:r>
          </a:p>
          <a:p>
            <a:r>
              <a:rPr lang="en-IE" dirty="0" err="1"/>
              <a:t>sumN</a:t>
            </a:r>
            <a:r>
              <a:rPr lang="en-IE" dirty="0"/>
              <a:t> is much faster than sumN1 </a:t>
            </a:r>
          </a:p>
          <a:p>
            <a:r>
              <a:rPr lang="en-US" dirty="0"/>
              <a:t>Using a benchmark of n equal to 1000000</a:t>
            </a:r>
            <a:endParaRPr lang="en-IE" dirty="0"/>
          </a:p>
          <a:p>
            <a:r>
              <a:rPr lang="en-IE" dirty="0"/>
              <a:t>on a standard PC15700 times faster</a:t>
            </a:r>
          </a:p>
          <a:p>
            <a:r>
              <a:rPr lang="en-US" sz="1200" b="0" i="0" u="none" strike="noStrike" kern="1200" baseline="0" dirty="0">
                <a:solidFill>
                  <a:schemeClr val="tx1"/>
                </a:solidFill>
                <a:latin typeface="+mn-lt"/>
                <a:ea typeface="+mn-ea"/>
                <a:cs typeface="+mn-cs"/>
              </a:rPr>
              <a:t>The iteration involves the execution of at least n instructions and, therefore, requires a greater computation time. </a:t>
            </a:r>
          </a:p>
          <a:p>
            <a:r>
              <a:rPr lang="en-US" sz="1200" b="0" i="0" u="none" strike="noStrike" kern="1200" baseline="0" dirty="0">
                <a:solidFill>
                  <a:schemeClr val="tx1"/>
                </a:solidFill>
                <a:latin typeface="+mn-lt"/>
                <a:ea typeface="+mn-ea"/>
                <a:cs typeface="+mn-cs"/>
              </a:rPr>
              <a:t>A computation time that grows linearly as n increases; whereas, the cost of executing the formula is constant no matter how big n </a:t>
            </a:r>
            <a:r>
              <a:rPr lang="en-IE" sz="1200" b="0" i="0" u="none" strike="noStrike" kern="1200" baseline="0" dirty="0">
                <a:solidFill>
                  <a:schemeClr val="tx1"/>
                </a:solidFill>
                <a:latin typeface="+mn-lt"/>
                <a:ea typeface="+mn-ea"/>
                <a:cs typeface="+mn-cs"/>
              </a:rPr>
              <a:t>becomes.</a:t>
            </a:r>
            <a:endParaRPr lang="en-IE" dirty="0"/>
          </a:p>
          <a:p>
            <a:endParaRPr lang="en-IE" dirty="0"/>
          </a:p>
          <a:p>
            <a:endParaRPr lang="en-US" dirty="0"/>
          </a:p>
        </p:txBody>
      </p:sp>
      <p:sp>
        <p:nvSpPr>
          <p:cNvPr id="4" name="Slide Number Placeholder 3">
            <a:extLst>
              <a:ext uri="{FF2B5EF4-FFF2-40B4-BE49-F238E27FC236}">
                <a16:creationId xmlns:a16="http://schemas.microsoft.com/office/drawing/2014/main" id="{3BCFD9DB-3222-184B-4920-D962AF3D9762}"/>
              </a:ext>
            </a:extLst>
          </p:cNvPr>
          <p:cNvSpPr>
            <a:spLocks noGrp="1"/>
          </p:cNvSpPr>
          <p:nvPr>
            <p:ph type="sldNum" sz="quarter" idx="5"/>
          </p:nvPr>
        </p:nvSpPr>
        <p:spPr/>
        <p:txBody>
          <a:bodyPr/>
          <a:lstStyle/>
          <a:p>
            <a:fld id="{132BB53B-B48F-4A6A-A633-38DFB569B211}" type="slidenum">
              <a:rPr lang="en-IE" smtClean="0"/>
              <a:t>5</a:t>
            </a:fld>
            <a:endParaRPr lang="en-IE"/>
          </a:p>
        </p:txBody>
      </p:sp>
    </p:spTree>
    <p:extLst>
      <p:ext uri="{BB962C8B-B14F-4D97-AF65-F5344CB8AC3E}">
        <p14:creationId xmlns:p14="http://schemas.microsoft.com/office/powerpoint/2010/main" val="502896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F80C6-3C13-5C54-ED71-F86BB939B5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9627A3-2EAD-77C1-1693-584E6893CD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164F71-0034-DB50-C089-05CDA7C0CC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9BDE6F-3BA4-F536-F54E-0066DB875AE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2656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7E7F0-428E-B02F-0899-DB82EB90CC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50BCEA-3B37-D781-9BEC-F2F0948976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F4F02C-DA1C-327B-096F-A90B63EA3CCC}"/>
              </a:ext>
            </a:extLst>
          </p:cNvPr>
          <p:cNvSpPr>
            <a:spLocks noGrp="1"/>
          </p:cNvSpPr>
          <p:nvPr>
            <p:ph type="body" idx="1"/>
          </p:nvPr>
        </p:nvSpPr>
        <p:spPr/>
        <p:txBody>
          <a:bodyPr/>
          <a:lstStyle/>
          <a:p>
            <a:endParaRPr lang="en-IE" dirty="0"/>
          </a:p>
          <a:p>
            <a:endParaRPr lang="en-US" dirty="0"/>
          </a:p>
        </p:txBody>
      </p:sp>
      <p:sp>
        <p:nvSpPr>
          <p:cNvPr id="4" name="Slide Number Placeholder 3">
            <a:extLst>
              <a:ext uri="{FF2B5EF4-FFF2-40B4-BE49-F238E27FC236}">
                <a16:creationId xmlns:a16="http://schemas.microsoft.com/office/drawing/2014/main" id="{388CB0D9-6707-86C1-8C7B-717D523088A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0260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B0F81-7FC3-C4E5-3886-A3A8D91DA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2C896A-F8F5-3DA5-A29D-5DA0172A09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8CCAAE-C1D3-2BD6-5204-81C5870112BE}"/>
              </a:ext>
            </a:extLst>
          </p:cNvPr>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the big-O notation we can give a classification of algorithms in terms of their projected performance.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constant, take an example of commuting. I take 20 mins to travel to the college. If I take 1 bag, I will take the same time, if I take 20 mins, I will take the same time. So the time is constant.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Log2(n) is a binary tree.</a:t>
            </a:r>
            <a:endParaRPr lang="en-US" dirty="0"/>
          </a:p>
          <a:p>
            <a:endParaRPr lang="en-US" dirty="0"/>
          </a:p>
        </p:txBody>
      </p:sp>
      <p:sp>
        <p:nvSpPr>
          <p:cNvPr id="4" name="Slide Number Placeholder 3">
            <a:extLst>
              <a:ext uri="{FF2B5EF4-FFF2-40B4-BE49-F238E27FC236}">
                <a16:creationId xmlns:a16="http://schemas.microsoft.com/office/drawing/2014/main" id="{308E5F4A-DB6C-1CE5-3B13-302ECF4F6C9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59222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B8C8E-04AB-19A7-8EB2-BA3E753FAD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A74ED1-E22B-1A6D-AC7F-3266AB01C6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52DB28-924B-B37B-319D-6D17BF0CCCED}"/>
              </a:ext>
            </a:extLst>
          </p:cNvPr>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notation provides a way to classify algorithms that can be used for comparison purposes. </a:t>
            </a:r>
            <a:endParaRPr lang="en-US" dirty="0"/>
          </a:p>
          <a:p>
            <a:endParaRPr lang="en-US" dirty="0"/>
          </a:p>
          <a:p>
            <a:r>
              <a:rPr lang="en-US" sz="1200" kern="1200" dirty="0">
                <a:solidFill>
                  <a:schemeClr val="tx1"/>
                </a:solidFill>
                <a:effectLst/>
                <a:latin typeface="+mn-lt"/>
                <a:ea typeface="+mn-ea"/>
                <a:cs typeface="+mn-cs"/>
              </a:rPr>
              <a:t>The worst case scenario occurs when x is not present. In this case it is </a:t>
            </a:r>
            <a:r>
              <a:rPr lang="en-US" sz="1200" i="1" kern="1200" dirty="0">
                <a:solidFill>
                  <a:schemeClr val="tx1"/>
                </a:solidFill>
                <a:effectLst/>
                <a:latin typeface="+mn-lt"/>
                <a:ea typeface="+mn-ea"/>
                <a:cs typeface="+mn-cs"/>
              </a:rPr>
              <a:t>O(n)</a:t>
            </a:r>
            <a:r>
              <a:rPr lang="en-US" sz="1200" kern="1200" dirty="0">
                <a:solidFill>
                  <a:schemeClr val="tx1"/>
                </a:solidFill>
                <a:effectLst/>
                <a:latin typeface="+mn-lt"/>
                <a:ea typeface="+mn-ea"/>
                <a:cs typeface="+mn-cs"/>
              </a:rPr>
              <a:t>, where </a:t>
            </a:r>
            <a:r>
              <a:rPr lang="en-US" sz="1200" i="1" kern="1200" dirty="0">
                <a:solidFill>
                  <a:schemeClr val="tx1"/>
                </a:solidFill>
                <a:effectLst/>
                <a:latin typeface="+mn-lt"/>
                <a:ea typeface="+mn-ea"/>
                <a:cs typeface="+mn-cs"/>
              </a:rPr>
              <a:t>n = </a:t>
            </a:r>
            <a:r>
              <a:rPr lang="en-US" sz="1200" i="1" kern="1200" dirty="0" err="1">
                <a:solidFill>
                  <a:schemeClr val="tx1"/>
                </a:solidFill>
                <a:effectLst/>
                <a:latin typeface="+mn-lt"/>
                <a:ea typeface="+mn-ea"/>
                <a:cs typeface="+mn-cs"/>
              </a:rPr>
              <a:t>f.length</a:t>
            </a:r>
            <a:r>
              <a:rPr lang="en-US" sz="1200" kern="1200" dirty="0">
                <a:solidFill>
                  <a:schemeClr val="tx1"/>
                </a:solidFill>
                <a:effectLst/>
                <a:latin typeface="+mn-lt"/>
                <a:ea typeface="+mn-ea"/>
                <a:cs typeface="+mn-cs"/>
              </a:rPr>
              <a:t>. </a:t>
            </a:r>
            <a:endParaRPr lang="en-US" dirty="0"/>
          </a:p>
          <a:p>
            <a:endParaRPr lang="en-US" dirty="0"/>
          </a:p>
          <a:p>
            <a:r>
              <a:rPr lang="en-US" sz="1200" kern="1200" dirty="0">
                <a:solidFill>
                  <a:schemeClr val="tx1"/>
                </a:solidFill>
                <a:effectLst/>
                <a:latin typeface="+mn-lt"/>
                <a:ea typeface="+mn-ea"/>
                <a:cs typeface="+mn-cs"/>
              </a:rPr>
              <a:t>This leads to the question what is the best case? Clearly, if x is the first element the </a:t>
            </a:r>
            <a:endParaRPr lang="en-US" dirty="0"/>
          </a:p>
          <a:p>
            <a:r>
              <a:rPr lang="en-US" sz="1200" kern="1200" dirty="0">
                <a:solidFill>
                  <a:schemeClr val="tx1"/>
                </a:solidFill>
                <a:effectLst/>
                <a:latin typeface="+mn-lt"/>
                <a:ea typeface="+mn-ea"/>
                <a:cs typeface="+mn-cs"/>
              </a:rPr>
              <a:t>result is </a:t>
            </a:r>
            <a:r>
              <a:rPr lang="en-US" sz="1200" i="1" kern="1200" dirty="0">
                <a:solidFill>
                  <a:schemeClr val="tx1"/>
                </a:solidFill>
                <a:effectLst/>
                <a:latin typeface="+mn-lt"/>
                <a:ea typeface="+mn-ea"/>
                <a:cs typeface="+mn-cs"/>
              </a:rPr>
              <a:t>O(1)</a:t>
            </a:r>
            <a:r>
              <a:rPr lang="en-US" sz="1200" kern="1200" dirty="0">
                <a:solidFill>
                  <a:schemeClr val="tx1"/>
                </a:solidFill>
                <a:effectLst/>
                <a:latin typeface="+mn-lt"/>
                <a:ea typeface="+mn-ea"/>
                <a:cs typeface="+mn-cs"/>
              </a:rPr>
              <a:t>. However, it might be the second, third, fourth, etc. Suppose the possibility of searching for each element in the array is equally likely. Then the cost of searching for any one of them on average is (∑𝑛𝑖=0(𝑖))/n. This is </a:t>
            </a:r>
            <a:r>
              <a:rPr lang="en-US" sz="1200" i="1" kern="1200" dirty="0">
                <a:solidFill>
                  <a:schemeClr val="tx1"/>
                </a:solidFill>
                <a:effectLst/>
                <a:latin typeface="+mn-lt"/>
                <a:ea typeface="+mn-ea"/>
                <a:cs typeface="+mn-cs"/>
              </a:rPr>
              <a:t>(n*(n+1)/2)/n </a:t>
            </a:r>
            <a:r>
              <a:rPr lang="en-US" sz="1200" kern="1200" dirty="0">
                <a:solidFill>
                  <a:schemeClr val="tx1"/>
                </a:solidFill>
                <a:effectLst/>
                <a:latin typeface="+mn-lt"/>
                <a:ea typeface="+mn-ea"/>
                <a:cs typeface="+mn-cs"/>
              </a:rPr>
              <a:t>which is </a:t>
            </a:r>
            <a:r>
              <a:rPr lang="en-US" sz="1200" i="1" kern="1200" dirty="0">
                <a:solidFill>
                  <a:schemeClr val="tx1"/>
                </a:solidFill>
                <a:effectLst/>
                <a:latin typeface="+mn-lt"/>
                <a:ea typeface="+mn-ea"/>
                <a:cs typeface="+mn-cs"/>
              </a:rPr>
              <a:t>(n+1)/2</a:t>
            </a:r>
            <a:r>
              <a:rPr lang="en-US" sz="1200" kern="1200" dirty="0">
                <a:solidFill>
                  <a:schemeClr val="tx1"/>
                </a:solidFill>
                <a:effectLst/>
                <a:latin typeface="+mn-lt"/>
                <a:ea typeface="+mn-ea"/>
                <a:cs typeface="+mn-cs"/>
              </a:rPr>
              <a:t>. This is </a:t>
            </a:r>
            <a:r>
              <a:rPr lang="en-US" sz="1200" i="1" kern="1200" dirty="0">
                <a:solidFill>
                  <a:schemeClr val="tx1"/>
                </a:solidFill>
                <a:effectLst/>
                <a:latin typeface="+mn-lt"/>
                <a:ea typeface="+mn-ea"/>
                <a:cs typeface="+mn-cs"/>
              </a:rPr>
              <a:t>O(n) </a:t>
            </a:r>
            <a:r>
              <a:rPr lang="en-US" sz="1200" kern="1200" dirty="0">
                <a:solidFill>
                  <a:schemeClr val="tx1"/>
                </a:solidFill>
                <a:effectLst/>
                <a:latin typeface="+mn-lt"/>
                <a:ea typeface="+mn-ea"/>
                <a:cs typeface="+mn-cs"/>
              </a:rPr>
              <a:t>also. </a:t>
            </a:r>
            <a:endParaRPr lang="en-US" dirty="0"/>
          </a:p>
          <a:p>
            <a:r>
              <a:rPr lang="en-US" dirty="0"/>
              <a:t>Average case and Best case are often the same in real life</a:t>
            </a:r>
          </a:p>
          <a:p>
            <a:r>
              <a:rPr lang="en-US" dirty="0"/>
              <a:t>Therefore we say an algorithm runs in its worst case running time.</a:t>
            </a:r>
          </a:p>
        </p:txBody>
      </p:sp>
      <p:sp>
        <p:nvSpPr>
          <p:cNvPr id="4" name="Slide Number Placeholder 3">
            <a:extLst>
              <a:ext uri="{FF2B5EF4-FFF2-40B4-BE49-F238E27FC236}">
                <a16:creationId xmlns:a16="http://schemas.microsoft.com/office/drawing/2014/main" id="{0DD9486D-422B-3FB5-87D5-6A429014A65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9753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64603-B9C0-0CBD-5BCF-76363EE6C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F88AA7-F9EE-0A15-9DA3-E573F41BD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BBAAEB-38C4-F0BB-314A-FB9A368618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745E51-22B3-6E4B-8319-885996781BA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2BB53B-B48F-4A6A-A633-38DFB569B211}"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81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40340-B5B4-AC94-D001-55169A763C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D6C91F-E331-DB02-2809-53E13ECCF2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07093B-35CA-3614-B4C3-978C431D824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Benchmarking is </a:t>
            </a:r>
            <a:r>
              <a:rPr lang="en-US" b="0" i="0" dirty="0">
                <a:solidFill>
                  <a:srgbClr val="6D737D"/>
                </a:solidFill>
                <a:effectLst/>
                <a:latin typeface="walsheim"/>
              </a:rPr>
              <a:t>a process of determining the better approach based on statistical data.</a:t>
            </a:r>
            <a:endParaRPr lang="en-US" dirty="0"/>
          </a:p>
          <a:p>
            <a:endParaRPr lang="en-US" dirty="0"/>
          </a:p>
        </p:txBody>
      </p:sp>
      <p:sp>
        <p:nvSpPr>
          <p:cNvPr id="4" name="Slide Number Placeholder 3">
            <a:extLst>
              <a:ext uri="{FF2B5EF4-FFF2-40B4-BE49-F238E27FC236}">
                <a16:creationId xmlns:a16="http://schemas.microsoft.com/office/drawing/2014/main" id="{F6646FC9-C4F0-ADDE-0FE5-98FB5149395C}"/>
              </a:ext>
            </a:extLst>
          </p:cNvPr>
          <p:cNvSpPr>
            <a:spLocks noGrp="1"/>
          </p:cNvSpPr>
          <p:nvPr>
            <p:ph type="sldNum" sz="quarter" idx="5"/>
          </p:nvPr>
        </p:nvSpPr>
        <p:spPr/>
        <p:txBody>
          <a:bodyPr/>
          <a:lstStyle/>
          <a:p>
            <a:fld id="{132BB53B-B48F-4A6A-A633-38DFB569B211}" type="slidenum">
              <a:rPr lang="en-IE" smtClean="0"/>
              <a:t>6</a:t>
            </a:fld>
            <a:endParaRPr lang="en-IE"/>
          </a:p>
        </p:txBody>
      </p:sp>
    </p:spTree>
    <p:extLst>
      <p:ext uri="{BB962C8B-B14F-4D97-AF65-F5344CB8AC3E}">
        <p14:creationId xmlns:p14="http://schemas.microsoft.com/office/powerpoint/2010/main" val="987061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B0360-23CA-8971-3855-C835B3A89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8B7FEE-B686-1BB7-2DFB-A82C22B90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F604BC-1B79-D537-A141-78C89CD0D1E8}"/>
              </a:ext>
            </a:extLst>
          </p:cNvPr>
          <p:cNvSpPr>
            <a:spLocks noGrp="1"/>
          </p:cNvSpPr>
          <p:nvPr>
            <p:ph type="body" idx="1"/>
          </p:nvPr>
        </p:nvSpPr>
        <p:spPr/>
        <p:txBody>
          <a:bodyPr/>
          <a:lstStyle/>
          <a:p>
            <a:r>
              <a:rPr lang="en-US" dirty="0"/>
              <a:t>St </a:t>
            </a:r>
          </a:p>
          <a:p>
            <a:r>
              <a:rPr lang="en-US" dirty="0"/>
              <a:t>Et </a:t>
            </a:r>
          </a:p>
          <a:p>
            <a:r>
              <a:rPr lang="en-US" dirty="0" err="1"/>
              <a:t>Te</a:t>
            </a:r>
            <a:r>
              <a:rPr lang="en-US" dirty="0"/>
              <a:t>=et-</a:t>
            </a:r>
            <a:r>
              <a:rPr lang="en-US" dirty="0" err="1"/>
              <a:t>st</a:t>
            </a:r>
            <a:endParaRPr lang="en-IE" dirty="0"/>
          </a:p>
        </p:txBody>
      </p:sp>
      <p:sp>
        <p:nvSpPr>
          <p:cNvPr id="4" name="Slide Number Placeholder 3">
            <a:extLst>
              <a:ext uri="{FF2B5EF4-FFF2-40B4-BE49-F238E27FC236}">
                <a16:creationId xmlns:a16="http://schemas.microsoft.com/office/drawing/2014/main" id="{E151F760-9514-83A6-C2C9-5680C3AE086A}"/>
              </a:ext>
            </a:extLst>
          </p:cNvPr>
          <p:cNvSpPr>
            <a:spLocks noGrp="1"/>
          </p:cNvSpPr>
          <p:nvPr>
            <p:ph type="sldNum" sz="quarter" idx="5"/>
          </p:nvPr>
        </p:nvSpPr>
        <p:spPr/>
        <p:txBody>
          <a:bodyPr/>
          <a:lstStyle/>
          <a:p>
            <a:fld id="{132BB53B-B48F-4A6A-A633-38DFB569B211}" type="slidenum">
              <a:rPr lang="en-IE" smtClean="0"/>
              <a:t>7</a:t>
            </a:fld>
            <a:endParaRPr lang="en-IE"/>
          </a:p>
        </p:txBody>
      </p:sp>
    </p:spTree>
    <p:extLst>
      <p:ext uri="{BB962C8B-B14F-4D97-AF65-F5344CB8AC3E}">
        <p14:creationId xmlns:p14="http://schemas.microsoft.com/office/powerpoint/2010/main" val="291649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4C427-04EE-5B13-3554-F0A62A594C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38B2B-CD2F-87D1-025C-4D10C963F6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075BCD-68A8-2340-B73C-C5B2AF7493A8}"/>
              </a:ext>
            </a:extLst>
          </p:cNvPr>
          <p:cNvSpPr>
            <a:spLocks noGrp="1"/>
          </p:cNvSpPr>
          <p:nvPr>
            <p:ph type="body" idx="1"/>
          </p:nvPr>
        </p:nvSpPr>
        <p:spPr/>
        <p:txBody>
          <a:bodyPr/>
          <a:lstStyle/>
          <a:p>
            <a:r>
              <a:rPr lang="en-US" dirty="0"/>
              <a:t>St </a:t>
            </a:r>
          </a:p>
          <a:p>
            <a:r>
              <a:rPr lang="en-US" dirty="0"/>
              <a:t>Et </a:t>
            </a:r>
          </a:p>
          <a:p>
            <a:r>
              <a:rPr lang="en-US" dirty="0" err="1"/>
              <a:t>Te</a:t>
            </a:r>
            <a:r>
              <a:rPr lang="en-US" dirty="0"/>
              <a:t>=et-</a:t>
            </a:r>
            <a:r>
              <a:rPr lang="en-US" dirty="0" err="1"/>
              <a:t>st</a:t>
            </a:r>
            <a:endParaRPr lang="en-IE" dirty="0"/>
          </a:p>
        </p:txBody>
      </p:sp>
      <p:sp>
        <p:nvSpPr>
          <p:cNvPr id="4" name="Slide Number Placeholder 3">
            <a:extLst>
              <a:ext uri="{FF2B5EF4-FFF2-40B4-BE49-F238E27FC236}">
                <a16:creationId xmlns:a16="http://schemas.microsoft.com/office/drawing/2014/main" id="{F6B96CD1-66F7-FD8E-F026-8FD42F1DAFB5}"/>
              </a:ext>
            </a:extLst>
          </p:cNvPr>
          <p:cNvSpPr>
            <a:spLocks noGrp="1"/>
          </p:cNvSpPr>
          <p:nvPr>
            <p:ph type="sldNum" sz="quarter" idx="5"/>
          </p:nvPr>
        </p:nvSpPr>
        <p:spPr/>
        <p:txBody>
          <a:bodyPr/>
          <a:lstStyle/>
          <a:p>
            <a:fld id="{132BB53B-B48F-4A6A-A633-38DFB569B211}" type="slidenum">
              <a:rPr lang="en-IE" smtClean="0"/>
              <a:t>8</a:t>
            </a:fld>
            <a:endParaRPr lang="en-IE"/>
          </a:p>
        </p:txBody>
      </p:sp>
    </p:spTree>
    <p:extLst>
      <p:ext uri="{BB962C8B-B14F-4D97-AF65-F5344CB8AC3E}">
        <p14:creationId xmlns:p14="http://schemas.microsoft.com/office/powerpoint/2010/main" val="13934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D4162-C3D7-3453-370E-B47B785656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9C20CD-E19F-ADFA-BB17-6061308356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09BBBA-B22B-0FED-77C1-68F66FD57816}"/>
              </a:ext>
            </a:extLst>
          </p:cNvPr>
          <p:cNvSpPr>
            <a:spLocks noGrp="1"/>
          </p:cNvSpPr>
          <p:nvPr>
            <p:ph type="body" idx="1"/>
          </p:nvPr>
        </p:nvSpPr>
        <p:spPr/>
        <p:txBody>
          <a:bodyPr/>
          <a:lstStyle/>
          <a:p>
            <a:r>
              <a:rPr lang="en-US" dirty="0"/>
              <a:t>St </a:t>
            </a:r>
          </a:p>
          <a:p>
            <a:r>
              <a:rPr lang="en-US" dirty="0"/>
              <a:t>Et </a:t>
            </a:r>
          </a:p>
          <a:p>
            <a:r>
              <a:rPr lang="en-US" dirty="0" err="1"/>
              <a:t>Te</a:t>
            </a:r>
            <a:r>
              <a:rPr lang="en-US" dirty="0"/>
              <a:t>=et-</a:t>
            </a:r>
            <a:r>
              <a:rPr lang="en-US" dirty="0" err="1"/>
              <a:t>st</a:t>
            </a:r>
            <a:endParaRPr lang="en-IE" dirty="0"/>
          </a:p>
        </p:txBody>
      </p:sp>
      <p:sp>
        <p:nvSpPr>
          <p:cNvPr id="4" name="Slide Number Placeholder 3">
            <a:extLst>
              <a:ext uri="{FF2B5EF4-FFF2-40B4-BE49-F238E27FC236}">
                <a16:creationId xmlns:a16="http://schemas.microsoft.com/office/drawing/2014/main" id="{62FD17A3-13BF-5124-7841-626B21C7D387}"/>
              </a:ext>
            </a:extLst>
          </p:cNvPr>
          <p:cNvSpPr>
            <a:spLocks noGrp="1"/>
          </p:cNvSpPr>
          <p:nvPr>
            <p:ph type="sldNum" sz="quarter" idx="5"/>
          </p:nvPr>
        </p:nvSpPr>
        <p:spPr/>
        <p:txBody>
          <a:bodyPr/>
          <a:lstStyle/>
          <a:p>
            <a:fld id="{132BB53B-B48F-4A6A-A633-38DFB569B211}" type="slidenum">
              <a:rPr lang="en-IE" smtClean="0"/>
              <a:t>9</a:t>
            </a:fld>
            <a:endParaRPr lang="en-IE"/>
          </a:p>
        </p:txBody>
      </p:sp>
    </p:spTree>
    <p:extLst>
      <p:ext uri="{BB962C8B-B14F-4D97-AF65-F5344CB8AC3E}">
        <p14:creationId xmlns:p14="http://schemas.microsoft.com/office/powerpoint/2010/main" val="407972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6C49-98A2-9D39-8310-B8A18F194A4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E"/>
          </a:p>
        </p:txBody>
      </p:sp>
      <p:sp>
        <p:nvSpPr>
          <p:cNvPr id="3" name="Subtitle 2">
            <a:extLst>
              <a:ext uri="{FF2B5EF4-FFF2-40B4-BE49-F238E27FC236}">
                <a16:creationId xmlns:a16="http://schemas.microsoft.com/office/drawing/2014/main" id="{38F47D20-68BC-1CE1-1590-452D6A7A34E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BF69B0E-23BD-5928-9EF7-1D73629917E2}"/>
              </a:ext>
            </a:extLst>
          </p:cNvPr>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5" name="Footer Placeholder 4">
            <a:extLst>
              <a:ext uri="{FF2B5EF4-FFF2-40B4-BE49-F238E27FC236}">
                <a16:creationId xmlns:a16="http://schemas.microsoft.com/office/drawing/2014/main" id="{A69F63EB-589E-4069-0E48-458EAEB0BC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803324-52D1-C318-66AC-ABDB70649CF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56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6DFB-7DCE-EAB9-E973-8A50F70F2691}"/>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88DAC08-8E12-1FFA-8026-BAEE682694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1C2ECDB-80F8-674A-32A9-1CC9B9871F0A}"/>
              </a:ext>
            </a:extLst>
          </p:cNvPr>
          <p:cNvSpPr>
            <a:spLocks noGrp="1"/>
          </p:cNvSpPr>
          <p:nvPr>
            <p:ph type="dt" sz="half" idx="10"/>
          </p:nvPr>
        </p:nvSpPr>
        <p:spPr/>
        <p:txBody>
          <a:bodyPr/>
          <a:lstStyle/>
          <a:p>
            <a:fld id="{70DDF080-5E8C-48AD-84E5-6C08B304C14E}" type="datetimeFigureOut">
              <a:rPr lang="en-US" smtClean="0"/>
              <a:t>2/22/2024</a:t>
            </a:fld>
            <a:endParaRPr lang="en-US" dirty="0"/>
          </a:p>
        </p:txBody>
      </p:sp>
      <p:sp>
        <p:nvSpPr>
          <p:cNvPr id="5" name="Footer Placeholder 4">
            <a:extLst>
              <a:ext uri="{FF2B5EF4-FFF2-40B4-BE49-F238E27FC236}">
                <a16:creationId xmlns:a16="http://schemas.microsoft.com/office/drawing/2014/main" id="{FFF0E506-B1F1-92B5-530B-87DF1A3564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E4A35E-9E22-0F22-4B28-3C98866D5AB0}"/>
              </a:ext>
            </a:extLst>
          </p:cNvPr>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44355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1C68D-1E94-F14B-94EC-3075A99E854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6A7647D-61DE-BFAF-9600-284E5294837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6E6AF6E-EC5A-45F0-6FA8-746421935346}"/>
              </a:ext>
            </a:extLst>
          </p:cNvPr>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5" name="Footer Placeholder 4">
            <a:extLst>
              <a:ext uri="{FF2B5EF4-FFF2-40B4-BE49-F238E27FC236}">
                <a16:creationId xmlns:a16="http://schemas.microsoft.com/office/drawing/2014/main" id="{8CA59035-12FF-D038-FC9F-74238F3C9F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41D16-17D2-E0DA-8EA4-FF6B102C524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719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620A-6219-E550-A664-599FF3ECFA5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D9D7F94-664B-9DD3-59B4-00E994E6D0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B2D4548-9E2A-A3DA-2708-B609560D6C4A}"/>
              </a:ext>
            </a:extLst>
          </p:cNvPr>
          <p:cNvSpPr>
            <a:spLocks noGrp="1"/>
          </p:cNvSpPr>
          <p:nvPr>
            <p:ph type="dt" sz="half" idx="10"/>
          </p:nvPr>
        </p:nvSpPr>
        <p:spPr/>
        <p:txBody>
          <a:bodyPr/>
          <a:lstStyle/>
          <a:p>
            <a:fld id="{70DDF080-5E8C-48AD-84E5-6C08B304C14E}" type="datetimeFigureOut">
              <a:rPr lang="en-US" smtClean="0"/>
              <a:t>2/22/2024</a:t>
            </a:fld>
            <a:endParaRPr lang="en-US" dirty="0"/>
          </a:p>
        </p:txBody>
      </p:sp>
      <p:sp>
        <p:nvSpPr>
          <p:cNvPr id="5" name="Footer Placeholder 4">
            <a:extLst>
              <a:ext uri="{FF2B5EF4-FFF2-40B4-BE49-F238E27FC236}">
                <a16:creationId xmlns:a16="http://schemas.microsoft.com/office/drawing/2014/main" id="{0A2494F7-EAC7-D0F0-B8A1-0967B9AF15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1AE9D5-F2DE-9645-DB08-B7A8FAA7D519}"/>
              </a:ext>
            </a:extLst>
          </p:cNvPr>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58072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20BB-BB8C-9A49-5A4F-09DD489A905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95770FA8-2D27-CBBD-16CF-91E61AE122D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6B229F-CA54-A486-A0F8-C99935491EC3}"/>
              </a:ext>
            </a:extLst>
          </p:cNvPr>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5" name="Footer Placeholder 4">
            <a:extLst>
              <a:ext uri="{FF2B5EF4-FFF2-40B4-BE49-F238E27FC236}">
                <a16:creationId xmlns:a16="http://schemas.microsoft.com/office/drawing/2014/main" id="{6C572756-F34E-B275-5151-FD07F04C85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1B763F-F262-03B0-E29A-DC115C2E406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89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6632-ED1B-5BD0-803C-E58ADB643B9E}"/>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BF9AFA12-3228-031B-BDC1-380D747DEC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4CED602-45E1-37D0-21C2-3A86F0FFEF0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206582D4-F08A-3C70-B9DF-F13C286B2C3F}"/>
              </a:ext>
            </a:extLst>
          </p:cNvPr>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6" name="Footer Placeholder 5">
            <a:extLst>
              <a:ext uri="{FF2B5EF4-FFF2-40B4-BE49-F238E27FC236}">
                <a16:creationId xmlns:a16="http://schemas.microsoft.com/office/drawing/2014/main" id="{8F5EB676-9064-D4A5-BE5F-32129471BF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28CEEE-23B7-B181-75DD-CB3A3C5ED3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52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75F7-AA8D-B51B-585B-A49729A127A6}"/>
              </a:ext>
            </a:extLst>
          </p:cNvPr>
          <p:cNvSpPr>
            <a:spLocks noGrp="1"/>
          </p:cNvSpPr>
          <p:nvPr>
            <p:ph type="title"/>
          </p:nvPr>
        </p:nvSpPr>
        <p:spPr>
          <a:xfrm>
            <a:off x="629841" y="365126"/>
            <a:ext cx="78867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9D2899B-DDDA-71C3-53FD-91E46332FAA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81458-ED74-73ED-66BC-1EA58B04BA1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7EE018E4-ACBD-D5AB-DBA9-812D29393F6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EDB57D2-CFF7-B077-7AB7-5C24E5A6119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A0F0F625-8E51-ECBF-3D22-A5F015C21F73}"/>
              </a:ext>
            </a:extLst>
          </p:cNvPr>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8" name="Footer Placeholder 7">
            <a:extLst>
              <a:ext uri="{FF2B5EF4-FFF2-40B4-BE49-F238E27FC236}">
                <a16:creationId xmlns:a16="http://schemas.microsoft.com/office/drawing/2014/main" id="{D8628EAC-901B-33B1-56A6-70B2FEBD7EB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CEA3802-4BF1-48BD-BE3B-D0707633069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803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0F8E-78BE-A0A8-93BA-3B900C160D0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3288F41-372A-1368-0EC6-626B9D9DC7E3}"/>
              </a:ext>
            </a:extLst>
          </p:cNvPr>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4" name="Footer Placeholder 3">
            <a:extLst>
              <a:ext uri="{FF2B5EF4-FFF2-40B4-BE49-F238E27FC236}">
                <a16:creationId xmlns:a16="http://schemas.microsoft.com/office/drawing/2014/main" id="{5CE8B8CD-3C9A-6A38-7BEB-E8D12D1496D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68BAAFB-2417-C10E-943C-68B1BD2CC5B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373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04EAE9-9883-81A0-DB98-E5D59C597238}"/>
              </a:ext>
            </a:extLst>
          </p:cNvPr>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3" name="Footer Placeholder 2">
            <a:extLst>
              <a:ext uri="{FF2B5EF4-FFF2-40B4-BE49-F238E27FC236}">
                <a16:creationId xmlns:a16="http://schemas.microsoft.com/office/drawing/2014/main" id="{401B1F24-EFC5-E277-119A-A2F8C319382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0F509A8-0BDD-2F05-9DE5-67310FFF7D2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77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AAF1-6380-B7DC-8ABE-199166B1118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BB43BC46-6D0C-B8AF-7E06-5E1942111E7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4C38B6C6-3A9E-F24B-9E8D-8E570730E2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80C5DD-6F35-32D2-A215-8D7495EFCD78}"/>
              </a:ext>
            </a:extLst>
          </p:cNvPr>
          <p:cNvSpPr>
            <a:spLocks noGrp="1"/>
          </p:cNvSpPr>
          <p:nvPr>
            <p:ph type="dt" sz="half" idx="10"/>
          </p:nvPr>
        </p:nvSpPr>
        <p:spPr/>
        <p:txBody>
          <a:bodyPr/>
          <a:lstStyle/>
          <a:p>
            <a:fld id="{70DDF080-5E8C-48AD-84E5-6C08B304C14E}" type="datetimeFigureOut">
              <a:rPr lang="en-US" smtClean="0"/>
              <a:t>2/22/2024</a:t>
            </a:fld>
            <a:endParaRPr lang="en-US" dirty="0"/>
          </a:p>
        </p:txBody>
      </p:sp>
      <p:sp>
        <p:nvSpPr>
          <p:cNvPr id="6" name="Footer Placeholder 5">
            <a:extLst>
              <a:ext uri="{FF2B5EF4-FFF2-40B4-BE49-F238E27FC236}">
                <a16:creationId xmlns:a16="http://schemas.microsoft.com/office/drawing/2014/main" id="{5D498405-A6DE-7F84-C8A0-BBF11CEA7F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5B275A-6D45-DEAE-3767-D91107F7E05E}"/>
              </a:ext>
            </a:extLst>
          </p:cNvPr>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49130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D28D-3DB7-AFD2-9FB6-7CF1A94319C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2A68F9AA-BFC6-BF2A-3DFB-D4DFD35316A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E"/>
          </a:p>
        </p:txBody>
      </p:sp>
      <p:sp>
        <p:nvSpPr>
          <p:cNvPr id="4" name="Text Placeholder 3">
            <a:extLst>
              <a:ext uri="{FF2B5EF4-FFF2-40B4-BE49-F238E27FC236}">
                <a16:creationId xmlns:a16="http://schemas.microsoft.com/office/drawing/2014/main" id="{68C403F5-4442-1E01-8909-88B3AEDE47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D1B7CF-7781-3FF8-B76C-F7E0B07EF8F1}"/>
              </a:ext>
            </a:extLst>
          </p:cNvPr>
          <p:cNvSpPr>
            <a:spLocks noGrp="1"/>
          </p:cNvSpPr>
          <p:nvPr>
            <p:ph type="dt" sz="half" idx="10"/>
          </p:nvPr>
        </p:nvSpPr>
        <p:spPr/>
        <p:txBody>
          <a:bodyPr/>
          <a:lstStyle/>
          <a:p>
            <a:fld id="{B61BEF0D-F0BB-DE4B-95CE-6DB70DBA9567}" type="datetimeFigureOut">
              <a:rPr lang="en-US" smtClean="0"/>
              <a:pPr/>
              <a:t>2/22/2024</a:t>
            </a:fld>
            <a:endParaRPr lang="en-US" dirty="0"/>
          </a:p>
        </p:txBody>
      </p:sp>
      <p:sp>
        <p:nvSpPr>
          <p:cNvPr id="6" name="Footer Placeholder 5">
            <a:extLst>
              <a:ext uri="{FF2B5EF4-FFF2-40B4-BE49-F238E27FC236}">
                <a16:creationId xmlns:a16="http://schemas.microsoft.com/office/drawing/2014/main" id="{70CFCFD5-FF04-E048-437F-9103923EC4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8206AD-E996-0E17-08B8-8B488D2233C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39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9CF88-91A2-5D35-FA0A-95D3EE4A857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873B3DC-8C4A-EF15-5113-7095B30D61A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5D29831-5CEA-C080-3B4B-76163DB5EF3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BC4DD8A-81F6-47C0-90B2-142AF37FE4C6}" type="datetimeFigureOut">
              <a:rPr lang="en-IE" smtClean="0"/>
              <a:t>22/02/2024</a:t>
            </a:fld>
            <a:endParaRPr lang="en-IE"/>
          </a:p>
        </p:txBody>
      </p:sp>
      <p:sp>
        <p:nvSpPr>
          <p:cNvPr id="5" name="Footer Placeholder 4">
            <a:extLst>
              <a:ext uri="{FF2B5EF4-FFF2-40B4-BE49-F238E27FC236}">
                <a16:creationId xmlns:a16="http://schemas.microsoft.com/office/drawing/2014/main" id="{9EDE8352-5C94-58D8-7491-B354C2A6194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150B04B6-97AD-CEBC-4CAC-F4F0CF4C52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C24CAF-E7EF-493F-9CC5-A0D63094CDEF}" type="slidenum">
              <a:rPr lang="en-IE" smtClean="0"/>
              <a:t>‹#›</a:t>
            </a:fld>
            <a:endParaRPr lang="en-IE"/>
          </a:p>
        </p:txBody>
      </p:sp>
    </p:spTree>
    <p:extLst>
      <p:ext uri="{BB962C8B-B14F-4D97-AF65-F5344CB8AC3E}">
        <p14:creationId xmlns:p14="http://schemas.microsoft.com/office/powerpoint/2010/main" val="42214534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dirty="0">
                <a:solidFill>
                  <a:srgbClr val="FFFFFF"/>
                </a:solidFill>
              </a:rPr>
              <a:t>Analysis of Algorithms</a:t>
            </a:r>
          </a:p>
        </p:txBody>
      </p:sp>
      <p:sp>
        <p:nvSpPr>
          <p:cNvPr id="3" name="Subtitle 2"/>
          <p:cNvSpPr>
            <a:spLocks noGrp="1"/>
          </p:cNvSpPr>
          <p:nvPr>
            <p:ph type="subTitle" idx="1"/>
          </p:nvPr>
        </p:nvSpPr>
        <p:spPr>
          <a:xfrm>
            <a:off x="1013011" y="4870824"/>
            <a:ext cx="7504463" cy="1458258"/>
          </a:xfrm>
        </p:spPr>
        <p:txBody>
          <a:bodyPr anchor="ctr">
            <a:normAutofit/>
          </a:bodyPr>
          <a:lstStyle/>
          <a:p>
            <a:pPr algn="l"/>
            <a:r>
              <a:rPr lang="en-US" sz="2800" dirty="0"/>
              <a:t>Week-3 (Part-1)</a:t>
            </a:r>
          </a:p>
        </p:txBody>
      </p:sp>
    </p:spTree>
    <p:extLst>
      <p:ext uri="{BB962C8B-B14F-4D97-AF65-F5344CB8AC3E}">
        <p14:creationId xmlns:p14="http://schemas.microsoft.com/office/powerpoint/2010/main" val="175049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8225C-6B67-A1F0-8052-B83CB5FB6706}"/>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4874742-9997-378C-4969-19DF8A9DF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36F297-7EAA-F303-6ADB-F02165EA4583}"/>
              </a:ext>
            </a:extLst>
          </p:cNvPr>
          <p:cNvSpPr>
            <a:spLocks noGrp="1"/>
          </p:cNvSpPr>
          <p:nvPr>
            <p:ph type="title"/>
          </p:nvPr>
        </p:nvSpPr>
        <p:spPr>
          <a:xfrm>
            <a:off x="219999" y="-817124"/>
            <a:ext cx="7266222" cy="1642969"/>
          </a:xfrm>
        </p:spPr>
        <p:txBody>
          <a:bodyPr anchor="b">
            <a:normAutofit/>
          </a:bodyPr>
          <a:lstStyle/>
          <a:p>
            <a:r>
              <a:rPr lang="en-US" sz="3600" dirty="0"/>
              <a:t>Benchmarking Programs</a:t>
            </a:r>
            <a:endParaRPr lang="en-US" sz="3500" dirty="0"/>
          </a:p>
        </p:txBody>
      </p:sp>
      <p:sp>
        <p:nvSpPr>
          <p:cNvPr id="3" name="Content Placeholder 2">
            <a:extLst>
              <a:ext uri="{FF2B5EF4-FFF2-40B4-BE49-F238E27FC236}">
                <a16:creationId xmlns:a16="http://schemas.microsoft.com/office/drawing/2014/main" id="{D8EC40E5-DC08-AF00-8F87-48FBD65B15B5}"/>
              </a:ext>
            </a:extLst>
          </p:cNvPr>
          <p:cNvSpPr>
            <a:spLocks noGrp="1"/>
          </p:cNvSpPr>
          <p:nvPr>
            <p:ph idx="1"/>
          </p:nvPr>
        </p:nvSpPr>
        <p:spPr>
          <a:xfrm>
            <a:off x="336730" y="1278380"/>
            <a:ext cx="8116605" cy="4665523"/>
          </a:xfrm>
        </p:spPr>
        <p:txBody>
          <a:bodyPr anchor="t">
            <a:noAutofit/>
          </a:bodyPr>
          <a:lstStyle/>
          <a:p>
            <a:r>
              <a:rPr lang="en-IE" sz="2000" b="1" dirty="0">
                <a:latin typeface="Courier New"/>
                <a:cs typeface="Courier New"/>
              </a:rPr>
              <a:t>long start = </a:t>
            </a:r>
            <a:r>
              <a:rPr lang="en-IE" sz="2000" b="1" dirty="0" err="1">
                <a:latin typeface="Courier New"/>
                <a:cs typeface="Courier New"/>
              </a:rPr>
              <a:t>System.nanoTime</a:t>
            </a:r>
            <a:r>
              <a:rPr lang="en-IE" sz="2000" b="1" dirty="0">
                <a:latin typeface="Courier New"/>
                <a:cs typeface="Courier New"/>
              </a:rPr>
              <a:t>();</a:t>
            </a:r>
            <a:endParaRPr lang="en-US" sz="2000" b="1" dirty="0">
              <a:latin typeface="Courier New"/>
              <a:cs typeface="Courier New"/>
            </a:endParaRPr>
          </a:p>
          <a:p>
            <a:pPr marL="0" indent="0">
              <a:buNone/>
            </a:pPr>
            <a:r>
              <a:rPr lang="en-IE" sz="2000" b="1" dirty="0">
                <a:latin typeface="Courier New"/>
                <a:cs typeface="Courier New"/>
              </a:rPr>
              <a:t> </a:t>
            </a:r>
            <a:endParaRPr lang="en-US" sz="2000" b="1" dirty="0">
              <a:latin typeface="Courier New"/>
              <a:cs typeface="Courier New"/>
            </a:endParaRPr>
          </a:p>
          <a:p>
            <a:r>
              <a:rPr lang="en-IE" sz="2000" b="1" dirty="0">
                <a:solidFill>
                  <a:srgbClr val="FF0000"/>
                </a:solidFill>
                <a:latin typeface="Courier New"/>
                <a:cs typeface="Courier New"/>
              </a:rPr>
              <a:t>//function to test</a:t>
            </a:r>
            <a:endParaRPr lang="en-US" sz="2000" b="1" dirty="0">
              <a:solidFill>
                <a:srgbClr val="FF0000"/>
              </a:solidFill>
              <a:latin typeface="Courier New"/>
              <a:cs typeface="Courier New"/>
            </a:endParaRPr>
          </a:p>
          <a:p>
            <a:endParaRPr lang="en-IE" sz="2000" b="1" dirty="0">
              <a:latin typeface="Courier New"/>
              <a:cs typeface="Courier New"/>
            </a:endParaRPr>
          </a:p>
          <a:p>
            <a:r>
              <a:rPr lang="en-IE" sz="2000" b="1" dirty="0">
                <a:latin typeface="Courier New"/>
                <a:cs typeface="Courier New"/>
              </a:rPr>
              <a:t>long end = </a:t>
            </a:r>
            <a:r>
              <a:rPr lang="en-IE" sz="2000" b="1" dirty="0" err="1">
                <a:latin typeface="Courier New"/>
                <a:cs typeface="Courier New"/>
              </a:rPr>
              <a:t>System.nanoTime</a:t>
            </a:r>
            <a:r>
              <a:rPr lang="en-IE" sz="2000" b="1" dirty="0">
                <a:latin typeface="Courier New"/>
                <a:cs typeface="Courier New"/>
              </a:rPr>
              <a:t>();</a:t>
            </a:r>
            <a:endParaRPr lang="en-US" sz="2000" b="1" dirty="0">
              <a:latin typeface="Courier New"/>
              <a:cs typeface="Courier New"/>
            </a:endParaRPr>
          </a:p>
          <a:p>
            <a:pPr marL="0" indent="0">
              <a:buNone/>
            </a:pPr>
            <a:r>
              <a:rPr lang="en-IE" sz="2000" b="1" dirty="0">
                <a:latin typeface="Courier New"/>
                <a:cs typeface="Courier New"/>
              </a:rPr>
              <a:t>     </a:t>
            </a:r>
          </a:p>
          <a:p>
            <a:r>
              <a:rPr lang="en-IE" sz="2000" b="1" dirty="0">
                <a:latin typeface="Courier New"/>
                <a:cs typeface="Courier New"/>
              </a:rPr>
              <a:t>long k = end - start;</a:t>
            </a:r>
          </a:p>
          <a:p>
            <a:endParaRPr lang="en-US" sz="2000" b="1" dirty="0">
              <a:latin typeface="Courier New"/>
              <a:cs typeface="Courier New"/>
            </a:endParaRPr>
          </a:p>
          <a:p>
            <a:r>
              <a:rPr lang="en-IE" sz="2000" b="1" dirty="0" err="1">
                <a:latin typeface="Courier New"/>
                <a:cs typeface="Courier New"/>
              </a:rPr>
              <a:t>System.out.println</a:t>
            </a:r>
            <a:r>
              <a:rPr lang="en-IE" sz="2000" b="1" dirty="0">
                <a:latin typeface="Courier New"/>
                <a:cs typeface="Courier New"/>
              </a:rPr>
              <a:t>(”Elapsed time in </a:t>
            </a:r>
            <a:r>
              <a:rPr lang="en-IE" sz="2000" b="1" dirty="0" err="1">
                <a:latin typeface="Courier New"/>
                <a:cs typeface="Courier New"/>
              </a:rPr>
              <a:t>nanseconds</a:t>
            </a:r>
            <a:r>
              <a:rPr lang="en-IE" sz="2000" b="1" dirty="0">
                <a:latin typeface="Courier New"/>
                <a:cs typeface="Courier New"/>
              </a:rPr>
              <a:t>:"+k);</a:t>
            </a:r>
            <a:endParaRPr lang="en-US" sz="2000" b="1" dirty="0">
              <a:latin typeface="Courier New"/>
              <a:cs typeface="Courier New"/>
            </a:endParaRPr>
          </a:p>
        </p:txBody>
      </p:sp>
      <p:sp>
        <p:nvSpPr>
          <p:cNvPr id="31" name="Rectangle 30">
            <a:extLst>
              <a:ext uri="{FF2B5EF4-FFF2-40B4-BE49-F238E27FC236}">
                <a16:creationId xmlns:a16="http://schemas.microsoft.com/office/drawing/2014/main" id="{D97B1161-E557-4E94-4936-D5946EAF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8E04629-9E10-88BF-C22E-E6E74AFF7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716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79418-8BE1-2900-DB21-C3AE16A25C47}"/>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17734ED-FE0D-0192-EA96-C23D00C76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39A920-38BF-608E-D623-235CCEFCFB05}"/>
              </a:ext>
            </a:extLst>
          </p:cNvPr>
          <p:cNvSpPr>
            <a:spLocks noGrp="1"/>
          </p:cNvSpPr>
          <p:nvPr>
            <p:ph type="title"/>
          </p:nvPr>
        </p:nvSpPr>
        <p:spPr>
          <a:xfrm>
            <a:off x="219999" y="-817124"/>
            <a:ext cx="7266222" cy="1642969"/>
          </a:xfrm>
        </p:spPr>
        <p:txBody>
          <a:bodyPr anchor="b">
            <a:normAutofit/>
          </a:bodyPr>
          <a:lstStyle/>
          <a:p>
            <a:r>
              <a:rPr lang="en-US" sz="3600" dirty="0"/>
              <a:t>Calculating Running Times</a:t>
            </a:r>
            <a:endParaRPr lang="en-US" sz="3500" dirty="0"/>
          </a:p>
        </p:txBody>
      </p:sp>
      <p:sp>
        <p:nvSpPr>
          <p:cNvPr id="3" name="Content Placeholder 2">
            <a:extLst>
              <a:ext uri="{FF2B5EF4-FFF2-40B4-BE49-F238E27FC236}">
                <a16:creationId xmlns:a16="http://schemas.microsoft.com/office/drawing/2014/main" id="{85E6D7EB-6FAC-866E-9212-A2537A0A5AA5}"/>
              </a:ext>
            </a:extLst>
          </p:cNvPr>
          <p:cNvSpPr>
            <a:spLocks noGrp="1"/>
          </p:cNvSpPr>
          <p:nvPr>
            <p:ph idx="1"/>
          </p:nvPr>
        </p:nvSpPr>
        <p:spPr>
          <a:xfrm>
            <a:off x="336730" y="1278380"/>
            <a:ext cx="8116605" cy="4665523"/>
          </a:xfrm>
        </p:spPr>
        <p:txBody>
          <a:bodyPr anchor="t">
            <a:noAutofit/>
          </a:bodyPr>
          <a:lstStyle/>
          <a:p>
            <a:pPr algn="just"/>
            <a:r>
              <a:rPr lang="en-US" sz="2000" dirty="0"/>
              <a:t>We measure the cost (running time) in nanoseconds.</a:t>
            </a:r>
          </a:p>
          <a:p>
            <a:pPr marL="457200" lvl="1" indent="0" algn="just">
              <a:buNone/>
            </a:pPr>
            <a:r>
              <a:rPr lang="en-IE" sz="1800" dirty="0"/>
              <a:t>1sec = 10</a:t>
            </a:r>
            <a:r>
              <a:rPr lang="en-IE" sz="1800" baseline="30000" dirty="0"/>
              <a:t>3</a:t>
            </a:r>
            <a:r>
              <a:rPr lang="en-IE" sz="1800" dirty="0"/>
              <a:t>ms (</a:t>
            </a:r>
            <a:r>
              <a:rPr lang="en-IE" sz="1800" dirty="0" err="1"/>
              <a:t>miliseconds</a:t>
            </a:r>
            <a:r>
              <a:rPr lang="en-IE" sz="1800" dirty="0"/>
              <a:t>)</a:t>
            </a:r>
          </a:p>
          <a:p>
            <a:pPr marL="457200" lvl="1" indent="0" algn="just">
              <a:buNone/>
            </a:pPr>
            <a:r>
              <a:rPr lang="en-IE" sz="1800" dirty="0"/>
              <a:t>1sec = 10</a:t>
            </a:r>
            <a:r>
              <a:rPr lang="en-IE" sz="1800" baseline="20000" dirty="0"/>
              <a:t>6</a:t>
            </a:r>
            <a:r>
              <a:rPr lang="en-IE" sz="1800" dirty="0">
                <a:sym typeface="Symbol"/>
              </a:rPr>
              <a:t>s (microseconds)</a:t>
            </a:r>
          </a:p>
          <a:p>
            <a:pPr marL="457200" lvl="1" indent="0" algn="just">
              <a:buNone/>
            </a:pPr>
            <a:r>
              <a:rPr lang="en-IE" sz="1800" dirty="0">
                <a:sym typeface="Symbol"/>
              </a:rPr>
              <a:t>1sec = 10</a:t>
            </a:r>
            <a:r>
              <a:rPr lang="en-IE" sz="1800" baseline="20000" dirty="0">
                <a:sym typeface="Symbol"/>
              </a:rPr>
              <a:t>9</a:t>
            </a:r>
            <a:r>
              <a:rPr lang="en-IE" sz="1800" dirty="0">
                <a:sym typeface="Symbol"/>
              </a:rPr>
              <a:t>ns (nanoseconds)</a:t>
            </a:r>
            <a:endParaRPr lang="en-IE" sz="1800" dirty="0"/>
          </a:p>
          <a:p>
            <a:pPr marL="457200" lvl="1" indent="0" algn="just">
              <a:buNone/>
            </a:pPr>
            <a:endParaRPr lang="en-US" sz="1800" dirty="0"/>
          </a:p>
          <a:p>
            <a:pPr algn="just"/>
            <a:r>
              <a:rPr lang="en-US" sz="2000" dirty="0"/>
              <a:t>A fast machine might execute a primitive instruction in </a:t>
            </a:r>
            <a:r>
              <a:rPr lang="en-US" sz="2000" b="1" dirty="0"/>
              <a:t>5ns. </a:t>
            </a:r>
            <a:endParaRPr lang="en-US" sz="2000" dirty="0"/>
          </a:p>
          <a:p>
            <a:pPr algn="just"/>
            <a:r>
              <a:rPr lang="en-US" sz="2000" dirty="0"/>
              <a:t>Whereas a slow machine might take </a:t>
            </a:r>
            <a:r>
              <a:rPr lang="en-US" sz="2000" b="1" dirty="0"/>
              <a:t>20ns</a:t>
            </a:r>
            <a:r>
              <a:rPr lang="en-US" sz="2000" dirty="0"/>
              <a:t> to execute the same primitive instruction. </a:t>
            </a:r>
          </a:p>
          <a:p>
            <a:pPr algn="just"/>
            <a:endParaRPr lang="en-US" sz="2000" dirty="0"/>
          </a:p>
          <a:p>
            <a:pPr algn="just"/>
            <a:r>
              <a:rPr lang="en-US" sz="2000" dirty="0"/>
              <a:t>Also, different compilers generate different binary instruction sets to implement high – level program code.</a:t>
            </a:r>
          </a:p>
          <a:p>
            <a:pPr algn="just"/>
            <a:endParaRPr lang="en-US" sz="2000" dirty="0"/>
          </a:p>
          <a:p>
            <a:pPr algn="just"/>
            <a:r>
              <a:rPr lang="en-US" sz="2000" dirty="0"/>
              <a:t>This makes the task of calculating the running time of executing programs that are more complex.</a:t>
            </a:r>
          </a:p>
        </p:txBody>
      </p:sp>
      <p:sp>
        <p:nvSpPr>
          <p:cNvPr id="31" name="Rectangle 30">
            <a:extLst>
              <a:ext uri="{FF2B5EF4-FFF2-40B4-BE49-F238E27FC236}">
                <a16:creationId xmlns:a16="http://schemas.microsoft.com/office/drawing/2014/main" id="{F826A597-F88D-17EF-12A7-3D12001F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DE8C7CA-046C-2912-3C57-1B6409097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27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D1B1F-14EE-26AD-3940-2AD1C739BAC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6B7E1C3-0436-00ED-FCBA-7D438D40A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238D7B-12DB-49C6-CF05-664680E3E93C}"/>
              </a:ext>
            </a:extLst>
          </p:cNvPr>
          <p:cNvSpPr>
            <a:spLocks noGrp="1"/>
          </p:cNvSpPr>
          <p:nvPr>
            <p:ph type="title"/>
          </p:nvPr>
        </p:nvSpPr>
        <p:spPr>
          <a:xfrm>
            <a:off x="219999" y="-817124"/>
            <a:ext cx="7266222" cy="1642969"/>
          </a:xfrm>
        </p:spPr>
        <p:txBody>
          <a:bodyPr anchor="b">
            <a:normAutofit/>
          </a:bodyPr>
          <a:lstStyle/>
          <a:p>
            <a:r>
              <a:rPr lang="en-US" sz="3600" dirty="0"/>
              <a:t>Calculating Running Times on HAL</a:t>
            </a:r>
            <a:endParaRPr lang="en-US" sz="3500" dirty="0"/>
          </a:p>
        </p:txBody>
      </p:sp>
      <p:sp>
        <p:nvSpPr>
          <p:cNvPr id="3" name="Content Placeholder 2">
            <a:extLst>
              <a:ext uri="{FF2B5EF4-FFF2-40B4-BE49-F238E27FC236}">
                <a16:creationId xmlns:a16="http://schemas.microsoft.com/office/drawing/2014/main" id="{E5F4E532-4A73-18F2-7B16-1BD15D64E18E}"/>
              </a:ext>
            </a:extLst>
          </p:cNvPr>
          <p:cNvSpPr>
            <a:spLocks noGrp="1"/>
          </p:cNvSpPr>
          <p:nvPr>
            <p:ph idx="1"/>
          </p:nvPr>
        </p:nvSpPr>
        <p:spPr>
          <a:xfrm>
            <a:off x="336730" y="1278380"/>
            <a:ext cx="8116605" cy="4665523"/>
          </a:xfrm>
        </p:spPr>
        <p:txBody>
          <a:bodyPr anchor="t">
            <a:noAutofit/>
          </a:bodyPr>
          <a:lstStyle/>
          <a:p>
            <a:r>
              <a:rPr lang="en-US" sz="2000" b="0" i="0" u="none" strike="noStrike" kern="1200" baseline="0" dirty="0">
                <a:solidFill>
                  <a:schemeClr val="tx1"/>
                </a:solidFill>
                <a:latin typeface="+mn-lt"/>
                <a:ea typeface="+mn-ea"/>
                <a:cs typeface="+mn-cs"/>
              </a:rPr>
              <a:t>Machines differ, some are faster than others. </a:t>
            </a:r>
          </a:p>
          <a:p>
            <a:endParaRPr lang="en-US" sz="2000" dirty="0"/>
          </a:p>
          <a:p>
            <a:r>
              <a:rPr lang="en-US" sz="2000" b="0" i="0" u="none" strike="noStrike" kern="1200" baseline="0" dirty="0">
                <a:solidFill>
                  <a:schemeClr val="tx1"/>
                </a:solidFill>
                <a:latin typeface="+mn-lt"/>
                <a:ea typeface="+mn-ea"/>
                <a:cs typeface="+mn-cs"/>
              </a:rPr>
              <a:t>Typically, this means that more powerful machines execute instructions quicker than less powerful ones.</a:t>
            </a:r>
            <a:endParaRPr lang="en-IE" sz="2000" dirty="0"/>
          </a:p>
          <a:p>
            <a:pPr algn="just"/>
            <a:endParaRPr lang="en-US" sz="100" dirty="0"/>
          </a:p>
          <a:p>
            <a:pPr algn="just"/>
            <a:endParaRPr lang="en-US" sz="2000" dirty="0"/>
          </a:p>
          <a:p>
            <a:pPr algn="just"/>
            <a:r>
              <a:rPr lang="en-US" sz="2000" dirty="0"/>
              <a:t>To simplify the task, we will </a:t>
            </a:r>
            <a:r>
              <a:rPr lang="en-US" sz="2000" b="1" dirty="0"/>
              <a:t>specify a time cost for executing primitive instructions on an ideal machine called HAL.</a:t>
            </a:r>
          </a:p>
        </p:txBody>
      </p:sp>
      <p:sp>
        <p:nvSpPr>
          <p:cNvPr id="31" name="Rectangle 30">
            <a:extLst>
              <a:ext uri="{FF2B5EF4-FFF2-40B4-BE49-F238E27FC236}">
                <a16:creationId xmlns:a16="http://schemas.microsoft.com/office/drawing/2014/main" id="{206697EE-03AE-09FB-F753-03B0568E4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D44440B-8DDF-4ECC-C468-D1C7E5D10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19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D4770-ABC7-98CF-0C05-2DD4D2CA7255}"/>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7BA4412-24E8-4690-30F0-A3B6B2E18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CE7BFF-7D47-CC88-26DC-BFCACF2F0A7B}"/>
              </a:ext>
            </a:extLst>
          </p:cNvPr>
          <p:cNvSpPr>
            <a:spLocks noGrp="1"/>
          </p:cNvSpPr>
          <p:nvPr>
            <p:ph type="title"/>
          </p:nvPr>
        </p:nvSpPr>
        <p:spPr>
          <a:xfrm>
            <a:off x="219999" y="-817124"/>
            <a:ext cx="7266222" cy="1642969"/>
          </a:xfrm>
        </p:spPr>
        <p:txBody>
          <a:bodyPr anchor="b">
            <a:normAutofit/>
          </a:bodyPr>
          <a:lstStyle/>
          <a:p>
            <a:r>
              <a:rPr lang="en-US" sz="3600" dirty="0"/>
              <a:t>Calculating Running Times on HAL</a:t>
            </a:r>
            <a:endParaRPr lang="en-US" sz="3500" dirty="0"/>
          </a:p>
        </p:txBody>
      </p:sp>
      <p:sp>
        <p:nvSpPr>
          <p:cNvPr id="3" name="Content Placeholder 2">
            <a:extLst>
              <a:ext uri="{FF2B5EF4-FFF2-40B4-BE49-F238E27FC236}">
                <a16:creationId xmlns:a16="http://schemas.microsoft.com/office/drawing/2014/main" id="{14EBB0D3-D4CF-7015-E7D2-83DC19267A66}"/>
              </a:ext>
            </a:extLst>
          </p:cNvPr>
          <p:cNvSpPr>
            <a:spLocks noGrp="1"/>
          </p:cNvSpPr>
          <p:nvPr>
            <p:ph idx="1"/>
          </p:nvPr>
        </p:nvSpPr>
        <p:spPr>
          <a:xfrm>
            <a:off x="336730" y="1278380"/>
            <a:ext cx="8116605" cy="4665523"/>
          </a:xfrm>
        </p:spPr>
        <p:txBody>
          <a:bodyPr anchor="t">
            <a:noAutofit/>
          </a:bodyPr>
          <a:lstStyle/>
          <a:p>
            <a:pPr marL="0" indent="0" algn="just">
              <a:buNone/>
            </a:pPr>
            <a:endParaRPr lang="en-US" sz="900" dirty="0"/>
          </a:p>
          <a:p>
            <a:pPr algn="just"/>
            <a:r>
              <a:rPr lang="en-US" sz="1800" b="0" i="0" dirty="0">
                <a:solidFill>
                  <a:srgbClr val="0D0D0D"/>
                </a:solidFill>
                <a:effectLst/>
                <a:latin typeface="Söhne"/>
              </a:rPr>
              <a:t>The term "Hardware Abstraction Layer (HAL) machine" serves as an intermediary software layer between the operating system (OS) or higher-level software applications and the underlying hardware components of the machine.</a:t>
            </a:r>
            <a:endParaRPr lang="en-US" sz="1600" b="0" i="0" dirty="0">
              <a:solidFill>
                <a:srgbClr val="0D0D0D"/>
              </a:solidFill>
              <a:effectLst/>
              <a:latin typeface="Söhne"/>
            </a:endParaRPr>
          </a:p>
          <a:p>
            <a:pPr algn="just"/>
            <a:endParaRPr lang="en-US" sz="1000" dirty="0"/>
          </a:p>
          <a:p>
            <a:pPr marL="171450" marR="0" lvl="0" indent="-171450" algn="just"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real cost, when tested on an actual machine, will be some multiple of the cost of executing it on HAL.</a:t>
            </a:r>
          </a:p>
          <a:p>
            <a:pPr algn="just"/>
            <a:endParaRPr lang="en-US" sz="1000" dirty="0"/>
          </a:p>
          <a:p>
            <a:pPr algn="just"/>
            <a:r>
              <a:rPr lang="en-US" sz="2000" dirty="0"/>
              <a:t>For example, if the running time on HAL for a given program is 1000ns, then the running time on a machine four times faster than HAL will be 250ns.</a:t>
            </a:r>
          </a:p>
        </p:txBody>
      </p:sp>
      <p:sp>
        <p:nvSpPr>
          <p:cNvPr id="31" name="Rectangle 30">
            <a:extLst>
              <a:ext uri="{FF2B5EF4-FFF2-40B4-BE49-F238E27FC236}">
                <a16:creationId xmlns:a16="http://schemas.microsoft.com/office/drawing/2014/main" id="{046C4C2E-C466-E419-C455-23D9875A0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63289B5-4375-8E9A-A88E-26F14B0E0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80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B72B2-37AC-65FB-D76F-8C033AFA518E}"/>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F3826C8-42F7-1631-826C-EAD8F859C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F55250-78A0-EF36-A8A0-D649FF622108}"/>
              </a:ext>
            </a:extLst>
          </p:cNvPr>
          <p:cNvSpPr>
            <a:spLocks noGrp="1"/>
          </p:cNvSpPr>
          <p:nvPr>
            <p:ph type="title"/>
          </p:nvPr>
        </p:nvSpPr>
        <p:spPr>
          <a:xfrm>
            <a:off x="219999" y="-817124"/>
            <a:ext cx="7266222" cy="1642969"/>
          </a:xfrm>
        </p:spPr>
        <p:txBody>
          <a:bodyPr anchor="b">
            <a:normAutofit/>
          </a:bodyPr>
          <a:lstStyle/>
          <a:p>
            <a:r>
              <a:rPr lang="en-US" sz="3600" dirty="0"/>
              <a:t>Running Times on HAL </a:t>
            </a:r>
            <a:endParaRPr lang="en-US" sz="3500" dirty="0"/>
          </a:p>
        </p:txBody>
      </p:sp>
      <p:sp>
        <p:nvSpPr>
          <p:cNvPr id="3" name="Content Placeholder 2">
            <a:extLst>
              <a:ext uri="{FF2B5EF4-FFF2-40B4-BE49-F238E27FC236}">
                <a16:creationId xmlns:a16="http://schemas.microsoft.com/office/drawing/2014/main" id="{ACC09D67-4333-FC38-4A5C-FC79C0678255}"/>
              </a:ext>
            </a:extLst>
          </p:cNvPr>
          <p:cNvSpPr>
            <a:spLocks noGrp="1"/>
          </p:cNvSpPr>
          <p:nvPr>
            <p:ph idx="1"/>
          </p:nvPr>
        </p:nvSpPr>
        <p:spPr>
          <a:xfrm>
            <a:off x="336730" y="1278380"/>
            <a:ext cx="8116605" cy="4665523"/>
          </a:xfrm>
        </p:spPr>
        <p:txBody>
          <a:bodyPr anchor="t">
            <a:noAutofit/>
          </a:bodyPr>
          <a:lstStyle/>
          <a:p>
            <a:pPr marL="0" indent="0">
              <a:buNone/>
            </a:pPr>
            <a:r>
              <a:rPr lang="en-IE" dirty="0"/>
              <a:t>Let the cost of executing:</a:t>
            </a:r>
          </a:p>
          <a:p>
            <a:endParaRPr lang="en-IE" dirty="0"/>
          </a:p>
          <a:p>
            <a:endParaRPr lang="en-IE" dirty="0"/>
          </a:p>
          <a:p>
            <a:pPr marL="0" indent="0">
              <a:buNone/>
            </a:pPr>
            <a:endParaRPr lang="en-IE" dirty="0"/>
          </a:p>
          <a:p>
            <a:pPr marL="0" indent="0">
              <a:buNone/>
            </a:pPr>
            <a:endParaRPr lang="en-IE" dirty="0"/>
          </a:p>
          <a:p>
            <a:pPr marL="0" indent="0">
              <a:buNone/>
            </a:pPr>
            <a:r>
              <a:rPr lang="en-IE" dirty="0"/>
              <a:t>be 10ns</a:t>
            </a:r>
            <a:r>
              <a:rPr lang="en-US" dirty="0">
                <a:effectLst/>
              </a:rPr>
              <a:t> </a:t>
            </a:r>
            <a:endParaRPr lang="en-US" dirty="0"/>
          </a:p>
        </p:txBody>
      </p:sp>
      <p:sp>
        <p:nvSpPr>
          <p:cNvPr id="31" name="Rectangle 30">
            <a:extLst>
              <a:ext uri="{FF2B5EF4-FFF2-40B4-BE49-F238E27FC236}">
                <a16:creationId xmlns:a16="http://schemas.microsoft.com/office/drawing/2014/main" id="{C54B953F-3055-239E-DFAB-A3F998E2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991BBA7-0F08-5353-8611-47ADC70B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3A56D171-5997-6701-91BD-CA5CDCE33EA9}"/>
              </a:ext>
            </a:extLst>
          </p:cNvPr>
          <p:cNvGraphicFramePr>
            <a:graphicFrameLocks noGrp="1"/>
          </p:cNvGraphicFramePr>
          <p:nvPr>
            <p:extLst>
              <p:ext uri="{D42A27DB-BD31-4B8C-83A1-F6EECF244321}">
                <p14:modId xmlns:p14="http://schemas.microsoft.com/office/powerpoint/2010/main" val="1831421884"/>
              </p:ext>
            </p:extLst>
          </p:nvPr>
        </p:nvGraphicFramePr>
        <p:xfrm>
          <a:off x="1390184" y="1978278"/>
          <a:ext cx="6802245" cy="640080"/>
        </p:xfrm>
        <a:graphic>
          <a:graphicData uri="http://schemas.openxmlformats.org/drawingml/2006/table">
            <a:tbl>
              <a:tblPr firstRow="1" bandRow="1">
                <a:tableStyleId>{5C22544A-7EE6-4342-B048-85BDC9FD1C3A}</a:tableStyleId>
              </a:tblPr>
              <a:tblGrid>
                <a:gridCol w="472650">
                  <a:extLst>
                    <a:ext uri="{9D8B030D-6E8A-4147-A177-3AD203B41FA5}">
                      <a16:colId xmlns:a16="http://schemas.microsoft.com/office/drawing/2014/main" val="2849052564"/>
                    </a:ext>
                  </a:extLst>
                </a:gridCol>
                <a:gridCol w="472650">
                  <a:extLst>
                    <a:ext uri="{9D8B030D-6E8A-4147-A177-3AD203B41FA5}">
                      <a16:colId xmlns:a16="http://schemas.microsoft.com/office/drawing/2014/main" val="24126669"/>
                    </a:ext>
                  </a:extLst>
                </a:gridCol>
                <a:gridCol w="472650">
                  <a:extLst>
                    <a:ext uri="{9D8B030D-6E8A-4147-A177-3AD203B41FA5}">
                      <a16:colId xmlns:a16="http://schemas.microsoft.com/office/drawing/2014/main" val="650385490"/>
                    </a:ext>
                  </a:extLst>
                </a:gridCol>
                <a:gridCol w="472650">
                  <a:extLst>
                    <a:ext uri="{9D8B030D-6E8A-4147-A177-3AD203B41FA5}">
                      <a16:colId xmlns:a16="http://schemas.microsoft.com/office/drawing/2014/main" val="3439724981"/>
                    </a:ext>
                  </a:extLst>
                </a:gridCol>
                <a:gridCol w="472650">
                  <a:extLst>
                    <a:ext uri="{9D8B030D-6E8A-4147-A177-3AD203B41FA5}">
                      <a16:colId xmlns:a16="http://schemas.microsoft.com/office/drawing/2014/main" val="294861473"/>
                    </a:ext>
                  </a:extLst>
                </a:gridCol>
                <a:gridCol w="472650">
                  <a:extLst>
                    <a:ext uri="{9D8B030D-6E8A-4147-A177-3AD203B41FA5}">
                      <a16:colId xmlns:a16="http://schemas.microsoft.com/office/drawing/2014/main" val="722250140"/>
                    </a:ext>
                  </a:extLst>
                </a:gridCol>
                <a:gridCol w="472650">
                  <a:extLst>
                    <a:ext uri="{9D8B030D-6E8A-4147-A177-3AD203B41FA5}">
                      <a16:colId xmlns:a16="http://schemas.microsoft.com/office/drawing/2014/main" val="703023819"/>
                    </a:ext>
                  </a:extLst>
                </a:gridCol>
                <a:gridCol w="472650">
                  <a:extLst>
                    <a:ext uri="{9D8B030D-6E8A-4147-A177-3AD203B41FA5}">
                      <a16:colId xmlns:a16="http://schemas.microsoft.com/office/drawing/2014/main" val="436696623"/>
                    </a:ext>
                  </a:extLst>
                </a:gridCol>
                <a:gridCol w="472650">
                  <a:extLst>
                    <a:ext uri="{9D8B030D-6E8A-4147-A177-3AD203B41FA5}">
                      <a16:colId xmlns:a16="http://schemas.microsoft.com/office/drawing/2014/main" val="622868089"/>
                    </a:ext>
                  </a:extLst>
                </a:gridCol>
                <a:gridCol w="472650">
                  <a:extLst>
                    <a:ext uri="{9D8B030D-6E8A-4147-A177-3AD203B41FA5}">
                      <a16:colId xmlns:a16="http://schemas.microsoft.com/office/drawing/2014/main" val="3155469923"/>
                    </a:ext>
                  </a:extLst>
                </a:gridCol>
                <a:gridCol w="472650">
                  <a:extLst>
                    <a:ext uri="{9D8B030D-6E8A-4147-A177-3AD203B41FA5}">
                      <a16:colId xmlns:a16="http://schemas.microsoft.com/office/drawing/2014/main" val="295632887"/>
                    </a:ext>
                  </a:extLst>
                </a:gridCol>
                <a:gridCol w="472650">
                  <a:extLst>
                    <a:ext uri="{9D8B030D-6E8A-4147-A177-3AD203B41FA5}">
                      <a16:colId xmlns:a16="http://schemas.microsoft.com/office/drawing/2014/main" val="1731471449"/>
                    </a:ext>
                  </a:extLst>
                </a:gridCol>
                <a:gridCol w="364728">
                  <a:extLst>
                    <a:ext uri="{9D8B030D-6E8A-4147-A177-3AD203B41FA5}">
                      <a16:colId xmlns:a16="http://schemas.microsoft.com/office/drawing/2014/main" val="963356624"/>
                    </a:ext>
                  </a:extLst>
                </a:gridCol>
                <a:gridCol w="765717">
                  <a:extLst>
                    <a:ext uri="{9D8B030D-6E8A-4147-A177-3AD203B41FA5}">
                      <a16:colId xmlns:a16="http://schemas.microsoft.com/office/drawing/2014/main" val="4108307952"/>
                    </a:ext>
                  </a:extLst>
                </a:gridCol>
              </a:tblGrid>
              <a:tr h="370840">
                <a:tc>
                  <a:txBody>
                    <a:bodyPr/>
                    <a:lstStyle/>
                    <a:p>
                      <a:r>
                        <a:rPr lang="en-US" sz="1800" dirty="0"/>
                        <a:t>=</a:t>
                      </a:r>
                      <a:endParaRPr lang="en-IE" sz="1800" dirty="0"/>
                    </a:p>
                  </a:txBody>
                  <a:tcPr/>
                </a:tc>
                <a:tc>
                  <a:txBody>
                    <a:bodyPr/>
                    <a:lstStyle/>
                    <a:p>
                      <a:r>
                        <a:rPr lang="en-US" sz="1800" dirty="0"/>
                        <a:t>-</a:t>
                      </a:r>
                      <a:endParaRPr lang="en-IE" sz="1800" dirty="0"/>
                    </a:p>
                  </a:txBody>
                  <a:tcPr/>
                </a:tc>
                <a:tc>
                  <a:txBody>
                    <a:bodyPr/>
                    <a:lstStyle/>
                    <a:p>
                      <a:r>
                        <a:rPr lang="en-US" sz="1800" dirty="0"/>
                        <a:t>*</a:t>
                      </a:r>
                      <a:endParaRPr lang="en-IE" sz="1800" dirty="0"/>
                    </a:p>
                  </a:txBody>
                  <a:tcPr/>
                </a:tc>
                <a:tc>
                  <a:txBody>
                    <a:bodyPr/>
                    <a:lstStyle/>
                    <a:p>
                      <a:r>
                        <a:rPr lang="en-US" sz="1800" dirty="0"/>
                        <a:t>/</a:t>
                      </a:r>
                      <a:endParaRPr lang="en-IE" sz="1800" dirty="0"/>
                    </a:p>
                  </a:txBody>
                  <a:tcPr/>
                </a:tc>
                <a:tc>
                  <a:txBody>
                    <a:bodyPr/>
                    <a:lstStyle/>
                    <a:p>
                      <a:r>
                        <a:rPr lang="en-US" sz="1800" dirty="0"/>
                        <a:t>%</a:t>
                      </a:r>
                      <a:endParaRPr lang="en-IE" sz="1800" dirty="0"/>
                    </a:p>
                  </a:txBody>
                  <a:tcPr/>
                </a:tc>
                <a:tc>
                  <a:txBody>
                    <a:bodyPr/>
                    <a:lstStyle/>
                    <a:p>
                      <a:r>
                        <a:rPr lang="en-US" sz="1800" dirty="0"/>
                        <a:t>&lt;</a:t>
                      </a:r>
                      <a:endParaRPr lang="en-IE" sz="1800" dirty="0"/>
                    </a:p>
                  </a:txBody>
                  <a:tcPr/>
                </a:tc>
                <a:tc>
                  <a:txBody>
                    <a:bodyPr/>
                    <a:lstStyle/>
                    <a:p>
                      <a:r>
                        <a:rPr lang="en-US" sz="1800" dirty="0"/>
                        <a:t>&gt;</a:t>
                      </a:r>
                      <a:endParaRPr lang="en-IE" sz="1800" dirty="0"/>
                    </a:p>
                  </a:txBody>
                  <a:tcPr/>
                </a:tc>
                <a:tc>
                  <a:txBody>
                    <a:bodyPr/>
                    <a:lstStyle/>
                    <a:p>
                      <a:r>
                        <a:rPr lang="en-US" sz="1800" dirty="0"/>
                        <a:t>==</a:t>
                      </a:r>
                      <a:endParaRPr lang="en-IE" sz="1800" dirty="0"/>
                    </a:p>
                  </a:txBody>
                  <a:tcPr/>
                </a:tc>
                <a:tc>
                  <a:txBody>
                    <a:bodyPr/>
                    <a:lstStyle/>
                    <a:p>
                      <a:r>
                        <a:rPr lang="en-US" sz="1800" dirty="0"/>
                        <a:t>&gt;=</a:t>
                      </a:r>
                      <a:endParaRPr lang="en-IE" sz="1800" dirty="0"/>
                    </a:p>
                  </a:txBody>
                  <a:tcPr/>
                </a:tc>
                <a:tc>
                  <a:txBody>
                    <a:bodyPr/>
                    <a:lstStyle/>
                    <a:p>
                      <a:r>
                        <a:rPr lang="en-US" sz="1800" dirty="0"/>
                        <a:t>&lt;=</a:t>
                      </a:r>
                      <a:endParaRPr lang="en-IE" sz="1800" dirty="0"/>
                    </a:p>
                  </a:txBody>
                  <a:tcPr/>
                </a:tc>
                <a:tc>
                  <a:txBody>
                    <a:bodyPr/>
                    <a:lstStyle/>
                    <a:p>
                      <a:r>
                        <a:rPr lang="en-US" sz="1800" dirty="0"/>
                        <a:t>!=</a:t>
                      </a:r>
                      <a:endParaRPr lang="en-IE" sz="1800" dirty="0"/>
                    </a:p>
                  </a:txBody>
                  <a:tcPr/>
                </a:tc>
                <a:tc>
                  <a:txBody>
                    <a:bodyPr/>
                    <a:lstStyle/>
                    <a:p>
                      <a:r>
                        <a:rPr lang="en-US" sz="1800" dirty="0"/>
                        <a:t>=</a:t>
                      </a:r>
                      <a:endParaRPr lang="en-IE" sz="1800" dirty="0"/>
                    </a:p>
                  </a:txBody>
                  <a:tcPr/>
                </a:tc>
                <a:tc>
                  <a:txBody>
                    <a:bodyPr/>
                    <a:lstStyle/>
                    <a:p>
                      <a:r>
                        <a:rPr lang="en-US" sz="1800" dirty="0"/>
                        <a:t>||</a:t>
                      </a:r>
                      <a:endParaRPr lang="en-IE" sz="1800" dirty="0"/>
                    </a:p>
                  </a:txBody>
                  <a:tcPr/>
                </a:tc>
                <a:tc>
                  <a:txBody>
                    <a:bodyPr/>
                    <a:lstStyle/>
                    <a:p>
                      <a:r>
                        <a:rPr lang="en-US" sz="1800" dirty="0"/>
                        <a:t>&amp;&amp;</a:t>
                      </a:r>
                      <a:endParaRPr lang="en-IE" sz="1800" dirty="0"/>
                    </a:p>
                  </a:txBody>
                  <a:tcPr/>
                </a:tc>
                <a:extLst>
                  <a:ext uri="{0D108BD9-81ED-4DB2-BD59-A6C34878D82A}">
                    <a16:rowId xmlns:a16="http://schemas.microsoft.com/office/drawing/2014/main" val="592640824"/>
                  </a:ext>
                </a:extLst>
              </a:tr>
            </a:tbl>
          </a:graphicData>
        </a:graphic>
      </p:graphicFrame>
    </p:spTree>
    <p:extLst>
      <p:ext uri="{BB962C8B-B14F-4D97-AF65-F5344CB8AC3E}">
        <p14:creationId xmlns:p14="http://schemas.microsoft.com/office/powerpoint/2010/main" val="3119275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947AE-4904-74D8-3525-82D66E459562}"/>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8B3CBA7-A27E-ACA5-9027-D617D9CED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D837BE-87A0-FCE2-82EA-9B8746319CE5}"/>
              </a:ext>
            </a:extLst>
          </p:cNvPr>
          <p:cNvSpPr>
            <a:spLocks noGrp="1"/>
          </p:cNvSpPr>
          <p:nvPr>
            <p:ph type="title"/>
          </p:nvPr>
        </p:nvSpPr>
        <p:spPr>
          <a:xfrm>
            <a:off x="219999" y="-817124"/>
            <a:ext cx="7266222" cy="1642969"/>
          </a:xfrm>
        </p:spPr>
        <p:txBody>
          <a:bodyPr anchor="b">
            <a:normAutofit/>
          </a:bodyPr>
          <a:lstStyle/>
          <a:p>
            <a:r>
              <a:rPr lang="en-US" sz="3600" dirty="0"/>
              <a:t>Running Times on HAL</a:t>
            </a:r>
            <a:endParaRPr lang="en-US" sz="3500" dirty="0"/>
          </a:p>
        </p:txBody>
      </p:sp>
      <p:sp>
        <p:nvSpPr>
          <p:cNvPr id="3" name="Content Placeholder 2">
            <a:extLst>
              <a:ext uri="{FF2B5EF4-FFF2-40B4-BE49-F238E27FC236}">
                <a16:creationId xmlns:a16="http://schemas.microsoft.com/office/drawing/2014/main" id="{AF004406-3757-4B02-633F-ADB9A446D691}"/>
              </a:ext>
            </a:extLst>
          </p:cNvPr>
          <p:cNvSpPr>
            <a:spLocks noGrp="1"/>
          </p:cNvSpPr>
          <p:nvPr>
            <p:ph idx="1"/>
          </p:nvPr>
        </p:nvSpPr>
        <p:spPr>
          <a:xfrm>
            <a:off x="336730" y="1278380"/>
            <a:ext cx="8807268" cy="4665523"/>
          </a:xfrm>
        </p:spPr>
        <p:txBody>
          <a:bodyPr anchor="t">
            <a:noAutofit/>
          </a:bodyPr>
          <a:lstStyle/>
          <a:p>
            <a:pPr marL="0" indent="0">
              <a:buNone/>
            </a:pPr>
            <a:r>
              <a:rPr lang="en-IE" sz="2000" dirty="0"/>
              <a:t>Using these </a:t>
            </a:r>
            <a:r>
              <a:rPr lang="en-US" sz="2000" dirty="0"/>
              <a:t>constant values, we calculate the cost of the following code segments.</a:t>
            </a:r>
            <a:endParaRPr lang="en-IE" sz="2000" dirty="0"/>
          </a:p>
          <a:p>
            <a:pPr marL="0" indent="0">
              <a:buNone/>
            </a:pPr>
            <a:endParaRPr lang="en-US" sz="2000" dirty="0"/>
          </a:p>
        </p:txBody>
      </p:sp>
      <p:sp>
        <p:nvSpPr>
          <p:cNvPr id="31" name="Rectangle 30">
            <a:extLst>
              <a:ext uri="{FF2B5EF4-FFF2-40B4-BE49-F238E27FC236}">
                <a16:creationId xmlns:a16="http://schemas.microsoft.com/office/drawing/2014/main" id="{7DFA902E-38A1-C94B-9FD7-EE80E824C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E759689-924E-EEEC-79DC-EA6841E4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B0FA30F2-0DB8-4AAA-1D9D-6B95093C6D2B}"/>
              </a:ext>
            </a:extLst>
          </p:cNvPr>
          <p:cNvGraphicFramePr>
            <a:graphicFrameLocks/>
          </p:cNvGraphicFramePr>
          <p:nvPr>
            <p:extLst>
              <p:ext uri="{D42A27DB-BD31-4B8C-83A1-F6EECF244321}">
                <p14:modId xmlns:p14="http://schemas.microsoft.com/office/powerpoint/2010/main" val="1289307913"/>
              </p:ext>
            </p:extLst>
          </p:nvPr>
        </p:nvGraphicFramePr>
        <p:xfrm>
          <a:off x="737432" y="2013460"/>
          <a:ext cx="7315200" cy="3017520"/>
        </p:xfrm>
        <a:graphic>
          <a:graphicData uri="http://schemas.openxmlformats.org/drawingml/2006/table">
            <a:tbl>
              <a:tblPr firstRow="1">
                <a:tableStyleId>{5C22544A-7EE6-4342-B048-85BDC9FD1C3A}</a:tableStyleId>
              </a:tblPr>
              <a:tblGrid>
                <a:gridCol w="3161163">
                  <a:extLst>
                    <a:ext uri="{9D8B030D-6E8A-4147-A177-3AD203B41FA5}">
                      <a16:colId xmlns:a16="http://schemas.microsoft.com/office/drawing/2014/main" val="3572409586"/>
                    </a:ext>
                  </a:extLst>
                </a:gridCol>
                <a:gridCol w="1937210">
                  <a:extLst>
                    <a:ext uri="{9D8B030D-6E8A-4147-A177-3AD203B41FA5}">
                      <a16:colId xmlns:a16="http://schemas.microsoft.com/office/drawing/2014/main" val="2849350752"/>
                    </a:ext>
                  </a:extLst>
                </a:gridCol>
                <a:gridCol w="2216827">
                  <a:extLst>
                    <a:ext uri="{9D8B030D-6E8A-4147-A177-3AD203B41FA5}">
                      <a16:colId xmlns:a16="http://schemas.microsoft.com/office/drawing/2014/main" val="3180451385"/>
                    </a:ext>
                  </a:extLst>
                </a:gridCol>
              </a:tblGrid>
              <a:tr h="370840">
                <a:tc>
                  <a:txBody>
                    <a:bodyPr/>
                    <a:lstStyle/>
                    <a:p>
                      <a:r>
                        <a:rPr lang="en-IE" sz="2400" b="1" dirty="0"/>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2400" b="1" dirty="0"/>
                        <a:t>Unit Cost (ns)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2400" b="1" dirty="0"/>
                        <a:t>Total Cost (ns)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183093"/>
                  </a:ext>
                </a:extLst>
              </a:tr>
              <a:tr h="370840">
                <a:tc>
                  <a:txBody>
                    <a:bodyPr/>
                    <a:lstStyle/>
                    <a:p>
                      <a:r>
                        <a:rPr lang="en-IE" sz="2400" dirty="0"/>
                        <a:t>x = x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400" dirty="0"/>
                        <a:t>10, 10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2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7247738"/>
                  </a:ext>
                </a:extLst>
              </a:tr>
              <a:tr h="370840">
                <a:tc>
                  <a:txBody>
                    <a:bodyPr/>
                    <a:lstStyle/>
                    <a:p>
                      <a:r>
                        <a:rPr lang="en-IE" sz="2400" dirty="0"/>
                        <a:t>x == 2 || x ==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400" dirty="0"/>
                        <a:t>10, 10, 10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24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1376072"/>
                  </a:ext>
                </a:extLst>
              </a:tr>
              <a:tr h="370840">
                <a:tc>
                  <a:txBody>
                    <a:bodyPr/>
                    <a:lstStyle/>
                    <a:p>
                      <a:r>
                        <a:rPr lang="en-IE" sz="2400" dirty="0"/>
                        <a:t>x = x + y;</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2400" dirty="0"/>
                        <a:t>y = x - y;</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2400" dirty="0"/>
                        <a:t>y = x -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400" dirty="0"/>
                        <a:t>10,</a:t>
                      </a:r>
                      <a:r>
                        <a:rPr lang="en-IE" sz="2400" baseline="0" dirty="0"/>
                        <a:t> 10</a:t>
                      </a:r>
                    </a:p>
                    <a:p>
                      <a:r>
                        <a:rPr lang="en-IE" sz="2400" baseline="0" dirty="0"/>
                        <a:t>10, 10</a:t>
                      </a:r>
                    </a:p>
                    <a:p>
                      <a:r>
                        <a:rPr lang="en-IE" sz="2400" baseline="0" dirty="0"/>
                        <a:t>10, 10</a:t>
                      </a:r>
                      <a:endParaRPr lang="en-I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24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5762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Return</a:t>
                      </a:r>
                      <a:endParaRPr lang="en-I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50</a:t>
                      </a:r>
                      <a:endParaRPr lang="en-I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50</a:t>
                      </a:r>
                      <a:endParaRPr lang="en-I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984922"/>
                  </a:ext>
                </a:extLst>
              </a:tr>
            </a:tbl>
          </a:graphicData>
        </a:graphic>
      </p:graphicFrame>
    </p:spTree>
    <p:extLst>
      <p:ext uri="{BB962C8B-B14F-4D97-AF65-F5344CB8AC3E}">
        <p14:creationId xmlns:p14="http://schemas.microsoft.com/office/powerpoint/2010/main" val="193621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F4B8C-DBC3-A86A-F69E-549979EA7C8C}"/>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835E610-4EA5-5C1F-CBB1-6A32F6385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B42DC3-6DD8-569F-034F-ABA73ABA809D}"/>
              </a:ext>
            </a:extLst>
          </p:cNvPr>
          <p:cNvSpPr>
            <a:spLocks noGrp="1"/>
          </p:cNvSpPr>
          <p:nvPr>
            <p:ph type="title"/>
          </p:nvPr>
        </p:nvSpPr>
        <p:spPr>
          <a:xfrm>
            <a:off x="219999" y="-817124"/>
            <a:ext cx="7266222" cy="1642969"/>
          </a:xfrm>
        </p:spPr>
        <p:txBody>
          <a:bodyPr anchor="b">
            <a:normAutofit/>
          </a:bodyPr>
          <a:lstStyle/>
          <a:p>
            <a:r>
              <a:rPr lang="en-US" sz="3600" dirty="0"/>
              <a:t>Running Times on HAL</a:t>
            </a:r>
            <a:endParaRPr lang="en-US" sz="3500" dirty="0"/>
          </a:p>
        </p:txBody>
      </p:sp>
      <p:sp>
        <p:nvSpPr>
          <p:cNvPr id="3" name="Content Placeholder 2">
            <a:extLst>
              <a:ext uri="{FF2B5EF4-FFF2-40B4-BE49-F238E27FC236}">
                <a16:creationId xmlns:a16="http://schemas.microsoft.com/office/drawing/2014/main" id="{F2E05685-A8C4-2BB7-2A41-3872D0299816}"/>
              </a:ext>
            </a:extLst>
          </p:cNvPr>
          <p:cNvSpPr>
            <a:spLocks noGrp="1"/>
          </p:cNvSpPr>
          <p:nvPr>
            <p:ph idx="1"/>
          </p:nvPr>
        </p:nvSpPr>
        <p:spPr>
          <a:xfrm>
            <a:off x="336730" y="1278380"/>
            <a:ext cx="8116605" cy="4665523"/>
          </a:xfrm>
        </p:spPr>
        <p:txBody>
          <a:bodyPr anchor="t">
            <a:noAutofit/>
          </a:bodyPr>
          <a:lstStyle/>
          <a:p>
            <a:pPr marL="0" indent="0">
              <a:buNone/>
            </a:pPr>
            <a:r>
              <a:rPr lang="en-IE" dirty="0"/>
              <a:t>We assign a cost of </a:t>
            </a:r>
            <a:r>
              <a:rPr lang="en-IE" dirty="0">
                <a:solidFill>
                  <a:schemeClr val="accent6"/>
                </a:solidFill>
              </a:rPr>
              <a:t>50ns</a:t>
            </a:r>
            <a:r>
              <a:rPr lang="en-IE" dirty="0"/>
              <a:t> to </a:t>
            </a:r>
            <a:r>
              <a:rPr lang="en-IE" dirty="0">
                <a:solidFill>
                  <a:srgbClr val="00B050"/>
                </a:solidFill>
              </a:rPr>
              <a:t>function invocation </a:t>
            </a:r>
            <a:r>
              <a:rPr lang="en-IE" dirty="0"/>
              <a:t>and a cost of </a:t>
            </a:r>
            <a:r>
              <a:rPr lang="en-IE" dirty="0">
                <a:solidFill>
                  <a:srgbClr val="FF0000"/>
                </a:solidFill>
              </a:rPr>
              <a:t>10ns</a:t>
            </a:r>
            <a:r>
              <a:rPr lang="en-IE" dirty="0"/>
              <a:t> for each </a:t>
            </a:r>
            <a:r>
              <a:rPr lang="en-IE" dirty="0">
                <a:solidFill>
                  <a:srgbClr val="FF0000"/>
                </a:solidFill>
              </a:rPr>
              <a:t>parameter.</a:t>
            </a:r>
          </a:p>
          <a:p>
            <a:pPr marL="0" indent="0">
              <a:buNone/>
            </a:pPr>
            <a:endParaRPr lang="en-IE" dirty="0">
              <a:solidFill>
                <a:srgbClr val="FF0000"/>
              </a:solidFill>
            </a:endParaRPr>
          </a:p>
          <a:p>
            <a:pPr marL="0" indent="0">
              <a:spcBef>
                <a:spcPts val="600"/>
              </a:spcBef>
              <a:spcAft>
                <a:spcPts val="1200"/>
              </a:spcAft>
              <a:buNone/>
            </a:pPr>
            <a:r>
              <a:rPr lang="en-IE" dirty="0"/>
              <a:t>The cost of executing a </a:t>
            </a:r>
            <a:r>
              <a:rPr lang="en-IE" b="1" dirty="0"/>
              <a:t>return statement </a:t>
            </a:r>
            <a:r>
              <a:rPr lang="en-IE" dirty="0"/>
              <a:t>is also set at </a:t>
            </a:r>
            <a:r>
              <a:rPr lang="en-IE" b="1" dirty="0"/>
              <a:t>50ns.</a:t>
            </a:r>
          </a:p>
          <a:p>
            <a:pPr marL="0" indent="0">
              <a:spcBef>
                <a:spcPts val="600"/>
              </a:spcBef>
              <a:spcAft>
                <a:spcPts val="1200"/>
              </a:spcAft>
              <a:buNone/>
            </a:pPr>
            <a:endParaRPr lang="en-IE" b="1" dirty="0"/>
          </a:p>
          <a:p>
            <a:pPr marL="0" indent="0">
              <a:lnSpc>
                <a:spcPct val="90000"/>
              </a:lnSpc>
              <a:spcBef>
                <a:spcPts val="0"/>
              </a:spcBef>
              <a:buNone/>
              <a:tabLst>
                <a:tab pos="355600" algn="l"/>
                <a:tab pos="723900" algn="l"/>
                <a:tab pos="1077913" algn="l"/>
                <a:tab pos="1433513" algn="l"/>
                <a:tab pos="5118100" algn="l"/>
              </a:tabLst>
            </a:pPr>
            <a:r>
              <a:rPr lang="en-IE" dirty="0"/>
              <a:t>static </a:t>
            </a:r>
            <a:r>
              <a:rPr lang="en-IE" dirty="0">
                <a:solidFill>
                  <a:srgbClr val="00B050"/>
                </a:solidFill>
              </a:rPr>
              <a:t>long </a:t>
            </a:r>
            <a:r>
              <a:rPr lang="en-IE" dirty="0" err="1">
                <a:solidFill>
                  <a:srgbClr val="00B050"/>
                </a:solidFill>
              </a:rPr>
              <a:t>sumN</a:t>
            </a:r>
            <a:r>
              <a:rPr lang="en-IE" dirty="0"/>
              <a:t>(</a:t>
            </a:r>
            <a:r>
              <a:rPr lang="en-IE" dirty="0">
                <a:solidFill>
                  <a:srgbClr val="FF0000"/>
                </a:solidFill>
              </a:rPr>
              <a:t>long n</a:t>
            </a:r>
            <a:r>
              <a:rPr lang="en-IE" dirty="0"/>
              <a:t>) { 	</a:t>
            </a:r>
            <a:r>
              <a:rPr lang="en-IE" sz="2000" dirty="0">
                <a:solidFill>
                  <a:srgbClr val="00B050"/>
                </a:solidFill>
              </a:rPr>
              <a:t>50</a:t>
            </a:r>
            <a:r>
              <a:rPr lang="en-IE" sz="2000" dirty="0">
                <a:solidFill>
                  <a:srgbClr val="0070C0"/>
                </a:solidFill>
              </a:rPr>
              <a:t> + </a:t>
            </a:r>
            <a:r>
              <a:rPr lang="en-IE" sz="2000" dirty="0">
                <a:solidFill>
                  <a:srgbClr val="FF0000"/>
                </a:solidFill>
              </a:rPr>
              <a:t>10</a:t>
            </a:r>
          </a:p>
          <a:p>
            <a:pPr marL="0" indent="0">
              <a:lnSpc>
                <a:spcPct val="90000"/>
              </a:lnSpc>
              <a:spcBef>
                <a:spcPts val="0"/>
              </a:spcBef>
              <a:buNone/>
              <a:tabLst>
                <a:tab pos="355600" algn="l"/>
                <a:tab pos="723900" algn="l"/>
                <a:tab pos="1077913" algn="l"/>
                <a:tab pos="1433513" algn="l"/>
                <a:tab pos="5118100" algn="l"/>
              </a:tabLst>
            </a:pPr>
            <a:r>
              <a:rPr lang="en-IE" dirty="0"/>
              <a:t>	long s = n*(n+1)/2; 	</a:t>
            </a:r>
            <a:r>
              <a:rPr lang="en-IE" sz="2000" dirty="0">
                <a:solidFill>
                  <a:srgbClr val="0070C0"/>
                </a:solidFill>
              </a:rPr>
              <a:t>10+10+10+10</a:t>
            </a:r>
          </a:p>
          <a:p>
            <a:pPr marL="0" indent="0">
              <a:lnSpc>
                <a:spcPct val="90000"/>
              </a:lnSpc>
              <a:spcBef>
                <a:spcPts val="0"/>
              </a:spcBef>
              <a:buNone/>
              <a:tabLst>
                <a:tab pos="355600" algn="l"/>
                <a:tab pos="723900" algn="l"/>
                <a:tab pos="1077913" algn="l"/>
                <a:tab pos="1433513" algn="l"/>
                <a:tab pos="5118100" algn="l"/>
              </a:tabLst>
            </a:pPr>
            <a:r>
              <a:rPr lang="en-IE" dirty="0"/>
              <a:t>	return s; 		</a:t>
            </a:r>
            <a:r>
              <a:rPr lang="en-IE" sz="2000" dirty="0">
                <a:solidFill>
                  <a:srgbClr val="0070C0"/>
                </a:solidFill>
              </a:rPr>
              <a:t>50	</a:t>
            </a:r>
          </a:p>
          <a:p>
            <a:pPr marL="0" indent="0">
              <a:lnSpc>
                <a:spcPct val="90000"/>
              </a:lnSpc>
              <a:spcBef>
                <a:spcPts val="0"/>
              </a:spcBef>
              <a:buNone/>
              <a:tabLst>
                <a:tab pos="355600" algn="l"/>
                <a:tab pos="723900" algn="l"/>
                <a:tab pos="1077913" algn="l"/>
                <a:tab pos="1433513" algn="l"/>
                <a:tab pos="5118100" algn="l"/>
              </a:tabLst>
            </a:pPr>
            <a:r>
              <a:rPr lang="en-IE" dirty="0"/>
              <a:t>}</a:t>
            </a:r>
            <a:endParaRPr lang="en-US" dirty="0"/>
          </a:p>
        </p:txBody>
      </p:sp>
      <p:sp>
        <p:nvSpPr>
          <p:cNvPr id="31" name="Rectangle 30">
            <a:extLst>
              <a:ext uri="{FF2B5EF4-FFF2-40B4-BE49-F238E27FC236}">
                <a16:creationId xmlns:a16="http://schemas.microsoft.com/office/drawing/2014/main" id="{7DB530CB-19DB-2881-7D5A-84AC2ABB9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E5FBA292-8CEB-62CC-FFB3-50FBF18A0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133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F07AC-109E-C197-9703-7E186A470A6E}"/>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A30F94-5CD4-A1DE-5E3F-9805DC99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866E1D-659C-89D3-295B-35FE94E663F8}"/>
              </a:ext>
            </a:extLst>
          </p:cNvPr>
          <p:cNvSpPr>
            <a:spLocks noGrp="1"/>
          </p:cNvSpPr>
          <p:nvPr>
            <p:ph type="title"/>
          </p:nvPr>
        </p:nvSpPr>
        <p:spPr>
          <a:xfrm>
            <a:off x="219999" y="-817124"/>
            <a:ext cx="7266222" cy="1642969"/>
          </a:xfrm>
        </p:spPr>
        <p:txBody>
          <a:bodyPr anchor="b">
            <a:normAutofit/>
          </a:bodyPr>
          <a:lstStyle/>
          <a:p>
            <a:r>
              <a:rPr lang="en-US" sz="3600" dirty="0"/>
              <a:t>Calculating Running Times on HAL</a:t>
            </a:r>
            <a:endParaRPr lang="en-US" sz="3500" dirty="0"/>
          </a:p>
        </p:txBody>
      </p:sp>
      <p:sp>
        <p:nvSpPr>
          <p:cNvPr id="3" name="Content Placeholder 2">
            <a:extLst>
              <a:ext uri="{FF2B5EF4-FFF2-40B4-BE49-F238E27FC236}">
                <a16:creationId xmlns:a16="http://schemas.microsoft.com/office/drawing/2014/main" id="{A771F9B9-569B-A950-FB91-E828B57B952B}"/>
              </a:ext>
            </a:extLst>
          </p:cNvPr>
          <p:cNvSpPr>
            <a:spLocks noGrp="1"/>
          </p:cNvSpPr>
          <p:nvPr>
            <p:ph idx="1"/>
          </p:nvPr>
        </p:nvSpPr>
        <p:spPr>
          <a:xfrm>
            <a:off x="1027393" y="966408"/>
            <a:ext cx="8116605" cy="4665523"/>
          </a:xfrm>
        </p:spPr>
        <p:txBody>
          <a:bodyPr anchor="t">
            <a:noAutofit/>
          </a:bodyPr>
          <a:lstStyle/>
          <a:p>
            <a:pPr marL="457200" lvl="1" indent="0">
              <a:buNone/>
            </a:pPr>
            <a:r>
              <a:rPr lang="en-US" sz="2400" b="1" dirty="0"/>
              <a:t>	Statement	     	     Unit cost (ns)</a:t>
            </a:r>
          </a:p>
        </p:txBody>
      </p:sp>
      <p:sp>
        <p:nvSpPr>
          <p:cNvPr id="31" name="Rectangle 30">
            <a:extLst>
              <a:ext uri="{FF2B5EF4-FFF2-40B4-BE49-F238E27FC236}">
                <a16:creationId xmlns:a16="http://schemas.microsoft.com/office/drawing/2014/main" id="{469E6E82-0F7D-D8F8-1943-12ECD837A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DDB8E8B-5285-8FD5-BC28-705A68F11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p:cNvPicPr>
            <a:picLocks noChangeAspect="1" noChangeArrowheads="1"/>
          </p:cNvPicPr>
          <p:nvPr/>
        </p:nvPicPr>
        <p:blipFill rotWithShape="1">
          <a:blip r:embed="rId3"/>
          <a:srcRect t="9725" r="10573" b="6618"/>
          <a:stretch/>
        </p:blipFill>
        <p:spPr bwMode="auto">
          <a:xfrm>
            <a:off x="1801744" y="1341678"/>
            <a:ext cx="5290431" cy="4351361"/>
          </a:xfrm>
          <a:prstGeom prst="rect">
            <a:avLst/>
          </a:prstGeom>
          <a:noFill/>
          <a:ln w="9525">
            <a:noFill/>
            <a:miter lim="800000"/>
            <a:headEnd/>
            <a:tailEnd/>
          </a:ln>
          <a:effectLst/>
        </p:spPr>
      </p:pic>
    </p:spTree>
    <p:extLst>
      <p:ext uri="{BB962C8B-B14F-4D97-AF65-F5344CB8AC3E}">
        <p14:creationId xmlns:p14="http://schemas.microsoft.com/office/powerpoint/2010/main" val="343471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0EFD6-65BC-A7E1-EB81-63A52C66E638}"/>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717A1D3-2200-20D7-4FF6-288029F74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954A65-96E7-A7E8-0BD1-41C5B4EA5A03}"/>
              </a:ext>
            </a:extLst>
          </p:cNvPr>
          <p:cNvSpPr>
            <a:spLocks noGrp="1"/>
          </p:cNvSpPr>
          <p:nvPr>
            <p:ph type="title"/>
          </p:nvPr>
        </p:nvSpPr>
        <p:spPr>
          <a:xfrm>
            <a:off x="219999" y="-817124"/>
            <a:ext cx="7266222" cy="1642969"/>
          </a:xfrm>
        </p:spPr>
        <p:txBody>
          <a:bodyPr anchor="b">
            <a:normAutofit/>
          </a:bodyPr>
          <a:lstStyle/>
          <a:p>
            <a:r>
              <a:rPr lang="en-US" sz="3600" dirty="0"/>
              <a:t>Running Times on HAL </a:t>
            </a:r>
            <a:endParaRPr lang="en-US" sz="3500" dirty="0"/>
          </a:p>
        </p:txBody>
      </p:sp>
      <p:sp>
        <p:nvSpPr>
          <p:cNvPr id="3" name="Content Placeholder 2">
            <a:extLst>
              <a:ext uri="{FF2B5EF4-FFF2-40B4-BE49-F238E27FC236}">
                <a16:creationId xmlns:a16="http://schemas.microsoft.com/office/drawing/2014/main" id="{37FB1B71-BC45-6530-C9F6-7DBDFFD361C4}"/>
              </a:ext>
            </a:extLst>
          </p:cNvPr>
          <p:cNvSpPr>
            <a:spLocks noGrp="1"/>
          </p:cNvSpPr>
          <p:nvPr>
            <p:ph idx="1"/>
          </p:nvPr>
        </p:nvSpPr>
        <p:spPr>
          <a:xfrm>
            <a:off x="513697" y="966408"/>
            <a:ext cx="8116605" cy="4665523"/>
          </a:xfrm>
        </p:spPr>
        <p:txBody>
          <a:bodyPr anchor="t">
            <a:noAutofit/>
          </a:bodyPr>
          <a:lstStyle/>
          <a:p>
            <a:pPr marL="0" indent="0">
              <a:lnSpc>
                <a:spcPct val="90000"/>
              </a:lnSpc>
              <a:spcBef>
                <a:spcPts val="0"/>
              </a:spcBef>
              <a:spcAft>
                <a:spcPts val="400"/>
              </a:spcAft>
              <a:buNone/>
            </a:pPr>
            <a:r>
              <a:rPr lang="en-IE" sz="1600" dirty="0"/>
              <a:t>The time taken to execute an </a:t>
            </a:r>
            <a:r>
              <a:rPr lang="en-IE" sz="1600" b="1" i="1" dirty="0"/>
              <a:t>if </a:t>
            </a:r>
            <a:r>
              <a:rPr lang="en-IE" sz="1600" dirty="0"/>
              <a:t>statement of the form</a:t>
            </a:r>
          </a:p>
          <a:p>
            <a:pPr marL="0" indent="0">
              <a:lnSpc>
                <a:spcPct val="90000"/>
              </a:lnSpc>
              <a:spcBef>
                <a:spcPts val="0"/>
              </a:spcBef>
              <a:spcAft>
                <a:spcPts val="400"/>
              </a:spcAft>
              <a:buNone/>
            </a:pPr>
            <a:endParaRPr lang="en-IE" sz="1600" dirty="0"/>
          </a:p>
          <a:p>
            <a:pPr marL="0" indent="0" algn="ctr">
              <a:lnSpc>
                <a:spcPct val="90000"/>
              </a:lnSpc>
              <a:spcBef>
                <a:spcPts val="0"/>
              </a:spcBef>
              <a:spcAft>
                <a:spcPts val="400"/>
              </a:spcAft>
              <a:buNone/>
            </a:pPr>
            <a:r>
              <a:rPr lang="en-IE" sz="1600" b="1" dirty="0"/>
              <a:t>if(</a:t>
            </a:r>
            <a:r>
              <a:rPr lang="en-IE" sz="1600" b="1" dirty="0">
                <a:highlight>
                  <a:srgbClr val="FFFF00"/>
                </a:highlight>
              </a:rPr>
              <a:t>b</a:t>
            </a:r>
            <a:r>
              <a:rPr lang="en-IE" sz="1600" b="1" dirty="0"/>
              <a:t>)  </a:t>
            </a:r>
            <a:r>
              <a:rPr lang="en-IE" sz="1600" b="1" dirty="0">
                <a:highlight>
                  <a:srgbClr val="00FF00"/>
                </a:highlight>
              </a:rPr>
              <a:t>s1</a:t>
            </a:r>
            <a:r>
              <a:rPr lang="en-IE" sz="1600" b="1" dirty="0"/>
              <a:t>;  else </a:t>
            </a:r>
            <a:r>
              <a:rPr lang="en-IE" sz="1600" b="1" dirty="0">
                <a:highlight>
                  <a:srgbClr val="FF00FF"/>
                </a:highlight>
              </a:rPr>
              <a:t>s2</a:t>
            </a:r>
            <a:r>
              <a:rPr lang="en-IE" sz="1600" b="1" dirty="0"/>
              <a:t>; 		</a:t>
            </a:r>
            <a:r>
              <a:rPr lang="en-IE" sz="1600" dirty="0"/>
              <a:t> </a:t>
            </a:r>
            <a:r>
              <a:rPr lang="en-IE" sz="1600" b="1" dirty="0"/>
              <a:t>max(s1, s2)</a:t>
            </a:r>
          </a:p>
          <a:p>
            <a:pPr marL="0" indent="0" algn="ctr">
              <a:lnSpc>
                <a:spcPct val="90000"/>
              </a:lnSpc>
              <a:spcBef>
                <a:spcPts val="0"/>
              </a:spcBef>
              <a:spcAft>
                <a:spcPts val="400"/>
              </a:spcAft>
              <a:buNone/>
            </a:pPr>
            <a:endParaRPr lang="en-IE" sz="1600" b="1" dirty="0"/>
          </a:p>
          <a:p>
            <a:pPr marL="0" indent="0">
              <a:lnSpc>
                <a:spcPct val="90000"/>
              </a:lnSpc>
              <a:spcBef>
                <a:spcPts val="0"/>
              </a:spcBef>
              <a:spcAft>
                <a:spcPts val="400"/>
              </a:spcAft>
              <a:buNone/>
            </a:pPr>
            <a:r>
              <a:rPr lang="en-IE" sz="1600" dirty="0"/>
              <a:t>is the cost of b plus the max cost of s1,s2.</a:t>
            </a:r>
          </a:p>
          <a:p>
            <a:pPr marL="0" indent="0">
              <a:lnSpc>
                <a:spcPct val="90000"/>
              </a:lnSpc>
              <a:spcBef>
                <a:spcPts val="0"/>
              </a:spcBef>
              <a:spcAft>
                <a:spcPts val="400"/>
              </a:spcAft>
              <a:buNone/>
            </a:pPr>
            <a:endParaRPr lang="en-IE" sz="1600" dirty="0"/>
          </a:p>
          <a:p>
            <a:pPr marL="0" indent="0">
              <a:lnSpc>
                <a:spcPct val="90000"/>
              </a:lnSpc>
              <a:spcBef>
                <a:spcPts val="0"/>
              </a:spcBef>
              <a:spcAft>
                <a:spcPts val="400"/>
              </a:spcAft>
              <a:buNone/>
            </a:pPr>
            <a:r>
              <a:rPr lang="en-IE" sz="2400" dirty="0"/>
              <a:t> For example, the cost of executing</a:t>
            </a:r>
          </a:p>
          <a:p>
            <a:pPr marL="0" indent="0">
              <a:lnSpc>
                <a:spcPct val="90000"/>
              </a:lnSpc>
              <a:spcBef>
                <a:spcPts val="0"/>
              </a:spcBef>
              <a:spcAft>
                <a:spcPts val="400"/>
              </a:spcAft>
              <a:buNone/>
              <a:tabLst>
                <a:tab pos="355600" algn="l"/>
                <a:tab pos="723900" algn="l"/>
                <a:tab pos="1077913" algn="l"/>
                <a:tab pos="1433513" algn="l"/>
                <a:tab pos="1787525" algn="l"/>
                <a:tab pos="2865438" algn="l"/>
              </a:tabLst>
            </a:pPr>
            <a:r>
              <a:rPr lang="en-IE" sz="2400" dirty="0"/>
              <a:t>	if(x </a:t>
            </a:r>
            <a:r>
              <a:rPr lang="en-IE" sz="2400" dirty="0">
                <a:highlight>
                  <a:srgbClr val="FFFF00"/>
                </a:highlight>
              </a:rPr>
              <a:t>&gt;</a:t>
            </a:r>
            <a:r>
              <a:rPr lang="en-IE" sz="2400" dirty="0"/>
              <a:t> 0)			</a:t>
            </a:r>
            <a:r>
              <a:rPr lang="en-IE" sz="2400" dirty="0">
                <a:solidFill>
                  <a:srgbClr val="0070C0"/>
                </a:solidFill>
              </a:rPr>
              <a:t>10 				</a:t>
            </a:r>
            <a:endParaRPr lang="en-IE" sz="2400" dirty="0">
              <a:solidFill>
                <a:srgbClr val="0070C0"/>
              </a:solidFill>
              <a:highlight>
                <a:srgbClr val="00FF00"/>
              </a:highlight>
            </a:endParaRPr>
          </a:p>
          <a:p>
            <a:pPr marL="0" indent="0">
              <a:lnSpc>
                <a:spcPct val="90000"/>
              </a:lnSpc>
              <a:spcBef>
                <a:spcPts val="0"/>
              </a:spcBef>
              <a:spcAft>
                <a:spcPts val="400"/>
              </a:spcAft>
              <a:buNone/>
              <a:tabLst>
                <a:tab pos="355600" algn="l"/>
                <a:tab pos="723900" algn="l"/>
                <a:tab pos="1077913" algn="l"/>
                <a:tab pos="1433513" algn="l"/>
                <a:tab pos="1787525" algn="l"/>
                <a:tab pos="2865438" algn="l"/>
              </a:tabLst>
            </a:pPr>
            <a:r>
              <a:rPr lang="en-IE" sz="2400" dirty="0"/>
              <a:t>	 	x = 1;			</a:t>
            </a:r>
            <a:r>
              <a:rPr lang="en-IE" sz="2400" dirty="0">
                <a:solidFill>
                  <a:srgbClr val="0070C0"/>
                </a:solidFill>
              </a:rPr>
              <a:t>10				</a:t>
            </a:r>
            <a:r>
              <a:rPr lang="en-IE" sz="2400" dirty="0">
                <a:highlight>
                  <a:srgbClr val="00FF00"/>
                </a:highlight>
              </a:rPr>
              <a:t>s1</a:t>
            </a:r>
            <a:endParaRPr lang="en-IE" sz="2400" dirty="0">
              <a:solidFill>
                <a:srgbClr val="0070C0"/>
              </a:solidFill>
            </a:endParaRPr>
          </a:p>
          <a:p>
            <a:pPr marL="0" indent="0">
              <a:lnSpc>
                <a:spcPct val="90000"/>
              </a:lnSpc>
              <a:spcBef>
                <a:spcPts val="0"/>
              </a:spcBef>
              <a:spcAft>
                <a:spcPts val="400"/>
              </a:spcAft>
              <a:buNone/>
              <a:tabLst>
                <a:tab pos="355600" algn="l"/>
                <a:tab pos="723900" algn="l"/>
                <a:tab pos="1077913" algn="l"/>
                <a:tab pos="1433513" algn="l"/>
                <a:tab pos="1787525" algn="l"/>
                <a:tab pos="2865438" algn="l"/>
              </a:tabLst>
            </a:pPr>
            <a:r>
              <a:rPr lang="en-IE" sz="2400" dirty="0"/>
              <a:t>	else</a:t>
            </a:r>
          </a:p>
          <a:p>
            <a:pPr marL="0" indent="0">
              <a:lnSpc>
                <a:spcPct val="90000"/>
              </a:lnSpc>
              <a:spcBef>
                <a:spcPts val="0"/>
              </a:spcBef>
              <a:spcAft>
                <a:spcPts val="400"/>
              </a:spcAft>
              <a:buNone/>
              <a:tabLst>
                <a:tab pos="355600" algn="l"/>
                <a:tab pos="723900" algn="l"/>
                <a:tab pos="1077913" algn="l"/>
                <a:tab pos="1433513" algn="l"/>
                <a:tab pos="1787525" algn="l"/>
                <a:tab pos="2865438" algn="l"/>
              </a:tabLst>
            </a:pPr>
            <a:r>
              <a:rPr lang="en-IE" sz="2400" dirty="0"/>
              <a:t>	 	x=x*x;		</a:t>
            </a:r>
            <a:r>
              <a:rPr lang="en-IE" sz="2400" dirty="0">
                <a:solidFill>
                  <a:srgbClr val="0070C0"/>
                </a:solidFill>
              </a:rPr>
              <a:t>10</a:t>
            </a:r>
            <a:r>
              <a:rPr lang="en-IE" sz="2400" dirty="0"/>
              <a:t> </a:t>
            </a:r>
            <a:r>
              <a:rPr lang="en-IE" sz="2400" dirty="0">
                <a:solidFill>
                  <a:srgbClr val="0070C0"/>
                </a:solidFill>
              </a:rPr>
              <a:t>+ 10  			</a:t>
            </a:r>
            <a:r>
              <a:rPr lang="en-IE" sz="2000" dirty="0">
                <a:highlight>
                  <a:srgbClr val="FF00FF"/>
                </a:highlight>
              </a:rPr>
              <a:t>s2</a:t>
            </a:r>
            <a:endParaRPr lang="en-IE" sz="2400" dirty="0">
              <a:solidFill>
                <a:srgbClr val="0070C0"/>
              </a:solidFill>
              <a:highlight>
                <a:srgbClr val="FF00FF"/>
              </a:highlight>
            </a:endParaRPr>
          </a:p>
          <a:p>
            <a:pPr marL="0" indent="0">
              <a:lnSpc>
                <a:spcPct val="90000"/>
              </a:lnSpc>
              <a:spcBef>
                <a:spcPts val="0"/>
              </a:spcBef>
              <a:spcAft>
                <a:spcPts val="400"/>
              </a:spcAft>
              <a:buNone/>
            </a:pPr>
            <a:endParaRPr lang="en-IE" sz="2400" dirty="0"/>
          </a:p>
          <a:p>
            <a:pPr marL="0" indent="0">
              <a:lnSpc>
                <a:spcPct val="90000"/>
              </a:lnSpc>
              <a:spcBef>
                <a:spcPts val="0"/>
              </a:spcBef>
              <a:spcAft>
                <a:spcPts val="400"/>
              </a:spcAft>
              <a:buNone/>
            </a:pPr>
            <a:r>
              <a:rPr lang="en-IE" sz="2400" dirty="0"/>
              <a:t>is</a:t>
            </a:r>
            <a:r>
              <a:rPr lang="en-IE" sz="2400" dirty="0">
                <a:solidFill>
                  <a:srgbClr val="FF0000"/>
                </a:solidFill>
              </a:rPr>
              <a:t> </a:t>
            </a:r>
            <a:r>
              <a:rPr lang="en-IE" sz="2400" b="1" dirty="0">
                <a:solidFill>
                  <a:srgbClr val="FF0000"/>
                </a:solidFill>
              </a:rPr>
              <a:t>30ns</a:t>
            </a:r>
            <a:r>
              <a:rPr lang="en-IE" sz="2400" b="1" dirty="0"/>
              <a:t>.</a:t>
            </a:r>
            <a:endParaRPr lang="en-IE" sz="2400" dirty="0"/>
          </a:p>
          <a:p>
            <a:pPr marL="0" indent="0">
              <a:lnSpc>
                <a:spcPct val="90000"/>
              </a:lnSpc>
              <a:spcBef>
                <a:spcPts val="0"/>
              </a:spcBef>
              <a:spcAft>
                <a:spcPts val="400"/>
              </a:spcAft>
              <a:buNone/>
            </a:pPr>
            <a:r>
              <a:rPr lang="en-IE" sz="2000" dirty="0"/>
              <a:t>because the </a:t>
            </a:r>
            <a:r>
              <a:rPr lang="en-IE" sz="2000" dirty="0" err="1"/>
              <a:t>boolean</a:t>
            </a:r>
            <a:r>
              <a:rPr lang="en-IE" sz="2000" dirty="0"/>
              <a:t> expression costs </a:t>
            </a:r>
            <a:r>
              <a:rPr lang="en-IE" sz="2000" dirty="0">
                <a:highlight>
                  <a:srgbClr val="FFFF00"/>
                </a:highlight>
              </a:rPr>
              <a:t>10ns</a:t>
            </a:r>
            <a:r>
              <a:rPr lang="en-IE" sz="2000" dirty="0"/>
              <a:t> and the max cost of (</a:t>
            </a:r>
            <a:r>
              <a:rPr lang="en-IE" sz="2000" dirty="0">
                <a:highlight>
                  <a:srgbClr val="00FF00"/>
                </a:highlight>
              </a:rPr>
              <a:t>10ns</a:t>
            </a:r>
            <a:r>
              <a:rPr lang="en-IE" sz="2000" dirty="0"/>
              <a:t>,</a:t>
            </a:r>
            <a:r>
              <a:rPr lang="en-IE" sz="2000" dirty="0">
                <a:highlight>
                  <a:srgbClr val="00FF00"/>
                </a:highlight>
              </a:rPr>
              <a:t>20ns</a:t>
            </a:r>
            <a:r>
              <a:rPr lang="en-IE" sz="2000" dirty="0"/>
              <a:t>) is 20ns.</a:t>
            </a:r>
            <a:endParaRPr lang="en-US" sz="2000" dirty="0"/>
          </a:p>
        </p:txBody>
      </p:sp>
      <p:sp>
        <p:nvSpPr>
          <p:cNvPr id="31" name="Rectangle 30">
            <a:extLst>
              <a:ext uri="{FF2B5EF4-FFF2-40B4-BE49-F238E27FC236}">
                <a16:creationId xmlns:a16="http://schemas.microsoft.com/office/drawing/2014/main" id="{D6891B3A-5D37-E6B6-C8B1-60BA9E309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2AA3B6B-9311-AFE2-4B10-F71461F02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810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59681-8979-EA17-1ABC-5140F984F8EF}"/>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0293842-5FFA-3318-0D08-2407C2BA2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98C323-1609-C577-C358-7A50DBC7E2F4}"/>
              </a:ext>
            </a:extLst>
          </p:cNvPr>
          <p:cNvSpPr>
            <a:spLocks noGrp="1"/>
          </p:cNvSpPr>
          <p:nvPr>
            <p:ph type="title"/>
          </p:nvPr>
        </p:nvSpPr>
        <p:spPr>
          <a:xfrm>
            <a:off x="219999" y="-817124"/>
            <a:ext cx="7266222" cy="1642969"/>
          </a:xfrm>
        </p:spPr>
        <p:txBody>
          <a:bodyPr anchor="b">
            <a:normAutofit/>
          </a:bodyPr>
          <a:lstStyle/>
          <a:p>
            <a:r>
              <a:rPr lang="en-US" sz="3600" dirty="0"/>
              <a:t>Running Times on HAL </a:t>
            </a:r>
            <a:endParaRPr lang="en-US" sz="3500" dirty="0"/>
          </a:p>
        </p:txBody>
      </p:sp>
      <p:sp>
        <p:nvSpPr>
          <p:cNvPr id="3" name="Content Placeholder 2">
            <a:extLst>
              <a:ext uri="{FF2B5EF4-FFF2-40B4-BE49-F238E27FC236}">
                <a16:creationId xmlns:a16="http://schemas.microsoft.com/office/drawing/2014/main" id="{4CEBB2DC-F006-337C-3153-AF6092E1BB2B}"/>
              </a:ext>
            </a:extLst>
          </p:cNvPr>
          <p:cNvSpPr>
            <a:spLocks noGrp="1"/>
          </p:cNvSpPr>
          <p:nvPr>
            <p:ph idx="1"/>
          </p:nvPr>
        </p:nvSpPr>
        <p:spPr>
          <a:xfrm>
            <a:off x="336730" y="1278380"/>
            <a:ext cx="8116605" cy="4665523"/>
          </a:xfrm>
        </p:spPr>
        <p:txBody>
          <a:bodyPr anchor="t">
            <a:noAutofit/>
          </a:bodyPr>
          <a:lstStyle/>
          <a:p>
            <a:pPr marL="0" indent="0" algn="ctr">
              <a:lnSpc>
                <a:spcPct val="90000"/>
              </a:lnSpc>
              <a:spcBef>
                <a:spcPts val="0"/>
              </a:spcBef>
              <a:spcAft>
                <a:spcPts val="400"/>
              </a:spcAft>
              <a:buNone/>
            </a:pPr>
            <a:r>
              <a:rPr lang="en-IE" sz="1800" dirty="0"/>
              <a:t>Total cost of Loops </a:t>
            </a:r>
          </a:p>
          <a:p>
            <a:pPr marL="0" indent="0" algn="ctr">
              <a:lnSpc>
                <a:spcPct val="90000"/>
              </a:lnSpc>
              <a:spcBef>
                <a:spcPts val="0"/>
              </a:spcBef>
              <a:spcAft>
                <a:spcPts val="400"/>
              </a:spcAft>
              <a:buNone/>
            </a:pPr>
            <a:r>
              <a:rPr lang="en-IE" sz="1800" dirty="0"/>
              <a:t>= </a:t>
            </a:r>
          </a:p>
          <a:p>
            <a:pPr marL="0" indent="0" algn="ctr">
              <a:lnSpc>
                <a:spcPct val="90000"/>
              </a:lnSpc>
              <a:spcBef>
                <a:spcPts val="0"/>
              </a:spcBef>
              <a:spcAft>
                <a:spcPts val="400"/>
              </a:spcAft>
              <a:buNone/>
            </a:pPr>
            <a:endParaRPr lang="en-IE" sz="1800" dirty="0"/>
          </a:p>
          <a:p>
            <a:pPr marL="0" indent="0" algn="ctr">
              <a:lnSpc>
                <a:spcPct val="90000"/>
              </a:lnSpc>
              <a:spcBef>
                <a:spcPts val="0"/>
              </a:spcBef>
              <a:spcAft>
                <a:spcPts val="400"/>
              </a:spcAft>
              <a:buNone/>
            </a:pPr>
            <a:r>
              <a:rPr lang="en-IE" sz="1800" dirty="0"/>
              <a:t>cost of initialization of variables</a:t>
            </a:r>
          </a:p>
          <a:p>
            <a:pPr marL="0" indent="0" algn="ctr">
              <a:lnSpc>
                <a:spcPct val="90000"/>
              </a:lnSpc>
              <a:spcBef>
                <a:spcPts val="0"/>
              </a:spcBef>
              <a:spcAft>
                <a:spcPts val="400"/>
              </a:spcAft>
              <a:buNone/>
            </a:pPr>
            <a:r>
              <a:rPr lang="en-IE" sz="1800" dirty="0"/>
              <a:t>+</a:t>
            </a:r>
          </a:p>
          <a:p>
            <a:pPr marL="0" indent="0" algn="ctr">
              <a:lnSpc>
                <a:spcPct val="90000"/>
              </a:lnSpc>
              <a:spcBef>
                <a:spcPts val="0"/>
              </a:spcBef>
              <a:spcAft>
                <a:spcPts val="400"/>
              </a:spcAft>
              <a:buNone/>
            </a:pPr>
            <a:r>
              <a:rPr lang="en-IE" sz="1800" dirty="0"/>
              <a:t>(n+1) * cost of evaluating guard on loop</a:t>
            </a:r>
          </a:p>
          <a:p>
            <a:pPr marL="0" indent="0" algn="ctr">
              <a:lnSpc>
                <a:spcPct val="90000"/>
              </a:lnSpc>
              <a:spcBef>
                <a:spcPts val="0"/>
              </a:spcBef>
              <a:spcAft>
                <a:spcPts val="400"/>
              </a:spcAft>
              <a:buNone/>
            </a:pPr>
            <a:r>
              <a:rPr lang="en-IE" sz="1800" dirty="0"/>
              <a:t>+</a:t>
            </a:r>
          </a:p>
          <a:p>
            <a:pPr marL="0" indent="0" algn="ctr">
              <a:lnSpc>
                <a:spcPct val="90000"/>
              </a:lnSpc>
              <a:spcBef>
                <a:spcPts val="0"/>
              </a:spcBef>
              <a:spcAft>
                <a:spcPts val="400"/>
              </a:spcAft>
              <a:buNone/>
            </a:pPr>
            <a:r>
              <a:rPr lang="en-IE" sz="1800" dirty="0"/>
              <a:t>n * cost of executing loop body.</a:t>
            </a:r>
          </a:p>
          <a:p>
            <a:pPr marL="0" indent="0" algn="ctr">
              <a:lnSpc>
                <a:spcPct val="90000"/>
              </a:lnSpc>
              <a:spcBef>
                <a:spcPts val="0"/>
              </a:spcBef>
              <a:spcAft>
                <a:spcPts val="400"/>
              </a:spcAft>
              <a:buNone/>
            </a:pPr>
            <a:endParaRPr lang="en-IE" sz="1800" dirty="0"/>
          </a:p>
          <a:p>
            <a:pPr marL="0" indent="0" algn="ctr">
              <a:lnSpc>
                <a:spcPct val="90000"/>
              </a:lnSpc>
              <a:spcBef>
                <a:spcPts val="0"/>
              </a:spcBef>
              <a:spcAft>
                <a:spcPts val="400"/>
              </a:spcAft>
              <a:buNone/>
            </a:pPr>
            <a:endParaRPr lang="en-IE" sz="1800" dirty="0"/>
          </a:p>
          <a:p>
            <a:pPr marL="0" indent="0">
              <a:lnSpc>
                <a:spcPct val="90000"/>
              </a:lnSpc>
              <a:spcBef>
                <a:spcPts val="0"/>
              </a:spcBef>
              <a:spcAft>
                <a:spcPts val="400"/>
              </a:spcAft>
              <a:buNone/>
            </a:pPr>
            <a:r>
              <a:rPr lang="en-IE" sz="1800" dirty="0"/>
              <a:t>where n equals the number of iterations of the loop</a:t>
            </a:r>
            <a:endParaRPr lang="en-US" sz="1800" dirty="0"/>
          </a:p>
        </p:txBody>
      </p:sp>
      <p:sp>
        <p:nvSpPr>
          <p:cNvPr id="31" name="Rectangle 30">
            <a:extLst>
              <a:ext uri="{FF2B5EF4-FFF2-40B4-BE49-F238E27FC236}">
                <a16:creationId xmlns:a16="http://schemas.microsoft.com/office/drawing/2014/main" id="{1E22F0C1-5B13-1AEF-23F4-742799245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5132077-6023-9816-E505-6958BABD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68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19999" y="-817124"/>
            <a:ext cx="7266222" cy="1642969"/>
          </a:xfrm>
        </p:spPr>
        <p:txBody>
          <a:bodyPr anchor="b">
            <a:normAutofit/>
          </a:bodyPr>
          <a:lstStyle/>
          <a:p>
            <a:r>
              <a:rPr lang="en-US" sz="3600" dirty="0"/>
              <a:t>Analysis of Algorithms</a:t>
            </a:r>
            <a:endParaRPr lang="en-US" sz="3500" dirty="0"/>
          </a:p>
        </p:txBody>
      </p:sp>
      <p:sp>
        <p:nvSpPr>
          <p:cNvPr id="3" name="Content Placeholder 2"/>
          <p:cNvSpPr>
            <a:spLocks noGrp="1"/>
          </p:cNvSpPr>
          <p:nvPr>
            <p:ph idx="1"/>
          </p:nvPr>
        </p:nvSpPr>
        <p:spPr>
          <a:xfrm>
            <a:off x="336730" y="1278380"/>
            <a:ext cx="8116605" cy="4665523"/>
          </a:xfrm>
        </p:spPr>
        <p:txBody>
          <a:bodyPr anchor="t">
            <a:noAutofit/>
          </a:bodyPr>
          <a:lstStyle/>
          <a:p>
            <a:r>
              <a:rPr lang="en-US" sz="2800" kern="0" dirty="0"/>
              <a:t>Time Analysis</a:t>
            </a:r>
          </a:p>
          <a:p>
            <a:r>
              <a:rPr lang="en-US" sz="2800" kern="0" dirty="0"/>
              <a:t>Complexity Analysis</a:t>
            </a:r>
          </a:p>
          <a:p>
            <a:pPr marL="342900" indent="-342900">
              <a:buFont typeface="Arial" panose="020B0604020202020204" pitchFamily="34" charset="0"/>
              <a:buChar char="•"/>
            </a:pPr>
            <a:endParaRPr lang="en-US" sz="2800" kern="0" dirty="0"/>
          </a:p>
          <a:p>
            <a:pPr marL="342900" indent="-342900">
              <a:buFont typeface="Arial" panose="020B0604020202020204" pitchFamily="34" charset="0"/>
              <a:buChar char="•"/>
            </a:pPr>
            <a:endParaRPr lang="en-US" sz="2800" kern="0" dirty="0"/>
          </a:p>
        </p:txBody>
      </p:sp>
      <p:sp>
        <p:nvSpPr>
          <p:cNvPr id="31" name="Rectangle 3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785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3DFD5-FF6A-B23D-EAEE-6A521251740C}"/>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688CD44-BA0C-7156-B1A3-08BD7D008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020818-304D-88B1-7B73-5221978B65B4}"/>
              </a:ext>
            </a:extLst>
          </p:cNvPr>
          <p:cNvSpPr>
            <a:spLocks noGrp="1"/>
          </p:cNvSpPr>
          <p:nvPr>
            <p:ph type="title"/>
          </p:nvPr>
        </p:nvSpPr>
        <p:spPr>
          <a:xfrm>
            <a:off x="219999" y="-817124"/>
            <a:ext cx="7266222" cy="1642969"/>
          </a:xfrm>
        </p:spPr>
        <p:txBody>
          <a:bodyPr anchor="b">
            <a:normAutofit/>
          </a:bodyPr>
          <a:lstStyle/>
          <a:p>
            <a:r>
              <a:rPr lang="en-US" sz="3600" dirty="0"/>
              <a:t>Running Times on HAL </a:t>
            </a:r>
            <a:endParaRPr lang="en-US" sz="3500" dirty="0"/>
          </a:p>
        </p:txBody>
      </p:sp>
      <p:sp>
        <p:nvSpPr>
          <p:cNvPr id="3" name="Content Placeholder 2">
            <a:extLst>
              <a:ext uri="{FF2B5EF4-FFF2-40B4-BE49-F238E27FC236}">
                <a16:creationId xmlns:a16="http://schemas.microsoft.com/office/drawing/2014/main" id="{4400FFFC-E0F4-5A7C-893F-8AB89239C7C7}"/>
              </a:ext>
            </a:extLst>
          </p:cNvPr>
          <p:cNvSpPr>
            <a:spLocks noGrp="1"/>
          </p:cNvSpPr>
          <p:nvPr>
            <p:ph idx="1"/>
          </p:nvPr>
        </p:nvSpPr>
        <p:spPr>
          <a:xfrm>
            <a:off x="403637" y="1096238"/>
            <a:ext cx="8116605" cy="4665523"/>
          </a:xfrm>
        </p:spPr>
        <p:txBody>
          <a:bodyPr anchor="t">
            <a:noAutofit/>
          </a:bodyPr>
          <a:lstStyle/>
          <a:p>
            <a:pPr marL="0" indent="0">
              <a:lnSpc>
                <a:spcPct val="90000"/>
              </a:lnSpc>
              <a:spcBef>
                <a:spcPts val="0"/>
              </a:spcBef>
              <a:spcAft>
                <a:spcPts val="400"/>
              </a:spcAft>
              <a:buNone/>
              <a:tabLst>
                <a:tab pos="355600" algn="l"/>
                <a:tab pos="723900" algn="l"/>
                <a:tab pos="1077913" algn="l"/>
                <a:tab pos="1433513" algn="l"/>
                <a:tab pos="5295900" algn="l"/>
              </a:tabLst>
            </a:pPr>
            <a:r>
              <a:rPr lang="en-US" sz="1800" dirty="0"/>
              <a:t>The loop is executed 1000 times, therefore, the formula to calculate the total cost is:</a:t>
            </a:r>
          </a:p>
          <a:p>
            <a:pPr marL="0" indent="0">
              <a:lnSpc>
                <a:spcPct val="90000"/>
              </a:lnSpc>
              <a:spcBef>
                <a:spcPts val="0"/>
              </a:spcBef>
              <a:spcAft>
                <a:spcPts val="400"/>
              </a:spcAft>
              <a:buNone/>
              <a:tabLst>
                <a:tab pos="355600" algn="l"/>
                <a:tab pos="723900" algn="l"/>
                <a:tab pos="1077913" algn="l"/>
                <a:tab pos="1433513" algn="l"/>
                <a:tab pos="5295900" algn="l"/>
              </a:tabLst>
            </a:pPr>
            <a:endParaRPr lang="en-US" sz="1800" dirty="0"/>
          </a:p>
          <a:p>
            <a:pPr marL="0" indent="0">
              <a:lnSpc>
                <a:spcPct val="90000"/>
              </a:lnSpc>
              <a:spcBef>
                <a:spcPts val="0"/>
              </a:spcBef>
              <a:spcAft>
                <a:spcPts val="400"/>
              </a:spcAft>
              <a:buNone/>
              <a:tabLst>
                <a:tab pos="355600" algn="l"/>
                <a:tab pos="723900" algn="l"/>
                <a:tab pos="1077913" algn="l"/>
                <a:tab pos="1433513" algn="l"/>
                <a:tab pos="5295900" algn="l"/>
              </a:tabLst>
            </a:pPr>
            <a:r>
              <a:rPr lang="en-IE" sz="1800" dirty="0"/>
              <a:t>long s = 0;	</a:t>
            </a:r>
            <a:r>
              <a:rPr lang="en-IE" sz="1800" dirty="0">
                <a:solidFill>
                  <a:srgbClr val="0070C0"/>
                </a:solidFill>
              </a:rPr>
              <a:t>10</a:t>
            </a:r>
          </a:p>
          <a:p>
            <a:pPr marL="0" indent="0">
              <a:lnSpc>
                <a:spcPct val="90000"/>
              </a:lnSpc>
              <a:spcBef>
                <a:spcPts val="0"/>
              </a:spcBef>
              <a:spcAft>
                <a:spcPts val="400"/>
              </a:spcAft>
              <a:buNone/>
              <a:tabLst>
                <a:tab pos="355600" algn="l"/>
                <a:tab pos="723900" algn="l"/>
                <a:tab pos="1077913" algn="l"/>
                <a:tab pos="1433513" algn="l"/>
                <a:tab pos="5295900" algn="l"/>
              </a:tabLst>
            </a:pPr>
            <a:r>
              <a:rPr lang="en-IE" sz="1800" dirty="0"/>
              <a:t>for(int j = 0; j &lt; 1000; j = j + 1)	</a:t>
            </a:r>
            <a:r>
              <a:rPr lang="en-IE" sz="1800" dirty="0">
                <a:solidFill>
                  <a:srgbClr val="0070C0"/>
                </a:solidFill>
              </a:rPr>
              <a:t>10+?+20*?</a:t>
            </a:r>
          </a:p>
          <a:p>
            <a:pPr marL="0" indent="0">
              <a:lnSpc>
                <a:spcPct val="90000"/>
              </a:lnSpc>
              <a:spcBef>
                <a:spcPts val="0"/>
              </a:spcBef>
              <a:spcAft>
                <a:spcPts val="400"/>
              </a:spcAft>
              <a:buNone/>
              <a:tabLst>
                <a:tab pos="355600" algn="l"/>
                <a:tab pos="723900" algn="l"/>
                <a:tab pos="1077913" algn="l"/>
                <a:tab pos="1433513" algn="l"/>
                <a:tab pos="5295900" algn="l"/>
              </a:tabLst>
            </a:pPr>
            <a:r>
              <a:rPr lang="en-IE" sz="1800" dirty="0"/>
              <a:t>{</a:t>
            </a:r>
          </a:p>
          <a:p>
            <a:pPr marL="0" indent="0">
              <a:lnSpc>
                <a:spcPct val="90000"/>
              </a:lnSpc>
              <a:spcBef>
                <a:spcPts val="0"/>
              </a:spcBef>
              <a:spcAft>
                <a:spcPts val="400"/>
              </a:spcAft>
              <a:buNone/>
              <a:tabLst>
                <a:tab pos="355600" algn="l"/>
                <a:tab pos="723900" algn="l"/>
                <a:tab pos="1077913" algn="l"/>
                <a:tab pos="1433513" algn="l"/>
                <a:tab pos="5295900" algn="l"/>
              </a:tabLst>
            </a:pPr>
            <a:r>
              <a:rPr lang="en-IE" sz="1800" dirty="0"/>
              <a:t>	s = s + (j + 1);	</a:t>
            </a:r>
            <a:r>
              <a:rPr lang="en-IE" sz="1800" dirty="0">
                <a:solidFill>
                  <a:srgbClr val="0070C0"/>
                </a:solidFill>
              </a:rPr>
              <a:t>(10+10+10)*?</a:t>
            </a:r>
          </a:p>
          <a:p>
            <a:pPr marL="0" indent="0">
              <a:lnSpc>
                <a:spcPct val="90000"/>
              </a:lnSpc>
              <a:spcBef>
                <a:spcPts val="0"/>
              </a:spcBef>
              <a:spcAft>
                <a:spcPts val="400"/>
              </a:spcAft>
              <a:buNone/>
              <a:tabLst>
                <a:tab pos="355600" algn="l"/>
                <a:tab pos="723900" algn="l"/>
                <a:tab pos="1077913" algn="l"/>
                <a:tab pos="1433513" algn="l"/>
                <a:tab pos="5295900" algn="l"/>
              </a:tabLst>
            </a:pPr>
            <a:r>
              <a:rPr lang="en-IE" sz="1800" dirty="0"/>
              <a:t>}</a:t>
            </a:r>
          </a:p>
          <a:p>
            <a:pPr marL="0" indent="0">
              <a:lnSpc>
                <a:spcPct val="90000"/>
              </a:lnSpc>
              <a:spcBef>
                <a:spcPts val="0"/>
              </a:spcBef>
              <a:spcAft>
                <a:spcPts val="400"/>
              </a:spcAft>
              <a:buNone/>
              <a:tabLst>
                <a:tab pos="355600" algn="l"/>
                <a:tab pos="723900" algn="l"/>
                <a:tab pos="1077913" algn="l"/>
                <a:tab pos="1433513" algn="l"/>
                <a:tab pos="5295900" algn="l"/>
              </a:tabLst>
            </a:pPr>
            <a:endParaRPr lang="en-IE" sz="1800" dirty="0"/>
          </a:p>
          <a:p>
            <a:pPr marL="0" indent="0">
              <a:lnSpc>
                <a:spcPct val="90000"/>
              </a:lnSpc>
              <a:spcBef>
                <a:spcPts val="0"/>
              </a:spcBef>
              <a:spcAft>
                <a:spcPts val="400"/>
              </a:spcAft>
              <a:buNone/>
              <a:tabLst>
                <a:tab pos="355600" algn="l"/>
                <a:tab pos="723900" algn="l"/>
                <a:tab pos="1077913" algn="l"/>
                <a:tab pos="1433513" algn="l"/>
                <a:tab pos="5295900" algn="l"/>
              </a:tabLst>
            </a:pPr>
            <a:r>
              <a:rPr lang="en-IE" sz="1600" dirty="0"/>
              <a:t>--------------------------------------------------------------------------</a:t>
            </a:r>
          </a:p>
          <a:p>
            <a:pPr marL="0" indent="0">
              <a:lnSpc>
                <a:spcPct val="90000"/>
              </a:lnSpc>
              <a:spcBef>
                <a:spcPts val="0"/>
              </a:spcBef>
              <a:spcAft>
                <a:spcPts val="400"/>
              </a:spcAft>
              <a:buNone/>
            </a:pPr>
            <a:r>
              <a:rPr lang="en-IE" sz="1600" dirty="0"/>
              <a:t>Total cost of Loops =</a:t>
            </a:r>
          </a:p>
          <a:p>
            <a:pPr marL="0" indent="0">
              <a:lnSpc>
                <a:spcPct val="90000"/>
              </a:lnSpc>
              <a:spcBef>
                <a:spcPts val="0"/>
              </a:spcBef>
              <a:spcAft>
                <a:spcPts val="400"/>
              </a:spcAft>
              <a:buNone/>
            </a:pPr>
            <a:r>
              <a:rPr lang="en-IE" sz="1600" dirty="0"/>
              <a:t>cost of initialization of variables</a:t>
            </a:r>
          </a:p>
          <a:p>
            <a:pPr marL="0" indent="0" algn="ctr">
              <a:lnSpc>
                <a:spcPct val="90000"/>
              </a:lnSpc>
              <a:spcBef>
                <a:spcPts val="0"/>
              </a:spcBef>
              <a:spcAft>
                <a:spcPts val="400"/>
              </a:spcAft>
              <a:buNone/>
            </a:pPr>
            <a:r>
              <a:rPr lang="en-IE" sz="1800" dirty="0">
                <a:solidFill>
                  <a:srgbClr val="00B050"/>
                </a:solidFill>
              </a:rPr>
              <a:t>+</a:t>
            </a:r>
          </a:p>
          <a:p>
            <a:pPr marL="0" indent="0">
              <a:lnSpc>
                <a:spcPct val="90000"/>
              </a:lnSpc>
              <a:spcBef>
                <a:spcPts val="0"/>
              </a:spcBef>
              <a:spcAft>
                <a:spcPts val="400"/>
              </a:spcAft>
              <a:buNone/>
            </a:pPr>
            <a:r>
              <a:rPr lang="en-IE" sz="1600" dirty="0"/>
              <a:t>(n+1) * cost of evaluating guard on loop</a:t>
            </a:r>
          </a:p>
          <a:p>
            <a:pPr marL="0" indent="0" algn="ctr">
              <a:lnSpc>
                <a:spcPct val="90000"/>
              </a:lnSpc>
              <a:spcBef>
                <a:spcPts val="0"/>
              </a:spcBef>
              <a:spcAft>
                <a:spcPts val="400"/>
              </a:spcAft>
              <a:buNone/>
            </a:pPr>
            <a:r>
              <a:rPr lang="en-IE" sz="1600" dirty="0">
                <a:solidFill>
                  <a:srgbClr val="00B050"/>
                </a:solidFill>
              </a:rPr>
              <a:t>+</a:t>
            </a:r>
          </a:p>
          <a:p>
            <a:pPr marL="0" indent="0">
              <a:lnSpc>
                <a:spcPct val="90000"/>
              </a:lnSpc>
              <a:spcBef>
                <a:spcPts val="0"/>
              </a:spcBef>
              <a:spcAft>
                <a:spcPts val="400"/>
              </a:spcAft>
              <a:buNone/>
            </a:pPr>
            <a:r>
              <a:rPr lang="en-IE" sz="1600" dirty="0"/>
              <a:t>n * cost of executing loop body,</a:t>
            </a:r>
          </a:p>
          <a:p>
            <a:pPr marL="0" indent="0">
              <a:lnSpc>
                <a:spcPct val="90000"/>
              </a:lnSpc>
              <a:spcBef>
                <a:spcPts val="0"/>
              </a:spcBef>
              <a:spcAft>
                <a:spcPts val="400"/>
              </a:spcAft>
              <a:buNone/>
            </a:pPr>
            <a:endParaRPr lang="en-IE" sz="1600" dirty="0"/>
          </a:p>
          <a:p>
            <a:pPr marL="0" indent="0">
              <a:lnSpc>
                <a:spcPct val="90000"/>
              </a:lnSpc>
              <a:spcBef>
                <a:spcPts val="0"/>
              </a:spcBef>
              <a:spcAft>
                <a:spcPts val="400"/>
              </a:spcAft>
              <a:buNone/>
            </a:pPr>
            <a:r>
              <a:rPr lang="en-IE" sz="1600" dirty="0"/>
              <a:t>where n equals the number of iterations of the loop</a:t>
            </a:r>
            <a:endParaRPr lang="en-US" sz="1600" dirty="0"/>
          </a:p>
          <a:p>
            <a:pPr marL="0" indent="0">
              <a:lnSpc>
                <a:spcPct val="90000"/>
              </a:lnSpc>
              <a:spcBef>
                <a:spcPts val="0"/>
              </a:spcBef>
              <a:spcAft>
                <a:spcPts val="400"/>
              </a:spcAft>
              <a:buNone/>
              <a:tabLst>
                <a:tab pos="355600" algn="l"/>
                <a:tab pos="723900" algn="l"/>
                <a:tab pos="1077913" algn="l"/>
                <a:tab pos="1433513" algn="l"/>
                <a:tab pos="5295900" algn="l"/>
              </a:tabLst>
            </a:pPr>
            <a:endParaRPr lang="en-US" sz="1800" dirty="0"/>
          </a:p>
        </p:txBody>
      </p:sp>
      <p:sp>
        <p:nvSpPr>
          <p:cNvPr id="31" name="Rectangle 30">
            <a:extLst>
              <a:ext uri="{FF2B5EF4-FFF2-40B4-BE49-F238E27FC236}">
                <a16:creationId xmlns:a16="http://schemas.microsoft.com/office/drawing/2014/main" id="{5F9C3E47-A749-E69E-4A74-7B0111F02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21AB300E-2BA4-74BD-AC15-311A0E6D6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59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F5F4C-7674-5DE6-0105-C3642C477672}"/>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EE69427-DAE0-94E1-B40D-710CB09D6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31F2A0-EE96-57EF-0E62-0F007B21EF08}"/>
              </a:ext>
            </a:extLst>
          </p:cNvPr>
          <p:cNvSpPr>
            <a:spLocks noGrp="1"/>
          </p:cNvSpPr>
          <p:nvPr>
            <p:ph type="title"/>
          </p:nvPr>
        </p:nvSpPr>
        <p:spPr>
          <a:xfrm>
            <a:off x="219999" y="-817124"/>
            <a:ext cx="7266222" cy="1642969"/>
          </a:xfrm>
        </p:spPr>
        <p:txBody>
          <a:bodyPr anchor="b">
            <a:normAutofit/>
          </a:bodyPr>
          <a:lstStyle/>
          <a:p>
            <a:r>
              <a:rPr lang="en-US" sz="3600" dirty="0"/>
              <a:t>Running Times on HAL </a:t>
            </a:r>
            <a:endParaRPr lang="en-US" sz="3500" dirty="0"/>
          </a:p>
        </p:txBody>
      </p:sp>
      <p:sp>
        <p:nvSpPr>
          <p:cNvPr id="3" name="Content Placeholder 2">
            <a:extLst>
              <a:ext uri="{FF2B5EF4-FFF2-40B4-BE49-F238E27FC236}">
                <a16:creationId xmlns:a16="http://schemas.microsoft.com/office/drawing/2014/main" id="{2E599732-52AA-5D55-8E43-EED86689D592}"/>
              </a:ext>
            </a:extLst>
          </p:cNvPr>
          <p:cNvSpPr>
            <a:spLocks noGrp="1"/>
          </p:cNvSpPr>
          <p:nvPr>
            <p:ph idx="1"/>
          </p:nvPr>
        </p:nvSpPr>
        <p:spPr>
          <a:xfrm>
            <a:off x="142345" y="1278380"/>
            <a:ext cx="9224679" cy="4665523"/>
          </a:xfrm>
        </p:spPr>
        <p:txBody>
          <a:bodyPr anchor="t">
            <a:noAutofit/>
          </a:bodyPr>
          <a:lstStyle/>
          <a:p>
            <a:pPr marL="0" indent="0">
              <a:spcBef>
                <a:spcPts val="0"/>
              </a:spcBef>
              <a:spcAft>
                <a:spcPts val="400"/>
              </a:spcAft>
              <a:buNone/>
              <a:tabLst>
                <a:tab pos="355600" algn="l"/>
                <a:tab pos="723900" algn="l"/>
                <a:tab pos="1077913" algn="l"/>
                <a:tab pos="1433513" algn="l"/>
                <a:tab pos="5295900" algn="l"/>
              </a:tabLst>
            </a:pPr>
            <a:r>
              <a:rPr lang="en-IE" sz="1600" dirty="0">
                <a:solidFill>
                  <a:srgbClr val="FF0000"/>
                </a:solidFill>
              </a:rPr>
              <a:t>Total Cost =			Total cost of Loops =</a:t>
            </a:r>
          </a:p>
          <a:p>
            <a:pPr marL="0" indent="0">
              <a:spcBef>
                <a:spcPts val="0"/>
              </a:spcBef>
              <a:spcAft>
                <a:spcPts val="400"/>
              </a:spcAft>
              <a:buNone/>
              <a:tabLst>
                <a:tab pos="355600" algn="l"/>
                <a:tab pos="723900" algn="l"/>
                <a:tab pos="1077913" algn="l"/>
                <a:tab pos="1433513" algn="l"/>
                <a:tab pos="5295900" algn="l"/>
              </a:tabLst>
            </a:pPr>
            <a:endParaRPr lang="en-IE" sz="1600" dirty="0">
              <a:solidFill>
                <a:srgbClr val="FF0000"/>
              </a:solidFill>
            </a:endParaRPr>
          </a:p>
          <a:p>
            <a:pPr marL="0" indent="0">
              <a:spcBef>
                <a:spcPts val="0"/>
              </a:spcBef>
              <a:spcAft>
                <a:spcPts val="400"/>
              </a:spcAft>
              <a:buNone/>
              <a:tabLst>
                <a:tab pos="355600" algn="l"/>
                <a:tab pos="723900" algn="l"/>
                <a:tab pos="1077913" algn="l"/>
                <a:tab pos="1433513" algn="l"/>
                <a:tab pos="2865438" algn="l"/>
              </a:tabLst>
            </a:pPr>
            <a:r>
              <a:rPr lang="en-IE" sz="1600" dirty="0">
                <a:solidFill>
                  <a:srgbClr val="0070C0"/>
                </a:solidFill>
              </a:rPr>
              <a:t>10</a:t>
            </a:r>
            <a:r>
              <a:rPr lang="en-IE" sz="1600" dirty="0"/>
              <a:t>						long s=0	          cost of initialization of variables</a:t>
            </a:r>
          </a:p>
          <a:p>
            <a:pPr marL="0" indent="0">
              <a:lnSpc>
                <a:spcPct val="90000"/>
              </a:lnSpc>
              <a:spcBef>
                <a:spcPts val="0"/>
              </a:spcBef>
              <a:spcAft>
                <a:spcPts val="400"/>
              </a:spcAft>
              <a:buNone/>
              <a:tabLst>
                <a:tab pos="355600" algn="l"/>
                <a:tab pos="723900" algn="l"/>
                <a:tab pos="1077913" algn="l"/>
                <a:tab pos="1433513" algn="l"/>
                <a:tab pos="2865438" algn="l"/>
              </a:tabLst>
            </a:pPr>
            <a:r>
              <a:rPr lang="en-IE" sz="1600" dirty="0">
                <a:solidFill>
                  <a:srgbClr val="0070C0"/>
                </a:solidFill>
              </a:rPr>
              <a:t>10</a:t>
            </a:r>
            <a:r>
              <a:rPr lang="en-IE" sz="1600" dirty="0"/>
              <a:t>						int j=0		          cost of initialization of variables   + </a:t>
            </a:r>
          </a:p>
          <a:p>
            <a:pPr marL="0" indent="0">
              <a:spcBef>
                <a:spcPts val="0"/>
              </a:spcBef>
              <a:spcAft>
                <a:spcPts val="400"/>
              </a:spcAft>
              <a:buNone/>
              <a:tabLst>
                <a:tab pos="355600" algn="l"/>
                <a:tab pos="723900" algn="l"/>
                <a:tab pos="1077913" algn="l"/>
                <a:tab pos="1433513" algn="l"/>
                <a:tab pos="2865438" algn="l"/>
              </a:tabLst>
            </a:pPr>
            <a:r>
              <a:rPr lang="en-IE" sz="1600" dirty="0">
                <a:solidFill>
                  <a:srgbClr val="0070C0"/>
                </a:solidFill>
              </a:rPr>
              <a:t>1001 *</a:t>
            </a:r>
            <a:r>
              <a:rPr lang="en-IE" sz="1600" dirty="0"/>
              <a:t> </a:t>
            </a:r>
            <a:r>
              <a:rPr lang="en-IE" sz="1600" dirty="0">
                <a:solidFill>
                  <a:srgbClr val="0070C0"/>
                </a:solidFill>
              </a:rPr>
              <a:t>10</a:t>
            </a:r>
            <a:r>
              <a:rPr lang="en-IE" sz="1600" dirty="0"/>
              <a:t>				j&lt;1000		          (n+1) * cost of evaluating guard on loop +</a:t>
            </a:r>
          </a:p>
          <a:p>
            <a:pPr marL="0" indent="0">
              <a:spcBef>
                <a:spcPts val="0"/>
              </a:spcBef>
              <a:spcAft>
                <a:spcPts val="400"/>
              </a:spcAft>
              <a:buNone/>
              <a:tabLst>
                <a:tab pos="355600" algn="l"/>
                <a:tab pos="723900" algn="l"/>
                <a:tab pos="1077913" algn="l"/>
                <a:tab pos="1433513" algn="l"/>
                <a:tab pos="2865438" algn="l"/>
              </a:tabLst>
            </a:pPr>
            <a:r>
              <a:rPr lang="en-IE" sz="1600" dirty="0">
                <a:solidFill>
                  <a:srgbClr val="0070C0"/>
                </a:solidFill>
              </a:rPr>
              <a:t>1000 * 20</a:t>
            </a:r>
            <a:r>
              <a:rPr lang="en-IE" sz="1600" dirty="0"/>
              <a:t>				j=j+1		          n * cost of executing loop body +</a:t>
            </a:r>
          </a:p>
          <a:p>
            <a:pPr marL="0" indent="0">
              <a:lnSpc>
                <a:spcPct val="90000"/>
              </a:lnSpc>
              <a:spcBef>
                <a:spcPts val="0"/>
              </a:spcBef>
              <a:spcAft>
                <a:spcPts val="400"/>
              </a:spcAft>
              <a:buNone/>
              <a:tabLst>
                <a:tab pos="355600" algn="l"/>
                <a:tab pos="723900" algn="l"/>
                <a:tab pos="1077913" algn="l"/>
                <a:tab pos="1433513" algn="l"/>
                <a:tab pos="2865438" algn="l"/>
              </a:tabLst>
            </a:pPr>
            <a:r>
              <a:rPr lang="en-IE" sz="1600" dirty="0">
                <a:solidFill>
                  <a:srgbClr val="0070C0"/>
                </a:solidFill>
              </a:rPr>
              <a:t>1000 * 30</a:t>
            </a:r>
            <a:r>
              <a:rPr lang="en-IE" sz="1600" dirty="0"/>
              <a:t>				s=s+(j+1)	          n * cost of executing loop body</a:t>
            </a:r>
          </a:p>
          <a:p>
            <a:pPr marL="0" indent="0">
              <a:lnSpc>
                <a:spcPct val="90000"/>
              </a:lnSpc>
              <a:spcBef>
                <a:spcPts val="0"/>
              </a:spcBef>
              <a:spcAft>
                <a:spcPts val="400"/>
              </a:spcAft>
              <a:buNone/>
              <a:tabLst>
                <a:tab pos="355600" algn="l"/>
                <a:tab pos="723900" algn="l"/>
                <a:tab pos="1077913" algn="l"/>
                <a:tab pos="1433513" algn="l"/>
                <a:tab pos="5295900" algn="l"/>
              </a:tabLst>
            </a:pPr>
            <a:endParaRPr lang="en-IE" sz="1600" dirty="0">
              <a:solidFill>
                <a:srgbClr val="0070C0"/>
              </a:solidFill>
            </a:endParaRPr>
          </a:p>
          <a:p>
            <a:pPr marL="0" indent="0">
              <a:lnSpc>
                <a:spcPct val="90000"/>
              </a:lnSpc>
              <a:spcBef>
                <a:spcPts val="0"/>
              </a:spcBef>
              <a:spcAft>
                <a:spcPts val="400"/>
              </a:spcAft>
              <a:buNone/>
              <a:tabLst>
                <a:tab pos="355600" algn="l"/>
                <a:tab pos="723900" algn="l"/>
                <a:tab pos="1077913" algn="l"/>
                <a:tab pos="1433513" algn="l"/>
                <a:tab pos="5295900" algn="l"/>
              </a:tabLst>
            </a:pPr>
            <a:endParaRPr lang="en-IE" sz="1600" dirty="0">
              <a:solidFill>
                <a:srgbClr val="0070C0"/>
              </a:solidFill>
            </a:endParaRPr>
          </a:p>
          <a:p>
            <a:pPr marL="0" indent="0">
              <a:lnSpc>
                <a:spcPct val="90000"/>
              </a:lnSpc>
              <a:spcBef>
                <a:spcPts val="0"/>
              </a:spcBef>
              <a:spcAft>
                <a:spcPts val="400"/>
              </a:spcAft>
              <a:buNone/>
              <a:tabLst>
                <a:tab pos="355600" algn="l"/>
                <a:tab pos="723900" algn="l"/>
                <a:tab pos="1077913" algn="l"/>
                <a:tab pos="1433513" algn="l"/>
                <a:tab pos="5295900" algn="l"/>
              </a:tabLst>
            </a:pPr>
            <a:r>
              <a:rPr lang="en-IE" sz="1600" dirty="0">
                <a:solidFill>
                  <a:srgbClr val="0070C0"/>
                </a:solidFill>
              </a:rPr>
              <a:t>= 20 + 10,010 + 20,000 + 30,000</a:t>
            </a:r>
          </a:p>
          <a:p>
            <a:pPr marL="0" indent="0">
              <a:lnSpc>
                <a:spcPct val="90000"/>
              </a:lnSpc>
              <a:spcBef>
                <a:spcPts val="0"/>
              </a:spcBef>
              <a:spcAft>
                <a:spcPts val="400"/>
              </a:spcAft>
              <a:buNone/>
              <a:tabLst>
                <a:tab pos="355600" algn="l"/>
                <a:tab pos="723900" algn="l"/>
                <a:tab pos="1077913" algn="l"/>
                <a:tab pos="1433513" algn="l"/>
                <a:tab pos="5295900" algn="l"/>
              </a:tabLst>
            </a:pPr>
            <a:r>
              <a:rPr lang="en-IE" sz="1600" dirty="0">
                <a:solidFill>
                  <a:srgbClr val="0070C0"/>
                </a:solidFill>
              </a:rPr>
              <a:t>= 60030ns</a:t>
            </a:r>
          </a:p>
          <a:p>
            <a:pPr marL="0" indent="0">
              <a:lnSpc>
                <a:spcPct val="90000"/>
              </a:lnSpc>
              <a:spcBef>
                <a:spcPts val="0"/>
              </a:spcBef>
              <a:spcAft>
                <a:spcPts val="400"/>
              </a:spcAft>
              <a:buNone/>
            </a:pPr>
            <a:endParaRPr lang="en-IE" sz="1200" dirty="0"/>
          </a:p>
          <a:p>
            <a:pPr marL="0" indent="0">
              <a:lnSpc>
                <a:spcPct val="90000"/>
              </a:lnSpc>
              <a:spcBef>
                <a:spcPts val="0"/>
              </a:spcBef>
              <a:spcAft>
                <a:spcPts val="400"/>
              </a:spcAft>
              <a:buNone/>
            </a:pPr>
            <a:endParaRPr lang="en-IE" sz="1200" dirty="0"/>
          </a:p>
          <a:p>
            <a:pPr marL="0" indent="0">
              <a:lnSpc>
                <a:spcPct val="90000"/>
              </a:lnSpc>
              <a:spcBef>
                <a:spcPts val="0"/>
              </a:spcBef>
              <a:spcAft>
                <a:spcPts val="400"/>
              </a:spcAft>
              <a:buNone/>
            </a:pPr>
            <a:r>
              <a:rPr lang="en-IE" sz="1200" dirty="0"/>
              <a:t>where n equals the number of iterations of the loop</a:t>
            </a:r>
            <a:endParaRPr lang="en-US" sz="1200" dirty="0"/>
          </a:p>
          <a:p>
            <a:pPr marL="0" indent="0">
              <a:lnSpc>
                <a:spcPct val="90000"/>
              </a:lnSpc>
              <a:spcBef>
                <a:spcPts val="0"/>
              </a:spcBef>
              <a:spcAft>
                <a:spcPts val="400"/>
              </a:spcAft>
              <a:buNone/>
              <a:tabLst>
                <a:tab pos="355600" algn="l"/>
                <a:tab pos="723900" algn="l"/>
                <a:tab pos="1077913" algn="l"/>
                <a:tab pos="1433513" algn="l"/>
                <a:tab pos="5295900" algn="l"/>
              </a:tabLst>
            </a:pPr>
            <a:endParaRPr lang="en-US" sz="1600" dirty="0">
              <a:solidFill>
                <a:srgbClr val="0070C0"/>
              </a:solidFill>
            </a:endParaRPr>
          </a:p>
        </p:txBody>
      </p:sp>
      <p:sp>
        <p:nvSpPr>
          <p:cNvPr id="31" name="Rectangle 30">
            <a:extLst>
              <a:ext uri="{FF2B5EF4-FFF2-40B4-BE49-F238E27FC236}">
                <a16:creationId xmlns:a16="http://schemas.microsoft.com/office/drawing/2014/main" id="{2F8E9859-E5F9-3C75-6333-50F9621C4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AF84191-D460-6085-20A0-2CA333C56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138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FF454-2900-2C82-7921-ED5D8EB3A1E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C41733B-1171-059E-D9EB-E8E0FA168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1A5BF8-D95B-BC7C-9689-DF9872AD8094}"/>
              </a:ext>
            </a:extLst>
          </p:cNvPr>
          <p:cNvSpPr>
            <a:spLocks noGrp="1"/>
          </p:cNvSpPr>
          <p:nvPr>
            <p:ph type="title"/>
          </p:nvPr>
        </p:nvSpPr>
        <p:spPr>
          <a:xfrm>
            <a:off x="219999" y="-817124"/>
            <a:ext cx="7266222" cy="1642969"/>
          </a:xfrm>
        </p:spPr>
        <p:txBody>
          <a:bodyPr anchor="b">
            <a:normAutofit/>
          </a:bodyPr>
          <a:lstStyle/>
          <a:p>
            <a:r>
              <a:rPr lang="en-US" sz="3600" dirty="0"/>
              <a:t>Running Times on HAL </a:t>
            </a:r>
            <a:endParaRPr lang="en-US" sz="3500" dirty="0"/>
          </a:p>
        </p:txBody>
      </p:sp>
      <p:sp>
        <p:nvSpPr>
          <p:cNvPr id="3" name="Content Placeholder 2">
            <a:extLst>
              <a:ext uri="{FF2B5EF4-FFF2-40B4-BE49-F238E27FC236}">
                <a16:creationId xmlns:a16="http://schemas.microsoft.com/office/drawing/2014/main" id="{2E566CA9-F5BE-85EC-0440-3C56D7006F82}"/>
              </a:ext>
            </a:extLst>
          </p:cNvPr>
          <p:cNvSpPr>
            <a:spLocks noGrp="1"/>
          </p:cNvSpPr>
          <p:nvPr>
            <p:ph idx="1"/>
          </p:nvPr>
        </p:nvSpPr>
        <p:spPr>
          <a:xfrm>
            <a:off x="98837" y="1278380"/>
            <a:ext cx="8116605" cy="4665523"/>
          </a:xfrm>
        </p:spPr>
        <p:txBody>
          <a:bodyPr anchor="t">
            <a:noAutofit/>
          </a:bodyPr>
          <a:lstStyle/>
          <a:p>
            <a:r>
              <a:rPr lang="en-IE" sz="1400" dirty="0">
                <a:solidFill>
                  <a:srgbClr val="FF0000"/>
                </a:solidFill>
              </a:rPr>
              <a:t>static long sumN1(long n){</a:t>
            </a:r>
          </a:p>
          <a:p>
            <a:pPr marL="0" indent="0">
              <a:lnSpc>
                <a:spcPct val="90000"/>
              </a:lnSpc>
              <a:spcBef>
                <a:spcPts val="0"/>
              </a:spcBef>
              <a:spcAft>
                <a:spcPts val="400"/>
              </a:spcAft>
              <a:buNone/>
              <a:tabLst>
                <a:tab pos="355600" algn="l"/>
                <a:tab pos="723900" algn="l"/>
                <a:tab pos="1077913" algn="l"/>
                <a:tab pos="1433513" algn="l"/>
                <a:tab pos="5295900" algn="l"/>
              </a:tabLst>
            </a:pPr>
            <a:r>
              <a:rPr lang="en-IE" sz="1400" dirty="0"/>
              <a:t>	</a:t>
            </a:r>
            <a:r>
              <a:rPr lang="en-IE" sz="1400" dirty="0">
                <a:solidFill>
                  <a:schemeClr val="accent1"/>
                </a:solidFill>
              </a:rPr>
              <a:t>long s = 0;</a:t>
            </a:r>
          </a:p>
          <a:p>
            <a:pPr marL="0" indent="0">
              <a:lnSpc>
                <a:spcPct val="90000"/>
              </a:lnSpc>
              <a:spcBef>
                <a:spcPts val="0"/>
              </a:spcBef>
              <a:spcAft>
                <a:spcPts val="400"/>
              </a:spcAft>
              <a:buNone/>
              <a:tabLst>
                <a:tab pos="355600" algn="l"/>
                <a:tab pos="723900" algn="l"/>
                <a:tab pos="1077913" algn="l"/>
                <a:tab pos="1433513" algn="l"/>
                <a:tab pos="5295900" algn="l"/>
              </a:tabLst>
            </a:pPr>
            <a:r>
              <a:rPr lang="en-IE" sz="1400" dirty="0"/>
              <a:t>	</a:t>
            </a:r>
            <a:r>
              <a:rPr lang="en-IE" sz="1400" dirty="0">
                <a:solidFill>
                  <a:schemeClr val="accent6"/>
                </a:solidFill>
              </a:rPr>
              <a:t>for(int j=0; j &lt; n; </a:t>
            </a:r>
            <a:r>
              <a:rPr lang="en-IE" sz="1400" dirty="0" err="1">
                <a:solidFill>
                  <a:schemeClr val="accent6"/>
                </a:solidFill>
              </a:rPr>
              <a:t>j++</a:t>
            </a:r>
            <a:r>
              <a:rPr lang="en-IE" sz="1400" dirty="0">
                <a:solidFill>
                  <a:schemeClr val="accent6"/>
                </a:solidFill>
              </a:rPr>
              <a:t>) </a:t>
            </a:r>
            <a:r>
              <a:rPr lang="en-IE" sz="1400" dirty="0"/>
              <a:t>{</a:t>
            </a:r>
          </a:p>
          <a:p>
            <a:pPr marL="0" indent="0">
              <a:lnSpc>
                <a:spcPct val="90000"/>
              </a:lnSpc>
              <a:spcBef>
                <a:spcPts val="0"/>
              </a:spcBef>
              <a:spcAft>
                <a:spcPts val="400"/>
              </a:spcAft>
              <a:buNone/>
              <a:tabLst>
                <a:tab pos="355600" algn="l"/>
                <a:tab pos="723900" algn="l"/>
                <a:tab pos="1077913" algn="l"/>
                <a:tab pos="1433513" algn="l"/>
                <a:tab pos="5295900" algn="l"/>
              </a:tabLst>
            </a:pPr>
            <a:r>
              <a:rPr lang="en-IE" sz="1400" dirty="0"/>
              <a:t>		</a:t>
            </a:r>
            <a:r>
              <a:rPr lang="en-IE" sz="1400" dirty="0">
                <a:solidFill>
                  <a:schemeClr val="accent1">
                    <a:lumMod val="75000"/>
                  </a:schemeClr>
                </a:solidFill>
              </a:rPr>
              <a:t>s=s+(j+1);</a:t>
            </a:r>
          </a:p>
          <a:p>
            <a:pPr marL="0" indent="0">
              <a:lnSpc>
                <a:spcPct val="90000"/>
              </a:lnSpc>
              <a:spcBef>
                <a:spcPts val="0"/>
              </a:spcBef>
              <a:spcAft>
                <a:spcPts val="400"/>
              </a:spcAft>
              <a:buNone/>
              <a:tabLst>
                <a:tab pos="355600" algn="l"/>
                <a:tab pos="723900" algn="l"/>
                <a:tab pos="1077913" algn="l"/>
                <a:tab pos="1433513" algn="l"/>
                <a:tab pos="5295900" algn="l"/>
              </a:tabLst>
            </a:pPr>
            <a:r>
              <a:rPr lang="en-IE" sz="1400" dirty="0"/>
              <a:t>	}</a:t>
            </a:r>
          </a:p>
          <a:p>
            <a:pPr marL="0" indent="0">
              <a:lnSpc>
                <a:spcPct val="90000"/>
              </a:lnSpc>
              <a:spcBef>
                <a:spcPts val="0"/>
              </a:spcBef>
              <a:spcAft>
                <a:spcPts val="400"/>
              </a:spcAft>
              <a:buNone/>
              <a:tabLst>
                <a:tab pos="355600" algn="l"/>
                <a:tab pos="723900" algn="l"/>
                <a:tab pos="1077913" algn="l"/>
                <a:tab pos="1433513" algn="l"/>
                <a:tab pos="5295900" algn="l"/>
              </a:tabLst>
            </a:pPr>
            <a:r>
              <a:rPr lang="en-IE" sz="1400" dirty="0"/>
              <a:t>	</a:t>
            </a:r>
            <a:r>
              <a:rPr lang="en-IE" sz="1400" dirty="0">
                <a:solidFill>
                  <a:srgbClr val="C00000"/>
                </a:solidFill>
              </a:rPr>
              <a:t>return s;</a:t>
            </a:r>
          </a:p>
          <a:p>
            <a:pPr marL="0" indent="0">
              <a:lnSpc>
                <a:spcPct val="90000"/>
              </a:lnSpc>
              <a:spcBef>
                <a:spcPts val="0"/>
              </a:spcBef>
              <a:spcAft>
                <a:spcPts val="400"/>
              </a:spcAft>
              <a:buNone/>
              <a:tabLst>
                <a:tab pos="355600" algn="l"/>
                <a:tab pos="723900" algn="l"/>
                <a:tab pos="1077913" algn="l"/>
                <a:tab pos="1433513" algn="l"/>
                <a:tab pos="5295900" algn="l"/>
              </a:tabLst>
            </a:pPr>
            <a:r>
              <a:rPr lang="en-IE" sz="1400" dirty="0"/>
              <a:t>}</a:t>
            </a:r>
          </a:p>
          <a:p>
            <a:pPr marL="0" indent="0">
              <a:lnSpc>
                <a:spcPct val="90000"/>
              </a:lnSpc>
              <a:spcBef>
                <a:spcPts val="0"/>
              </a:spcBef>
              <a:spcAft>
                <a:spcPts val="400"/>
              </a:spcAft>
              <a:buNone/>
              <a:tabLst>
                <a:tab pos="355600" algn="l"/>
                <a:tab pos="723900" algn="l"/>
                <a:tab pos="1077913" algn="l"/>
                <a:tab pos="1433513" algn="l"/>
                <a:tab pos="5295900" algn="l"/>
              </a:tabLst>
            </a:pPr>
            <a:r>
              <a:rPr lang="en-US" sz="1800" dirty="0"/>
              <a:t>--------------------------------------------------------------------------</a:t>
            </a:r>
          </a:p>
          <a:p>
            <a:pPr marL="0" indent="0">
              <a:buNone/>
              <a:tabLst>
                <a:tab pos="273050" algn="l"/>
                <a:tab pos="546100" algn="l"/>
                <a:tab pos="801688" algn="l"/>
                <a:tab pos="1074738" algn="l"/>
                <a:tab pos="5373688" algn="l"/>
              </a:tabLst>
            </a:pPr>
            <a:r>
              <a:rPr lang="en-IE" sz="1800" b="1" dirty="0"/>
              <a:t>static</a:t>
            </a:r>
            <a:r>
              <a:rPr lang="en-IE" sz="1800" dirty="0"/>
              <a:t> </a:t>
            </a:r>
            <a:r>
              <a:rPr lang="en-IE" sz="1800" b="1" dirty="0"/>
              <a:t>long</a:t>
            </a:r>
            <a:r>
              <a:rPr lang="en-IE" sz="1800" dirty="0"/>
              <a:t> sumN1(</a:t>
            </a:r>
            <a:r>
              <a:rPr lang="en-IE" sz="1800" b="1" dirty="0"/>
              <a:t>long</a:t>
            </a:r>
            <a:r>
              <a:rPr lang="en-IE" sz="1800" dirty="0"/>
              <a:t> n){	</a:t>
            </a:r>
            <a:r>
              <a:rPr lang="en-IE" sz="1800" dirty="0">
                <a:solidFill>
                  <a:srgbClr val="0070C0"/>
                </a:solidFill>
              </a:rPr>
              <a:t>50+10</a:t>
            </a:r>
            <a:endParaRPr lang="en-US" sz="1800" dirty="0"/>
          </a:p>
          <a:p>
            <a:pPr marL="0" indent="0">
              <a:buNone/>
              <a:tabLst>
                <a:tab pos="273050" algn="l"/>
                <a:tab pos="546100" algn="l"/>
                <a:tab pos="801688" algn="l"/>
                <a:tab pos="1074738" algn="l"/>
                <a:tab pos="5373688" algn="l"/>
              </a:tabLst>
            </a:pPr>
            <a:r>
              <a:rPr lang="en-IE" sz="1800" dirty="0"/>
              <a:t>	</a:t>
            </a:r>
            <a:r>
              <a:rPr lang="en-IE" sz="1800" b="1" dirty="0"/>
              <a:t>long</a:t>
            </a:r>
            <a:r>
              <a:rPr lang="en-IE" sz="1800" dirty="0"/>
              <a:t> s = 0;	</a:t>
            </a:r>
            <a:r>
              <a:rPr lang="en-IE" sz="1800" dirty="0">
                <a:solidFill>
                  <a:srgbClr val="0070C0"/>
                </a:solidFill>
              </a:rPr>
              <a:t>10</a:t>
            </a:r>
            <a:endParaRPr lang="en-US" sz="1800" dirty="0"/>
          </a:p>
          <a:p>
            <a:pPr marL="0" indent="0">
              <a:buNone/>
              <a:tabLst>
                <a:tab pos="273050" algn="l"/>
                <a:tab pos="546100" algn="l"/>
                <a:tab pos="801688" algn="l"/>
                <a:tab pos="1074738" algn="l"/>
                <a:tab pos="4298950" algn="l"/>
                <a:tab pos="5373688" algn="l"/>
              </a:tabLst>
            </a:pPr>
            <a:r>
              <a:rPr lang="en-IE" sz="1800" dirty="0"/>
              <a:t>	</a:t>
            </a:r>
            <a:r>
              <a:rPr lang="en-IE" sz="1800" b="1" dirty="0"/>
              <a:t>for</a:t>
            </a:r>
            <a:r>
              <a:rPr lang="en-IE" sz="1800" dirty="0"/>
              <a:t>(</a:t>
            </a:r>
            <a:r>
              <a:rPr lang="en-IE" sz="1800" b="1" dirty="0"/>
              <a:t>int</a:t>
            </a:r>
            <a:r>
              <a:rPr lang="en-IE" sz="1800" dirty="0"/>
              <a:t> j=0; j &lt; n; </a:t>
            </a:r>
            <a:r>
              <a:rPr lang="en-IE" sz="1800" dirty="0" err="1"/>
              <a:t>j++</a:t>
            </a:r>
            <a:r>
              <a:rPr lang="en-IE" sz="1800" dirty="0"/>
              <a:t>) {		</a:t>
            </a:r>
            <a:r>
              <a:rPr lang="en-IE" sz="1800" dirty="0">
                <a:solidFill>
                  <a:srgbClr val="0070C0"/>
                </a:solidFill>
              </a:rPr>
              <a:t>10+(n+1)*10+n*20</a:t>
            </a:r>
            <a:endParaRPr lang="en-IE" sz="1800" dirty="0"/>
          </a:p>
          <a:p>
            <a:pPr marL="0" indent="0">
              <a:buNone/>
              <a:tabLst>
                <a:tab pos="273050" algn="l"/>
                <a:tab pos="546100" algn="l"/>
                <a:tab pos="801688" algn="l"/>
                <a:tab pos="1074738" algn="l"/>
                <a:tab pos="5373688" algn="l"/>
              </a:tabLst>
            </a:pPr>
            <a:r>
              <a:rPr lang="en-IE" sz="1800" dirty="0"/>
              <a:t>		s=s+(j+1);	</a:t>
            </a:r>
            <a:r>
              <a:rPr lang="en-IE" sz="1800" dirty="0">
                <a:solidFill>
                  <a:srgbClr val="0070C0"/>
                </a:solidFill>
              </a:rPr>
              <a:t>n*(10+10+10)</a:t>
            </a:r>
          </a:p>
          <a:p>
            <a:pPr marL="0" indent="0">
              <a:buNone/>
              <a:tabLst>
                <a:tab pos="273050" algn="l"/>
                <a:tab pos="546100" algn="l"/>
                <a:tab pos="801688" algn="l"/>
                <a:tab pos="1074738" algn="l"/>
                <a:tab pos="5373688" algn="l"/>
              </a:tabLst>
            </a:pPr>
            <a:r>
              <a:rPr lang="en-IE" sz="1800" dirty="0"/>
              <a:t>	}</a:t>
            </a:r>
            <a:endParaRPr lang="en-US" sz="1800" dirty="0"/>
          </a:p>
          <a:p>
            <a:pPr marL="0" indent="0">
              <a:buNone/>
              <a:tabLst>
                <a:tab pos="273050" algn="l"/>
                <a:tab pos="546100" algn="l"/>
                <a:tab pos="801688" algn="l"/>
                <a:tab pos="1074738" algn="l"/>
                <a:tab pos="5373688" algn="l"/>
              </a:tabLst>
            </a:pPr>
            <a:r>
              <a:rPr lang="en-IE" sz="1800" dirty="0"/>
              <a:t>	</a:t>
            </a:r>
            <a:r>
              <a:rPr lang="en-IE" sz="1800" b="1" dirty="0"/>
              <a:t>return</a:t>
            </a:r>
            <a:r>
              <a:rPr lang="en-IE" sz="1800" dirty="0"/>
              <a:t> s;		</a:t>
            </a:r>
            <a:r>
              <a:rPr lang="en-IE" sz="1800" dirty="0">
                <a:solidFill>
                  <a:srgbClr val="0070C0"/>
                </a:solidFill>
              </a:rPr>
              <a:t>50</a:t>
            </a:r>
            <a:endParaRPr lang="en-US" sz="1800" dirty="0"/>
          </a:p>
          <a:p>
            <a:pPr marL="0" indent="0">
              <a:buNone/>
              <a:tabLst>
                <a:tab pos="273050" algn="l"/>
                <a:tab pos="546100" algn="l"/>
                <a:tab pos="801688" algn="l"/>
                <a:tab pos="1074738" algn="l"/>
                <a:tab pos="5373688" algn="l"/>
              </a:tabLst>
            </a:pPr>
            <a:r>
              <a:rPr lang="en-IE" sz="1800" dirty="0"/>
              <a:t>}</a:t>
            </a:r>
            <a:endParaRPr lang="en-US" sz="1800" dirty="0"/>
          </a:p>
          <a:p>
            <a:pPr marL="0" indent="0">
              <a:lnSpc>
                <a:spcPct val="90000"/>
              </a:lnSpc>
              <a:spcBef>
                <a:spcPts val="0"/>
              </a:spcBef>
              <a:spcAft>
                <a:spcPts val="400"/>
              </a:spcAft>
              <a:buNone/>
              <a:tabLst>
                <a:tab pos="355600" algn="l"/>
                <a:tab pos="723900" algn="l"/>
                <a:tab pos="1077913" algn="l"/>
                <a:tab pos="1433513" algn="l"/>
                <a:tab pos="5295900" algn="l"/>
              </a:tabLst>
            </a:pPr>
            <a:endParaRPr lang="en-US" sz="1800" dirty="0"/>
          </a:p>
        </p:txBody>
      </p:sp>
      <p:sp>
        <p:nvSpPr>
          <p:cNvPr id="31" name="Rectangle 30">
            <a:extLst>
              <a:ext uri="{FF2B5EF4-FFF2-40B4-BE49-F238E27FC236}">
                <a16:creationId xmlns:a16="http://schemas.microsoft.com/office/drawing/2014/main" id="{BB236B10-2BBC-C58E-1DD5-7200F7CCC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3CC1DC0-590B-5452-30D0-E3E429B78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786F0CB-C162-6FAE-B5A3-3C913CB12B05}"/>
              </a:ext>
            </a:extLst>
          </p:cNvPr>
          <p:cNvSpPr txBox="1"/>
          <p:nvPr/>
        </p:nvSpPr>
        <p:spPr>
          <a:xfrm>
            <a:off x="3028950" y="1048565"/>
            <a:ext cx="6115050" cy="1600438"/>
          </a:xfrm>
          <a:prstGeom prst="rect">
            <a:avLst/>
          </a:prstGeom>
          <a:noFill/>
        </p:spPr>
        <p:txBody>
          <a:bodyPr wrap="square">
            <a:spAutoFit/>
          </a:bodyPr>
          <a:lstStyle/>
          <a:p>
            <a:pPr marL="0" indent="0">
              <a:buNone/>
            </a:pPr>
            <a:r>
              <a:rPr lang="en-IE" sz="1400" dirty="0"/>
              <a:t>Total Cost =   </a:t>
            </a:r>
          </a:p>
          <a:p>
            <a:pPr marL="0" indent="0">
              <a:buNone/>
            </a:pPr>
            <a:r>
              <a:rPr lang="en-IE" sz="1400" dirty="0">
                <a:solidFill>
                  <a:srgbClr val="FF0000"/>
                </a:solidFill>
              </a:rPr>
              <a:t>(50 + 10)  - invocation, parameter</a:t>
            </a:r>
            <a:endParaRPr lang="en-US" sz="1400" dirty="0">
              <a:solidFill>
                <a:srgbClr val="FF0000"/>
              </a:solidFill>
            </a:endParaRPr>
          </a:p>
          <a:p>
            <a:pPr marL="0" indent="0">
              <a:buNone/>
            </a:pPr>
            <a:r>
              <a:rPr lang="en-IE" sz="1400" dirty="0">
                <a:solidFill>
                  <a:schemeClr val="accent1"/>
                </a:solidFill>
              </a:rPr>
              <a:t>+(10)  - initialization of variables s</a:t>
            </a:r>
            <a:endParaRPr lang="en-US" sz="1400" dirty="0">
              <a:solidFill>
                <a:schemeClr val="accent1"/>
              </a:solidFill>
            </a:endParaRPr>
          </a:p>
          <a:p>
            <a:pPr marL="0" indent="0">
              <a:buNone/>
            </a:pPr>
            <a:r>
              <a:rPr lang="en-IE" sz="1400" dirty="0">
                <a:solidFill>
                  <a:schemeClr val="accent6"/>
                </a:solidFill>
              </a:rPr>
              <a:t>+10+(n+1)*10 + n*20 – evaluation of loop guard</a:t>
            </a:r>
            <a:r>
              <a:rPr lang="en-US" sz="1400" dirty="0">
                <a:solidFill>
                  <a:schemeClr val="accent6"/>
                </a:solidFill>
              </a:rPr>
              <a:t> </a:t>
            </a:r>
            <a:r>
              <a:rPr lang="en-IE" sz="1400" dirty="0">
                <a:solidFill>
                  <a:schemeClr val="accent6"/>
                </a:solidFill>
              </a:rPr>
              <a:t>+ n *20	- loop body (increment)</a:t>
            </a:r>
            <a:endParaRPr lang="en-US" sz="1400" dirty="0">
              <a:solidFill>
                <a:schemeClr val="accent6"/>
              </a:solidFill>
            </a:endParaRPr>
          </a:p>
          <a:p>
            <a:pPr marL="0" indent="0">
              <a:buNone/>
            </a:pPr>
            <a:r>
              <a:rPr lang="en-IE" sz="1400" dirty="0">
                <a:solidFill>
                  <a:schemeClr val="accent1">
                    <a:lumMod val="75000"/>
                  </a:schemeClr>
                </a:solidFill>
              </a:rPr>
              <a:t>+ n *30	- loop body (calculations)</a:t>
            </a:r>
            <a:endParaRPr lang="en-US" sz="1400" dirty="0">
              <a:solidFill>
                <a:schemeClr val="accent1">
                  <a:lumMod val="75000"/>
                </a:schemeClr>
              </a:solidFill>
            </a:endParaRPr>
          </a:p>
          <a:p>
            <a:pPr marL="0" indent="0">
              <a:buNone/>
            </a:pPr>
            <a:endParaRPr lang="en-IE" sz="1400" dirty="0"/>
          </a:p>
          <a:p>
            <a:pPr marL="0" indent="0">
              <a:buNone/>
            </a:pPr>
            <a:r>
              <a:rPr lang="en-IE" sz="1400" dirty="0">
                <a:solidFill>
                  <a:srgbClr val="C00000"/>
                </a:solidFill>
              </a:rPr>
              <a:t>+ 50		- return value</a:t>
            </a:r>
            <a:endParaRPr lang="en-US" sz="1400" dirty="0">
              <a:solidFill>
                <a:srgbClr val="C00000"/>
              </a:solidFill>
            </a:endParaRPr>
          </a:p>
        </p:txBody>
      </p:sp>
    </p:spTree>
    <p:extLst>
      <p:ext uri="{BB962C8B-B14F-4D97-AF65-F5344CB8AC3E}">
        <p14:creationId xmlns:p14="http://schemas.microsoft.com/office/powerpoint/2010/main" val="2373655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0C46F-26B9-6C29-8C30-50E7A0C0F657}"/>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AA81789-816B-0B6E-401B-A77AEB9B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2F948C-641A-F3A8-61AC-468978B32D61}"/>
              </a:ext>
            </a:extLst>
          </p:cNvPr>
          <p:cNvSpPr>
            <a:spLocks noGrp="1"/>
          </p:cNvSpPr>
          <p:nvPr>
            <p:ph type="title"/>
          </p:nvPr>
        </p:nvSpPr>
        <p:spPr>
          <a:xfrm>
            <a:off x="219999" y="-817124"/>
            <a:ext cx="7266222" cy="1642969"/>
          </a:xfrm>
        </p:spPr>
        <p:txBody>
          <a:bodyPr anchor="b">
            <a:normAutofit/>
          </a:bodyPr>
          <a:lstStyle/>
          <a:p>
            <a:r>
              <a:rPr lang="en-US" sz="3600" dirty="0"/>
              <a:t>Running Times on HAL</a:t>
            </a:r>
            <a:endParaRPr lang="en-US" sz="3500" dirty="0"/>
          </a:p>
        </p:txBody>
      </p:sp>
      <p:sp>
        <p:nvSpPr>
          <p:cNvPr id="3" name="Content Placeholder 2">
            <a:extLst>
              <a:ext uri="{FF2B5EF4-FFF2-40B4-BE49-F238E27FC236}">
                <a16:creationId xmlns:a16="http://schemas.microsoft.com/office/drawing/2014/main" id="{E05E0B33-01D2-9226-4A87-FC671B69CDA6}"/>
              </a:ext>
            </a:extLst>
          </p:cNvPr>
          <p:cNvSpPr>
            <a:spLocks noGrp="1"/>
          </p:cNvSpPr>
          <p:nvPr>
            <p:ph idx="1"/>
          </p:nvPr>
        </p:nvSpPr>
        <p:spPr>
          <a:xfrm>
            <a:off x="336730" y="1278380"/>
            <a:ext cx="8116605" cy="4665523"/>
          </a:xfrm>
        </p:spPr>
        <p:txBody>
          <a:bodyPr anchor="t">
            <a:noAutofit/>
          </a:bodyPr>
          <a:lstStyle/>
          <a:p>
            <a:pPr marL="0" indent="0">
              <a:buNone/>
            </a:pPr>
            <a:r>
              <a:rPr lang="en-IE" sz="2400" dirty="0"/>
              <a:t>Total Cost = 60 + 20 + (n + 1) * 10 + n * 50 + 50</a:t>
            </a:r>
            <a:endParaRPr lang="en-US" sz="2400" dirty="0"/>
          </a:p>
          <a:p>
            <a:pPr marL="0" indent="0">
              <a:buNone/>
            </a:pPr>
            <a:r>
              <a:rPr lang="en-IE" sz="2400" dirty="0"/>
              <a:t>	         = (140 + 60n) ns</a:t>
            </a:r>
          </a:p>
          <a:p>
            <a:pPr marL="0" indent="0">
              <a:buNone/>
            </a:pPr>
            <a:endParaRPr lang="en-IE" sz="2400" dirty="0"/>
          </a:p>
          <a:p>
            <a:pPr marL="0" indent="0">
              <a:buNone/>
            </a:pPr>
            <a:r>
              <a:rPr lang="en-US" sz="2400" dirty="0"/>
              <a:t>If n</a:t>
            </a:r>
            <a:r>
              <a:rPr lang="en-IE" sz="2400" dirty="0"/>
              <a:t> = 1,000,000</a:t>
            </a:r>
          </a:p>
          <a:p>
            <a:pPr marL="0" indent="0">
              <a:buNone/>
            </a:pPr>
            <a:endParaRPr lang="en-IE" sz="2400" dirty="0"/>
          </a:p>
          <a:p>
            <a:pPr marL="0" indent="0">
              <a:buNone/>
            </a:pPr>
            <a:r>
              <a:rPr lang="en-US" sz="2400" dirty="0"/>
              <a:t>C</a:t>
            </a:r>
            <a:r>
              <a:rPr lang="en-IE" sz="2400" dirty="0" err="1"/>
              <a:t>ost</a:t>
            </a:r>
            <a:r>
              <a:rPr lang="en-IE" sz="2400" dirty="0"/>
              <a:t>	= 140 + 60*1,000,000 ns</a:t>
            </a:r>
          </a:p>
          <a:p>
            <a:pPr marL="0" indent="0">
              <a:buNone/>
            </a:pPr>
            <a:r>
              <a:rPr lang="en-IE" sz="2400" dirty="0"/>
              <a:t>	= 6*10,000microseconds (60,000)</a:t>
            </a:r>
          </a:p>
          <a:p>
            <a:pPr marL="0" indent="0">
              <a:buNone/>
            </a:pPr>
            <a:r>
              <a:rPr lang="en-IE" sz="2400" dirty="0"/>
              <a:t>       	= 60 milliseconds</a:t>
            </a:r>
          </a:p>
          <a:p>
            <a:pPr marL="0" indent="0">
              <a:buNone/>
            </a:pPr>
            <a:r>
              <a:rPr lang="en-IE" sz="2400" dirty="0"/>
              <a:t>        	= 0.06 seconds</a:t>
            </a:r>
            <a:endParaRPr lang="en-US" sz="2400" dirty="0"/>
          </a:p>
          <a:p>
            <a:endParaRPr lang="en-US" sz="2400" dirty="0"/>
          </a:p>
        </p:txBody>
      </p:sp>
      <p:sp>
        <p:nvSpPr>
          <p:cNvPr id="31" name="Rectangle 30">
            <a:extLst>
              <a:ext uri="{FF2B5EF4-FFF2-40B4-BE49-F238E27FC236}">
                <a16:creationId xmlns:a16="http://schemas.microsoft.com/office/drawing/2014/main" id="{3A1A19FE-8B87-BF71-F8D6-CC8C8A78F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B7FE26C-C82D-DD47-BE2A-CE506F8C7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342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F0C7B-697A-C385-AEA1-1CEEEE6FF21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7395F58-B34D-1839-C303-DE3298F80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DE0446-F2E9-DE82-60A4-69C124EB3D67}"/>
              </a:ext>
            </a:extLst>
          </p:cNvPr>
          <p:cNvSpPr>
            <a:spLocks noGrp="1"/>
          </p:cNvSpPr>
          <p:nvPr>
            <p:ph type="title"/>
          </p:nvPr>
        </p:nvSpPr>
        <p:spPr>
          <a:xfrm>
            <a:off x="219999" y="-817124"/>
            <a:ext cx="7266222" cy="1642969"/>
          </a:xfrm>
        </p:spPr>
        <p:txBody>
          <a:bodyPr anchor="b">
            <a:normAutofit/>
          </a:bodyPr>
          <a:lstStyle/>
          <a:p>
            <a:r>
              <a:rPr lang="en-US" sz="3600" dirty="0"/>
              <a:t>Exercise (Self)</a:t>
            </a:r>
          </a:p>
        </p:txBody>
      </p:sp>
      <p:sp>
        <p:nvSpPr>
          <p:cNvPr id="3" name="Content Placeholder 2">
            <a:extLst>
              <a:ext uri="{FF2B5EF4-FFF2-40B4-BE49-F238E27FC236}">
                <a16:creationId xmlns:a16="http://schemas.microsoft.com/office/drawing/2014/main" id="{4DA4B827-7705-9028-DFEA-2FDB91A129C6}"/>
              </a:ext>
            </a:extLst>
          </p:cNvPr>
          <p:cNvSpPr>
            <a:spLocks noGrp="1"/>
          </p:cNvSpPr>
          <p:nvPr>
            <p:ph idx="1"/>
          </p:nvPr>
        </p:nvSpPr>
        <p:spPr>
          <a:xfrm>
            <a:off x="336730" y="1278380"/>
            <a:ext cx="8116605" cy="4665523"/>
          </a:xfrm>
        </p:spPr>
        <p:txBody>
          <a:bodyPr anchor="t">
            <a:noAutofit/>
          </a:bodyPr>
          <a:lstStyle/>
          <a:p>
            <a:pPr marL="0" indent="0">
              <a:lnSpc>
                <a:spcPct val="90000"/>
              </a:lnSpc>
              <a:spcBef>
                <a:spcPts val="0"/>
              </a:spcBef>
              <a:buNone/>
            </a:pPr>
            <a:r>
              <a:rPr lang="en-IE" sz="3200" dirty="0"/>
              <a:t>Calculate the execution cost of the following:</a:t>
            </a:r>
          </a:p>
          <a:p>
            <a:pPr marL="0" indent="0">
              <a:lnSpc>
                <a:spcPct val="90000"/>
              </a:lnSpc>
              <a:spcBef>
                <a:spcPts val="0"/>
              </a:spcBef>
              <a:buNone/>
            </a:pPr>
            <a:endParaRPr lang="en-IE" sz="3200" dirty="0"/>
          </a:p>
          <a:p>
            <a:pPr marL="0" indent="0">
              <a:lnSpc>
                <a:spcPct val="90000"/>
              </a:lnSpc>
              <a:spcBef>
                <a:spcPts val="0"/>
              </a:spcBef>
              <a:buNone/>
              <a:tabLst>
                <a:tab pos="273050" algn="l"/>
                <a:tab pos="546100" algn="l"/>
                <a:tab pos="801688" algn="l"/>
                <a:tab pos="1074738" algn="l"/>
                <a:tab pos="1347788" algn="l"/>
              </a:tabLst>
            </a:pPr>
            <a:r>
              <a:rPr lang="en-IE" sz="2000" dirty="0"/>
              <a:t>public void </a:t>
            </a:r>
            <a:r>
              <a:rPr lang="en-IE" sz="2000" dirty="0" err="1"/>
              <a:t>myMethod</a:t>
            </a:r>
            <a:r>
              <a:rPr lang="en-IE" sz="2000" dirty="0"/>
              <a:t>(int x, String y){</a:t>
            </a:r>
          </a:p>
          <a:p>
            <a:pPr marL="0" indent="0">
              <a:lnSpc>
                <a:spcPct val="90000"/>
              </a:lnSpc>
              <a:spcBef>
                <a:spcPts val="0"/>
              </a:spcBef>
              <a:buNone/>
              <a:tabLst>
                <a:tab pos="273050" algn="l"/>
                <a:tab pos="546100" algn="l"/>
                <a:tab pos="801688" algn="l"/>
                <a:tab pos="1074738" algn="l"/>
                <a:tab pos="1347788" algn="l"/>
              </a:tabLst>
            </a:pPr>
            <a:r>
              <a:rPr lang="en-IE" sz="2000" dirty="0"/>
              <a:t>	int tot = 0;</a:t>
            </a:r>
          </a:p>
          <a:p>
            <a:pPr marL="0" indent="0">
              <a:lnSpc>
                <a:spcPct val="90000"/>
              </a:lnSpc>
              <a:spcBef>
                <a:spcPts val="0"/>
              </a:spcBef>
              <a:buNone/>
              <a:tabLst>
                <a:tab pos="273050" algn="l"/>
                <a:tab pos="546100" algn="l"/>
                <a:tab pos="801688" algn="l"/>
                <a:tab pos="1074738" algn="l"/>
                <a:tab pos="1347788" algn="l"/>
              </a:tabLst>
            </a:pPr>
            <a:r>
              <a:rPr lang="en-IE" sz="2000" dirty="0"/>
              <a:t>	for (int </a:t>
            </a:r>
            <a:r>
              <a:rPr lang="en-IE" sz="2000" dirty="0" err="1"/>
              <a:t>i</a:t>
            </a:r>
            <a:r>
              <a:rPr lang="en-IE" sz="2000" dirty="0"/>
              <a:t>=0; </a:t>
            </a:r>
            <a:r>
              <a:rPr lang="en-IE" sz="2000" dirty="0" err="1"/>
              <a:t>i</a:t>
            </a:r>
            <a:r>
              <a:rPr lang="en-IE" sz="2000" dirty="0"/>
              <a:t>&lt;x; </a:t>
            </a:r>
            <a:r>
              <a:rPr lang="en-IE" sz="2000" dirty="0" err="1"/>
              <a:t>i</a:t>
            </a:r>
            <a:r>
              <a:rPr lang="en-IE" sz="2000" dirty="0"/>
              <a:t>++){</a:t>
            </a:r>
          </a:p>
          <a:p>
            <a:pPr marL="0" indent="0">
              <a:lnSpc>
                <a:spcPct val="90000"/>
              </a:lnSpc>
              <a:spcBef>
                <a:spcPts val="0"/>
              </a:spcBef>
              <a:buNone/>
              <a:tabLst>
                <a:tab pos="273050" algn="l"/>
                <a:tab pos="546100" algn="l"/>
                <a:tab pos="801688" algn="l"/>
                <a:tab pos="1074738" algn="l"/>
                <a:tab pos="1347788" algn="l"/>
              </a:tabLst>
            </a:pPr>
            <a:r>
              <a:rPr lang="en-IE" sz="2000" dirty="0"/>
              <a:t>		int </a:t>
            </a:r>
            <a:r>
              <a:rPr lang="en-IE" sz="2000" dirty="0" err="1"/>
              <a:t>val</a:t>
            </a:r>
            <a:r>
              <a:rPr lang="en-IE" sz="2000" dirty="0"/>
              <a:t> = x*</a:t>
            </a:r>
            <a:r>
              <a:rPr lang="en-IE" sz="2000" dirty="0" err="1"/>
              <a:t>i</a:t>
            </a:r>
            <a:r>
              <a:rPr lang="en-IE" sz="2000" dirty="0"/>
              <a:t>;</a:t>
            </a:r>
          </a:p>
          <a:p>
            <a:pPr marL="0" indent="0">
              <a:lnSpc>
                <a:spcPct val="90000"/>
              </a:lnSpc>
              <a:spcBef>
                <a:spcPts val="0"/>
              </a:spcBef>
              <a:buNone/>
              <a:tabLst>
                <a:tab pos="273050" algn="l"/>
                <a:tab pos="546100" algn="l"/>
                <a:tab pos="801688" algn="l"/>
                <a:tab pos="1074738" algn="l"/>
                <a:tab pos="1347788" algn="l"/>
              </a:tabLst>
            </a:pPr>
            <a:r>
              <a:rPr lang="en-IE" sz="2000" dirty="0"/>
              <a:t>		tot = </a:t>
            </a:r>
            <a:r>
              <a:rPr lang="en-IE" sz="2000" dirty="0" err="1"/>
              <a:t>tot+val</a:t>
            </a:r>
            <a:r>
              <a:rPr lang="en-IE" sz="2000" dirty="0"/>
              <a:t>;</a:t>
            </a:r>
          </a:p>
          <a:p>
            <a:pPr marL="0" indent="0">
              <a:lnSpc>
                <a:spcPct val="90000"/>
              </a:lnSpc>
              <a:spcBef>
                <a:spcPts val="0"/>
              </a:spcBef>
              <a:buNone/>
              <a:tabLst>
                <a:tab pos="273050" algn="l"/>
                <a:tab pos="546100" algn="l"/>
                <a:tab pos="801688" algn="l"/>
                <a:tab pos="1074738" algn="l"/>
                <a:tab pos="1347788" algn="l"/>
              </a:tabLst>
            </a:pPr>
            <a:r>
              <a:rPr lang="en-IE" sz="2000" dirty="0"/>
              <a:t>		</a:t>
            </a:r>
            <a:r>
              <a:rPr lang="en-IE" sz="2000" dirty="0" err="1"/>
              <a:t>System.out.println</a:t>
            </a:r>
            <a:r>
              <a:rPr lang="en-IE" sz="2000" dirty="0"/>
              <a:t>(y+“ ”+</a:t>
            </a:r>
            <a:r>
              <a:rPr lang="en-IE" sz="2000" dirty="0" err="1"/>
              <a:t>val</a:t>
            </a:r>
            <a:r>
              <a:rPr lang="en-IE" sz="2000" dirty="0"/>
              <a:t>);</a:t>
            </a:r>
          </a:p>
          <a:p>
            <a:pPr marL="0" indent="0">
              <a:lnSpc>
                <a:spcPct val="90000"/>
              </a:lnSpc>
              <a:spcBef>
                <a:spcPts val="0"/>
              </a:spcBef>
              <a:buNone/>
              <a:tabLst>
                <a:tab pos="273050" algn="l"/>
                <a:tab pos="546100" algn="l"/>
                <a:tab pos="801688" algn="l"/>
                <a:tab pos="1074738" algn="l"/>
                <a:tab pos="1347788" algn="l"/>
              </a:tabLst>
            </a:pPr>
            <a:r>
              <a:rPr lang="en-IE" sz="2000" dirty="0"/>
              <a:t>	}</a:t>
            </a:r>
          </a:p>
          <a:p>
            <a:pPr marL="0" indent="0">
              <a:lnSpc>
                <a:spcPct val="90000"/>
              </a:lnSpc>
              <a:spcBef>
                <a:spcPts val="0"/>
              </a:spcBef>
              <a:buNone/>
              <a:tabLst>
                <a:tab pos="273050" algn="l"/>
                <a:tab pos="546100" algn="l"/>
                <a:tab pos="801688" algn="l"/>
                <a:tab pos="1074738" algn="l"/>
                <a:tab pos="1347788" algn="l"/>
              </a:tabLst>
            </a:pPr>
            <a:r>
              <a:rPr lang="en-IE" sz="2000" dirty="0"/>
              <a:t>	if (tot&gt;=100)	return total;</a:t>
            </a:r>
          </a:p>
          <a:p>
            <a:pPr marL="0" indent="0">
              <a:lnSpc>
                <a:spcPct val="90000"/>
              </a:lnSpc>
              <a:spcBef>
                <a:spcPts val="0"/>
              </a:spcBef>
              <a:buNone/>
              <a:tabLst>
                <a:tab pos="273050" algn="l"/>
                <a:tab pos="546100" algn="l"/>
                <a:tab pos="801688" algn="l"/>
                <a:tab pos="1074738" algn="l"/>
                <a:tab pos="1347788" algn="l"/>
              </a:tabLst>
            </a:pPr>
            <a:r>
              <a:rPr lang="en-IE" sz="2000" dirty="0"/>
              <a:t>	else				return total*2;</a:t>
            </a:r>
          </a:p>
          <a:p>
            <a:pPr marL="0" indent="0">
              <a:lnSpc>
                <a:spcPct val="90000"/>
              </a:lnSpc>
              <a:spcBef>
                <a:spcPts val="0"/>
              </a:spcBef>
              <a:buNone/>
              <a:tabLst>
                <a:tab pos="273050" algn="l"/>
                <a:tab pos="546100" algn="l"/>
                <a:tab pos="801688" algn="l"/>
                <a:tab pos="1074738" algn="l"/>
                <a:tab pos="1347788" algn="l"/>
              </a:tabLst>
            </a:pPr>
            <a:r>
              <a:rPr lang="en-IE" sz="2000" dirty="0"/>
              <a:t>}</a:t>
            </a:r>
          </a:p>
        </p:txBody>
      </p:sp>
      <p:sp>
        <p:nvSpPr>
          <p:cNvPr id="31" name="Rectangle 30">
            <a:extLst>
              <a:ext uri="{FF2B5EF4-FFF2-40B4-BE49-F238E27FC236}">
                <a16:creationId xmlns:a16="http://schemas.microsoft.com/office/drawing/2014/main" id="{5FFF9EB4-C06C-3437-0A40-6369160C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E21B96F-46B4-CF89-76B3-996D48452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708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6D322-B1E9-A1DA-E61F-F1EA4943989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FCFFA1-53B8-97F3-6FD5-3309B4F54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C5549-FF37-B87B-B788-38125718F7D7}"/>
              </a:ext>
            </a:extLst>
          </p:cNvPr>
          <p:cNvSpPr>
            <a:spLocks noGrp="1"/>
          </p:cNvSpPr>
          <p:nvPr>
            <p:ph type="title"/>
          </p:nvPr>
        </p:nvSpPr>
        <p:spPr>
          <a:xfrm>
            <a:off x="219999" y="-817124"/>
            <a:ext cx="7266222" cy="1642969"/>
          </a:xfrm>
        </p:spPr>
        <p:txBody>
          <a:bodyPr anchor="b">
            <a:normAutofit/>
          </a:bodyPr>
          <a:lstStyle/>
          <a:p>
            <a:r>
              <a:rPr lang="en-US" sz="3600" dirty="0"/>
              <a:t>Exercise</a:t>
            </a:r>
          </a:p>
        </p:txBody>
      </p:sp>
      <p:sp>
        <p:nvSpPr>
          <p:cNvPr id="3" name="Content Placeholder 2">
            <a:extLst>
              <a:ext uri="{FF2B5EF4-FFF2-40B4-BE49-F238E27FC236}">
                <a16:creationId xmlns:a16="http://schemas.microsoft.com/office/drawing/2014/main" id="{AED7AB1D-3D29-3AC2-F575-030B09E9AC03}"/>
              </a:ext>
            </a:extLst>
          </p:cNvPr>
          <p:cNvSpPr>
            <a:spLocks noGrp="1"/>
          </p:cNvSpPr>
          <p:nvPr>
            <p:ph idx="1"/>
          </p:nvPr>
        </p:nvSpPr>
        <p:spPr>
          <a:xfrm>
            <a:off x="336730" y="1278380"/>
            <a:ext cx="8116605" cy="4665523"/>
          </a:xfrm>
        </p:spPr>
        <p:txBody>
          <a:bodyPr anchor="t">
            <a:noAutofit/>
          </a:bodyPr>
          <a:lstStyle/>
          <a:p>
            <a:pPr marL="0" indent="0">
              <a:lnSpc>
                <a:spcPct val="90000"/>
              </a:lnSpc>
              <a:spcBef>
                <a:spcPts val="0"/>
              </a:spcBef>
              <a:buNone/>
            </a:pPr>
            <a:r>
              <a:rPr lang="en-IE" sz="2400" dirty="0"/>
              <a:t>Calculate the execution cost of the following:</a:t>
            </a:r>
          </a:p>
          <a:p>
            <a:pPr marL="0" indent="0">
              <a:lnSpc>
                <a:spcPct val="90000"/>
              </a:lnSpc>
              <a:spcBef>
                <a:spcPts val="0"/>
              </a:spcBef>
              <a:buNone/>
            </a:pPr>
            <a:endParaRPr lang="en-IE" sz="2400" dirty="0"/>
          </a:p>
          <a:p>
            <a:pPr marL="0" indent="0">
              <a:lnSpc>
                <a:spcPct val="90000"/>
              </a:lnSpc>
              <a:spcBef>
                <a:spcPts val="0"/>
              </a:spcBef>
              <a:buNone/>
            </a:pPr>
            <a:r>
              <a:rPr lang="en-IE" sz="2400" dirty="0"/>
              <a:t>public void </a:t>
            </a:r>
            <a:r>
              <a:rPr lang="en-IE" sz="2400" dirty="0" err="1"/>
              <a:t>myMethod</a:t>
            </a:r>
            <a:r>
              <a:rPr lang="en-IE" sz="2400" dirty="0"/>
              <a:t>(int x, String y){ </a:t>
            </a:r>
            <a:r>
              <a:rPr lang="en-IE" sz="2400" dirty="0">
                <a:solidFill>
                  <a:srgbClr val="FF0000"/>
                </a:solidFill>
              </a:rPr>
              <a:t>// 50+10+10</a:t>
            </a:r>
          </a:p>
          <a:p>
            <a:pPr marL="0" indent="0">
              <a:lnSpc>
                <a:spcPct val="90000"/>
              </a:lnSpc>
              <a:spcBef>
                <a:spcPts val="0"/>
              </a:spcBef>
              <a:buNone/>
            </a:pPr>
            <a:r>
              <a:rPr lang="en-IE" sz="2400" dirty="0"/>
              <a:t>	int tot = 0;	// 10</a:t>
            </a:r>
          </a:p>
          <a:p>
            <a:pPr marL="0" indent="0">
              <a:lnSpc>
                <a:spcPct val="90000"/>
              </a:lnSpc>
              <a:spcBef>
                <a:spcPts val="0"/>
              </a:spcBef>
              <a:buNone/>
            </a:pPr>
            <a:r>
              <a:rPr lang="en-IE" sz="2400" dirty="0"/>
              <a:t>	for (int </a:t>
            </a:r>
            <a:r>
              <a:rPr lang="en-IE" sz="2400" dirty="0" err="1"/>
              <a:t>i</a:t>
            </a:r>
            <a:r>
              <a:rPr lang="en-IE" sz="2400" dirty="0"/>
              <a:t>=0; </a:t>
            </a:r>
            <a:r>
              <a:rPr lang="en-IE" sz="2400" dirty="0" err="1"/>
              <a:t>i</a:t>
            </a:r>
            <a:r>
              <a:rPr lang="en-IE" sz="2400" dirty="0"/>
              <a:t>&lt;x; </a:t>
            </a:r>
            <a:r>
              <a:rPr lang="en-IE" sz="2400" dirty="0" err="1"/>
              <a:t>i</a:t>
            </a:r>
            <a:r>
              <a:rPr lang="en-IE" sz="2400" dirty="0"/>
              <a:t>++){	</a:t>
            </a:r>
            <a:r>
              <a:rPr lang="en-IE" sz="2400" dirty="0">
                <a:solidFill>
                  <a:srgbClr val="FF0000"/>
                </a:solidFill>
              </a:rPr>
              <a:t>// 10+ (n+1)*10 +n*20</a:t>
            </a:r>
          </a:p>
          <a:p>
            <a:pPr marL="0" indent="0">
              <a:lnSpc>
                <a:spcPct val="90000"/>
              </a:lnSpc>
              <a:spcBef>
                <a:spcPts val="0"/>
              </a:spcBef>
              <a:buNone/>
            </a:pPr>
            <a:r>
              <a:rPr lang="en-IE" sz="2400" dirty="0"/>
              <a:t>		int </a:t>
            </a:r>
            <a:r>
              <a:rPr lang="en-IE" sz="2400" dirty="0" err="1"/>
              <a:t>val</a:t>
            </a:r>
            <a:r>
              <a:rPr lang="en-IE" sz="2400" dirty="0"/>
              <a:t> = x*</a:t>
            </a:r>
            <a:r>
              <a:rPr lang="en-IE" sz="2400" dirty="0" err="1"/>
              <a:t>i</a:t>
            </a:r>
            <a:r>
              <a:rPr lang="en-IE" sz="2400" dirty="0"/>
              <a:t>;	</a:t>
            </a:r>
            <a:r>
              <a:rPr lang="en-IE" sz="2400" dirty="0">
                <a:solidFill>
                  <a:srgbClr val="FF0000"/>
                </a:solidFill>
              </a:rPr>
              <a:t>// n*20</a:t>
            </a:r>
          </a:p>
          <a:p>
            <a:pPr marL="0" indent="0">
              <a:lnSpc>
                <a:spcPct val="90000"/>
              </a:lnSpc>
              <a:spcBef>
                <a:spcPts val="0"/>
              </a:spcBef>
              <a:buNone/>
            </a:pPr>
            <a:r>
              <a:rPr lang="en-IE" sz="2400" dirty="0"/>
              <a:t>		tot = </a:t>
            </a:r>
            <a:r>
              <a:rPr lang="en-IE" sz="2400" dirty="0" err="1"/>
              <a:t>tot+val</a:t>
            </a:r>
            <a:r>
              <a:rPr lang="en-IE" sz="2400" dirty="0"/>
              <a:t>;	</a:t>
            </a:r>
            <a:r>
              <a:rPr lang="en-IE" sz="2400" dirty="0">
                <a:solidFill>
                  <a:srgbClr val="FF0000"/>
                </a:solidFill>
              </a:rPr>
              <a:t>// n*20</a:t>
            </a:r>
          </a:p>
          <a:p>
            <a:pPr marL="0" indent="0">
              <a:lnSpc>
                <a:spcPct val="90000"/>
              </a:lnSpc>
              <a:spcBef>
                <a:spcPts val="0"/>
              </a:spcBef>
              <a:buNone/>
            </a:pPr>
            <a:r>
              <a:rPr lang="en-IE" sz="2400" dirty="0"/>
              <a:t>		</a:t>
            </a:r>
            <a:r>
              <a:rPr lang="en-IE" sz="2400" dirty="0" err="1"/>
              <a:t>System.out.println</a:t>
            </a:r>
            <a:r>
              <a:rPr lang="en-IE" sz="2400" dirty="0"/>
              <a:t>(y+“ ”+</a:t>
            </a:r>
            <a:r>
              <a:rPr lang="en-IE" sz="2400" dirty="0" err="1"/>
              <a:t>val</a:t>
            </a:r>
            <a:r>
              <a:rPr lang="en-IE" sz="2400" dirty="0">
                <a:solidFill>
                  <a:srgbClr val="FF0000"/>
                </a:solidFill>
              </a:rPr>
              <a:t>);//n*(50+10+20)</a:t>
            </a:r>
          </a:p>
          <a:p>
            <a:pPr marL="0" indent="0">
              <a:lnSpc>
                <a:spcPct val="90000"/>
              </a:lnSpc>
              <a:spcBef>
                <a:spcPts val="0"/>
              </a:spcBef>
              <a:buNone/>
            </a:pPr>
            <a:r>
              <a:rPr lang="en-IE" sz="2400" dirty="0"/>
              <a:t>	}</a:t>
            </a:r>
          </a:p>
          <a:p>
            <a:pPr marL="0" indent="0">
              <a:lnSpc>
                <a:spcPct val="90000"/>
              </a:lnSpc>
              <a:spcBef>
                <a:spcPts val="0"/>
              </a:spcBef>
              <a:buNone/>
            </a:pPr>
            <a:r>
              <a:rPr lang="en-IE" sz="2400" dirty="0"/>
              <a:t>	if (tot&gt;=100)	return total</a:t>
            </a:r>
            <a:r>
              <a:rPr lang="en-IE" sz="2400" dirty="0">
                <a:solidFill>
                  <a:srgbClr val="FF0000"/>
                </a:solidFill>
              </a:rPr>
              <a:t>;// 10 + 50</a:t>
            </a:r>
          </a:p>
          <a:p>
            <a:pPr marL="0" indent="0">
              <a:lnSpc>
                <a:spcPct val="90000"/>
              </a:lnSpc>
              <a:spcBef>
                <a:spcPts val="0"/>
              </a:spcBef>
              <a:buNone/>
            </a:pPr>
            <a:r>
              <a:rPr lang="en-IE" sz="2400" dirty="0"/>
              <a:t>	else			return total*2</a:t>
            </a:r>
            <a:r>
              <a:rPr lang="en-IE" sz="2400" dirty="0">
                <a:solidFill>
                  <a:srgbClr val="FF0000"/>
                </a:solidFill>
              </a:rPr>
              <a:t>;// OR 10+50+10</a:t>
            </a:r>
          </a:p>
          <a:p>
            <a:pPr marL="0" indent="0">
              <a:lnSpc>
                <a:spcPct val="90000"/>
              </a:lnSpc>
              <a:spcBef>
                <a:spcPts val="0"/>
              </a:spcBef>
              <a:buNone/>
            </a:pPr>
            <a:r>
              <a:rPr lang="en-IE" sz="2400" dirty="0"/>
              <a:t>}</a:t>
            </a:r>
          </a:p>
        </p:txBody>
      </p:sp>
      <p:sp>
        <p:nvSpPr>
          <p:cNvPr id="31" name="Rectangle 30">
            <a:extLst>
              <a:ext uri="{FF2B5EF4-FFF2-40B4-BE49-F238E27FC236}">
                <a16:creationId xmlns:a16="http://schemas.microsoft.com/office/drawing/2014/main" id="{C3C45579-B7DD-8E44-0F9D-195FFAE01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99FB625-E39F-AA0E-E6DE-74781D582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157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49C66-8109-0163-7A9F-2AC512BF2337}"/>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5273896-7298-ACEE-9255-EF392DE34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DA6A22-38B0-4D75-B19C-42A9A02D28E5}"/>
              </a:ext>
            </a:extLst>
          </p:cNvPr>
          <p:cNvSpPr>
            <a:spLocks noGrp="1"/>
          </p:cNvSpPr>
          <p:nvPr>
            <p:ph type="title"/>
          </p:nvPr>
        </p:nvSpPr>
        <p:spPr>
          <a:xfrm>
            <a:off x="219999" y="-817124"/>
            <a:ext cx="7266222" cy="1642969"/>
          </a:xfrm>
        </p:spPr>
        <p:txBody>
          <a:bodyPr anchor="b">
            <a:normAutofit/>
          </a:bodyPr>
          <a:lstStyle/>
          <a:p>
            <a:r>
              <a:rPr lang="en-US" sz="3600" dirty="0"/>
              <a:t>Exercise</a:t>
            </a:r>
          </a:p>
        </p:txBody>
      </p:sp>
      <p:sp>
        <p:nvSpPr>
          <p:cNvPr id="3" name="Content Placeholder 2">
            <a:extLst>
              <a:ext uri="{FF2B5EF4-FFF2-40B4-BE49-F238E27FC236}">
                <a16:creationId xmlns:a16="http://schemas.microsoft.com/office/drawing/2014/main" id="{C5E76DAB-3621-1698-0B84-13EC844DE3E3}"/>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buNone/>
            </a:pPr>
            <a:r>
              <a:rPr lang="en-IE" sz="3200" dirty="0"/>
              <a:t>Calculate the execution cost of the following:</a:t>
            </a:r>
          </a:p>
          <a:p>
            <a:pPr marL="0" indent="0">
              <a:lnSpc>
                <a:spcPct val="90000"/>
              </a:lnSpc>
              <a:spcBef>
                <a:spcPts val="0"/>
              </a:spcBef>
              <a:buNone/>
            </a:pPr>
            <a:endParaRPr lang="en-IE" sz="3200" dirty="0"/>
          </a:p>
          <a:p>
            <a:pPr marL="0" indent="0">
              <a:lnSpc>
                <a:spcPct val="90000"/>
              </a:lnSpc>
              <a:spcBef>
                <a:spcPts val="0"/>
              </a:spcBef>
              <a:buNone/>
              <a:tabLst>
                <a:tab pos="273050" algn="l"/>
                <a:tab pos="546100" algn="l"/>
                <a:tab pos="801688" algn="l"/>
                <a:tab pos="1074738" algn="l"/>
                <a:tab pos="1347788" algn="l"/>
                <a:tab pos="3773488" algn="l"/>
              </a:tabLst>
            </a:pPr>
            <a:r>
              <a:rPr lang="en-IE" sz="2000" dirty="0"/>
              <a:t>Invocation + parameter				</a:t>
            </a:r>
            <a:r>
              <a:rPr lang="en-IE" sz="2000" dirty="0">
                <a:solidFill>
                  <a:srgbClr val="0070C0"/>
                </a:solidFill>
              </a:rPr>
              <a:t>50 + 10 +10</a:t>
            </a:r>
          </a:p>
          <a:p>
            <a:pPr marL="0" indent="0">
              <a:lnSpc>
                <a:spcPct val="90000"/>
              </a:lnSpc>
              <a:spcBef>
                <a:spcPts val="0"/>
              </a:spcBef>
              <a:buNone/>
              <a:tabLst>
                <a:tab pos="273050" algn="l"/>
                <a:tab pos="546100" algn="l"/>
                <a:tab pos="801688" algn="l"/>
                <a:tab pos="1074738" algn="l"/>
                <a:tab pos="1347788" algn="l"/>
                <a:tab pos="3773488" algn="l"/>
              </a:tabLst>
            </a:pPr>
            <a:r>
              <a:rPr lang="en-IE" sz="2000" dirty="0"/>
              <a:t>Initialise tot					</a:t>
            </a:r>
            <a:r>
              <a:rPr lang="en-IE" sz="2000" dirty="0">
                <a:solidFill>
                  <a:srgbClr val="0070C0"/>
                </a:solidFill>
              </a:rPr>
              <a:t>10</a:t>
            </a:r>
            <a:endParaRPr lang="en-IE" sz="2000" dirty="0"/>
          </a:p>
          <a:p>
            <a:pPr marL="0" indent="0">
              <a:lnSpc>
                <a:spcPct val="90000"/>
              </a:lnSpc>
              <a:spcBef>
                <a:spcPts val="0"/>
              </a:spcBef>
              <a:buNone/>
              <a:tabLst>
                <a:tab pos="273050" algn="l"/>
                <a:tab pos="546100" algn="l"/>
                <a:tab pos="801688" algn="l"/>
                <a:tab pos="1074738" algn="l"/>
                <a:tab pos="1347788" algn="l"/>
                <a:tab pos="3773488" algn="l"/>
              </a:tabLst>
            </a:pPr>
            <a:r>
              <a:rPr lang="en-IE" sz="2000" dirty="0"/>
              <a:t>Initialise </a:t>
            </a:r>
            <a:r>
              <a:rPr lang="en-IE" sz="2000" dirty="0" err="1"/>
              <a:t>i</a:t>
            </a:r>
            <a:r>
              <a:rPr lang="en-IE" sz="2000" dirty="0"/>
              <a:t>						</a:t>
            </a:r>
            <a:r>
              <a:rPr lang="en-IE" sz="2000" dirty="0">
                <a:solidFill>
                  <a:srgbClr val="0070C0"/>
                </a:solidFill>
              </a:rPr>
              <a:t>10</a:t>
            </a:r>
          </a:p>
          <a:p>
            <a:pPr marL="0" indent="0">
              <a:lnSpc>
                <a:spcPct val="90000"/>
              </a:lnSpc>
              <a:spcBef>
                <a:spcPts val="0"/>
              </a:spcBef>
              <a:buNone/>
              <a:tabLst>
                <a:tab pos="273050" algn="l"/>
                <a:tab pos="546100" algn="l"/>
                <a:tab pos="801688" algn="l"/>
                <a:tab pos="1074738" algn="l"/>
                <a:tab pos="1347788" algn="l"/>
                <a:tab pos="3773488" algn="l"/>
              </a:tabLst>
            </a:pPr>
            <a:r>
              <a:rPr lang="en-IE" sz="2000" dirty="0"/>
              <a:t>Evaluate guard n+1 times				</a:t>
            </a:r>
            <a:r>
              <a:rPr lang="en-IE" sz="2000" dirty="0">
                <a:solidFill>
                  <a:srgbClr val="0070C0"/>
                </a:solidFill>
              </a:rPr>
              <a:t>(n+1)*10</a:t>
            </a:r>
          </a:p>
          <a:p>
            <a:pPr marL="0" indent="0">
              <a:lnSpc>
                <a:spcPct val="90000"/>
              </a:lnSpc>
              <a:spcBef>
                <a:spcPts val="0"/>
              </a:spcBef>
              <a:buNone/>
              <a:tabLst>
                <a:tab pos="273050" algn="l"/>
                <a:tab pos="546100" algn="l"/>
                <a:tab pos="801688" algn="l"/>
                <a:tab pos="1074738" algn="l"/>
                <a:tab pos="1347788" algn="l"/>
                <a:tab pos="3773488" algn="l"/>
              </a:tabLst>
            </a:pPr>
            <a:r>
              <a:rPr lang="en-IE" sz="2000" dirty="0"/>
              <a:t>Increment </a:t>
            </a:r>
            <a:r>
              <a:rPr lang="en-IE" sz="2000" dirty="0" err="1"/>
              <a:t>i</a:t>
            </a:r>
            <a:r>
              <a:rPr lang="en-IE" sz="2000" dirty="0"/>
              <a:t> n times</a:t>
            </a:r>
            <a:r>
              <a:rPr lang="en-IE" sz="2000" dirty="0">
                <a:solidFill>
                  <a:srgbClr val="0070C0"/>
                </a:solidFill>
              </a:rPr>
              <a:t>				n*20</a:t>
            </a:r>
            <a:endParaRPr lang="en-IE" sz="2000" dirty="0"/>
          </a:p>
          <a:p>
            <a:pPr marL="0" indent="0">
              <a:lnSpc>
                <a:spcPct val="90000"/>
              </a:lnSpc>
              <a:spcBef>
                <a:spcPts val="0"/>
              </a:spcBef>
              <a:buNone/>
              <a:tabLst>
                <a:tab pos="273050" algn="l"/>
                <a:tab pos="546100" algn="l"/>
                <a:tab pos="801688" algn="l"/>
                <a:tab pos="1074738" algn="l"/>
                <a:tab pos="1347788" algn="l"/>
                <a:tab pos="3773488" algn="l"/>
              </a:tabLst>
            </a:pPr>
            <a:r>
              <a:rPr lang="en-IE" sz="2000" dirty="0"/>
              <a:t>Calculate </a:t>
            </a:r>
            <a:r>
              <a:rPr lang="en-IE" sz="2000" dirty="0" err="1"/>
              <a:t>val</a:t>
            </a:r>
            <a:r>
              <a:rPr lang="en-IE" sz="2000" dirty="0"/>
              <a:t> n times				</a:t>
            </a:r>
            <a:r>
              <a:rPr lang="en-IE" sz="2000" dirty="0">
                <a:solidFill>
                  <a:srgbClr val="0070C0"/>
                </a:solidFill>
              </a:rPr>
              <a:t>n*20</a:t>
            </a:r>
            <a:endParaRPr lang="en-IE" sz="2000" dirty="0"/>
          </a:p>
          <a:p>
            <a:pPr marL="0" indent="0">
              <a:lnSpc>
                <a:spcPct val="90000"/>
              </a:lnSpc>
              <a:spcBef>
                <a:spcPts val="0"/>
              </a:spcBef>
              <a:buNone/>
              <a:tabLst>
                <a:tab pos="273050" algn="l"/>
                <a:tab pos="546100" algn="l"/>
                <a:tab pos="801688" algn="l"/>
                <a:tab pos="1074738" algn="l"/>
                <a:tab pos="1347788" algn="l"/>
                <a:tab pos="3773488" algn="l"/>
              </a:tabLst>
            </a:pPr>
            <a:r>
              <a:rPr lang="en-IE" sz="2000" dirty="0"/>
              <a:t>Add </a:t>
            </a:r>
            <a:r>
              <a:rPr lang="en-IE" sz="2000" dirty="0" err="1"/>
              <a:t>val</a:t>
            </a:r>
            <a:r>
              <a:rPr lang="en-IE" sz="2000" dirty="0"/>
              <a:t> to tot n times				</a:t>
            </a:r>
            <a:r>
              <a:rPr lang="en-IE" sz="2000" dirty="0">
                <a:solidFill>
                  <a:srgbClr val="0070C0"/>
                </a:solidFill>
              </a:rPr>
              <a:t>n*20</a:t>
            </a:r>
            <a:endParaRPr lang="en-IE" sz="2000" dirty="0"/>
          </a:p>
          <a:p>
            <a:pPr marL="0" indent="0">
              <a:lnSpc>
                <a:spcPct val="90000"/>
              </a:lnSpc>
              <a:spcBef>
                <a:spcPts val="0"/>
              </a:spcBef>
              <a:buNone/>
              <a:tabLst>
                <a:tab pos="273050" algn="l"/>
                <a:tab pos="546100" algn="l"/>
                <a:tab pos="801688" algn="l"/>
                <a:tab pos="1074738" algn="l"/>
                <a:tab pos="1347788" algn="l"/>
                <a:tab pos="3773488" algn="l"/>
              </a:tabLst>
            </a:pPr>
            <a:r>
              <a:rPr lang="en-IE" sz="2000" dirty="0"/>
              <a:t>Call </a:t>
            </a:r>
            <a:r>
              <a:rPr lang="en-IE" sz="2000" dirty="0" err="1"/>
              <a:t>println</a:t>
            </a:r>
            <a:r>
              <a:rPr lang="en-IE" sz="2000" dirty="0"/>
              <a:t> method with 1 parameter &amp; 2 </a:t>
            </a:r>
            <a:r>
              <a:rPr lang="en-IE" sz="2000" dirty="0" err="1"/>
              <a:t>concats</a:t>
            </a:r>
            <a:endParaRPr lang="en-IE" sz="2000" dirty="0"/>
          </a:p>
          <a:p>
            <a:pPr marL="0" indent="0">
              <a:lnSpc>
                <a:spcPct val="90000"/>
              </a:lnSpc>
              <a:spcBef>
                <a:spcPts val="0"/>
              </a:spcBef>
              <a:buNone/>
              <a:tabLst>
                <a:tab pos="273050" algn="l"/>
                <a:tab pos="546100" algn="l"/>
                <a:tab pos="801688" algn="l"/>
                <a:tab pos="1074738" algn="l"/>
                <a:tab pos="1347788" algn="l"/>
                <a:tab pos="3773488" algn="l"/>
              </a:tabLst>
            </a:pPr>
            <a:r>
              <a:rPr lang="en-IE" sz="2000" dirty="0">
                <a:solidFill>
                  <a:srgbClr val="0070C0"/>
                </a:solidFill>
              </a:rPr>
              <a:t>									n*(50+10+20)</a:t>
            </a:r>
            <a:endParaRPr lang="en-IE" sz="2000" dirty="0"/>
          </a:p>
          <a:p>
            <a:pPr marL="0" indent="0">
              <a:lnSpc>
                <a:spcPct val="90000"/>
              </a:lnSpc>
              <a:spcBef>
                <a:spcPts val="0"/>
              </a:spcBef>
              <a:buNone/>
              <a:tabLst>
                <a:tab pos="273050" algn="l"/>
                <a:tab pos="546100" algn="l"/>
                <a:tab pos="801688" algn="l"/>
                <a:tab pos="1074738" algn="l"/>
                <a:tab pos="1347788" algn="l"/>
                <a:tab pos="3773488" algn="l"/>
              </a:tabLst>
            </a:pPr>
            <a:r>
              <a:rPr lang="en-IE" sz="2000" dirty="0"/>
              <a:t>if (tot&gt;=100)					</a:t>
            </a:r>
            <a:r>
              <a:rPr lang="en-IE" sz="2000" dirty="0">
                <a:solidFill>
                  <a:srgbClr val="0070C0"/>
                </a:solidFill>
              </a:rPr>
              <a:t>10</a:t>
            </a:r>
            <a:endParaRPr lang="en-IE" sz="2000" dirty="0"/>
          </a:p>
          <a:p>
            <a:pPr marL="0" indent="0">
              <a:lnSpc>
                <a:spcPct val="90000"/>
              </a:lnSpc>
              <a:spcBef>
                <a:spcPts val="0"/>
              </a:spcBef>
              <a:buNone/>
              <a:tabLst>
                <a:tab pos="273050" algn="l"/>
                <a:tab pos="546100" algn="l"/>
                <a:tab pos="801688" algn="l"/>
                <a:tab pos="1074738" algn="l"/>
                <a:tab pos="1347788" algn="l"/>
                <a:tab pos="2420938" algn="l"/>
                <a:tab pos="3773488" algn="l"/>
              </a:tabLst>
            </a:pPr>
            <a:r>
              <a:rPr lang="en-IE" sz="2000" dirty="0"/>
              <a:t>Return </a:t>
            </a:r>
            <a:r>
              <a:rPr lang="en-IE" sz="2400" dirty="0"/>
              <a:t>total </a:t>
            </a:r>
            <a:r>
              <a:rPr lang="en-IE" sz="2400" dirty="0">
                <a:solidFill>
                  <a:srgbClr val="0070C0"/>
                </a:solidFill>
              </a:rPr>
              <a:t>(50) OR </a:t>
            </a:r>
            <a:r>
              <a:rPr lang="en-IE" sz="2400" dirty="0"/>
              <a:t>return total*2;		</a:t>
            </a:r>
            <a:r>
              <a:rPr lang="en-IE" sz="2400" dirty="0">
                <a:solidFill>
                  <a:srgbClr val="0070C0"/>
                </a:solidFill>
              </a:rPr>
              <a:t>// 50+10</a:t>
            </a:r>
            <a:endParaRPr lang="en-IE" sz="2400" dirty="0"/>
          </a:p>
          <a:p>
            <a:pPr marL="0" indent="0">
              <a:lnSpc>
                <a:spcPct val="90000"/>
              </a:lnSpc>
              <a:spcBef>
                <a:spcPts val="0"/>
              </a:spcBef>
              <a:buNone/>
              <a:tabLst>
                <a:tab pos="273050" algn="l"/>
                <a:tab pos="546100" algn="l"/>
                <a:tab pos="801688" algn="l"/>
                <a:tab pos="1074738" algn="l"/>
                <a:tab pos="1347788" algn="l"/>
              </a:tabLst>
            </a:pPr>
            <a:r>
              <a:rPr lang="en-IE" sz="2400" dirty="0"/>
              <a:t>}</a:t>
            </a:r>
          </a:p>
        </p:txBody>
      </p:sp>
      <p:sp>
        <p:nvSpPr>
          <p:cNvPr id="31" name="Rectangle 30">
            <a:extLst>
              <a:ext uri="{FF2B5EF4-FFF2-40B4-BE49-F238E27FC236}">
                <a16:creationId xmlns:a16="http://schemas.microsoft.com/office/drawing/2014/main" id="{D097C35C-5074-F94B-5F48-D64031247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F1F4633-E8FF-5810-F42C-B8A76B31F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868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14E4-0414-92BB-9FB8-423404C0FB03}"/>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7ED4903-253F-B915-A4F0-9C92C1491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3D1A31-28C6-E886-B0CF-222BC62F816F}"/>
              </a:ext>
            </a:extLst>
          </p:cNvPr>
          <p:cNvSpPr>
            <a:spLocks noGrp="1"/>
          </p:cNvSpPr>
          <p:nvPr>
            <p:ph type="title"/>
          </p:nvPr>
        </p:nvSpPr>
        <p:spPr>
          <a:xfrm>
            <a:off x="219999" y="-817124"/>
            <a:ext cx="7266222" cy="1642969"/>
          </a:xfrm>
        </p:spPr>
        <p:txBody>
          <a:bodyPr anchor="b">
            <a:normAutofit/>
          </a:bodyPr>
          <a:lstStyle/>
          <a:p>
            <a:r>
              <a:rPr lang="en-US" sz="3600" dirty="0"/>
              <a:t>Running Times on HAL</a:t>
            </a:r>
          </a:p>
        </p:txBody>
      </p:sp>
      <p:sp>
        <p:nvSpPr>
          <p:cNvPr id="3" name="Content Placeholder 2">
            <a:extLst>
              <a:ext uri="{FF2B5EF4-FFF2-40B4-BE49-F238E27FC236}">
                <a16:creationId xmlns:a16="http://schemas.microsoft.com/office/drawing/2014/main" id="{20D2946A-0937-04F5-CC7D-72A40ECD749C}"/>
              </a:ext>
            </a:extLst>
          </p:cNvPr>
          <p:cNvSpPr>
            <a:spLocks noGrp="1"/>
          </p:cNvSpPr>
          <p:nvPr>
            <p:ph idx="1"/>
          </p:nvPr>
        </p:nvSpPr>
        <p:spPr>
          <a:xfrm>
            <a:off x="336730" y="1280560"/>
            <a:ext cx="8116605" cy="4665523"/>
          </a:xfrm>
        </p:spPr>
        <p:txBody>
          <a:bodyPr anchor="t">
            <a:noAutofit/>
          </a:bodyPr>
          <a:lstStyle/>
          <a:p>
            <a:pPr algn="just">
              <a:lnSpc>
                <a:spcPct val="90000"/>
              </a:lnSpc>
              <a:spcBef>
                <a:spcPts val="0"/>
              </a:spcBef>
              <a:spcAft>
                <a:spcPts val="600"/>
              </a:spcAft>
              <a:tabLst>
                <a:tab pos="273050" algn="l"/>
                <a:tab pos="546100" algn="l"/>
                <a:tab pos="801688" algn="l"/>
                <a:tab pos="1074738" algn="l"/>
              </a:tabLst>
            </a:pPr>
            <a:r>
              <a:rPr lang="en-IE" sz="2400" dirty="0"/>
              <a:t>The cost of calculating array indices is set to 50ns for both one-dimensional and two-dimensional types (nested arrays).</a:t>
            </a:r>
          </a:p>
          <a:p>
            <a:pPr algn="just">
              <a:lnSpc>
                <a:spcPct val="90000"/>
              </a:lnSpc>
              <a:spcBef>
                <a:spcPts val="0"/>
              </a:spcBef>
              <a:spcAft>
                <a:spcPts val="600"/>
              </a:spcAft>
              <a:tabLst>
                <a:tab pos="273050" algn="l"/>
                <a:tab pos="546100" algn="l"/>
                <a:tab pos="801688" algn="l"/>
                <a:tab pos="1074738" algn="l"/>
              </a:tabLst>
            </a:pPr>
            <a:endParaRPr lang="en-IE" sz="2400" dirty="0"/>
          </a:p>
          <a:p>
            <a:pPr algn="just">
              <a:lnSpc>
                <a:spcPct val="90000"/>
              </a:lnSpc>
              <a:spcBef>
                <a:spcPts val="0"/>
              </a:spcBef>
              <a:spcAft>
                <a:spcPts val="600"/>
              </a:spcAft>
              <a:tabLst>
                <a:tab pos="273050" algn="l"/>
                <a:tab pos="546100" algn="l"/>
                <a:tab pos="801688" algn="l"/>
                <a:tab pos="1074738" algn="l"/>
              </a:tabLst>
            </a:pPr>
            <a:r>
              <a:rPr lang="en-IE" sz="2400" dirty="0"/>
              <a:t>The cost of </a:t>
            </a:r>
            <a:r>
              <a:rPr lang="en-IE" sz="2400" b="1" dirty="0"/>
              <a:t>new</a:t>
            </a:r>
            <a:r>
              <a:rPr lang="en-IE" sz="2400" dirty="0"/>
              <a:t>, for allocating memory, is set to </a:t>
            </a:r>
            <a:r>
              <a:rPr lang="en-IE" sz="2400" b="1" dirty="0"/>
              <a:t>100ns</a:t>
            </a:r>
            <a:r>
              <a:rPr lang="en-IE" sz="2400" dirty="0"/>
              <a:t>.</a:t>
            </a:r>
          </a:p>
          <a:p>
            <a:pPr algn="just">
              <a:lnSpc>
                <a:spcPct val="90000"/>
              </a:lnSpc>
              <a:spcBef>
                <a:spcPts val="0"/>
              </a:spcBef>
              <a:spcAft>
                <a:spcPts val="600"/>
              </a:spcAft>
              <a:tabLst>
                <a:tab pos="273050" algn="l"/>
                <a:tab pos="546100" algn="l"/>
                <a:tab pos="801688" algn="l"/>
                <a:tab pos="1074738" algn="l"/>
              </a:tabLst>
            </a:pPr>
            <a:endParaRPr lang="en-IE" sz="2400" dirty="0"/>
          </a:p>
          <a:p>
            <a:pPr algn="just"/>
            <a:r>
              <a:rPr lang="en-IE" sz="2400" dirty="0"/>
              <a:t>This means </a:t>
            </a:r>
            <a:r>
              <a:rPr lang="en-US" sz="2400" dirty="0"/>
              <a:t>that the assignment x </a:t>
            </a:r>
            <a:r>
              <a:rPr lang="en-US" sz="2400" dirty="0">
                <a:solidFill>
                  <a:srgbClr val="00B050"/>
                </a:solidFill>
              </a:rPr>
              <a:t>=</a:t>
            </a:r>
            <a:r>
              <a:rPr lang="en-US" sz="2400" dirty="0"/>
              <a:t> </a:t>
            </a:r>
            <a:r>
              <a:rPr lang="en-US" sz="2400" dirty="0">
                <a:highlight>
                  <a:srgbClr val="00FFFF"/>
                </a:highlight>
              </a:rPr>
              <a:t>f[10] </a:t>
            </a:r>
            <a:r>
              <a:rPr lang="en-US" sz="2400" dirty="0"/>
              <a:t>has a cost of </a:t>
            </a:r>
            <a:r>
              <a:rPr lang="en-US" sz="2400" i="1" dirty="0">
                <a:solidFill>
                  <a:srgbClr val="00B050"/>
                </a:solidFill>
              </a:rPr>
              <a:t>10</a:t>
            </a:r>
            <a:r>
              <a:rPr lang="en-US" sz="2400" i="1" dirty="0"/>
              <a:t>+</a:t>
            </a:r>
            <a:r>
              <a:rPr lang="en-US" sz="2400" i="1" dirty="0">
                <a:highlight>
                  <a:srgbClr val="00FFFF"/>
                </a:highlight>
              </a:rPr>
              <a:t>50</a:t>
            </a:r>
            <a:r>
              <a:rPr lang="en-US" sz="2400" dirty="0"/>
              <a:t>. </a:t>
            </a:r>
          </a:p>
        </p:txBody>
      </p:sp>
      <p:sp>
        <p:nvSpPr>
          <p:cNvPr id="31" name="Rectangle 30">
            <a:extLst>
              <a:ext uri="{FF2B5EF4-FFF2-40B4-BE49-F238E27FC236}">
                <a16:creationId xmlns:a16="http://schemas.microsoft.com/office/drawing/2014/main" id="{215D57B8-6276-6AA2-6916-4B08E74D6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2A9DC95-D646-B1F6-231C-E26D9490F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8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D8A64-BEB8-C54C-8913-DC5FC4E4F542}"/>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A7E43BA-C0E2-3423-68AF-B18A99883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36DCB-ECBC-8E73-F967-4A3800CA9D7B}"/>
              </a:ext>
            </a:extLst>
          </p:cNvPr>
          <p:cNvSpPr>
            <a:spLocks noGrp="1"/>
          </p:cNvSpPr>
          <p:nvPr>
            <p:ph type="title"/>
          </p:nvPr>
        </p:nvSpPr>
        <p:spPr>
          <a:xfrm>
            <a:off x="219999" y="-817124"/>
            <a:ext cx="7266222" cy="1642969"/>
          </a:xfrm>
        </p:spPr>
        <p:txBody>
          <a:bodyPr anchor="b">
            <a:normAutofit/>
          </a:bodyPr>
          <a:lstStyle/>
          <a:p>
            <a:r>
              <a:rPr lang="en-US" sz="3600" dirty="0"/>
              <a:t>Arrays</a:t>
            </a:r>
          </a:p>
        </p:txBody>
      </p:sp>
      <p:sp>
        <p:nvSpPr>
          <p:cNvPr id="3" name="Content Placeholder 2">
            <a:extLst>
              <a:ext uri="{FF2B5EF4-FFF2-40B4-BE49-F238E27FC236}">
                <a16:creationId xmlns:a16="http://schemas.microsoft.com/office/drawing/2014/main" id="{69E39A3C-6A96-F9CD-49BA-E518F7E579C9}"/>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spcAft>
                <a:spcPts val="600"/>
              </a:spcAft>
              <a:buNone/>
              <a:tabLst>
                <a:tab pos="273050" algn="l"/>
                <a:tab pos="546100" algn="l"/>
                <a:tab pos="801688" algn="l"/>
                <a:tab pos="1074738" algn="l"/>
                <a:tab pos="3587750" algn="l"/>
              </a:tabLst>
            </a:pPr>
            <a:r>
              <a:rPr lang="pt-BR" sz="3600" dirty="0"/>
              <a:t>int[] f </a:t>
            </a:r>
            <a:r>
              <a:rPr lang="pt-BR" sz="3600" dirty="0">
                <a:solidFill>
                  <a:srgbClr val="C00000"/>
                </a:solidFill>
              </a:rPr>
              <a:t>=</a:t>
            </a:r>
            <a:r>
              <a:rPr lang="pt-BR" sz="3600" dirty="0"/>
              <a:t> </a:t>
            </a:r>
            <a:r>
              <a:rPr lang="pt-BR" sz="3600" dirty="0">
                <a:solidFill>
                  <a:srgbClr val="FF0000"/>
                </a:solidFill>
              </a:rPr>
              <a:t>new</a:t>
            </a:r>
            <a:r>
              <a:rPr lang="pt-BR" sz="3600" dirty="0"/>
              <a:t> </a:t>
            </a:r>
            <a:r>
              <a:rPr lang="pt-BR" sz="3600" dirty="0">
                <a:solidFill>
                  <a:schemeClr val="accent2"/>
                </a:solidFill>
              </a:rPr>
              <a:t>int[n];</a:t>
            </a:r>
            <a:r>
              <a:rPr lang="pt-BR" sz="3600" dirty="0"/>
              <a:t>		</a:t>
            </a:r>
            <a:r>
              <a:rPr lang="pt-BR" sz="3600" dirty="0">
                <a:solidFill>
                  <a:schemeClr val="accent2"/>
                </a:solidFill>
              </a:rPr>
              <a:t>50</a:t>
            </a:r>
            <a:r>
              <a:rPr lang="pt-BR" sz="3600" dirty="0">
                <a:solidFill>
                  <a:srgbClr val="0070C0"/>
                </a:solidFill>
              </a:rPr>
              <a:t> +</a:t>
            </a:r>
            <a:r>
              <a:rPr lang="pt-BR" sz="3600" dirty="0">
                <a:solidFill>
                  <a:srgbClr val="C00000"/>
                </a:solidFill>
              </a:rPr>
              <a:t>10</a:t>
            </a:r>
            <a:r>
              <a:rPr lang="pt-BR" sz="3600" dirty="0">
                <a:solidFill>
                  <a:srgbClr val="0070C0"/>
                </a:solidFill>
              </a:rPr>
              <a:t> +</a:t>
            </a:r>
            <a:r>
              <a:rPr lang="pt-BR" sz="3600" dirty="0">
                <a:solidFill>
                  <a:srgbClr val="FF0000"/>
                </a:solidFill>
              </a:rPr>
              <a:t>100</a:t>
            </a:r>
          </a:p>
          <a:p>
            <a:pPr marL="0" indent="0">
              <a:lnSpc>
                <a:spcPct val="90000"/>
              </a:lnSpc>
              <a:spcBef>
                <a:spcPts val="0"/>
              </a:spcBef>
              <a:spcAft>
                <a:spcPts val="600"/>
              </a:spcAft>
              <a:buNone/>
              <a:tabLst>
                <a:tab pos="273050" algn="l"/>
                <a:tab pos="546100" algn="l"/>
                <a:tab pos="801688" algn="l"/>
                <a:tab pos="1074738" algn="l"/>
                <a:tab pos="3587750" algn="l"/>
              </a:tabLst>
            </a:pPr>
            <a:r>
              <a:rPr lang="pt-BR" sz="3600" dirty="0"/>
              <a:t>int i = 0;		</a:t>
            </a:r>
            <a:r>
              <a:rPr lang="pt-BR" sz="3600" dirty="0">
                <a:solidFill>
                  <a:srgbClr val="0070C0"/>
                </a:solidFill>
              </a:rPr>
              <a:t>10</a:t>
            </a:r>
          </a:p>
          <a:p>
            <a:pPr marL="0" indent="0">
              <a:lnSpc>
                <a:spcPct val="90000"/>
              </a:lnSpc>
              <a:spcBef>
                <a:spcPts val="0"/>
              </a:spcBef>
              <a:spcAft>
                <a:spcPts val="600"/>
              </a:spcAft>
              <a:buNone/>
              <a:tabLst>
                <a:tab pos="273050" algn="l"/>
                <a:tab pos="546100" algn="l"/>
                <a:tab pos="801688" algn="l"/>
                <a:tab pos="1074738" algn="l"/>
                <a:tab pos="3587750" algn="l"/>
              </a:tabLst>
            </a:pPr>
            <a:r>
              <a:rPr lang="pt-BR" sz="3600" dirty="0"/>
              <a:t>while(i </a:t>
            </a:r>
            <a:r>
              <a:rPr lang="pt-BR" sz="3600" dirty="0">
                <a:solidFill>
                  <a:srgbClr val="FF0000"/>
                </a:solidFill>
              </a:rPr>
              <a:t>&lt;</a:t>
            </a:r>
            <a:r>
              <a:rPr lang="pt-BR" sz="3600" dirty="0"/>
              <a:t> n){		</a:t>
            </a:r>
            <a:r>
              <a:rPr lang="pt-BR" sz="3600" dirty="0">
                <a:solidFill>
                  <a:srgbClr val="FF0000"/>
                </a:solidFill>
              </a:rPr>
              <a:t>10</a:t>
            </a:r>
            <a:r>
              <a:rPr lang="pt-BR" sz="3600" dirty="0">
                <a:solidFill>
                  <a:srgbClr val="0070C0"/>
                </a:solidFill>
              </a:rPr>
              <a:t>*(n+1)</a:t>
            </a:r>
          </a:p>
          <a:p>
            <a:pPr marL="0" indent="0">
              <a:lnSpc>
                <a:spcPct val="90000"/>
              </a:lnSpc>
              <a:spcBef>
                <a:spcPts val="0"/>
              </a:spcBef>
              <a:spcAft>
                <a:spcPts val="600"/>
              </a:spcAft>
              <a:buNone/>
              <a:tabLst>
                <a:tab pos="273050" algn="l"/>
                <a:tab pos="546100" algn="l"/>
                <a:tab pos="801688" algn="l"/>
                <a:tab pos="1074738" algn="l"/>
                <a:tab pos="3587750" algn="l"/>
              </a:tabLst>
            </a:pPr>
            <a:r>
              <a:rPr lang="pt-BR" sz="3600" dirty="0"/>
              <a:t>	</a:t>
            </a:r>
            <a:r>
              <a:rPr lang="pt-BR" sz="3600" dirty="0">
                <a:solidFill>
                  <a:srgbClr val="FF0000"/>
                </a:solidFill>
              </a:rPr>
              <a:t>f[i]</a:t>
            </a:r>
            <a:r>
              <a:rPr lang="pt-BR" sz="3600" dirty="0"/>
              <a:t> </a:t>
            </a:r>
            <a:r>
              <a:rPr lang="pt-BR" sz="3600" dirty="0">
                <a:solidFill>
                  <a:srgbClr val="FF0000"/>
                </a:solidFill>
              </a:rPr>
              <a:t>=</a:t>
            </a:r>
            <a:r>
              <a:rPr lang="pt-BR" sz="3600" dirty="0"/>
              <a:t> n;		</a:t>
            </a:r>
            <a:r>
              <a:rPr lang="pt-BR" sz="3600" dirty="0">
                <a:solidFill>
                  <a:srgbClr val="0070C0"/>
                </a:solidFill>
              </a:rPr>
              <a:t>(</a:t>
            </a:r>
            <a:r>
              <a:rPr lang="pt-BR" sz="3600" dirty="0">
                <a:solidFill>
                  <a:srgbClr val="FF0000"/>
                </a:solidFill>
              </a:rPr>
              <a:t>50</a:t>
            </a:r>
            <a:r>
              <a:rPr lang="pt-BR" sz="3600" dirty="0">
                <a:solidFill>
                  <a:srgbClr val="0070C0"/>
                </a:solidFill>
              </a:rPr>
              <a:t>+</a:t>
            </a:r>
            <a:r>
              <a:rPr lang="pt-BR" sz="3600" dirty="0">
                <a:solidFill>
                  <a:srgbClr val="FF0000"/>
                </a:solidFill>
              </a:rPr>
              <a:t>10</a:t>
            </a:r>
            <a:r>
              <a:rPr lang="pt-BR" sz="3600" dirty="0">
                <a:solidFill>
                  <a:srgbClr val="0070C0"/>
                </a:solidFill>
              </a:rPr>
              <a:t>)*n</a:t>
            </a:r>
          </a:p>
          <a:p>
            <a:pPr marL="0" indent="0">
              <a:lnSpc>
                <a:spcPct val="90000"/>
              </a:lnSpc>
              <a:spcBef>
                <a:spcPts val="0"/>
              </a:spcBef>
              <a:spcAft>
                <a:spcPts val="600"/>
              </a:spcAft>
              <a:buNone/>
              <a:tabLst>
                <a:tab pos="273050" algn="l"/>
                <a:tab pos="546100" algn="l"/>
                <a:tab pos="801688" algn="l"/>
                <a:tab pos="1074738" algn="l"/>
                <a:tab pos="3587750" algn="l"/>
              </a:tabLst>
            </a:pPr>
            <a:r>
              <a:rPr lang="pt-BR" sz="3600" dirty="0"/>
              <a:t>	i = i + 1;		</a:t>
            </a:r>
            <a:r>
              <a:rPr lang="pt-BR" sz="3600" dirty="0">
                <a:solidFill>
                  <a:srgbClr val="0070C0"/>
                </a:solidFill>
              </a:rPr>
              <a:t>(10+10)*n</a:t>
            </a:r>
          </a:p>
          <a:p>
            <a:pPr marL="0" indent="0">
              <a:lnSpc>
                <a:spcPct val="90000"/>
              </a:lnSpc>
              <a:spcBef>
                <a:spcPts val="0"/>
              </a:spcBef>
              <a:spcAft>
                <a:spcPts val="600"/>
              </a:spcAft>
              <a:buNone/>
              <a:tabLst>
                <a:tab pos="273050" algn="l"/>
                <a:tab pos="546100" algn="l"/>
                <a:tab pos="801688" algn="l"/>
                <a:tab pos="1074738" algn="l"/>
                <a:tab pos="3587750" algn="l"/>
              </a:tabLst>
            </a:pPr>
            <a:r>
              <a:rPr lang="pt-BR" sz="3600" dirty="0"/>
              <a:t>}</a:t>
            </a:r>
            <a:endParaRPr lang="en-US" sz="3600" dirty="0"/>
          </a:p>
        </p:txBody>
      </p:sp>
      <p:sp>
        <p:nvSpPr>
          <p:cNvPr id="31" name="Rectangle 30">
            <a:extLst>
              <a:ext uri="{FF2B5EF4-FFF2-40B4-BE49-F238E27FC236}">
                <a16:creationId xmlns:a16="http://schemas.microsoft.com/office/drawing/2014/main" id="{CC722B6D-82E0-AB2D-DBF9-9FC63BFC1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FFF04EE-1F88-D26A-EFEE-3C1ADD070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6524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E0AAF-567F-7B73-8694-5387C598503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7626F61-E6E3-BCAD-9948-5B749D29D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6D569A-8578-D77F-C9BD-95E5862A9F60}"/>
              </a:ext>
            </a:extLst>
          </p:cNvPr>
          <p:cNvSpPr>
            <a:spLocks noGrp="1"/>
          </p:cNvSpPr>
          <p:nvPr>
            <p:ph type="title"/>
          </p:nvPr>
        </p:nvSpPr>
        <p:spPr>
          <a:xfrm>
            <a:off x="219999" y="-817124"/>
            <a:ext cx="7266222" cy="1642969"/>
          </a:xfrm>
        </p:spPr>
        <p:txBody>
          <a:bodyPr anchor="b">
            <a:normAutofit/>
          </a:bodyPr>
          <a:lstStyle/>
          <a:p>
            <a:r>
              <a:rPr lang="en-US" sz="3600" dirty="0"/>
              <a:t>Arrays</a:t>
            </a:r>
          </a:p>
        </p:txBody>
      </p:sp>
      <p:sp>
        <p:nvSpPr>
          <p:cNvPr id="3" name="Content Placeholder 2">
            <a:extLst>
              <a:ext uri="{FF2B5EF4-FFF2-40B4-BE49-F238E27FC236}">
                <a16:creationId xmlns:a16="http://schemas.microsoft.com/office/drawing/2014/main" id="{53F60B8F-37A4-A454-CDDE-B959E0E5C62B}"/>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spcAft>
                <a:spcPts val="600"/>
              </a:spcAft>
              <a:buNone/>
              <a:tabLst>
                <a:tab pos="273050" algn="l"/>
                <a:tab pos="546100" algn="l"/>
                <a:tab pos="801688" algn="l"/>
                <a:tab pos="1074738" algn="l"/>
                <a:tab pos="5472113" algn="l"/>
              </a:tabLst>
            </a:pPr>
            <a:r>
              <a:rPr lang="pt-BR" sz="1600" dirty="0"/>
              <a:t>public void method01(int n){	</a:t>
            </a:r>
            <a:r>
              <a:rPr lang="pt-BR" sz="1600" dirty="0">
                <a:solidFill>
                  <a:srgbClr val="0070C0"/>
                </a:solidFill>
              </a:rPr>
              <a:t>50+10</a:t>
            </a:r>
          </a:p>
          <a:p>
            <a:pPr marL="0" indent="0">
              <a:lnSpc>
                <a:spcPct val="90000"/>
              </a:lnSpc>
              <a:spcBef>
                <a:spcPts val="0"/>
              </a:spcBef>
              <a:spcAft>
                <a:spcPts val="600"/>
              </a:spcAft>
              <a:buNone/>
              <a:tabLst>
                <a:tab pos="273050" algn="l"/>
                <a:tab pos="546100" algn="l"/>
                <a:tab pos="801688" algn="l"/>
                <a:tab pos="1074738" algn="l"/>
                <a:tab pos="5472113" algn="l"/>
              </a:tabLst>
            </a:pPr>
            <a:r>
              <a:rPr lang="pt-BR" sz="1600" dirty="0"/>
              <a:t>	int[] f = new int[n];	</a:t>
            </a:r>
            <a:r>
              <a:rPr lang="pt-BR" sz="1600" dirty="0">
                <a:solidFill>
                  <a:srgbClr val="0070C0"/>
                </a:solidFill>
              </a:rPr>
              <a:t> 50 +10 +100</a:t>
            </a:r>
          </a:p>
          <a:p>
            <a:pPr marL="0" indent="0">
              <a:lnSpc>
                <a:spcPct val="90000"/>
              </a:lnSpc>
              <a:spcBef>
                <a:spcPts val="0"/>
              </a:spcBef>
              <a:spcAft>
                <a:spcPts val="600"/>
              </a:spcAft>
              <a:buNone/>
              <a:tabLst>
                <a:tab pos="273050" algn="l"/>
                <a:tab pos="546100" algn="l"/>
                <a:tab pos="801688" algn="l"/>
                <a:tab pos="1074738" algn="l"/>
                <a:tab pos="5472113" algn="l"/>
              </a:tabLst>
            </a:pPr>
            <a:r>
              <a:rPr lang="pt-BR" sz="1600" dirty="0"/>
              <a:t>	int i = 0;	</a:t>
            </a:r>
            <a:r>
              <a:rPr lang="pt-BR" sz="1600" dirty="0">
                <a:solidFill>
                  <a:srgbClr val="0070C0"/>
                </a:solidFill>
              </a:rPr>
              <a:t>10</a:t>
            </a:r>
          </a:p>
          <a:p>
            <a:pPr marL="0" indent="0">
              <a:lnSpc>
                <a:spcPct val="90000"/>
              </a:lnSpc>
              <a:spcBef>
                <a:spcPts val="0"/>
              </a:spcBef>
              <a:spcAft>
                <a:spcPts val="600"/>
              </a:spcAft>
              <a:buNone/>
              <a:tabLst>
                <a:tab pos="273050" algn="l"/>
                <a:tab pos="546100" algn="l"/>
                <a:tab pos="801688" algn="l"/>
                <a:tab pos="1074738" algn="l"/>
                <a:tab pos="5472113" algn="l"/>
              </a:tabLst>
            </a:pPr>
            <a:r>
              <a:rPr lang="pt-BR" sz="1600" dirty="0"/>
              <a:t>	while(i &lt; n){	</a:t>
            </a:r>
            <a:r>
              <a:rPr lang="pt-BR" sz="1600" dirty="0">
                <a:solidFill>
                  <a:srgbClr val="0070C0"/>
                </a:solidFill>
              </a:rPr>
              <a:t>10*(n+1)</a:t>
            </a:r>
          </a:p>
          <a:p>
            <a:pPr marL="0" indent="0">
              <a:lnSpc>
                <a:spcPct val="90000"/>
              </a:lnSpc>
              <a:spcBef>
                <a:spcPts val="0"/>
              </a:spcBef>
              <a:spcAft>
                <a:spcPts val="600"/>
              </a:spcAft>
              <a:buNone/>
              <a:tabLst>
                <a:tab pos="273050" algn="l"/>
                <a:tab pos="546100" algn="l"/>
                <a:tab pos="801688" algn="l"/>
                <a:tab pos="1074738" algn="l"/>
                <a:tab pos="5472113" algn="l"/>
              </a:tabLst>
            </a:pPr>
            <a:r>
              <a:rPr lang="pt-BR" sz="1600" dirty="0"/>
              <a:t>		f[i] = n;	</a:t>
            </a:r>
            <a:r>
              <a:rPr lang="pt-BR" sz="1600" dirty="0">
                <a:solidFill>
                  <a:srgbClr val="0070C0"/>
                </a:solidFill>
              </a:rPr>
              <a:t>(50+10)*n</a:t>
            </a:r>
          </a:p>
          <a:p>
            <a:pPr marL="0" indent="0">
              <a:lnSpc>
                <a:spcPct val="90000"/>
              </a:lnSpc>
              <a:spcBef>
                <a:spcPts val="0"/>
              </a:spcBef>
              <a:spcAft>
                <a:spcPts val="600"/>
              </a:spcAft>
              <a:buNone/>
              <a:tabLst>
                <a:tab pos="273050" algn="l"/>
                <a:tab pos="546100" algn="l"/>
                <a:tab pos="801688" algn="l"/>
                <a:tab pos="1074738" algn="l"/>
                <a:tab pos="5472113" algn="l"/>
              </a:tabLst>
            </a:pPr>
            <a:r>
              <a:rPr lang="pt-BR" sz="1600" dirty="0"/>
              <a:t>		i = i + 1;	</a:t>
            </a:r>
            <a:r>
              <a:rPr lang="pt-BR" sz="1600" dirty="0">
                <a:solidFill>
                  <a:srgbClr val="0070C0"/>
                </a:solidFill>
              </a:rPr>
              <a:t>(10+10)*n</a:t>
            </a:r>
          </a:p>
          <a:p>
            <a:pPr marL="0" indent="0">
              <a:lnSpc>
                <a:spcPct val="90000"/>
              </a:lnSpc>
              <a:spcBef>
                <a:spcPts val="0"/>
              </a:spcBef>
              <a:spcAft>
                <a:spcPts val="600"/>
              </a:spcAft>
              <a:buNone/>
              <a:tabLst>
                <a:tab pos="273050" algn="l"/>
                <a:tab pos="546100" algn="l"/>
                <a:tab pos="801688" algn="l"/>
                <a:tab pos="1074738" algn="l"/>
                <a:tab pos="5472113" algn="l"/>
              </a:tabLst>
            </a:pPr>
            <a:r>
              <a:rPr lang="pt-BR" sz="1600" dirty="0"/>
              <a:t>	}</a:t>
            </a:r>
          </a:p>
          <a:p>
            <a:pPr marL="0" indent="0">
              <a:lnSpc>
                <a:spcPct val="90000"/>
              </a:lnSpc>
              <a:spcBef>
                <a:spcPts val="0"/>
              </a:spcBef>
              <a:spcAft>
                <a:spcPts val="600"/>
              </a:spcAft>
              <a:buNone/>
              <a:tabLst>
                <a:tab pos="273050" algn="l"/>
                <a:tab pos="546100" algn="l"/>
                <a:tab pos="801688" algn="l"/>
                <a:tab pos="1074738" algn="l"/>
                <a:tab pos="5472113" algn="l"/>
              </a:tabLst>
            </a:pPr>
            <a:r>
              <a:rPr lang="pt-BR" sz="1600" dirty="0"/>
              <a:t>}</a:t>
            </a:r>
          </a:p>
          <a:p>
            <a:pPr marL="0" indent="0">
              <a:lnSpc>
                <a:spcPct val="90000"/>
              </a:lnSpc>
              <a:spcBef>
                <a:spcPts val="0"/>
              </a:spcBef>
              <a:spcAft>
                <a:spcPts val="600"/>
              </a:spcAft>
              <a:buNone/>
              <a:tabLst>
                <a:tab pos="273050" algn="l"/>
                <a:tab pos="546100" algn="l"/>
                <a:tab pos="801688" algn="l"/>
                <a:tab pos="1074738" algn="l"/>
                <a:tab pos="5472113" algn="l"/>
              </a:tabLst>
            </a:pPr>
            <a:r>
              <a:rPr lang="pt-BR" sz="1400" dirty="0"/>
              <a:t>Total:</a:t>
            </a:r>
          </a:p>
          <a:p>
            <a:pPr marL="0" indent="0">
              <a:lnSpc>
                <a:spcPct val="90000"/>
              </a:lnSpc>
              <a:spcBef>
                <a:spcPts val="0"/>
              </a:spcBef>
              <a:spcAft>
                <a:spcPts val="600"/>
              </a:spcAft>
              <a:buNone/>
              <a:tabLst>
                <a:tab pos="273050" algn="l"/>
                <a:tab pos="546100" algn="l"/>
                <a:tab pos="801688" algn="l"/>
                <a:tab pos="1074738" algn="l"/>
                <a:tab pos="4305300" algn="l"/>
              </a:tabLst>
            </a:pPr>
            <a:r>
              <a:rPr lang="pt-BR" sz="1400" dirty="0">
                <a:solidFill>
                  <a:srgbClr val="0070C0"/>
                </a:solidFill>
              </a:rPr>
              <a:t>50+10				60</a:t>
            </a:r>
          </a:p>
          <a:p>
            <a:pPr marL="0" indent="0">
              <a:lnSpc>
                <a:spcPct val="90000"/>
              </a:lnSpc>
              <a:spcBef>
                <a:spcPts val="0"/>
              </a:spcBef>
              <a:spcAft>
                <a:spcPts val="600"/>
              </a:spcAft>
              <a:buNone/>
              <a:tabLst>
                <a:tab pos="273050" algn="l"/>
                <a:tab pos="546100" algn="l"/>
                <a:tab pos="801688" algn="l"/>
                <a:tab pos="1074738" algn="l"/>
                <a:tab pos="4305300" algn="l"/>
              </a:tabLst>
            </a:pPr>
            <a:r>
              <a:rPr lang="pt-BR" sz="1400" dirty="0">
                <a:solidFill>
                  <a:srgbClr val="0070C0"/>
                </a:solidFill>
              </a:rPr>
              <a:t>10 + 100 + 50		160</a:t>
            </a:r>
          </a:p>
          <a:p>
            <a:pPr marL="0" indent="0">
              <a:lnSpc>
                <a:spcPct val="90000"/>
              </a:lnSpc>
              <a:spcBef>
                <a:spcPts val="0"/>
              </a:spcBef>
              <a:spcAft>
                <a:spcPts val="600"/>
              </a:spcAft>
              <a:buNone/>
              <a:tabLst>
                <a:tab pos="273050" algn="l"/>
                <a:tab pos="546100" algn="l"/>
                <a:tab pos="801688" algn="l"/>
                <a:tab pos="1074738" algn="l"/>
                <a:tab pos="4305300" algn="l"/>
              </a:tabLst>
            </a:pPr>
            <a:r>
              <a:rPr lang="pt-BR" sz="1400" dirty="0">
                <a:solidFill>
                  <a:srgbClr val="0070C0"/>
                </a:solidFill>
              </a:rPr>
              <a:t>10					10</a:t>
            </a:r>
          </a:p>
          <a:p>
            <a:pPr marL="0" indent="0">
              <a:lnSpc>
                <a:spcPct val="90000"/>
              </a:lnSpc>
              <a:spcBef>
                <a:spcPts val="0"/>
              </a:spcBef>
              <a:spcAft>
                <a:spcPts val="600"/>
              </a:spcAft>
              <a:buNone/>
              <a:tabLst>
                <a:tab pos="273050" algn="l"/>
                <a:tab pos="546100" algn="l"/>
                <a:tab pos="801688" algn="l"/>
                <a:tab pos="1074738" algn="l"/>
                <a:tab pos="4305300" algn="l"/>
              </a:tabLst>
            </a:pPr>
            <a:r>
              <a:rPr lang="pt-BR" sz="1400" dirty="0">
                <a:solidFill>
                  <a:srgbClr val="0070C0"/>
                </a:solidFill>
              </a:rPr>
              <a:t>10*(n+1)			10+10n</a:t>
            </a:r>
          </a:p>
          <a:p>
            <a:pPr marL="0" indent="0">
              <a:lnSpc>
                <a:spcPct val="90000"/>
              </a:lnSpc>
              <a:spcBef>
                <a:spcPts val="0"/>
              </a:spcBef>
              <a:spcAft>
                <a:spcPts val="600"/>
              </a:spcAft>
              <a:buNone/>
              <a:tabLst>
                <a:tab pos="273050" algn="l"/>
                <a:tab pos="546100" algn="l"/>
                <a:tab pos="801688" algn="l"/>
                <a:tab pos="1074738" algn="l"/>
                <a:tab pos="4305300" algn="l"/>
              </a:tabLst>
            </a:pPr>
            <a:r>
              <a:rPr lang="pt-BR" sz="1400" dirty="0">
                <a:solidFill>
                  <a:srgbClr val="0070C0"/>
                </a:solidFill>
              </a:rPr>
              <a:t>(50+10)*n			60n</a:t>
            </a:r>
          </a:p>
          <a:p>
            <a:pPr marL="0" indent="0">
              <a:lnSpc>
                <a:spcPct val="90000"/>
              </a:lnSpc>
              <a:spcBef>
                <a:spcPts val="0"/>
              </a:spcBef>
              <a:spcAft>
                <a:spcPts val="600"/>
              </a:spcAft>
              <a:buNone/>
              <a:tabLst>
                <a:tab pos="273050" algn="l"/>
                <a:tab pos="546100" algn="l"/>
                <a:tab pos="801688" algn="l"/>
                <a:tab pos="1074738" algn="l"/>
                <a:tab pos="4305300" algn="l"/>
              </a:tabLst>
            </a:pPr>
            <a:r>
              <a:rPr lang="pt-BR" sz="1400" dirty="0">
                <a:solidFill>
                  <a:srgbClr val="0070C0"/>
                </a:solidFill>
              </a:rPr>
              <a:t>(10+10)*n</a:t>
            </a:r>
            <a:r>
              <a:rPr lang="pt-BR" sz="1400" dirty="0"/>
              <a:t>			</a:t>
            </a:r>
            <a:r>
              <a:rPr lang="pt-BR" sz="1400" u="sng" dirty="0">
                <a:solidFill>
                  <a:srgbClr val="0070C0"/>
                </a:solidFill>
              </a:rPr>
              <a:t>20n</a:t>
            </a:r>
          </a:p>
          <a:p>
            <a:pPr marL="0" indent="0">
              <a:lnSpc>
                <a:spcPct val="90000"/>
              </a:lnSpc>
              <a:spcBef>
                <a:spcPts val="0"/>
              </a:spcBef>
              <a:spcAft>
                <a:spcPts val="600"/>
              </a:spcAft>
              <a:buNone/>
              <a:tabLst>
                <a:tab pos="273050" algn="l"/>
                <a:tab pos="546100" algn="l"/>
                <a:tab pos="801688" algn="l"/>
                <a:tab pos="1074738" algn="l"/>
                <a:tab pos="4305300" algn="l"/>
              </a:tabLst>
            </a:pPr>
            <a:r>
              <a:rPr lang="pt-BR" sz="1400" dirty="0"/>
              <a:t>					</a:t>
            </a:r>
            <a:r>
              <a:rPr lang="pt-BR" sz="1400" dirty="0">
                <a:highlight>
                  <a:srgbClr val="00FF00"/>
                </a:highlight>
              </a:rPr>
              <a:t>240+90n</a:t>
            </a:r>
            <a:endParaRPr lang="en-US" sz="1400" dirty="0">
              <a:highlight>
                <a:srgbClr val="00FF00"/>
              </a:highlight>
            </a:endParaRPr>
          </a:p>
          <a:p>
            <a:pPr marL="0" indent="0">
              <a:lnSpc>
                <a:spcPct val="90000"/>
              </a:lnSpc>
              <a:spcBef>
                <a:spcPts val="0"/>
              </a:spcBef>
              <a:spcAft>
                <a:spcPts val="600"/>
              </a:spcAft>
              <a:buNone/>
              <a:tabLst>
                <a:tab pos="273050" algn="l"/>
                <a:tab pos="546100" algn="l"/>
                <a:tab pos="801688" algn="l"/>
                <a:tab pos="1074738" algn="l"/>
                <a:tab pos="5472113" algn="l"/>
              </a:tabLst>
            </a:pPr>
            <a:endParaRPr lang="en-US" sz="1600" dirty="0"/>
          </a:p>
        </p:txBody>
      </p:sp>
      <p:sp>
        <p:nvSpPr>
          <p:cNvPr id="31" name="Rectangle 30">
            <a:extLst>
              <a:ext uri="{FF2B5EF4-FFF2-40B4-BE49-F238E27FC236}">
                <a16:creationId xmlns:a16="http://schemas.microsoft.com/office/drawing/2014/main" id="{465BB1D9-B9F8-1933-AB99-518249A70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D62EA1B-F775-0A05-7B85-51CB47988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87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040D0-022F-A3F7-F70B-4B49F3DCAEE0}"/>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96DC9A6-E694-AE3E-7CFD-C127FBAAA1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B916C0-03F7-2C71-1BA9-25EADB977D76}"/>
              </a:ext>
            </a:extLst>
          </p:cNvPr>
          <p:cNvSpPr>
            <a:spLocks noGrp="1"/>
          </p:cNvSpPr>
          <p:nvPr>
            <p:ph type="title"/>
          </p:nvPr>
        </p:nvSpPr>
        <p:spPr>
          <a:xfrm>
            <a:off x="219999" y="-817124"/>
            <a:ext cx="7266222" cy="1642969"/>
          </a:xfrm>
        </p:spPr>
        <p:txBody>
          <a:bodyPr anchor="b">
            <a:normAutofit/>
          </a:bodyPr>
          <a:lstStyle/>
          <a:p>
            <a:r>
              <a:rPr lang="en-US" sz="3600" dirty="0"/>
              <a:t>Analysis of Algorithms</a:t>
            </a:r>
            <a:endParaRPr lang="en-US" sz="3500" dirty="0"/>
          </a:p>
        </p:txBody>
      </p:sp>
      <p:sp>
        <p:nvSpPr>
          <p:cNvPr id="3" name="Content Placeholder 2">
            <a:extLst>
              <a:ext uri="{FF2B5EF4-FFF2-40B4-BE49-F238E27FC236}">
                <a16:creationId xmlns:a16="http://schemas.microsoft.com/office/drawing/2014/main" id="{F04B75D3-2329-6485-A7E1-91F8118BCEB1}"/>
              </a:ext>
            </a:extLst>
          </p:cNvPr>
          <p:cNvSpPr>
            <a:spLocks noGrp="1"/>
          </p:cNvSpPr>
          <p:nvPr>
            <p:ph idx="1"/>
          </p:nvPr>
        </p:nvSpPr>
        <p:spPr>
          <a:xfrm>
            <a:off x="336730" y="1278380"/>
            <a:ext cx="8116605" cy="4665523"/>
          </a:xfrm>
        </p:spPr>
        <p:txBody>
          <a:bodyPr anchor="t">
            <a:noAutofit/>
          </a:bodyPr>
          <a:lstStyle/>
          <a:p>
            <a:r>
              <a:rPr lang="en-US" sz="1800" kern="0" dirty="0"/>
              <a:t>Programs must be:</a:t>
            </a:r>
          </a:p>
          <a:p>
            <a:pPr marL="685800" lvl="1" indent="-342900">
              <a:buFont typeface="+mj-lt"/>
              <a:buAutoNum type="arabicPeriod"/>
            </a:pPr>
            <a:r>
              <a:rPr lang="en-US" sz="1500" kern="0" dirty="0"/>
              <a:t>Correct</a:t>
            </a:r>
          </a:p>
          <a:p>
            <a:pPr marL="685800" lvl="1" indent="-342900">
              <a:buFont typeface="+mj-lt"/>
              <a:buAutoNum type="arabicPeriod"/>
            </a:pPr>
            <a:r>
              <a:rPr lang="en-US" sz="1500" kern="0" dirty="0"/>
              <a:t>Robust</a:t>
            </a:r>
          </a:p>
          <a:p>
            <a:pPr marL="685800" lvl="1" indent="-342900">
              <a:buFont typeface="+mj-lt"/>
              <a:buAutoNum type="arabicPeriod"/>
            </a:pPr>
            <a:r>
              <a:rPr lang="en-US" sz="1500" kern="0" dirty="0"/>
              <a:t>Deliver results in a timely fashion.</a:t>
            </a:r>
          </a:p>
          <a:p>
            <a:pPr marL="342900" indent="-342900">
              <a:buFont typeface="Arial" panose="020B0604020202020204" pitchFamily="34" charset="0"/>
              <a:buChar char="•"/>
            </a:pPr>
            <a:endParaRPr lang="en-US" sz="1800" kern="0" dirty="0"/>
          </a:p>
          <a:p>
            <a:pPr marL="342900" indent="-342900">
              <a:buFont typeface="Arial" panose="020B0604020202020204" pitchFamily="34" charset="0"/>
              <a:buChar char="•"/>
            </a:pPr>
            <a:r>
              <a:rPr lang="en-US" sz="1800" kern="0" dirty="0"/>
              <a:t>In many cases it is very critical that programs meet temporal deadlines.</a:t>
            </a:r>
          </a:p>
          <a:p>
            <a:pPr marL="342900" indent="-342900">
              <a:buFont typeface="Arial" panose="020B0604020202020204" pitchFamily="34" charset="0"/>
              <a:buChar char="•"/>
            </a:pPr>
            <a:endParaRPr lang="en-US" sz="1800" kern="0" dirty="0"/>
          </a:p>
          <a:p>
            <a:pPr marL="342900" indent="-342900">
              <a:buFont typeface="Arial" panose="020B0604020202020204" pitchFamily="34" charset="0"/>
              <a:buChar char="•"/>
            </a:pPr>
            <a:r>
              <a:rPr lang="en-US" sz="1800" kern="0" dirty="0"/>
              <a:t>For example;</a:t>
            </a:r>
          </a:p>
          <a:p>
            <a:pPr marL="685800" lvl="1" indent="-342900">
              <a:buFont typeface="+mj-lt"/>
              <a:buAutoNum type="arabicPeriod"/>
            </a:pPr>
            <a:r>
              <a:rPr lang="en-US" sz="1500" kern="0" dirty="0"/>
              <a:t>A program that manages safety bags in a car </a:t>
            </a:r>
          </a:p>
          <a:p>
            <a:pPr marL="685800" lvl="1" indent="-342900">
              <a:buFont typeface="+mj-lt"/>
              <a:buAutoNum type="arabicPeriod"/>
            </a:pPr>
            <a:r>
              <a:rPr lang="en-US" sz="1500" kern="0" dirty="0"/>
              <a:t>Program that forecasts weather</a:t>
            </a:r>
          </a:p>
          <a:p>
            <a:pPr marL="342900" indent="-342900">
              <a:buFont typeface="Arial" panose="020B0604020202020204" pitchFamily="34" charset="0"/>
              <a:buChar char="•"/>
            </a:pPr>
            <a:endParaRPr lang="en-US" sz="1800" kern="0" dirty="0"/>
          </a:p>
          <a:p>
            <a:pPr marL="342900" indent="-342900">
              <a:buFont typeface="Arial" panose="020B0604020202020204" pitchFamily="34" charset="0"/>
              <a:buChar char="•"/>
            </a:pPr>
            <a:endParaRPr lang="en-US" sz="1800" kern="0" dirty="0"/>
          </a:p>
        </p:txBody>
      </p:sp>
      <p:sp>
        <p:nvSpPr>
          <p:cNvPr id="31" name="Rectangle 30">
            <a:extLst>
              <a:ext uri="{FF2B5EF4-FFF2-40B4-BE49-F238E27FC236}">
                <a16:creationId xmlns:a16="http://schemas.microsoft.com/office/drawing/2014/main" id="{82B35788-BB1B-E88D-B63E-004A29127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29C00E20-4CB5-6C46-9C53-626AC6DEB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087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6112E-20E2-A3A8-A972-0ED4ADF760F8}"/>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B920301-44C4-248A-C7F4-D5BCCAE27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6BB434-B1F4-B588-B2DF-83D69E3A5602}"/>
              </a:ext>
            </a:extLst>
          </p:cNvPr>
          <p:cNvSpPr>
            <a:spLocks noGrp="1"/>
          </p:cNvSpPr>
          <p:nvPr>
            <p:ph type="title"/>
          </p:nvPr>
        </p:nvSpPr>
        <p:spPr>
          <a:xfrm>
            <a:off x="219999" y="-817124"/>
            <a:ext cx="7266222" cy="1642969"/>
          </a:xfrm>
        </p:spPr>
        <p:txBody>
          <a:bodyPr anchor="b">
            <a:normAutofit/>
          </a:bodyPr>
          <a:lstStyle/>
          <a:p>
            <a:r>
              <a:rPr lang="en-US" sz="3600" dirty="0"/>
              <a:t>Nested Arrays</a:t>
            </a:r>
          </a:p>
        </p:txBody>
      </p:sp>
      <p:sp>
        <p:nvSpPr>
          <p:cNvPr id="3" name="Content Placeholder 2">
            <a:extLst>
              <a:ext uri="{FF2B5EF4-FFF2-40B4-BE49-F238E27FC236}">
                <a16:creationId xmlns:a16="http://schemas.microsoft.com/office/drawing/2014/main" id="{6B36E105-CB4B-99E9-DD2D-F496961F96AB}"/>
              </a:ext>
            </a:extLst>
          </p:cNvPr>
          <p:cNvSpPr>
            <a:spLocks noGrp="1"/>
          </p:cNvSpPr>
          <p:nvPr>
            <p:ph idx="1"/>
          </p:nvPr>
        </p:nvSpPr>
        <p:spPr>
          <a:xfrm>
            <a:off x="336730" y="1280560"/>
            <a:ext cx="9144000" cy="4665523"/>
          </a:xfrm>
        </p:spPr>
        <p:txBody>
          <a:bodyPr anchor="t">
            <a:noAutofit/>
          </a:bodyPr>
          <a:lstStyle/>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int f[][] = new int[n][n]; 	// int[][] f = new int[n][n]</a:t>
            </a:r>
          </a:p>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int a = 0;</a:t>
            </a:r>
          </a:p>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while(a &lt; n){</a:t>
            </a:r>
          </a:p>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	int b = 0;</a:t>
            </a:r>
          </a:p>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	while(b &lt; n){</a:t>
            </a:r>
          </a:p>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		f[a][b] = 1;</a:t>
            </a:r>
          </a:p>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		b = b + 1;</a:t>
            </a:r>
          </a:p>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	}</a:t>
            </a:r>
          </a:p>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	a = a + 1;</a:t>
            </a:r>
          </a:p>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a:t>
            </a:r>
            <a:endParaRPr lang="en-US" sz="2000" dirty="0"/>
          </a:p>
        </p:txBody>
      </p:sp>
      <p:sp>
        <p:nvSpPr>
          <p:cNvPr id="31" name="Rectangle 30">
            <a:extLst>
              <a:ext uri="{FF2B5EF4-FFF2-40B4-BE49-F238E27FC236}">
                <a16:creationId xmlns:a16="http://schemas.microsoft.com/office/drawing/2014/main" id="{34B044DB-3D7D-2123-7F61-CCEEC07CE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476778E-6E39-3A76-2ECE-A0648C5FD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906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11ACD-8E6A-0258-185D-7BA5E96193B5}"/>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8CCE8C4-F79B-CBAA-12F5-92B077517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87C1FE-9CFE-723F-A56E-D9815076BD45}"/>
              </a:ext>
            </a:extLst>
          </p:cNvPr>
          <p:cNvSpPr>
            <a:spLocks noGrp="1"/>
          </p:cNvSpPr>
          <p:nvPr>
            <p:ph type="title"/>
          </p:nvPr>
        </p:nvSpPr>
        <p:spPr>
          <a:xfrm>
            <a:off x="219999" y="-817124"/>
            <a:ext cx="7266222" cy="1642969"/>
          </a:xfrm>
        </p:spPr>
        <p:txBody>
          <a:bodyPr anchor="b">
            <a:normAutofit/>
          </a:bodyPr>
          <a:lstStyle/>
          <a:p>
            <a:r>
              <a:rPr lang="en-US" sz="3600" dirty="0"/>
              <a:t>Nested Arrays</a:t>
            </a:r>
          </a:p>
        </p:txBody>
      </p:sp>
      <p:sp>
        <p:nvSpPr>
          <p:cNvPr id="3" name="Content Placeholder 2">
            <a:extLst>
              <a:ext uri="{FF2B5EF4-FFF2-40B4-BE49-F238E27FC236}">
                <a16:creationId xmlns:a16="http://schemas.microsoft.com/office/drawing/2014/main" id="{40552716-FD32-CDAA-8C42-955E08180061}"/>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spcAft>
                <a:spcPts val="600"/>
              </a:spcAft>
              <a:buNone/>
              <a:tabLst>
                <a:tab pos="273050" algn="l"/>
                <a:tab pos="546100" algn="l"/>
                <a:tab pos="801688" algn="l"/>
                <a:tab pos="1074738" algn="l"/>
                <a:tab pos="5472113" algn="l"/>
              </a:tabLst>
            </a:pPr>
            <a:r>
              <a:rPr lang="en-US" sz="2000" b="0" i="0" u="none" strike="noStrike" kern="1200" baseline="0" dirty="0">
                <a:solidFill>
                  <a:schemeClr val="tx1"/>
                </a:solidFill>
                <a:latin typeface="+mn-lt"/>
                <a:ea typeface="+mn-ea"/>
                <a:cs typeface="+mn-cs"/>
              </a:rPr>
              <a:t>K equal the total cost of executing the body of the outer loop just once.</a:t>
            </a:r>
            <a:endParaRPr lang="en-US" sz="2000" dirty="0"/>
          </a:p>
        </p:txBody>
      </p:sp>
      <p:sp>
        <p:nvSpPr>
          <p:cNvPr id="31" name="Rectangle 30">
            <a:extLst>
              <a:ext uri="{FF2B5EF4-FFF2-40B4-BE49-F238E27FC236}">
                <a16:creationId xmlns:a16="http://schemas.microsoft.com/office/drawing/2014/main" id="{3570B76F-5880-09A5-029F-2D39E35D77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92DBE33-9937-E3A6-71CB-C6EA885BF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AD2EE508-257E-32E6-C551-8EAC25055C49}"/>
              </a:ext>
            </a:extLst>
          </p:cNvPr>
          <p:cNvPicPr>
            <a:picLocks noChangeAspect="1"/>
          </p:cNvPicPr>
          <p:nvPr/>
        </p:nvPicPr>
        <p:blipFill>
          <a:blip r:embed="rId3"/>
          <a:stretch>
            <a:fillRect/>
          </a:stretch>
        </p:blipFill>
        <p:spPr>
          <a:xfrm>
            <a:off x="1963719" y="1712235"/>
            <a:ext cx="5770600" cy="3871680"/>
          </a:xfrm>
          <a:prstGeom prst="rect">
            <a:avLst/>
          </a:prstGeom>
        </p:spPr>
      </p:pic>
    </p:spTree>
    <p:extLst>
      <p:ext uri="{BB962C8B-B14F-4D97-AF65-F5344CB8AC3E}">
        <p14:creationId xmlns:p14="http://schemas.microsoft.com/office/powerpoint/2010/main" val="4248558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77942-0B48-2230-FD2D-7A5C5819C32F}"/>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9146DE-D75B-0FBD-5F77-98D6398E8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B3BBFD-4F5F-CB45-7B6B-8875807D3380}"/>
              </a:ext>
            </a:extLst>
          </p:cNvPr>
          <p:cNvSpPr>
            <a:spLocks noGrp="1"/>
          </p:cNvSpPr>
          <p:nvPr>
            <p:ph type="title"/>
          </p:nvPr>
        </p:nvSpPr>
        <p:spPr>
          <a:xfrm>
            <a:off x="219999" y="-817124"/>
            <a:ext cx="7266222" cy="1642969"/>
          </a:xfrm>
        </p:spPr>
        <p:txBody>
          <a:bodyPr anchor="b">
            <a:normAutofit/>
          </a:bodyPr>
          <a:lstStyle/>
          <a:p>
            <a:r>
              <a:rPr lang="en-US" sz="3600" dirty="0"/>
              <a:t>Nested Arrays</a:t>
            </a:r>
          </a:p>
        </p:txBody>
      </p:sp>
      <p:sp>
        <p:nvSpPr>
          <p:cNvPr id="3" name="Content Placeholder 2">
            <a:extLst>
              <a:ext uri="{FF2B5EF4-FFF2-40B4-BE49-F238E27FC236}">
                <a16:creationId xmlns:a16="http://schemas.microsoft.com/office/drawing/2014/main" id="{B249B704-4DA1-2937-97CC-45BEA0D5A8D5}"/>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spcAft>
                <a:spcPts val="600"/>
              </a:spcAft>
              <a:buNone/>
              <a:tabLst>
                <a:tab pos="273050" algn="l"/>
                <a:tab pos="546100" algn="l"/>
                <a:tab pos="801688" algn="l"/>
                <a:tab pos="1074738" algn="l"/>
                <a:tab pos="5472113" algn="l"/>
              </a:tabLst>
            </a:pPr>
            <a:r>
              <a:rPr lang="en-IE" sz="2000" dirty="0"/>
              <a:t>Concentrating on ‘K’</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solidFill>
                  <a:schemeClr val="tx1">
                    <a:lumMod val="40000"/>
                    <a:lumOff val="60000"/>
                  </a:schemeClr>
                </a:solidFill>
              </a:rPr>
              <a:t>int f[][] = new int[n][n]; // int[][] f = new int[n][n]</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solidFill>
                  <a:schemeClr val="tx1">
                    <a:lumMod val="40000"/>
                    <a:lumOff val="60000"/>
                  </a:schemeClr>
                </a:solidFill>
              </a:rPr>
              <a:t>int a = 0;</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solidFill>
                  <a:schemeClr val="tx1">
                    <a:lumMod val="40000"/>
                    <a:lumOff val="60000"/>
                  </a:schemeClr>
                </a:solidFill>
              </a:rPr>
              <a:t>while(a &lt; n){</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t>	int b = 0;	</a:t>
            </a:r>
            <a:r>
              <a:rPr lang="en-IE" sz="2000" dirty="0">
                <a:solidFill>
                  <a:srgbClr val="0070C0"/>
                </a:solidFill>
              </a:rPr>
              <a:t>10</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t>	while(b &lt; n){	</a:t>
            </a:r>
            <a:r>
              <a:rPr lang="en-IE" sz="2000" dirty="0">
                <a:solidFill>
                  <a:srgbClr val="0070C0"/>
                </a:solidFill>
              </a:rPr>
              <a:t>10*(n+1)</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t>		f[a][b] = 1;	</a:t>
            </a:r>
            <a:r>
              <a:rPr lang="en-IE" sz="2000" dirty="0">
                <a:solidFill>
                  <a:srgbClr val="0070C0"/>
                </a:solidFill>
              </a:rPr>
              <a:t>(50+10)*n</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t>		b = b + 1;	</a:t>
            </a:r>
            <a:r>
              <a:rPr lang="en-IE" sz="2000" dirty="0">
                <a:solidFill>
                  <a:srgbClr val="0070C0"/>
                </a:solidFill>
              </a:rPr>
              <a:t>(10+10)*n</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t>	}</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t>	a = a + 1;	</a:t>
            </a:r>
            <a:r>
              <a:rPr lang="en-IE" sz="2000" dirty="0">
                <a:solidFill>
                  <a:srgbClr val="0070C0"/>
                </a:solidFill>
              </a:rPr>
              <a:t>10+10</a:t>
            </a:r>
          </a:p>
          <a:p>
            <a:pPr marL="0" indent="0">
              <a:lnSpc>
                <a:spcPct val="90000"/>
              </a:lnSpc>
              <a:spcBef>
                <a:spcPts val="0"/>
              </a:spcBef>
              <a:spcAft>
                <a:spcPts val="600"/>
              </a:spcAft>
              <a:buNone/>
              <a:tabLst>
                <a:tab pos="273050" algn="l"/>
                <a:tab pos="546100" algn="l"/>
                <a:tab pos="801688" algn="l"/>
                <a:tab pos="1074738" algn="l"/>
                <a:tab pos="4389438" algn="l"/>
              </a:tabLst>
            </a:pPr>
            <a:r>
              <a:rPr lang="en-IE" sz="2000" dirty="0">
                <a:solidFill>
                  <a:schemeClr val="tx1">
                    <a:lumMod val="40000"/>
                    <a:lumOff val="60000"/>
                  </a:schemeClr>
                </a:solidFill>
              </a:rPr>
              <a:t>}</a:t>
            </a:r>
            <a:endParaRPr lang="en-US" sz="2000" dirty="0">
              <a:solidFill>
                <a:schemeClr val="tx1">
                  <a:lumMod val="40000"/>
                  <a:lumOff val="60000"/>
                </a:schemeClr>
              </a:solidFill>
            </a:endParaRPr>
          </a:p>
          <a:p>
            <a:pPr marL="0" indent="0">
              <a:lnSpc>
                <a:spcPct val="90000"/>
              </a:lnSpc>
              <a:spcBef>
                <a:spcPts val="0"/>
              </a:spcBef>
              <a:spcAft>
                <a:spcPts val="600"/>
              </a:spcAft>
              <a:buNone/>
              <a:tabLst>
                <a:tab pos="273050" algn="l"/>
                <a:tab pos="546100" algn="l"/>
                <a:tab pos="801688" algn="l"/>
                <a:tab pos="1074738" algn="l"/>
                <a:tab pos="5472113" algn="l"/>
              </a:tabLst>
            </a:pPr>
            <a:endParaRPr lang="en-US" sz="1600" dirty="0"/>
          </a:p>
        </p:txBody>
      </p:sp>
      <p:sp>
        <p:nvSpPr>
          <p:cNvPr id="31" name="Rectangle 30">
            <a:extLst>
              <a:ext uri="{FF2B5EF4-FFF2-40B4-BE49-F238E27FC236}">
                <a16:creationId xmlns:a16="http://schemas.microsoft.com/office/drawing/2014/main" id="{83711161-A629-96F1-8604-8913F57D9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AF40CE7-BE93-89E9-48AE-EDDA22DCE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933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04C09-19D4-BCDF-8EFE-72F77EFF1416}"/>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133C7AC-9311-F184-65E3-1FA46A9E4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1B4A85-7E12-F537-3246-BB6E2331B595}"/>
              </a:ext>
            </a:extLst>
          </p:cNvPr>
          <p:cNvSpPr>
            <a:spLocks noGrp="1"/>
          </p:cNvSpPr>
          <p:nvPr>
            <p:ph type="title"/>
          </p:nvPr>
        </p:nvSpPr>
        <p:spPr>
          <a:xfrm>
            <a:off x="219999" y="-817124"/>
            <a:ext cx="7266222" cy="1642969"/>
          </a:xfrm>
        </p:spPr>
        <p:txBody>
          <a:bodyPr anchor="b">
            <a:normAutofit/>
          </a:bodyPr>
          <a:lstStyle/>
          <a:p>
            <a:r>
              <a:rPr lang="en-US" sz="3600" dirty="0"/>
              <a:t>Nested Arrays</a:t>
            </a:r>
          </a:p>
        </p:txBody>
      </p:sp>
      <p:sp>
        <p:nvSpPr>
          <p:cNvPr id="3" name="Content Placeholder 2">
            <a:extLst>
              <a:ext uri="{FF2B5EF4-FFF2-40B4-BE49-F238E27FC236}">
                <a16:creationId xmlns:a16="http://schemas.microsoft.com/office/drawing/2014/main" id="{C29479C9-9CEF-88D1-C258-70E6C21CF057}"/>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spcAft>
                <a:spcPts val="600"/>
              </a:spcAft>
              <a:buNone/>
              <a:tabLst>
                <a:tab pos="273050" algn="l"/>
                <a:tab pos="546100" algn="l"/>
                <a:tab pos="801688" algn="l"/>
                <a:tab pos="1074738" algn="l"/>
                <a:tab pos="5472113" algn="l"/>
              </a:tabLst>
            </a:pPr>
            <a:r>
              <a:rPr lang="pt-BR" dirty="0"/>
              <a:t>T(n) = 10+100+50+10+(n+1)*10+n*K</a:t>
            </a:r>
          </a:p>
          <a:p>
            <a:pPr marL="0" indent="0">
              <a:lnSpc>
                <a:spcPct val="90000"/>
              </a:lnSpc>
              <a:spcBef>
                <a:spcPts val="0"/>
              </a:spcBef>
              <a:spcAft>
                <a:spcPts val="600"/>
              </a:spcAft>
              <a:buNone/>
              <a:tabLst>
                <a:tab pos="273050" algn="l"/>
                <a:tab pos="546100" algn="l"/>
                <a:tab pos="801688" algn="l"/>
                <a:tab pos="1074738" algn="l"/>
                <a:tab pos="5472113" algn="l"/>
              </a:tabLst>
            </a:pPr>
            <a:r>
              <a:rPr lang="pt-BR" dirty="0"/>
              <a:t>			= 180 + 10*n + n*K</a:t>
            </a:r>
          </a:p>
          <a:p>
            <a:pPr marL="0" indent="0">
              <a:lnSpc>
                <a:spcPct val="90000"/>
              </a:lnSpc>
              <a:spcBef>
                <a:spcPts val="0"/>
              </a:spcBef>
              <a:spcAft>
                <a:spcPts val="600"/>
              </a:spcAft>
              <a:buNone/>
              <a:tabLst>
                <a:tab pos="273050" algn="l"/>
                <a:tab pos="546100" algn="l"/>
                <a:tab pos="801688" algn="l"/>
                <a:tab pos="1074738" algn="l"/>
                <a:tab pos="5472113" algn="l"/>
              </a:tabLst>
            </a:pPr>
            <a:endParaRPr lang="pt-BR" dirty="0"/>
          </a:p>
          <a:p>
            <a:pPr marL="0" indent="0">
              <a:lnSpc>
                <a:spcPct val="90000"/>
              </a:lnSpc>
              <a:spcBef>
                <a:spcPts val="0"/>
              </a:spcBef>
              <a:spcAft>
                <a:spcPts val="600"/>
              </a:spcAft>
              <a:buNone/>
              <a:tabLst>
                <a:tab pos="273050" algn="l"/>
                <a:tab pos="546100" algn="l"/>
                <a:tab pos="801688" algn="l"/>
                <a:tab pos="1074738" algn="l"/>
                <a:tab pos="5472113" algn="l"/>
              </a:tabLst>
            </a:pPr>
            <a:r>
              <a:rPr lang="pt-BR" dirty="0"/>
              <a:t>K(n) = 10+(n+1)*10 + n*(50+10+20) + 20</a:t>
            </a:r>
          </a:p>
          <a:p>
            <a:pPr marL="0" indent="0">
              <a:lnSpc>
                <a:spcPct val="90000"/>
              </a:lnSpc>
              <a:spcBef>
                <a:spcPts val="0"/>
              </a:spcBef>
              <a:spcAft>
                <a:spcPts val="600"/>
              </a:spcAft>
              <a:buNone/>
              <a:tabLst>
                <a:tab pos="273050" algn="l"/>
                <a:tab pos="546100" algn="l"/>
                <a:tab pos="801688" algn="l"/>
                <a:tab pos="1074738" algn="l"/>
                <a:tab pos="5472113" algn="l"/>
              </a:tabLst>
            </a:pPr>
            <a:r>
              <a:rPr lang="pt-BR" dirty="0"/>
              <a:t>			= 40 + 90*n</a:t>
            </a:r>
          </a:p>
          <a:p>
            <a:pPr marL="0" indent="0">
              <a:lnSpc>
                <a:spcPct val="90000"/>
              </a:lnSpc>
              <a:spcBef>
                <a:spcPts val="0"/>
              </a:spcBef>
              <a:spcAft>
                <a:spcPts val="600"/>
              </a:spcAft>
              <a:buNone/>
              <a:tabLst>
                <a:tab pos="273050" algn="l"/>
                <a:tab pos="546100" algn="l"/>
                <a:tab pos="801688" algn="l"/>
                <a:tab pos="1074738" algn="l"/>
                <a:tab pos="5472113" algn="l"/>
              </a:tabLst>
            </a:pPr>
            <a:endParaRPr lang="pt-BR" dirty="0"/>
          </a:p>
          <a:p>
            <a:pPr marL="0" indent="0">
              <a:lnSpc>
                <a:spcPct val="90000"/>
              </a:lnSpc>
              <a:spcBef>
                <a:spcPts val="0"/>
              </a:spcBef>
              <a:spcAft>
                <a:spcPts val="600"/>
              </a:spcAft>
              <a:buNone/>
              <a:tabLst>
                <a:tab pos="273050" algn="l"/>
                <a:tab pos="546100" algn="l"/>
                <a:tab pos="801688" algn="l"/>
                <a:tab pos="1074738" algn="l"/>
                <a:tab pos="5472113" algn="l"/>
              </a:tabLst>
            </a:pPr>
            <a:r>
              <a:rPr lang="pt-BR" dirty="0"/>
              <a:t>T(n) = 180 + 10*n + n*(40 + 90*n)</a:t>
            </a:r>
          </a:p>
          <a:p>
            <a:pPr marL="0" indent="0">
              <a:lnSpc>
                <a:spcPct val="90000"/>
              </a:lnSpc>
              <a:spcBef>
                <a:spcPts val="0"/>
              </a:spcBef>
              <a:spcAft>
                <a:spcPts val="600"/>
              </a:spcAft>
              <a:buNone/>
              <a:tabLst>
                <a:tab pos="273050" algn="l"/>
                <a:tab pos="546100" algn="l"/>
                <a:tab pos="801688" algn="l"/>
                <a:tab pos="1074738" algn="l"/>
                <a:tab pos="5472113" algn="l"/>
              </a:tabLst>
            </a:pPr>
            <a:r>
              <a:rPr lang="pt-BR" dirty="0"/>
              <a:t>			= 180 + 50*n + 90*n</a:t>
            </a:r>
            <a:r>
              <a:rPr lang="pt-BR" baseline="30000" dirty="0"/>
              <a:t>2</a:t>
            </a:r>
          </a:p>
          <a:p>
            <a:pPr marL="0" indent="0">
              <a:lnSpc>
                <a:spcPct val="90000"/>
              </a:lnSpc>
              <a:spcBef>
                <a:spcPts val="0"/>
              </a:spcBef>
              <a:spcAft>
                <a:spcPts val="600"/>
              </a:spcAft>
              <a:buNone/>
              <a:tabLst>
                <a:tab pos="273050" algn="l"/>
                <a:tab pos="546100" algn="l"/>
                <a:tab pos="801688" algn="l"/>
                <a:tab pos="1074738" algn="l"/>
                <a:tab pos="5472113" algn="l"/>
              </a:tabLst>
            </a:pPr>
            <a:r>
              <a:rPr lang="pt-BR" baseline="30000" dirty="0">
                <a:solidFill>
                  <a:schemeClr val="tx1">
                    <a:lumMod val="40000"/>
                    <a:lumOff val="60000"/>
                  </a:schemeClr>
                </a:solidFill>
              </a:rPr>
              <a:t>------------------------------------------------------------------------------------------</a:t>
            </a:r>
          </a:p>
          <a:p>
            <a:pPr marL="400050" lvl="1" indent="0">
              <a:spcBef>
                <a:spcPts val="0"/>
              </a:spcBef>
              <a:spcAft>
                <a:spcPts val="600"/>
              </a:spcAft>
              <a:buNone/>
              <a:tabLst>
                <a:tab pos="273050" algn="l"/>
                <a:tab pos="546100" algn="l"/>
                <a:tab pos="801688" algn="l"/>
                <a:tab pos="1074738" algn="l"/>
                <a:tab pos="5472113" algn="l"/>
              </a:tabLst>
            </a:pPr>
            <a:r>
              <a:rPr lang="pt-BR" sz="1900" dirty="0">
                <a:solidFill>
                  <a:srgbClr val="FF0000"/>
                </a:solidFill>
              </a:rPr>
              <a:t>If n = 10,000</a:t>
            </a:r>
          </a:p>
          <a:p>
            <a:pPr marL="400050" lvl="1" indent="0">
              <a:spcBef>
                <a:spcPts val="0"/>
              </a:spcBef>
              <a:spcAft>
                <a:spcPts val="600"/>
              </a:spcAft>
              <a:buNone/>
              <a:tabLst>
                <a:tab pos="273050" algn="l"/>
                <a:tab pos="546100" algn="l"/>
                <a:tab pos="801688" algn="l"/>
                <a:tab pos="1074738" algn="l"/>
                <a:tab pos="5472113" algn="l"/>
              </a:tabLst>
            </a:pPr>
            <a:r>
              <a:rPr lang="pt-BR" sz="1900" dirty="0">
                <a:solidFill>
                  <a:srgbClr val="FF0000"/>
                </a:solidFill>
              </a:rPr>
              <a:t>T(10000) = </a:t>
            </a:r>
          </a:p>
          <a:p>
            <a:pPr marL="400050" lvl="1" indent="0">
              <a:spcBef>
                <a:spcPts val="0"/>
              </a:spcBef>
              <a:spcAft>
                <a:spcPts val="600"/>
              </a:spcAft>
              <a:buNone/>
              <a:tabLst>
                <a:tab pos="273050" algn="l"/>
                <a:tab pos="546100" algn="l"/>
                <a:tab pos="801688" algn="l"/>
                <a:tab pos="1074738" algn="l"/>
                <a:tab pos="5472113" algn="l"/>
              </a:tabLst>
            </a:pPr>
            <a:r>
              <a:rPr lang="pt-BR" sz="1900" dirty="0">
                <a:solidFill>
                  <a:srgbClr val="FF0000"/>
                </a:solidFill>
              </a:rPr>
              <a:t>120 + 50*10000 + 90*10000*10000 ns</a:t>
            </a:r>
          </a:p>
          <a:p>
            <a:pPr marL="400050" lvl="1" indent="0">
              <a:spcBef>
                <a:spcPts val="0"/>
              </a:spcBef>
              <a:spcAft>
                <a:spcPts val="600"/>
              </a:spcAft>
              <a:buNone/>
              <a:tabLst>
                <a:tab pos="273050" algn="l"/>
                <a:tab pos="546100" algn="l"/>
                <a:tab pos="801688" algn="l"/>
                <a:tab pos="1074738" algn="l"/>
                <a:tab pos="5472113" algn="l"/>
              </a:tabLst>
            </a:pPr>
            <a:r>
              <a:rPr lang="pt-BR" sz="1900" dirty="0">
                <a:solidFill>
                  <a:srgbClr val="FF0000"/>
                </a:solidFill>
              </a:rPr>
              <a:t>= 9 seconds</a:t>
            </a:r>
            <a:endParaRPr lang="en-US" sz="1900" dirty="0">
              <a:solidFill>
                <a:srgbClr val="FF0000"/>
              </a:solidFill>
            </a:endParaRPr>
          </a:p>
          <a:p>
            <a:pPr marL="0" indent="0">
              <a:lnSpc>
                <a:spcPct val="90000"/>
              </a:lnSpc>
              <a:spcBef>
                <a:spcPts val="0"/>
              </a:spcBef>
              <a:spcAft>
                <a:spcPts val="600"/>
              </a:spcAft>
              <a:buNone/>
              <a:tabLst>
                <a:tab pos="273050" algn="l"/>
                <a:tab pos="546100" algn="l"/>
                <a:tab pos="801688" algn="l"/>
                <a:tab pos="1074738" algn="l"/>
                <a:tab pos="5472113" algn="l"/>
              </a:tabLst>
            </a:pPr>
            <a:endParaRPr lang="en-US" baseline="30000" dirty="0">
              <a:solidFill>
                <a:schemeClr val="tx1">
                  <a:lumMod val="40000"/>
                  <a:lumOff val="60000"/>
                </a:schemeClr>
              </a:solidFill>
            </a:endParaRPr>
          </a:p>
        </p:txBody>
      </p:sp>
      <p:sp>
        <p:nvSpPr>
          <p:cNvPr id="31" name="Rectangle 30">
            <a:extLst>
              <a:ext uri="{FF2B5EF4-FFF2-40B4-BE49-F238E27FC236}">
                <a16:creationId xmlns:a16="http://schemas.microsoft.com/office/drawing/2014/main" id="{7121EC75-C591-6F39-3F41-AAA9BB049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FD7AB1D-FFD6-F83C-4F7C-AACAD1828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749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7337E-5A2F-86BD-B381-FB2124843C7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A569AB-B3EB-EBFD-B0B2-8AA165AFE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03886-A149-8B4E-8945-64009D8D6935}"/>
              </a:ext>
            </a:extLst>
          </p:cNvPr>
          <p:cNvSpPr>
            <a:spLocks noGrp="1"/>
          </p:cNvSpPr>
          <p:nvPr>
            <p:ph type="title"/>
          </p:nvPr>
        </p:nvSpPr>
        <p:spPr>
          <a:xfrm>
            <a:off x="219999" y="-817124"/>
            <a:ext cx="7266222" cy="1642969"/>
          </a:xfrm>
        </p:spPr>
        <p:txBody>
          <a:bodyPr anchor="b">
            <a:normAutofit/>
          </a:bodyPr>
          <a:lstStyle/>
          <a:p>
            <a:r>
              <a:rPr lang="en-US" sz="3600" dirty="0"/>
              <a:t>Practice question (Important)</a:t>
            </a:r>
          </a:p>
        </p:txBody>
      </p:sp>
      <p:sp>
        <p:nvSpPr>
          <p:cNvPr id="3" name="Content Placeholder 2">
            <a:extLst>
              <a:ext uri="{FF2B5EF4-FFF2-40B4-BE49-F238E27FC236}">
                <a16:creationId xmlns:a16="http://schemas.microsoft.com/office/drawing/2014/main" id="{5BFC3D9E-FC98-C2A9-74F4-5A6FD3F6A3C5}"/>
              </a:ext>
            </a:extLst>
          </p:cNvPr>
          <p:cNvSpPr>
            <a:spLocks noGrp="1"/>
          </p:cNvSpPr>
          <p:nvPr>
            <p:ph idx="1"/>
          </p:nvPr>
        </p:nvSpPr>
        <p:spPr>
          <a:xfrm>
            <a:off x="219999" y="1096238"/>
            <a:ext cx="8116605" cy="4665523"/>
          </a:xfrm>
        </p:spPr>
        <p:txBody>
          <a:bodyPr anchor="t">
            <a:noAutofit/>
          </a:bodyPr>
          <a:lstStyle/>
          <a:p>
            <a:pPr marL="0" lvl="0" indent="0">
              <a:lnSpc>
                <a:spcPct val="90000"/>
              </a:lnSpc>
              <a:buNone/>
            </a:pPr>
            <a:r>
              <a:rPr lang="en-GB" sz="1600" dirty="0"/>
              <a:t>Using the statement execution times defined for HAL, calculate the running time for the given function (Show all steps to get full marks).</a:t>
            </a:r>
            <a:endParaRPr lang="en-IE" sz="1600" dirty="0"/>
          </a:p>
          <a:p>
            <a:pPr marL="0" indent="0">
              <a:lnSpc>
                <a:spcPct val="90000"/>
              </a:lnSpc>
              <a:buNone/>
            </a:pPr>
            <a:r>
              <a:rPr lang="en-GB" sz="1600" dirty="0"/>
              <a:t>	static int </a:t>
            </a:r>
            <a:r>
              <a:rPr lang="en-GB" sz="1600" dirty="0" err="1"/>
              <a:t>freq</a:t>
            </a:r>
            <a:r>
              <a:rPr lang="en-GB" sz="1600" dirty="0"/>
              <a:t>(int f[]){</a:t>
            </a:r>
            <a:endParaRPr lang="en-IE" sz="1600" dirty="0"/>
          </a:p>
          <a:p>
            <a:pPr marL="0" indent="0">
              <a:lnSpc>
                <a:spcPct val="90000"/>
              </a:lnSpc>
              <a:buNone/>
            </a:pPr>
            <a:r>
              <a:rPr lang="en-GB" sz="1600" dirty="0"/>
              <a:t>		int k = 1; int j = 0;</a:t>
            </a:r>
            <a:endParaRPr lang="en-IE" sz="1600" dirty="0"/>
          </a:p>
          <a:p>
            <a:pPr marL="0" indent="0">
              <a:lnSpc>
                <a:spcPct val="90000"/>
              </a:lnSpc>
              <a:buNone/>
            </a:pPr>
            <a:r>
              <a:rPr lang="en-GB" sz="1600" dirty="0"/>
              <a:t>		while(j &lt; </a:t>
            </a:r>
            <a:r>
              <a:rPr lang="en-GB" sz="1600" dirty="0" err="1"/>
              <a:t>f.length</a:t>
            </a:r>
            <a:r>
              <a:rPr lang="en-GB" sz="1600" dirty="0"/>
              <a:t>){</a:t>
            </a:r>
            <a:endParaRPr lang="en-IE" sz="1600" dirty="0"/>
          </a:p>
          <a:p>
            <a:pPr marL="0" indent="0">
              <a:lnSpc>
                <a:spcPct val="90000"/>
              </a:lnSpc>
              <a:buNone/>
            </a:pPr>
            <a:r>
              <a:rPr lang="en-GB" sz="1600" dirty="0"/>
              <a:t>			if(f[j] * 2 == j)</a:t>
            </a:r>
            <a:endParaRPr lang="en-IE" sz="1600" dirty="0"/>
          </a:p>
          <a:p>
            <a:pPr marL="0" indent="0">
              <a:lnSpc>
                <a:spcPct val="90000"/>
              </a:lnSpc>
              <a:buNone/>
            </a:pPr>
            <a:r>
              <a:rPr lang="en-GB" sz="1600" dirty="0"/>
              <a:t>				k = k * f[j];</a:t>
            </a:r>
            <a:endParaRPr lang="en-IE" sz="1600" dirty="0"/>
          </a:p>
          <a:p>
            <a:pPr marL="0" indent="0">
              <a:lnSpc>
                <a:spcPct val="90000"/>
              </a:lnSpc>
              <a:buNone/>
            </a:pPr>
            <a:r>
              <a:rPr lang="en-GB" sz="1600" dirty="0"/>
              <a:t>			</a:t>
            </a:r>
            <a:r>
              <a:rPr lang="en-GB" sz="1600" dirty="0" err="1"/>
              <a:t>j++</a:t>
            </a:r>
            <a:r>
              <a:rPr lang="en-GB" sz="1600" dirty="0"/>
              <a:t>;</a:t>
            </a:r>
            <a:endParaRPr lang="en-IE" sz="1600" dirty="0"/>
          </a:p>
          <a:p>
            <a:pPr marL="0" indent="0">
              <a:lnSpc>
                <a:spcPct val="90000"/>
              </a:lnSpc>
              <a:buNone/>
            </a:pPr>
            <a:r>
              <a:rPr lang="en-GB" sz="1600" dirty="0"/>
              <a:t>		}</a:t>
            </a:r>
            <a:endParaRPr lang="en-IE" sz="1600" dirty="0"/>
          </a:p>
          <a:p>
            <a:pPr marL="0" indent="0">
              <a:lnSpc>
                <a:spcPct val="90000"/>
              </a:lnSpc>
              <a:buNone/>
            </a:pPr>
            <a:r>
              <a:rPr lang="en-GB" sz="1600" dirty="0"/>
              <a:t>		return k;</a:t>
            </a:r>
            <a:endParaRPr lang="en-IE" sz="1600" dirty="0"/>
          </a:p>
          <a:p>
            <a:pPr marL="0" indent="0">
              <a:lnSpc>
                <a:spcPct val="90000"/>
              </a:lnSpc>
              <a:buNone/>
            </a:pPr>
            <a:r>
              <a:rPr lang="en-GB" sz="1600" dirty="0"/>
              <a:t>	}</a:t>
            </a:r>
            <a:endParaRPr lang="en-IE" sz="1600" dirty="0"/>
          </a:p>
        </p:txBody>
      </p:sp>
      <p:sp>
        <p:nvSpPr>
          <p:cNvPr id="31" name="Rectangle 30">
            <a:extLst>
              <a:ext uri="{FF2B5EF4-FFF2-40B4-BE49-F238E27FC236}">
                <a16:creationId xmlns:a16="http://schemas.microsoft.com/office/drawing/2014/main" id="{92A117EA-B50A-D6AE-2A8E-36EB5323D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50F5DBA-8DE4-4E66-7614-31F108FF9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B187BE5-AB2B-5286-3BCC-2AF74655C8E6}"/>
              </a:ext>
            </a:extLst>
          </p:cNvPr>
          <p:cNvPicPr>
            <a:picLocks noChangeAspect="1"/>
          </p:cNvPicPr>
          <p:nvPr/>
        </p:nvPicPr>
        <p:blipFill>
          <a:blip r:embed="rId3"/>
          <a:stretch>
            <a:fillRect/>
          </a:stretch>
        </p:blipFill>
        <p:spPr>
          <a:xfrm>
            <a:off x="3028950" y="4189371"/>
            <a:ext cx="6082707" cy="2073322"/>
          </a:xfrm>
          <a:prstGeom prst="rect">
            <a:avLst/>
          </a:prstGeom>
        </p:spPr>
      </p:pic>
    </p:spTree>
    <p:extLst>
      <p:ext uri="{BB962C8B-B14F-4D97-AF65-F5344CB8AC3E}">
        <p14:creationId xmlns:p14="http://schemas.microsoft.com/office/powerpoint/2010/main" val="3994838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DD4C52-EA10-F041-44ED-1CBC8B18676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37F819A-49A4-639E-3B11-C5B75344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AC585CE-0604-BFEA-B2DA-650761AD9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8B351CD-FDE7-A2EE-3579-77C0494C2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069CCE9-E388-C856-EDFD-CEB74050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83F11F4-61F8-0D47-D615-6B30DCA3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9E05E86-8777-F003-D076-45F332FC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E84F85-BA39-C385-B1D1-DB79BA126424}"/>
              </a:ext>
            </a:extLst>
          </p:cNvPr>
          <p:cNvSpPr>
            <a:spLocks noGrp="1"/>
          </p:cNvSpPr>
          <p:nvPr>
            <p:ph type="ctrTitle"/>
          </p:nvPr>
        </p:nvSpPr>
        <p:spPr>
          <a:xfrm>
            <a:off x="986118" y="735106"/>
            <a:ext cx="7540322" cy="2928470"/>
          </a:xfrm>
        </p:spPr>
        <p:txBody>
          <a:bodyPr anchor="b">
            <a:normAutofit/>
          </a:bodyPr>
          <a:lstStyle/>
          <a:p>
            <a:pPr algn="l"/>
            <a:r>
              <a:rPr lang="en-US" sz="4200" dirty="0">
                <a:solidFill>
                  <a:srgbClr val="FFFFFF"/>
                </a:solidFill>
              </a:rPr>
              <a:t>Self Study</a:t>
            </a:r>
          </a:p>
        </p:txBody>
      </p:sp>
      <p:sp>
        <p:nvSpPr>
          <p:cNvPr id="3" name="Subtitle 2">
            <a:extLst>
              <a:ext uri="{FF2B5EF4-FFF2-40B4-BE49-F238E27FC236}">
                <a16:creationId xmlns:a16="http://schemas.microsoft.com/office/drawing/2014/main" id="{591F0AF2-69D2-3644-E165-A775294CC91F}"/>
              </a:ext>
            </a:extLst>
          </p:cNvPr>
          <p:cNvSpPr>
            <a:spLocks noGrp="1"/>
          </p:cNvSpPr>
          <p:nvPr>
            <p:ph type="subTitle" idx="1"/>
          </p:nvPr>
        </p:nvSpPr>
        <p:spPr>
          <a:xfrm>
            <a:off x="1013011" y="4870824"/>
            <a:ext cx="7504463" cy="1458258"/>
          </a:xfrm>
        </p:spPr>
        <p:txBody>
          <a:bodyPr anchor="ctr">
            <a:normAutofit/>
          </a:bodyPr>
          <a:lstStyle/>
          <a:p>
            <a:pPr algn="l"/>
            <a:r>
              <a:rPr lang="en-US" sz="2800" dirty="0"/>
              <a:t>Week-3</a:t>
            </a:r>
          </a:p>
        </p:txBody>
      </p:sp>
    </p:spTree>
    <p:extLst>
      <p:ext uri="{BB962C8B-B14F-4D97-AF65-F5344CB8AC3E}">
        <p14:creationId xmlns:p14="http://schemas.microsoft.com/office/powerpoint/2010/main" val="1027458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1EA91-AE02-45AA-9D55-86C38A2C3F8D}"/>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8857EED-13C4-3EAF-2C8E-6012A32EF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70C912-F206-A005-A2D1-1BB5F491DBC1}"/>
              </a:ext>
            </a:extLst>
          </p:cNvPr>
          <p:cNvSpPr>
            <a:spLocks noGrp="1"/>
          </p:cNvSpPr>
          <p:nvPr>
            <p:ph type="title"/>
          </p:nvPr>
        </p:nvSpPr>
        <p:spPr>
          <a:xfrm>
            <a:off x="219999" y="-817124"/>
            <a:ext cx="7266222" cy="1642969"/>
          </a:xfrm>
        </p:spPr>
        <p:txBody>
          <a:bodyPr anchor="b">
            <a:normAutofit/>
          </a:bodyPr>
          <a:lstStyle/>
          <a:p>
            <a:r>
              <a:rPr lang="en-US" sz="3600" dirty="0"/>
              <a:t>Binary Search (Exercise)</a:t>
            </a:r>
          </a:p>
        </p:txBody>
      </p:sp>
      <p:sp>
        <p:nvSpPr>
          <p:cNvPr id="3" name="Content Placeholder 2">
            <a:extLst>
              <a:ext uri="{FF2B5EF4-FFF2-40B4-BE49-F238E27FC236}">
                <a16:creationId xmlns:a16="http://schemas.microsoft.com/office/drawing/2014/main" id="{FF53DED6-7EFA-8870-AD93-27FEE0D9ABD5}"/>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buNone/>
              <a:tabLst>
                <a:tab pos="273050" algn="l"/>
                <a:tab pos="546100" algn="l"/>
                <a:tab pos="801688" algn="l"/>
                <a:tab pos="1074738" algn="l"/>
              </a:tabLst>
            </a:pPr>
            <a:r>
              <a:rPr lang="en-IE" sz="2000" dirty="0"/>
              <a:t>static </a:t>
            </a:r>
            <a:r>
              <a:rPr lang="en-IE" sz="2000" dirty="0" err="1"/>
              <a:t>boolean</a:t>
            </a:r>
            <a:r>
              <a:rPr lang="en-IE" sz="2000" dirty="0"/>
              <a:t> </a:t>
            </a:r>
            <a:r>
              <a:rPr lang="en-IE" sz="2000" dirty="0" err="1"/>
              <a:t>binSearch</a:t>
            </a:r>
            <a:r>
              <a:rPr lang="en-IE" sz="2000" dirty="0"/>
              <a:t>(int f[],int x){			</a:t>
            </a:r>
            <a:r>
              <a:rPr lang="en-IE" sz="1400" dirty="0">
                <a:solidFill>
                  <a:srgbClr val="0070C0"/>
                </a:solidFill>
              </a:rPr>
              <a:t>50+10+10</a:t>
            </a:r>
            <a:endParaRPr lang="en-US" sz="1400" dirty="0"/>
          </a:p>
          <a:p>
            <a:pPr marL="0" indent="0">
              <a:lnSpc>
                <a:spcPct val="90000"/>
              </a:lnSpc>
              <a:spcBef>
                <a:spcPts val="0"/>
              </a:spcBef>
              <a:buNone/>
              <a:tabLst>
                <a:tab pos="273050" algn="l"/>
                <a:tab pos="546100" algn="l"/>
                <a:tab pos="801688" algn="l"/>
                <a:tab pos="1074738" algn="l"/>
                <a:tab pos="3400425" algn="l"/>
              </a:tabLst>
            </a:pPr>
            <a:r>
              <a:rPr lang="en-IE" sz="2000" dirty="0"/>
              <a:t>	int j = 0;					</a:t>
            </a:r>
            <a:r>
              <a:rPr lang="en-IE" sz="2000" dirty="0">
                <a:solidFill>
                  <a:srgbClr val="0070C0"/>
                </a:solidFill>
              </a:rPr>
              <a:t>10</a:t>
            </a:r>
            <a:endParaRPr lang="en-IE" sz="2000" dirty="0"/>
          </a:p>
          <a:p>
            <a:pPr marL="0" indent="0">
              <a:lnSpc>
                <a:spcPct val="90000"/>
              </a:lnSpc>
              <a:spcBef>
                <a:spcPts val="0"/>
              </a:spcBef>
              <a:buNone/>
              <a:tabLst>
                <a:tab pos="273050" algn="l"/>
                <a:tab pos="546100" algn="l"/>
                <a:tab pos="801688" algn="l"/>
                <a:tab pos="1074738" algn="l"/>
                <a:tab pos="3400425" algn="l"/>
              </a:tabLst>
            </a:pPr>
            <a:r>
              <a:rPr lang="en-IE" sz="2000" dirty="0"/>
              <a:t>	int k = </a:t>
            </a:r>
            <a:r>
              <a:rPr lang="en-IE" sz="2000" dirty="0" err="1"/>
              <a:t>f.length</a:t>
            </a:r>
            <a:r>
              <a:rPr lang="en-IE" sz="2000" dirty="0"/>
              <a:t>;					</a:t>
            </a:r>
            <a:r>
              <a:rPr lang="en-IE" sz="2000" dirty="0">
                <a:solidFill>
                  <a:srgbClr val="0070C0"/>
                </a:solidFill>
              </a:rPr>
              <a:t>10</a:t>
            </a:r>
            <a:endParaRPr lang="en-US" sz="2000" dirty="0"/>
          </a:p>
          <a:p>
            <a:pPr marL="0" indent="0">
              <a:lnSpc>
                <a:spcPct val="90000"/>
              </a:lnSpc>
              <a:spcBef>
                <a:spcPts val="0"/>
              </a:spcBef>
              <a:buNone/>
              <a:tabLst>
                <a:tab pos="273050" algn="l"/>
                <a:tab pos="546100" algn="l"/>
                <a:tab pos="801688" algn="l"/>
                <a:tab pos="1074738" algn="l"/>
                <a:tab pos="3400425" algn="l"/>
              </a:tabLst>
            </a:pPr>
            <a:r>
              <a:rPr lang="en-IE" sz="2000" dirty="0"/>
              <a:t>	while(j + 1 != k){					</a:t>
            </a:r>
            <a:r>
              <a:rPr lang="en-IE" sz="2000" dirty="0">
                <a:solidFill>
                  <a:srgbClr val="0070C0"/>
                </a:solidFill>
              </a:rPr>
              <a:t>20*</a:t>
            </a:r>
            <a:r>
              <a:rPr lang="en-IE" sz="2000" dirty="0">
                <a:solidFill>
                  <a:srgbClr val="FF0000"/>
                </a:solidFill>
              </a:rPr>
              <a:t>?</a:t>
            </a:r>
            <a:endParaRPr lang="en-US" sz="2000" dirty="0">
              <a:solidFill>
                <a:srgbClr val="FF0000"/>
              </a:solidFill>
            </a:endParaRPr>
          </a:p>
          <a:p>
            <a:pPr marL="0" indent="0">
              <a:lnSpc>
                <a:spcPct val="90000"/>
              </a:lnSpc>
              <a:spcBef>
                <a:spcPts val="0"/>
              </a:spcBef>
              <a:buNone/>
              <a:tabLst>
                <a:tab pos="273050" algn="l"/>
                <a:tab pos="546100" algn="l"/>
                <a:tab pos="801688" algn="l"/>
                <a:tab pos="1074738" algn="l"/>
                <a:tab pos="3400425" algn="l"/>
              </a:tabLst>
            </a:pPr>
            <a:r>
              <a:rPr lang="en-IE" sz="2000" dirty="0"/>
              <a:t>		int </a:t>
            </a:r>
            <a:r>
              <a:rPr lang="en-IE" sz="2000" dirty="0" err="1"/>
              <a:t>i</a:t>
            </a:r>
            <a:r>
              <a:rPr lang="en-IE" sz="2000" dirty="0"/>
              <a:t> = (j + k)/2;					</a:t>
            </a:r>
            <a:r>
              <a:rPr lang="en-IE" sz="2000" dirty="0">
                <a:solidFill>
                  <a:srgbClr val="0070C0"/>
                </a:solidFill>
              </a:rPr>
              <a:t>(10+10+10)*</a:t>
            </a:r>
            <a:r>
              <a:rPr lang="en-IE" sz="2000" dirty="0">
                <a:solidFill>
                  <a:srgbClr val="FF0000"/>
                </a:solidFill>
              </a:rPr>
              <a:t>?</a:t>
            </a:r>
            <a:endParaRPr lang="en-US" sz="2000" dirty="0">
              <a:solidFill>
                <a:srgbClr val="FF0000"/>
              </a:solidFill>
            </a:endParaRPr>
          </a:p>
          <a:p>
            <a:pPr marL="0" indent="0">
              <a:lnSpc>
                <a:spcPct val="90000"/>
              </a:lnSpc>
              <a:spcBef>
                <a:spcPts val="0"/>
              </a:spcBef>
              <a:buNone/>
              <a:tabLst>
                <a:tab pos="273050" algn="l"/>
                <a:tab pos="546100" algn="l"/>
                <a:tab pos="801688" algn="l"/>
                <a:tab pos="1074738" algn="l"/>
                <a:tab pos="3400425" algn="l"/>
              </a:tabLst>
            </a:pPr>
            <a:r>
              <a:rPr lang="en-IE" sz="2000" dirty="0"/>
              <a:t>		if( x &gt;= f[</a:t>
            </a:r>
            <a:r>
              <a:rPr lang="en-IE" sz="2000" dirty="0" err="1"/>
              <a:t>i</a:t>
            </a:r>
            <a:r>
              <a:rPr lang="en-IE" sz="2000" dirty="0"/>
              <a:t>])					</a:t>
            </a:r>
            <a:r>
              <a:rPr lang="en-IE" sz="2000" dirty="0">
                <a:solidFill>
                  <a:srgbClr val="0070C0"/>
                </a:solidFill>
              </a:rPr>
              <a:t>(10+50)*</a:t>
            </a:r>
            <a:r>
              <a:rPr lang="en-IE" sz="2000" dirty="0">
                <a:solidFill>
                  <a:srgbClr val="FF0000"/>
                </a:solidFill>
              </a:rPr>
              <a:t>?</a:t>
            </a:r>
            <a:endParaRPr lang="en-US" sz="2000" dirty="0">
              <a:solidFill>
                <a:srgbClr val="FF0000"/>
              </a:solidFill>
            </a:endParaRPr>
          </a:p>
          <a:p>
            <a:pPr marL="0" indent="0">
              <a:lnSpc>
                <a:spcPct val="90000"/>
              </a:lnSpc>
              <a:spcBef>
                <a:spcPts val="0"/>
              </a:spcBef>
              <a:buNone/>
              <a:tabLst>
                <a:tab pos="273050" algn="l"/>
                <a:tab pos="546100" algn="l"/>
                <a:tab pos="801688" algn="l"/>
                <a:tab pos="1074738" algn="l"/>
                <a:tab pos="3400425" algn="l"/>
              </a:tabLst>
            </a:pPr>
            <a:r>
              <a:rPr lang="en-US" sz="2000" dirty="0"/>
              <a:t>			</a:t>
            </a:r>
            <a:r>
              <a:rPr lang="en-IE" sz="2000" dirty="0"/>
              <a:t>j = </a:t>
            </a:r>
            <a:r>
              <a:rPr lang="en-IE" sz="2000" dirty="0" err="1"/>
              <a:t>i</a:t>
            </a:r>
            <a:r>
              <a:rPr lang="en-IE" sz="2000" dirty="0"/>
              <a:t>;					</a:t>
            </a:r>
            <a:r>
              <a:rPr lang="en-IE" sz="2000" dirty="0">
                <a:solidFill>
                  <a:srgbClr val="0070C0"/>
                </a:solidFill>
              </a:rPr>
              <a:t>10*</a:t>
            </a:r>
            <a:r>
              <a:rPr lang="en-IE" sz="2000" dirty="0">
                <a:solidFill>
                  <a:srgbClr val="FF0000"/>
                </a:solidFill>
              </a:rPr>
              <a:t>?</a:t>
            </a:r>
            <a:endParaRPr lang="en-US" sz="2000" dirty="0">
              <a:solidFill>
                <a:srgbClr val="FF0000"/>
              </a:solidFill>
            </a:endParaRPr>
          </a:p>
          <a:p>
            <a:pPr marL="0" indent="0">
              <a:lnSpc>
                <a:spcPct val="90000"/>
              </a:lnSpc>
              <a:spcBef>
                <a:spcPts val="0"/>
              </a:spcBef>
              <a:buNone/>
              <a:tabLst>
                <a:tab pos="273050" algn="l"/>
                <a:tab pos="546100" algn="l"/>
                <a:tab pos="801688" algn="l"/>
                <a:tab pos="1074738" algn="l"/>
                <a:tab pos="3400425" algn="l"/>
              </a:tabLst>
            </a:pPr>
            <a:r>
              <a:rPr lang="en-IE" sz="2000" dirty="0"/>
              <a:t>		else</a:t>
            </a:r>
            <a:r>
              <a:rPr lang="en-US" sz="2000" dirty="0"/>
              <a:t>  </a:t>
            </a:r>
            <a:r>
              <a:rPr lang="en-IE" sz="2000" dirty="0"/>
              <a:t>k = </a:t>
            </a:r>
            <a:r>
              <a:rPr lang="en-IE" sz="2000" dirty="0" err="1"/>
              <a:t>i</a:t>
            </a:r>
            <a:r>
              <a:rPr lang="en-IE" sz="2000" dirty="0"/>
              <a:t>;					</a:t>
            </a:r>
            <a:r>
              <a:rPr lang="en-IE" sz="2000" u="sng" dirty="0">
                <a:solidFill>
                  <a:srgbClr val="0070C0"/>
                </a:solidFill>
              </a:rPr>
              <a:t>OR</a:t>
            </a:r>
            <a:r>
              <a:rPr lang="en-IE" sz="2000" dirty="0">
                <a:solidFill>
                  <a:srgbClr val="0070C0"/>
                </a:solidFill>
              </a:rPr>
              <a:t> 10*</a:t>
            </a:r>
            <a:r>
              <a:rPr lang="en-IE" sz="2000" dirty="0">
                <a:solidFill>
                  <a:srgbClr val="FF0000"/>
                </a:solidFill>
              </a:rPr>
              <a:t>?</a:t>
            </a:r>
            <a:endParaRPr lang="en-US" sz="2000" dirty="0">
              <a:solidFill>
                <a:srgbClr val="FF0000"/>
              </a:solidFill>
            </a:endParaRPr>
          </a:p>
          <a:p>
            <a:pPr marL="0" indent="0">
              <a:lnSpc>
                <a:spcPct val="90000"/>
              </a:lnSpc>
              <a:spcBef>
                <a:spcPts val="0"/>
              </a:spcBef>
              <a:buNone/>
              <a:tabLst>
                <a:tab pos="273050" algn="l"/>
                <a:tab pos="546100" algn="l"/>
                <a:tab pos="801688" algn="l"/>
                <a:tab pos="1074738" algn="l"/>
                <a:tab pos="3400425" algn="l"/>
              </a:tabLst>
            </a:pPr>
            <a:r>
              <a:rPr lang="en-IE" sz="2000" dirty="0"/>
              <a:t>	}</a:t>
            </a:r>
            <a:endParaRPr lang="en-US" sz="2000" dirty="0"/>
          </a:p>
          <a:p>
            <a:pPr marL="0" indent="0">
              <a:lnSpc>
                <a:spcPct val="90000"/>
              </a:lnSpc>
              <a:spcBef>
                <a:spcPts val="0"/>
              </a:spcBef>
              <a:buNone/>
              <a:tabLst>
                <a:tab pos="273050" algn="l"/>
                <a:tab pos="546100" algn="l"/>
                <a:tab pos="801688" algn="l"/>
                <a:tab pos="1074738" algn="l"/>
                <a:tab pos="3400425" algn="l"/>
              </a:tabLst>
            </a:pPr>
            <a:r>
              <a:rPr lang="en-IE" sz="2000" dirty="0"/>
              <a:t>	return(f[j]==x);					</a:t>
            </a:r>
            <a:r>
              <a:rPr lang="en-IE" sz="2000" dirty="0">
                <a:solidFill>
                  <a:srgbClr val="0070C0"/>
                </a:solidFill>
              </a:rPr>
              <a:t>50+50+10</a:t>
            </a:r>
            <a:endParaRPr lang="en-US" sz="2000" dirty="0"/>
          </a:p>
          <a:p>
            <a:pPr marL="0" indent="0">
              <a:lnSpc>
                <a:spcPct val="90000"/>
              </a:lnSpc>
              <a:spcBef>
                <a:spcPts val="0"/>
              </a:spcBef>
              <a:buNone/>
              <a:tabLst>
                <a:tab pos="273050" algn="l"/>
                <a:tab pos="546100" algn="l"/>
                <a:tab pos="801688" algn="l"/>
                <a:tab pos="1074738" algn="l"/>
                <a:tab pos="3400425" algn="l"/>
              </a:tabLst>
            </a:pPr>
            <a:r>
              <a:rPr lang="en-IE" sz="2000" dirty="0"/>
              <a:t>}</a:t>
            </a:r>
          </a:p>
          <a:p>
            <a:pPr marL="0" indent="0">
              <a:spcBef>
                <a:spcPts val="600"/>
              </a:spcBef>
              <a:buNone/>
              <a:tabLst>
                <a:tab pos="273050" algn="l"/>
                <a:tab pos="546100" algn="l"/>
                <a:tab pos="801688" algn="l"/>
                <a:tab pos="1074738" algn="l"/>
                <a:tab pos="3400425" algn="l"/>
              </a:tabLst>
            </a:pPr>
            <a:r>
              <a:rPr lang="en-IE" sz="2000" dirty="0"/>
              <a:t>So how many times does the loop iterate? (</a:t>
            </a:r>
            <a:r>
              <a:rPr lang="en-IE" sz="2000" dirty="0">
                <a:solidFill>
                  <a:srgbClr val="FF0000"/>
                </a:solidFill>
              </a:rPr>
              <a:t>?</a:t>
            </a:r>
            <a:r>
              <a:rPr lang="en-IE" sz="2000" dirty="0"/>
              <a:t>)</a:t>
            </a:r>
            <a:endParaRPr lang="en-US" sz="2000" dirty="0"/>
          </a:p>
        </p:txBody>
      </p:sp>
      <p:sp>
        <p:nvSpPr>
          <p:cNvPr id="31" name="Rectangle 30">
            <a:extLst>
              <a:ext uri="{FF2B5EF4-FFF2-40B4-BE49-F238E27FC236}">
                <a16:creationId xmlns:a16="http://schemas.microsoft.com/office/drawing/2014/main" id="{DF7ABBC5-E591-5A56-BBD8-183002F08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1C27E6A-2DD7-2704-64FE-26576A4D4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514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C8FC9-59DD-C9ED-8481-F46AEDE8B13C}"/>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0CD0C55-E1C7-496B-B97C-C89CDF3E2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457018-8B87-D098-3F51-E6F82E34957B}"/>
              </a:ext>
            </a:extLst>
          </p:cNvPr>
          <p:cNvSpPr>
            <a:spLocks noGrp="1"/>
          </p:cNvSpPr>
          <p:nvPr>
            <p:ph type="title"/>
          </p:nvPr>
        </p:nvSpPr>
        <p:spPr>
          <a:xfrm>
            <a:off x="219999" y="-817124"/>
            <a:ext cx="7266222" cy="1642969"/>
          </a:xfrm>
        </p:spPr>
        <p:txBody>
          <a:bodyPr anchor="b">
            <a:normAutofit/>
          </a:bodyPr>
          <a:lstStyle/>
          <a:p>
            <a:r>
              <a:rPr lang="en-US" sz="3600" dirty="0"/>
              <a:t>Binary Search</a:t>
            </a:r>
          </a:p>
        </p:txBody>
      </p:sp>
      <p:sp>
        <p:nvSpPr>
          <p:cNvPr id="3" name="Content Placeholder 2">
            <a:extLst>
              <a:ext uri="{FF2B5EF4-FFF2-40B4-BE49-F238E27FC236}">
                <a16:creationId xmlns:a16="http://schemas.microsoft.com/office/drawing/2014/main" id="{B29B40FC-1B69-5623-5DA8-E915FCAA5411}"/>
              </a:ext>
            </a:extLst>
          </p:cNvPr>
          <p:cNvSpPr>
            <a:spLocks noGrp="1"/>
          </p:cNvSpPr>
          <p:nvPr>
            <p:ph idx="1"/>
          </p:nvPr>
        </p:nvSpPr>
        <p:spPr>
          <a:xfrm>
            <a:off x="336730" y="1280560"/>
            <a:ext cx="8116605" cy="4665523"/>
          </a:xfrm>
        </p:spPr>
        <p:txBody>
          <a:bodyPr anchor="t">
            <a:noAutofit/>
          </a:bodyPr>
          <a:lstStyle/>
          <a:p>
            <a:pPr marL="457200" indent="-457200">
              <a:spcAft>
                <a:spcPts val="400"/>
              </a:spcAft>
              <a:buFont typeface="Arial" panose="020B0604020202020204" pitchFamily="34" charset="0"/>
              <a:buChar char="•"/>
            </a:pPr>
            <a:r>
              <a:rPr lang="en-IE" sz="2000" dirty="0"/>
              <a:t>The number of times 2 divides n is given by log</a:t>
            </a:r>
            <a:r>
              <a:rPr lang="en-IE" sz="2000" baseline="-25000" dirty="0"/>
              <a:t>2</a:t>
            </a:r>
            <a:r>
              <a:rPr lang="en-IE" sz="2000" dirty="0"/>
              <a:t>n</a:t>
            </a:r>
          </a:p>
          <a:p>
            <a:pPr marL="457200" indent="-457200">
              <a:spcAft>
                <a:spcPts val="400"/>
              </a:spcAft>
              <a:buFont typeface="Arial" panose="020B0604020202020204" pitchFamily="34" charset="0"/>
              <a:buChar char="•"/>
            </a:pPr>
            <a:r>
              <a:rPr lang="en-IE" sz="2000" dirty="0"/>
              <a:t>Therefore the loop iterates log</a:t>
            </a:r>
            <a:r>
              <a:rPr lang="en-IE" sz="2000" baseline="-25000" dirty="0"/>
              <a:t>2</a:t>
            </a:r>
            <a:r>
              <a:rPr lang="en-IE" sz="2000" dirty="0"/>
              <a:t>n times</a:t>
            </a:r>
          </a:p>
          <a:p>
            <a:pPr marL="457200" indent="-457200">
              <a:spcAft>
                <a:spcPts val="400"/>
              </a:spcAft>
              <a:buFont typeface="Arial" panose="020B0604020202020204" pitchFamily="34" charset="0"/>
              <a:buChar char="•"/>
            </a:pPr>
            <a:r>
              <a:rPr lang="en-IE" sz="2000" dirty="0"/>
              <a:t>So how do we incorporate this into our calculations of Hal?</a:t>
            </a:r>
          </a:p>
          <a:p>
            <a:pPr marL="457200" indent="-457200">
              <a:spcAft>
                <a:spcPts val="400"/>
              </a:spcAft>
              <a:buFont typeface="Arial" panose="020B0604020202020204" pitchFamily="34" charset="0"/>
              <a:buChar char="•"/>
            </a:pPr>
            <a:r>
              <a:rPr lang="en-IE" sz="2000" dirty="0"/>
              <a:t>Instead of multiplying our processing time inside the loop by n, we multiply it by log</a:t>
            </a:r>
            <a:r>
              <a:rPr lang="en-IE" sz="2000" baseline="-25000" dirty="0"/>
              <a:t>2</a:t>
            </a:r>
            <a:r>
              <a:rPr lang="en-IE" sz="2000" dirty="0"/>
              <a:t>n</a:t>
            </a:r>
          </a:p>
          <a:p>
            <a:pPr marL="457200" indent="-457200">
              <a:spcAft>
                <a:spcPts val="400"/>
              </a:spcAft>
              <a:buFont typeface="Arial" panose="020B0604020202020204" pitchFamily="34" charset="0"/>
              <a:buChar char="•"/>
            </a:pPr>
            <a:endParaRPr lang="en-IE" sz="2000" dirty="0"/>
          </a:p>
        </p:txBody>
      </p:sp>
      <p:sp>
        <p:nvSpPr>
          <p:cNvPr id="31" name="Rectangle 30">
            <a:extLst>
              <a:ext uri="{FF2B5EF4-FFF2-40B4-BE49-F238E27FC236}">
                <a16:creationId xmlns:a16="http://schemas.microsoft.com/office/drawing/2014/main" id="{EA32C967-4EE2-5A30-4910-7BD829D9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E588A050-6F33-75A8-1867-8EB9807BA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8839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A2B58-0F07-D052-EF6F-8A4D67F9B7D2}"/>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B0F9B9-02A6-7C15-65DF-F6E5797D3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624966-5A11-8B2F-6D49-1065A75C01E1}"/>
              </a:ext>
            </a:extLst>
          </p:cNvPr>
          <p:cNvSpPr>
            <a:spLocks noGrp="1"/>
          </p:cNvSpPr>
          <p:nvPr>
            <p:ph type="title"/>
          </p:nvPr>
        </p:nvSpPr>
        <p:spPr>
          <a:xfrm>
            <a:off x="219999" y="-817124"/>
            <a:ext cx="7266222" cy="1642969"/>
          </a:xfrm>
        </p:spPr>
        <p:txBody>
          <a:bodyPr anchor="b">
            <a:normAutofit/>
          </a:bodyPr>
          <a:lstStyle/>
          <a:p>
            <a:r>
              <a:rPr lang="en-US" sz="3600" dirty="0"/>
              <a:t>Binary Search</a:t>
            </a:r>
          </a:p>
        </p:txBody>
      </p:sp>
      <p:sp>
        <p:nvSpPr>
          <p:cNvPr id="3" name="Content Placeholder 2">
            <a:extLst>
              <a:ext uri="{FF2B5EF4-FFF2-40B4-BE49-F238E27FC236}">
                <a16:creationId xmlns:a16="http://schemas.microsoft.com/office/drawing/2014/main" id="{087687C2-4A86-588F-8330-60B2CD51E279}"/>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buNone/>
              <a:tabLst>
                <a:tab pos="273050" algn="l"/>
                <a:tab pos="546100" algn="l"/>
                <a:tab pos="801688" algn="l"/>
                <a:tab pos="1074738" algn="l"/>
              </a:tabLst>
            </a:pPr>
            <a:r>
              <a:rPr lang="en-IE" sz="2800" dirty="0"/>
              <a:t>static </a:t>
            </a:r>
            <a:r>
              <a:rPr lang="en-IE" sz="2800" dirty="0" err="1"/>
              <a:t>boolean</a:t>
            </a:r>
            <a:r>
              <a:rPr lang="en-IE" sz="2800" dirty="0"/>
              <a:t> </a:t>
            </a:r>
            <a:r>
              <a:rPr lang="en-IE" sz="2800" dirty="0" err="1"/>
              <a:t>binSearch</a:t>
            </a:r>
            <a:r>
              <a:rPr lang="en-IE" sz="2800" dirty="0"/>
              <a:t>(int f[],int x){</a:t>
            </a:r>
            <a:r>
              <a:rPr lang="en-IE" sz="1800" dirty="0">
                <a:solidFill>
                  <a:srgbClr val="0070C0"/>
                </a:solidFill>
              </a:rPr>
              <a:t>50+10+10</a:t>
            </a:r>
            <a:endParaRPr lang="en-US" sz="1800" dirty="0"/>
          </a:p>
          <a:p>
            <a:pPr marL="0" indent="0">
              <a:lnSpc>
                <a:spcPct val="90000"/>
              </a:lnSpc>
              <a:spcBef>
                <a:spcPts val="0"/>
              </a:spcBef>
              <a:buNone/>
              <a:tabLst>
                <a:tab pos="273050" algn="l"/>
                <a:tab pos="546100" algn="l"/>
                <a:tab pos="801688" algn="l"/>
                <a:tab pos="1074738" algn="l"/>
                <a:tab pos="3400425" algn="l"/>
              </a:tabLst>
            </a:pPr>
            <a:r>
              <a:rPr lang="en-IE" sz="2800" dirty="0"/>
              <a:t>	int j = 0;	</a:t>
            </a:r>
            <a:r>
              <a:rPr lang="en-IE" sz="2800" dirty="0">
                <a:solidFill>
                  <a:srgbClr val="0070C0"/>
                </a:solidFill>
              </a:rPr>
              <a:t>10</a:t>
            </a:r>
            <a:endParaRPr lang="en-IE" sz="2800" dirty="0"/>
          </a:p>
          <a:p>
            <a:pPr marL="0" indent="0">
              <a:lnSpc>
                <a:spcPct val="90000"/>
              </a:lnSpc>
              <a:spcBef>
                <a:spcPts val="0"/>
              </a:spcBef>
              <a:buNone/>
              <a:tabLst>
                <a:tab pos="273050" algn="l"/>
                <a:tab pos="546100" algn="l"/>
                <a:tab pos="801688" algn="l"/>
                <a:tab pos="1074738" algn="l"/>
                <a:tab pos="3400425" algn="l"/>
              </a:tabLst>
            </a:pPr>
            <a:r>
              <a:rPr lang="en-IE" sz="2800" dirty="0"/>
              <a:t>	int k = </a:t>
            </a:r>
            <a:r>
              <a:rPr lang="en-IE" sz="2800" dirty="0" err="1"/>
              <a:t>f.length</a:t>
            </a:r>
            <a:r>
              <a:rPr lang="en-IE" sz="2800" dirty="0"/>
              <a:t>;	</a:t>
            </a:r>
            <a:r>
              <a:rPr lang="en-IE" sz="2800" dirty="0">
                <a:solidFill>
                  <a:srgbClr val="0070C0"/>
                </a:solidFill>
              </a:rPr>
              <a:t>10</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t>	while(j + 1 != k){	</a:t>
            </a:r>
            <a:r>
              <a:rPr lang="en-IE" sz="2800" dirty="0">
                <a:solidFill>
                  <a:srgbClr val="0070C0"/>
                </a:solidFill>
              </a:rPr>
              <a:t>20*(log</a:t>
            </a:r>
            <a:r>
              <a:rPr lang="en-IE" sz="2800" baseline="-25000" dirty="0">
                <a:solidFill>
                  <a:srgbClr val="0070C0"/>
                </a:solidFill>
              </a:rPr>
              <a:t>2</a:t>
            </a:r>
            <a:r>
              <a:rPr lang="en-IE" sz="2800" dirty="0">
                <a:solidFill>
                  <a:srgbClr val="0070C0"/>
                </a:solidFill>
              </a:rPr>
              <a:t>n+1)</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t>		int </a:t>
            </a:r>
            <a:r>
              <a:rPr lang="en-IE" sz="2800" dirty="0" err="1"/>
              <a:t>i</a:t>
            </a:r>
            <a:r>
              <a:rPr lang="en-IE" sz="2800" dirty="0"/>
              <a:t> = (j + k)/2;	</a:t>
            </a:r>
            <a:r>
              <a:rPr lang="en-IE" sz="2800" dirty="0">
                <a:solidFill>
                  <a:srgbClr val="0070C0"/>
                </a:solidFill>
              </a:rPr>
              <a:t>(10+10+10)*</a:t>
            </a:r>
            <a:r>
              <a:rPr lang="en-IE" sz="2800" dirty="0">
                <a:solidFill>
                  <a:srgbClr val="FF0000"/>
                </a:solidFill>
              </a:rPr>
              <a:t>log</a:t>
            </a:r>
            <a:r>
              <a:rPr lang="en-IE" sz="2800" baseline="-25000" dirty="0">
                <a:solidFill>
                  <a:srgbClr val="FF0000"/>
                </a:solidFill>
              </a:rPr>
              <a:t>2</a:t>
            </a:r>
            <a:r>
              <a:rPr lang="en-IE" sz="2800" dirty="0">
                <a:solidFill>
                  <a:srgbClr val="FF0000"/>
                </a:solidFill>
              </a:rPr>
              <a:t>n</a:t>
            </a:r>
            <a:endParaRPr lang="en-US" sz="2800" dirty="0">
              <a:solidFill>
                <a:srgbClr val="FF0000"/>
              </a:solidFill>
            </a:endParaRPr>
          </a:p>
          <a:p>
            <a:pPr marL="0" indent="0">
              <a:lnSpc>
                <a:spcPct val="90000"/>
              </a:lnSpc>
              <a:spcBef>
                <a:spcPts val="0"/>
              </a:spcBef>
              <a:buNone/>
              <a:tabLst>
                <a:tab pos="273050" algn="l"/>
                <a:tab pos="546100" algn="l"/>
                <a:tab pos="801688" algn="l"/>
                <a:tab pos="1074738" algn="l"/>
                <a:tab pos="3400425" algn="l"/>
              </a:tabLst>
            </a:pPr>
            <a:r>
              <a:rPr lang="en-IE" sz="2800" dirty="0"/>
              <a:t>		if( x &gt;= f[</a:t>
            </a:r>
            <a:r>
              <a:rPr lang="en-IE" sz="2800" dirty="0" err="1"/>
              <a:t>i</a:t>
            </a:r>
            <a:r>
              <a:rPr lang="en-IE" sz="2800" dirty="0"/>
              <a:t>])	</a:t>
            </a:r>
            <a:r>
              <a:rPr lang="en-IE" sz="2800" dirty="0">
                <a:solidFill>
                  <a:srgbClr val="0070C0"/>
                </a:solidFill>
              </a:rPr>
              <a:t>(10+50)*</a:t>
            </a:r>
            <a:r>
              <a:rPr lang="en-IE" sz="2800" dirty="0">
                <a:solidFill>
                  <a:srgbClr val="FF0000"/>
                </a:solidFill>
              </a:rPr>
              <a:t>log</a:t>
            </a:r>
            <a:r>
              <a:rPr lang="en-IE" sz="2800" baseline="-25000" dirty="0">
                <a:solidFill>
                  <a:srgbClr val="FF0000"/>
                </a:solidFill>
              </a:rPr>
              <a:t>2</a:t>
            </a:r>
            <a:r>
              <a:rPr lang="en-IE" sz="2800" dirty="0">
                <a:solidFill>
                  <a:srgbClr val="FF0000"/>
                </a:solidFill>
              </a:rPr>
              <a:t>n</a:t>
            </a:r>
            <a:endParaRPr lang="en-US" sz="2800" dirty="0">
              <a:solidFill>
                <a:srgbClr val="FF0000"/>
              </a:solidFill>
            </a:endParaRPr>
          </a:p>
          <a:p>
            <a:pPr marL="0" indent="0">
              <a:lnSpc>
                <a:spcPct val="90000"/>
              </a:lnSpc>
              <a:spcBef>
                <a:spcPts val="0"/>
              </a:spcBef>
              <a:buNone/>
              <a:tabLst>
                <a:tab pos="273050" algn="l"/>
                <a:tab pos="546100" algn="l"/>
                <a:tab pos="801688" algn="l"/>
                <a:tab pos="1074738" algn="l"/>
                <a:tab pos="3400425" algn="l"/>
              </a:tabLst>
            </a:pPr>
            <a:r>
              <a:rPr lang="en-US" sz="2800" dirty="0"/>
              <a:t>			</a:t>
            </a:r>
            <a:r>
              <a:rPr lang="en-IE" sz="2800" dirty="0"/>
              <a:t>j = </a:t>
            </a:r>
            <a:r>
              <a:rPr lang="en-IE" sz="2800" dirty="0" err="1"/>
              <a:t>i</a:t>
            </a:r>
            <a:r>
              <a:rPr lang="en-IE" sz="2800" dirty="0"/>
              <a:t>;	</a:t>
            </a:r>
            <a:r>
              <a:rPr lang="en-IE" sz="2800" dirty="0">
                <a:solidFill>
                  <a:srgbClr val="0070C0"/>
                </a:solidFill>
              </a:rPr>
              <a:t>10*</a:t>
            </a:r>
            <a:r>
              <a:rPr lang="en-IE" sz="2800" dirty="0">
                <a:solidFill>
                  <a:srgbClr val="FF0000"/>
                </a:solidFill>
              </a:rPr>
              <a:t>log</a:t>
            </a:r>
            <a:r>
              <a:rPr lang="en-IE" sz="2800" baseline="-25000" dirty="0">
                <a:solidFill>
                  <a:srgbClr val="FF0000"/>
                </a:solidFill>
              </a:rPr>
              <a:t>2</a:t>
            </a:r>
            <a:r>
              <a:rPr lang="en-IE" sz="2800" dirty="0">
                <a:solidFill>
                  <a:srgbClr val="FF0000"/>
                </a:solidFill>
              </a:rPr>
              <a:t>n</a:t>
            </a:r>
            <a:endParaRPr lang="en-US" sz="2800" dirty="0">
              <a:solidFill>
                <a:srgbClr val="FF0000"/>
              </a:solidFill>
            </a:endParaRPr>
          </a:p>
          <a:p>
            <a:pPr marL="0" indent="0">
              <a:lnSpc>
                <a:spcPct val="90000"/>
              </a:lnSpc>
              <a:spcBef>
                <a:spcPts val="0"/>
              </a:spcBef>
              <a:buNone/>
              <a:tabLst>
                <a:tab pos="273050" algn="l"/>
                <a:tab pos="546100" algn="l"/>
                <a:tab pos="801688" algn="l"/>
                <a:tab pos="1074738" algn="l"/>
                <a:tab pos="3400425" algn="l"/>
              </a:tabLst>
            </a:pPr>
            <a:r>
              <a:rPr lang="en-IE" sz="2800" dirty="0"/>
              <a:t>		else</a:t>
            </a:r>
            <a:r>
              <a:rPr lang="en-US" sz="2800" dirty="0"/>
              <a:t>  </a:t>
            </a:r>
            <a:r>
              <a:rPr lang="en-IE" sz="2800" dirty="0"/>
              <a:t>k = </a:t>
            </a:r>
            <a:r>
              <a:rPr lang="en-IE" sz="2800" dirty="0" err="1"/>
              <a:t>i</a:t>
            </a:r>
            <a:r>
              <a:rPr lang="en-IE" sz="2800" dirty="0"/>
              <a:t>;	</a:t>
            </a:r>
            <a:r>
              <a:rPr lang="en-IE" sz="2800" u="sng" dirty="0">
                <a:solidFill>
                  <a:srgbClr val="0070C0"/>
                </a:solidFill>
              </a:rPr>
              <a:t>OR</a:t>
            </a:r>
            <a:r>
              <a:rPr lang="en-IE" sz="2800" dirty="0">
                <a:solidFill>
                  <a:srgbClr val="0070C0"/>
                </a:solidFill>
              </a:rPr>
              <a:t> 10*</a:t>
            </a:r>
            <a:r>
              <a:rPr lang="en-IE" sz="2800" dirty="0">
                <a:solidFill>
                  <a:srgbClr val="FF0000"/>
                </a:solidFill>
              </a:rPr>
              <a:t>log</a:t>
            </a:r>
            <a:r>
              <a:rPr lang="en-IE" sz="2800" baseline="-25000" dirty="0">
                <a:solidFill>
                  <a:srgbClr val="FF0000"/>
                </a:solidFill>
              </a:rPr>
              <a:t>2</a:t>
            </a:r>
            <a:r>
              <a:rPr lang="en-IE" sz="2800" dirty="0">
                <a:solidFill>
                  <a:srgbClr val="FF0000"/>
                </a:solidFill>
              </a:rPr>
              <a:t>n</a:t>
            </a:r>
            <a:endParaRPr lang="en-US" sz="2800" dirty="0">
              <a:solidFill>
                <a:srgbClr val="FF0000"/>
              </a:solidFill>
            </a:endParaRPr>
          </a:p>
          <a:p>
            <a:pPr marL="0" indent="0">
              <a:lnSpc>
                <a:spcPct val="90000"/>
              </a:lnSpc>
              <a:spcBef>
                <a:spcPts val="0"/>
              </a:spcBef>
              <a:buNone/>
              <a:tabLst>
                <a:tab pos="273050" algn="l"/>
                <a:tab pos="546100" algn="l"/>
                <a:tab pos="801688" algn="l"/>
                <a:tab pos="1074738" algn="l"/>
                <a:tab pos="3400425" algn="l"/>
              </a:tabLst>
            </a:pPr>
            <a:r>
              <a:rPr lang="en-IE" sz="2800" dirty="0"/>
              <a:t>	}</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t>	return(f[j]==x);	</a:t>
            </a:r>
            <a:r>
              <a:rPr lang="en-IE" sz="2800" dirty="0">
                <a:solidFill>
                  <a:srgbClr val="0070C0"/>
                </a:solidFill>
              </a:rPr>
              <a:t>50+50+10</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t>}</a:t>
            </a:r>
          </a:p>
        </p:txBody>
      </p:sp>
      <p:sp>
        <p:nvSpPr>
          <p:cNvPr id="31" name="Rectangle 30">
            <a:extLst>
              <a:ext uri="{FF2B5EF4-FFF2-40B4-BE49-F238E27FC236}">
                <a16:creationId xmlns:a16="http://schemas.microsoft.com/office/drawing/2014/main" id="{757B58B1-8E77-DF0F-4204-A9DF5C0E1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873C795-2B86-ED5E-D16B-C4D01DBF9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654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9E578-C626-C15F-12E4-3754C87211E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85F10A3-1D80-D38E-1E33-D23CFF7CF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554273-09FE-7C7A-8420-9C799AD718C1}"/>
              </a:ext>
            </a:extLst>
          </p:cNvPr>
          <p:cNvSpPr>
            <a:spLocks noGrp="1"/>
          </p:cNvSpPr>
          <p:nvPr>
            <p:ph type="title"/>
          </p:nvPr>
        </p:nvSpPr>
        <p:spPr>
          <a:xfrm>
            <a:off x="219999" y="-817124"/>
            <a:ext cx="7266222" cy="1642969"/>
          </a:xfrm>
        </p:spPr>
        <p:txBody>
          <a:bodyPr anchor="b">
            <a:normAutofit/>
          </a:bodyPr>
          <a:lstStyle/>
          <a:p>
            <a:r>
              <a:rPr lang="en-US" sz="3600" dirty="0"/>
              <a:t>Binary Search</a:t>
            </a:r>
          </a:p>
        </p:txBody>
      </p:sp>
      <p:sp>
        <p:nvSpPr>
          <p:cNvPr id="3" name="Content Placeholder 2">
            <a:extLst>
              <a:ext uri="{FF2B5EF4-FFF2-40B4-BE49-F238E27FC236}">
                <a16:creationId xmlns:a16="http://schemas.microsoft.com/office/drawing/2014/main" id="{73695FC3-DAFF-10C2-5315-FA8D869D1C7C}"/>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buNone/>
              <a:tabLst>
                <a:tab pos="273050" algn="l"/>
                <a:tab pos="546100" algn="l"/>
                <a:tab pos="801688" algn="l"/>
                <a:tab pos="1074738" algn="l"/>
              </a:tabLst>
            </a:pPr>
            <a:r>
              <a:rPr lang="en-IE" sz="2800" dirty="0">
                <a:solidFill>
                  <a:srgbClr val="0070C0"/>
                </a:solidFill>
              </a:rPr>
              <a:t>50+10+10				70</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solidFill>
                  <a:srgbClr val="0070C0"/>
                </a:solidFill>
              </a:rPr>
              <a:t>10						10</a:t>
            </a:r>
            <a:endParaRPr lang="en-IE" sz="2800" dirty="0"/>
          </a:p>
          <a:p>
            <a:pPr marL="0" indent="0">
              <a:lnSpc>
                <a:spcPct val="90000"/>
              </a:lnSpc>
              <a:spcBef>
                <a:spcPts val="0"/>
              </a:spcBef>
              <a:buNone/>
              <a:tabLst>
                <a:tab pos="273050" algn="l"/>
                <a:tab pos="546100" algn="l"/>
                <a:tab pos="801688" algn="l"/>
                <a:tab pos="1074738" algn="l"/>
                <a:tab pos="3400425" algn="l"/>
              </a:tabLst>
            </a:pPr>
            <a:r>
              <a:rPr lang="en-IE" sz="2800" dirty="0">
                <a:solidFill>
                  <a:srgbClr val="0070C0"/>
                </a:solidFill>
              </a:rPr>
              <a:t>10						10</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solidFill>
                  <a:srgbClr val="0070C0"/>
                </a:solidFill>
              </a:rPr>
              <a:t>20*(log</a:t>
            </a:r>
            <a:r>
              <a:rPr lang="en-IE" sz="2800" baseline="-25000" dirty="0">
                <a:solidFill>
                  <a:srgbClr val="0070C0"/>
                </a:solidFill>
              </a:rPr>
              <a:t>2</a:t>
            </a:r>
            <a:r>
              <a:rPr lang="en-IE" sz="2800" dirty="0">
                <a:solidFill>
                  <a:srgbClr val="0070C0"/>
                </a:solidFill>
              </a:rPr>
              <a:t>n+1)			20+20*log</a:t>
            </a:r>
            <a:r>
              <a:rPr lang="en-IE" sz="2800" baseline="-25000" dirty="0">
                <a:solidFill>
                  <a:srgbClr val="0070C0"/>
                </a:solidFill>
              </a:rPr>
              <a:t>2</a:t>
            </a:r>
            <a:r>
              <a:rPr lang="en-IE" sz="2800" dirty="0">
                <a:solidFill>
                  <a:srgbClr val="0070C0"/>
                </a:solidFill>
              </a:rPr>
              <a:t>n</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solidFill>
                  <a:srgbClr val="0070C0"/>
                </a:solidFill>
              </a:rPr>
              <a:t>(10+10+10)*log</a:t>
            </a:r>
            <a:r>
              <a:rPr lang="en-IE" sz="2800" baseline="-25000" dirty="0">
                <a:solidFill>
                  <a:srgbClr val="0070C0"/>
                </a:solidFill>
              </a:rPr>
              <a:t>2</a:t>
            </a:r>
            <a:r>
              <a:rPr lang="en-IE" sz="2800" dirty="0">
                <a:solidFill>
                  <a:srgbClr val="0070C0"/>
                </a:solidFill>
              </a:rPr>
              <a:t>n			30*log</a:t>
            </a:r>
            <a:r>
              <a:rPr lang="en-IE" sz="2800" baseline="-25000" dirty="0">
                <a:solidFill>
                  <a:srgbClr val="0070C0"/>
                </a:solidFill>
              </a:rPr>
              <a:t>2</a:t>
            </a:r>
            <a:r>
              <a:rPr lang="en-IE" sz="2800" dirty="0">
                <a:solidFill>
                  <a:srgbClr val="0070C0"/>
                </a:solidFill>
              </a:rPr>
              <a:t>n</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solidFill>
                  <a:srgbClr val="0070C0"/>
                </a:solidFill>
              </a:rPr>
              <a:t>(10+50)*log</a:t>
            </a:r>
            <a:r>
              <a:rPr lang="en-IE" sz="2800" baseline="-25000" dirty="0">
                <a:solidFill>
                  <a:srgbClr val="0070C0"/>
                </a:solidFill>
              </a:rPr>
              <a:t>2</a:t>
            </a:r>
            <a:r>
              <a:rPr lang="en-IE" sz="2800" dirty="0">
                <a:solidFill>
                  <a:srgbClr val="0070C0"/>
                </a:solidFill>
              </a:rPr>
              <a:t>n			60*log</a:t>
            </a:r>
            <a:r>
              <a:rPr lang="en-IE" sz="2800" baseline="-25000" dirty="0">
                <a:solidFill>
                  <a:srgbClr val="0070C0"/>
                </a:solidFill>
              </a:rPr>
              <a:t>2</a:t>
            </a:r>
            <a:r>
              <a:rPr lang="en-IE" sz="2800" dirty="0">
                <a:solidFill>
                  <a:srgbClr val="0070C0"/>
                </a:solidFill>
              </a:rPr>
              <a:t>n</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solidFill>
                  <a:srgbClr val="0070C0"/>
                </a:solidFill>
              </a:rPr>
              <a:t>10*log</a:t>
            </a:r>
            <a:r>
              <a:rPr lang="en-IE" sz="2800" baseline="-25000" dirty="0">
                <a:solidFill>
                  <a:srgbClr val="0070C0"/>
                </a:solidFill>
              </a:rPr>
              <a:t>2</a:t>
            </a:r>
            <a:r>
              <a:rPr lang="en-IE" sz="2800" dirty="0">
                <a:solidFill>
                  <a:srgbClr val="0070C0"/>
                </a:solidFill>
              </a:rPr>
              <a:t>n </a:t>
            </a:r>
            <a:r>
              <a:rPr lang="en-IE" sz="2800" u="sng" dirty="0">
                <a:solidFill>
                  <a:srgbClr val="0070C0"/>
                </a:solidFill>
              </a:rPr>
              <a:t>OR</a:t>
            </a:r>
            <a:r>
              <a:rPr lang="en-IE" sz="2800" dirty="0">
                <a:solidFill>
                  <a:srgbClr val="0070C0"/>
                </a:solidFill>
              </a:rPr>
              <a:t> 10*log</a:t>
            </a:r>
            <a:r>
              <a:rPr lang="en-IE" sz="2800" baseline="-25000" dirty="0">
                <a:solidFill>
                  <a:srgbClr val="0070C0"/>
                </a:solidFill>
              </a:rPr>
              <a:t>2</a:t>
            </a:r>
            <a:r>
              <a:rPr lang="en-IE" sz="2800" dirty="0">
                <a:solidFill>
                  <a:srgbClr val="0070C0"/>
                </a:solidFill>
              </a:rPr>
              <a:t>n			10*log</a:t>
            </a:r>
            <a:r>
              <a:rPr lang="en-IE" sz="2800" baseline="-25000" dirty="0">
                <a:solidFill>
                  <a:srgbClr val="0070C0"/>
                </a:solidFill>
              </a:rPr>
              <a:t>2</a:t>
            </a:r>
            <a:r>
              <a:rPr lang="en-IE" sz="2800" dirty="0">
                <a:solidFill>
                  <a:srgbClr val="0070C0"/>
                </a:solidFill>
              </a:rPr>
              <a:t>n</a:t>
            </a:r>
            <a:endParaRPr lang="en-US" sz="2800" dirty="0"/>
          </a:p>
          <a:p>
            <a:pPr marL="0" indent="0">
              <a:lnSpc>
                <a:spcPct val="90000"/>
              </a:lnSpc>
              <a:spcBef>
                <a:spcPts val="0"/>
              </a:spcBef>
              <a:buNone/>
              <a:tabLst>
                <a:tab pos="273050" algn="l"/>
                <a:tab pos="546100" algn="l"/>
                <a:tab pos="801688" algn="l"/>
                <a:tab pos="1074738" algn="l"/>
                <a:tab pos="3400425" algn="l"/>
              </a:tabLst>
            </a:pPr>
            <a:r>
              <a:rPr lang="en-IE" sz="2800" dirty="0">
                <a:solidFill>
                  <a:srgbClr val="0070C0"/>
                </a:solidFill>
              </a:rPr>
              <a:t>50+50+10			</a:t>
            </a:r>
            <a:r>
              <a:rPr lang="en-IE" sz="2800" u="sng" dirty="0">
                <a:solidFill>
                  <a:srgbClr val="0070C0"/>
                </a:solidFill>
              </a:rPr>
              <a:t>110</a:t>
            </a:r>
          </a:p>
          <a:p>
            <a:pPr marL="0" indent="0">
              <a:lnSpc>
                <a:spcPct val="90000"/>
              </a:lnSpc>
              <a:spcBef>
                <a:spcPts val="0"/>
              </a:spcBef>
              <a:buNone/>
              <a:tabLst>
                <a:tab pos="273050" algn="l"/>
                <a:tab pos="546100" algn="l"/>
                <a:tab pos="801688" algn="l"/>
                <a:tab pos="1074738" algn="l"/>
                <a:tab pos="3400425" algn="l"/>
              </a:tabLst>
            </a:pPr>
            <a:r>
              <a:rPr lang="en-IE" sz="2800" dirty="0">
                <a:solidFill>
                  <a:srgbClr val="0070C0"/>
                </a:solidFill>
              </a:rPr>
              <a:t>						</a:t>
            </a:r>
            <a:r>
              <a:rPr lang="en-IE" sz="2800" dirty="0">
                <a:solidFill>
                  <a:srgbClr val="FF0000"/>
                </a:solidFill>
              </a:rPr>
              <a:t>	220+120log</a:t>
            </a:r>
            <a:r>
              <a:rPr lang="en-IE" sz="2800" baseline="-25000" dirty="0">
                <a:solidFill>
                  <a:srgbClr val="FF0000"/>
                </a:solidFill>
              </a:rPr>
              <a:t>2</a:t>
            </a:r>
            <a:r>
              <a:rPr lang="en-IE" sz="2800" dirty="0">
                <a:solidFill>
                  <a:srgbClr val="FF0000"/>
                </a:solidFill>
              </a:rPr>
              <a:t>n</a:t>
            </a:r>
          </a:p>
          <a:p>
            <a:pPr marL="0" indent="0">
              <a:lnSpc>
                <a:spcPct val="90000"/>
              </a:lnSpc>
              <a:spcBef>
                <a:spcPts val="0"/>
              </a:spcBef>
              <a:buNone/>
              <a:tabLst>
                <a:tab pos="273050" algn="l"/>
                <a:tab pos="546100" algn="l"/>
                <a:tab pos="801688" algn="l"/>
                <a:tab pos="1074738" algn="l"/>
                <a:tab pos="3400425" algn="l"/>
              </a:tabLst>
            </a:pPr>
            <a:endParaRPr lang="en-IE" sz="2000" dirty="0"/>
          </a:p>
          <a:p>
            <a:pPr marL="0" indent="0">
              <a:lnSpc>
                <a:spcPct val="90000"/>
              </a:lnSpc>
              <a:spcBef>
                <a:spcPts val="0"/>
              </a:spcBef>
              <a:buNone/>
              <a:tabLst>
                <a:tab pos="273050" algn="l"/>
                <a:tab pos="546100" algn="l"/>
                <a:tab pos="801688" algn="l"/>
                <a:tab pos="1074738" algn="l"/>
                <a:tab pos="3400425" algn="l"/>
              </a:tabLst>
            </a:pPr>
            <a:endParaRPr lang="en-IE" sz="2000" dirty="0"/>
          </a:p>
          <a:p>
            <a:pPr marL="0" indent="0">
              <a:lnSpc>
                <a:spcPct val="90000"/>
              </a:lnSpc>
              <a:spcBef>
                <a:spcPts val="0"/>
              </a:spcBef>
              <a:buNone/>
              <a:tabLst>
                <a:tab pos="273050" algn="l"/>
                <a:tab pos="546100" algn="l"/>
                <a:tab pos="801688" algn="l"/>
                <a:tab pos="1074738" algn="l"/>
                <a:tab pos="3400425" algn="l"/>
              </a:tabLst>
            </a:pPr>
            <a:r>
              <a:rPr lang="en-IE" sz="2000" dirty="0"/>
              <a:t>Ignoring the constant 220, we get 120log</a:t>
            </a:r>
            <a:r>
              <a:rPr lang="en-IE" sz="2000" baseline="-25000" dirty="0"/>
              <a:t>2</a:t>
            </a:r>
            <a:r>
              <a:rPr lang="en-IE" sz="2000" dirty="0"/>
              <a:t>n</a:t>
            </a:r>
            <a:endParaRPr lang="en-US" sz="2000" dirty="0"/>
          </a:p>
        </p:txBody>
      </p:sp>
      <p:sp>
        <p:nvSpPr>
          <p:cNvPr id="31" name="Rectangle 30">
            <a:extLst>
              <a:ext uri="{FF2B5EF4-FFF2-40B4-BE49-F238E27FC236}">
                <a16:creationId xmlns:a16="http://schemas.microsoft.com/office/drawing/2014/main" id="{72CC9302-D0E0-F489-1B48-1EF1E0A6C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00C62E1-73E9-6723-4218-5BDDCF7C0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12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AD146-33BA-3660-8EC5-39BF36883530}"/>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368F060-CD8C-8249-976A-F37174CBE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650F25-4A16-D46D-6241-6149509A1BC5}"/>
              </a:ext>
            </a:extLst>
          </p:cNvPr>
          <p:cNvSpPr>
            <a:spLocks noGrp="1"/>
          </p:cNvSpPr>
          <p:nvPr>
            <p:ph type="title"/>
          </p:nvPr>
        </p:nvSpPr>
        <p:spPr>
          <a:xfrm>
            <a:off x="219999" y="-817124"/>
            <a:ext cx="7266222" cy="1642969"/>
          </a:xfrm>
        </p:spPr>
        <p:txBody>
          <a:bodyPr anchor="b">
            <a:normAutofit/>
          </a:bodyPr>
          <a:lstStyle/>
          <a:p>
            <a:r>
              <a:rPr lang="en-US" sz="3600" dirty="0"/>
              <a:t>Sum of first N natural numbers</a:t>
            </a:r>
            <a:endParaRPr lang="en-US" sz="3500" dirty="0"/>
          </a:p>
        </p:txBody>
      </p:sp>
      <p:sp>
        <p:nvSpPr>
          <p:cNvPr id="3" name="Content Placeholder 2">
            <a:extLst>
              <a:ext uri="{FF2B5EF4-FFF2-40B4-BE49-F238E27FC236}">
                <a16:creationId xmlns:a16="http://schemas.microsoft.com/office/drawing/2014/main" id="{ADEC961F-28B2-DDCD-81F8-21A42CA4954C}"/>
              </a:ext>
            </a:extLst>
          </p:cNvPr>
          <p:cNvSpPr>
            <a:spLocks noGrp="1"/>
          </p:cNvSpPr>
          <p:nvPr>
            <p:ph idx="1"/>
          </p:nvPr>
        </p:nvSpPr>
        <p:spPr>
          <a:xfrm>
            <a:off x="336730" y="1278380"/>
            <a:ext cx="8116605" cy="4665523"/>
          </a:xfrm>
        </p:spPr>
        <p:txBody>
          <a:bodyPr anchor="t">
            <a:noAutofit/>
          </a:bodyPr>
          <a:lstStyle/>
          <a:p>
            <a:pPr marL="342900" indent="-342900">
              <a:buFont typeface="Arial" panose="020B0604020202020204" pitchFamily="34" charset="0"/>
              <a:buChar char="•"/>
            </a:pPr>
            <a:r>
              <a:rPr lang="en-US" sz="1800" kern="0" dirty="0"/>
              <a:t>Programs need to run properly but they also need to run efficiently</a:t>
            </a:r>
          </a:p>
          <a:p>
            <a:pPr marL="342900" indent="-342900">
              <a:buFont typeface="Arial" panose="020B0604020202020204" pitchFamily="34" charset="0"/>
              <a:buChar char="•"/>
            </a:pPr>
            <a:r>
              <a:rPr lang="en-US" sz="1800" kern="0" dirty="0"/>
              <a:t>This is usually understood to mean in the minimum time (Temporal deadline)</a:t>
            </a:r>
          </a:p>
          <a:p>
            <a:pPr marL="342900" indent="-342900">
              <a:buFont typeface="Arial" panose="020B0604020202020204" pitchFamily="34" charset="0"/>
              <a:buChar char="•"/>
            </a:pPr>
            <a:endParaRPr lang="en-US" sz="1800" kern="0" dirty="0"/>
          </a:p>
          <a:p>
            <a:pPr marL="342900" indent="-342900">
              <a:buFont typeface="Arial" panose="020B0604020202020204" pitchFamily="34" charset="0"/>
              <a:buChar char="•"/>
            </a:pPr>
            <a:r>
              <a:rPr lang="en-US" sz="1800" kern="0" dirty="0"/>
              <a:t>Consider the two following examples on next slides.</a:t>
            </a:r>
          </a:p>
          <a:p>
            <a:pPr marL="342900" indent="-342900">
              <a:buFont typeface="Arial" panose="020B0604020202020204" pitchFamily="34" charset="0"/>
              <a:buChar char="•"/>
            </a:pPr>
            <a:endParaRPr lang="en-US" sz="1800" kern="0" dirty="0"/>
          </a:p>
        </p:txBody>
      </p:sp>
      <p:sp>
        <p:nvSpPr>
          <p:cNvPr id="31" name="Rectangle 30">
            <a:extLst>
              <a:ext uri="{FF2B5EF4-FFF2-40B4-BE49-F238E27FC236}">
                <a16:creationId xmlns:a16="http://schemas.microsoft.com/office/drawing/2014/main" id="{AD0751EB-04FB-1A9F-AE8F-CA235E0D4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CF742A7-DEFA-30AD-712B-EBD9CFE81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833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4B824-8D61-4B67-7513-E687E094CE37}"/>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6849C54-B9C6-DCF2-0B01-24078415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CE570A-8DFC-7ADB-4AB9-B5581EEF1399}"/>
              </a:ext>
            </a:extLst>
          </p:cNvPr>
          <p:cNvSpPr>
            <a:spLocks noGrp="1"/>
          </p:cNvSpPr>
          <p:nvPr>
            <p:ph type="title"/>
          </p:nvPr>
        </p:nvSpPr>
        <p:spPr>
          <a:xfrm>
            <a:off x="219999" y="-817124"/>
            <a:ext cx="7266222" cy="1642969"/>
          </a:xfrm>
        </p:spPr>
        <p:txBody>
          <a:bodyPr anchor="b">
            <a:normAutofit/>
          </a:bodyPr>
          <a:lstStyle/>
          <a:p>
            <a:r>
              <a:rPr lang="en-US" sz="3600" dirty="0"/>
              <a:t>Binary Search</a:t>
            </a:r>
          </a:p>
        </p:txBody>
      </p:sp>
      <p:sp>
        <p:nvSpPr>
          <p:cNvPr id="3" name="Content Placeholder 2">
            <a:extLst>
              <a:ext uri="{FF2B5EF4-FFF2-40B4-BE49-F238E27FC236}">
                <a16:creationId xmlns:a16="http://schemas.microsoft.com/office/drawing/2014/main" id="{8881AD12-CF55-00A2-0615-968617ACADEE}"/>
              </a:ext>
            </a:extLst>
          </p:cNvPr>
          <p:cNvSpPr>
            <a:spLocks noGrp="1"/>
          </p:cNvSpPr>
          <p:nvPr>
            <p:ph idx="1"/>
          </p:nvPr>
        </p:nvSpPr>
        <p:spPr>
          <a:xfrm>
            <a:off x="408292" y="867638"/>
            <a:ext cx="8116605" cy="4665523"/>
          </a:xfrm>
        </p:spPr>
        <p:txBody>
          <a:bodyPr anchor="t">
            <a:noAutofit/>
          </a:bodyPr>
          <a:lstStyle/>
          <a:p>
            <a:pPr>
              <a:spcBef>
                <a:spcPts val="0"/>
              </a:spcBef>
              <a:tabLst>
                <a:tab pos="273050" algn="l"/>
                <a:tab pos="546100" algn="l"/>
                <a:tab pos="801688" algn="l"/>
                <a:tab pos="1074738" algn="l"/>
                <a:tab pos="3400425" algn="l"/>
              </a:tabLst>
            </a:pPr>
            <a:endParaRPr lang="en-IE" sz="2800" dirty="0"/>
          </a:p>
          <a:p>
            <a:pPr>
              <a:spcBef>
                <a:spcPts val="0"/>
              </a:spcBef>
              <a:tabLst>
                <a:tab pos="273050" algn="l"/>
                <a:tab pos="546100" algn="l"/>
                <a:tab pos="801688" algn="l"/>
                <a:tab pos="1074738" algn="l"/>
                <a:tab pos="3400425" algn="l"/>
              </a:tabLst>
            </a:pPr>
            <a:r>
              <a:rPr lang="en-IE" sz="2800" dirty="0"/>
              <a:t>Ignoring the constant 220 we get 120*log</a:t>
            </a:r>
            <a:r>
              <a:rPr lang="en-IE" sz="2800" baseline="-25000" dirty="0"/>
              <a:t>2</a:t>
            </a:r>
            <a:r>
              <a:rPr lang="en-IE" sz="2800" dirty="0"/>
              <a:t>n</a:t>
            </a:r>
          </a:p>
          <a:p>
            <a:pPr>
              <a:spcBef>
                <a:spcPts val="0"/>
              </a:spcBef>
              <a:tabLst>
                <a:tab pos="273050" algn="l"/>
                <a:tab pos="546100" algn="l"/>
                <a:tab pos="801688" algn="l"/>
                <a:tab pos="1074738" algn="l"/>
                <a:tab pos="3400425" algn="l"/>
              </a:tabLst>
            </a:pPr>
            <a:endParaRPr lang="en-IE" sz="2800" dirty="0"/>
          </a:p>
          <a:p>
            <a:pPr>
              <a:spcBef>
                <a:spcPts val="0"/>
              </a:spcBef>
              <a:tabLst>
                <a:tab pos="273050" algn="l"/>
                <a:tab pos="546100" algn="l"/>
                <a:tab pos="801688" algn="l"/>
                <a:tab pos="1074738" algn="l"/>
                <a:tab pos="3400425" algn="l"/>
              </a:tabLst>
            </a:pPr>
            <a:r>
              <a:rPr lang="en-IE" sz="2800" dirty="0"/>
              <a:t>If n = 1Mb (1048576 or 2</a:t>
            </a:r>
            <a:r>
              <a:rPr lang="en-IE" sz="2800" baseline="30000" dirty="0"/>
              <a:t>20</a:t>
            </a:r>
            <a:r>
              <a:rPr lang="en-IE" sz="2800" dirty="0"/>
              <a:t>)</a:t>
            </a:r>
          </a:p>
          <a:p>
            <a:pPr>
              <a:spcBef>
                <a:spcPts val="0"/>
              </a:spcBef>
              <a:tabLst>
                <a:tab pos="273050" algn="l"/>
                <a:tab pos="546100" algn="l"/>
                <a:tab pos="801688" algn="l"/>
                <a:tab pos="1074738" algn="l"/>
                <a:tab pos="3400425" algn="l"/>
              </a:tabLst>
            </a:pPr>
            <a:endParaRPr lang="en-IE" sz="2800" dirty="0"/>
          </a:p>
          <a:p>
            <a:pPr>
              <a:spcBef>
                <a:spcPts val="0"/>
              </a:spcBef>
              <a:tabLst>
                <a:tab pos="273050" algn="l"/>
                <a:tab pos="546100" algn="l"/>
                <a:tab pos="801688" algn="l"/>
                <a:tab pos="1074738" algn="l"/>
                <a:tab pos="3400425" algn="l"/>
              </a:tabLst>
            </a:pPr>
            <a:r>
              <a:rPr lang="en-IE" sz="2800" dirty="0"/>
              <a:t>We would get:</a:t>
            </a:r>
          </a:p>
          <a:p>
            <a:pPr marL="0" indent="0">
              <a:lnSpc>
                <a:spcPct val="90000"/>
              </a:lnSpc>
              <a:spcBef>
                <a:spcPts val="0"/>
              </a:spcBef>
              <a:buNone/>
              <a:tabLst>
                <a:tab pos="273050" algn="l"/>
                <a:tab pos="546100" algn="l"/>
                <a:tab pos="801688" algn="l"/>
                <a:tab pos="1074738" algn="l"/>
                <a:tab pos="3400425" algn="l"/>
              </a:tabLst>
            </a:pPr>
            <a:r>
              <a:rPr lang="en-IE" sz="2800" dirty="0"/>
              <a:t>	120*log</a:t>
            </a:r>
            <a:r>
              <a:rPr lang="en-IE" sz="2800" baseline="-25000" dirty="0"/>
              <a:t>2</a:t>
            </a:r>
            <a:r>
              <a:rPr lang="en-IE" sz="2800" dirty="0"/>
              <a:t>(2</a:t>
            </a:r>
            <a:r>
              <a:rPr lang="en-IE" sz="2800" baseline="30000" dirty="0"/>
              <a:t>20</a:t>
            </a:r>
            <a:r>
              <a:rPr lang="en-IE" sz="2800" dirty="0"/>
              <a:t>)</a:t>
            </a:r>
          </a:p>
          <a:p>
            <a:pPr marL="0" indent="0">
              <a:lnSpc>
                <a:spcPct val="90000"/>
              </a:lnSpc>
              <a:spcBef>
                <a:spcPts val="0"/>
              </a:spcBef>
              <a:buNone/>
              <a:tabLst>
                <a:tab pos="273050" algn="l"/>
                <a:tab pos="546100" algn="l"/>
                <a:tab pos="801688" algn="l"/>
                <a:tab pos="1074738" algn="l"/>
                <a:tab pos="3400425" algn="l"/>
              </a:tabLst>
            </a:pPr>
            <a:r>
              <a:rPr lang="en-IE" sz="2800" dirty="0"/>
              <a:t>	20*120*log</a:t>
            </a:r>
            <a:r>
              <a:rPr lang="en-IE" sz="2800" baseline="-25000" dirty="0"/>
              <a:t>2</a:t>
            </a:r>
            <a:r>
              <a:rPr lang="en-IE" sz="2800" dirty="0"/>
              <a:t>2</a:t>
            </a:r>
          </a:p>
          <a:p>
            <a:pPr marL="0" indent="0">
              <a:lnSpc>
                <a:spcPct val="90000"/>
              </a:lnSpc>
              <a:spcBef>
                <a:spcPts val="0"/>
              </a:spcBef>
              <a:buNone/>
              <a:tabLst>
                <a:tab pos="273050" algn="l"/>
                <a:tab pos="546100" algn="l"/>
                <a:tab pos="801688" algn="l"/>
                <a:tab pos="1074738" algn="l"/>
                <a:tab pos="3400425" algn="l"/>
              </a:tabLst>
            </a:pPr>
            <a:r>
              <a:rPr lang="en-IE" sz="2800" dirty="0"/>
              <a:t>	20*120*1</a:t>
            </a:r>
          </a:p>
          <a:p>
            <a:pPr marL="0" indent="0">
              <a:lnSpc>
                <a:spcPct val="90000"/>
              </a:lnSpc>
              <a:spcBef>
                <a:spcPts val="0"/>
              </a:spcBef>
              <a:buNone/>
              <a:tabLst>
                <a:tab pos="273050" algn="l"/>
                <a:tab pos="546100" algn="l"/>
                <a:tab pos="801688" algn="l"/>
                <a:tab pos="1074738" algn="l"/>
                <a:tab pos="3400425" algn="l"/>
              </a:tabLst>
            </a:pPr>
            <a:r>
              <a:rPr lang="en-IE" sz="2800" dirty="0"/>
              <a:t>	2400ns</a:t>
            </a:r>
            <a:endParaRPr lang="en-US" sz="2800" dirty="0"/>
          </a:p>
        </p:txBody>
      </p:sp>
      <p:sp>
        <p:nvSpPr>
          <p:cNvPr id="31" name="Rectangle 30">
            <a:extLst>
              <a:ext uri="{FF2B5EF4-FFF2-40B4-BE49-F238E27FC236}">
                <a16:creationId xmlns:a16="http://schemas.microsoft.com/office/drawing/2014/main" id="{C00C7963-ACC8-D26A-614E-25C7B417D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F3457EE-C3EF-D219-0622-3331C0441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43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36D36-9A06-8D4A-20B5-D6178DFF8258}"/>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39AE823-0406-D140-CEA2-AE4BEA30C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3F92C2-D785-9354-D415-9158C0F855FE}"/>
              </a:ext>
            </a:extLst>
          </p:cNvPr>
          <p:cNvSpPr>
            <a:spLocks noGrp="1"/>
          </p:cNvSpPr>
          <p:nvPr>
            <p:ph type="title"/>
          </p:nvPr>
        </p:nvSpPr>
        <p:spPr>
          <a:xfrm>
            <a:off x="219999" y="-817124"/>
            <a:ext cx="7266222" cy="1642969"/>
          </a:xfrm>
        </p:spPr>
        <p:txBody>
          <a:bodyPr anchor="b">
            <a:normAutofit/>
          </a:bodyPr>
          <a:lstStyle/>
          <a:p>
            <a:r>
              <a:rPr lang="en-US" sz="3600" dirty="0"/>
              <a:t>Binary Search</a:t>
            </a:r>
          </a:p>
        </p:txBody>
      </p:sp>
      <p:sp>
        <p:nvSpPr>
          <p:cNvPr id="3" name="Content Placeholder 2">
            <a:extLst>
              <a:ext uri="{FF2B5EF4-FFF2-40B4-BE49-F238E27FC236}">
                <a16:creationId xmlns:a16="http://schemas.microsoft.com/office/drawing/2014/main" id="{3C3CDCD4-103D-355B-3968-42FDF2A49887}"/>
              </a:ext>
            </a:extLst>
          </p:cNvPr>
          <p:cNvSpPr>
            <a:spLocks noGrp="1"/>
          </p:cNvSpPr>
          <p:nvPr>
            <p:ph idx="1"/>
          </p:nvPr>
        </p:nvSpPr>
        <p:spPr>
          <a:xfrm>
            <a:off x="336730" y="1280560"/>
            <a:ext cx="8116605" cy="4665523"/>
          </a:xfrm>
        </p:spPr>
        <p:txBody>
          <a:bodyPr anchor="t">
            <a:noAutofit/>
          </a:bodyPr>
          <a:lstStyle/>
          <a:p>
            <a:pPr marL="0" indent="0">
              <a:lnSpc>
                <a:spcPct val="90000"/>
              </a:lnSpc>
              <a:spcBef>
                <a:spcPts val="0"/>
              </a:spcBef>
              <a:buNone/>
              <a:tabLst>
                <a:tab pos="273050" algn="l"/>
                <a:tab pos="546100" algn="l"/>
                <a:tab pos="801688" algn="l"/>
                <a:tab pos="1074738" algn="l"/>
                <a:tab pos="3400425" algn="l"/>
              </a:tabLst>
            </a:pPr>
            <a:r>
              <a:rPr lang="en-IE" sz="2400" dirty="0"/>
              <a:t>Using log</a:t>
            </a:r>
            <a:r>
              <a:rPr lang="en-IE" sz="2400" baseline="-25000" dirty="0"/>
              <a:t>2</a:t>
            </a:r>
            <a:r>
              <a:rPr lang="en-IE" sz="2400" dirty="0"/>
              <a:t>n applies in any loop where you are halving/doubling the number up to the guard in each iteration for example:</a:t>
            </a:r>
          </a:p>
          <a:p>
            <a:pPr marL="0" indent="0">
              <a:lnSpc>
                <a:spcPct val="90000"/>
              </a:lnSpc>
              <a:spcBef>
                <a:spcPts val="0"/>
              </a:spcBef>
              <a:buNone/>
              <a:tabLst>
                <a:tab pos="273050" algn="l"/>
                <a:tab pos="546100" algn="l"/>
                <a:tab pos="801688" algn="l"/>
                <a:tab pos="1074738" algn="l"/>
                <a:tab pos="3400425" algn="l"/>
              </a:tabLst>
            </a:pPr>
            <a:endParaRPr lang="en-IE" sz="3200" dirty="0"/>
          </a:p>
          <a:p>
            <a:pPr marL="0" indent="0">
              <a:lnSpc>
                <a:spcPct val="90000"/>
              </a:lnSpc>
              <a:spcBef>
                <a:spcPts val="0"/>
              </a:spcBef>
              <a:buNone/>
              <a:tabLst>
                <a:tab pos="179388" algn="l"/>
                <a:tab pos="441325" algn="l"/>
                <a:tab pos="719138" algn="l"/>
                <a:tab pos="979488" algn="l"/>
                <a:tab pos="3852863" algn="l"/>
              </a:tabLst>
            </a:pPr>
            <a:r>
              <a:rPr lang="en-IE" sz="2400" dirty="0"/>
              <a:t>	for(int </a:t>
            </a:r>
            <a:r>
              <a:rPr lang="en-IE" sz="2400" dirty="0" err="1"/>
              <a:t>i</a:t>
            </a:r>
            <a:r>
              <a:rPr lang="en-IE" sz="2400" dirty="0"/>
              <a:t>=1; </a:t>
            </a:r>
            <a:r>
              <a:rPr lang="en-IE" sz="2400" dirty="0" err="1"/>
              <a:t>i</a:t>
            </a:r>
            <a:r>
              <a:rPr lang="en-IE" sz="2400" dirty="0"/>
              <a:t>&lt;n; </a:t>
            </a:r>
            <a:r>
              <a:rPr lang="en-IE" sz="2400" dirty="0" err="1"/>
              <a:t>i</a:t>
            </a:r>
            <a:r>
              <a:rPr lang="en-IE" sz="2400" dirty="0"/>
              <a:t>=</a:t>
            </a:r>
            <a:r>
              <a:rPr lang="en-IE" sz="2400" dirty="0" err="1"/>
              <a:t>i</a:t>
            </a:r>
            <a:r>
              <a:rPr lang="en-IE" sz="2400" dirty="0"/>
              <a:t>*2){	</a:t>
            </a:r>
            <a:r>
              <a:rPr lang="en-IE" sz="2000" dirty="0">
                <a:solidFill>
                  <a:srgbClr val="0070C0"/>
                </a:solidFill>
              </a:rPr>
              <a:t>10+10*(log</a:t>
            </a:r>
            <a:r>
              <a:rPr lang="en-IE" sz="2000" baseline="-25000" dirty="0">
                <a:solidFill>
                  <a:srgbClr val="0070C0"/>
                </a:solidFill>
              </a:rPr>
              <a:t>2</a:t>
            </a:r>
            <a:r>
              <a:rPr lang="en-IE" sz="2000" dirty="0">
                <a:solidFill>
                  <a:srgbClr val="0070C0"/>
                </a:solidFill>
              </a:rPr>
              <a:t>n+1)+20*log</a:t>
            </a:r>
            <a:r>
              <a:rPr lang="en-IE" sz="2000" baseline="-25000" dirty="0">
                <a:solidFill>
                  <a:srgbClr val="0070C0"/>
                </a:solidFill>
              </a:rPr>
              <a:t>2</a:t>
            </a:r>
            <a:r>
              <a:rPr lang="en-IE" sz="2000" dirty="0">
                <a:solidFill>
                  <a:srgbClr val="0070C0"/>
                </a:solidFill>
              </a:rPr>
              <a:t>n</a:t>
            </a:r>
            <a:endParaRPr lang="en-IE" sz="2000" dirty="0"/>
          </a:p>
          <a:p>
            <a:pPr marL="0" indent="0">
              <a:lnSpc>
                <a:spcPct val="90000"/>
              </a:lnSpc>
              <a:spcBef>
                <a:spcPts val="0"/>
              </a:spcBef>
              <a:buNone/>
              <a:tabLst>
                <a:tab pos="179388" algn="l"/>
                <a:tab pos="441325" algn="l"/>
                <a:tab pos="719138" algn="l"/>
                <a:tab pos="979488" algn="l"/>
                <a:tab pos="3852863" algn="l"/>
              </a:tabLst>
            </a:pPr>
            <a:r>
              <a:rPr lang="en-IE" sz="2400" dirty="0"/>
              <a:t>		// do something	</a:t>
            </a:r>
            <a:r>
              <a:rPr lang="en-IE" sz="2400" dirty="0">
                <a:solidFill>
                  <a:srgbClr val="0070C0"/>
                </a:solidFill>
              </a:rPr>
              <a:t>?*</a:t>
            </a:r>
            <a:r>
              <a:rPr lang="en-IE" sz="2000" dirty="0">
                <a:solidFill>
                  <a:srgbClr val="0070C0"/>
                </a:solidFill>
              </a:rPr>
              <a:t>log</a:t>
            </a:r>
            <a:r>
              <a:rPr lang="en-IE" sz="2000" baseline="-25000" dirty="0">
                <a:solidFill>
                  <a:srgbClr val="0070C0"/>
                </a:solidFill>
              </a:rPr>
              <a:t>2</a:t>
            </a:r>
            <a:r>
              <a:rPr lang="en-IE" sz="2000" dirty="0">
                <a:solidFill>
                  <a:srgbClr val="0070C0"/>
                </a:solidFill>
              </a:rPr>
              <a:t>n</a:t>
            </a:r>
            <a:endParaRPr lang="en-IE" sz="2400" dirty="0"/>
          </a:p>
          <a:p>
            <a:pPr marL="0" indent="0">
              <a:lnSpc>
                <a:spcPct val="90000"/>
              </a:lnSpc>
              <a:spcBef>
                <a:spcPts val="0"/>
              </a:spcBef>
              <a:buNone/>
              <a:tabLst>
                <a:tab pos="179388" algn="l"/>
                <a:tab pos="441325" algn="l"/>
                <a:tab pos="719138" algn="l"/>
                <a:tab pos="979488" algn="l"/>
                <a:tab pos="3852863" algn="l"/>
              </a:tabLst>
            </a:pPr>
            <a:r>
              <a:rPr lang="en-IE" sz="2400" dirty="0"/>
              <a:t>	}</a:t>
            </a:r>
          </a:p>
          <a:p>
            <a:pPr marL="0" indent="0">
              <a:lnSpc>
                <a:spcPct val="90000"/>
              </a:lnSpc>
              <a:spcBef>
                <a:spcPts val="0"/>
              </a:spcBef>
              <a:buNone/>
              <a:tabLst>
                <a:tab pos="179388" algn="l"/>
                <a:tab pos="441325" algn="l"/>
                <a:tab pos="719138" algn="l"/>
                <a:tab pos="979488" algn="l"/>
                <a:tab pos="3852863" algn="l"/>
              </a:tabLst>
            </a:pPr>
            <a:endParaRPr lang="en-IE" sz="2400" dirty="0"/>
          </a:p>
          <a:p>
            <a:pPr marL="0" indent="0">
              <a:lnSpc>
                <a:spcPct val="90000"/>
              </a:lnSpc>
              <a:spcBef>
                <a:spcPts val="0"/>
              </a:spcBef>
              <a:buNone/>
              <a:tabLst>
                <a:tab pos="179388" algn="l"/>
                <a:tab pos="441325" algn="l"/>
                <a:tab pos="719138" algn="l"/>
                <a:tab pos="979488" algn="l"/>
                <a:tab pos="3852863" algn="l"/>
              </a:tabLst>
            </a:pPr>
            <a:r>
              <a:rPr lang="en-IE" sz="2400" dirty="0"/>
              <a:t>	while (n&gt;0){	</a:t>
            </a:r>
            <a:r>
              <a:rPr lang="en-IE" sz="2000" dirty="0">
                <a:solidFill>
                  <a:srgbClr val="0070C0"/>
                </a:solidFill>
              </a:rPr>
              <a:t>10*(log</a:t>
            </a:r>
            <a:r>
              <a:rPr lang="en-IE" sz="2000" baseline="-25000" dirty="0">
                <a:solidFill>
                  <a:srgbClr val="0070C0"/>
                </a:solidFill>
              </a:rPr>
              <a:t>2</a:t>
            </a:r>
            <a:r>
              <a:rPr lang="en-IE" sz="2000" dirty="0">
                <a:solidFill>
                  <a:srgbClr val="0070C0"/>
                </a:solidFill>
              </a:rPr>
              <a:t>n+1)</a:t>
            </a:r>
          </a:p>
          <a:p>
            <a:pPr marL="0" indent="0">
              <a:lnSpc>
                <a:spcPct val="90000"/>
              </a:lnSpc>
              <a:spcBef>
                <a:spcPts val="0"/>
              </a:spcBef>
              <a:buNone/>
              <a:tabLst>
                <a:tab pos="179388" algn="l"/>
                <a:tab pos="441325" algn="l"/>
                <a:tab pos="719138" algn="l"/>
                <a:tab pos="979488" algn="l"/>
                <a:tab pos="3852863" algn="l"/>
              </a:tabLst>
            </a:pPr>
            <a:r>
              <a:rPr lang="en-IE" sz="2400" dirty="0"/>
              <a:t>		// do something	</a:t>
            </a:r>
            <a:r>
              <a:rPr lang="en-IE" sz="2000" dirty="0">
                <a:solidFill>
                  <a:srgbClr val="0070C0"/>
                </a:solidFill>
              </a:rPr>
              <a:t>?*log</a:t>
            </a:r>
            <a:r>
              <a:rPr lang="en-IE" sz="2000" baseline="-25000" dirty="0">
                <a:solidFill>
                  <a:srgbClr val="0070C0"/>
                </a:solidFill>
              </a:rPr>
              <a:t>2</a:t>
            </a:r>
            <a:r>
              <a:rPr lang="en-IE" sz="2000" dirty="0">
                <a:solidFill>
                  <a:srgbClr val="0070C0"/>
                </a:solidFill>
              </a:rPr>
              <a:t>n</a:t>
            </a:r>
            <a:endParaRPr lang="en-IE" sz="2400" dirty="0"/>
          </a:p>
          <a:p>
            <a:pPr marL="0" indent="0">
              <a:lnSpc>
                <a:spcPct val="90000"/>
              </a:lnSpc>
              <a:spcBef>
                <a:spcPts val="0"/>
              </a:spcBef>
              <a:buNone/>
              <a:tabLst>
                <a:tab pos="179388" algn="l"/>
                <a:tab pos="441325" algn="l"/>
                <a:tab pos="719138" algn="l"/>
                <a:tab pos="979488" algn="l"/>
                <a:tab pos="3852863" algn="l"/>
              </a:tabLst>
            </a:pPr>
            <a:r>
              <a:rPr lang="en-IE" sz="2400" dirty="0"/>
              <a:t>		n=n/2;	</a:t>
            </a:r>
            <a:r>
              <a:rPr lang="en-IE" sz="2400" dirty="0">
                <a:solidFill>
                  <a:srgbClr val="0070C0"/>
                </a:solidFill>
              </a:rPr>
              <a:t>(10+10)*</a:t>
            </a:r>
            <a:r>
              <a:rPr lang="en-IE" sz="2000" dirty="0">
                <a:solidFill>
                  <a:srgbClr val="0070C0"/>
                </a:solidFill>
              </a:rPr>
              <a:t>log</a:t>
            </a:r>
            <a:r>
              <a:rPr lang="en-IE" sz="2000" baseline="-25000" dirty="0">
                <a:solidFill>
                  <a:srgbClr val="0070C0"/>
                </a:solidFill>
              </a:rPr>
              <a:t>2</a:t>
            </a:r>
            <a:r>
              <a:rPr lang="en-IE" sz="2000" dirty="0">
                <a:solidFill>
                  <a:srgbClr val="0070C0"/>
                </a:solidFill>
              </a:rPr>
              <a:t>n</a:t>
            </a:r>
            <a:endParaRPr lang="en-IE" sz="2400" dirty="0"/>
          </a:p>
          <a:p>
            <a:pPr marL="0" indent="0">
              <a:lnSpc>
                <a:spcPct val="90000"/>
              </a:lnSpc>
              <a:spcBef>
                <a:spcPts val="0"/>
              </a:spcBef>
              <a:buNone/>
              <a:tabLst>
                <a:tab pos="179388" algn="l"/>
                <a:tab pos="441325" algn="l"/>
                <a:tab pos="719138" algn="l"/>
                <a:tab pos="979488" algn="l"/>
                <a:tab pos="3852863" algn="l"/>
              </a:tabLst>
            </a:pPr>
            <a:r>
              <a:rPr lang="en-IE" sz="2400" dirty="0"/>
              <a:t>	}</a:t>
            </a:r>
          </a:p>
        </p:txBody>
      </p:sp>
      <p:sp>
        <p:nvSpPr>
          <p:cNvPr id="31" name="Rectangle 30">
            <a:extLst>
              <a:ext uri="{FF2B5EF4-FFF2-40B4-BE49-F238E27FC236}">
                <a16:creationId xmlns:a16="http://schemas.microsoft.com/office/drawing/2014/main" id="{0CC39672-9820-0A4F-CFF3-AE7E421C5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57A8C1B-54D9-EB3B-81DE-A3690E29F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6790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dirty="0">
                <a:solidFill>
                  <a:srgbClr val="FFFFFF"/>
                </a:solidFill>
              </a:rPr>
              <a:t>Big Oh Notation</a:t>
            </a:r>
          </a:p>
        </p:txBody>
      </p:sp>
      <p:sp>
        <p:nvSpPr>
          <p:cNvPr id="3" name="Subtitle 2"/>
          <p:cNvSpPr>
            <a:spLocks noGrp="1"/>
          </p:cNvSpPr>
          <p:nvPr>
            <p:ph type="subTitle" idx="1"/>
          </p:nvPr>
        </p:nvSpPr>
        <p:spPr>
          <a:xfrm>
            <a:off x="1013011" y="4870824"/>
            <a:ext cx="7504463" cy="1458258"/>
          </a:xfrm>
        </p:spPr>
        <p:txBody>
          <a:bodyPr anchor="ctr">
            <a:normAutofit/>
          </a:bodyPr>
          <a:lstStyle/>
          <a:p>
            <a:pPr algn="l"/>
            <a:r>
              <a:rPr lang="en-US" sz="2800" dirty="0"/>
              <a:t>Week-3 (Lecture02)</a:t>
            </a:r>
          </a:p>
        </p:txBody>
      </p:sp>
    </p:spTree>
    <p:extLst>
      <p:ext uri="{BB962C8B-B14F-4D97-AF65-F5344CB8AC3E}">
        <p14:creationId xmlns:p14="http://schemas.microsoft.com/office/powerpoint/2010/main" val="508607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19999" y="-817124"/>
            <a:ext cx="7266222" cy="1642969"/>
          </a:xfrm>
        </p:spPr>
        <p:txBody>
          <a:bodyPr anchor="b">
            <a:normAutofit/>
          </a:bodyPr>
          <a:lstStyle/>
          <a:p>
            <a:r>
              <a:rPr lang="en-US" sz="3600" dirty="0"/>
              <a:t>Big Oh Notation</a:t>
            </a:r>
            <a:endParaRPr lang="en-US" sz="3500" dirty="0"/>
          </a:p>
        </p:txBody>
      </p:sp>
      <p:sp>
        <p:nvSpPr>
          <p:cNvPr id="3" name="Content Placeholder 2"/>
          <p:cNvSpPr>
            <a:spLocks noGrp="1"/>
          </p:cNvSpPr>
          <p:nvPr>
            <p:ph idx="1"/>
          </p:nvPr>
        </p:nvSpPr>
        <p:spPr>
          <a:xfrm>
            <a:off x="336730" y="1278380"/>
            <a:ext cx="8116605" cy="4665523"/>
          </a:xfrm>
        </p:spPr>
        <p:txBody>
          <a:bodyPr anchor="t">
            <a:noAutofit/>
          </a:bodyPr>
          <a:lstStyle/>
          <a:p>
            <a:pPr marL="361950" indent="-361950" algn="just"/>
            <a:r>
              <a:rPr lang="en-US" dirty="0"/>
              <a:t>Automobiles are divided by size into several categories: subcompacts, compacts, midsize, and so on.</a:t>
            </a:r>
          </a:p>
          <a:p>
            <a:pPr marL="361950" indent="-361950" algn="just"/>
            <a:endParaRPr lang="en-US" dirty="0"/>
          </a:p>
          <a:p>
            <a:pPr marL="361950" indent="-361950" algn="just"/>
            <a:r>
              <a:rPr lang="en-US" dirty="0"/>
              <a:t>These categories provide a quick idea of what size car you’re talking about without needing to mention actual dimensions. </a:t>
            </a:r>
          </a:p>
          <a:p>
            <a:pPr marL="361950" indent="-361950" algn="just"/>
            <a:endParaRPr lang="en-US" dirty="0"/>
          </a:p>
          <a:p>
            <a:pPr marL="361950" indent="-361950" algn="just"/>
            <a:r>
              <a:rPr lang="en-US" dirty="0"/>
              <a:t>Similarly, it’s useful to have a shorthand way to say how efficient a computer algorithm is. </a:t>
            </a:r>
          </a:p>
          <a:p>
            <a:pPr marL="361950" indent="-361950" algn="just"/>
            <a:endParaRPr lang="en-US" dirty="0"/>
          </a:p>
          <a:p>
            <a:pPr marL="361950" indent="-361950" algn="just"/>
            <a:r>
              <a:rPr lang="en-US" dirty="0"/>
              <a:t>In computer science, this rough measure is called “Big O” notation. </a:t>
            </a:r>
          </a:p>
        </p:txBody>
      </p:sp>
      <p:sp>
        <p:nvSpPr>
          <p:cNvPr id="31" name="Rectangle 3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5949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BBF7D-F18F-B11D-DEA1-DB9688483937}"/>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D8EABC3-4080-BB0E-0D9A-3737A3814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6DC0CA-1EF4-408E-3246-496CF2CA4AAE}"/>
              </a:ext>
            </a:extLst>
          </p:cNvPr>
          <p:cNvSpPr>
            <a:spLocks noGrp="1"/>
          </p:cNvSpPr>
          <p:nvPr>
            <p:ph type="title"/>
          </p:nvPr>
        </p:nvSpPr>
        <p:spPr>
          <a:xfrm>
            <a:off x="219999" y="-817124"/>
            <a:ext cx="7266222" cy="1642969"/>
          </a:xfrm>
        </p:spPr>
        <p:txBody>
          <a:bodyPr anchor="b">
            <a:normAutofit/>
          </a:bodyPr>
          <a:lstStyle/>
          <a:p>
            <a:r>
              <a:rPr lang="en-US" sz="3600" dirty="0"/>
              <a:t>Big Oh Notation</a:t>
            </a:r>
            <a:endParaRPr lang="en-US" sz="3500" dirty="0"/>
          </a:p>
        </p:txBody>
      </p:sp>
      <p:sp>
        <p:nvSpPr>
          <p:cNvPr id="3" name="Content Placeholder 2">
            <a:extLst>
              <a:ext uri="{FF2B5EF4-FFF2-40B4-BE49-F238E27FC236}">
                <a16:creationId xmlns:a16="http://schemas.microsoft.com/office/drawing/2014/main" id="{737CD650-9532-E41A-89DD-9428AF3B201A}"/>
              </a:ext>
            </a:extLst>
          </p:cNvPr>
          <p:cNvSpPr>
            <a:spLocks noGrp="1"/>
          </p:cNvSpPr>
          <p:nvPr>
            <p:ph idx="1"/>
          </p:nvPr>
        </p:nvSpPr>
        <p:spPr>
          <a:xfrm>
            <a:off x="336730" y="1278380"/>
            <a:ext cx="8116605" cy="4665523"/>
          </a:xfrm>
        </p:spPr>
        <p:txBody>
          <a:bodyPr anchor="t">
            <a:noAutofit/>
          </a:bodyPr>
          <a:lstStyle/>
          <a:p>
            <a:pPr algn="just"/>
            <a:r>
              <a:rPr lang="en-US" dirty="0"/>
              <a:t>Notation that is used to classify algorithms in terms of their performance.</a:t>
            </a:r>
          </a:p>
          <a:p>
            <a:pPr algn="just"/>
            <a:r>
              <a:rPr lang="en-IE" dirty="0"/>
              <a:t>Suppose we consider the following functions that define the timings for different programs:</a:t>
            </a:r>
          </a:p>
          <a:p>
            <a:pPr algn="just"/>
            <a:endParaRPr lang="en-IE" dirty="0"/>
          </a:p>
          <a:p>
            <a:pPr marL="457200" lvl="1" indent="0" algn="just">
              <a:buNone/>
            </a:pPr>
            <a:r>
              <a:rPr lang="en-IE" dirty="0"/>
              <a:t>t1(n) = 5 + n, </a:t>
            </a:r>
          </a:p>
          <a:p>
            <a:pPr marL="400050" lvl="1" indent="0" algn="just">
              <a:buNone/>
            </a:pPr>
            <a:r>
              <a:rPr lang="en-IE" dirty="0"/>
              <a:t> t2(n) = 50 + n, </a:t>
            </a:r>
          </a:p>
          <a:p>
            <a:pPr marL="400050" lvl="1" indent="0" algn="just">
              <a:buNone/>
            </a:pPr>
            <a:r>
              <a:rPr lang="en-IE" dirty="0"/>
              <a:t> t3(n) = 500 +100n,</a:t>
            </a:r>
          </a:p>
          <a:p>
            <a:pPr marL="400050" lvl="1" indent="0" algn="just">
              <a:buNone/>
            </a:pPr>
            <a:r>
              <a:rPr lang="en-IE" dirty="0"/>
              <a:t> t4(n) = 5000 +1000n.</a:t>
            </a:r>
            <a:endParaRPr lang="en-US" dirty="0"/>
          </a:p>
        </p:txBody>
      </p:sp>
      <p:sp>
        <p:nvSpPr>
          <p:cNvPr id="31" name="Rectangle 30">
            <a:extLst>
              <a:ext uri="{FF2B5EF4-FFF2-40B4-BE49-F238E27FC236}">
                <a16:creationId xmlns:a16="http://schemas.microsoft.com/office/drawing/2014/main" id="{07CD1754-5367-F53D-3F46-80E8817AA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6157AEB-2A3B-57C2-B8A1-B8AD6F024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122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1A93C-728C-D6AE-D733-37085DD2A676}"/>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4C3008A-917C-0DB0-97B5-8634AD35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607CD4-057D-67DE-AFD9-4A5A20FFE608}"/>
              </a:ext>
            </a:extLst>
          </p:cNvPr>
          <p:cNvSpPr>
            <a:spLocks noGrp="1"/>
          </p:cNvSpPr>
          <p:nvPr>
            <p:ph type="title"/>
          </p:nvPr>
        </p:nvSpPr>
        <p:spPr>
          <a:xfrm>
            <a:off x="219999" y="-817124"/>
            <a:ext cx="7266222" cy="1642969"/>
          </a:xfrm>
        </p:spPr>
        <p:txBody>
          <a:bodyPr anchor="b">
            <a:normAutofit/>
          </a:bodyPr>
          <a:lstStyle/>
          <a:p>
            <a:r>
              <a:rPr lang="en-US" sz="3600" dirty="0"/>
              <a:t>Big Oh Notation</a:t>
            </a:r>
            <a:endParaRPr lang="en-US" sz="3500" dirty="0"/>
          </a:p>
        </p:txBody>
      </p:sp>
      <p:sp>
        <p:nvSpPr>
          <p:cNvPr id="3" name="Content Placeholder 2">
            <a:extLst>
              <a:ext uri="{FF2B5EF4-FFF2-40B4-BE49-F238E27FC236}">
                <a16:creationId xmlns:a16="http://schemas.microsoft.com/office/drawing/2014/main" id="{95CF1604-FBD2-ED21-2085-B888152FF218}"/>
              </a:ext>
            </a:extLst>
          </p:cNvPr>
          <p:cNvSpPr>
            <a:spLocks noGrp="1"/>
          </p:cNvSpPr>
          <p:nvPr>
            <p:ph idx="1"/>
          </p:nvPr>
        </p:nvSpPr>
        <p:spPr>
          <a:xfrm>
            <a:off x="336730" y="1278380"/>
            <a:ext cx="8116605" cy="4665523"/>
          </a:xfrm>
        </p:spPr>
        <p:txBody>
          <a:bodyPr anchor="t">
            <a:noAutofit/>
          </a:bodyPr>
          <a:lstStyle/>
          <a:p>
            <a:pPr marL="358775" indent="-358775"/>
            <a:r>
              <a:rPr lang="en-IE" dirty="0"/>
              <a:t>Notation provides a way to classify algorithms that can be used for comparison purposes. </a:t>
            </a:r>
          </a:p>
          <a:p>
            <a:pPr marL="358775" indent="-358775"/>
            <a:endParaRPr lang="en-IE" dirty="0"/>
          </a:p>
          <a:p>
            <a:pPr marL="358775" indent="-358775"/>
            <a:r>
              <a:rPr lang="en-IE" dirty="0"/>
              <a:t>A program that has </a:t>
            </a:r>
            <a:r>
              <a:rPr lang="en-IE" i="1" dirty="0"/>
              <a:t>O(1)</a:t>
            </a:r>
            <a:r>
              <a:rPr lang="en-IE" dirty="0"/>
              <a:t> will perform better than a program of </a:t>
            </a:r>
            <a:r>
              <a:rPr lang="en-IE" i="1" dirty="0"/>
              <a:t>O(n)</a:t>
            </a:r>
            <a:r>
              <a:rPr lang="en-IE" dirty="0"/>
              <a:t>, in general. </a:t>
            </a:r>
          </a:p>
          <a:p>
            <a:pPr marL="358775" indent="-358775"/>
            <a:endParaRPr lang="en-IE" dirty="0"/>
          </a:p>
          <a:p>
            <a:pPr marL="358775" indent="-358775"/>
            <a:r>
              <a:rPr lang="en-IE" dirty="0"/>
              <a:t>We can also extend this idea to </a:t>
            </a:r>
            <a:r>
              <a:rPr lang="en-US" dirty="0"/>
              <a:t>analyze the best-case, average-case, and worst-case scenarios for a given algorithm</a:t>
            </a:r>
            <a:r>
              <a:rPr lang="en-IE" dirty="0"/>
              <a:t>.</a:t>
            </a:r>
          </a:p>
          <a:p>
            <a:pPr marL="0" indent="0">
              <a:buNone/>
            </a:pPr>
            <a:endParaRPr lang="en-IE" dirty="0"/>
          </a:p>
          <a:p>
            <a:pPr marL="0" indent="0" algn="ctr">
              <a:buNone/>
            </a:pPr>
            <a:r>
              <a:rPr lang="en-IE" sz="1800" dirty="0"/>
              <a:t>Measuring efficiency: best case</a:t>
            </a:r>
          </a:p>
          <a:p>
            <a:pPr marL="0" indent="0" algn="ctr">
              <a:buNone/>
            </a:pPr>
            <a:r>
              <a:rPr lang="en-IE" sz="1800" dirty="0"/>
              <a:t>Measuring complexity: worst case</a:t>
            </a:r>
          </a:p>
          <a:p>
            <a:pPr marL="0" indent="0" algn="ctr">
              <a:buNone/>
            </a:pPr>
            <a:r>
              <a:rPr lang="en-IE" sz="1800" dirty="0"/>
              <a:t>Both are inter-related</a:t>
            </a:r>
            <a:r>
              <a:rPr lang="en-US" sz="1800" dirty="0"/>
              <a:t> </a:t>
            </a:r>
          </a:p>
        </p:txBody>
      </p:sp>
      <p:sp>
        <p:nvSpPr>
          <p:cNvPr id="31" name="Rectangle 30">
            <a:extLst>
              <a:ext uri="{FF2B5EF4-FFF2-40B4-BE49-F238E27FC236}">
                <a16:creationId xmlns:a16="http://schemas.microsoft.com/office/drawing/2014/main" id="{38BFE801-021E-1A1A-8B47-A0A4F442D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4710871-550D-0C9E-92C0-5E47E39B3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999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572A2-0C41-AB83-0E83-10942BA0F6C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F792B9B-856F-51AB-7EFA-A6387FBA1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335502-0518-6E86-7319-73B953018DD2}"/>
              </a:ext>
            </a:extLst>
          </p:cNvPr>
          <p:cNvSpPr>
            <a:spLocks noGrp="1"/>
          </p:cNvSpPr>
          <p:nvPr>
            <p:ph type="title"/>
          </p:nvPr>
        </p:nvSpPr>
        <p:spPr>
          <a:xfrm>
            <a:off x="219999" y="-817124"/>
            <a:ext cx="7266222" cy="1642969"/>
          </a:xfrm>
        </p:spPr>
        <p:txBody>
          <a:bodyPr anchor="b">
            <a:normAutofit/>
          </a:bodyPr>
          <a:lstStyle/>
          <a:p>
            <a:r>
              <a:rPr lang="en-US" sz="3600" dirty="0"/>
              <a:t>Big Oh Notation</a:t>
            </a:r>
            <a:endParaRPr lang="en-US" sz="3500" dirty="0"/>
          </a:p>
        </p:txBody>
      </p:sp>
      <p:sp>
        <p:nvSpPr>
          <p:cNvPr id="3" name="Content Placeholder 2">
            <a:extLst>
              <a:ext uri="{FF2B5EF4-FFF2-40B4-BE49-F238E27FC236}">
                <a16:creationId xmlns:a16="http://schemas.microsoft.com/office/drawing/2014/main" id="{B1CB16FF-4A3E-056B-C74A-CC3A0BE51BC5}"/>
              </a:ext>
            </a:extLst>
          </p:cNvPr>
          <p:cNvSpPr>
            <a:spLocks noGrp="1"/>
          </p:cNvSpPr>
          <p:nvPr>
            <p:ph idx="1"/>
          </p:nvPr>
        </p:nvSpPr>
        <p:spPr>
          <a:xfrm>
            <a:off x="336730" y="1278380"/>
            <a:ext cx="8116605" cy="4665523"/>
          </a:xfrm>
        </p:spPr>
        <p:txBody>
          <a:bodyPr anchor="t">
            <a:noAutofit/>
          </a:bodyPr>
          <a:lstStyle/>
          <a:p>
            <a:r>
              <a:rPr lang="en-IE" dirty="0"/>
              <a:t>Suppose we consider the following functions that define the timings for different programs:</a:t>
            </a:r>
          </a:p>
          <a:p>
            <a:pPr marL="457200" lvl="1" indent="0">
              <a:buNone/>
            </a:pPr>
            <a:r>
              <a:rPr lang="en-IE" dirty="0"/>
              <a:t>t1(n) = 5 + n, </a:t>
            </a:r>
          </a:p>
          <a:p>
            <a:pPr marL="400050" lvl="1" indent="0">
              <a:buNone/>
            </a:pPr>
            <a:r>
              <a:rPr lang="en-IE" dirty="0"/>
              <a:t> t2(n) = 50 + n, </a:t>
            </a:r>
          </a:p>
          <a:p>
            <a:pPr marL="400050" lvl="1" indent="0">
              <a:buNone/>
            </a:pPr>
            <a:r>
              <a:rPr lang="en-IE" dirty="0"/>
              <a:t> t3(n) = 500 +100n,</a:t>
            </a:r>
          </a:p>
          <a:p>
            <a:pPr marL="400050" lvl="1" indent="0">
              <a:buNone/>
            </a:pPr>
            <a:r>
              <a:rPr lang="en-IE" dirty="0"/>
              <a:t> t4(n) = 5000 +1000n. </a:t>
            </a:r>
          </a:p>
          <a:p>
            <a:pPr marL="400050" lvl="1" indent="0">
              <a:buNone/>
            </a:pPr>
            <a:endParaRPr lang="en-US" dirty="0"/>
          </a:p>
          <a:p>
            <a:r>
              <a:rPr lang="en-IE" dirty="0"/>
              <a:t>The impact of the constants is significant for small values of n, say n &lt; 1000000. </a:t>
            </a:r>
            <a:endParaRPr lang="en-IE" dirty="0">
              <a:solidFill>
                <a:srgbClr val="FF0000"/>
              </a:solidFill>
            </a:endParaRPr>
          </a:p>
          <a:p>
            <a:endParaRPr lang="en-IE" dirty="0"/>
          </a:p>
          <a:p>
            <a:r>
              <a:rPr lang="en-IE" dirty="0"/>
              <a:t>But for very large values of n they have little impact. </a:t>
            </a:r>
          </a:p>
          <a:p>
            <a:endParaRPr lang="en-IE" dirty="0"/>
          </a:p>
          <a:p>
            <a:r>
              <a:rPr lang="en-IE" dirty="0"/>
              <a:t>All of these functions converge, or meet, as n approaches infinity. </a:t>
            </a:r>
            <a:endParaRPr lang="en-US" dirty="0"/>
          </a:p>
        </p:txBody>
      </p:sp>
      <p:sp>
        <p:nvSpPr>
          <p:cNvPr id="31" name="Rectangle 30">
            <a:extLst>
              <a:ext uri="{FF2B5EF4-FFF2-40B4-BE49-F238E27FC236}">
                <a16:creationId xmlns:a16="http://schemas.microsoft.com/office/drawing/2014/main" id="{6461CB4A-D05D-740F-48F6-D95E11344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56169D1-4DB0-C05A-CACF-61E4EB76B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4251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D1824-6D0D-4088-BED9-761EFFC005A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9E54946-9C60-9470-8FA4-E8255ADFB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2A198E-AA2A-3795-AA50-7410A4148BAC}"/>
              </a:ext>
            </a:extLst>
          </p:cNvPr>
          <p:cNvSpPr>
            <a:spLocks noGrp="1"/>
          </p:cNvSpPr>
          <p:nvPr>
            <p:ph type="title"/>
          </p:nvPr>
        </p:nvSpPr>
        <p:spPr>
          <a:xfrm>
            <a:off x="219999" y="-817124"/>
            <a:ext cx="7266222" cy="1642969"/>
          </a:xfrm>
        </p:spPr>
        <p:txBody>
          <a:bodyPr anchor="b">
            <a:normAutofit/>
          </a:bodyPr>
          <a:lstStyle/>
          <a:p>
            <a:r>
              <a:rPr lang="en-US" sz="3600" dirty="0"/>
              <a:t>Big Oh Notation</a:t>
            </a:r>
            <a:endParaRPr lang="en-US" sz="3500" dirty="0"/>
          </a:p>
        </p:txBody>
      </p:sp>
      <p:sp>
        <p:nvSpPr>
          <p:cNvPr id="3" name="Content Placeholder 2">
            <a:extLst>
              <a:ext uri="{FF2B5EF4-FFF2-40B4-BE49-F238E27FC236}">
                <a16:creationId xmlns:a16="http://schemas.microsoft.com/office/drawing/2014/main" id="{B7EF732C-8A4D-7153-ECBF-711874116601}"/>
              </a:ext>
            </a:extLst>
          </p:cNvPr>
          <p:cNvSpPr>
            <a:spLocks noGrp="1"/>
          </p:cNvSpPr>
          <p:nvPr>
            <p:ph idx="1"/>
          </p:nvPr>
        </p:nvSpPr>
        <p:spPr>
          <a:xfrm>
            <a:off x="336730" y="1278380"/>
            <a:ext cx="8116605" cy="4665523"/>
          </a:xfrm>
        </p:spPr>
        <p:txBody>
          <a:bodyPr anchor="t">
            <a:noAutofit/>
          </a:bodyPr>
          <a:lstStyle/>
          <a:p>
            <a:pPr marL="0" indent="0">
              <a:buNone/>
            </a:pPr>
            <a:r>
              <a:rPr lang="en-US" sz="1800" dirty="0"/>
              <a:t>Example:</a:t>
            </a:r>
          </a:p>
          <a:p>
            <a:r>
              <a:rPr lang="en-US" sz="1800" dirty="0"/>
              <a:t>Intuitively, this makes sense because, in many different contexts, we apply this rule without thinking about it. </a:t>
            </a:r>
          </a:p>
          <a:p>
            <a:endParaRPr lang="en-US" sz="1800" dirty="0"/>
          </a:p>
          <a:p>
            <a:r>
              <a:rPr lang="en-US" sz="1800" dirty="0"/>
              <a:t>For example, suppose you pay 1 million euros for a property and then have to pay 20 thousand euros in fees. </a:t>
            </a:r>
          </a:p>
          <a:p>
            <a:endParaRPr lang="en-US" sz="1800" dirty="0"/>
          </a:p>
          <a:p>
            <a:r>
              <a:rPr lang="en-US" sz="1800" dirty="0"/>
              <a:t>You would say the cost of the property is of the order 1 million. The additional twenty thousand may be ignored! </a:t>
            </a:r>
          </a:p>
          <a:p>
            <a:endParaRPr lang="en-US" sz="1800" dirty="0"/>
          </a:p>
          <a:p>
            <a:pPr marL="0" indent="0">
              <a:buNone/>
            </a:pPr>
            <a:endParaRPr lang="en-US" sz="1800" dirty="0"/>
          </a:p>
          <a:p>
            <a:endParaRPr lang="en-US" sz="1800" dirty="0"/>
          </a:p>
        </p:txBody>
      </p:sp>
      <p:sp>
        <p:nvSpPr>
          <p:cNvPr id="31" name="Rectangle 30">
            <a:extLst>
              <a:ext uri="{FF2B5EF4-FFF2-40B4-BE49-F238E27FC236}">
                <a16:creationId xmlns:a16="http://schemas.microsoft.com/office/drawing/2014/main" id="{47EA93F1-24A7-40E1-DC36-3F68059F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9BF7B24-84D8-FB0F-6F95-045E59747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452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97CDE-7638-3EDE-C22E-7B012158CA7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130A961-F225-6DC6-7397-B901640E4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28FA8D-2726-0674-C4B7-500A45C14A44}"/>
              </a:ext>
            </a:extLst>
          </p:cNvPr>
          <p:cNvSpPr>
            <a:spLocks noGrp="1"/>
          </p:cNvSpPr>
          <p:nvPr>
            <p:ph type="title"/>
          </p:nvPr>
        </p:nvSpPr>
        <p:spPr>
          <a:xfrm>
            <a:off x="219999" y="-817124"/>
            <a:ext cx="7266222" cy="1642969"/>
          </a:xfrm>
        </p:spPr>
        <p:txBody>
          <a:bodyPr anchor="b">
            <a:normAutofit/>
          </a:bodyPr>
          <a:lstStyle/>
          <a:p>
            <a:r>
              <a:rPr lang="en-US" sz="3600" dirty="0"/>
              <a:t>Big Oh Notation</a:t>
            </a:r>
            <a:endParaRPr lang="en-US" sz="3500" dirty="0"/>
          </a:p>
        </p:txBody>
      </p:sp>
      <p:sp>
        <p:nvSpPr>
          <p:cNvPr id="3" name="Content Placeholder 2">
            <a:extLst>
              <a:ext uri="{FF2B5EF4-FFF2-40B4-BE49-F238E27FC236}">
                <a16:creationId xmlns:a16="http://schemas.microsoft.com/office/drawing/2014/main" id="{67AC8203-AB1C-22C0-2B6F-F5EE87DDA395}"/>
              </a:ext>
            </a:extLst>
          </p:cNvPr>
          <p:cNvSpPr>
            <a:spLocks noGrp="1"/>
          </p:cNvSpPr>
          <p:nvPr>
            <p:ph idx="1"/>
          </p:nvPr>
        </p:nvSpPr>
        <p:spPr>
          <a:xfrm>
            <a:off x="336730" y="1278380"/>
            <a:ext cx="8116605" cy="4665523"/>
          </a:xfrm>
        </p:spPr>
        <p:txBody>
          <a:bodyPr anchor="t">
            <a:noAutofit/>
          </a:bodyPr>
          <a:lstStyle/>
          <a:p>
            <a:r>
              <a:rPr lang="en-IE" dirty="0"/>
              <a:t>Suppose we consider the following functions that define the timings for different programs:</a:t>
            </a:r>
          </a:p>
          <a:p>
            <a:pPr marL="457200" lvl="1" indent="0">
              <a:buNone/>
            </a:pPr>
            <a:r>
              <a:rPr lang="en-IE" dirty="0"/>
              <a:t>t1(n) = 5 + n, </a:t>
            </a:r>
          </a:p>
          <a:p>
            <a:pPr marL="400050" lvl="1" indent="0">
              <a:buNone/>
            </a:pPr>
            <a:r>
              <a:rPr lang="en-IE" dirty="0"/>
              <a:t> t2(n) = 50 + n, </a:t>
            </a:r>
          </a:p>
          <a:p>
            <a:pPr marL="400050" lvl="1" indent="0">
              <a:buNone/>
            </a:pPr>
            <a:r>
              <a:rPr lang="en-IE" dirty="0"/>
              <a:t> t3(n) = 500 +100n,</a:t>
            </a:r>
          </a:p>
          <a:p>
            <a:pPr marL="400050" lvl="1" indent="0">
              <a:buNone/>
            </a:pPr>
            <a:r>
              <a:rPr lang="en-IE" dirty="0"/>
              <a:t> t4(n) = 5000 +1000n.</a:t>
            </a:r>
          </a:p>
          <a:p>
            <a:pPr marL="400050" lvl="1" indent="0">
              <a:buNone/>
            </a:pPr>
            <a:endParaRPr lang="en-US" dirty="0"/>
          </a:p>
          <a:p>
            <a:r>
              <a:rPr lang="en-IE" dirty="0"/>
              <a:t>Therefore, all of these functions form a set that is asymptotically dominated by </a:t>
            </a:r>
            <a:r>
              <a:rPr lang="en-IE" b="1" dirty="0"/>
              <a:t>t(n) = n</a:t>
            </a:r>
            <a:r>
              <a:rPr lang="en-IE" dirty="0"/>
              <a:t>. </a:t>
            </a:r>
          </a:p>
          <a:p>
            <a:endParaRPr lang="en-IE" dirty="0"/>
          </a:p>
          <a:p>
            <a:r>
              <a:rPr lang="en-IE" dirty="0"/>
              <a:t>Form a family of functions of O(n).</a:t>
            </a:r>
          </a:p>
          <a:p>
            <a:pPr marL="0" indent="0">
              <a:buNone/>
            </a:pPr>
            <a:endParaRPr lang="en-IE" dirty="0"/>
          </a:p>
        </p:txBody>
      </p:sp>
      <p:sp>
        <p:nvSpPr>
          <p:cNvPr id="31" name="Rectangle 30">
            <a:extLst>
              <a:ext uri="{FF2B5EF4-FFF2-40B4-BE49-F238E27FC236}">
                <a16:creationId xmlns:a16="http://schemas.microsoft.com/office/drawing/2014/main" id="{06CF10E5-9EB0-4320-55FF-C0CC3C9F7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E1CADD11-CAA0-3C5C-B842-6D40600DA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6940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4ADA6-4A69-1475-D0D6-7573ACE1F5AE}"/>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9CE052A-D3EF-EE79-3A60-5DF5B09B8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1E3E69-7E0E-139A-B8E1-CB2EB78AD526}"/>
              </a:ext>
            </a:extLst>
          </p:cNvPr>
          <p:cNvSpPr>
            <a:spLocks noGrp="1"/>
          </p:cNvSpPr>
          <p:nvPr>
            <p:ph type="title"/>
          </p:nvPr>
        </p:nvSpPr>
        <p:spPr>
          <a:xfrm>
            <a:off x="219999" y="-817124"/>
            <a:ext cx="7266222" cy="1642969"/>
          </a:xfrm>
        </p:spPr>
        <p:txBody>
          <a:bodyPr anchor="b">
            <a:normAutofit/>
          </a:bodyPr>
          <a:lstStyle/>
          <a:p>
            <a:r>
              <a:rPr lang="en-US" sz="3600" dirty="0"/>
              <a:t>Big Oh Notation</a:t>
            </a:r>
            <a:endParaRPr lang="en-US" sz="3500" dirty="0"/>
          </a:p>
        </p:txBody>
      </p:sp>
      <p:sp>
        <p:nvSpPr>
          <p:cNvPr id="3" name="Content Placeholder 2">
            <a:extLst>
              <a:ext uri="{FF2B5EF4-FFF2-40B4-BE49-F238E27FC236}">
                <a16:creationId xmlns:a16="http://schemas.microsoft.com/office/drawing/2014/main" id="{03E7FA50-0136-4773-5A10-BBC4E1AD7A2F}"/>
              </a:ext>
            </a:extLst>
          </p:cNvPr>
          <p:cNvSpPr>
            <a:spLocks noGrp="1"/>
          </p:cNvSpPr>
          <p:nvPr>
            <p:ph idx="1"/>
          </p:nvPr>
        </p:nvSpPr>
        <p:spPr>
          <a:xfrm>
            <a:off x="336730" y="1278380"/>
            <a:ext cx="8116605" cy="4665523"/>
          </a:xfrm>
        </p:spPr>
        <p:txBody>
          <a:bodyPr anchor="t">
            <a:noAutofit/>
          </a:bodyPr>
          <a:lstStyle/>
          <a:p>
            <a:r>
              <a:rPr lang="en-IE" dirty="0"/>
              <a:t>Similarly we can argue that:</a:t>
            </a:r>
          </a:p>
          <a:p>
            <a:pPr marL="400050" lvl="1" indent="0">
              <a:buNone/>
            </a:pPr>
            <a:r>
              <a:rPr lang="en-IE" dirty="0"/>
              <a:t> t(n) = 50n</a:t>
            </a:r>
            <a:r>
              <a:rPr lang="en-IE" baseline="30000" dirty="0"/>
              <a:t>2</a:t>
            </a:r>
          </a:p>
          <a:p>
            <a:pPr marL="400050" lvl="1" indent="0">
              <a:buNone/>
            </a:pPr>
            <a:r>
              <a:rPr lang="en-IE" dirty="0"/>
              <a:t> t(n) = 10000+ 10n</a:t>
            </a:r>
            <a:r>
              <a:rPr lang="en-IE" baseline="30000" dirty="0"/>
              <a:t>2</a:t>
            </a:r>
          </a:p>
          <a:p>
            <a:pPr marL="400050" lvl="1" indent="0">
              <a:buNone/>
            </a:pPr>
            <a:r>
              <a:rPr lang="en-IE" dirty="0"/>
              <a:t> t(n) = 1000+ 500n</a:t>
            </a:r>
            <a:r>
              <a:rPr lang="en-IE" baseline="30000" dirty="0"/>
              <a:t>2</a:t>
            </a:r>
          </a:p>
          <a:p>
            <a:pPr marL="400050" lvl="1" indent="0">
              <a:buNone/>
            </a:pPr>
            <a:r>
              <a:rPr lang="en-IE" dirty="0"/>
              <a:t> t(n) = 100 + 50000n</a:t>
            </a:r>
            <a:r>
              <a:rPr lang="en-IE" baseline="30000" dirty="0"/>
              <a:t>2</a:t>
            </a:r>
          </a:p>
          <a:p>
            <a:pPr marL="400050" lvl="1" indent="0">
              <a:buNone/>
            </a:pPr>
            <a:endParaRPr lang="en-IE" baseline="30000" dirty="0"/>
          </a:p>
          <a:p>
            <a:r>
              <a:rPr lang="en-US" dirty="0"/>
              <a:t>A</a:t>
            </a:r>
            <a:r>
              <a:rPr lang="en-IE" dirty="0" err="1"/>
              <a:t>ll</a:t>
            </a:r>
            <a:r>
              <a:rPr lang="en-IE" dirty="0"/>
              <a:t> belong to the family of functions of O(n</a:t>
            </a:r>
            <a:r>
              <a:rPr lang="en-IE" baseline="30000" dirty="0"/>
              <a:t>2</a:t>
            </a:r>
            <a:r>
              <a:rPr lang="en-IE" dirty="0"/>
              <a:t>).</a:t>
            </a:r>
          </a:p>
          <a:p>
            <a:endParaRPr lang="en-US" dirty="0"/>
          </a:p>
          <a:p>
            <a:endParaRPr lang="en-US" dirty="0"/>
          </a:p>
          <a:p>
            <a:endParaRPr lang="en-US" dirty="0"/>
          </a:p>
        </p:txBody>
      </p:sp>
      <p:sp>
        <p:nvSpPr>
          <p:cNvPr id="31" name="Rectangle 30">
            <a:extLst>
              <a:ext uri="{FF2B5EF4-FFF2-40B4-BE49-F238E27FC236}">
                <a16:creationId xmlns:a16="http://schemas.microsoft.com/office/drawing/2014/main" id="{05D69129-492B-F659-682E-CDCA5D080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09E8586-176E-341B-2E1E-16634CA0A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008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E876F-E6D9-E26D-C667-33821BBBA2E6}"/>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566D130-9C09-F9B7-0AFE-6D8E6BAD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5AAA2C-A6A0-389C-ACB1-496C91AFCFAC}"/>
              </a:ext>
            </a:extLst>
          </p:cNvPr>
          <p:cNvSpPr>
            <a:spLocks noGrp="1"/>
          </p:cNvSpPr>
          <p:nvPr>
            <p:ph type="title"/>
          </p:nvPr>
        </p:nvSpPr>
        <p:spPr>
          <a:xfrm>
            <a:off x="219999" y="-817124"/>
            <a:ext cx="7266222" cy="1642969"/>
          </a:xfrm>
        </p:spPr>
        <p:txBody>
          <a:bodyPr anchor="b">
            <a:normAutofit/>
          </a:bodyPr>
          <a:lstStyle/>
          <a:p>
            <a:r>
              <a:rPr lang="en-US" sz="3600" dirty="0"/>
              <a:t>Sum of first N natural numbers</a:t>
            </a:r>
            <a:endParaRPr lang="en-US" sz="3500" dirty="0"/>
          </a:p>
        </p:txBody>
      </p:sp>
      <p:sp>
        <p:nvSpPr>
          <p:cNvPr id="3" name="Content Placeholder 2">
            <a:extLst>
              <a:ext uri="{FF2B5EF4-FFF2-40B4-BE49-F238E27FC236}">
                <a16:creationId xmlns:a16="http://schemas.microsoft.com/office/drawing/2014/main" id="{81373ACE-EEE3-DA63-6DF0-D442474E6CBE}"/>
              </a:ext>
            </a:extLst>
          </p:cNvPr>
          <p:cNvSpPr>
            <a:spLocks noGrp="1"/>
          </p:cNvSpPr>
          <p:nvPr>
            <p:ph idx="1"/>
          </p:nvPr>
        </p:nvSpPr>
        <p:spPr>
          <a:xfrm>
            <a:off x="336730" y="1278380"/>
            <a:ext cx="8116605" cy="4665523"/>
          </a:xfrm>
        </p:spPr>
        <p:txBody>
          <a:bodyPr anchor="t">
            <a:noAutofit/>
          </a:bodyPr>
          <a:lstStyle/>
          <a:p>
            <a:pPr marL="0" indent="0">
              <a:buNone/>
            </a:pPr>
            <a:r>
              <a:rPr lang="en-IE" sz="600" b="1" dirty="0"/>
              <a:t>	</a:t>
            </a:r>
          </a:p>
          <a:p>
            <a:pPr marL="0" indent="0">
              <a:buNone/>
            </a:pPr>
            <a:r>
              <a:rPr lang="en-IE" sz="1400" b="1" dirty="0"/>
              <a:t>1</a:t>
            </a:r>
            <a:r>
              <a:rPr lang="en-IE" sz="1400" b="1" baseline="30000" dirty="0"/>
              <a:t>st</a:t>
            </a:r>
            <a:r>
              <a:rPr lang="en-IE" sz="1400" b="1" dirty="0"/>
              <a:t> Sol:</a:t>
            </a:r>
          </a:p>
          <a:p>
            <a:pPr marL="0" indent="0">
              <a:buNone/>
            </a:pPr>
            <a:r>
              <a:rPr lang="en-IE" sz="1400" b="1" dirty="0"/>
              <a:t>	static</a:t>
            </a:r>
            <a:r>
              <a:rPr lang="en-IE" sz="1400" dirty="0"/>
              <a:t> </a:t>
            </a:r>
            <a:r>
              <a:rPr lang="en-IE" sz="1400" b="1" dirty="0"/>
              <a:t>long</a:t>
            </a:r>
            <a:r>
              <a:rPr lang="en-IE" sz="1400" dirty="0"/>
              <a:t> </a:t>
            </a:r>
            <a:r>
              <a:rPr lang="en-IE" sz="1400" dirty="0" err="1"/>
              <a:t>sumN</a:t>
            </a:r>
            <a:r>
              <a:rPr lang="en-IE" sz="1400" dirty="0"/>
              <a:t>(</a:t>
            </a:r>
            <a:r>
              <a:rPr lang="en-IE" sz="1400" b="1" dirty="0"/>
              <a:t>long</a:t>
            </a:r>
            <a:r>
              <a:rPr lang="en-IE" sz="1400" dirty="0"/>
              <a:t> n){</a:t>
            </a:r>
            <a:endParaRPr lang="en-US" sz="1400" dirty="0"/>
          </a:p>
          <a:p>
            <a:pPr marL="0" indent="0">
              <a:buNone/>
            </a:pPr>
            <a:r>
              <a:rPr lang="en-IE" sz="1400" dirty="0"/>
              <a:t>		</a:t>
            </a:r>
            <a:r>
              <a:rPr lang="en-IE" sz="1400" b="1" dirty="0">
                <a:solidFill>
                  <a:srgbClr val="FF0000"/>
                </a:solidFill>
              </a:rPr>
              <a:t>long</a:t>
            </a:r>
            <a:r>
              <a:rPr lang="en-IE" sz="1400" dirty="0">
                <a:solidFill>
                  <a:srgbClr val="FF0000"/>
                </a:solidFill>
              </a:rPr>
              <a:t> s = n*(n+1)/2;</a:t>
            </a:r>
            <a:endParaRPr lang="en-US" sz="1400" dirty="0">
              <a:solidFill>
                <a:srgbClr val="FF0000"/>
              </a:solidFill>
            </a:endParaRPr>
          </a:p>
          <a:p>
            <a:pPr marL="0" indent="0">
              <a:buNone/>
            </a:pPr>
            <a:r>
              <a:rPr lang="en-IE" sz="1400" dirty="0"/>
              <a:t>		</a:t>
            </a:r>
            <a:r>
              <a:rPr lang="en-IE" sz="1400" b="1" dirty="0"/>
              <a:t>return</a:t>
            </a:r>
            <a:r>
              <a:rPr lang="en-IE" sz="1400" dirty="0"/>
              <a:t> s;</a:t>
            </a:r>
            <a:endParaRPr lang="en-US" sz="1400" dirty="0"/>
          </a:p>
          <a:p>
            <a:pPr marL="0" indent="0">
              <a:buNone/>
            </a:pPr>
            <a:r>
              <a:rPr lang="en-IE" sz="1400" dirty="0"/>
              <a:t>	}</a:t>
            </a:r>
          </a:p>
          <a:p>
            <a:pPr marL="0" indent="0">
              <a:buNone/>
            </a:pPr>
            <a:endParaRPr lang="en-IE" sz="1400" dirty="0"/>
          </a:p>
          <a:p>
            <a:pPr marL="0" indent="0">
              <a:buNone/>
            </a:pPr>
            <a:r>
              <a:rPr lang="en-IE" sz="1400" b="1" dirty="0"/>
              <a:t>2</a:t>
            </a:r>
            <a:r>
              <a:rPr lang="en-IE" sz="1400" b="1" baseline="30000" dirty="0"/>
              <a:t>nd</a:t>
            </a:r>
            <a:r>
              <a:rPr lang="en-IE" sz="1400" b="1" dirty="0"/>
              <a:t>  Sol:</a:t>
            </a:r>
            <a:endParaRPr lang="en-US" sz="1400" dirty="0"/>
          </a:p>
          <a:p>
            <a:pPr marL="0" indent="0">
              <a:buNone/>
            </a:pPr>
            <a:r>
              <a:rPr lang="en-IE" sz="1400" dirty="0"/>
              <a:t>	 </a:t>
            </a:r>
            <a:r>
              <a:rPr lang="en-IE" sz="1400" b="1" dirty="0"/>
              <a:t>static</a:t>
            </a:r>
            <a:r>
              <a:rPr lang="en-IE" sz="1400" dirty="0"/>
              <a:t> </a:t>
            </a:r>
            <a:r>
              <a:rPr lang="en-IE" sz="1400" b="1" dirty="0"/>
              <a:t>long</a:t>
            </a:r>
            <a:r>
              <a:rPr lang="en-IE" sz="1400" dirty="0"/>
              <a:t> sumN1(</a:t>
            </a:r>
            <a:r>
              <a:rPr lang="en-IE" sz="1400" b="1" dirty="0"/>
              <a:t>long</a:t>
            </a:r>
            <a:r>
              <a:rPr lang="en-IE" sz="1400" dirty="0"/>
              <a:t> n){</a:t>
            </a:r>
            <a:endParaRPr lang="en-US" sz="1400" dirty="0"/>
          </a:p>
          <a:p>
            <a:pPr marL="0" indent="0">
              <a:buNone/>
            </a:pPr>
            <a:r>
              <a:rPr lang="en-IE" sz="1400" dirty="0"/>
              <a:t>	</a:t>
            </a:r>
            <a:r>
              <a:rPr lang="en-IE" sz="1400" b="1" dirty="0"/>
              <a:t>long</a:t>
            </a:r>
            <a:r>
              <a:rPr lang="en-IE" sz="1400" dirty="0"/>
              <a:t> s = 0;</a:t>
            </a:r>
            <a:endParaRPr lang="en-US" sz="1400" dirty="0"/>
          </a:p>
          <a:p>
            <a:pPr marL="0" indent="0">
              <a:buNone/>
            </a:pPr>
            <a:r>
              <a:rPr lang="en-IE" sz="1400" dirty="0"/>
              <a:t>	</a:t>
            </a:r>
            <a:r>
              <a:rPr lang="en-IE" sz="1400" b="1" dirty="0">
                <a:solidFill>
                  <a:srgbClr val="FF0000"/>
                </a:solidFill>
              </a:rPr>
              <a:t>for</a:t>
            </a:r>
            <a:r>
              <a:rPr lang="en-IE" sz="1400" dirty="0">
                <a:solidFill>
                  <a:srgbClr val="FF0000"/>
                </a:solidFill>
              </a:rPr>
              <a:t>(</a:t>
            </a:r>
            <a:r>
              <a:rPr lang="en-IE" sz="1400" b="1" dirty="0">
                <a:solidFill>
                  <a:srgbClr val="FF0000"/>
                </a:solidFill>
              </a:rPr>
              <a:t>int</a:t>
            </a:r>
            <a:r>
              <a:rPr lang="en-IE" sz="1400" dirty="0">
                <a:solidFill>
                  <a:srgbClr val="FF0000"/>
                </a:solidFill>
              </a:rPr>
              <a:t> j=1; j &lt;= n; </a:t>
            </a:r>
            <a:r>
              <a:rPr lang="en-IE" sz="1400" dirty="0" err="1">
                <a:solidFill>
                  <a:srgbClr val="FF0000"/>
                </a:solidFill>
              </a:rPr>
              <a:t>j++</a:t>
            </a:r>
            <a:r>
              <a:rPr lang="en-IE" sz="1400" dirty="0">
                <a:solidFill>
                  <a:srgbClr val="FF0000"/>
                </a:solidFill>
              </a:rPr>
              <a:t>)</a:t>
            </a:r>
          </a:p>
          <a:p>
            <a:pPr marL="0" indent="0">
              <a:buNone/>
            </a:pPr>
            <a:r>
              <a:rPr lang="en-IE" sz="1400" dirty="0">
                <a:solidFill>
                  <a:srgbClr val="FF0000"/>
                </a:solidFill>
              </a:rPr>
              <a:t>		s=s+(j);</a:t>
            </a:r>
            <a:endParaRPr lang="en-US" sz="1400" dirty="0">
              <a:solidFill>
                <a:srgbClr val="FF0000"/>
              </a:solidFill>
            </a:endParaRPr>
          </a:p>
          <a:p>
            <a:pPr marL="0" indent="0">
              <a:buNone/>
            </a:pPr>
            <a:r>
              <a:rPr lang="en-IE" sz="1400" dirty="0"/>
              <a:t>	</a:t>
            </a:r>
            <a:r>
              <a:rPr lang="en-IE" sz="1400" b="1" dirty="0"/>
              <a:t>return</a:t>
            </a:r>
            <a:r>
              <a:rPr lang="en-IE" sz="1400" dirty="0"/>
              <a:t> s;</a:t>
            </a:r>
            <a:endParaRPr lang="en-US" sz="1400" dirty="0"/>
          </a:p>
          <a:p>
            <a:pPr marL="0" indent="0">
              <a:buNone/>
            </a:pPr>
            <a:r>
              <a:rPr lang="en-IE" sz="1400" dirty="0"/>
              <a:t>}</a:t>
            </a:r>
            <a:endParaRPr lang="en-US" sz="1400" dirty="0"/>
          </a:p>
          <a:p>
            <a:pPr marL="0" indent="0">
              <a:buNone/>
            </a:pPr>
            <a:endParaRPr lang="en-US" sz="600" dirty="0"/>
          </a:p>
          <a:p>
            <a:pPr marL="0" indent="0">
              <a:buNone/>
            </a:pPr>
            <a:r>
              <a:rPr lang="en-IE" sz="1200" dirty="0"/>
              <a:t>Both give same results. However, if we use a benchmark of n = 1000000, </a:t>
            </a:r>
            <a:r>
              <a:rPr lang="en-IE" sz="1200" dirty="0" err="1"/>
              <a:t>sumN</a:t>
            </a:r>
            <a:r>
              <a:rPr lang="en-IE" sz="1200" dirty="0"/>
              <a:t> will perform better.</a:t>
            </a:r>
            <a:r>
              <a:rPr lang="en-IE" sz="700" dirty="0"/>
              <a:t>	</a:t>
            </a:r>
            <a:endParaRPr lang="en-US" sz="700" dirty="0"/>
          </a:p>
        </p:txBody>
      </p:sp>
      <p:sp>
        <p:nvSpPr>
          <p:cNvPr id="31" name="Rectangle 30">
            <a:extLst>
              <a:ext uri="{FF2B5EF4-FFF2-40B4-BE49-F238E27FC236}">
                <a16:creationId xmlns:a16="http://schemas.microsoft.com/office/drawing/2014/main" id="{51FB180A-ADB1-446E-80CF-64D484F24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3BE8E67-4A28-9BD4-0E1E-71906CE4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FD0090C-51AD-3F3A-DDBF-2A32EDE3AB0C}"/>
              </a:ext>
            </a:extLst>
          </p:cNvPr>
          <p:cNvSpPr txBox="1"/>
          <p:nvPr/>
        </p:nvSpPr>
        <p:spPr>
          <a:xfrm>
            <a:off x="4572000" y="2072320"/>
            <a:ext cx="3577381" cy="1815882"/>
          </a:xfrm>
          <a:prstGeom prst="rect">
            <a:avLst/>
          </a:prstGeom>
          <a:noFill/>
        </p:spPr>
        <p:txBody>
          <a:bodyPr wrap="square" rtlCol="0">
            <a:spAutoFit/>
          </a:bodyPr>
          <a:lstStyle/>
          <a:p>
            <a:pPr algn="just"/>
            <a:r>
              <a:rPr lang="en-US" sz="1600" b="0" i="0" u="none" strike="noStrike" kern="1200" baseline="0" dirty="0">
                <a:solidFill>
                  <a:schemeClr val="tx1"/>
                </a:solidFill>
                <a:latin typeface="+mn-lt"/>
                <a:ea typeface="+mn-ea"/>
                <a:cs typeface="+mn-cs"/>
              </a:rPr>
              <a:t>The iteration involves the execution of at least n instructions and, therefore, requires a greater computation time. </a:t>
            </a:r>
          </a:p>
          <a:p>
            <a:pPr algn="just"/>
            <a:r>
              <a:rPr lang="en-US" sz="1600" b="0" i="0" u="none" strike="noStrike" kern="1200" baseline="0" dirty="0">
                <a:solidFill>
                  <a:schemeClr val="tx1"/>
                </a:solidFill>
                <a:latin typeface="+mn-lt"/>
                <a:ea typeface="+mn-ea"/>
                <a:cs typeface="+mn-cs"/>
              </a:rPr>
              <a:t>A computation time that grows linearly as n increases; whereas the cost of executing the formula is constant no matter how big n </a:t>
            </a:r>
            <a:r>
              <a:rPr lang="en-IE" sz="1600" b="0" i="0" u="none" strike="noStrike" kern="1200" baseline="0" dirty="0">
                <a:solidFill>
                  <a:schemeClr val="tx1"/>
                </a:solidFill>
                <a:latin typeface="+mn-lt"/>
                <a:ea typeface="+mn-ea"/>
                <a:cs typeface="+mn-cs"/>
              </a:rPr>
              <a:t>becomes.</a:t>
            </a:r>
            <a:endParaRPr lang="en-IE" sz="1600" dirty="0"/>
          </a:p>
        </p:txBody>
      </p:sp>
    </p:spTree>
    <p:extLst>
      <p:ext uri="{BB962C8B-B14F-4D97-AF65-F5344CB8AC3E}">
        <p14:creationId xmlns:p14="http://schemas.microsoft.com/office/powerpoint/2010/main" val="7783983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CC5AC-A3AD-6910-687E-3B5CFF8AE290}"/>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ACDFC58-7667-7695-5CBC-645D4F249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1F8313-1AAF-345B-ED37-EC9ED2905A5D}"/>
              </a:ext>
            </a:extLst>
          </p:cNvPr>
          <p:cNvSpPr>
            <a:spLocks noGrp="1"/>
          </p:cNvSpPr>
          <p:nvPr>
            <p:ph type="title"/>
          </p:nvPr>
        </p:nvSpPr>
        <p:spPr>
          <a:xfrm>
            <a:off x="219999" y="-817124"/>
            <a:ext cx="7266222" cy="1642969"/>
          </a:xfrm>
        </p:spPr>
        <p:txBody>
          <a:bodyPr anchor="b">
            <a:normAutofit/>
          </a:bodyPr>
          <a:lstStyle/>
          <a:p>
            <a:r>
              <a:rPr lang="en-US" sz="3600" dirty="0"/>
              <a:t>Laws of Big Oh</a:t>
            </a:r>
            <a:endParaRPr lang="en-US" sz="3500" dirty="0"/>
          </a:p>
        </p:txBody>
      </p:sp>
      <p:sp>
        <p:nvSpPr>
          <p:cNvPr id="3" name="Content Placeholder 2">
            <a:extLst>
              <a:ext uri="{FF2B5EF4-FFF2-40B4-BE49-F238E27FC236}">
                <a16:creationId xmlns:a16="http://schemas.microsoft.com/office/drawing/2014/main" id="{76DB7C51-588A-EBFF-C042-A37C63BDEB54}"/>
              </a:ext>
            </a:extLst>
          </p:cNvPr>
          <p:cNvSpPr>
            <a:spLocks noGrp="1"/>
          </p:cNvSpPr>
          <p:nvPr>
            <p:ph idx="1"/>
          </p:nvPr>
        </p:nvSpPr>
        <p:spPr>
          <a:xfrm>
            <a:off x="336730" y="1278380"/>
            <a:ext cx="8116605" cy="4665523"/>
          </a:xfrm>
        </p:spPr>
        <p:txBody>
          <a:bodyPr anchor="t">
            <a:noAutofit/>
          </a:bodyPr>
          <a:lstStyle/>
          <a:p>
            <a:r>
              <a:rPr lang="en-US" dirty="0"/>
              <a:t>Summation:</a:t>
            </a:r>
          </a:p>
          <a:p>
            <a:pPr marL="457200" lvl="1" indent="0">
              <a:buNone/>
            </a:pPr>
            <a:r>
              <a:rPr lang="en-IE" i="1" dirty="0"/>
              <a:t>O(1)+O(1)+..+O(1) = k * O(1) = </a:t>
            </a:r>
            <a:r>
              <a:rPr lang="en-IE" b="1" i="1" dirty="0"/>
              <a:t>O(1)</a:t>
            </a:r>
            <a:r>
              <a:rPr lang="en-IE" dirty="0"/>
              <a:t>, </a:t>
            </a:r>
            <a:r>
              <a:rPr lang="en-IE" sz="1600" dirty="0"/>
              <a:t>k =10, 10*O(1) = O(1) because constant is eliminated. </a:t>
            </a:r>
            <a:r>
              <a:rPr lang="en-IE" sz="1600" dirty="0">
                <a:solidFill>
                  <a:srgbClr val="FF0000"/>
                </a:solidFill>
              </a:rPr>
              <a:t>Example: commute to college!</a:t>
            </a:r>
            <a:endParaRPr lang="en-US" dirty="0">
              <a:solidFill>
                <a:srgbClr val="FF0000"/>
              </a:solidFill>
            </a:endParaRPr>
          </a:p>
          <a:p>
            <a:pPr marL="457200" lvl="1" indent="0">
              <a:buNone/>
            </a:pPr>
            <a:r>
              <a:rPr lang="en-IE" i="1" dirty="0"/>
              <a:t>O(n) + O(n)+..+O(n) = k * O(n) = </a:t>
            </a:r>
            <a:r>
              <a:rPr lang="en-IE" b="1" i="1" dirty="0"/>
              <a:t>O(n)</a:t>
            </a:r>
            <a:endParaRPr lang="en-US" b="1" dirty="0"/>
          </a:p>
          <a:p>
            <a:pPr marL="457200" lvl="1" indent="0">
              <a:buNone/>
            </a:pPr>
            <a:r>
              <a:rPr lang="en-IE" i="1" dirty="0"/>
              <a:t>O(n) + O(m) = </a:t>
            </a:r>
            <a:r>
              <a:rPr lang="en-IE" b="1" i="1" dirty="0"/>
              <a:t>max</a:t>
            </a:r>
            <a:r>
              <a:rPr lang="en-IE" i="1" dirty="0"/>
              <a:t>(O(n), O(m))</a:t>
            </a:r>
            <a:endParaRPr lang="en-US" dirty="0"/>
          </a:p>
          <a:p>
            <a:pPr marL="457200" lvl="1" indent="0">
              <a:buNone/>
            </a:pPr>
            <a:r>
              <a:rPr lang="en-IE" dirty="0"/>
              <a:t>e.g. </a:t>
            </a:r>
            <a:r>
              <a:rPr lang="en-IE" i="1" dirty="0"/>
              <a:t>O(n</a:t>
            </a:r>
            <a:r>
              <a:rPr lang="en-IE" i="1" baseline="30000" dirty="0"/>
              <a:t>3</a:t>
            </a:r>
            <a:r>
              <a:rPr lang="en-IE" i="1" dirty="0"/>
              <a:t>) + O( n</a:t>
            </a:r>
            <a:r>
              <a:rPr lang="en-IE" i="1" baseline="30000" dirty="0"/>
              <a:t>5</a:t>
            </a:r>
            <a:r>
              <a:rPr lang="en-IE" i="1" dirty="0"/>
              <a:t>) = </a:t>
            </a:r>
            <a:r>
              <a:rPr lang="en-IE" b="1" i="1" dirty="0"/>
              <a:t>O( n</a:t>
            </a:r>
            <a:r>
              <a:rPr lang="en-IE" b="1" i="1" baseline="30000" dirty="0"/>
              <a:t>5</a:t>
            </a:r>
            <a:r>
              <a:rPr lang="en-IE" b="1" i="1" dirty="0"/>
              <a:t>)</a:t>
            </a:r>
            <a:endParaRPr lang="en-US" b="1" dirty="0"/>
          </a:p>
          <a:p>
            <a:endParaRPr lang="en-US" dirty="0"/>
          </a:p>
          <a:p>
            <a:r>
              <a:rPr lang="en-US" dirty="0"/>
              <a:t>Product:</a:t>
            </a:r>
          </a:p>
          <a:p>
            <a:pPr marL="457200" lvl="1" indent="0">
              <a:buNone/>
            </a:pPr>
            <a:r>
              <a:rPr lang="en-IE" i="1" dirty="0"/>
              <a:t>O(n) * O(n) = </a:t>
            </a:r>
            <a:r>
              <a:rPr lang="en-IE" b="1" i="1" dirty="0"/>
              <a:t>O(n</a:t>
            </a:r>
            <a:r>
              <a:rPr lang="en-IE" b="1" i="1" baseline="30000" dirty="0"/>
              <a:t>2</a:t>
            </a:r>
            <a:r>
              <a:rPr lang="en-IE" b="1" i="1" dirty="0"/>
              <a:t>), O(n</a:t>
            </a:r>
            <a:r>
              <a:rPr lang="en-IE" b="1" i="1" baseline="30000" dirty="0"/>
              <a:t>2</a:t>
            </a:r>
            <a:r>
              <a:rPr lang="en-IE" b="1" i="1" dirty="0"/>
              <a:t>)*(n</a:t>
            </a:r>
            <a:r>
              <a:rPr lang="en-IE" b="1" i="1" baseline="30000" dirty="0"/>
              <a:t>2</a:t>
            </a:r>
            <a:r>
              <a:rPr lang="en-IE" b="1" i="1" dirty="0"/>
              <a:t>) = O(n</a:t>
            </a:r>
            <a:r>
              <a:rPr lang="en-IE" b="1" i="1" baseline="30000" dirty="0"/>
              <a:t>4</a:t>
            </a:r>
            <a:r>
              <a:rPr lang="en-IE" b="1" i="1" dirty="0"/>
              <a:t>)</a:t>
            </a:r>
          </a:p>
          <a:p>
            <a:pPr marL="457200" lvl="1" indent="0">
              <a:buNone/>
            </a:pPr>
            <a:r>
              <a:rPr lang="en-IE" i="1" dirty="0"/>
              <a:t>n * O(n) = </a:t>
            </a:r>
            <a:r>
              <a:rPr lang="en-IE" b="1" i="1" dirty="0"/>
              <a:t>O(n</a:t>
            </a:r>
            <a:r>
              <a:rPr lang="en-IE" b="1" i="1" baseline="30000" dirty="0"/>
              <a:t>2</a:t>
            </a:r>
            <a:r>
              <a:rPr lang="en-IE" b="1" i="1" dirty="0"/>
              <a:t>)</a:t>
            </a:r>
          </a:p>
          <a:p>
            <a:pPr marL="457200" lvl="1" indent="0">
              <a:buNone/>
            </a:pPr>
            <a:r>
              <a:rPr lang="en-IE" i="1" dirty="0"/>
              <a:t>O(n) * O(m) = </a:t>
            </a:r>
            <a:r>
              <a:rPr lang="en-IE" b="1" i="1" dirty="0"/>
              <a:t>O(n * m)</a:t>
            </a:r>
          </a:p>
          <a:p>
            <a:pPr marL="457200" lvl="1" indent="0">
              <a:buNone/>
            </a:pPr>
            <a:r>
              <a:rPr lang="en-IE" i="1" dirty="0"/>
              <a:t>O(k * f(n)) = k * O(f(n)) = </a:t>
            </a:r>
            <a:r>
              <a:rPr lang="en-IE" b="1" i="1" dirty="0"/>
              <a:t>O(f(n))</a:t>
            </a:r>
          </a:p>
          <a:p>
            <a:pPr marL="457200" lvl="1" indent="0">
              <a:buNone/>
            </a:pPr>
            <a:r>
              <a:rPr lang="en-IE" i="1" dirty="0"/>
              <a:t>O(</a:t>
            </a:r>
            <a:r>
              <a:rPr lang="en-IE" i="1" dirty="0" err="1"/>
              <a:t>n</a:t>
            </a:r>
            <a:r>
              <a:rPr lang="en-IE" i="1" baseline="30000" dirty="0" err="1"/>
              <a:t>a</a:t>
            </a:r>
            <a:r>
              <a:rPr lang="en-IE" i="1" dirty="0"/>
              <a:t>) * O(</a:t>
            </a:r>
            <a:r>
              <a:rPr lang="en-IE" i="1" dirty="0" err="1"/>
              <a:t>n</a:t>
            </a:r>
            <a:r>
              <a:rPr lang="en-IE" i="1" baseline="30000" dirty="0" err="1"/>
              <a:t>b</a:t>
            </a:r>
            <a:r>
              <a:rPr lang="en-IE" i="1" dirty="0"/>
              <a:t>) = </a:t>
            </a:r>
            <a:r>
              <a:rPr lang="en-IE" b="1" i="1" dirty="0"/>
              <a:t>O(</a:t>
            </a:r>
            <a:r>
              <a:rPr lang="en-IE" b="1" i="1" dirty="0" err="1"/>
              <a:t>n</a:t>
            </a:r>
            <a:r>
              <a:rPr lang="en-IE" b="1" i="1" baseline="30000" dirty="0" err="1"/>
              <a:t>a+b</a:t>
            </a:r>
            <a:r>
              <a:rPr lang="en-IE" b="1" i="1" dirty="0"/>
              <a:t>)</a:t>
            </a:r>
            <a:endParaRPr lang="en-US" b="1" dirty="0"/>
          </a:p>
          <a:p>
            <a:endParaRPr lang="en-US" dirty="0"/>
          </a:p>
        </p:txBody>
      </p:sp>
      <p:sp>
        <p:nvSpPr>
          <p:cNvPr id="31" name="Rectangle 30">
            <a:extLst>
              <a:ext uri="{FF2B5EF4-FFF2-40B4-BE49-F238E27FC236}">
                <a16:creationId xmlns:a16="http://schemas.microsoft.com/office/drawing/2014/main" id="{FC7BB2F3-0194-30F1-5A9D-969B9D6AB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6A61997-50B4-A398-87FA-A37E53F3A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273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E5625-A852-D8F3-2538-5E2E2E79F02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3FFD857-BA9B-1938-379B-8F50E7C8F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370FDA-D89F-B5BB-8A3B-8C518C2D99E7}"/>
              </a:ext>
            </a:extLst>
          </p:cNvPr>
          <p:cNvSpPr>
            <a:spLocks noGrp="1"/>
          </p:cNvSpPr>
          <p:nvPr>
            <p:ph type="title"/>
          </p:nvPr>
        </p:nvSpPr>
        <p:spPr>
          <a:xfrm>
            <a:off x="219999" y="-817124"/>
            <a:ext cx="7266222" cy="1642969"/>
          </a:xfrm>
        </p:spPr>
        <p:txBody>
          <a:bodyPr anchor="b">
            <a:normAutofit/>
          </a:bodyPr>
          <a:lstStyle/>
          <a:p>
            <a:r>
              <a:rPr lang="en-US" sz="3600" dirty="0"/>
              <a:t>Sum of first N natural numbers</a:t>
            </a:r>
            <a:endParaRPr lang="en-US" sz="3500" dirty="0"/>
          </a:p>
        </p:txBody>
      </p:sp>
      <p:sp>
        <p:nvSpPr>
          <p:cNvPr id="3" name="Content Placeholder 2">
            <a:extLst>
              <a:ext uri="{FF2B5EF4-FFF2-40B4-BE49-F238E27FC236}">
                <a16:creationId xmlns:a16="http://schemas.microsoft.com/office/drawing/2014/main" id="{974C912D-6FD4-8225-02A6-C6140B375FD7}"/>
              </a:ext>
            </a:extLst>
          </p:cNvPr>
          <p:cNvSpPr>
            <a:spLocks noGrp="1"/>
          </p:cNvSpPr>
          <p:nvPr>
            <p:ph idx="1"/>
          </p:nvPr>
        </p:nvSpPr>
        <p:spPr>
          <a:xfrm>
            <a:off x="336730" y="1278380"/>
            <a:ext cx="8116605" cy="4665523"/>
          </a:xfrm>
        </p:spPr>
        <p:txBody>
          <a:bodyPr anchor="t">
            <a:noAutofit/>
          </a:bodyPr>
          <a:lstStyle/>
          <a:p>
            <a:pPr marL="0" indent="0">
              <a:buNone/>
              <a:tabLst>
                <a:tab pos="354013" algn="l"/>
                <a:tab pos="722313" algn="l"/>
                <a:tab pos="1076325" algn="l"/>
                <a:tab pos="1430338" algn="l"/>
              </a:tabLst>
            </a:pPr>
            <a:r>
              <a:rPr lang="en-IE" b="1" dirty="0"/>
              <a:t>static</a:t>
            </a:r>
            <a:r>
              <a:rPr lang="en-IE" dirty="0"/>
              <a:t> </a:t>
            </a:r>
            <a:r>
              <a:rPr lang="en-IE" b="1" dirty="0"/>
              <a:t>long</a:t>
            </a:r>
            <a:r>
              <a:rPr lang="en-IE" dirty="0"/>
              <a:t> </a:t>
            </a:r>
            <a:r>
              <a:rPr lang="en-IE" dirty="0" err="1"/>
              <a:t>sumN</a:t>
            </a:r>
            <a:r>
              <a:rPr lang="en-IE" dirty="0"/>
              <a:t>(</a:t>
            </a:r>
            <a:r>
              <a:rPr lang="en-IE" b="1" dirty="0"/>
              <a:t>long</a:t>
            </a:r>
            <a:r>
              <a:rPr lang="en-IE" dirty="0"/>
              <a:t> n){</a:t>
            </a:r>
            <a:endParaRPr lang="en-US" dirty="0"/>
          </a:p>
          <a:p>
            <a:pPr marL="0" indent="0">
              <a:buNone/>
              <a:tabLst>
                <a:tab pos="354013" algn="l"/>
                <a:tab pos="722313" algn="l"/>
                <a:tab pos="1076325" algn="l"/>
                <a:tab pos="1430338" algn="l"/>
              </a:tabLst>
            </a:pPr>
            <a:r>
              <a:rPr lang="en-IE" dirty="0"/>
              <a:t>	</a:t>
            </a:r>
            <a:r>
              <a:rPr lang="en-IE" b="1" dirty="0"/>
              <a:t>long</a:t>
            </a:r>
            <a:r>
              <a:rPr lang="en-IE" dirty="0"/>
              <a:t> s = n*(n+1)/2;</a:t>
            </a:r>
            <a:endParaRPr lang="en-US" dirty="0"/>
          </a:p>
          <a:p>
            <a:pPr marL="0" indent="0">
              <a:buNone/>
              <a:tabLst>
                <a:tab pos="354013" algn="l"/>
                <a:tab pos="722313" algn="l"/>
                <a:tab pos="1076325" algn="l"/>
                <a:tab pos="1430338" algn="l"/>
              </a:tabLst>
            </a:pPr>
            <a:r>
              <a:rPr lang="en-IE" dirty="0"/>
              <a:t>	</a:t>
            </a:r>
            <a:r>
              <a:rPr lang="en-IE" b="1" dirty="0"/>
              <a:t>return</a:t>
            </a:r>
            <a:r>
              <a:rPr lang="en-IE" dirty="0"/>
              <a:t> s;</a:t>
            </a:r>
            <a:endParaRPr lang="en-US" dirty="0"/>
          </a:p>
          <a:p>
            <a:pPr marL="0" indent="0">
              <a:buNone/>
              <a:tabLst>
                <a:tab pos="354013" algn="l"/>
                <a:tab pos="722313" algn="l"/>
                <a:tab pos="1076325" algn="l"/>
                <a:tab pos="1430338" algn="l"/>
              </a:tabLst>
            </a:pPr>
            <a:r>
              <a:rPr lang="en-IE" dirty="0"/>
              <a:t>}</a:t>
            </a:r>
          </a:p>
          <a:p>
            <a:pPr marL="0" indent="0">
              <a:buNone/>
              <a:tabLst>
                <a:tab pos="354013" algn="l"/>
                <a:tab pos="722313" algn="l"/>
                <a:tab pos="1076325" algn="l"/>
                <a:tab pos="1430338" algn="l"/>
              </a:tabLst>
            </a:pPr>
            <a:endParaRPr lang="en-IE" dirty="0"/>
          </a:p>
          <a:p>
            <a:pPr marL="0" indent="0">
              <a:buNone/>
              <a:tabLst>
                <a:tab pos="354013" algn="l"/>
                <a:tab pos="722313" algn="l"/>
                <a:tab pos="1076325" algn="l"/>
                <a:tab pos="1430338" algn="l"/>
              </a:tabLst>
            </a:pPr>
            <a:r>
              <a:rPr lang="en-IE" b="1" dirty="0"/>
              <a:t>static</a:t>
            </a:r>
            <a:r>
              <a:rPr lang="en-IE" dirty="0"/>
              <a:t> </a:t>
            </a:r>
            <a:r>
              <a:rPr lang="en-IE" b="1" dirty="0"/>
              <a:t>long</a:t>
            </a:r>
            <a:r>
              <a:rPr lang="en-IE" dirty="0"/>
              <a:t> sumN1(</a:t>
            </a:r>
            <a:r>
              <a:rPr lang="en-IE" b="1" dirty="0"/>
              <a:t>long</a:t>
            </a:r>
            <a:r>
              <a:rPr lang="en-IE" dirty="0"/>
              <a:t> n){</a:t>
            </a:r>
            <a:endParaRPr lang="en-US" dirty="0"/>
          </a:p>
          <a:p>
            <a:pPr marL="0" indent="0">
              <a:buNone/>
              <a:tabLst>
                <a:tab pos="354013" algn="l"/>
                <a:tab pos="722313" algn="l"/>
                <a:tab pos="1076325" algn="l"/>
                <a:tab pos="1430338" algn="l"/>
              </a:tabLst>
            </a:pPr>
            <a:r>
              <a:rPr lang="en-IE" dirty="0"/>
              <a:t>	</a:t>
            </a:r>
            <a:r>
              <a:rPr lang="en-IE" b="1" dirty="0"/>
              <a:t>long</a:t>
            </a:r>
            <a:r>
              <a:rPr lang="en-IE" dirty="0"/>
              <a:t> s = 0;</a:t>
            </a:r>
            <a:endParaRPr lang="en-US" dirty="0"/>
          </a:p>
          <a:p>
            <a:pPr marL="0" indent="0">
              <a:buNone/>
              <a:tabLst>
                <a:tab pos="354013" algn="l"/>
                <a:tab pos="722313" algn="l"/>
                <a:tab pos="1076325" algn="l"/>
                <a:tab pos="1430338" algn="l"/>
              </a:tabLst>
            </a:pPr>
            <a:r>
              <a:rPr lang="en-IE" dirty="0"/>
              <a:t>	</a:t>
            </a:r>
            <a:r>
              <a:rPr lang="en-IE" b="1" dirty="0"/>
              <a:t>for</a:t>
            </a:r>
            <a:r>
              <a:rPr lang="en-IE" dirty="0"/>
              <a:t>(</a:t>
            </a:r>
            <a:r>
              <a:rPr lang="en-IE" b="1" dirty="0"/>
              <a:t>int</a:t>
            </a:r>
            <a:r>
              <a:rPr lang="en-IE" dirty="0"/>
              <a:t> j=0; j &lt; n; </a:t>
            </a:r>
            <a:r>
              <a:rPr lang="en-IE" dirty="0" err="1"/>
              <a:t>j++</a:t>
            </a:r>
            <a:r>
              <a:rPr lang="en-IE" dirty="0"/>
              <a:t>)</a:t>
            </a:r>
          </a:p>
          <a:p>
            <a:pPr marL="0" indent="0">
              <a:buNone/>
              <a:tabLst>
                <a:tab pos="354013" algn="l"/>
                <a:tab pos="722313" algn="l"/>
                <a:tab pos="1076325" algn="l"/>
                <a:tab pos="1430338" algn="l"/>
              </a:tabLst>
            </a:pPr>
            <a:r>
              <a:rPr lang="en-IE" dirty="0"/>
              <a:t>		s=s+(j+1);</a:t>
            </a:r>
            <a:endParaRPr lang="en-US" dirty="0"/>
          </a:p>
          <a:p>
            <a:pPr marL="0" indent="0">
              <a:buNone/>
              <a:tabLst>
                <a:tab pos="354013" algn="l"/>
                <a:tab pos="722313" algn="l"/>
                <a:tab pos="1076325" algn="l"/>
                <a:tab pos="1430338" algn="l"/>
              </a:tabLst>
            </a:pPr>
            <a:r>
              <a:rPr lang="en-IE" dirty="0"/>
              <a:t>	</a:t>
            </a:r>
            <a:r>
              <a:rPr lang="en-IE" b="1" dirty="0"/>
              <a:t>return</a:t>
            </a:r>
            <a:r>
              <a:rPr lang="en-IE" dirty="0"/>
              <a:t> s;</a:t>
            </a:r>
            <a:endParaRPr lang="en-US" dirty="0"/>
          </a:p>
          <a:p>
            <a:pPr marL="0" indent="0">
              <a:buNone/>
              <a:tabLst>
                <a:tab pos="354013" algn="l"/>
                <a:tab pos="722313" algn="l"/>
                <a:tab pos="1076325" algn="l"/>
                <a:tab pos="1430338" algn="l"/>
              </a:tabLst>
            </a:pPr>
            <a:r>
              <a:rPr lang="en-IE" dirty="0"/>
              <a:t>}</a:t>
            </a:r>
            <a:endParaRPr lang="en-US" dirty="0"/>
          </a:p>
        </p:txBody>
      </p:sp>
      <p:sp>
        <p:nvSpPr>
          <p:cNvPr id="31" name="Rectangle 30">
            <a:extLst>
              <a:ext uri="{FF2B5EF4-FFF2-40B4-BE49-F238E27FC236}">
                <a16:creationId xmlns:a16="http://schemas.microsoft.com/office/drawing/2014/main" id="{7B974897-874B-1B16-8263-F6601C2AF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FCEA25-EEC1-9708-8DAB-D6AFCC62C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9BCF74D-E1DA-A226-CB82-71A14D8947DF}"/>
              </a:ext>
            </a:extLst>
          </p:cNvPr>
          <p:cNvSpPr txBox="1"/>
          <p:nvPr/>
        </p:nvSpPr>
        <p:spPr>
          <a:xfrm>
            <a:off x="5085878" y="1642969"/>
            <a:ext cx="3279749" cy="3416320"/>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Both solutions are correct but </a:t>
            </a:r>
            <a:r>
              <a:rPr kumimoji="0" lang="en-IE" sz="1800" b="0" i="0" u="none" strike="noStrike" kern="1200" cap="none" spc="0" normalizeH="0" baseline="0" noProof="0" dirty="0" err="1">
                <a:ln>
                  <a:noFill/>
                </a:ln>
                <a:solidFill>
                  <a:prstClr val="black"/>
                </a:solidFill>
                <a:effectLst/>
                <a:uLnTx/>
                <a:uFillTx/>
                <a:latin typeface="Calibri" panose="020F0502020204030204"/>
                <a:ea typeface="+mn-ea"/>
                <a:cs typeface="+mn-cs"/>
              </a:rPr>
              <a:t>sumN</a:t>
            </a: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 is much faster than sumN1</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Using Hal </a:t>
            </a:r>
            <a:r>
              <a:rPr kumimoji="0" lang="en-IE" sz="1800" b="0" i="0" u="none" strike="noStrike" kern="1200" cap="none" spc="0" normalizeH="0" baseline="0" noProof="0" dirty="0" err="1">
                <a:ln>
                  <a:noFill/>
                </a:ln>
                <a:solidFill>
                  <a:prstClr val="black"/>
                </a:solidFill>
                <a:effectLst/>
                <a:uLnTx/>
                <a:uFillTx/>
                <a:latin typeface="Calibri" panose="020F0502020204030204"/>
                <a:ea typeface="+mn-ea"/>
                <a:cs typeface="+mn-cs"/>
              </a:rPr>
              <a:t>sumN</a:t>
            </a: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 runs in 150ns &amp; sumN1 runs in (30+60n)ns</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IE" sz="1800" b="0" i="0" u="none" strike="noStrike" kern="1200" cap="none" spc="0" normalizeH="0" baseline="0" noProof="0" dirty="0" err="1">
                <a:ln>
                  <a:noFill/>
                </a:ln>
                <a:solidFill>
                  <a:prstClr val="black"/>
                </a:solidFill>
                <a:effectLst/>
                <a:uLnTx/>
                <a:uFillTx/>
                <a:latin typeface="Calibri" panose="020F0502020204030204"/>
                <a:ea typeface="+mn-ea"/>
                <a:cs typeface="+mn-cs"/>
              </a:rPr>
              <a:t>sumN</a:t>
            </a: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 method runs in </a:t>
            </a:r>
            <a:r>
              <a:rPr kumimoji="0" lang="en-IE" sz="1800" b="1" i="0" u="none" strike="noStrike" kern="1200" cap="none" spc="0" normalizeH="0" baseline="0" noProof="0" dirty="0">
                <a:ln>
                  <a:noFill/>
                </a:ln>
                <a:solidFill>
                  <a:prstClr val="black"/>
                </a:solidFill>
                <a:effectLst/>
                <a:uLnTx/>
                <a:uFillTx/>
                <a:latin typeface="Calibri" panose="020F0502020204030204"/>
                <a:ea typeface="+mn-ea"/>
                <a:cs typeface="+mn-cs"/>
              </a:rPr>
              <a:t>constant time</a:t>
            </a: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 (the same no matter what the size of n).</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The sumN1 runs in </a:t>
            </a:r>
            <a:r>
              <a:rPr kumimoji="0" lang="en-IE" sz="1800" b="1" i="0" u="none" strike="noStrike" kern="1200" cap="none" spc="0" normalizeH="0" baseline="0" noProof="0" dirty="0">
                <a:ln>
                  <a:noFill/>
                </a:ln>
                <a:solidFill>
                  <a:prstClr val="black"/>
                </a:solidFill>
                <a:effectLst/>
                <a:uLnTx/>
                <a:uFillTx/>
                <a:latin typeface="Calibri" panose="020F0502020204030204"/>
                <a:ea typeface="+mn-ea"/>
                <a:cs typeface="+mn-cs"/>
              </a:rPr>
              <a:t>linear time</a:t>
            </a: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 passing in n requires </a:t>
            </a:r>
            <a:r>
              <a:rPr kumimoji="0" lang="en-IE" sz="1800" b="1" i="0" u="none" strike="noStrike" kern="1200" cap="none" spc="0" normalizeH="0" baseline="0" noProof="0" dirty="0">
                <a:ln>
                  <a:noFill/>
                </a:ln>
                <a:solidFill>
                  <a:prstClr val="black"/>
                </a:solidFill>
                <a:effectLst/>
                <a:uLnTx/>
                <a:uFillTx/>
                <a:latin typeface="Calibri" panose="020F0502020204030204"/>
                <a:ea typeface="+mn-ea"/>
                <a:cs typeface="+mn-cs"/>
              </a:rPr>
              <a:t>O(n)</a:t>
            </a: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 time</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E" sz="1800" b="0" i="0" u="none" strike="noStrike" kern="1200" cap="none" spc="0" normalizeH="0" baseline="0" noProof="0" dirty="0">
                <a:ln>
                  <a:noFill/>
                </a:ln>
                <a:solidFill>
                  <a:prstClr val="black"/>
                </a:solidFill>
                <a:effectLst/>
                <a:uLnTx/>
                <a:uFillTx/>
                <a:latin typeface="Calibri" panose="020F0502020204030204"/>
                <a:ea typeface="+mn-ea"/>
                <a:cs typeface="+mn-cs"/>
              </a:rPr>
              <a:t>We will look at the different running times using the Big-O notation.</a:t>
            </a:r>
          </a:p>
        </p:txBody>
      </p:sp>
    </p:spTree>
    <p:extLst>
      <p:ext uri="{BB962C8B-B14F-4D97-AF65-F5344CB8AC3E}">
        <p14:creationId xmlns:p14="http://schemas.microsoft.com/office/powerpoint/2010/main" val="2374651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CC8F6-C35A-7BE6-1292-872E41A1F34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EF7F88-1469-C036-BA49-36ADD2029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CF6CC8-100D-8E6F-06AF-6967A09A15EF}"/>
              </a:ext>
            </a:extLst>
          </p:cNvPr>
          <p:cNvSpPr>
            <a:spLocks noGrp="1"/>
          </p:cNvSpPr>
          <p:nvPr>
            <p:ph type="title"/>
          </p:nvPr>
        </p:nvSpPr>
        <p:spPr>
          <a:xfrm>
            <a:off x="219999" y="-817124"/>
            <a:ext cx="7266222" cy="1642969"/>
          </a:xfrm>
        </p:spPr>
        <p:txBody>
          <a:bodyPr anchor="b">
            <a:normAutofit/>
          </a:bodyPr>
          <a:lstStyle/>
          <a:p>
            <a:r>
              <a:rPr lang="en-US" sz="3600" dirty="0"/>
              <a:t>Big Oh Notation</a:t>
            </a:r>
            <a:endParaRPr lang="en-US" sz="3500" dirty="0"/>
          </a:p>
        </p:txBody>
      </p:sp>
      <p:sp>
        <p:nvSpPr>
          <p:cNvPr id="3" name="Content Placeholder 2">
            <a:extLst>
              <a:ext uri="{FF2B5EF4-FFF2-40B4-BE49-F238E27FC236}">
                <a16:creationId xmlns:a16="http://schemas.microsoft.com/office/drawing/2014/main" id="{8EEDDE5B-4BB7-E8EA-F53A-4DCF75BCA748}"/>
              </a:ext>
            </a:extLst>
          </p:cNvPr>
          <p:cNvSpPr>
            <a:spLocks noGrp="1"/>
          </p:cNvSpPr>
          <p:nvPr>
            <p:ph idx="1"/>
          </p:nvPr>
        </p:nvSpPr>
        <p:spPr>
          <a:xfrm>
            <a:off x="336730" y="1278380"/>
            <a:ext cx="8116605" cy="4665523"/>
          </a:xfrm>
        </p:spPr>
        <p:txBody>
          <a:bodyPr anchor="t">
            <a:noAutofit/>
          </a:bodyPr>
          <a:lstStyle/>
          <a:p>
            <a:r>
              <a:rPr lang="en-US" dirty="0"/>
              <a:t>Main classifications in order of increasing cost.</a:t>
            </a:r>
          </a:p>
        </p:txBody>
      </p:sp>
      <p:sp>
        <p:nvSpPr>
          <p:cNvPr id="31" name="Rectangle 30">
            <a:extLst>
              <a:ext uri="{FF2B5EF4-FFF2-40B4-BE49-F238E27FC236}">
                <a16:creationId xmlns:a16="http://schemas.microsoft.com/office/drawing/2014/main" id="{0A5D149B-DA64-270E-2D60-821BA4CB1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C93C7DB-9D51-F140-15CB-B2E4B2498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E122913D-4935-A535-BA41-64C1BD54783F}"/>
              </a:ext>
            </a:extLst>
          </p:cNvPr>
          <p:cNvPicPr>
            <a:picLocks noChangeAspect="1"/>
          </p:cNvPicPr>
          <p:nvPr/>
        </p:nvPicPr>
        <p:blipFill rotWithShape="1">
          <a:blip r:embed="rId3"/>
          <a:srcRect l="3159" t="4085" r="4067" b="6730"/>
          <a:stretch/>
        </p:blipFill>
        <p:spPr>
          <a:xfrm>
            <a:off x="875546" y="2212788"/>
            <a:ext cx="7096988" cy="3045011"/>
          </a:xfrm>
          <a:prstGeom prst="rect">
            <a:avLst/>
          </a:prstGeom>
        </p:spPr>
      </p:pic>
    </p:spTree>
    <p:extLst>
      <p:ext uri="{BB962C8B-B14F-4D97-AF65-F5344CB8AC3E}">
        <p14:creationId xmlns:p14="http://schemas.microsoft.com/office/powerpoint/2010/main" val="2140086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5B438-F6AD-A74D-5CE6-98AFC23F2CF1}"/>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57FFC17-60A5-50B5-4FA7-85181B689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DDD8F3-A386-3712-339D-A61378F9EE50}"/>
              </a:ext>
            </a:extLst>
          </p:cNvPr>
          <p:cNvSpPr>
            <a:spLocks noGrp="1"/>
          </p:cNvSpPr>
          <p:nvPr>
            <p:ph type="title"/>
          </p:nvPr>
        </p:nvSpPr>
        <p:spPr>
          <a:xfrm>
            <a:off x="219999" y="-817124"/>
            <a:ext cx="7266222" cy="1642969"/>
          </a:xfrm>
        </p:spPr>
        <p:txBody>
          <a:bodyPr anchor="b">
            <a:normAutofit/>
          </a:bodyPr>
          <a:lstStyle/>
          <a:p>
            <a:r>
              <a:rPr lang="en-US" sz="3600" dirty="0"/>
              <a:t>Big Oh Notation</a:t>
            </a:r>
            <a:endParaRPr lang="en-US" sz="3500" dirty="0"/>
          </a:p>
        </p:txBody>
      </p:sp>
      <p:sp>
        <p:nvSpPr>
          <p:cNvPr id="3" name="Content Placeholder 2">
            <a:extLst>
              <a:ext uri="{FF2B5EF4-FFF2-40B4-BE49-F238E27FC236}">
                <a16:creationId xmlns:a16="http://schemas.microsoft.com/office/drawing/2014/main" id="{1566B222-E441-BA4E-3A4E-09CA6F601BC7}"/>
              </a:ext>
            </a:extLst>
          </p:cNvPr>
          <p:cNvSpPr>
            <a:spLocks noGrp="1"/>
          </p:cNvSpPr>
          <p:nvPr>
            <p:ph idx="1"/>
          </p:nvPr>
        </p:nvSpPr>
        <p:spPr>
          <a:xfrm>
            <a:off x="336730" y="1278380"/>
            <a:ext cx="8116605" cy="4665523"/>
          </a:xfrm>
        </p:spPr>
        <p:txBody>
          <a:bodyPr anchor="t">
            <a:noAutofit/>
          </a:bodyPr>
          <a:lstStyle/>
          <a:p>
            <a:r>
              <a:rPr lang="en-US" dirty="0"/>
              <a:t>For example:</a:t>
            </a:r>
          </a:p>
          <a:p>
            <a:pPr marL="400050" lvl="1" indent="0">
              <a:buNone/>
            </a:pPr>
            <a:r>
              <a:rPr lang="en-IE" sz="1800" dirty="0"/>
              <a:t>static </a:t>
            </a:r>
            <a:r>
              <a:rPr lang="en-IE" sz="1800" dirty="0" err="1"/>
              <a:t>boolean</a:t>
            </a:r>
            <a:r>
              <a:rPr lang="en-IE" sz="1800" dirty="0"/>
              <a:t> search(int f[], int x){</a:t>
            </a:r>
            <a:endParaRPr lang="en-US" sz="1800" dirty="0"/>
          </a:p>
          <a:p>
            <a:pPr marL="400050" lvl="1" indent="0">
              <a:buNone/>
            </a:pPr>
            <a:r>
              <a:rPr lang="en-IE" sz="1800" dirty="0"/>
              <a:t>    	</a:t>
            </a:r>
            <a:r>
              <a:rPr lang="en-IE" sz="1800" dirty="0" err="1"/>
              <a:t>boolean</a:t>
            </a:r>
            <a:r>
              <a:rPr lang="en-IE" sz="1800" dirty="0"/>
              <a:t> found = false;</a:t>
            </a:r>
            <a:endParaRPr lang="en-US" sz="1800" dirty="0"/>
          </a:p>
          <a:p>
            <a:pPr marL="400050" lvl="1" indent="0">
              <a:buNone/>
            </a:pPr>
            <a:r>
              <a:rPr lang="en-IE" sz="1800" dirty="0"/>
              <a:t>    	int j = 0;</a:t>
            </a:r>
            <a:endParaRPr lang="en-US" sz="1800" dirty="0"/>
          </a:p>
          <a:p>
            <a:pPr marL="400050" lvl="1" indent="0">
              <a:buNone/>
            </a:pPr>
            <a:r>
              <a:rPr lang="en-IE" sz="1800" dirty="0"/>
              <a:t>    	while(j &lt; </a:t>
            </a:r>
            <a:r>
              <a:rPr lang="en-IE" sz="1800" dirty="0" err="1"/>
              <a:t>f.length</a:t>
            </a:r>
            <a:r>
              <a:rPr lang="en-IE" sz="1800" dirty="0"/>
              <a:t> &amp;&amp; ! found){</a:t>
            </a:r>
            <a:endParaRPr lang="en-US" sz="1800" dirty="0"/>
          </a:p>
          <a:p>
            <a:pPr marL="400050" lvl="1" indent="0">
              <a:buNone/>
            </a:pPr>
            <a:r>
              <a:rPr lang="en-IE" sz="1800" dirty="0"/>
              <a:t>    		if(f[j] == x) found = true;</a:t>
            </a:r>
            <a:endParaRPr lang="en-US" sz="1800" dirty="0"/>
          </a:p>
          <a:p>
            <a:pPr marL="400050" lvl="1" indent="0">
              <a:buNone/>
            </a:pPr>
            <a:r>
              <a:rPr lang="en-IE" sz="1800" dirty="0"/>
              <a:t>    		else </a:t>
            </a:r>
            <a:r>
              <a:rPr lang="en-IE" sz="1800" dirty="0" err="1"/>
              <a:t>j++</a:t>
            </a:r>
            <a:r>
              <a:rPr lang="en-IE" sz="1800" dirty="0"/>
              <a:t>; }</a:t>
            </a:r>
            <a:endParaRPr lang="en-US" sz="1800" dirty="0"/>
          </a:p>
          <a:p>
            <a:pPr marL="400050" lvl="1" indent="0">
              <a:buNone/>
            </a:pPr>
            <a:r>
              <a:rPr lang="en-IE" sz="1800" dirty="0"/>
              <a:t>    	return found; }</a:t>
            </a:r>
          </a:p>
          <a:p>
            <a:pPr marL="400050" lvl="1" indent="0">
              <a:buNone/>
            </a:pPr>
            <a:endParaRPr lang="en-US" sz="1800" dirty="0"/>
          </a:p>
          <a:p>
            <a:r>
              <a:rPr lang="en-US" b="1" dirty="0"/>
              <a:t>Worst case and Average Case:</a:t>
            </a:r>
            <a:r>
              <a:rPr lang="en-US" dirty="0"/>
              <a:t> x not present O(N)</a:t>
            </a:r>
          </a:p>
          <a:p>
            <a:r>
              <a:rPr lang="en-US" b="1" dirty="0"/>
              <a:t>Best case:</a:t>
            </a:r>
            <a:r>
              <a:rPr lang="en-US" dirty="0"/>
              <a:t> x is first element 0(1)</a:t>
            </a:r>
          </a:p>
          <a:p>
            <a:r>
              <a:rPr lang="en-US" b="1" dirty="0"/>
              <a:t>Average Case: </a:t>
            </a:r>
            <a:r>
              <a:rPr lang="en-US" i="1" dirty="0"/>
              <a:t>O(n)</a:t>
            </a:r>
            <a:endParaRPr lang="en-US" dirty="0"/>
          </a:p>
        </p:txBody>
      </p:sp>
      <p:sp>
        <p:nvSpPr>
          <p:cNvPr id="31" name="Rectangle 30">
            <a:extLst>
              <a:ext uri="{FF2B5EF4-FFF2-40B4-BE49-F238E27FC236}">
                <a16:creationId xmlns:a16="http://schemas.microsoft.com/office/drawing/2014/main" id="{FB528545-E06C-4B1B-62BD-950BBF5D6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252B8B03-FEDB-AFBB-880D-C7436E083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680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EB043-1833-8AC3-FAC5-C78DD56EE36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64683A-7B10-E73C-C3AA-7E5572D01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211CF1-2EBA-99AA-490F-B0CBE7FA423A}"/>
              </a:ext>
            </a:extLst>
          </p:cNvPr>
          <p:cNvSpPr>
            <a:spLocks noGrp="1"/>
          </p:cNvSpPr>
          <p:nvPr>
            <p:ph type="title"/>
          </p:nvPr>
        </p:nvSpPr>
        <p:spPr>
          <a:xfrm>
            <a:off x="219999" y="-804242"/>
            <a:ext cx="7266222" cy="1642969"/>
          </a:xfrm>
        </p:spPr>
        <p:txBody>
          <a:bodyPr anchor="b">
            <a:normAutofit/>
          </a:bodyPr>
          <a:lstStyle/>
          <a:p>
            <a:r>
              <a:rPr lang="en-US" sz="2800" dirty="0"/>
              <a:t>Time Complexity in Big-O Notation of for loop</a:t>
            </a:r>
          </a:p>
        </p:txBody>
      </p:sp>
      <p:sp>
        <p:nvSpPr>
          <p:cNvPr id="3" name="Content Placeholder 2">
            <a:extLst>
              <a:ext uri="{FF2B5EF4-FFF2-40B4-BE49-F238E27FC236}">
                <a16:creationId xmlns:a16="http://schemas.microsoft.com/office/drawing/2014/main" id="{CB4654DD-6E27-1459-FD44-D353C31EE60D}"/>
              </a:ext>
            </a:extLst>
          </p:cNvPr>
          <p:cNvSpPr>
            <a:spLocks noGrp="1"/>
          </p:cNvSpPr>
          <p:nvPr>
            <p:ph idx="1"/>
          </p:nvPr>
        </p:nvSpPr>
        <p:spPr>
          <a:xfrm>
            <a:off x="336730" y="1278380"/>
            <a:ext cx="8116605" cy="4665523"/>
          </a:xfrm>
        </p:spPr>
        <p:txBody>
          <a:bodyPr anchor="t">
            <a:noAutofit/>
          </a:bodyPr>
          <a:lstStyle/>
          <a:p>
            <a:pPr lvl="0"/>
            <a:r>
              <a:rPr lang="en-IE" dirty="0"/>
              <a:t>overall Time Complexity in Big-O Notation of </a:t>
            </a:r>
            <a:r>
              <a:rPr lang="en-IE" b="1" dirty="0"/>
              <a:t>for l</a:t>
            </a:r>
            <a:r>
              <a:rPr lang="en-IE" dirty="0"/>
              <a:t>oop is  </a:t>
            </a:r>
            <a:r>
              <a:rPr lang="en-GB" dirty="0"/>
              <a:t>O(1)</a:t>
            </a:r>
            <a:r>
              <a:rPr lang="en-IE" dirty="0"/>
              <a:t>:</a:t>
            </a:r>
          </a:p>
          <a:p>
            <a:r>
              <a:rPr lang="en-IE" dirty="0"/>
              <a:t> </a:t>
            </a:r>
            <a:r>
              <a:rPr lang="en-GB" dirty="0"/>
              <a:t>for (</a:t>
            </a:r>
            <a:r>
              <a:rPr lang="en-GB" dirty="0" err="1"/>
              <a:t>i</a:t>
            </a:r>
            <a:r>
              <a:rPr lang="en-GB" dirty="0"/>
              <a:t> = 0; </a:t>
            </a:r>
            <a:r>
              <a:rPr lang="en-GB" dirty="0" err="1"/>
              <a:t>i</a:t>
            </a:r>
            <a:r>
              <a:rPr lang="en-GB" dirty="0"/>
              <a:t> &lt; N; </a:t>
            </a:r>
            <a:r>
              <a:rPr lang="en-GB" dirty="0" err="1"/>
              <a:t>i</a:t>
            </a:r>
            <a:r>
              <a:rPr lang="en-GB" dirty="0"/>
              <a:t>++)  </a:t>
            </a:r>
          </a:p>
          <a:p>
            <a:endParaRPr lang="en-IE" dirty="0"/>
          </a:p>
          <a:p>
            <a:r>
              <a:rPr lang="en-IE" dirty="0"/>
              <a:t>What about nested loops?</a:t>
            </a:r>
          </a:p>
          <a:p>
            <a:endParaRPr lang="en-IE" dirty="0"/>
          </a:p>
          <a:p>
            <a:r>
              <a:rPr lang="en-IE" b="0" i="1" dirty="0">
                <a:solidFill>
                  <a:srgbClr val="242729"/>
                </a:solidFill>
                <a:effectLst/>
                <a:latin typeface="Arial" panose="020B0604020202020204" pitchFamily="34" charset="0"/>
              </a:rPr>
              <a:t>O(n²)</a:t>
            </a:r>
            <a:r>
              <a:rPr lang="en-IE" b="0" i="0" dirty="0">
                <a:solidFill>
                  <a:srgbClr val="242729"/>
                </a:solidFill>
                <a:effectLst/>
                <a:latin typeface="Arial" panose="020B0604020202020204" pitchFamily="34" charset="0"/>
              </a:rPr>
              <a:t>.</a:t>
            </a:r>
            <a:endParaRPr lang="en-IE" dirty="0"/>
          </a:p>
          <a:p>
            <a:endParaRPr lang="en-IE" dirty="0"/>
          </a:p>
          <a:p>
            <a:endParaRPr lang="en-IE" dirty="0"/>
          </a:p>
        </p:txBody>
      </p:sp>
      <p:sp>
        <p:nvSpPr>
          <p:cNvPr id="31" name="Rectangle 30">
            <a:extLst>
              <a:ext uri="{FF2B5EF4-FFF2-40B4-BE49-F238E27FC236}">
                <a16:creationId xmlns:a16="http://schemas.microsoft.com/office/drawing/2014/main" id="{01EDDC91-847D-45D9-E239-A2A6F5FD2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492A783-BEDA-C9BA-FA3A-93D329922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183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DD789-2217-F0A4-D100-37B407C4AC5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B9C5EE2-8D0F-D7C4-5041-A328174D8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0E34C8-5294-FE8C-4003-24F593D94710}"/>
              </a:ext>
            </a:extLst>
          </p:cNvPr>
          <p:cNvSpPr>
            <a:spLocks noGrp="1"/>
          </p:cNvSpPr>
          <p:nvPr>
            <p:ph type="title"/>
          </p:nvPr>
        </p:nvSpPr>
        <p:spPr>
          <a:xfrm>
            <a:off x="219999" y="-817124"/>
            <a:ext cx="7266222" cy="1642969"/>
          </a:xfrm>
        </p:spPr>
        <p:txBody>
          <a:bodyPr anchor="b">
            <a:normAutofit/>
          </a:bodyPr>
          <a:lstStyle/>
          <a:p>
            <a:r>
              <a:rPr lang="en-US" sz="3600" dirty="0"/>
              <a:t>Analysis of Algorithms</a:t>
            </a:r>
            <a:endParaRPr lang="en-US" sz="3500" dirty="0"/>
          </a:p>
        </p:txBody>
      </p:sp>
      <p:sp>
        <p:nvSpPr>
          <p:cNvPr id="3" name="Content Placeholder 2">
            <a:extLst>
              <a:ext uri="{FF2B5EF4-FFF2-40B4-BE49-F238E27FC236}">
                <a16:creationId xmlns:a16="http://schemas.microsoft.com/office/drawing/2014/main" id="{1D05610A-E4CE-ABB2-55EF-BD9550FE68E5}"/>
              </a:ext>
            </a:extLst>
          </p:cNvPr>
          <p:cNvSpPr>
            <a:spLocks noGrp="1"/>
          </p:cNvSpPr>
          <p:nvPr>
            <p:ph idx="1"/>
          </p:nvPr>
        </p:nvSpPr>
        <p:spPr>
          <a:xfrm>
            <a:off x="336730" y="934504"/>
            <a:ext cx="8116605" cy="4665523"/>
          </a:xfrm>
        </p:spPr>
        <p:txBody>
          <a:bodyPr anchor="t">
            <a:noAutofit/>
          </a:bodyPr>
          <a:lstStyle/>
          <a:p>
            <a:pPr algn="just"/>
            <a:r>
              <a:rPr lang="en-US" sz="2000" dirty="0"/>
              <a:t>There are two ways to measure the quality of the performance of a program.</a:t>
            </a:r>
          </a:p>
          <a:p>
            <a:pPr algn="just"/>
            <a:endParaRPr lang="en-US" sz="2000" dirty="0"/>
          </a:p>
          <a:p>
            <a:pPr marL="685800" lvl="1" indent="-342900" algn="just">
              <a:buFont typeface="+mj-lt"/>
              <a:buAutoNum type="arabicPeriod"/>
            </a:pPr>
            <a:r>
              <a:rPr lang="en-US" b="1" dirty="0"/>
              <a:t>Use benchmarking </a:t>
            </a:r>
            <a:r>
              <a:rPr lang="en-US" dirty="0"/>
              <a:t>to compare different programs that solve the same problem. </a:t>
            </a:r>
          </a:p>
          <a:p>
            <a:pPr marL="685800" lvl="1" indent="-342900" algn="just">
              <a:buFont typeface="+mj-lt"/>
              <a:buAutoNum type="arabicPeriod"/>
            </a:pPr>
            <a:endParaRPr lang="en-US" dirty="0"/>
          </a:p>
          <a:p>
            <a:pPr marL="685800" lvl="1" indent="-342900" algn="just">
              <a:buFont typeface="+mj-lt"/>
              <a:buAutoNum type="arabicPeriod"/>
            </a:pPr>
            <a:r>
              <a:rPr lang="en-US" b="1" dirty="0">
                <a:latin typeface="Ubuntu"/>
                <a:cs typeface="Ubuntu"/>
              </a:rPr>
              <a:t>Analyze the code of the given program and work out a projected time.</a:t>
            </a:r>
          </a:p>
          <a:p>
            <a:pPr marL="685800" lvl="1" indent="-342900" algn="just">
              <a:buFont typeface="+mj-lt"/>
              <a:buAutoNum type="arabicPeriod"/>
            </a:pPr>
            <a:endParaRPr lang="en-US" b="1" dirty="0">
              <a:latin typeface="Ubuntu"/>
              <a:cs typeface="Ubuntu"/>
            </a:endParaRPr>
          </a:p>
          <a:p>
            <a:pPr marL="685800" lvl="1" indent="-342900" algn="just">
              <a:buFont typeface="+mj-lt"/>
              <a:buAutoNum type="arabicPeriod"/>
            </a:pPr>
            <a:r>
              <a:rPr lang="en-US" dirty="0"/>
              <a:t>This would allow the analysis of the potential performance of functions independently of their execution on a given machine</a:t>
            </a:r>
            <a:r>
              <a:rPr lang="en-US" dirty="0">
                <a:latin typeface="Ubuntu"/>
                <a:cs typeface="Ubuntu"/>
              </a:rPr>
              <a:t>. </a:t>
            </a:r>
          </a:p>
          <a:p>
            <a:pPr marL="685800" lvl="1" indent="-342900" algn="just">
              <a:buFont typeface="+mj-lt"/>
              <a:buAutoNum type="arabicPeriod"/>
            </a:pPr>
            <a:endParaRPr lang="en-US" dirty="0">
              <a:latin typeface="Ubuntu"/>
              <a:cs typeface="Ubuntu"/>
            </a:endParaRPr>
          </a:p>
          <a:p>
            <a:pPr marL="685800" lvl="1" indent="-342900" algn="just">
              <a:buFont typeface="+mj-lt"/>
              <a:buAutoNum type="arabicPeriod"/>
            </a:pPr>
            <a:r>
              <a:rPr lang="en-US" b="0" i="0" dirty="0">
                <a:solidFill>
                  <a:srgbClr val="0D0D0D"/>
                </a:solidFill>
                <a:effectLst/>
                <a:latin typeface="Söhne"/>
              </a:rPr>
              <a:t>Through projected time analysis we aim to determine the algorithm's efficiency and scalability by quantifying the relationship between input size and the time required to execute the algorithm. </a:t>
            </a:r>
            <a:endParaRPr lang="en-US" dirty="0">
              <a:latin typeface="Ubuntu"/>
              <a:cs typeface="Ubuntu"/>
            </a:endParaRPr>
          </a:p>
          <a:p>
            <a:pPr algn="just"/>
            <a:r>
              <a:rPr lang="en-US" sz="2000" dirty="0"/>
              <a:t>In these slides:</a:t>
            </a:r>
          </a:p>
          <a:p>
            <a:pPr lvl="1" algn="just"/>
            <a:r>
              <a:rPr lang="en-US" dirty="0"/>
              <a:t>We will develop a method for analyzing the performance of functions based on an analysis of the actual algorithm itself.</a:t>
            </a:r>
            <a:endParaRPr lang="en-US" sz="1100" dirty="0">
              <a:latin typeface="Ubuntu"/>
              <a:cs typeface="Ubuntu"/>
            </a:endParaRPr>
          </a:p>
          <a:p>
            <a:pPr algn="just"/>
            <a:endParaRPr lang="en-US" sz="2000" dirty="0"/>
          </a:p>
        </p:txBody>
      </p:sp>
      <p:sp>
        <p:nvSpPr>
          <p:cNvPr id="31" name="Rectangle 30">
            <a:extLst>
              <a:ext uri="{FF2B5EF4-FFF2-40B4-BE49-F238E27FC236}">
                <a16:creationId xmlns:a16="http://schemas.microsoft.com/office/drawing/2014/main" id="{3A7FE56E-F61D-8E5C-83E0-4D29DF9A5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B4F2B46-A182-C058-F028-E9399085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92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7B883-3697-9719-EC3A-D91EB714A7C2}"/>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B10F049-C037-03A5-0112-83B2732F3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00AF01-A14A-F9D2-DEA4-7E9F2AFC36D1}"/>
              </a:ext>
            </a:extLst>
          </p:cNvPr>
          <p:cNvSpPr>
            <a:spLocks noGrp="1"/>
          </p:cNvSpPr>
          <p:nvPr>
            <p:ph type="title"/>
          </p:nvPr>
        </p:nvSpPr>
        <p:spPr>
          <a:xfrm>
            <a:off x="219999" y="-817124"/>
            <a:ext cx="7266222" cy="1642969"/>
          </a:xfrm>
        </p:spPr>
        <p:txBody>
          <a:bodyPr anchor="b">
            <a:normAutofit/>
          </a:bodyPr>
          <a:lstStyle/>
          <a:p>
            <a:r>
              <a:rPr lang="en-US" sz="3600" dirty="0"/>
              <a:t>Benchmarking Programs</a:t>
            </a:r>
            <a:endParaRPr lang="en-US" sz="3500" dirty="0"/>
          </a:p>
        </p:txBody>
      </p:sp>
      <p:sp>
        <p:nvSpPr>
          <p:cNvPr id="3" name="Content Placeholder 2">
            <a:extLst>
              <a:ext uri="{FF2B5EF4-FFF2-40B4-BE49-F238E27FC236}">
                <a16:creationId xmlns:a16="http://schemas.microsoft.com/office/drawing/2014/main" id="{1CD3057C-D1F0-9B08-192C-1303FBEFF8EA}"/>
              </a:ext>
            </a:extLst>
          </p:cNvPr>
          <p:cNvSpPr>
            <a:spLocks noGrp="1"/>
          </p:cNvSpPr>
          <p:nvPr>
            <p:ph idx="1"/>
          </p:nvPr>
        </p:nvSpPr>
        <p:spPr>
          <a:xfrm>
            <a:off x="336730" y="1278380"/>
            <a:ext cx="8116605" cy="4665523"/>
          </a:xfrm>
        </p:spPr>
        <p:txBody>
          <a:bodyPr anchor="t">
            <a:noAutofit/>
          </a:bodyPr>
          <a:lstStyle/>
          <a:p>
            <a:r>
              <a:rPr lang="en-US" sz="2000" dirty="0"/>
              <a:t>Benchmarking programs in algorithms:</a:t>
            </a:r>
          </a:p>
          <a:p>
            <a:pPr marL="0" indent="0">
              <a:buNone/>
            </a:pPr>
            <a:endParaRPr lang="en-US" sz="2000" dirty="0"/>
          </a:p>
          <a:p>
            <a:pPr marL="685800" lvl="1" indent="-342900">
              <a:buFont typeface="+mj-lt"/>
              <a:buAutoNum type="arabicPeriod"/>
            </a:pPr>
            <a:r>
              <a:rPr lang="en-US" sz="1600" dirty="0"/>
              <a:t>Frameworks used to measure and compare the performance of different algorithms or implementations. </a:t>
            </a:r>
          </a:p>
          <a:p>
            <a:pPr marL="685800" lvl="1" indent="-342900">
              <a:buFont typeface="+mj-lt"/>
              <a:buAutoNum type="arabicPeriod"/>
            </a:pPr>
            <a:endParaRPr lang="en-US" sz="1600" dirty="0"/>
          </a:p>
          <a:p>
            <a:pPr marL="685800" lvl="1" indent="-342900">
              <a:buFont typeface="+mj-lt"/>
              <a:buAutoNum type="arabicPeriod"/>
            </a:pPr>
            <a:r>
              <a:rPr lang="en-US" sz="1600" dirty="0"/>
              <a:t>They help researchers and developers assess the efficiency, speed, and scalability of algorithms under various input sizes and conditions.</a:t>
            </a:r>
            <a:r>
              <a:rPr lang="en-US" sz="2000" dirty="0"/>
              <a:t> </a:t>
            </a:r>
          </a:p>
          <a:p>
            <a:pPr marL="685800" lvl="1" indent="-342900">
              <a:buFont typeface="+mj-lt"/>
              <a:buAutoNum type="arabicPeriod"/>
            </a:pPr>
            <a:endParaRPr lang="en-US" sz="2000" dirty="0"/>
          </a:p>
          <a:p>
            <a:r>
              <a:rPr lang="en-US" sz="2000" dirty="0"/>
              <a:t>Example: such as searching, sorting, insertion, deletion, and traversal on various data structures such as arrays, linked lists, trees, and graphs.</a:t>
            </a:r>
          </a:p>
          <a:p>
            <a:endParaRPr lang="en-US" sz="1600" dirty="0"/>
          </a:p>
          <a:p>
            <a:r>
              <a:rPr lang="en-US" sz="1600" dirty="0"/>
              <a:t>Ex: give same values, same machines, etc..</a:t>
            </a:r>
          </a:p>
          <a:p>
            <a:endParaRPr lang="en-US" sz="2000" dirty="0"/>
          </a:p>
        </p:txBody>
      </p:sp>
      <p:sp>
        <p:nvSpPr>
          <p:cNvPr id="31" name="Rectangle 30">
            <a:extLst>
              <a:ext uri="{FF2B5EF4-FFF2-40B4-BE49-F238E27FC236}">
                <a16:creationId xmlns:a16="http://schemas.microsoft.com/office/drawing/2014/main" id="{82D8DE1B-0BDF-1B00-0BDA-76480BF02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2BD6BC81-52CD-08DD-344B-3098A5496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24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1CB12-3B15-8687-5329-BAF05D96CDB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1F9A395-B231-4A30-3763-8C8883654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D7E382-2977-55BD-E621-B435D2D6DB8D}"/>
              </a:ext>
            </a:extLst>
          </p:cNvPr>
          <p:cNvSpPr>
            <a:spLocks noGrp="1"/>
          </p:cNvSpPr>
          <p:nvPr>
            <p:ph type="title"/>
          </p:nvPr>
        </p:nvSpPr>
        <p:spPr>
          <a:xfrm>
            <a:off x="219999" y="-817124"/>
            <a:ext cx="7266222" cy="1642969"/>
          </a:xfrm>
        </p:spPr>
        <p:txBody>
          <a:bodyPr anchor="b">
            <a:normAutofit/>
          </a:bodyPr>
          <a:lstStyle/>
          <a:p>
            <a:r>
              <a:rPr lang="en-US" sz="3600" dirty="0"/>
              <a:t>Benchmarking Programs</a:t>
            </a:r>
            <a:endParaRPr lang="en-US" sz="3500" dirty="0"/>
          </a:p>
        </p:txBody>
      </p:sp>
      <p:sp>
        <p:nvSpPr>
          <p:cNvPr id="3" name="Content Placeholder 2">
            <a:extLst>
              <a:ext uri="{FF2B5EF4-FFF2-40B4-BE49-F238E27FC236}">
                <a16:creationId xmlns:a16="http://schemas.microsoft.com/office/drawing/2014/main" id="{EB037EA1-99AC-8949-A0A0-868DCFC9196D}"/>
              </a:ext>
            </a:extLst>
          </p:cNvPr>
          <p:cNvSpPr>
            <a:spLocks noGrp="1"/>
          </p:cNvSpPr>
          <p:nvPr>
            <p:ph idx="1"/>
          </p:nvPr>
        </p:nvSpPr>
        <p:spPr>
          <a:xfrm>
            <a:off x="336730" y="1278380"/>
            <a:ext cx="8116605" cy="4665523"/>
          </a:xfrm>
        </p:spPr>
        <p:txBody>
          <a:bodyPr anchor="t">
            <a:noAutofit/>
          </a:bodyPr>
          <a:lstStyle/>
          <a:p>
            <a:pPr marL="269875" indent="-269875" algn="just"/>
            <a:r>
              <a:rPr lang="en-US" sz="2000" dirty="0"/>
              <a:t>To compare the performance of different algorithms we can try to calculate their actual execution times on an actual machine. </a:t>
            </a:r>
          </a:p>
          <a:p>
            <a:pPr algn="just"/>
            <a:endParaRPr lang="en-US" sz="2000" dirty="0"/>
          </a:p>
          <a:p>
            <a:pPr marL="269875" indent="-269875" algn="just"/>
            <a:r>
              <a:rPr lang="en-US" sz="2000" dirty="0"/>
              <a:t>One way to do this is to record the start time and the end time and then work out the time elapsed. </a:t>
            </a:r>
          </a:p>
          <a:p>
            <a:pPr marL="269875" indent="-269875" algn="just"/>
            <a:endParaRPr lang="en-US" sz="2000" dirty="0"/>
          </a:p>
          <a:p>
            <a:pPr marL="0" indent="0" algn="ctr">
              <a:buNone/>
            </a:pPr>
            <a:r>
              <a:rPr lang="en-US" sz="2000" b="1" dirty="0" err="1"/>
              <a:t>Te</a:t>
            </a:r>
            <a:r>
              <a:rPr lang="en-US" sz="2000" b="1" dirty="0"/>
              <a:t>=et-</a:t>
            </a:r>
            <a:r>
              <a:rPr lang="en-US" sz="2000" b="1" dirty="0" err="1"/>
              <a:t>st</a:t>
            </a:r>
            <a:r>
              <a:rPr lang="en-US" sz="2000" b="1" dirty="0"/>
              <a:t>; </a:t>
            </a:r>
          </a:p>
          <a:p>
            <a:pPr marL="0" indent="0" algn="ctr">
              <a:buNone/>
            </a:pPr>
            <a:r>
              <a:rPr lang="en-US" sz="1200" dirty="0"/>
              <a:t>Where, </a:t>
            </a:r>
            <a:r>
              <a:rPr lang="en-US" sz="1200" dirty="0" err="1"/>
              <a:t>Te</a:t>
            </a:r>
            <a:r>
              <a:rPr lang="en-US" sz="1200" dirty="0"/>
              <a:t> = Time elapsed, et =  End time, </a:t>
            </a:r>
            <a:r>
              <a:rPr lang="en-US" sz="1200" dirty="0" err="1"/>
              <a:t>st</a:t>
            </a:r>
            <a:r>
              <a:rPr lang="en-US" sz="1200" dirty="0"/>
              <a:t> = Start time</a:t>
            </a:r>
          </a:p>
          <a:p>
            <a:pPr algn="just"/>
            <a:endParaRPr lang="en-US" sz="2000" dirty="0"/>
          </a:p>
          <a:p>
            <a:pPr marL="269875" indent="-269875" algn="just">
              <a:tabLst>
                <a:tab pos="360363" algn="l"/>
              </a:tabLst>
            </a:pPr>
            <a:r>
              <a:rPr lang="en-US" sz="2000" dirty="0"/>
              <a:t>Because some programs appear to provide their results instantly we need to be able to measure time using very fine granularity.</a:t>
            </a:r>
          </a:p>
        </p:txBody>
      </p:sp>
      <p:sp>
        <p:nvSpPr>
          <p:cNvPr id="31" name="Rectangle 30">
            <a:extLst>
              <a:ext uri="{FF2B5EF4-FFF2-40B4-BE49-F238E27FC236}">
                <a16:creationId xmlns:a16="http://schemas.microsoft.com/office/drawing/2014/main" id="{77F45292-DBA0-B746-F9AE-96400C243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B172F3C-9808-854D-EB25-08B9CF430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087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68374-58C8-9E80-2042-DF2577FAE6C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81B18EC-C59C-BD20-90E7-717673B8C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B01E8C-A4B9-2DC0-74C1-EA9774D92F44}"/>
              </a:ext>
            </a:extLst>
          </p:cNvPr>
          <p:cNvSpPr>
            <a:spLocks noGrp="1"/>
          </p:cNvSpPr>
          <p:nvPr>
            <p:ph type="title"/>
          </p:nvPr>
        </p:nvSpPr>
        <p:spPr>
          <a:xfrm>
            <a:off x="219999" y="-817124"/>
            <a:ext cx="7266222" cy="1642969"/>
          </a:xfrm>
        </p:spPr>
        <p:txBody>
          <a:bodyPr anchor="b">
            <a:normAutofit/>
          </a:bodyPr>
          <a:lstStyle/>
          <a:p>
            <a:r>
              <a:rPr lang="en-US" sz="3600" dirty="0"/>
              <a:t>Benchmarking Programs</a:t>
            </a:r>
            <a:endParaRPr lang="en-US" sz="3500" dirty="0"/>
          </a:p>
        </p:txBody>
      </p:sp>
      <p:sp>
        <p:nvSpPr>
          <p:cNvPr id="3" name="Content Placeholder 2">
            <a:extLst>
              <a:ext uri="{FF2B5EF4-FFF2-40B4-BE49-F238E27FC236}">
                <a16:creationId xmlns:a16="http://schemas.microsoft.com/office/drawing/2014/main" id="{214B76C3-7406-9096-94FE-CFD2609BB369}"/>
              </a:ext>
            </a:extLst>
          </p:cNvPr>
          <p:cNvSpPr>
            <a:spLocks noGrp="1"/>
          </p:cNvSpPr>
          <p:nvPr>
            <p:ph idx="1"/>
          </p:nvPr>
        </p:nvSpPr>
        <p:spPr>
          <a:xfrm>
            <a:off x="336730" y="1278380"/>
            <a:ext cx="8116605" cy="4665523"/>
          </a:xfrm>
        </p:spPr>
        <p:txBody>
          <a:bodyPr anchor="t">
            <a:noAutofit/>
          </a:bodyPr>
          <a:lstStyle/>
          <a:p>
            <a:pPr marL="269875" indent="-269875" algn="just"/>
            <a:r>
              <a:rPr lang="en-US" sz="2000" dirty="0"/>
              <a:t>Java system library provides a method from class </a:t>
            </a:r>
            <a:r>
              <a:rPr lang="en-US" sz="2000" b="1" dirty="0"/>
              <a:t>System</a:t>
            </a:r>
            <a:r>
              <a:rPr lang="en-US" sz="2000" dirty="0"/>
              <a:t> called </a:t>
            </a:r>
            <a:r>
              <a:rPr lang="en-US" sz="2000" b="1" dirty="0" err="1"/>
              <a:t>nanoTime</a:t>
            </a:r>
            <a:r>
              <a:rPr lang="en-US" sz="2000" b="1" dirty="0"/>
              <a:t>() </a:t>
            </a:r>
            <a:r>
              <a:rPr lang="en-US" sz="2000" dirty="0"/>
              <a:t>that yields the elapsed time in </a:t>
            </a:r>
            <a:r>
              <a:rPr lang="en-US" sz="2000" b="1" dirty="0"/>
              <a:t>nanoseconds</a:t>
            </a:r>
            <a:r>
              <a:rPr lang="en-US" sz="2000" dirty="0"/>
              <a:t> from some base. time</a:t>
            </a:r>
          </a:p>
          <a:p>
            <a:pPr marL="269875" indent="-269875" algn="just"/>
            <a:endParaRPr lang="en-US" sz="2000" dirty="0"/>
          </a:p>
          <a:p>
            <a:pPr marL="269875" indent="-269875" algn="just"/>
            <a:r>
              <a:rPr lang="en-US" sz="2000" dirty="0"/>
              <a:t>Using this method, we can record the start time and the </a:t>
            </a:r>
            <a:r>
              <a:rPr lang="en-US" sz="2000" b="1" dirty="0"/>
              <a:t>end time </a:t>
            </a:r>
            <a:r>
              <a:rPr lang="en-US" sz="2000" dirty="0"/>
              <a:t>of a piece of code. Then calculate the running time of the code under test.</a:t>
            </a:r>
          </a:p>
          <a:p>
            <a:pPr marL="269875" indent="-269875" algn="just"/>
            <a:endParaRPr lang="en-US" sz="2000" dirty="0"/>
          </a:p>
          <a:p>
            <a:pPr marL="269875" indent="-269875" algn="just"/>
            <a:r>
              <a:rPr lang="en-US" sz="2000" dirty="0"/>
              <a:t>Fortunately, the Java system library provides a way to measure time in nanoseconds </a:t>
            </a:r>
            <a:r>
              <a:rPr lang="en-US" sz="2000" i="1" dirty="0"/>
              <a:t>(ns)</a:t>
            </a:r>
            <a:r>
              <a:rPr lang="en-US" sz="2000" dirty="0"/>
              <a:t>.</a:t>
            </a:r>
          </a:p>
        </p:txBody>
      </p:sp>
      <p:sp>
        <p:nvSpPr>
          <p:cNvPr id="31" name="Rectangle 30">
            <a:extLst>
              <a:ext uri="{FF2B5EF4-FFF2-40B4-BE49-F238E27FC236}">
                <a16:creationId xmlns:a16="http://schemas.microsoft.com/office/drawing/2014/main" id="{3C9D19A0-3BC8-E128-43EC-4D600AD4C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EB6E7AB3-0CCB-6A54-4E7F-EF3F98F5B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99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5593</Words>
  <Application>Microsoft Office PowerPoint</Application>
  <PresentationFormat>On-screen Show (4:3)</PresentationFormat>
  <Paragraphs>676</Paragraphs>
  <Slides>54</Slides>
  <Notes>54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Courier New</vt:lpstr>
      <vt:lpstr>Söhne</vt:lpstr>
      <vt:lpstr>Symbol</vt:lpstr>
      <vt:lpstr>Ubuntu</vt:lpstr>
      <vt:lpstr>walsheim</vt:lpstr>
      <vt:lpstr>Office Theme</vt:lpstr>
      <vt:lpstr>Analysis of Algorithms</vt:lpstr>
      <vt:lpstr>Analysis of Algorithms</vt:lpstr>
      <vt:lpstr>Analysis of Algorithms</vt:lpstr>
      <vt:lpstr>Sum of first N natural numbers</vt:lpstr>
      <vt:lpstr>Sum of first N natural numbers</vt:lpstr>
      <vt:lpstr>Analysis of Algorithms</vt:lpstr>
      <vt:lpstr>Benchmarking Programs</vt:lpstr>
      <vt:lpstr>Benchmarking Programs</vt:lpstr>
      <vt:lpstr>Benchmarking Programs</vt:lpstr>
      <vt:lpstr>Benchmarking Programs</vt:lpstr>
      <vt:lpstr>Calculating Running Times</vt:lpstr>
      <vt:lpstr>Calculating Running Times on HAL</vt:lpstr>
      <vt:lpstr>Calculating Running Times on HAL</vt:lpstr>
      <vt:lpstr>Running Times on HAL </vt:lpstr>
      <vt:lpstr>Running Times on HAL</vt:lpstr>
      <vt:lpstr>Running Times on HAL</vt:lpstr>
      <vt:lpstr>Calculating Running Times on HAL</vt:lpstr>
      <vt:lpstr>Running Times on HAL </vt:lpstr>
      <vt:lpstr>Running Times on HAL </vt:lpstr>
      <vt:lpstr>Running Times on HAL </vt:lpstr>
      <vt:lpstr>Running Times on HAL </vt:lpstr>
      <vt:lpstr>Running Times on HAL </vt:lpstr>
      <vt:lpstr>Running Times on HAL</vt:lpstr>
      <vt:lpstr>Exercise (Self)</vt:lpstr>
      <vt:lpstr>Exercise</vt:lpstr>
      <vt:lpstr>Exercise</vt:lpstr>
      <vt:lpstr>Running Times on HAL</vt:lpstr>
      <vt:lpstr>Arrays</vt:lpstr>
      <vt:lpstr>Arrays</vt:lpstr>
      <vt:lpstr>Nested Arrays</vt:lpstr>
      <vt:lpstr>Nested Arrays</vt:lpstr>
      <vt:lpstr>Nested Arrays</vt:lpstr>
      <vt:lpstr>Nested Arrays</vt:lpstr>
      <vt:lpstr>Practice question (Important)</vt:lpstr>
      <vt:lpstr>Self Study</vt:lpstr>
      <vt:lpstr>Binary Search (Exercise)</vt:lpstr>
      <vt:lpstr>Binary Search</vt:lpstr>
      <vt:lpstr>Binary Search</vt:lpstr>
      <vt:lpstr>Binary Search</vt:lpstr>
      <vt:lpstr>Binary Search</vt:lpstr>
      <vt:lpstr>Binary Search</vt:lpstr>
      <vt:lpstr>Big Oh Notation</vt:lpstr>
      <vt:lpstr>Big Oh Notation</vt:lpstr>
      <vt:lpstr>Big Oh Notation</vt:lpstr>
      <vt:lpstr>Big Oh Notation</vt:lpstr>
      <vt:lpstr>Big Oh Notation</vt:lpstr>
      <vt:lpstr>Big Oh Notation</vt:lpstr>
      <vt:lpstr>Big Oh Notation</vt:lpstr>
      <vt:lpstr>Big Oh Notation</vt:lpstr>
      <vt:lpstr>Laws of Big Oh</vt:lpstr>
      <vt:lpstr>Sum of first N natural numbers</vt:lpstr>
      <vt:lpstr>Big Oh Notation</vt:lpstr>
      <vt:lpstr>Big Oh Notation</vt:lpstr>
      <vt:lpstr>Time Complexity in Big-O Notation of for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Muhammad Farhan Khan</dc:creator>
  <cp:lastModifiedBy>-, Alia</cp:lastModifiedBy>
  <cp:revision>171</cp:revision>
  <dcterms:created xsi:type="dcterms:W3CDTF">2020-04-08T16:19:10Z</dcterms:created>
  <dcterms:modified xsi:type="dcterms:W3CDTF">2024-02-22T12:59:53Z</dcterms:modified>
</cp:coreProperties>
</file>