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7.jpeg" ContentType="image/jpeg"/>
  <Override PartName="/ppt/media/image2.jpeg" ContentType="image/jpeg"/>
  <Override PartName="/ppt/media/image6.wmf" ContentType="image/x-wmf"/>
  <Override PartName="/ppt/media/image1.jpeg" ContentType="image/jpeg"/>
  <Override PartName="/ppt/media/image4.wmf" ContentType="image/x-wmf"/>
  <Override PartName="/ppt/media/image3.jpeg" ContentType="image/jpeg"/>
  <Override PartName="/ppt/media/image5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A8E030E-6B1B-4E82-8F3A-BCA7D224C841}" type="slidenum">
              <a:rPr b="0" lang="en-IE" sz="1400" spc="-1" strike="noStrike">
                <a:latin typeface="Times New Roman"/>
              </a:rPr>
              <a:t>1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E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E50647-524E-4AE0-9A53-BA4F76FFAD28}" type="slidenum">
              <a:rPr b="0" lang="en-I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E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IE" sz="2000" spc="-1" strike="noStrike">
                <a:latin typeface="Arial"/>
              </a:rPr>
              <a:t>Record the size of each list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2D1CCA-E31A-4E69-9F96-3B3B9BE7598A}" type="slidenum">
              <a:rPr b="0" lang="en-I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E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IE" sz="2000" spc="-1" strike="noStrike">
                <a:latin typeface="Arial"/>
              </a:rPr>
              <a:t>Check if any of the lists are empty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E39ED1-45AC-483F-BFEE-898B46025DD4}" type="slidenum">
              <a:rPr b="0" lang="en-I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E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IE" sz="2000" spc="-1" strike="noStrike">
                <a:solidFill>
                  <a:srgbClr val="000000"/>
                </a:solidFill>
                <a:latin typeface="Lato"/>
              </a:rPr>
              <a:t>https://www.youtube.com/watch?v=KyUTuwz_b7Q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381365-91B6-4E44-ADF9-10A820F4BB95}" type="slidenum">
              <a:rPr b="0" lang="en-IE" sz="1200" spc="-1" strike="noStrike">
                <a:latin typeface="Times New Roman"/>
              </a:rPr>
              <a:t>1</a:t>
            </a:fld>
            <a:endParaRPr b="0" lang="en-IE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15C9D9-2799-4E43-A9FE-89E9D85D615B}" type="slidenum">
              <a:rPr b="0" lang="en-I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E" sz="12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E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IE" sz="2000" spc="-1" strike="noStrike">
                <a:solidFill>
                  <a:srgbClr val="000000"/>
                </a:solidFill>
                <a:latin typeface="Lato"/>
              </a:rPr>
              <a:t>https://www.calculators.org/math/modulo.php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D225DE-C5C3-449D-A6F7-F51289A6A0C5}" type="slidenum">
              <a:rPr b="0" lang="en-IE" sz="1200" spc="-1" strike="noStrike">
                <a:latin typeface="Times New Roman"/>
              </a:rPr>
              <a:t>1</a:t>
            </a:fld>
            <a:endParaRPr b="0" lang="en-I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6600" y="38160"/>
            <a:ext cx="8686080" cy="532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705200" y="2610360"/>
            <a:ext cx="3656880" cy="12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E" sz="4000" spc="-1" strike="noStrike">
                <a:solidFill>
                  <a:srgbClr val="4d4d4d"/>
                </a:solidFill>
                <a:latin typeface="Microsoft Sans Serif"/>
              </a:rPr>
              <a:t>Hashing Tables</a:t>
            </a:r>
            <a:endParaRPr b="0" lang="en-IE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4400" spc="-1" strike="noStrike">
                <a:solidFill>
                  <a:srgbClr val="4d4d4d"/>
                </a:solidFill>
                <a:latin typeface="Microsoft Sans Serif"/>
              </a:rPr>
              <a:t>Empty Table</a:t>
            </a:r>
            <a:endParaRPr b="0" lang="en-IE" sz="4400" spc="-1" strike="noStrike">
              <a:latin typeface="Arial"/>
            </a:endParaRPr>
          </a:p>
        </p:txBody>
      </p:sp>
      <p:pic>
        <p:nvPicPr>
          <p:cNvPr id="134" name="Content Placeholder 3" descr=""/>
          <p:cNvPicPr/>
          <p:nvPr/>
        </p:nvPicPr>
        <p:blipFill>
          <a:blip r:embed="rId1"/>
          <a:srcRect l="0" t="-83846" r="0" b="-83846"/>
          <a:stretch/>
        </p:blipFill>
        <p:spPr>
          <a:xfrm>
            <a:off x="457200" y="0"/>
            <a:ext cx="8228880" cy="6125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34280" y="1552680"/>
            <a:ext cx="737460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private int hashC(E x){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 k = x.hashCode();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 h = Math.abs(k % data.length);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h;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1028880" y="1552680"/>
            <a:ext cx="73144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void add(E x){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 index = hashC(x);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data[index].add(x);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028880" y="1552680"/>
            <a:ext cx="73144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boolean contains(E x){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 index = hashC(x);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return(data[index].contains(x));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14400" y="1552680"/>
            <a:ext cx="767412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boolean remove(E x){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 index = hashC(x);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boolean b = data[index].remove(x);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if(b) return true;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else return false;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89280" y="1122840"/>
            <a:ext cx="7696800" cy="5130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Aft>
                <a:spcPts val="1199"/>
              </a:spcAft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We can now solve our original problem by creating an integer hashlist and adding 100000 values to it. To ensure that the data is random we use a random number generator. The code is:</a:t>
            </a:r>
            <a:endParaRPr b="0" lang="en-IE" sz="3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199"/>
              </a:spcAft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HashList&lt;Integer&gt; list =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new HashList&lt;Integer&gt;(10000);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for(int j = 0; j &lt; 100000; j++){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int x = (int)(Math.random()*1000000);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list.add(new Integer(x));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28880" y="1229040"/>
            <a:ext cx="7314480" cy="44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But there is no guarantee that a high percentage of the buckets are used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nor is there a guarantee that all lists have a small number of elements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To check this we now insert some additional methods that provide information about the table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28880" y="1229040"/>
            <a:ext cx="7314480" cy="487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public double percentUsed(){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int count = 0;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for(int j = 0; j &lt; data.length; j++){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if(data[j].length() &gt; 0)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count++;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double p = count *100.0/data.length;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return p;</a:t>
            </a:r>
            <a:endParaRPr b="0" lang="en-IE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28880" y="1214280"/>
            <a:ext cx="7314480" cy="445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int largestBucket(){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 max = 0;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for(int j = 0; j &lt; data.length; j++)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if(data[j].length() &gt; max)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max = data[j].length();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max;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028880" y="1169280"/>
            <a:ext cx="7314480" cy="449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int smallestBucket(){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 min = data[0].length();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for(int j = 1; j &lt; data.length; j++)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if(data[j].length() &lt; min)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min = data[j].length();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min;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4400" spc="-1" strike="noStrike">
                <a:solidFill>
                  <a:srgbClr val="4d4d4d"/>
                </a:solidFill>
                <a:latin typeface="Microsoft Sans Serif"/>
              </a:rPr>
              <a:t>Problem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9080" y="1139400"/>
            <a:ext cx="7578720" cy="473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Optimise cost of insertion and retrieval for a large collection of integer values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Both O(1)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Use linear data structure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Can optimise one but not the other</a:t>
            </a:r>
            <a:endParaRPr b="0" lang="en-IE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d4d4d"/>
              </a:buClr>
              <a:buFont typeface="Symbol"/>
              <a:buChar char=""/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Insertion O(1), retrieval O(n)</a:t>
            </a:r>
            <a:endParaRPr b="0" lang="en-IE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Keep data sorted: </a:t>
            </a:r>
            <a:endParaRPr b="0" lang="en-IE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d4d4d"/>
              </a:buClr>
              <a:buFont typeface="Symbol"/>
              <a:buChar char=""/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insertion O(n), retrieval O(log n)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1019160" y="1019160"/>
            <a:ext cx="7733520" cy="52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int[] sizeEachList(){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int[] d = new int[data.length];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for(int i = 0; i &lt; data.length; i++) 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d[i] = data[i].size();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 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d;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28880" y="1552680"/>
            <a:ext cx="73144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int empty(){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 count = 0;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for(int j = 0; j &lt; data.length; j++)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if(data[j].length() == 0)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count++;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count;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89040" y="2008800"/>
            <a:ext cx="7097040" cy="362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Percentage of buckets used: 100.0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Largest bucket size =  24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Smallest bucket size =  1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Empty buckets = 0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Output from page no 207-208.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274040" y="569520"/>
            <a:ext cx="7412040" cy="5850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Frequency list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1 elements = 7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2 elements = 19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3 elements = 75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4 elements = 179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5 elements = 373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6 elements = 612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7 elements = 917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8 elements = 1148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9 elements = 1250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10 elements = 1285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11 elements = 1134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12 elements = 949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13 elements = 702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14 elements = 536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with 15 elements = 335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16 elements = 196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17 elements = 132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18 elements = 75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19 elements = 33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20 elements = 21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21 elements = 11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22 elements = 5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23 elements = 5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Buckets with 24 elements = 1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94680" y="1347480"/>
            <a:ext cx="7508880" cy="446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The really interesting result is the almost perfect </a:t>
            </a:r>
            <a:r>
              <a:rPr b="1" lang="en-IE" sz="3000" spc="-1" strike="noStrike">
                <a:solidFill>
                  <a:srgbClr val="4d4d4d"/>
                </a:solidFill>
                <a:latin typeface="Microsoft Sans Serif"/>
              </a:rPr>
              <a:t>bell curve shape 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of the frequency of bucket size. </a:t>
            </a:r>
            <a:endParaRPr b="0" lang="en-IE" sz="3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The modal list size is 10 (most often)</a:t>
            </a:r>
            <a:endParaRPr b="0" lang="en-IE" sz="3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92.4% of list sizes have between 5 and 15 elements.</a:t>
            </a:r>
            <a:endParaRPr b="0" lang="en-IE" sz="3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Lists of this size guarantee that retrieval is</a:t>
            </a:r>
            <a:endParaRPr b="0" lang="en-IE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     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O(1)</a:t>
            </a:r>
            <a:endParaRPr b="0" lang="en-IE" sz="3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4400" spc="-1" strike="noStrike">
                <a:solidFill>
                  <a:srgbClr val="4d4d4d"/>
                </a:solidFill>
                <a:latin typeface="Microsoft Sans Serif"/>
              </a:rPr>
              <a:t>Hashing Functions in Java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24400" y="1342080"/>
            <a:ext cx="7928280" cy="505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There are three primary requirements that must be met by any implementation of a good hashing function for a given type</a:t>
            </a:r>
            <a:endParaRPr b="0" lang="en-IE" sz="3200" spc="-1" strike="noStrike">
              <a:latin typeface="Arial"/>
            </a:endParaRPr>
          </a:p>
          <a:p>
            <a:pPr lvl="1" marL="360360" indent="-35964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It must be </a:t>
            </a: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deterministic</a:t>
            </a:r>
            <a:endParaRPr b="0" lang="en-IE" sz="3200" spc="-1" strike="noStrike">
              <a:latin typeface="Arial"/>
            </a:endParaRPr>
          </a:p>
          <a:p>
            <a:pPr lvl="1" marL="360360" indent="-35964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It should be implemented so that it is efficient to compute</a:t>
            </a:r>
            <a:endParaRPr b="0" lang="en-IE" sz="3200" spc="-1" strike="noStrike">
              <a:latin typeface="Arial"/>
            </a:endParaRPr>
          </a:p>
          <a:p>
            <a:pPr lvl="1" marL="360360" indent="-35964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It should uniformly distribute the keys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4400" spc="-1" strike="noStrike">
                <a:solidFill>
                  <a:srgbClr val="4d4d4d"/>
                </a:solidFill>
                <a:latin typeface="Microsoft Sans Serif"/>
              </a:rPr>
              <a:t>Hashing Functions in Java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4400" y="1124280"/>
            <a:ext cx="7928280" cy="527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360360" indent="-35964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It must be </a:t>
            </a: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deterministic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This means that equal elements must return the same hash value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 Java this means that given two instances of the same type b1, b2 such that if b1.equals(b2), then b1.hashCode() must equal b2.hashCode()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It is </a:t>
            </a:r>
            <a:r>
              <a:rPr b="1" lang="en-IE" sz="3200" spc="-1" strike="noStrike" u="sng">
                <a:solidFill>
                  <a:srgbClr val="4d4d4d"/>
                </a:solidFill>
                <a:uFillTx/>
                <a:latin typeface="Microsoft Sans Serif"/>
              </a:rPr>
              <a:t>not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 a requirement that if two hash codes are equal both instances are equal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1028880" y="1109160"/>
            <a:ext cx="7314480" cy="514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360360" indent="-35964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It should uniformly distribute the keys so that data is distributed over the whole table, hence, minimizing the size of lists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The use of modulo arithmetic in the implementation of the hash function guarantees this as long as hash values are randomly distributed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28880" y="1552680"/>
            <a:ext cx="73144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Lets look at an example of a class that satisfies the distribution constraint but fails the equality constraint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434880" y="1304280"/>
            <a:ext cx="83181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class Book implements Comparable&lt;Book&gt;{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private String title;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private String author;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private double price;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Book(String a, String t, double p){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title = t; author = a; price = p;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4400" spc="-1" strike="noStrike">
                <a:solidFill>
                  <a:srgbClr val="4d4d4d"/>
                </a:solidFill>
                <a:latin typeface="Microsoft Sans Serif"/>
              </a:rPr>
              <a:t>Solution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28880" y="1552680"/>
            <a:ext cx="73144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Create a special purpose data structure that manages a sequence of buckets where each bucket contains a small number of values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28880" y="1184400"/>
            <a:ext cx="753012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boolean equals(Object ob){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Book b = (Book)ob;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if(title.equals(b.title)&amp;&amp;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  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author.equals(b.author))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true;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else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false;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974520" y="1514160"/>
            <a:ext cx="7359480" cy="415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public int hashCode(){</a:t>
            </a:r>
            <a:endParaRPr b="0" lang="en-IE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Double p = new Double(price);</a:t>
            </a:r>
            <a:endParaRPr b="0" lang="en-IE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int h = title.hashCode() +</a:t>
            </a:r>
            <a:br/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author.hashCode()+p.hashCode();</a:t>
            </a:r>
            <a:endParaRPr b="0" lang="en-IE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return(h);</a:t>
            </a:r>
            <a:endParaRPr b="0" lang="en-IE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E" sz="30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1028880" y="1552680"/>
            <a:ext cx="73144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Fails to meet the equality requirement that insists that if two instances of a type are equal then their hashCodes must be the same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719640" y="1259280"/>
            <a:ext cx="7824240" cy="440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IE" sz="2900" spc="-1" strike="noStrike">
                <a:solidFill>
                  <a:srgbClr val="4d4d4d"/>
                </a:solidFill>
                <a:latin typeface="Microsoft Sans Serif"/>
              </a:rPr>
              <a:t>Book b1, b2;</a:t>
            </a:r>
            <a:endParaRPr b="0" lang="en-IE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IE" sz="2900" spc="-1" strike="noStrike">
                <a:solidFill>
                  <a:srgbClr val="4d4d4d"/>
                </a:solidFill>
                <a:latin typeface="Microsoft Sans Serif"/>
              </a:rPr>
              <a:t>b1 = new Book(“Author1","Title1", 10.0);</a:t>
            </a:r>
            <a:endParaRPr b="0" lang="en-IE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IE" sz="2900" spc="-1" strike="noStrike">
                <a:solidFill>
                  <a:srgbClr val="4d4d4d"/>
                </a:solidFill>
                <a:latin typeface="Microsoft Sans Serif"/>
              </a:rPr>
              <a:t>b2 = new Book(“Author1","Title1", 6.50);</a:t>
            </a:r>
            <a:endParaRPr b="0" lang="en-IE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IE" sz="2900" spc="-1" strike="noStrike">
                <a:solidFill>
                  <a:srgbClr val="4d4d4d"/>
                </a:solidFill>
                <a:latin typeface="Microsoft Sans Serif"/>
              </a:rPr>
              <a:t>System.out.println(b1.equals(b2));</a:t>
            </a:r>
            <a:endParaRPr b="0" lang="en-IE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IE" sz="2900" spc="-1" strike="noStrike">
                <a:solidFill>
                  <a:srgbClr val="4d4d4d"/>
                </a:solidFill>
                <a:latin typeface="Microsoft Sans Serif"/>
              </a:rPr>
              <a:t>System.out.println(b1.hashCode() + " " +b2.hashCode());</a:t>
            </a:r>
            <a:endParaRPr b="0" lang="en-IE" sz="29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028880" y="1552680"/>
            <a:ext cx="7314480" cy="443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books b1 and b2 are deemed equal but they have different hash codes: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    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-1671985325 and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    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-1672640685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MUST always use the same attributes in your hashCode as in your equals methods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4400" spc="-1" strike="noStrike">
                <a:solidFill>
                  <a:srgbClr val="4d4d4d"/>
                </a:solidFill>
                <a:latin typeface="Microsoft Sans Serif"/>
              </a:rPr>
              <a:t>Warning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28880" y="1460160"/>
            <a:ext cx="7314480" cy="420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You should never modify an attribute used to calculate the hashCode in an object stored in a hashTable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 you do you will never find the object again!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Make them immutable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Remember immutable?</a:t>
            </a:r>
            <a:endParaRPr b="0" lang="en-IE" sz="32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Make attributes final</a:t>
            </a:r>
            <a:endParaRPr b="0" lang="en-IE" sz="32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Aft>
                <a:spcPts val="601"/>
              </a:spcAft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No setters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065320" y="2786040"/>
            <a:ext cx="6731280" cy="143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IE" sz="5000" spc="-1" strike="noStrike">
                <a:solidFill>
                  <a:srgbClr val="4d4d4d"/>
                </a:solidFill>
                <a:latin typeface="Microsoft Sans Serif"/>
              </a:rPr>
              <a:t>Implementing Sets</a:t>
            </a:r>
            <a:endParaRPr b="0" lang="en-IE" sz="5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4400" spc="-1" strike="noStrike">
                <a:solidFill>
                  <a:srgbClr val="4d4d4d"/>
                </a:solidFill>
                <a:latin typeface="Microsoft Sans Serif"/>
              </a:rPr>
              <a:t>Implementing Sets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14400" y="1263240"/>
            <a:ext cx="7596000" cy="457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A set is a collection of things that does not allow duplicates and imposes no ordering of items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Two sets are said to be equal if and only if they contain the same values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Can implement sets with HashTables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Java provides both HashSet and TreeSet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4400" spc="-1" strike="noStrike">
                <a:solidFill>
                  <a:srgbClr val="4d4d4d"/>
                </a:solidFill>
                <a:latin typeface="Microsoft Sans Serif"/>
              </a:rPr>
              <a:t>Summary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14400" y="1263240"/>
            <a:ext cx="7838280" cy="457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1440" indent="-270720">
              <a:lnSpc>
                <a:spcPct val="100000"/>
              </a:lnSpc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When using a class in hashing it must override the following methods from the Object class:</a:t>
            </a:r>
            <a:endParaRPr b="0" lang="en-IE" sz="3200" spc="-1" strike="noStrike">
              <a:latin typeface="Arial"/>
            </a:endParaRPr>
          </a:p>
          <a:p>
            <a:pPr lvl="1" marL="671400" indent="-270720">
              <a:lnSpc>
                <a:spcPct val="100000"/>
              </a:lnSpc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hashcode</a:t>
            </a:r>
            <a:endParaRPr b="0" lang="en-IE" sz="3200" spc="-1" strike="noStrike">
              <a:latin typeface="Arial"/>
            </a:endParaRPr>
          </a:p>
          <a:p>
            <a:pPr lvl="1" marL="671400" indent="-270720">
              <a:lnSpc>
                <a:spcPct val="100000"/>
              </a:lnSpc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equals</a:t>
            </a:r>
            <a:endParaRPr b="0" lang="en-IE" sz="3200" spc="-1" strike="noStrike">
              <a:latin typeface="Arial"/>
            </a:endParaRPr>
          </a:p>
          <a:p>
            <a:pPr lvl="1" marL="671400" indent="-270720">
              <a:lnSpc>
                <a:spcPct val="100000"/>
              </a:lnSpc>
              <a:spcAft>
                <a:spcPts val="400"/>
              </a:spcAft>
              <a:buClr>
                <a:srgbClr val="4d4d4d"/>
              </a:buClr>
              <a:buFont typeface="Symbol"/>
              <a:buChar char="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toString</a:t>
            </a:r>
            <a:endParaRPr b="0" lang="en-IE" sz="3200" spc="-1" strike="noStrike">
              <a:latin typeface="Arial"/>
            </a:endParaRPr>
          </a:p>
          <a:p>
            <a:pPr marL="271440" indent="-270720">
              <a:lnSpc>
                <a:spcPct val="100000"/>
              </a:lnSpc>
              <a:spcAft>
                <a:spcPts val="400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You should not have any setter/mutator methods for the attributes that are used to determine equality</a:t>
            </a:r>
            <a:endParaRPr b="0" lang="en-IE" sz="3200" spc="-1" strike="noStrike">
              <a:latin typeface="Arial"/>
            </a:endParaRPr>
          </a:p>
          <a:p>
            <a:pPr marL="271440" indent="-270720">
              <a:lnSpc>
                <a:spcPct val="100000"/>
              </a:lnSpc>
              <a:spcAft>
                <a:spcPts val="400"/>
              </a:spcAft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These attributes should be declared final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1028520" y="1552680"/>
            <a:ext cx="7724160" cy="457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public class HashSet&lt;E extends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Comparable&lt;E&gt;&gt; {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private HashList&lt;E&gt; data;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private int maxSize = Integer.MAX_VALUE;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private int size = 0;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public HashSet() {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data = new HashList&lt;E&gt;(100);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028880" y="1552680"/>
            <a:ext cx="73144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A hash function is a function that can be used to map data of arbitrary size to fixed-size values. 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The values returned by a hash function are called hash values. 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The values are used to index a fixed-size table called a hash table.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24400" y="1552680"/>
            <a:ext cx="79282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HashSet(int n){</a:t>
            </a:r>
            <a:endParaRPr b="0" lang="en-IE" sz="32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if(n &gt; 1000)</a:t>
            </a:r>
            <a:endParaRPr b="0" lang="en-IE" sz="32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data = new HashList&lt;E&gt;(n/10);</a:t>
            </a:r>
            <a:endParaRPr b="0" lang="en-IE" sz="32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else</a:t>
            </a:r>
            <a:endParaRPr b="0" lang="en-IE" sz="32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data = new HashList&lt;E&gt;(100);  </a:t>
            </a:r>
            <a:endParaRPr b="0" lang="en-IE" sz="32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maxSize = n;</a:t>
            </a:r>
            <a:endParaRPr b="0" lang="en-IE" sz="32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28880" y="959400"/>
            <a:ext cx="7314480" cy="557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boolean add(E x){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if(size &lt; maxSize){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if(!data.contains(x)){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data.add(x); size++;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true;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else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false;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else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false;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1028880" y="1042920"/>
            <a:ext cx="7314480" cy="541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boolean remove(E x){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if(size &gt; 0){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if(data.contains(x)){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data.remove(x); size--;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true;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else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false;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else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false;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28880" y="914400"/>
            <a:ext cx="7314480" cy="475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public HashSet&lt;E&gt;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intersection(HashSet&lt;E&gt; st){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HashSet&lt;E&gt; in = new HashSet();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Iterator&lt;E&gt; it = st.iterator();</a:t>
            </a:r>
            <a:br/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while(it.hasNext()){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E x = it.next();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if(data.contains(x))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in.add(x);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return in;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Content Placeholder 3" descr=""/>
          <p:cNvPicPr/>
          <p:nvPr/>
        </p:nvPicPr>
        <p:blipFill>
          <a:blip r:embed="rId1"/>
          <a:srcRect l="-14634" t="0" r="-14634" b="0"/>
          <a:stretch/>
        </p:blipFill>
        <p:spPr>
          <a:xfrm>
            <a:off x="-352800" y="563760"/>
            <a:ext cx="10336320" cy="5666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28880" y="1064160"/>
            <a:ext cx="731448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This type of data structure is called a </a:t>
            </a: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HashTable</a:t>
            </a: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 that uses </a:t>
            </a: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buckets or chaining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The function used to map values to their index position is called a </a:t>
            </a:r>
            <a:r>
              <a:rPr b="1" lang="en-IE" sz="3200" spc="-1" strike="noStrike">
                <a:solidFill>
                  <a:srgbClr val="4d4d4d"/>
                </a:solidFill>
                <a:latin typeface="Microsoft Sans Serif"/>
              </a:rPr>
              <a:t>hashing function</a:t>
            </a: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The hashing function that we are using for this example is x % 10000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6600" y="38160"/>
            <a:ext cx="868608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028880" y="1552680"/>
            <a:ext cx="73144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To construct a hashtable we create an array of linked lists.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E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Symbol"/>
              <a:buChar char=""/>
            </a:pPr>
            <a:r>
              <a:rPr b="0" lang="en-IE" sz="3200" spc="-1" strike="noStrike">
                <a:solidFill>
                  <a:srgbClr val="4d4d4d"/>
                </a:solidFill>
                <a:latin typeface="Microsoft Sans Serif"/>
              </a:rPr>
              <a:t>The linked list class is called LinkedList&lt;E&gt; and its relevant methods are: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66680" y="1130400"/>
            <a:ext cx="7289280" cy="50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74760" y="1552680"/>
            <a:ext cx="837792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class HashList&lt;E extends Comparable&lt;E&gt;&gt; 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private LinkedList&lt;E&gt;[] data; 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public HashList(int n){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data = (LinkedList&lt;E&gt;[])(new LinkedList[n]);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for(int j = 0; j &lt; data.length;j++)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data[j] = new LinkedList&lt;E&gt;();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	</a:t>
            </a:r>
            <a:r>
              <a:rPr b="0" lang="en-IE" sz="2800" spc="-1" strike="noStrike">
                <a:solidFill>
                  <a:srgbClr val="4d4d4d"/>
                </a:solidFill>
                <a:latin typeface="Microsoft Sans Serif"/>
              </a:rPr>
              <a:t>}</a:t>
            </a:r>
            <a:endParaRPr b="0" lang="en-IE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888888"/>
      </a:lt2>
      <a:accent1>
        <a:srgbClr val="9e9e9e"/>
      </a:accent1>
      <a:accent2>
        <a:srgbClr val="bebebe"/>
      </a:accent2>
      <a:accent3>
        <a:srgbClr val="ffffff"/>
      </a:accent3>
      <a:accent4>
        <a:srgbClr val="404040"/>
      </a:accent4>
      <a:accent5>
        <a:srgbClr val="cccccc"/>
      </a:accent5>
      <a:accent6>
        <a:srgbClr val="acacac"/>
      </a:accent6>
      <a:hlink>
        <a:srgbClr val="c8c8c8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888888"/>
      </a:lt2>
      <a:accent1>
        <a:srgbClr val="9e9e9e"/>
      </a:accent1>
      <a:accent2>
        <a:srgbClr val="bebebe"/>
      </a:accent2>
      <a:accent3>
        <a:srgbClr val="ffffff"/>
      </a:accent3>
      <a:accent4>
        <a:srgbClr val="404040"/>
      </a:accent4>
      <a:accent5>
        <a:srgbClr val="cccccc"/>
      </a:accent5>
      <a:accent6>
        <a:srgbClr val="acacac"/>
      </a:accent6>
      <a:hlink>
        <a:srgbClr val="c8c8c8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ElainesFav</Template>
  <TotalTime>10</TotalTime>
  <Application>LibreOffice/6.0.7.3$Linux_X86_64 LibreOffice_project/00m0$Build-3</Application>
  <Words>2031</Words>
  <Paragraphs>235</Paragraphs>
  <Company>Griffith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2013-03-25T11:43:04Z</dcterms:created>
  <dc:creator>Tony Mullins</dc:creator>
  <dc:description/>
  <dc:language>en-IE</dc:language>
  <cp:lastModifiedBy/>
  <dcterms:modified xsi:type="dcterms:W3CDTF">2024-04-04T14:55:36Z</dcterms:modified>
  <cp:revision>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Griffith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44</vt:i4>
  </property>
</Properties>
</file>