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8.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media/image8.wmf" ContentType="image/x-wmf"/>
  <Override PartName="/ppt/media/image2.png" ContentType="image/png"/>
  <Override PartName="/ppt/media/image1.png" ContentType="image/png"/>
  <Override PartName="/ppt/media/image3.png" ContentType="image/png"/>
  <Override PartName="/ppt/media/image6.wmf" ContentType="image/x-wmf"/>
  <Override PartName="/ppt/media/image4.png" ContentType="image/png"/>
  <Override PartName="/ppt/media/image7.wmf" ContentType="image/x-wmf"/>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21" name="PlaceHolder 2"/>
          <p:cNvSpPr>
            <a:spLocks noGrp="1"/>
          </p:cNvSpPr>
          <p:nvPr>
            <p:ph type="body"/>
          </p:nvPr>
        </p:nvSpPr>
        <p:spPr>
          <a:xfrm>
            <a:off x="777240" y="4777560"/>
            <a:ext cx="6217560" cy="452592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122" name="PlaceHolder 3"/>
          <p:cNvSpPr>
            <a:spLocks noGrp="1"/>
          </p:cNvSpPr>
          <p:nvPr>
            <p:ph type="hdr"/>
          </p:nvPr>
        </p:nvSpPr>
        <p:spPr>
          <a:xfrm>
            <a:off x="0" y="0"/>
            <a:ext cx="3372840" cy="502560"/>
          </a:xfrm>
          <a:prstGeom prst="rect">
            <a:avLst/>
          </a:prstGeom>
        </p:spPr>
        <p:txBody>
          <a:bodyPr lIns="0" rIns="0" tIns="0" bIns="0"/>
          <a:p>
            <a:r>
              <a:rPr b="0" lang="en-IE" sz="1400" spc="-1" strike="noStrike">
                <a:latin typeface="Times New Roman"/>
              </a:rPr>
              <a:t> </a:t>
            </a:r>
            <a:endParaRPr b="0" lang="en-IE" sz="1400" spc="-1" strike="noStrike">
              <a:latin typeface="Times New Roman"/>
            </a:endParaRPr>
          </a:p>
        </p:txBody>
      </p:sp>
      <p:sp>
        <p:nvSpPr>
          <p:cNvPr id="123" name="PlaceHolder 4"/>
          <p:cNvSpPr>
            <a:spLocks noGrp="1"/>
          </p:cNvSpPr>
          <p:nvPr>
            <p:ph type="dt"/>
          </p:nvPr>
        </p:nvSpPr>
        <p:spPr>
          <a:xfrm>
            <a:off x="4399200" y="0"/>
            <a:ext cx="3372840" cy="502560"/>
          </a:xfrm>
          <a:prstGeom prst="rect">
            <a:avLst/>
          </a:prstGeom>
        </p:spPr>
        <p:txBody>
          <a:bodyPr lIns="0" rIns="0" tIns="0" bIns="0"/>
          <a:p>
            <a:pPr algn="r"/>
            <a:r>
              <a:rPr b="0" lang="en-IE" sz="1400" spc="-1" strike="noStrike">
                <a:latin typeface="Times New Roman"/>
              </a:rPr>
              <a:t> </a:t>
            </a:r>
            <a:endParaRPr b="0" lang="en-IE" sz="1400" spc="-1" strike="noStrike">
              <a:latin typeface="Times New Roman"/>
            </a:endParaRPr>
          </a:p>
        </p:txBody>
      </p:sp>
      <p:sp>
        <p:nvSpPr>
          <p:cNvPr id="124" name="PlaceHolder 5"/>
          <p:cNvSpPr>
            <a:spLocks noGrp="1"/>
          </p:cNvSpPr>
          <p:nvPr>
            <p:ph type="ftr"/>
          </p:nvPr>
        </p:nvSpPr>
        <p:spPr>
          <a:xfrm>
            <a:off x="0" y="9555480"/>
            <a:ext cx="3372840" cy="502560"/>
          </a:xfrm>
          <a:prstGeom prst="rect">
            <a:avLst/>
          </a:prstGeom>
        </p:spPr>
        <p:txBody>
          <a:bodyPr lIns="0" rIns="0" tIns="0" bIns="0" anchor="b"/>
          <a:p>
            <a:r>
              <a:rPr b="0" lang="en-IE" sz="1400" spc="-1" strike="noStrike">
                <a:latin typeface="Times New Roman"/>
              </a:rPr>
              <a:t> </a:t>
            </a:r>
            <a:endParaRPr b="0" lang="en-IE" sz="1400" spc="-1" strike="noStrike">
              <a:latin typeface="Times New Roman"/>
            </a:endParaRPr>
          </a:p>
        </p:txBody>
      </p:sp>
      <p:sp>
        <p:nvSpPr>
          <p:cNvPr id="125" name="PlaceHolder 6"/>
          <p:cNvSpPr>
            <a:spLocks noGrp="1"/>
          </p:cNvSpPr>
          <p:nvPr>
            <p:ph type="sldNum"/>
          </p:nvPr>
        </p:nvSpPr>
        <p:spPr>
          <a:xfrm>
            <a:off x="4399200" y="9555480"/>
            <a:ext cx="3372840" cy="502560"/>
          </a:xfrm>
          <a:prstGeom prst="rect">
            <a:avLst/>
          </a:prstGeom>
        </p:spPr>
        <p:txBody>
          <a:bodyPr lIns="0" rIns="0" tIns="0" bIns="0" anchor="b"/>
          <a:p>
            <a:pPr algn="r"/>
            <a:fld id="{59F70259-117F-4675-B735-78B35484E4D1}" type="slidenum">
              <a:rPr b="0" lang="en-IE" sz="1400" spc="-1" strike="noStrike">
                <a:latin typeface="Times New Roman"/>
              </a:rPr>
              <a:t>1</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1143000" y="685800"/>
            <a:ext cx="4571280" cy="3428280"/>
          </a:xfrm>
          <a:prstGeom prst="rect">
            <a:avLst/>
          </a:prstGeom>
        </p:spPr>
      </p:sp>
      <p:sp>
        <p:nvSpPr>
          <p:cNvPr id="296" name="PlaceHolder 2"/>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9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D9DCDCA-C67A-4BA6-8048-F10EE30CF19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1143000" y="685800"/>
            <a:ext cx="4571640" cy="3428640"/>
          </a:xfrm>
          <a:prstGeom prst="rect">
            <a:avLst/>
          </a:prstGeom>
        </p:spPr>
      </p:sp>
      <p:sp>
        <p:nvSpPr>
          <p:cNvPr id="308" name="PlaceHolder 2"/>
          <p:cNvSpPr>
            <a:spLocks noGrp="1"/>
          </p:cNvSpPr>
          <p:nvPr>
            <p:ph type="body"/>
          </p:nvPr>
        </p:nvSpPr>
        <p:spPr>
          <a:xfrm>
            <a:off x="685800" y="4343400"/>
            <a:ext cx="5485680" cy="4114080"/>
          </a:xfrm>
          <a:prstGeom prst="rect">
            <a:avLst/>
          </a:prstGeom>
        </p:spPr>
        <p:txBody>
          <a:bodyPr lIns="0" rIns="0" tIns="0" bIns="0"/>
          <a:p>
            <a:pPr marL="216000" indent="-216000">
              <a:lnSpc>
                <a:spcPct val="100000"/>
              </a:lnSpc>
            </a:pPr>
            <a:r>
              <a:rPr b="0" lang="en-IE" sz="1200" spc="-1" strike="noStrike">
                <a:solidFill>
                  <a:srgbClr val="000000"/>
                </a:solidFill>
                <a:latin typeface="+mn-lt"/>
                <a:ea typeface="+mn-ea"/>
              </a:rPr>
              <a:t>We begin our study of generic data structures by implementing a generic array class. The name of the class includes the parameter T as an argument in its header and the private attribute data is declared as array of type T. However, in Java we cannot dynamically create an array with a deferred type T. To get around this restriction we create an Object array of size 50 and type cast it to array T. The default constructor is: data = (T[])(new Object[50]). This line of code causes the compiler to throw an unchecked type conversion warning. We simply suppress this and choose to ignore it because the type conversion is good. There is also a second constructor that takes creates an initial array of length n. The attribute size simply records the number of elements currently in the data array. Its initial value is 0. Method add takes a value x of type T and assigns it to the data array. Note that this method throws an exception if the array is full. However, we choose to ignore this problem for now because we want to focus exclusively on how to work with genericity. </a:t>
            </a:r>
            <a:endParaRPr b="0" lang="en-IE" sz="1200" spc="-1" strike="noStrike">
              <a:latin typeface="Arial"/>
            </a:endParaRPr>
          </a:p>
          <a:p>
            <a:pPr marL="216000" indent="-216000">
              <a:lnSpc>
                <a:spcPct val="100000"/>
              </a:lnSpc>
            </a:pPr>
            <a:endParaRPr b="0" lang="en-IE" sz="1200" spc="-1" strike="noStrike">
              <a:latin typeface="Arial"/>
            </a:endParaRPr>
          </a:p>
        </p:txBody>
      </p:sp>
      <p:sp>
        <p:nvSpPr>
          <p:cNvPr id="30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29EECD4-95BB-4209-A005-23D5B47202D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1143000" y="685800"/>
            <a:ext cx="4571640" cy="3428640"/>
          </a:xfrm>
          <a:prstGeom prst="rect">
            <a:avLst/>
          </a:prstGeom>
        </p:spPr>
      </p:sp>
      <p:sp>
        <p:nvSpPr>
          <p:cNvPr id="311" name="PlaceHolder 2"/>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IE" sz="1200" spc="-1" strike="noStrike">
                <a:solidFill>
                  <a:srgbClr val="000000"/>
                </a:solidFill>
                <a:latin typeface="+mn-lt"/>
                <a:ea typeface="+mn-ea"/>
              </a:rPr>
              <a:t>To use this class in a program we must substitute an actual type for the parameter T when </a:t>
            </a:r>
            <a:endParaRPr b="0" lang="en-IE" sz="1200" spc="-1" strike="noStrike">
              <a:latin typeface="Arial"/>
            </a:endParaRPr>
          </a:p>
          <a:p>
            <a:pPr marL="216000" indent="-215640">
              <a:lnSpc>
                <a:spcPct val="100000"/>
              </a:lnSpc>
            </a:pPr>
            <a:r>
              <a:rPr b="0" lang="en-IE" sz="1200" spc="-1" strike="noStrike">
                <a:solidFill>
                  <a:srgbClr val="000000"/>
                </a:solidFill>
                <a:latin typeface="+mn-lt"/>
                <a:ea typeface="+mn-ea"/>
              </a:rPr>
              <a:t>declaring an instance of the GenericArray&lt;T&gt; class. The following program illustrates its use by </a:t>
            </a:r>
            <a:endParaRPr b="0" lang="en-IE" sz="1200" spc="-1" strike="noStrike">
              <a:latin typeface="Arial"/>
            </a:endParaRPr>
          </a:p>
          <a:p>
            <a:pPr marL="216000" indent="-215640">
              <a:lnSpc>
                <a:spcPct val="100000"/>
              </a:lnSpc>
            </a:pPr>
            <a:r>
              <a:rPr b="0" lang="en-IE" sz="1200" spc="-1" strike="noStrike">
                <a:solidFill>
                  <a:srgbClr val="000000"/>
                </a:solidFill>
                <a:latin typeface="+mn-lt"/>
                <a:ea typeface="+mn-ea"/>
              </a:rPr>
              <a:t>creating two different instances of GenericArray&lt;T&gt;. </a:t>
            </a:r>
            <a:r>
              <a:rPr b="1" lang="en-IE" sz="1200" spc="-1" strike="noStrike">
                <a:solidFill>
                  <a:srgbClr val="000000"/>
                </a:solidFill>
                <a:latin typeface="+mn-lt"/>
                <a:ea typeface="+mn-ea"/>
              </a:rPr>
              <a:t>The derived type must always be an object class because genericity is not defined for primitive types. </a:t>
            </a:r>
            <a:endParaRPr b="0" lang="en-IE" sz="1200" spc="-1" strike="noStrike">
              <a:latin typeface="Arial"/>
            </a:endParaRPr>
          </a:p>
        </p:txBody>
      </p:sp>
      <p:sp>
        <p:nvSpPr>
          <p:cNvPr id="31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B88608B-0E03-41F0-9EBE-3FE917CFE16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1143000" y="685800"/>
            <a:ext cx="4571640" cy="3428640"/>
          </a:xfrm>
          <a:prstGeom prst="rect">
            <a:avLst/>
          </a:prstGeom>
        </p:spPr>
      </p:sp>
      <p:sp>
        <p:nvSpPr>
          <p:cNvPr id="314" name="PlaceHolder 2"/>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IE" sz="2000" spc="-1" strike="noStrike">
                <a:latin typeface="Arial"/>
              </a:rPr>
              <a:t>Why &lt;T extends Comparable&lt;T&gt;&gt; </a:t>
            </a:r>
            <a:endParaRPr b="0" lang="en-IE" sz="2000" spc="-1" strike="noStrike">
              <a:latin typeface="Arial"/>
            </a:endParaRPr>
          </a:p>
          <a:p>
            <a:pPr marL="216000" indent="-215640">
              <a:lnSpc>
                <a:spcPct val="100000"/>
              </a:lnSpc>
            </a:pPr>
            <a:r>
              <a:rPr b="0" lang="en-IE" sz="2000" spc="-1" strike="noStrike">
                <a:latin typeface="Arial"/>
              </a:rPr>
              <a:t>why not &lt;T implements Comparable&lt;T&gt;&gt;</a:t>
            </a:r>
            <a:endParaRPr b="0" lang="en-IE" sz="2000" spc="-1" strike="noStrike">
              <a:latin typeface="Arial"/>
            </a:endParaRPr>
          </a:p>
        </p:txBody>
      </p:sp>
      <p:sp>
        <p:nvSpPr>
          <p:cNvPr id="31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8326531-3C37-4135-B265-F65FCBB41B1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1143000" y="685800"/>
            <a:ext cx="4571640" cy="3428640"/>
          </a:xfrm>
          <a:prstGeom prst="rect">
            <a:avLst/>
          </a:prstGeom>
        </p:spPr>
      </p:sp>
      <p:sp>
        <p:nvSpPr>
          <p:cNvPr id="317" name="PlaceHolder 2"/>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IE" sz="1200" spc="-1" strike="noStrike">
                <a:solidFill>
                  <a:srgbClr val="000000"/>
                </a:solidFill>
                <a:latin typeface="+mn-lt"/>
                <a:ea typeface="+mn-ea"/>
              </a:rPr>
              <a:t>Often, you will want to cycle through the elements in a collection. For example, you might want to display each element. The easiest way to do this is to emploan iterator, which is an object that implements either the Iterator or the ListIterator interface.</a:t>
            </a:r>
            <a:endParaRPr b="0" lang="en-IE" sz="1200" spc="-1" strike="noStrike">
              <a:latin typeface="Arial"/>
            </a:endParaRPr>
          </a:p>
          <a:p>
            <a:pPr marL="216000" indent="-215640">
              <a:lnSpc>
                <a:spcPct val="100000"/>
              </a:lnSpc>
            </a:pPr>
            <a:br/>
            <a:endParaRPr b="0" lang="en-IE" sz="1200" spc="-1" strike="noStrike">
              <a:latin typeface="Arial"/>
            </a:endParaRPr>
          </a:p>
        </p:txBody>
      </p:sp>
      <p:sp>
        <p:nvSpPr>
          <p:cNvPr id="31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442FCBB-5A17-4E76-AD97-A742AB5FE65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1143000" y="685800"/>
            <a:ext cx="4571280" cy="3428280"/>
          </a:xfrm>
          <a:prstGeom prst="rect">
            <a:avLst/>
          </a:prstGeom>
        </p:spPr>
      </p:sp>
      <p:sp>
        <p:nvSpPr>
          <p:cNvPr id="299" name="PlaceHolder 2"/>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0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67C9EDF-0457-4E14-9B66-866BBE86CA0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1370160" y="763560"/>
            <a:ext cx="5030280" cy="3771720"/>
          </a:xfrm>
          <a:prstGeom prst="rect">
            <a:avLst/>
          </a:prstGeom>
        </p:spPr>
      </p:sp>
      <p:sp>
        <p:nvSpPr>
          <p:cNvPr id="302" name="PlaceHolder 2"/>
          <p:cNvSpPr>
            <a:spLocks noGrp="1"/>
          </p:cNvSpPr>
          <p:nvPr>
            <p:ph type="body"/>
          </p:nvPr>
        </p:nvSpPr>
        <p:spPr>
          <a:xfrm>
            <a:off x="777240" y="4777560"/>
            <a:ext cx="6217200" cy="4525560"/>
          </a:xfrm>
          <a:prstGeom prst="rect">
            <a:avLst/>
          </a:prstGeom>
        </p:spPr>
        <p:txBody>
          <a:bodyPr lIns="0" rIns="0" tIns="0" bIns="0"/>
          <a:p>
            <a:endParaRPr b="0" lang="en-IE" sz="2000" spc="-1" strike="noStrike">
              <a:latin typeface="Arial"/>
            </a:endParaRPr>
          </a:p>
        </p:txBody>
      </p:sp>
      <p:sp>
        <p:nvSpPr>
          <p:cNvPr id="303" name="TextShape 3"/>
          <p:cNvSpPr txBox="1"/>
          <p:nvPr/>
        </p:nvSpPr>
        <p:spPr>
          <a:xfrm>
            <a:off x="4399200" y="9555480"/>
            <a:ext cx="3372480" cy="502200"/>
          </a:xfrm>
          <a:prstGeom prst="rect">
            <a:avLst/>
          </a:prstGeom>
          <a:noFill/>
          <a:ln>
            <a:noFill/>
          </a:ln>
        </p:spPr>
        <p:txBody>
          <a:bodyPr lIns="0" rIns="0" tIns="0" bIns="0" anchor="b"/>
          <a:p>
            <a:pPr algn="r">
              <a:lnSpc>
                <a:spcPct val="100000"/>
              </a:lnSpc>
            </a:pPr>
            <a:fld id="{6FB29A44-91F4-4747-A0A2-0F91637513A6}" type="slidenum">
              <a:rPr b="0" lang="en-IE" sz="1400" spc="-1" strike="noStrike">
                <a:solidFill>
                  <a:srgbClr val="000000"/>
                </a:solidFill>
                <a:latin typeface="Times New Roman"/>
                <a:ea typeface="+mn-ea"/>
              </a:rPr>
              <a:t>&lt;number&gt;</a:t>
            </a:fld>
            <a:endParaRPr b="0" lang="en-IE"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1370160" y="763560"/>
            <a:ext cx="5030280" cy="3771720"/>
          </a:xfrm>
          <a:prstGeom prst="rect">
            <a:avLst/>
          </a:prstGeom>
        </p:spPr>
      </p:sp>
      <p:sp>
        <p:nvSpPr>
          <p:cNvPr id="305" name="PlaceHolder 2"/>
          <p:cNvSpPr>
            <a:spLocks noGrp="1"/>
          </p:cNvSpPr>
          <p:nvPr>
            <p:ph type="body"/>
          </p:nvPr>
        </p:nvSpPr>
        <p:spPr>
          <a:xfrm>
            <a:off x="777240" y="4777560"/>
            <a:ext cx="6217200" cy="4525560"/>
          </a:xfrm>
          <a:prstGeom prst="rect">
            <a:avLst/>
          </a:prstGeom>
        </p:spPr>
        <p:txBody>
          <a:bodyPr lIns="0" rIns="0" tIns="0" bIns="0"/>
          <a:p>
            <a:endParaRPr b="0" lang="en-IE" sz="2000" spc="-1" strike="noStrike">
              <a:latin typeface="Arial"/>
            </a:endParaRPr>
          </a:p>
        </p:txBody>
      </p:sp>
      <p:sp>
        <p:nvSpPr>
          <p:cNvPr id="306" name="TextShape 3"/>
          <p:cNvSpPr txBox="1"/>
          <p:nvPr/>
        </p:nvSpPr>
        <p:spPr>
          <a:xfrm>
            <a:off x="4399200" y="9555480"/>
            <a:ext cx="3372480" cy="502200"/>
          </a:xfrm>
          <a:prstGeom prst="rect">
            <a:avLst/>
          </a:prstGeom>
          <a:noFill/>
          <a:ln>
            <a:noFill/>
          </a:ln>
        </p:spPr>
        <p:txBody>
          <a:bodyPr lIns="0" rIns="0" tIns="0" bIns="0" anchor="b"/>
          <a:p>
            <a:pPr algn="r">
              <a:lnSpc>
                <a:spcPct val="100000"/>
              </a:lnSpc>
            </a:pPr>
            <a:fld id="{25A5AD4C-3AA2-4DCD-B3B0-B7AA7A47EBD8}" type="slidenum">
              <a:rPr b="0" lang="en-IE" sz="1400" spc="-1" strike="noStrike">
                <a:solidFill>
                  <a:srgbClr val="000000"/>
                </a:solidFill>
                <a:latin typeface="Times New Roman"/>
                <a:ea typeface="+mn-ea"/>
              </a:rPr>
              <a:t>&lt;number&gt;</a:t>
            </a:fld>
            <a:endParaRPr b="0" lang="en-IE"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7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8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8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8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9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1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325200"/>
            <a:ext cx="9143280" cy="426240"/>
          </a:xfrm>
          <a:prstGeom prst="rect">
            <a:avLst/>
          </a:prstGeom>
          <a:solidFill>
            <a:schemeClr val="tx1">
              <a:lumMod val="65000"/>
              <a:lumOff val="35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3358800" y="6356520"/>
            <a:ext cx="2426400" cy="364320"/>
          </a:xfrm>
          <a:prstGeom prst="rect">
            <a:avLst/>
          </a:prstGeom>
          <a:noFill/>
          <a:ln>
            <a:noFill/>
          </a:ln>
        </p:spPr>
        <p:style>
          <a:lnRef idx="0"/>
          <a:fillRef idx="0"/>
          <a:effectRef idx="0"/>
          <a:fontRef idx="minor"/>
        </p:style>
        <p:txBody>
          <a:bodyPr lIns="90000" rIns="90000" tIns="82800" bIns="46800">
            <a:normAutofit/>
          </a:bodyPr>
          <a:p>
            <a:pPr algn="ctr">
              <a:lnSpc>
                <a:spcPct val="100000"/>
              </a:lnSpc>
              <a:spcBef>
                <a:spcPts val="241"/>
              </a:spcBef>
            </a:pPr>
            <a:r>
              <a:rPr b="0" lang="en-IE" sz="1200" spc="-1" strike="noStrike">
                <a:solidFill>
                  <a:srgbClr val="ffffff"/>
                </a:solidFill>
                <a:latin typeface="Ubuntu Light"/>
                <a:ea typeface="DejaVu Sans"/>
              </a:rPr>
              <a:t>Data Structures &amp; Algorithms</a:t>
            </a:r>
            <a:endParaRPr b="0" lang="en-IE" sz="1200" spc="-1" strike="noStrike">
              <a:latin typeface="Arial"/>
            </a:endParaRPr>
          </a:p>
        </p:txBody>
      </p:sp>
      <p:sp>
        <p:nvSpPr>
          <p:cNvPr id="2" name="PlaceHolder 3"/>
          <p:cNvSpPr>
            <a:spLocks noGrp="1"/>
          </p:cNvSpPr>
          <p:nvPr>
            <p:ph type="title"/>
          </p:nvPr>
        </p:nvSpPr>
        <p:spPr>
          <a:xfrm>
            <a:off x="457200" y="274680"/>
            <a:ext cx="8228880" cy="114228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6325200"/>
            <a:ext cx="9143280" cy="426240"/>
          </a:xfrm>
          <a:prstGeom prst="rect">
            <a:avLst/>
          </a:prstGeom>
          <a:solidFill>
            <a:schemeClr val="tx1">
              <a:lumMod val="65000"/>
              <a:lumOff val="35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 name="CustomShape 2"/>
          <p:cNvSpPr/>
          <p:nvPr/>
        </p:nvSpPr>
        <p:spPr>
          <a:xfrm>
            <a:off x="3358800" y="6356520"/>
            <a:ext cx="2426400" cy="364320"/>
          </a:xfrm>
          <a:prstGeom prst="rect">
            <a:avLst/>
          </a:prstGeom>
          <a:noFill/>
          <a:ln>
            <a:noFill/>
          </a:ln>
        </p:spPr>
        <p:style>
          <a:lnRef idx="0"/>
          <a:fillRef idx="0"/>
          <a:effectRef idx="0"/>
          <a:fontRef idx="minor"/>
        </p:style>
        <p:txBody>
          <a:bodyPr lIns="90000" rIns="90000" tIns="82800" bIns="46800">
            <a:normAutofit/>
          </a:bodyPr>
          <a:p>
            <a:pPr algn="ctr">
              <a:lnSpc>
                <a:spcPct val="100000"/>
              </a:lnSpc>
              <a:spcBef>
                <a:spcPts val="241"/>
              </a:spcBef>
            </a:pPr>
            <a:r>
              <a:rPr b="0" lang="en-IE" sz="1200" spc="-1" strike="noStrike">
                <a:solidFill>
                  <a:srgbClr val="ffffff"/>
                </a:solidFill>
                <a:latin typeface="Ubuntu Light"/>
                <a:ea typeface="DejaVu Sans"/>
              </a:rPr>
              <a:t>Data Structures &amp; Algorithms</a:t>
            </a:r>
            <a:endParaRPr b="0" lang="en-IE" sz="1200" spc="-1" strike="noStrike">
              <a:latin typeface="Arial"/>
            </a:endParaRPr>
          </a:p>
        </p:txBody>
      </p:sp>
      <p:sp>
        <p:nvSpPr>
          <p:cNvPr id="42" name="PlaceHolder 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3"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0" y="6325200"/>
            <a:ext cx="9143280" cy="426240"/>
          </a:xfrm>
          <a:prstGeom prst="rect">
            <a:avLst/>
          </a:prstGeom>
          <a:solidFill>
            <a:schemeClr val="tx1">
              <a:lumMod val="65000"/>
              <a:lumOff val="35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1" name="CustomShape 2"/>
          <p:cNvSpPr/>
          <p:nvPr/>
        </p:nvSpPr>
        <p:spPr>
          <a:xfrm>
            <a:off x="3358800" y="6356520"/>
            <a:ext cx="2426400" cy="364320"/>
          </a:xfrm>
          <a:prstGeom prst="rect">
            <a:avLst/>
          </a:prstGeom>
          <a:noFill/>
          <a:ln>
            <a:noFill/>
          </a:ln>
        </p:spPr>
        <p:style>
          <a:lnRef idx="0"/>
          <a:fillRef idx="0"/>
          <a:effectRef idx="0"/>
          <a:fontRef idx="minor"/>
        </p:style>
        <p:txBody>
          <a:bodyPr lIns="90000" rIns="90000" tIns="82800" bIns="46800">
            <a:normAutofit/>
          </a:bodyPr>
          <a:p>
            <a:pPr algn="ctr">
              <a:lnSpc>
                <a:spcPct val="100000"/>
              </a:lnSpc>
              <a:spcBef>
                <a:spcPts val="241"/>
              </a:spcBef>
            </a:pPr>
            <a:r>
              <a:rPr b="0" lang="en-IE" sz="1200" spc="-1" strike="noStrike">
                <a:solidFill>
                  <a:srgbClr val="ffffff"/>
                </a:solidFill>
                <a:latin typeface="Ubuntu Light"/>
                <a:ea typeface="DejaVu Sans"/>
              </a:rPr>
              <a:t>Data Structures &amp; Algorithms</a:t>
            </a:r>
            <a:endParaRPr b="0" lang="en-IE" sz="1200" spc="-1" strike="noStrike">
              <a:latin typeface="Arial"/>
            </a:endParaRPr>
          </a:p>
        </p:txBody>
      </p:sp>
      <p:sp>
        <p:nvSpPr>
          <p:cNvPr id="82" name="PlaceHolder 3"/>
          <p:cNvSpPr>
            <a:spLocks noGrp="1"/>
          </p:cNvSpPr>
          <p:nvPr>
            <p:ph type="title"/>
          </p:nvPr>
        </p:nvSpPr>
        <p:spPr>
          <a:xfrm>
            <a:off x="457200" y="274680"/>
            <a:ext cx="8228880" cy="114228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3"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3400" spc="-1" strike="noStrike">
                <a:solidFill>
                  <a:srgbClr val="000000"/>
                </a:solidFill>
                <a:latin typeface="Ubuntu"/>
                <a:ea typeface="DejaVu Sans"/>
              </a:rPr>
              <a:t>Data Structures &amp; Algorithms</a:t>
            </a:r>
            <a:endParaRPr b="0" lang="en-IE" sz="3400" spc="-1" strike="noStrike">
              <a:latin typeface="Arial"/>
            </a:endParaRPr>
          </a:p>
        </p:txBody>
      </p:sp>
      <p:sp>
        <p:nvSpPr>
          <p:cNvPr id="127" name="CustomShape 2"/>
          <p:cNvSpPr/>
          <p:nvPr/>
        </p:nvSpPr>
        <p:spPr>
          <a:xfrm>
            <a:off x="1371600" y="3886200"/>
            <a:ext cx="6400080" cy="175176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2016000" y="1584000"/>
            <a:ext cx="4200120" cy="281916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 descr=""/>
          <p:cNvPicPr/>
          <p:nvPr/>
        </p:nvPicPr>
        <p:blipFill>
          <a:blip r:embed="rId1"/>
          <a:stretch/>
        </p:blipFill>
        <p:spPr>
          <a:xfrm>
            <a:off x="1728000" y="1723320"/>
            <a:ext cx="5562360" cy="302868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Programming – Example</a:t>
            </a:r>
            <a:endParaRPr b="0" lang="en-IE" sz="3400" spc="-1" strike="noStrike">
              <a:latin typeface="Arial"/>
            </a:endParaRPr>
          </a:p>
        </p:txBody>
      </p:sp>
      <p:sp>
        <p:nvSpPr>
          <p:cNvPr id="14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Describing a generic array class.</a:t>
            </a:r>
            <a:endParaRPr b="0" lang="en-IE" sz="2400" spc="-1" strike="noStrike">
              <a:latin typeface="Arial"/>
            </a:endParaRPr>
          </a:p>
        </p:txBody>
      </p:sp>
      <p:sp>
        <p:nvSpPr>
          <p:cNvPr id="14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4F0BC62-347E-4374-8487-CBE18B50B895}"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149" name="CustomShape 4"/>
          <p:cNvSpPr/>
          <p:nvPr/>
        </p:nvSpPr>
        <p:spPr>
          <a:xfrm>
            <a:off x="867240" y="2104920"/>
            <a:ext cx="4616280" cy="42271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public class GenericArray&lt;T&gt;{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T[] data;</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int size = 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GenericArray(){</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data = (T[])(new Object[50]);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GenericArray(int n){</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data = (T[])(new Object[n]);</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void add(T element){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data[size] = element;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int length(){</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49">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49">
                                            <p:txEl>
                                              <p:pRg st="1" end="1"/>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149">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49">
                                            <p:txEl>
                                              <p:pRg st="3" end="3"/>
                                            </p:txEl>
                                          </p:spTgt>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149">
                                            <p:txEl>
                                              <p:pRg st="4" end="4"/>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149">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49">
                                            <p:txEl>
                                              <p:pRg st="6" end="6"/>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149">
                                            <p:txEl>
                                              <p:pRg st="7" end="7"/>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149">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49">
                                            <p:txEl>
                                              <p:pRg st="9" end="9"/>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149">
                                            <p:txEl>
                                              <p:pRg st="10" end="10"/>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149">
                                            <p:txEl>
                                              <p:pRg st="11" end="11"/>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149">
                                            <p:txEl>
                                              <p:pRg st="12" end="1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49">
                                            <p:txEl>
                                              <p:pRg st="13" end="13"/>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149">
                                            <p:txEl>
                                              <p:pRg st="14" end="14"/>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149">
                                            <p:txEl>
                                              <p:pRg st="15" end="15"/>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149">
                                            <p:txEl>
                                              <p:pRg st="16" end="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Programming – Example</a:t>
            </a:r>
            <a:endParaRPr b="0" lang="en-IE" sz="3400" spc="-1" strike="noStrike">
              <a:latin typeface="Arial"/>
            </a:endParaRPr>
          </a:p>
        </p:txBody>
      </p:sp>
      <p:sp>
        <p:nvSpPr>
          <p:cNvPr id="15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Testing the GenericArray class.</a:t>
            </a:r>
            <a:endParaRPr b="0" lang="en-IE" sz="2400" spc="-1" strike="noStrike">
              <a:latin typeface="Arial"/>
            </a:endParaRPr>
          </a:p>
        </p:txBody>
      </p:sp>
      <p:sp>
        <p:nvSpPr>
          <p:cNvPr id="15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D999CE5-7A47-4090-A9ED-743D42C7C0FC}"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153" name="CustomShape 4"/>
          <p:cNvSpPr/>
          <p:nvPr/>
        </p:nvSpPr>
        <p:spPr>
          <a:xfrm>
            <a:off x="0" y="2264400"/>
            <a:ext cx="8273880" cy="39765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public class GenericArrayTest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static void main(String[] args) {</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550" spc="-1" strike="noStrike">
                <a:solidFill>
                  <a:srgbClr val="000000"/>
                </a:solidFill>
                <a:latin typeface="Courier New"/>
                <a:ea typeface="DejaVu Sans"/>
              </a:rPr>
              <a:t>	</a:t>
            </a:r>
            <a:r>
              <a:rPr b="1" lang="en-IE" sz="1550" spc="-1" strike="noStrike">
                <a:solidFill>
                  <a:srgbClr val="000000"/>
                </a:solidFill>
                <a:latin typeface="Courier New"/>
                <a:ea typeface="DejaVu Sans"/>
              </a:rPr>
              <a:t>	</a:t>
            </a:r>
            <a:r>
              <a:rPr b="1" lang="en-IE" sz="1550" spc="-1" strike="noStrike">
                <a:solidFill>
                  <a:srgbClr val="000000"/>
                </a:solidFill>
                <a:latin typeface="Courier New"/>
                <a:ea typeface="DejaVu Sans"/>
              </a:rPr>
              <a:t>GenericArray&lt;Integer&gt; intArry = new GenericArray&lt;Integer&gt;();</a:t>
            </a:r>
            <a:endParaRPr b="0" lang="en-IE" sz="155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for(int j = 0; j &lt; 20; j++){</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intArry.add(new Integer(j));</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System.out.println(intArry.length());</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0" lang="en-IE" sz="1600" spc="-1" strike="noStrike">
                <a:solidFill>
                  <a:srgbClr val="000000"/>
                </a:solidFill>
                <a:latin typeface="Courier New"/>
                <a:ea typeface="DejaVu Sans"/>
              </a:rPr>
              <a:t>// Creating a String type array</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GenericArray&lt;String&gt; stArry = new GenericArray&lt;String&gt;(10);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stArry.add("Monday");</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stArry.add("Tuesday");</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System.out.println(stArry.length());</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53">
                                            <p:txEl>
                                              <p:pRg st="0" end="0"/>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153">
                                            <p:txEl>
                                              <p:pRg st="1" end="1"/>
                                            </p:txEl>
                                          </p:spTgt>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153">
                                            <p:txEl>
                                              <p:pRg st="3" end="3"/>
                                            </p:txEl>
                                          </p:spTgt>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153">
                                            <p:txEl>
                                              <p:pRg st="4" end="4"/>
                                            </p:txEl>
                                          </p:spTgt>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153">
                                            <p:txEl>
                                              <p:pRg st="5" end="5"/>
                                            </p:txEl>
                                          </p:spTgt>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153">
                                            <p:txEl>
                                              <p:pRg st="6" end="6"/>
                                            </p:txEl>
                                          </p:spTgt>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153">
                                            <p:txEl>
                                              <p:pRg st="7" end="7"/>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53">
                                            <p:txEl>
                                              <p:pRg st="8" end="8"/>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53">
                                            <p:txEl>
                                              <p:pRg st="9" end="9"/>
                                            </p:txEl>
                                          </p:spTgt>
                                        </p:tgtEl>
                                        <p:attrNameLst>
                                          <p:attrName>style.visibility</p:attrName>
                                        </p:attrNameLst>
                                      </p:cBhvr>
                                      <p:to>
                                        <p:strVal val="visible"/>
                                      </p:to>
                                    </p:set>
                                  </p:childTnLst>
                                </p:cTn>
                              </p:par>
                              <p:par>
                                <p:cTn id="117" nodeType="withEffect" fill="hold" presetClass="entr" presetID="1">
                                  <p:stCondLst>
                                    <p:cond delay="0"/>
                                  </p:stCondLst>
                                  <p:childTnLst>
                                    <p:set>
                                      <p:cBhvr>
                                        <p:cTn id="118" dur="1" fill="hold">
                                          <p:stCondLst>
                                            <p:cond delay="0"/>
                                          </p:stCondLst>
                                        </p:cTn>
                                        <p:tgtEl>
                                          <p:spTgt spid="153">
                                            <p:txEl>
                                              <p:pRg st="10" end="10"/>
                                            </p:txEl>
                                          </p:spTgt>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153">
                                            <p:txEl>
                                              <p:pRg st="11" end="11"/>
                                            </p:txEl>
                                          </p:spTgt>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153">
                                            <p:txEl>
                                              <p:pRg st="12" end="12"/>
                                            </p:txEl>
                                          </p:spTgt>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153">
                                            <p:txEl>
                                              <p:pRg st="13" end="13"/>
                                            </p:txEl>
                                          </p:spTgt>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153">
                                            <p:txEl>
                                              <p:pRg st="14" end="14"/>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153">
                                            <p:txEl>
                                              <p:pRg st="15" end="1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Programming – Searching or sorting</a:t>
            </a:r>
            <a:endParaRPr b="0" lang="en-IE" sz="3400" spc="-1" strike="noStrike">
              <a:latin typeface="Arial"/>
            </a:endParaRPr>
          </a:p>
        </p:txBody>
      </p:sp>
      <p:sp>
        <p:nvSpPr>
          <p:cNvPr id="15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Generic class is simple to write and easy to use.</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It eliminates the need for duplicating code.</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However, problem arises when </a:t>
            </a:r>
            <a:r>
              <a:rPr b="1" lang="en-IE" sz="2400" spc="-1" strike="noStrike">
                <a:solidFill>
                  <a:srgbClr val="000000"/>
                </a:solidFill>
                <a:latin typeface="Ubuntu Light"/>
                <a:ea typeface="DejaVu Sans"/>
              </a:rPr>
              <a:t>searching</a:t>
            </a:r>
            <a:r>
              <a:rPr b="0" lang="en-IE" sz="2400" spc="-1" strike="noStrike">
                <a:solidFill>
                  <a:srgbClr val="000000"/>
                </a:solidFill>
                <a:latin typeface="Ubuntu Light"/>
                <a:ea typeface="DejaVu Sans"/>
              </a:rPr>
              <a:t> or </a:t>
            </a:r>
            <a:r>
              <a:rPr b="1" lang="en-IE" sz="2400" spc="-1" strike="noStrike">
                <a:solidFill>
                  <a:srgbClr val="000000"/>
                </a:solidFill>
                <a:latin typeface="Ubuntu Light"/>
                <a:ea typeface="DejaVu Sans"/>
              </a:rPr>
              <a:t>sorting</a:t>
            </a:r>
            <a:r>
              <a:rPr b="0" lang="en-IE" sz="2400" spc="-1" strike="noStrike">
                <a:solidFill>
                  <a:srgbClr val="000000"/>
                </a:solidFill>
                <a:latin typeface="Ubuntu Light"/>
                <a:ea typeface="DejaVu Sans"/>
              </a:rPr>
              <a:t> elements.</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Classes must implement comparison methods:</a:t>
            </a:r>
            <a:endParaRPr b="0" lang="en-IE" sz="2400" spc="-1" strike="noStrike">
              <a:latin typeface="Arial"/>
            </a:endParaRPr>
          </a:p>
          <a:p>
            <a:pPr lvl="1" marL="743040" indent="-285120">
              <a:lnSpc>
                <a:spcPct val="100000"/>
              </a:lnSpc>
              <a:spcBef>
                <a:spcPts val="400"/>
              </a:spcBef>
              <a:buClr>
                <a:srgbClr val="000000"/>
              </a:buClr>
              <a:buFont typeface="Arial"/>
              <a:buChar char="–"/>
            </a:pPr>
            <a:r>
              <a:rPr b="0" lang="en-IE" sz="2000" spc="-1" strike="noStrike">
                <a:solidFill>
                  <a:srgbClr val="000000"/>
                </a:solidFill>
                <a:latin typeface="Ubuntu"/>
                <a:ea typeface="DejaVu Sans"/>
              </a:rPr>
              <a:t>compareTo</a:t>
            </a:r>
            <a:endParaRPr b="0" lang="en-IE" sz="2000" spc="-1" strike="noStrike">
              <a:latin typeface="Arial"/>
            </a:endParaRPr>
          </a:p>
          <a:p>
            <a:pPr lvl="1" marL="743040" indent="-285120">
              <a:lnSpc>
                <a:spcPct val="100000"/>
              </a:lnSpc>
              <a:spcBef>
                <a:spcPts val="400"/>
              </a:spcBef>
              <a:buClr>
                <a:srgbClr val="000000"/>
              </a:buClr>
              <a:buFont typeface="Arial"/>
              <a:buChar char="–"/>
            </a:pPr>
            <a:r>
              <a:rPr b="0" lang="en-IE" sz="2000" spc="-1" strike="noStrike">
                <a:solidFill>
                  <a:srgbClr val="000000"/>
                </a:solidFill>
                <a:latin typeface="Ubuntu"/>
                <a:ea typeface="DejaVu Sans"/>
              </a:rPr>
              <a:t>equals</a:t>
            </a:r>
            <a:endParaRPr b="0" lang="en-IE" sz="20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Java’s </a:t>
            </a:r>
            <a:r>
              <a:rPr b="1" lang="en-IE" sz="2400" spc="-1" strike="noStrike">
                <a:solidFill>
                  <a:srgbClr val="000000"/>
                </a:solidFill>
                <a:latin typeface="Ubuntu Light"/>
                <a:ea typeface="DejaVu Sans"/>
              </a:rPr>
              <a:t>Comparable</a:t>
            </a:r>
            <a:r>
              <a:rPr b="0" lang="en-IE" sz="2400" spc="-1" strike="noStrike">
                <a:solidFill>
                  <a:srgbClr val="000000"/>
                </a:solidFill>
                <a:latin typeface="Ubuntu Light"/>
                <a:ea typeface="DejaVu Sans"/>
              </a:rPr>
              <a:t> interface includes </a:t>
            </a:r>
            <a:r>
              <a:rPr b="1" lang="en-IE" sz="2400" spc="-1" strike="noStrike">
                <a:solidFill>
                  <a:srgbClr val="000000"/>
                </a:solidFill>
                <a:latin typeface="Ubuntu Light"/>
                <a:ea typeface="DejaVu Sans"/>
              </a:rPr>
              <a:t>compareTo</a:t>
            </a:r>
            <a:r>
              <a:rPr b="0" lang="en-IE" sz="2400" spc="-1" strike="noStrike">
                <a:solidFill>
                  <a:srgbClr val="000000"/>
                </a:solidFill>
                <a:latin typeface="Ubuntu Light"/>
                <a:ea typeface="DejaVu Sans"/>
              </a:rPr>
              <a:t> method</a:t>
            </a:r>
            <a:endParaRPr b="0" lang="en-IE" sz="2400" spc="-1" strike="noStrike">
              <a:latin typeface="Arial"/>
            </a:endParaRPr>
          </a:p>
          <a:p>
            <a:pPr marL="343080" indent="-342360">
              <a:lnSpc>
                <a:spcPct val="100000"/>
              </a:lnSpc>
              <a:spcBef>
                <a:spcPts val="479"/>
              </a:spcBef>
              <a:buClr>
                <a:srgbClr val="000000"/>
              </a:buClr>
              <a:buFont typeface="Arial"/>
              <a:buChar char="•"/>
            </a:pPr>
            <a:endParaRPr b="0" lang="en-IE" sz="2400" spc="-1" strike="noStrike">
              <a:latin typeface="Arial"/>
            </a:endParaRPr>
          </a:p>
          <a:p>
            <a:pPr marL="343080" indent="-342360">
              <a:lnSpc>
                <a:spcPct val="100000"/>
              </a:lnSpc>
              <a:spcBef>
                <a:spcPts val="479"/>
              </a:spcBef>
              <a:buClr>
                <a:srgbClr val="000000"/>
              </a:buClr>
              <a:buFont typeface="Arial"/>
              <a:buChar char="•"/>
            </a:pPr>
            <a:endParaRPr b="0" lang="en-IE" sz="2400" spc="-1" strike="noStrike">
              <a:latin typeface="Arial"/>
            </a:endParaRPr>
          </a:p>
          <a:p>
            <a:pPr>
              <a:lnSpc>
                <a:spcPct val="100000"/>
              </a:lnSpc>
              <a:spcBef>
                <a:spcPts val="479"/>
              </a:spcBef>
            </a:pPr>
            <a:endParaRPr b="0" lang="en-IE" sz="2400" spc="-1" strike="noStrike">
              <a:latin typeface="Arial"/>
            </a:endParaRPr>
          </a:p>
        </p:txBody>
      </p:sp>
      <p:sp>
        <p:nvSpPr>
          <p:cNvPr id="15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0E64C05-6EB8-482E-BDBA-168ACA49723B}"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157" name="CustomShape 4"/>
          <p:cNvSpPr/>
          <p:nvPr/>
        </p:nvSpPr>
        <p:spPr>
          <a:xfrm>
            <a:off x="865440" y="5000400"/>
            <a:ext cx="4250520" cy="820080"/>
          </a:xfrm>
          <a:prstGeom prst="rect">
            <a:avLst/>
          </a:prstGeom>
          <a:noFill/>
          <a:ln>
            <a:noFill/>
          </a:ln>
        </p:spPr>
        <p:style>
          <a:lnRef idx="0"/>
          <a:fillRef idx="0"/>
          <a:effectRef idx="0"/>
          <a:fontRef idx="minor"/>
        </p:style>
        <p:txBody>
          <a:bodyPr wrap="none" lIns="90000" rIns="90000" tIns="45000" bIns="45000"/>
          <a:p>
            <a:pPr>
              <a:lnSpc>
                <a:spcPct val="100000"/>
              </a:lnSpc>
            </a:pPr>
            <a:endParaRPr b="0" lang="en-IE" sz="1800" spc="-1" strike="noStrike">
              <a:latin typeface="Arial"/>
            </a:endParaRPr>
          </a:p>
          <a:p>
            <a:pPr>
              <a:lnSpc>
                <a:spcPct val="100000"/>
              </a:lnSpc>
            </a:pPr>
            <a:r>
              <a:rPr b="1" lang="en-IE" sz="1600" spc="-1" strike="noStrike">
                <a:solidFill>
                  <a:srgbClr val="000000"/>
                </a:solidFill>
                <a:latin typeface="Courier New"/>
                <a:ea typeface="DejaVu Sans"/>
              </a:rPr>
              <a:t>interface Comparable&lt;T&gt;{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int compareTo(T o);</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55">
                                            <p:txEl>
                                              <p:pRg st="1" end="1"/>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55">
                                            <p:txEl>
                                              <p:pRg st="3" end="3"/>
                                            </p:txEl>
                                          </p:spTgt>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155">
                                            <p:txEl>
                                              <p:pRg st="4" end="4"/>
                                            </p:txEl>
                                          </p:spTgt>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155">
                                            <p:txEl>
                                              <p:pRg st="5" end="5"/>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55">
                                            <p:txEl>
                                              <p:pRg st="6" end="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Programming – Example</a:t>
            </a:r>
            <a:endParaRPr b="0" lang="en-IE" sz="3400" spc="-1" strike="noStrike">
              <a:latin typeface="Arial"/>
            </a:endParaRPr>
          </a:p>
        </p:txBody>
      </p:sp>
      <p:sp>
        <p:nvSpPr>
          <p:cNvPr id="15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A generic array class which implements </a:t>
            </a:r>
            <a:r>
              <a:rPr b="1" lang="en-IE" sz="2400" spc="-1" strike="noStrike">
                <a:solidFill>
                  <a:srgbClr val="000000"/>
                </a:solidFill>
                <a:latin typeface="Ubuntu Light"/>
                <a:ea typeface="DejaVu Sans"/>
              </a:rPr>
              <a:t>Comparable</a:t>
            </a:r>
            <a:r>
              <a:rPr b="0" lang="en-IE" sz="2400" spc="-1" strike="noStrike">
                <a:solidFill>
                  <a:srgbClr val="000000"/>
                </a:solidFill>
                <a:latin typeface="Ubuntu Light"/>
                <a:ea typeface="DejaVu Sans"/>
              </a:rPr>
              <a:t>.</a:t>
            </a:r>
            <a:endParaRPr b="0" lang="en-IE" sz="2400" spc="-1" strike="noStrike">
              <a:latin typeface="Arial"/>
            </a:endParaRPr>
          </a:p>
        </p:txBody>
      </p:sp>
      <p:sp>
        <p:nvSpPr>
          <p:cNvPr id="16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2A62572-76A2-42B7-8387-757942FE2772}"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161" name="CustomShape 4"/>
          <p:cNvSpPr/>
          <p:nvPr/>
        </p:nvSpPr>
        <p:spPr>
          <a:xfrm>
            <a:off x="868320" y="2104920"/>
            <a:ext cx="6399000" cy="39837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public class GenericArray</a:t>
            </a:r>
            <a:r>
              <a:rPr b="1" lang="en-IE" sz="1600" spc="-1" strike="noStrike">
                <a:solidFill>
                  <a:srgbClr val="558ed5"/>
                </a:solidFill>
                <a:latin typeface="Courier New"/>
                <a:ea typeface="DejaVu Sans"/>
              </a:rPr>
              <a:t>&lt;T extends Comparable&lt;T&gt;&gt;</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T[] data;</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int size = 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GenericArray(){</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data = (T[])(new </a:t>
            </a:r>
            <a:r>
              <a:rPr b="1" lang="en-IE" sz="1600" spc="-1" strike="noStrike">
                <a:solidFill>
                  <a:srgbClr val="558ed5"/>
                </a:solidFill>
                <a:latin typeface="Courier New"/>
                <a:ea typeface="DejaVu Sans"/>
              </a:rPr>
              <a:t>Comparable</a:t>
            </a:r>
            <a:r>
              <a:rPr b="1" lang="en-IE" sz="1600" spc="-1" strike="noStrike">
                <a:solidFill>
                  <a:srgbClr val="000000"/>
                </a:solidFill>
                <a:latin typeface="Courier New"/>
                <a:ea typeface="DejaVu Sans"/>
              </a:rPr>
              <a:t>[50]);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GenericArray(int n){</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data = (T[])(new </a:t>
            </a:r>
            <a:r>
              <a:rPr b="1" lang="en-IE" sz="1600" spc="-1" strike="noStrike">
                <a:solidFill>
                  <a:srgbClr val="558ed5"/>
                </a:solidFill>
                <a:latin typeface="Courier New"/>
                <a:ea typeface="DejaVu Sans"/>
              </a:rPr>
              <a:t>Comparable</a:t>
            </a:r>
            <a:r>
              <a:rPr b="1" lang="en-IE" sz="1600" spc="-1" strike="noStrike">
                <a:solidFill>
                  <a:srgbClr val="000000"/>
                </a:solidFill>
                <a:latin typeface="Courier New"/>
                <a:ea typeface="DejaVu Sans"/>
              </a:rPr>
              <a:t>[n]);</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void add(T element){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data[size] = element;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int length(){</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Programming – Example</a:t>
            </a:r>
            <a:endParaRPr b="0" lang="en-IE" sz="3400" spc="-1" strike="noStrike">
              <a:latin typeface="Arial"/>
            </a:endParaRPr>
          </a:p>
        </p:txBody>
      </p:sp>
      <p:sp>
        <p:nvSpPr>
          <p:cNvPr id="16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A generic array class which implements </a:t>
            </a:r>
            <a:r>
              <a:rPr b="1" lang="en-IE" sz="2400" spc="-1" strike="noStrike">
                <a:solidFill>
                  <a:srgbClr val="000000"/>
                </a:solidFill>
                <a:latin typeface="Ubuntu Light"/>
                <a:ea typeface="DejaVu Sans"/>
              </a:rPr>
              <a:t>Comparable</a:t>
            </a:r>
            <a:r>
              <a:rPr b="0" lang="en-IE" sz="2400" spc="-1" strike="noStrike">
                <a:solidFill>
                  <a:srgbClr val="000000"/>
                </a:solidFill>
                <a:latin typeface="Ubuntu Light"/>
                <a:ea typeface="DejaVu Sans"/>
              </a:rPr>
              <a:t>.</a:t>
            </a:r>
            <a:endParaRPr b="0" lang="en-IE" sz="2400" spc="-1" strike="noStrike">
              <a:latin typeface="Arial"/>
            </a:endParaRPr>
          </a:p>
        </p:txBody>
      </p:sp>
      <p:sp>
        <p:nvSpPr>
          <p:cNvPr id="16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A68E6A3-CF93-40EA-86B1-1E4B3F8754E6}"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165" name="CustomShape 4"/>
          <p:cNvSpPr/>
          <p:nvPr/>
        </p:nvSpPr>
        <p:spPr>
          <a:xfrm>
            <a:off x="816480" y="2104920"/>
            <a:ext cx="5918400" cy="30103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search(T element){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int j = 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boolean found = false;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while(j &lt; size &amp;&amp; !found){</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if(data[j].compareTo(element) == 0)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found = true;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else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j++;</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found;</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0" lang="en-IE" sz="1600" spc="-1" strike="noStrike">
                <a:solidFill>
                  <a:srgbClr val="000000"/>
                </a:solidFill>
                <a:latin typeface="Courier New"/>
                <a:ea typeface="DejaVu Sans"/>
              </a:rPr>
              <a:t>// class end</a:t>
            </a:r>
            <a:endParaRPr b="0" lang="en-IE" sz="1600" spc="-1" strike="noStrike">
              <a:latin typeface="Arial"/>
            </a:endParaRPr>
          </a:p>
        </p:txBody>
      </p:sp>
    </p:spTree>
  </p:cSld>
  <p:timing>
    <p:tnLst>
      <p:par>
        <p:cTn id="157" dur="indefinite" restart="never" nodeType="tmRoot">
          <p:childTnLst>
            <p:seq>
              <p:cTn id="158" dur="indefinite" nodeType="mainSeq">
                <p:childTnLst>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65">
                                            <p:txEl>
                                              <p:pRg st="0" end="0"/>
                                            </p:txEl>
                                          </p:spTgt>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165">
                                            <p:txEl>
                                              <p:pRg st="1" end="1"/>
                                            </p:txEl>
                                          </p:spTgt>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165">
                                            <p:txEl>
                                              <p:pRg st="3" end="3"/>
                                            </p:txEl>
                                          </p:spTgt>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165">
                                            <p:txEl>
                                              <p:pRg st="4" end="4"/>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165">
                                            <p:txEl>
                                              <p:pRg st="5" end="5"/>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165">
                                            <p:txEl>
                                              <p:pRg st="6" end="6"/>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165">
                                            <p:txEl>
                                              <p:pRg st="7" end="7"/>
                                            </p:txEl>
                                          </p:spTgt>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165">
                                            <p:txEl>
                                              <p:pRg st="8" end="8"/>
                                            </p:txEl>
                                          </p:spTgt>
                                        </p:tgtEl>
                                        <p:attrNameLst>
                                          <p:attrName>style.visibility</p:attrName>
                                        </p:attrNameLst>
                                      </p:cBhvr>
                                      <p:to>
                                        <p:strVal val="visible"/>
                                      </p:to>
                                    </p:set>
                                  </p:childTnLst>
                                </p:cTn>
                              </p:par>
                              <p:par>
                                <p:cTn id="181" nodeType="withEffect" fill="hold" presetClass="entr" presetID="1">
                                  <p:stCondLst>
                                    <p:cond delay="0"/>
                                  </p:stCondLst>
                                  <p:childTnLst>
                                    <p:set>
                                      <p:cBhvr>
                                        <p:cTn id="182" dur="1" fill="hold">
                                          <p:stCondLst>
                                            <p:cond delay="0"/>
                                          </p:stCondLst>
                                        </p:cTn>
                                        <p:tgtEl>
                                          <p:spTgt spid="165">
                                            <p:txEl>
                                              <p:pRg st="9" end="9"/>
                                            </p:txEl>
                                          </p:spTgt>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165">
                                            <p:txEl>
                                              <p:pRg st="10" end="10"/>
                                            </p:txEl>
                                          </p:spTgt>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165">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Programming – Example</a:t>
            </a:r>
            <a:endParaRPr b="0" lang="en-IE" sz="3400" spc="-1" strike="noStrike">
              <a:latin typeface="Arial"/>
            </a:endParaRPr>
          </a:p>
        </p:txBody>
      </p:sp>
      <p:sp>
        <p:nvSpPr>
          <p:cNvPr id="16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Testing the GenericArray class.</a:t>
            </a:r>
            <a:endParaRPr b="0" lang="en-IE" sz="2400" spc="-1" strike="noStrike">
              <a:latin typeface="Arial"/>
            </a:endParaRPr>
          </a:p>
        </p:txBody>
      </p:sp>
      <p:sp>
        <p:nvSpPr>
          <p:cNvPr id="16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7892D86-7CFF-431D-94D3-1E8C92023AE1}"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169" name="CustomShape 4"/>
          <p:cNvSpPr/>
          <p:nvPr/>
        </p:nvSpPr>
        <p:spPr>
          <a:xfrm>
            <a:off x="881640" y="2104920"/>
            <a:ext cx="7542360" cy="30103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public class GenericArrayTest {</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static void main(String[] args) {</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GenericArray&lt;String&gt; st = new GenericArray&lt;String&gt;();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st.add("Hello");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st.add("now");</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boolean b = st.search("now");</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System.out.println(b);</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187" dur="indefinite" restart="never" nodeType="tmRoot">
          <p:childTnLst>
            <p:seq>
              <p:cTn id="188"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Programming – Iteration</a:t>
            </a:r>
            <a:endParaRPr b="0" lang="en-IE" sz="3400" spc="-1" strike="noStrike">
              <a:latin typeface="Arial"/>
            </a:endParaRPr>
          </a:p>
        </p:txBody>
      </p:sp>
      <p:sp>
        <p:nvSpPr>
          <p:cNvPr id="17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An iterator is an object that allows traversal over a given data structure.</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It is private to the class.</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It knows how the data in the class is ordered. </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Java’s </a:t>
            </a:r>
            <a:r>
              <a:rPr b="1" lang="en-IE" sz="2400" spc="-1" strike="noStrike">
                <a:solidFill>
                  <a:srgbClr val="000000"/>
                </a:solidFill>
                <a:latin typeface="Ubuntu Light"/>
                <a:ea typeface="DejaVu Sans"/>
              </a:rPr>
              <a:t>Iterator </a:t>
            </a:r>
            <a:r>
              <a:rPr b="0" lang="en-IE" sz="2400" spc="-1" strike="noStrike">
                <a:solidFill>
                  <a:srgbClr val="000000"/>
                </a:solidFill>
                <a:latin typeface="Ubuntu Light"/>
                <a:ea typeface="DejaVu Sans"/>
              </a:rPr>
              <a:t>interface has 3 methods:</a:t>
            </a:r>
            <a:endParaRPr b="0" lang="en-IE" sz="2400" spc="-1" strike="noStrike">
              <a:latin typeface="Arial"/>
            </a:endParaRPr>
          </a:p>
          <a:p>
            <a:pPr lvl="1" marL="743040" indent="-285120">
              <a:lnSpc>
                <a:spcPct val="100000"/>
              </a:lnSpc>
              <a:spcBef>
                <a:spcPts val="400"/>
              </a:spcBef>
              <a:buClr>
                <a:srgbClr val="000000"/>
              </a:buClr>
              <a:buFont typeface="Arial"/>
              <a:buChar char="–"/>
            </a:pPr>
            <a:r>
              <a:rPr b="1" lang="en-IE" sz="2000" spc="-1" strike="noStrike">
                <a:solidFill>
                  <a:srgbClr val="000000"/>
                </a:solidFill>
                <a:latin typeface="Ubuntu"/>
                <a:ea typeface="DejaVu Sans"/>
              </a:rPr>
              <a:t>next() </a:t>
            </a:r>
            <a:r>
              <a:rPr b="0" lang="en-IE" sz="2000" spc="-1" strike="noStrike">
                <a:solidFill>
                  <a:srgbClr val="000000"/>
                </a:solidFill>
                <a:latin typeface="Ubuntu"/>
                <a:ea typeface="DejaVu Sans"/>
              </a:rPr>
              <a:t>– returns next element in data structure.</a:t>
            </a:r>
            <a:endParaRPr b="0" lang="en-IE" sz="2000" spc="-1" strike="noStrike">
              <a:latin typeface="Arial"/>
            </a:endParaRPr>
          </a:p>
          <a:p>
            <a:pPr lvl="1" marL="743040" indent="-285120">
              <a:lnSpc>
                <a:spcPct val="100000"/>
              </a:lnSpc>
              <a:spcBef>
                <a:spcPts val="400"/>
              </a:spcBef>
              <a:buClr>
                <a:srgbClr val="000000"/>
              </a:buClr>
              <a:buFont typeface="Arial"/>
              <a:buChar char="–"/>
            </a:pPr>
            <a:r>
              <a:rPr b="1" lang="en-IE" sz="2000" spc="-1" strike="noStrike">
                <a:solidFill>
                  <a:srgbClr val="000000"/>
                </a:solidFill>
                <a:latin typeface="Ubuntu"/>
                <a:ea typeface="DejaVu Sans"/>
              </a:rPr>
              <a:t>hasNext() </a:t>
            </a:r>
            <a:r>
              <a:rPr b="0" lang="en-IE" sz="2000" spc="-1" strike="noStrike">
                <a:solidFill>
                  <a:srgbClr val="000000"/>
                </a:solidFill>
                <a:latin typeface="Ubuntu"/>
                <a:ea typeface="DejaVu Sans"/>
              </a:rPr>
              <a:t>– returns true if there are more elements in data structure.</a:t>
            </a:r>
            <a:endParaRPr b="0" lang="en-IE" sz="2000" spc="-1" strike="noStrike">
              <a:latin typeface="Arial"/>
            </a:endParaRPr>
          </a:p>
          <a:p>
            <a:pPr lvl="1" marL="743040" indent="-285120">
              <a:lnSpc>
                <a:spcPct val="100000"/>
              </a:lnSpc>
              <a:spcBef>
                <a:spcPts val="400"/>
              </a:spcBef>
              <a:buClr>
                <a:srgbClr val="000000"/>
              </a:buClr>
              <a:buFont typeface="Arial"/>
              <a:buChar char="–"/>
            </a:pPr>
            <a:r>
              <a:rPr b="1" lang="en-IE" sz="2000" spc="-1" strike="noStrike">
                <a:solidFill>
                  <a:srgbClr val="000000"/>
                </a:solidFill>
                <a:latin typeface="Ubuntu"/>
                <a:ea typeface="DejaVu Sans"/>
              </a:rPr>
              <a:t>remove() </a:t>
            </a:r>
            <a:r>
              <a:rPr b="0" lang="en-IE" sz="2000" spc="-1" strike="noStrike">
                <a:solidFill>
                  <a:srgbClr val="000000"/>
                </a:solidFill>
                <a:latin typeface="Ubuntu"/>
                <a:ea typeface="DejaVu Sans"/>
              </a:rPr>
              <a:t>– removes most recently visited element. And it is optional.</a:t>
            </a:r>
            <a:endParaRPr b="0" lang="en-IE" sz="20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Must import </a:t>
            </a:r>
            <a:r>
              <a:rPr b="1" lang="en-IE" sz="2400" spc="-1" strike="noStrike">
                <a:solidFill>
                  <a:srgbClr val="000000"/>
                </a:solidFill>
                <a:latin typeface="Ubuntu Light"/>
                <a:ea typeface="DejaVu Sans"/>
              </a:rPr>
              <a:t>java.util.*</a:t>
            </a:r>
            <a:r>
              <a:rPr b="0" lang="en-IE" sz="2400" spc="-1" strike="noStrike">
                <a:solidFill>
                  <a:srgbClr val="000000"/>
                </a:solidFill>
                <a:latin typeface="Ubuntu Light"/>
                <a:ea typeface="DejaVu Sans"/>
              </a:rPr>
              <a:t> in order to use Iterator.</a:t>
            </a:r>
            <a:endParaRPr b="0" lang="en-IE" sz="2400" spc="-1" strike="noStrike">
              <a:latin typeface="Arial"/>
            </a:endParaRPr>
          </a:p>
          <a:p>
            <a:pPr>
              <a:lnSpc>
                <a:spcPct val="100000"/>
              </a:lnSpc>
            </a:pPr>
            <a:endParaRPr b="0" lang="en-IE" sz="2400" spc="-1" strike="noStrike">
              <a:latin typeface="Arial"/>
            </a:endParaRPr>
          </a:p>
        </p:txBody>
      </p:sp>
      <p:sp>
        <p:nvSpPr>
          <p:cNvPr id="17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F288FD7-261A-4763-9D07-0B542F7873D9}" type="slidenum">
              <a:rPr b="0" lang="en-IE" sz="1200" spc="-1" strike="noStrike">
                <a:solidFill>
                  <a:srgbClr val="bfbfbf"/>
                </a:solidFill>
                <a:latin typeface="Ubuntu"/>
                <a:ea typeface="DejaVu Sans"/>
              </a:rPr>
              <a:t>&lt;number&gt;</a:t>
            </a:fld>
            <a:endParaRPr b="0" lang="en-IE" sz="1200" spc="-1" strike="noStrike">
              <a:latin typeface="Arial"/>
            </a:endParaRPr>
          </a:p>
        </p:txBody>
      </p:sp>
    </p:spTree>
  </p:cSld>
  <p:timing>
    <p:tnLst>
      <p:par>
        <p:cTn id="189" dur="indefinite" restart="never" nodeType="tmRoot">
          <p:childTnLst>
            <p:seq>
              <p:cTn id="190" dur="indefinite" nodeType="mainSeq">
                <p:childTnLst>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71">
                                            <p:txEl>
                                              <p:pRg st="3" end="3"/>
                                            </p:txEl>
                                          </p:spTgt>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171">
                                            <p:txEl>
                                              <p:pRg st="4" end="4"/>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171">
                                            <p:txEl>
                                              <p:pRg st="5" end="5"/>
                                            </p:txEl>
                                          </p:spTgt>
                                        </p:tgtEl>
                                        <p:attrNameLst>
                                          <p:attrName>style.visibility</p:attrName>
                                        </p:attrNameLst>
                                      </p:cBhvr>
                                      <p:to>
                                        <p:strVal val="visible"/>
                                      </p:to>
                                    </p:set>
                                  </p:childTnLst>
                                </p:cTn>
                              </p:par>
                              <p:par>
                                <p:cTn id="207" nodeType="withEffect" fill="hold" presetClass="entr" presetID="1">
                                  <p:stCondLst>
                                    <p:cond delay="0"/>
                                  </p:stCondLst>
                                  <p:childTnLst>
                                    <p:set>
                                      <p:cBhvr>
                                        <p:cTn id="208" dur="1" fill="hold">
                                          <p:stCondLst>
                                            <p:cond delay="0"/>
                                          </p:stCondLst>
                                        </p:cTn>
                                        <p:tgtEl>
                                          <p:spTgt spid="171">
                                            <p:txEl>
                                              <p:pRg st="6" end="6"/>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71">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Programming – Example</a:t>
            </a:r>
            <a:endParaRPr b="0" lang="en-IE" sz="3400" spc="-1" strike="noStrike">
              <a:latin typeface="Arial"/>
            </a:endParaRPr>
          </a:p>
        </p:txBody>
      </p:sp>
      <p:sp>
        <p:nvSpPr>
          <p:cNvPr id="17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Writing an ArrayIterator class, which is private in the GenericArray class.</a:t>
            </a:r>
            <a:endParaRPr b="0" lang="en-IE" sz="2400" spc="-1" strike="noStrike">
              <a:latin typeface="Arial"/>
            </a:endParaRPr>
          </a:p>
        </p:txBody>
      </p:sp>
      <p:sp>
        <p:nvSpPr>
          <p:cNvPr id="17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ADEB3B0-0632-4DA4-86AD-E4B37A7F839B}"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176" name="CustomShape 4"/>
          <p:cNvSpPr/>
          <p:nvPr/>
        </p:nvSpPr>
        <p:spPr>
          <a:xfrm>
            <a:off x="880560" y="2443680"/>
            <a:ext cx="8067960" cy="228024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static class ArrayIterator&lt;T&gt; implements Iterator&lt;T&gt;{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T[] data;</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int index = 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int size;</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ArrayIterator(T[] d, int s){</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data = d;</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size = s;</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76">
                                            <p:txEl>
                                              <p:pRg st="0" end="0"/>
                                            </p:txEl>
                                          </p:spTgt>
                                        </p:tgtEl>
                                        <p:attrNameLst>
                                          <p:attrName>style.visibility</p:attrName>
                                        </p:attrNameLst>
                                      </p:cBhvr>
                                      <p:to>
                                        <p:strVal val="visible"/>
                                      </p:to>
                                    </p:set>
                                  </p:childTnLst>
                                </p:cTn>
                              </p:par>
                              <p:par>
                                <p:cTn id="219" nodeType="withEffect" fill="hold" presetClass="entr" presetID="1">
                                  <p:stCondLst>
                                    <p:cond delay="0"/>
                                  </p:stCondLst>
                                  <p:childTnLst>
                                    <p:set>
                                      <p:cBhvr>
                                        <p:cTn id="220" dur="1" fill="hold">
                                          <p:stCondLst>
                                            <p:cond delay="0"/>
                                          </p:stCondLst>
                                        </p:cTn>
                                        <p:tgtEl>
                                          <p:spTgt spid="176">
                                            <p:txEl>
                                              <p:pRg st="1" end="1"/>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176">
                                            <p:txEl>
                                              <p:pRg st="2" end="2"/>
                                            </p:txEl>
                                          </p:spTgt>
                                        </p:tgtEl>
                                        <p:attrNameLst>
                                          <p:attrName>style.visibility</p:attrName>
                                        </p:attrNameLst>
                                      </p:cBhvr>
                                      <p:to>
                                        <p:strVal val="visible"/>
                                      </p:to>
                                    </p:set>
                                  </p:childTnLst>
                                </p:cTn>
                              </p:par>
                              <p:par>
                                <p:cTn id="223" nodeType="withEffect" fill="hold" presetClass="entr" presetID="1">
                                  <p:stCondLst>
                                    <p:cond delay="0"/>
                                  </p:stCondLst>
                                  <p:childTnLst>
                                    <p:set>
                                      <p:cBhvr>
                                        <p:cTn id="224" dur="1" fill="hold">
                                          <p:stCondLst>
                                            <p:cond delay="0"/>
                                          </p:stCondLst>
                                        </p:cTn>
                                        <p:tgtEl>
                                          <p:spTgt spid="176">
                                            <p:txEl>
                                              <p:pRg st="3" end="3"/>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176">
                                            <p:txEl>
                                              <p:pRg st="5" end="5"/>
                                            </p:txEl>
                                          </p:spTgt>
                                        </p:tgtEl>
                                        <p:attrNameLst>
                                          <p:attrName>style.visibility</p:attrName>
                                        </p:attrNameLst>
                                      </p:cBhvr>
                                      <p:to>
                                        <p:strVal val="visible"/>
                                      </p:to>
                                    </p:set>
                                  </p:childTnLst>
                                </p:cTn>
                              </p:par>
                              <p:par>
                                <p:cTn id="229" nodeType="withEffect" fill="hold" presetClass="entr" presetID="1">
                                  <p:stCondLst>
                                    <p:cond delay="0"/>
                                  </p:stCondLst>
                                  <p:childTnLst>
                                    <p:set>
                                      <p:cBhvr>
                                        <p:cTn id="230" dur="1" fill="hold">
                                          <p:stCondLst>
                                            <p:cond delay="0"/>
                                          </p:stCondLst>
                                        </p:cTn>
                                        <p:tgtEl>
                                          <p:spTgt spid="176">
                                            <p:txEl>
                                              <p:pRg st="6" end="6"/>
                                            </p:txEl>
                                          </p:spTgt>
                                        </p:tgtEl>
                                        <p:attrNameLst>
                                          <p:attrName>style.visibility</p:attrName>
                                        </p:attrNameLst>
                                      </p:cBhvr>
                                      <p:to>
                                        <p:strVal val="visible"/>
                                      </p:to>
                                    </p:set>
                                  </p:childTnLst>
                                </p:cTn>
                              </p:par>
                              <p:par>
                                <p:cTn id="231" nodeType="withEffect" fill="hold" presetClass="entr" presetID="1">
                                  <p:stCondLst>
                                    <p:cond delay="0"/>
                                  </p:stCondLst>
                                  <p:childTnLst>
                                    <p:set>
                                      <p:cBhvr>
                                        <p:cTn id="232" dur="1" fill="hold">
                                          <p:stCondLst>
                                            <p:cond delay="0"/>
                                          </p:stCondLst>
                                        </p:cTn>
                                        <p:tgtEl>
                                          <p:spTgt spid="176">
                                            <p:txEl>
                                              <p:pRg st="7" end="7"/>
                                            </p:txEl>
                                          </p:spTgt>
                                        </p:tgtEl>
                                        <p:attrNameLst>
                                          <p:attrName>style.visibility</p:attrName>
                                        </p:attrNameLst>
                                      </p:cBhvr>
                                      <p:to>
                                        <p:strVal val="visible"/>
                                      </p:to>
                                    </p:set>
                                  </p:childTnLst>
                                </p:cTn>
                              </p:par>
                              <p:par>
                                <p:cTn id="233" nodeType="withEffect" fill="hold" presetClass="entr" presetID="1">
                                  <p:stCondLst>
                                    <p:cond delay="0"/>
                                  </p:stCondLst>
                                  <p:childTnLst>
                                    <p:set>
                                      <p:cBhvr>
                                        <p:cTn id="234" dur="1" fill="hold">
                                          <p:stCondLst>
                                            <p:cond delay="0"/>
                                          </p:stCondLst>
                                        </p:cTn>
                                        <p:tgtEl>
                                          <p:spTgt spid="176">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Lecture 05</a:t>
            </a:r>
            <a:endParaRPr b="0" lang="en-IE" sz="3400" spc="-1" strike="noStrike">
              <a:latin typeface="Arial"/>
            </a:endParaRPr>
          </a:p>
        </p:txBody>
      </p:sp>
      <p:sp>
        <p:nvSpPr>
          <p:cNvPr id="12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Generic Programming</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Stacks &amp; Queues</a:t>
            </a:r>
            <a:endParaRPr b="0" lang="en-IE" sz="2400" spc="-1" strike="noStrike">
              <a:latin typeface="Arial"/>
            </a:endParaRPr>
          </a:p>
        </p:txBody>
      </p:sp>
      <p:sp>
        <p:nvSpPr>
          <p:cNvPr id="13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21FFCC9-8820-46D1-9981-1D83450F351B}" type="slidenum">
              <a:rPr b="0" lang="en-IE" sz="1200" spc="-1" strike="noStrike">
                <a:solidFill>
                  <a:srgbClr val="bfbfbf"/>
                </a:solidFill>
                <a:latin typeface="Ubuntu"/>
                <a:ea typeface="DejaVu Sans"/>
              </a:rPr>
              <a:t>1</a:t>
            </a:fld>
            <a:endParaRPr b="0" lang="en-IE" sz="1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Programming – Example</a:t>
            </a:r>
            <a:endParaRPr b="0" lang="en-IE" sz="3400" spc="-1" strike="noStrike">
              <a:latin typeface="Arial"/>
            </a:endParaRPr>
          </a:p>
        </p:txBody>
      </p:sp>
      <p:sp>
        <p:nvSpPr>
          <p:cNvPr id="17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Writing an ArrayIterator class, which is private in the GenericArray class.</a:t>
            </a:r>
            <a:endParaRPr b="0" lang="en-IE" sz="2400" spc="-1" strike="noStrike">
              <a:latin typeface="Arial"/>
            </a:endParaRPr>
          </a:p>
        </p:txBody>
      </p:sp>
      <p:sp>
        <p:nvSpPr>
          <p:cNvPr id="17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FEC4CED-5F6D-4583-BEEB-4059924649DB}"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180" name="CustomShape 4"/>
          <p:cNvSpPr/>
          <p:nvPr/>
        </p:nvSpPr>
        <p:spPr>
          <a:xfrm>
            <a:off x="879480" y="2460600"/>
            <a:ext cx="6377040" cy="3740400"/>
          </a:xfrm>
          <a:prstGeom prst="rect">
            <a:avLst/>
          </a:prstGeom>
          <a:noFill/>
          <a:ln>
            <a:noFill/>
          </a:ln>
        </p:spPr>
        <p:style>
          <a:lnRef idx="0"/>
          <a:fillRef idx="0"/>
          <a:effectRef idx="0"/>
          <a:fontRef idx="minor"/>
        </p:style>
        <p:txBody>
          <a:bodyPr wrap="none" lIns="90000" rIns="90000" tIns="45000" bIns="45000"/>
          <a:p>
            <a:pPr marL="457200">
              <a:lnSpc>
                <a:spcPct val="100000"/>
              </a:lnSpc>
            </a:pP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public boolean hasNext()</a:t>
            </a:r>
            <a:r>
              <a:rPr b="1" lang="en-IE" sz="1600" spc="-1" strike="noStrike">
                <a:solidFill>
                  <a:srgbClr val="000000"/>
                </a:solidFill>
                <a:latin typeface="Courier New"/>
                <a:ea typeface="DejaVu Sans"/>
              </a:rPr>
              <a:t>{</a:t>
            </a:r>
            <a:endParaRPr b="0" lang="en-IE" sz="1600" spc="-1" strike="noStrike">
              <a:latin typeface="Arial"/>
            </a:endParaRPr>
          </a:p>
          <a:p>
            <a:pPr marL="457200">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index &lt; size;</a:t>
            </a:r>
            <a:endParaRPr b="0" lang="en-IE" sz="1600" spc="-1" strike="noStrike">
              <a:latin typeface="Arial"/>
            </a:endParaRPr>
          </a:p>
          <a:p>
            <a:pPr marL="457200">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marL="457200">
              <a:lnSpc>
                <a:spcPct val="100000"/>
              </a:lnSpc>
            </a:pPr>
            <a:endParaRPr b="0" lang="en-IE" sz="1600" spc="-1" strike="noStrike">
              <a:latin typeface="Arial"/>
            </a:endParaRPr>
          </a:p>
          <a:p>
            <a:pPr marL="457200">
              <a:lnSpc>
                <a:spcPct val="100000"/>
              </a:lnSpc>
            </a:pP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public T next()</a:t>
            </a:r>
            <a:r>
              <a:rPr b="1" lang="en-IE" sz="1600" spc="-1" strike="noStrike">
                <a:solidFill>
                  <a:srgbClr val="000000"/>
                </a:solidFill>
                <a:latin typeface="Courier New"/>
                <a:ea typeface="DejaVu Sans"/>
              </a:rPr>
              <a:t>{</a:t>
            </a:r>
            <a:endParaRPr b="0" lang="en-IE" sz="1600" spc="-1" strike="noStrike">
              <a:latin typeface="Arial"/>
            </a:endParaRPr>
          </a:p>
          <a:p>
            <a:pPr marL="457200">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if(index == size){</a:t>
            </a:r>
            <a:endParaRPr b="0" lang="en-IE" sz="1600" spc="-1" strike="noStrike">
              <a:latin typeface="Arial"/>
            </a:endParaRPr>
          </a:p>
          <a:p>
            <a:pPr marL="457200">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throw new NoSuchElementException();}</a:t>
            </a:r>
            <a:endParaRPr b="0" lang="en-IE" sz="1600" spc="-1" strike="noStrike">
              <a:latin typeface="Arial"/>
            </a:endParaRPr>
          </a:p>
          <a:p>
            <a:pPr marL="457200">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T item = (T)data[index]; </a:t>
            </a:r>
            <a:endParaRPr b="0" lang="en-IE" sz="1600" spc="-1" strike="noStrike">
              <a:latin typeface="Arial"/>
            </a:endParaRPr>
          </a:p>
          <a:p>
            <a:pPr marL="457200">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index++;</a:t>
            </a:r>
            <a:endParaRPr b="0" lang="en-IE" sz="1600" spc="-1" strike="noStrike">
              <a:latin typeface="Arial"/>
            </a:endParaRPr>
          </a:p>
          <a:p>
            <a:pPr marL="457200">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item;</a:t>
            </a:r>
            <a:endParaRPr b="0" lang="en-IE" sz="1600" spc="-1" strike="noStrike">
              <a:latin typeface="Arial"/>
            </a:endParaRPr>
          </a:p>
          <a:p>
            <a:pPr marL="457200">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marL="457200">
              <a:lnSpc>
                <a:spcPct val="100000"/>
              </a:lnSpc>
            </a:pPr>
            <a:r>
              <a:rPr b="1" lang="en-IE" sz="1600" spc="-1" strike="noStrike">
                <a:solidFill>
                  <a:srgbClr val="000000"/>
                </a:solidFill>
                <a:latin typeface="Courier New"/>
                <a:ea typeface="DejaVu Sans"/>
              </a:rPr>
              <a:t>	</a:t>
            </a:r>
            <a:endParaRPr b="0" lang="en-IE" sz="1600" spc="-1" strike="noStrike">
              <a:latin typeface="Arial"/>
            </a:endParaRPr>
          </a:p>
          <a:p>
            <a:pPr marL="457200">
              <a:lnSpc>
                <a:spcPct val="100000"/>
              </a:lnSpc>
            </a:pP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public void remove()</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0" lang="en-IE" sz="1600" spc="-1" strike="noStrike">
                <a:solidFill>
                  <a:srgbClr val="000000"/>
                </a:solidFill>
                <a:latin typeface="Courier New"/>
                <a:ea typeface="DejaVu Sans"/>
              </a:rPr>
              <a:t>// class end</a:t>
            </a:r>
            <a:endParaRPr b="0" lang="en-IE" sz="1600" spc="-1" strike="noStrike">
              <a:latin typeface="Arial"/>
            </a:endParaRPr>
          </a:p>
        </p:txBody>
      </p:sp>
    </p:spTree>
  </p:cSld>
  <p:timing>
    <p:tnLst>
      <p:par>
        <p:cTn id="235" dur="indefinite" restart="never" nodeType="tmRoot">
          <p:childTnLst>
            <p:seq>
              <p:cTn id="236" dur="indefinite" nodeType="mainSeq">
                <p:childTnLst>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180">
                                            <p:txEl>
                                              <p:pRg st="0" end="0"/>
                                            </p:txEl>
                                          </p:spTgt>
                                        </p:tgtEl>
                                        <p:attrNameLst>
                                          <p:attrName>style.visibility</p:attrName>
                                        </p:attrNameLst>
                                      </p:cBhvr>
                                      <p:to>
                                        <p:strVal val="visible"/>
                                      </p:to>
                                    </p:set>
                                  </p:childTnLst>
                                </p:cTn>
                              </p:par>
                              <p:par>
                                <p:cTn id="241" nodeType="withEffect" fill="hold" presetClass="entr" presetID="1">
                                  <p:stCondLst>
                                    <p:cond delay="0"/>
                                  </p:stCondLst>
                                  <p:childTnLst>
                                    <p:set>
                                      <p:cBhvr>
                                        <p:cTn id="242" dur="1" fill="hold">
                                          <p:stCondLst>
                                            <p:cond delay="0"/>
                                          </p:stCondLst>
                                        </p:cTn>
                                        <p:tgtEl>
                                          <p:spTgt spid="180">
                                            <p:txEl>
                                              <p:pRg st="1" end="1"/>
                                            </p:txEl>
                                          </p:spTgt>
                                        </p:tgtEl>
                                        <p:attrNameLst>
                                          <p:attrName>style.visibility</p:attrName>
                                        </p:attrNameLst>
                                      </p:cBhvr>
                                      <p:to>
                                        <p:strVal val="visible"/>
                                      </p:to>
                                    </p:set>
                                  </p:childTnLst>
                                </p:cTn>
                              </p:par>
                              <p:par>
                                <p:cTn id="243" nodeType="withEffect" fill="hold" presetClass="entr" presetID="1">
                                  <p:stCondLst>
                                    <p:cond delay="0"/>
                                  </p:stCondLst>
                                  <p:childTnLst>
                                    <p:set>
                                      <p:cBhvr>
                                        <p:cTn id="244" dur="1" fill="hold">
                                          <p:stCondLst>
                                            <p:cond delay="0"/>
                                          </p:stCondLst>
                                        </p:cTn>
                                        <p:tgtEl>
                                          <p:spTgt spid="180">
                                            <p:txEl>
                                              <p:pRg st="2" end="2"/>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80">
                                            <p:txEl>
                                              <p:pRg st="4" end="4"/>
                                            </p:txEl>
                                          </p:spTgt>
                                        </p:tgtEl>
                                        <p:attrNameLst>
                                          <p:attrName>style.visibility</p:attrName>
                                        </p:attrNameLst>
                                      </p:cBhvr>
                                      <p:to>
                                        <p:strVal val="visible"/>
                                      </p:to>
                                    </p:set>
                                  </p:childTnLst>
                                </p:cTn>
                              </p:par>
                              <p:par>
                                <p:cTn id="249" nodeType="withEffect" fill="hold" presetClass="entr" presetID="1">
                                  <p:stCondLst>
                                    <p:cond delay="0"/>
                                  </p:stCondLst>
                                  <p:childTnLst>
                                    <p:set>
                                      <p:cBhvr>
                                        <p:cTn id="250" dur="1" fill="hold">
                                          <p:stCondLst>
                                            <p:cond delay="0"/>
                                          </p:stCondLst>
                                        </p:cTn>
                                        <p:tgtEl>
                                          <p:spTgt spid="180">
                                            <p:txEl>
                                              <p:pRg st="5" end="5"/>
                                            </p:txEl>
                                          </p:spTgt>
                                        </p:tgtEl>
                                        <p:attrNameLst>
                                          <p:attrName>style.visibility</p:attrName>
                                        </p:attrNameLst>
                                      </p:cBhvr>
                                      <p:to>
                                        <p:strVal val="visible"/>
                                      </p:to>
                                    </p:set>
                                  </p:childTnLst>
                                </p:cTn>
                              </p:par>
                              <p:par>
                                <p:cTn id="251" nodeType="withEffect" fill="hold" presetClass="entr" presetID="1">
                                  <p:stCondLst>
                                    <p:cond delay="0"/>
                                  </p:stCondLst>
                                  <p:childTnLst>
                                    <p:set>
                                      <p:cBhvr>
                                        <p:cTn id="252" dur="1" fill="hold">
                                          <p:stCondLst>
                                            <p:cond delay="0"/>
                                          </p:stCondLst>
                                        </p:cTn>
                                        <p:tgtEl>
                                          <p:spTgt spid="180">
                                            <p:txEl>
                                              <p:pRg st="6" end="6"/>
                                            </p:txEl>
                                          </p:spTgt>
                                        </p:tgtEl>
                                        <p:attrNameLst>
                                          <p:attrName>style.visibility</p:attrName>
                                        </p:attrNameLst>
                                      </p:cBhvr>
                                      <p:to>
                                        <p:strVal val="visible"/>
                                      </p:to>
                                    </p:set>
                                  </p:childTnLst>
                                </p:cTn>
                              </p:par>
                              <p:par>
                                <p:cTn id="253" nodeType="withEffect" fill="hold" presetClass="entr" presetID="1">
                                  <p:stCondLst>
                                    <p:cond delay="0"/>
                                  </p:stCondLst>
                                  <p:childTnLst>
                                    <p:set>
                                      <p:cBhvr>
                                        <p:cTn id="254" dur="1" fill="hold">
                                          <p:stCondLst>
                                            <p:cond delay="0"/>
                                          </p:stCondLst>
                                        </p:cTn>
                                        <p:tgtEl>
                                          <p:spTgt spid="180">
                                            <p:txEl>
                                              <p:pRg st="7" end="7"/>
                                            </p:txEl>
                                          </p:spTgt>
                                        </p:tgtEl>
                                        <p:attrNameLst>
                                          <p:attrName>style.visibility</p:attrName>
                                        </p:attrNameLst>
                                      </p:cBhvr>
                                      <p:to>
                                        <p:strVal val="visible"/>
                                      </p:to>
                                    </p:set>
                                  </p:childTnLst>
                                </p:cTn>
                              </p:par>
                              <p:par>
                                <p:cTn id="255" nodeType="withEffect" fill="hold" presetClass="entr" presetID="1">
                                  <p:stCondLst>
                                    <p:cond delay="0"/>
                                  </p:stCondLst>
                                  <p:childTnLst>
                                    <p:set>
                                      <p:cBhvr>
                                        <p:cTn id="256" dur="1" fill="hold">
                                          <p:stCondLst>
                                            <p:cond delay="0"/>
                                          </p:stCondLst>
                                        </p:cTn>
                                        <p:tgtEl>
                                          <p:spTgt spid="180">
                                            <p:txEl>
                                              <p:pRg st="8" end="8"/>
                                            </p:txEl>
                                          </p:spTgt>
                                        </p:tgtEl>
                                        <p:attrNameLst>
                                          <p:attrName>style.visibility</p:attrName>
                                        </p:attrNameLst>
                                      </p:cBhvr>
                                      <p:to>
                                        <p:strVal val="visible"/>
                                      </p:to>
                                    </p:set>
                                  </p:childTnLst>
                                </p:cTn>
                              </p:par>
                              <p:par>
                                <p:cTn id="257" nodeType="withEffect" fill="hold" presetClass="entr" presetID="1">
                                  <p:stCondLst>
                                    <p:cond delay="0"/>
                                  </p:stCondLst>
                                  <p:childTnLst>
                                    <p:set>
                                      <p:cBhvr>
                                        <p:cTn id="258" dur="1" fill="hold">
                                          <p:stCondLst>
                                            <p:cond delay="0"/>
                                          </p:stCondLst>
                                        </p:cTn>
                                        <p:tgtEl>
                                          <p:spTgt spid="180">
                                            <p:txEl>
                                              <p:pRg st="9" end="9"/>
                                            </p:txEl>
                                          </p:spTgt>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180">
                                            <p:txEl>
                                              <p:pRg st="10" end="10"/>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180">
                                            <p:txEl>
                                              <p:pRg st="11" end="11"/>
                                            </p:txEl>
                                          </p:spTgt>
                                        </p:tgtEl>
                                        <p:attrNameLst>
                                          <p:attrName>style.visibility</p:attrName>
                                        </p:attrNameLst>
                                      </p:cBhvr>
                                      <p:to>
                                        <p:strVal val="visible"/>
                                      </p:to>
                                    </p:set>
                                  </p:childTnLst>
                                </p:cTn>
                              </p:par>
                              <p:par>
                                <p:cTn id="265" nodeType="withEffect" fill="hold" presetClass="entr" presetID="1">
                                  <p:stCondLst>
                                    <p:cond delay="0"/>
                                  </p:stCondLst>
                                  <p:childTnLst>
                                    <p:set>
                                      <p:cBhvr>
                                        <p:cTn id="266" dur="1" fill="hold">
                                          <p:stCondLst>
                                            <p:cond delay="0"/>
                                          </p:stCondLst>
                                        </p:cTn>
                                        <p:tgtEl>
                                          <p:spTgt spid="180">
                                            <p:txEl>
                                              <p:pRg st="12" end="12"/>
                                            </p:txEl>
                                          </p:spTgt>
                                        </p:tgtEl>
                                        <p:attrNameLst>
                                          <p:attrName>style.visibility</p:attrName>
                                        </p:attrNameLst>
                                      </p:cBhvr>
                                      <p:to>
                                        <p:strVal val="visible"/>
                                      </p:to>
                                    </p:set>
                                  </p:childTnLst>
                                </p:cTn>
                              </p:par>
                              <p:par>
                                <p:cTn id="267" nodeType="withEffect" fill="hold" presetClass="entr" presetID="1">
                                  <p:stCondLst>
                                    <p:cond delay="0"/>
                                  </p:stCondLst>
                                  <p:childTnLst>
                                    <p:set>
                                      <p:cBhvr>
                                        <p:cTn id="268" dur="1" fill="hold">
                                          <p:stCondLst>
                                            <p:cond delay="0"/>
                                          </p:stCondLst>
                                        </p:cTn>
                                        <p:tgtEl>
                                          <p:spTgt spid="180">
                                            <p:txEl>
                                              <p:pRg st="14" end="1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Programming – Example</a:t>
            </a:r>
            <a:endParaRPr b="0" lang="en-IE" sz="3400" spc="-1" strike="noStrike">
              <a:latin typeface="Arial"/>
            </a:endParaRPr>
          </a:p>
        </p:txBody>
      </p:sp>
      <p:sp>
        <p:nvSpPr>
          <p:cNvPr id="18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Now adding the following method to GenericArray class:</a:t>
            </a:r>
            <a:endParaRPr b="0" lang="en-IE" sz="2400" spc="-1" strike="noStrike">
              <a:latin typeface="Arial"/>
            </a:endParaRPr>
          </a:p>
        </p:txBody>
      </p:sp>
      <p:sp>
        <p:nvSpPr>
          <p:cNvPr id="18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6103771-15E1-42AE-82BC-120830337F09}"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184" name="CustomShape 4"/>
          <p:cNvSpPr/>
          <p:nvPr/>
        </p:nvSpPr>
        <p:spPr>
          <a:xfrm>
            <a:off x="870120" y="2104920"/>
            <a:ext cx="5995440" cy="8200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public Iterator&lt;T&gt; iterator(){</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new ArrayIterator&lt;T&gt;(data, 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269" dur="indefinite" restart="never" nodeType="tmRoot">
          <p:childTnLst>
            <p:seq>
              <p:cTn id="270"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Programming – Example</a:t>
            </a:r>
            <a:endParaRPr b="0" lang="en-IE" sz="3400" spc="-1" strike="noStrike">
              <a:latin typeface="Arial"/>
            </a:endParaRPr>
          </a:p>
        </p:txBody>
      </p:sp>
      <p:sp>
        <p:nvSpPr>
          <p:cNvPr id="18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Testing the GenericArray class for iteration.</a:t>
            </a:r>
            <a:endParaRPr b="0" lang="en-IE" sz="2400" spc="-1" strike="noStrike">
              <a:latin typeface="Arial"/>
            </a:endParaRPr>
          </a:p>
        </p:txBody>
      </p:sp>
      <p:sp>
        <p:nvSpPr>
          <p:cNvPr id="18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6694AF9-C34E-4FD6-B4F5-37023A0B1300}"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188" name="CustomShape 4"/>
          <p:cNvSpPr/>
          <p:nvPr/>
        </p:nvSpPr>
        <p:spPr>
          <a:xfrm>
            <a:off x="881640" y="2104920"/>
            <a:ext cx="7542360" cy="42271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public class ArrayIteratorTest {</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static void main(String[] args) {</a:t>
            </a:r>
            <a:endParaRPr b="0" lang="en-IE" sz="1600" spc="-1" strike="noStrike">
              <a:latin typeface="Arial"/>
            </a:endParaRPr>
          </a:p>
          <a:p>
            <a:pPr>
              <a:lnSpc>
                <a:spcPct val="100000"/>
              </a:lnSpc>
            </a:pPr>
            <a:endParaRPr b="0" lang="en-IE" sz="1600" spc="-1" strike="noStrike">
              <a:latin typeface="Arial"/>
            </a:endParaRPr>
          </a:p>
          <a:p>
            <a:pPr>
              <a:lnSpc>
                <a:spcPct val="100000"/>
              </a:lnSpc>
            </a:pPr>
            <a:r>
              <a:rPr b="0" lang="en-IE" sz="1600" spc="-1" strike="noStrike">
                <a:solidFill>
                  <a:srgbClr val="000000"/>
                </a:solidFill>
                <a:latin typeface="Calibri"/>
                <a:ea typeface="DejaVu Sans"/>
              </a:rPr>
              <a:t>	</a:t>
            </a:r>
            <a:r>
              <a:rPr b="0" lang="en-IE" sz="1600" spc="-1" strike="noStrike">
                <a:solidFill>
                  <a:srgbClr val="000000"/>
                </a:solidFill>
                <a:latin typeface="Calibri"/>
                <a:ea typeface="DejaVu Sans"/>
              </a:rPr>
              <a:t>	</a:t>
            </a:r>
            <a:r>
              <a:rPr b="1" lang="en-IE" sz="1600" spc="-1" strike="noStrike">
                <a:solidFill>
                  <a:srgbClr val="000000"/>
                </a:solidFill>
                <a:latin typeface="Courier New"/>
                <a:ea typeface="DejaVu Sans"/>
              </a:rPr>
              <a:t>GenericArray&lt;String&gt; st = new GenericArray&lt;String&gt;();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st.add("Adam");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st.add("John");</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st.add("Declan");</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st.add("Owen");</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st.add("Bary");</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0" lang="en-IE" sz="1600" spc="-1" strike="noStrike">
                <a:solidFill>
                  <a:srgbClr val="000000"/>
                </a:solidFill>
                <a:latin typeface="Courier New"/>
                <a:ea typeface="DejaVu Sans"/>
              </a:rPr>
              <a:t>// iteration through objects</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Iterator&lt;String&gt; it = st.iterator();</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while(it.hasNext()){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System.out.println(it.next()+ "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271" dur="indefinite" restart="never" nodeType="tmRoot">
          <p:childTnLst>
            <p:seq>
              <p:cTn id="272" dur="indefinite" nodeType="mainSeq">
                <p:childTnLst>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188">
                                            <p:txEl>
                                              <p:pRg st="10" end="10"/>
                                            </p:txEl>
                                          </p:spTgt>
                                        </p:tgtEl>
                                        <p:attrNameLst>
                                          <p:attrName>style.visibility</p:attrName>
                                        </p:attrNameLst>
                                      </p:cBhvr>
                                      <p:to>
                                        <p:strVal val="visible"/>
                                      </p:to>
                                    </p:set>
                                  </p:childTnLst>
                                </p:cTn>
                              </p:par>
                              <p:par>
                                <p:cTn id="277" nodeType="withEffect" fill="hold" presetClass="entr" presetID="1">
                                  <p:stCondLst>
                                    <p:cond delay="0"/>
                                  </p:stCondLst>
                                  <p:childTnLst>
                                    <p:set>
                                      <p:cBhvr>
                                        <p:cTn id="278" dur="1" fill="hold">
                                          <p:stCondLst>
                                            <p:cond delay="0"/>
                                          </p:stCondLst>
                                        </p:cTn>
                                        <p:tgtEl>
                                          <p:spTgt spid="188">
                                            <p:txEl>
                                              <p:pRg st="11" end="11"/>
                                            </p:txEl>
                                          </p:spTgt>
                                        </p:tgtEl>
                                        <p:attrNameLst>
                                          <p:attrName>style.visibility</p:attrName>
                                        </p:attrNameLst>
                                      </p:cBhvr>
                                      <p:to>
                                        <p:strVal val="visible"/>
                                      </p:to>
                                    </p:set>
                                  </p:childTnLst>
                                </p:cTn>
                              </p:par>
                              <p:par>
                                <p:cTn id="279" nodeType="withEffect" fill="hold" presetClass="entr" presetID="1">
                                  <p:stCondLst>
                                    <p:cond delay="0"/>
                                  </p:stCondLst>
                                  <p:childTnLst>
                                    <p:set>
                                      <p:cBhvr>
                                        <p:cTn id="280" dur="1" fill="hold">
                                          <p:stCondLst>
                                            <p:cond delay="0"/>
                                          </p:stCondLst>
                                        </p:cTn>
                                        <p:tgtEl>
                                          <p:spTgt spid="188">
                                            <p:txEl>
                                              <p:pRg st="12" end="12"/>
                                            </p:txEl>
                                          </p:spTgt>
                                        </p:tgtEl>
                                        <p:attrNameLst>
                                          <p:attrName>style.visibility</p:attrName>
                                        </p:attrNameLst>
                                      </p:cBhvr>
                                      <p:to>
                                        <p:strVal val="visible"/>
                                      </p:to>
                                    </p:set>
                                  </p:childTnLst>
                                </p:cTn>
                              </p:par>
                              <p:par>
                                <p:cTn id="281" nodeType="withEffect" fill="hold" presetClass="entr" presetID="1">
                                  <p:stCondLst>
                                    <p:cond delay="0"/>
                                  </p:stCondLst>
                                  <p:childTnLst>
                                    <p:set>
                                      <p:cBhvr>
                                        <p:cTn id="282" dur="1" fill="hold">
                                          <p:stCondLst>
                                            <p:cond delay="0"/>
                                          </p:stCondLst>
                                        </p:cTn>
                                        <p:tgtEl>
                                          <p:spTgt spid="188">
                                            <p:txEl>
                                              <p:pRg st="13" end="13"/>
                                            </p:txEl>
                                          </p:spTgt>
                                        </p:tgtEl>
                                        <p:attrNameLst>
                                          <p:attrName>style.visibility</p:attrName>
                                        </p:attrNameLst>
                                      </p:cBhvr>
                                      <p:to>
                                        <p:strVal val="visible"/>
                                      </p:to>
                                    </p:set>
                                  </p:childTnLst>
                                </p:cTn>
                              </p:par>
                              <p:par>
                                <p:cTn id="283" nodeType="withEffect" fill="hold" presetClass="entr" presetID="1">
                                  <p:stCondLst>
                                    <p:cond delay="0"/>
                                  </p:stCondLst>
                                  <p:childTnLst>
                                    <p:set>
                                      <p:cBhvr>
                                        <p:cTn id="284" dur="1" fill="hold">
                                          <p:stCondLst>
                                            <p:cond delay="0"/>
                                          </p:stCondLst>
                                        </p:cTn>
                                        <p:tgtEl>
                                          <p:spTgt spid="188">
                                            <p:txEl>
                                              <p:pRg st="14" end="14"/>
                                            </p:txEl>
                                          </p:spTgt>
                                        </p:tgtEl>
                                        <p:attrNameLst>
                                          <p:attrName>style.visibility</p:attrName>
                                        </p:attrNameLst>
                                      </p:cBhvr>
                                      <p:to>
                                        <p:strVal val="visible"/>
                                      </p:to>
                                    </p:set>
                                  </p:childTnLst>
                                </p:cTn>
                              </p:par>
                              <p:par>
                                <p:cTn id="285" nodeType="withEffect" fill="hold" presetClass="entr" presetID="1">
                                  <p:stCondLst>
                                    <p:cond delay="0"/>
                                  </p:stCondLst>
                                  <p:childTnLst>
                                    <p:set>
                                      <p:cBhvr>
                                        <p:cTn id="286" dur="1" fill="hold">
                                          <p:stCondLst>
                                            <p:cond delay="0"/>
                                          </p:stCondLst>
                                        </p:cTn>
                                        <p:tgtEl>
                                          <p:spTgt spid="188">
                                            <p:txEl>
                                              <p:pRg st="15" end="15"/>
                                            </p:txEl>
                                          </p:spTgt>
                                        </p:tgtEl>
                                        <p:attrNameLst>
                                          <p:attrName>style.visibility</p:attrName>
                                        </p:attrNameLst>
                                      </p:cBhvr>
                                      <p:to>
                                        <p:strVal val="visible"/>
                                      </p:to>
                                    </p:set>
                                  </p:childTnLst>
                                </p:cTn>
                              </p:par>
                              <p:par>
                                <p:cTn id="287" nodeType="withEffect" fill="hold" presetClass="entr" presetID="1">
                                  <p:stCondLst>
                                    <p:cond delay="0"/>
                                  </p:stCondLst>
                                  <p:childTnLst>
                                    <p:set>
                                      <p:cBhvr>
                                        <p:cTn id="288" dur="1" fill="hold">
                                          <p:stCondLst>
                                            <p:cond delay="0"/>
                                          </p:stCondLst>
                                        </p:cTn>
                                        <p:tgtEl>
                                          <p:spTgt spid="188">
                                            <p:txEl>
                                              <p:pRg st="16" end="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Stack</a:t>
            </a:r>
            <a:endParaRPr b="0" lang="en-IE" sz="3400" spc="-1" strike="noStrike">
              <a:latin typeface="Arial"/>
            </a:endParaRPr>
          </a:p>
        </p:txBody>
      </p:sp>
      <p:sp>
        <p:nvSpPr>
          <p:cNvPr id="1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A stack is a </a:t>
            </a:r>
            <a:r>
              <a:rPr b="0" i="1" lang="en-IE" sz="2400" spc="-1" strike="noStrike">
                <a:solidFill>
                  <a:srgbClr val="000000"/>
                </a:solidFill>
                <a:latin typeface="Ubuntu Light"/>
                <a:ea typeface="DejaVu Sans"/>
              </a:rPr>
              <a:t>last in, first out</a:t>
            </a:r>
            <a:r>
              <a:rPr b="0" lang="en-IE" sz="2400" spc="-1" strike="noStrike">
                <a:solidFill>
                  <a:srgbClr val="000000"/>
                </a:solidFill>
                <a:latin typeface="Ubuntu Light"/>
                <a:ea typeface="DejaVu Sans"/>
              </a:rPr>
              <a:t> linear data structure.</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This means that elements are removed in inverse order to their insertion. </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Those last in get to leave first. </a:t>
            </a:r>
            <a:endParaRPr b="0" lang="en-IE" sz="2400" spc="-1" strike="noStrike">
              <a:latin typeface="Arial"/>
            </a:endParaRPr>
          </a:p>
          <a:p>
            <a:pPr>
              <a:lnSpc>
                <a:spcPct val="100000"/>
              </a:lnSpc>
              <a:spcBef>
                <a:spcPts val="479"/>
              </a:spcBef>
            </a:pPr>
            <a:endParaRPr b="0" lang="en-IE" sz="2400" spc="-1" strike="noStrike">
              <a:latin typeface="Arial"/>
            </a:endParaRPr>
          </a:p>
        </p:txBody>
      </p:sp>
      <p:sp>
        <p:nvSpPr>
          <p:cNvPr id="19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DE2FC06-0D20-4288-94A8-5A5D77575971}" type="slidenum">
              <a:rPr b="0" lang="en-IE" sz="1200" spc="-1" strike="noStrike">
                <a:solidFill>
                  <a:srgbClr val="bfbfbf"/>
                </a:solidFill>
                <a:latin typeface="Ubuntu"/>
                <a:ea typeface="DejaVu Sans"/>
              </a:rPr>
              <a:t>&lt;number&gt;</a:t>
            </a:fld>
            <a:endParaRPr b="0" lang="en-IE" sz="1200" spc="-1" strike="noStrike">
              <a:latin typeface="Arial"/>
            </a:endParaRPr>
          </a:p>
        </p:txBody>
      </p:sp>
      <p:pic>
        <p:nvPicPr>
          <p:cNvPr id="192" name="Content Placeholder 3" descr=""/>
          <p:cNvPicPr/>
          <p:nvPr/>
        </p:nvPicPr>
        <p:blipFill>
          <a:blip r:embed="rId1"/>
          <a:srcRect l="1622" t="0" r="-860" b="0"/>
          <a:stretch/>
        </p:blipFill>
        <p:spPr>
          <a:xfrm>
            <a:off x="999000" y="3365280"/>
            <a:ext cx="2827080" cy="2942640"/>
          </a:xfrm>
          <a:prstGeom prst="rect">
            <a:avLst/>
          </a:prstGeom>
          <a:ln>
            <a:noFill/>
          </a:ln>
        </p:spPr>
      </p:pic>
    </p:spTree>
  </p:cSld>
  <p:timing>
    <p:tnLst>
      <p:par>
        <p:cTn id="289" dur="indefinite" restart="never" nodeType="tmRoot">
          <p:childTnLst>
            <p:seq>
              <p:cTn id="290"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Stack</a:t>
            </a:r>
            <a:endParaRPr b="0" lang="en-IE" sz="3400" spc="-1" strike="noStrike">
              <a:latin typeface="Arial"/>
            </a:endParaRPr>
          </a:p>
        </p:txBody>
      </p:sp>
      <p:sp>
        <p:nvSpPr>
          <p:cNvPr id="19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Stack interface:</a:t>
            </a: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Can be implemented using:</a:t>
            </a:r>
            <a:endParaRPr b="0" lang="en-IE" sz="2400" spc="-1" strike="noStrike">
              <a:latin typeface="Arial"/>
            </a:endParaRPr>
          </a:p>
          <a:p>
            <a:pPr lvl="1" marL="743040" indent="-285120">
              <a:lnSpc>
                <a:spcPct val="100000"/>
              </a:lnSpc>
              <a:spcBef>
                <a:spcPts val="400"/>
              </a:spcBef>
              <a:buClr>
                <a:srgbClr val="000000"/>
              </a:buClr>
              <a:buFont typeface="Arial"/>
              <a:buChar char="–"/>
            </a:pPr>
            <a:r>
              <a:rPr b="0" lang="en-IE" sz="2000" spc="-1" strike="noStrike">
                <a:solidFill>
                  <a:srgbClr val="000000"/>
                </a:solidFill>
                <a:latin typeface="Ubuntu"/>
                <a:ea typeface="DejaVu Sans"/>
              </a:rPr>
              <a:t>Array</a:t>
            </a:r>
            <a:endParaRPr b="0" lang="en-IE" sz="2000" spc="-1" strike="noStrike">
              <a:latin typeface="Arial"/>
            </a:endParaRPr>
          </a:p>
          <a:p>
            <a:pPr lvl="1" marL="743040" indent="-285120">
              <a:lnSpc>
                <a:spcPct val="100000"/>
              </a:lnSpc>
              <a:spcBef>
                <a:spcPts val="400"/>
              </a:spcBef>
              <a:buClr>
                <a:srgbClr val="000000"/>
              </a:buClr>
              <a:buFont typeface="Arial"/>
              <a:buChar char="–"/>
            </a:pPr>
            <a:r>
              <a:rPr b="0" lang="en-IE" sz="2000" spc="-1" strike="noStrike">
                <a:solidFill>
                  <a:srgbClr val="000000"/>
                </a:solidFill>
                <a:latin typeface="Ubuntu"/>
                <a:ea typeface="DejaVu Sans"/>
              </a:rPr>
              <a:t>Linked List</a:t>
            </a:r>
            <a:endParaRPr b="0" lang="en-IE" sz="2000" spc="-1" strike="noStrike">
              <a:latin typeface="Arial"/>
            </a:endParaRPr>
          </a:p>
          <a:p>
            <a:pPr>
              <a:lnSpc>
                <a:spcPct val="100000"/>
              </a:lnSpc>
              <a:spcBef>
                <a:spcPts val="479"/>
              </a:spcBef>
            </a:pPr>
            <a:endParaRPr b="0" lang="en-IE" sz="2000" spc="-1" strike="noStrike">
              <a:latin typeface="Arial"/>
            </a:endParaRPr>
          </a:p>
        </p:txBody>
      </p:sp>
      <p:sp>
        <p:nvSpPr>
          <p:cNvPr id="19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DF9CA64-EFC1-412E-8FC2-5095083E5CA1}"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196" name="CustomShape 4"/>
          <p:cNvSpPr/>
          <p:nvPr/>
        </p:nvSpPr>
        <p:spPr>
          <a:xfrm>
            <a:off x="864720" y="2104920"/>
            <a:ext cx="4128840" cy="17935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interface Stack&lt;E&gt;{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push(E x);</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pop();</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E top();</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empty();</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full();</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291" dur="indefinite" restart="never" nodeType="tmRoot">
          <p:childTnLst>
            <p:seq>
              <p:cTn id="292" dur="indefinite" nodeType="mainSeq">
                <p:childTnLst>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194">
                                            <p:txEl>
                                              <p:pRg st="6" end="6"/>
                                            </p:txEl>
                                          </p:spTgt>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194">
                                            <p:txEl>
                                              <p:pRg st="7" end="7"/>
                                            </p:txEl>
                                          </p:spTgt>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194">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Stack – </a:t>
            </a:r>
            <a:r>
              <a:rPr b="0" lang="en-IE" sz="3200" spc="-1" strike="noStrike">
                <a:solidFill>
                  <a:srgbClr val="000000"/>
                </a:solidFill>
                <a:latin typeface="Ubuntu"/>
                <a:ea typeface="DejaVu Sans"/>
              </a:rPr>
              <a:t>LinkedList</a:t>
            </a:r>
            <a:r>
              <a:rPr b="0" lang="en-IE" sz="3400" spc="-1" strike="noStrike">
                <a:solidFill>
                  <a:srgbClr val="000000"/>
                </a:solidFill>
                <a:latin typeface="Ubuntu"/>
                <a:ea typeface="DejaVu Sans"/>
              </a:rPr>
              <a:t> </a:t>
            </a:r>
            <a:r>
              <a:rPr b="0" lang="en-IE" sz="3200" spc="-1" strike="noStrike">
                <a:solidFill>
                  <a:srgbClr val="000000"/>
                </a:solidFill>
                <a:latin typeface="Ubuntu"/>
                <a:ea typeface="DejaVu Sans"/>
              </a:rPr>
              <a:t>Implementation</a:t>
            </a:r>
            <a:endParaRPr b="0" lang="en-IE" sz="3200" spc="-1" strike="noStrike">
              <a:latin typeface="Arial"/>
            </a:endParaRPr>
          </a:p>
        </p:txBody>
      </p:sp>
      <p:sp>
        <p:nvSpPr>
          <p:cNvPr id="19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Generic Node class:</a:t>
            </a:r>
            <a:endParaRPr b="0" lang="en-IE" sz="2400" spc="-1" strike="noStrike">
              <a:latin typeface="Arial"/>
            </a:endParaRPr>
          </a:p>
        </p:txBody>
      </p:sp>
      <p:sp>
        <p:nvSpPr>
          <p:cNvPr id="19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D47EC29-ED07-419C-AE6D-024D1956D5DD}"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00" name="CustomShape 4"/>
          <p:cNvSpPr/>
          <p:nvPr/>
        </p:nvSpPr>
        <p:spPr>
          <a:xfrm>
            <a:off x="862200" y="2104920"/>
            <a:ext cx="4410360" cy="39837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class Node&lt;E&gt;{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E data;</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Node&lt;E&gt; next;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Node(E x){</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data = x;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next = null;</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Node&lt;E&gt; getNext(){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next;}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void setNext(Node&lt;E&gt; p){</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next = p;}</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void setData(E x){</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data = x;}</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E getData(){</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data;}</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301" dur="indefinite" restart="never" nodeType="tmRoot">
          <p:childTnLst>
            <p:seq>
              <p:cTn id="302" dur="indefinite" nodeType="mainSeq">
                <p:childTnLst>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200">
                                            <p:txEl>
                                              <p:pRg st="0" end="0"/>
                                            </p:txEl>
                                          </p:spTgt>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200">
                                            <p:txEl>
                                              <p:pRg st="1" end="1"/>
                                            </p:txEl>
                                          </p:spTgt>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200">
                                            <p:txEl>
                                              <p:pRg st="2" end="2"/>
                                            </p:txEl>
                                          </p:spTgt>
                                        </p:tgtEl>
                                        <p:attrNameLst>
                                          <p:attrName>style.visibility</p:attrName>
                                        </p:attrNameLst>
                                      </p:cBhvr>
                                      <p:to>
                                        <p:strVal val="visible"/>
                                      </p:to>
                                    </p:set>
                                  </p:childTnLst>
                                </p:cTn>
                              </p:par>
                              <p:par>
                                <p:cTn id="311" nodeType="withEffect" fill="hold" presetClass="entr" presetID="1">
                                  <p:stCondLst>
                                    <p:cond delay="0"/>
                                  </p:stCondLst>
                                  <p:childTnLst>
                                    <p:set>
                                      <p:cBhvr>
                                        <p:cTn id="312" dur="1" fill="hold">
                                          <p:stCondLst>
                                            <p:cond delay="0"/>
                                          </p:stCondLst>
                                        </p:cTn>
                                        <p:tgtEl>
                                          <p:spTgt spid="200">
                                            <p:txEl>
                                              <p:pRg st="3" end="3"/>
                                            </p:txEl>
                                          </p:spTgt>
                                        </p:tgtEl>
                                        <p:attrNameLst>
                                          <p:attrName>style.visibility</p:attrName>
                                        </p:attrNameLst>
                                      </p:cBhvr>
                                      <p:to>
                                        <p:strVal val="visible"/>
                                      </p:to>
                                    </p:set>
                                  </p:childTnLst>
                                </p:cTn>
                              </p:par>
                              <p:par>
                                <p:cTn id="313" nodeType="withEffect" fill="hold" presetClass="entr" presetID="1">
                                  <p:stCondLst>
                                    <p:cond delay="0"/>
                                  </p:stCondLst>
                                  <p:childTnLst>
                                    <p:set>
                                      <p:cBhvr>
                                        <p:cTn id="314" dur="1" fill="hold">
                                          <p:stCondLst>
                                            <p:cond delay="0"/>
                                          </p:stCondLst>
                                        </p:cTn>
                                        <p:tgtEl>
                                          <p:spTgt spid="200">
                                            <p:txEl>
                                              <p:pRg st="4" end="4"/>
                                            </p:txEl>
                                          </p:spTgt>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200">
                                            <p:txEl>
                                              <p:pRg st="5" end="5"/>
                                            </p:txEl>
                                          </p:spTgt>
                                        </p:tgtEl>
                                        <p:attrNameLst>
                                          <p:attrName>style.visibility</p:attrName>
                                        </p:attrNameLst>
                                      </p:cBhvr>
                                      <p:to>
                                        <p:strVal val="visible"/>
                                      </p:to>
                                    </p:set>
                                  </p:childTnLst>
                                </p:cTn>
                              </p:par>
                              <p:par>
                                <p:cTn id="317" nodeType="withEffect" fill="hold" presetClass="entr" presetID="1">
                                  <p:stCondLst>
                                    <p:cond delay="0"/>
                                  </p:stCondLst>
                                  <p:childTnLst>
                                    <p:set>
                                      <p:cBhvr>
                                        <p:cTn id="318" dur="1" fill="hold">
                                          <p:stCondLst>
                                            <p:cond delay="0"/>
                                          </p:stCondLst>
                                        </p:cTn>
                                        <p:tgtEl>
                                          <p:spTgt spid="200">
                                            <p:txEl>
                                              <p:pRg st="6" end="6"/>
                                            </p:txEl>
                                          </p:spTgt>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200">
                                            <p:txEl>
                                              <p:pRg st="7" end="7"/>
                                            </p:txEl>
                                          </p:spTgt>
                                        </p:tgtEl>
                                        <p:attrNameLst>
                                          <p:attrName>style.visibility</p:attrName>
                                        </p:attrNameLst>
                                      </p:cBhvr>
                                      <p:to>
                                        <p:strVal val="visible"/>
                                      </p:to>
                                    </p:set>
                                  </p:childTnLst>
                                </p:cTn>
                              </p:par>
                              <p:par>
                                <p:cTn id="323" nodeType="withEffect" fill="hold" presetClass="entr" presetID="1">
                                  <p:stCondLst>
                                    <p:cond delay="0"/>
                                  </p:stCondLst>
                                  <p:childTnLst>
                                    <p:set>
                                      <p:cBhvr>
                                        <p:cTn id="324" dur="1" fill="hold">
                                          <p:stCondLst>
                                            <p:cond delay="0"/>
                                          </p:stCondLst>
                                        </p:cTn>
                                        <p:tgtEl>
                                          <p:spTgt spid="200">
                                            <p:txEl>
                                              <p:pRg st="8" end="8"/>
                                            </p:txEl>
                                          </p:spTgt>
                                        </p:tgtEl>
                                        <p:attrNameLst>
                                          <p:attrName>style.visibility</p:attrName>
                                        </p:attrNameLst>
                                      </p:cBhvr>
                                      <p:to>
                                        <p:strVal val="visible"/>
                                      </p:to>
                                    </p:set>
                                  </p:childTnLst>
                                </p:cTn>
                              </p:par>
                              <p:par>
                                <p:cTn id="325" nodeType="withEffect" fill="hold" presetClass="entr" presetID="1">
                                  <p:stCondLst>
                                    <p:cond delay="0"/>
                                  </p:stCondLst>
                                  <p:childTnLst>
                                    <p:set>
                                      <p:cBhvr>
                                        <p:cTn id="326" dur="1" fill="hold">
                                          <p:stCondLst>
                                            <p:cond delay="0"/>
                                          </p:stCondLst>
                                        </p:cTn>
                                        <p:tgtEl>
                                          <p:spTgt spid="200">
                                            <p:txEl>
                                              <p:pRg st="9" end="9"/>
                                            </p:txEl>
                                          </p:spTgt>
                                        </p:tgtEl>
                                        <p:attrNameLst>
                                          <p:attrName>style.visibility</p:attrName>
                                        </p:attrNameLst>
                                      </p:cBhvr>
                                      <p:to>
                                        <p:strVal val="visible"/>
                                      </p:to>
                                    </p:set>
                                  </p:childTnLst>
                                </p:cTn>
                              </p:par>
                              <p:par>
                                <p:cTn id="327" nodeType="withEffect" fill="hold" presetClass="entr" presetID="1">
                                  <p:stCondLst>
                                    <p:cond delay="0"/>
                                  </p:stCondLst>
                                  <p:childTnLst>
                                    <p:set>
                                      <p:cBhvr>
                                        <p:cTn id="328" dur="1" fill="hold">
                                          <p:stCondLst>
                                            <p:cond delay="0"/>
                                          </p:stCondLst>
                                        </p:cTn>
                                        <p:tgtEl>
                                          <p:spTgt spid="200">
                                            <p:txEl>
                                              <p:pRg st="10" end="10"/>
                                            </p:txEl>
                                          </p:spTgt>
                                        </p:tgtEl>
                                        <p:attrNameLst>
                                          <p:attrName>style.visibility</p:attrName>
                                        </p:attrNameLst>
                                      </p:cBhvr>
                                      <p:to>
                                        <p:strVal val="visible"/>
                                      </p:to>
                                    </p:set>
                                  </p:childTnLst>
                                </p:cTn>
                              </p:par>
                              <p:par>
                                <p:cTn id="329" nodeType="withEffect" fill="hold" presetClass="entr" presetID="1">
                                  <p:stCondLst>
                                    <p:cond delay="0"/>
                                  </p:stCondLst>
                                  <p:childTnLst>
                                    <p:set>
                                      <p:cBhvr>
                                        <p:cTn id="330" dur="1" fill="hold">
                                          <p:stCondLst>
                                            <p:cond delay="0"/>
                                          </p:stCondLst>
                                        </p:cTn>
                                        <p:tgtEl>
                                          <p:spTgt spid="200">
                                            <p:txEl>
                                              <p:pRg st="11" end="11"/>
                                            </p:txEl>
                                          </p:spTgt>
                                        </p:tgtEl>
                                        <p:attrNameLst>
                                          <p:attrName>style.visibility</p:attrName>
                                        </p:attrNameLst>
                                      </p:cBhvr>
                                      <p:to>
                                        <p:strVal val="visible"/>
                                      </p:to>
                                    </p:set>
                                  </p:childTnLst>
                                </p:cTn>
                              </p:par>
                              <p:par>
                                <p:cTn id="331" nodeType="withEffect" fill="hold" presetClass="entr" presetID="1">
                                  <p:stCondLst>
                                    <p:cond delay="0"/>
                                  </p:stCondLst>
                                  <p:childTnLst>
                                    <p:set>
                                      <p:cBhvr>
                                        <p:cTn id="332" dur="1" fill="hold">
                                          <p:stCondLst>
                                            <p:cond delay="0"/>
                                          </p:stCondLst>
                                        </p:cTn>
                                        <p:tgtEl>
                                          <p:spTgt spid="200">
                                            <p:txEl>
                                              <p:pRg st="12" end="12"/>
                                            </p:txEl>
                                          </p:spTgt>
                                        </p:tgtEl>
                                        <p:attrNameLst>
                                          <p:attrName>style.visibility</p:attrName>
                                        </p:attrNameLst>
                                      </p:cBhvr>
                                      <p:to>
                                        <p:strVal val="visible"/>
                                      </p:to>
                                    </p:set>
                                  </p:childTnLst>
                                </p:cTn>
                              </p:par>
                              <p:par>
                                <p:cTn id="333" nodeType="withEffect" fill="hold" presetClass="entr" presetID="1">
                                  <p:stCondLst>
                                    <p:cond delay="0"/>
                                  </p:stCondLst>
                                  <p:childTnLst>
                                    <p:set>
                                      <p:cBhvr>
                                        <p:cTn id="334" dur="1" fill="hold">
                                          <p:stCondLst>
                                            <p:cond delay="0"/>
                                          </p:stCondLst>
                                        </p:cTn>
                                        <p:tgtEl>
                                          <p:spTgt spid="200">
                                            <p:txEl>
                                              <p:pRg st="13" end="13"/>
                                            </p:txEl>
                                          </p:spTgt>
                                        </p:tgtEl>
                                        <p:attrNameLst>
                                          <p:attrName>style.visibility</p:attrName>
                                        </p:attrNameLst>
                                      </p:cBhvr>
                                      <p:to>
                                        <p:strVal val="visible"/>
                                      </p:to>
                                    </p:set>
                                  </p:childTnLst>
                                </p:cTn>
                              </p:par>
                              <p:par>
                                <p:cTn id="335" nodeType="withEffect" fill="hold" presetClass="entr" presetID="1">
                                  <p:stCondLst>
                                    <p:cond delay="0"/>
                                  </p:stCondLst>
                                  <p:childTnLst>
                                    <p:set>
                                      <p:cBhvr>
                                        <p:cTn id="336" dur="1" fill="hold">
                                          <p:stCondLst>
                                            <p:cond delay="0"/>
                                          </p:stCondLst>
                                        </p:cTn>
                                        <p:tgtEl>
                                          <p:spTgt spid="200">
                                            <p:txEl>
                                              <p:pRg st="14" end="14"/>
                                            </p:txEl>
                                          </p:spTgt>
                                        </p:tgtEl>
                                        <p:attrNameLst>
                                          <p:attrName>style.visibility</p:attrName>
                                        </p:attrNameLst>
                                      </p:cBhvr>
                                      <p:to>
                                        <p:strVal val="visible"/>
                                      </p:to>
                                    </p:set>
                                  </p:childTnLst>
                                </p:cTn>
                              </p:par>
                              <p:par>
                                <p:cTn id="337" nodeType="withEffect" fill="hold" presetClass="entr" presetID="1">
                                  <p:stCondLst>
                                    <p:cond delay="0"/>
                                  </p:stCondLst>
                                  <p:childTnLst>
                                    <p:set>
                                      <p:cBhvr>
                                        <p:cTn id="338" dur="1" fill="hold">
                                          <p:stCondLst>
                                            <p:cond delay="0"/>
                                          </p:stCondLst>
                                        </p:cTn>
                                        <p:tgtEl>
                                          <p:spTgt spid="200">
                                            <p:txEl>
                                              <p:pRg st="15" end="1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Stack – </a:t>
            </a:r>
            <a:r>
              <a:rPr b="0" lang="en-IE" sz="3200" spc="-1" strike="noStrike">
                <a:solidFill>
                  <a:srgbClr val="000000"/>
                </a:solidFill>
                <a:latin typeface="Ubuntu"/>
                <a:ea typeface="DejaVu Sans"/>
              </a:rPr>
              <a:t>LinkedList</a:t>
            </a:r>
            <a:r>
              <a:rPr b="0" lang="en-IE" sz="3400" spc="-1" strike="noStrike">
                <a:solidFill>
                  <a:srgbClr val="000000"/>
                </a:solidFill>
                <a:latin typeface="Ubuntu"/>
                <a:ea typeface="DejaVu Sans"/>
              </a:rPr>
              <a:t> </a:t>
            </a:r>
            <a:r>
              <a:rPr b="0" lang="en-IE" sz="3200" spc="-1" strike="noStrike">
                <a:solidFill>
                  <a:srgbClr val="000000"/>
                </a:solidFill>
                <a:latin typeface="Ubuntu"/>
                <a:ea typeface="DejaVu Sans"/>
              </a:rPr>
              <a:t>Implementation</a:t>
            </a:r>
            <a:endParaRPr b="0" lang="en-IE" sz="3200" spc="-1" strike="noStrike">
              <a:latin typeface="Arial"/>
            </a:endParaRPr>
          </a:p>
        </p:txBody>
      </p:sp>
      <p:sp>
        <p:nvSpPr>
          <p:cNvPr id="20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Implementation of StackList class.</a:t>
            </a:r>
            <a:endParaRPr b="0" lang="en-IE" sz="2400" spc="-1" strike="noStrike">
              <a:latin typeface="Arial"/>
            </a:endParaRPr>
          </a:p>
        </p:txBody>
      </p:sp>
      <p:sp>
        <p:nvSpPr>
          <p:cNvPr id="20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6D524F5-8DC6-4F42-8AEE-7BC4BF7F4F20}"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04" name="CustomShape 4"/>
          <p:cNvSpPr/>
          <p:nvPr/>
        </p:nvSpPr>
        <p:spPr>
          <a:xfrm>
            <a:off x="861480" y="2104920"/>
            <a:ext cx="4935600" cy="15501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class StackList&lt;E&gt; implements Stack&lt;E&gt;{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Node&lt;E&gt; head;</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int size = 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StackList(){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head = null;</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339" dur="indefinite" restart="never" nodeType="tmRoot">
          <p:childTnLst>
            <p:seq>
              <p:cTn id="340"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Stack – </a:t>
            </a:r>
            <a:r>
              <a:rPr b="0" lang="en-IE" sz="3200" spc="-1" strike="noStrike">
                <a:solidFill>
                  <a:srgbClr val="000000"/>
                </a:solidFill>
                <a:latin typeface="Ubuntu"/>
                <a:ea typeface="DejaVu Sans"/>
              </a:rPr>
              <a:t>LinkedList</a:t>
            </a:r>
            <a:r>
              <a:rPr b="0" lang="en-IE" sz="3400" spc="-1" strike="noStrike">
                <a:solidFill>
                  <a:srgbClr val="000000"/>
                </a:solidFill>
                <a:latin typeface="Ubuntu"/>
                <a:ea typeface="DejaVu Sans"/>
              </a:rPr>
              <a:t> </a:t>
            </a:r>
            <a:r>
              <a:rPr b="0" lang="en-IE" sz="3200" spc="-1" strike="noStrike">
                <a:solidFill>
                  <a:srgbClr val="000000"/>
                </a:solidFill>
                <a:latin typeface="Ubuntu"/>
                <a:ea typeface="DejaVu Sans"/>
              </a:rPr>
              <a:t>Implementation</a:t>
            </a:r>
            <a:endParaRPr b="0" lang="en-IE" sz="3200" spc="-1" strike="noStrike">
              <a:latin typeface="Arial"/>
            </a:endParaRPr>
          </a:p>
        </p:txBody>
      </p:sp>
      <p:sp>
        <p:nvSpPr>
          <p:cNvPr id="20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Implementation of StackList class.</a:t>
            </a:r>
            <a:endParaRPr b="0" lang="en-IE" sz="2400" spc="-1" strike="noStrike">
              <a:latin typeface="Arial"/>
            </a:endParaRPr>
          </a:p>
        </p:txBody>
      </p:sp>
      <p:sp>
        <p:nvSpPr>
          <p:cNvPr id="20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DA24F94-4617-4E4A-B54B-8648D3CF90DE}"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08" name="CustomShape 4"/>
          <p:cNvSpPr/>
          <p:nvPr/>
        </p:nvSpPr>
        <p:spPr>
          <a:xfrm>
            <a:off x="867240" y="2104920"/>
            <a:ext cx="5385600" cy="17935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push(E x){ </a:t>
            </a:r>
            <a:r>
              <a:rPr b="0" lang="en-IE" sz="1600" spc="-1" strike="noStrike">
                <a:solidFill>
                  <a:srgbClr val="000000"/>
                </a:solidFill>
                <a:latin typeface="Courier New"/>
                <a:ea typeface="DejaVu Sans"/>
              </a:rPr>
              <a:t>//add at head</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Node&lt;E&gt; nw = new Node&lt;E&gt;(x);</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nw.setNext(head);</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head = nw;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true;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341" dur="indefinite" restart="never" nodeType="tmRoot">
          <p:childTnLst>
            <p:seq>
              <p:cTn id="342"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Stack – </a:t>
            </a:r>
            <a:r>
              <a:rPr b="0" lang="en-IE" sz="3200" spc="-1" strike="noStrike">
                <a:solidFill>
                  <a:srgbClr val="000000"/>
                </a:solidFill>
                <a:latin typeface="Ubuntu"/>
                <a:ea typeface="DejaVu Sans"/>
              </a:rPr>
              <a:t>LinkedList</a:t>
            </a:r>
            <a:r>
              <a:rPr b="0" lang="en-IE" sz="3400" spc="-1" strike="noStrike">
                <a:solidFill>
                  <a:srgbClr val="000000"/>
                </a:solidFill>
                <a:latin typeface="Ubuntu"/>
                <a:ea typeface="DejaVu Sans"/>
              </a:rPr>
              <a:t> </a:t>
            </a:r>
            <a:r>
              <a:rPr b="0" lang="en-IE" sz="3200" spc="-1" strike="noStrike">
                <a:solidFill>
                  <a:srgbClr val="000000"/>
                </a:solidFill>
                <a:latin typeface="Ubuntu"/>
                <a:ea typeface="DejaVu Sans"/>
              </a:rPr>
              <a:t>Implementation</a:t>
            </a:r>
            <a:endParaRPr b="0" lang="en-IE" sz="3200" spc="-1" strike="noStrike">
              <a:latin typeface="Arial"/>
            </a:endParaRPr>
          </a:p>
        </p:txBody>
      </p:sp>
      <p:sp>
        <p:nvSpPr>
          <p:cNvPr id="21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Implementation of StackList class.</a:t>
            </a:r>
            <a:endParaRPr b="0" lang="en-IE" sz="2400" spc="-1" strike="noStrike">
              <a:latin typeface="Arial"/>
            </a:endParaRPr>
          </a:p>
        </p:txBody>
      </p:sp>
      <p:sp>
        <p:nvSpPr>
          <p:cNvPr id="21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553B33B-81F7-4524-91AD-1043F4F0C677}"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12" name="CustomShape 4"/>
          <p:cNvSpPr/>
          <p:nvPr/>
        </p:nvSpPr>
        <p:spPr>
          <a:xfrm>
            <a:off x="867600" y="2104920"/>
            <a:ext cx="4738320" cy="20368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pop(){</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if(size &gt; 0){ </a:t>
            </a:r>
            <a:r>
              <a:rPr b="0" lang="en-IE" sz="1600" spc="-1" strike="noStrike">
                <a:solidFill>
                  <a:srgbClr val="000000"/>
                </a:solidFill>
                <a:latin typeface="Courier New"/>
                <a:ea typeface="DejaVu Sans"/>
              </a:rPr>
              <a:t>//remove at head</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head = head.getNext();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size--;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true;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else return false;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343" dur="indefinite" restart="never" nodeType="tmRoot">
          <p:childTnLst>
            <p:seq>
              <p:cTn id="344"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Stack – </a:t>
            </a:r>
            <a:r>
              <a:rPr b="0" lang="en-IE" sz="3200" spc="-1" strike="noStrike">
                <a:solidFill>
                  <a:srgbClr val="000000"/>
                </a:solidFill>
                <a:latin typeface="Ubuntu"/>
                <a:ea typeface="DejaVu Sans"/>
              </a:rPr>
              <a:t>LinkedList</a:t>
            </a:r>
            <a:r>
              <a:rPr b="0" lang="en-IE" sz="3400" spc="-1" strike="noStrike">
                <a:solidFill>
                  <a:srgbClr val="000000"/>
                </a:solidFill>
                <a:latin typeface="Ubuntu"/>
                <a:ea typeface="DejaVu Sans"/>
              </a:rPr>
              <a:t> </a:t>
            </a:r>
            <a:r>
              <a:rPr b="0" lang="en-IE" sz="3200" spc="-1" strike="noStrike">
                <a:solidFill>
                  <a:srgbClr val="000000"/>
                </a:solidFill>
                <a:latin typeface="Ubuntu"/>
                <a:ea typeface="DejaVu Sans"/>
              </a:rPr>
              <a:t>Implementation</a:t>
            </a:r>
            <a:endParaRPr b="0" lang="en-IE" sz="3200" spc="-1" strike="noStrike">
              <a:latin typeface="Arial"/>
            </a:endParaRPr>
          </a:p>
        </p:txBody>
      </p:sp>
      <p:sp>
        <p:nvSpPr>
          <p:cNvPr id="21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Implementation of StackList class.</a:t>
            </a:r>
            <a:endParaRPr b="0" lang="en-IE" sz="2400" spc="-1" strike="noStrike">
              <a:latin typeface="Arial"/>
            </a:endParaRPr>
          </a:p>
        </p:txBody>
      </p:sp>
      <p:sp>
        <p:nvSpPr>
          <p:cNvPr id="21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42601BB-F407-43EC-AA69-C003DF6F5D24}"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16" name="CustomShape 4"/>
          <p:cNvSpPr/>
          <p:nvPr/>
        </p:nvSpPr>
        <p:spPr>
          <a:xfrm>
            <a:off x="871200" y="2104920"/>
            <a:ext cx="5469840" cy="252360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E top(){</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if(size &gt; 0){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head.getData();</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else return null;</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empty(){</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size == 0; </a:t>
            </a:r>
            <a:r>
              <a:rPr b="0" lang="en-IE" sz="1600" spc="-1" strike="noStrike">
                <a:solidFill>
                  <a:srgbClr val="000000"/>
                </a:solidFill>
                <a:latin typeface="Courier New"/>
                <a:ea typeface="DejaVu Sans"/>
              </a:rPr>
              <a:t>// or head == null</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345" dur="indefinite" restart="never" nodeType="tmRoot">
          <p:childTnLst>
            <p:seq>
              <p:cTn id="3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274680"/>
            <a:ext cx="8228880" cy="1142280"/>
          </a:xfrm>
          <a:prstGeom prst="rect">
            <a:avLst/>
          </a:prstGeom>
          <a:noFill/>
          <a:ln>
            <a:noFill/>
          </a:ln>
        </p:spPr>
        <p:txBody>
          <a:bodyPr lIns="0" rIns="0" tIns="0" bIns="0" anchor="ctr"/>
          <a:p>
            <a:pPr>
              <a:lnSpc>
                <a:spcPct val="90000"/>
              </a:lnSpc>
            </a:pPr>
            <a:r>
              <a:rPr b="0" lang="en-US" sz="4400" spc="-1" strike="noStrike">
                <a:solidFill>
                  <a:srgbClr val="000000"/>
                </a:solidFill>
                <a:latin typeface="Ubuntu"/>
                <a:ea typeface="DejaVu Sans"/>
              </a:rPr>
              <a:t>Generic Types</a:t>
            </a:r>
            <a:endParaRPr b="0" lang="en-US" sz="4400" spc="-1" strike="noStrike">
              <a:solidFill>
                <a:srgbClr val="000000"/>
              </a:solidFill>
              <a:latin typeface="Arial"/>
            </a:endParaRPr>
          </a:p>
        </p:txBody>
      </p:sp>
      <p:sp>
        <p:nvSpPr>
          <p:cNvPr id="132" name="TextShape 2"/>
          <p:cNvSpPr txBox="1"/>
          <p:nvPr/>
        </p:nvSpPr>
        <p:spPr>
          <a:xfrm>
            <a:off x="329760" y="3429000"/>
            <a:ext cx="8228880" cy="1142280"/>
          </a:xfrm>
          <a:prstGeom prst="rect">
            <a:avLst/>
          </a:prstGeom>
          <a:noFill/>
          <a:ln>
            <a:noFill/>
          </a:ln>
        </p:spPr>
        <p:txBody>
          <a:bodyPr lIns="0" rIns="0" tIns="0" bIns="0" anchor="ctr"/>
          <a:p>
            <a:pPr marL="228600" indent="-228240">
              <a:lnSpc>
                <a:spcPct val="90000"/>
              </a:lnSpc>
              <a:spcAft>
                <a:spcPts val="601"/>
              </a:spcAft>
              <a:buClr>
                <a:srgbClr val="000000"/>
              </a:buClr>
              <a:buFont typeface="Arial"/>
              <a:buChar char="•"/>
            </a:pPr>
            <a:r>
              <a:rPr b="0" lang="en-IE" sz="3000" spc="-1" strike="noStrike">
                <a:solidFill>
                  <a:srgbClr val="000000"/>
                </a:solidFill>
                <a:latin typeface="Ubuntu"/>
                <a:ea typeface="DejaVu Sans"/>
              </a:rPr>
              <a:t>A generic type is a generic class or interface that is parameterized over types</a:t>
            </a:r>
            <a:endParaRPr b="0" lang="en-IE" sz="3000" spc="-1" strike="noStrike">
              <a:latin typeface="Arial"/>
            </a:endParaRPr>
          </a:p>
          <a:p>
            <a:pPr marL="228600" indent="-228240">
              <a:lnSpc>
                <a:spcPct val="90000"/>
              </a:lnSpc>
              <a:spcAft>
                <a:spcPts val="601"/>
              </a:spcAft>
              <a:buClr>
                <a:srgbClr val="000000"/>
              </a:buClr>
              <a:buFont typeface="Arial"/>
              <a:buChar char="•"/>
            </a:pPr>
            <a:r>
              <a:rPr b="0" lang="en-IE" sz="3000" spc="-1" strike="noStrike">
                <a:solidFill>
                  <a:srgbClr val="000000"/>
                </a:solidFill>
                <a:latin typeface="Ubuntu"/>
                <a:ea typeface="DejaVu Sans"/>
              </a:rPr>
              <a:t>A generic class is defined with the following format:</a:t>
            </a:r>
            <a:br/>
            <a:r>
              <a:rPr b="0" lang="en-IE" sz="3000" spc="-1" strike="noStrike">
                <a:solidFill>
                  <a:srgbClr val="000000"/>
                </a:solidFill>
                <a:latin typeface="Ubuntu"/>
                <a:ea typeface="DejaVu Sans"/>
              </a:rPr>
              <a:t>class ClassName&lt;T1, T2, ..., Tn&gt; {</a:t>
            </a:r>
            <a:br/>
            <a:r>
              <a:rPr b="0" lang="en-IE" sz="3000" spc="-1" strike="noStrike">
                <a:solidFill>
                  <a:srgbClr val="000000"/>
                </a:solidFill>
                <a:latin typeface="Ubuntu"/>
                <a:ea typeface="DejaVu Sans"/>
              </a:rPr>
              <a:t>	</a:t>
            </a:r>
            <a:r>
              <a:rPr b="0" lang="en-IE" sz="3000" spc="-1" strike="noStrike">
                <a:solidFill>
                  <a:srgbClr val="000000"/>
                </a:solidFill>
                <a:latin typeface="Ubuntu"/>
                <a:ea typeface="DejaVu Sans"/>
              </a:rPr>
              <a:t>/* ... */</a:t>
            </a:r>
            <a:r>
              <a:rPr b="0" lang="en-IE" sz="3000" spc="-1" strike="noStrike">
                <a:solidFill>
                  <a:srgbClr val="000000"/>
                </a:solidFill>
                <a:latin typeface="Ubuntu"/>
                <a:ea typeface="DejaVu Sans"/>
              </a:rPr>
              <a:t>	</a:t>
            </a:r>
            <a:r>
              <a:rPr b="0" lang="en-IE" sz="3000" spc="-1" strike="noStrike">
                <a:solidFill>
                  <a:srgbClr val="000000"/>
                </a:solidFill>
                <a:latin typeface="Ubuntu"/>
                <a:ea typeface="DejaVu Sans"/>
              </a:rPr>
              <a:t>}</a:t>
            </a:r>
            <a:endParaRPr b="0" lang="en-IE" sz="3000" spc="-1" strike="noStrike">
              <a:latin typeface="Arial"/>
            </a:endParaRPr>
          </a:p>
          <a:p>
            <a:pPr marL="228600" indent="-228240">
              <a:lnSpc>
                <a:spcPct val="90000"/>
              </a:lnSpc>
              <a:spcAft>
                <a:spcPts val="601"/>
              </a:spcAft>
              <a:buClr>
                <a:srgbClr val="000000"/>
              </a:buClr>
              <a:buFont typeface="Arial"/>
              <a:buChar char="•"/>
            </a:pPr>
            <a:r>
              <a:rPr b="0" lang="en-IE" sz="3000" spc="-1" strike="noStrike">
                <a:solidFill>
                  <a:srgbClr val="000000"/>
                </a:solidFill>
                <a:latin typeface="Ubuntu"/>
                <a:ea typeface="DejaVu Sans"/>
              </a:rPr>
              <a:t>The type parameter section, delimited by angle brackets (&lt;&gt;), follows the class name</a:t>
            </a:r>
            <a:endParaRPr b="0" lang="en-IE" sz="3000" spc="-1" strike="noStrike">
              <a:latin typeface="Arial"/>
            </a:endParaRPr>
          </a:p>
          <a:p>
            <a:pPr marL="228600" indent="-228240">
              <a:lnSpc>
                <a:spcPct val="90000"/>
              </a:lnSpc>
              <a:spcAft>
                <a:spcPts val="601"/>
              </a:spcAft>
              <a:buClr>
                <a:srgbClr val="000000"/>
              </a:buClr>
              <a:buFont typeface="Arial"/>
              <a:buChar char="•"/>
            </a:pPr>
            <a:r>
              <a:rPr b="0" lang="en-IE" sz="3000" spc="-1" strike="noStrike">
                <a:solidFill>
                  <a:srgbClr val="000000"/>
                </a:solidFill>
                <a:latin typeface="Ubuntu"/>
                <a:ea typeface="DejaVu Sans"/>
              </a:rPr>
              <a:t>It specifies the type parameters (also called type variables) T1, T2, ..., &amp; Tn</a:t>
            </a:r>
            <a:endParaRPr b="0" lang="en-IE" sz="3000" spc="-1" strike="noStrike">
              <a:latin typeface="Arial"/>
            </a:endParaRPr>
          </a:p>
          <a:p>
            <a:pPr>
              <a:lnSpc>
                <a:spcPct val="90000"/>
              </a:lnSpc>
              <a:spcBef>
                <a:spcPts val="1001"/>
              </a:spcBef>
            </a:pPr>
            <a:endParaRPr b="0" lang="en-IE" sz="3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Stack – </a:t>
            </a:r>
            <a:r>
              <a:rPr b="0" lang="en-IE" sz="3200" spc="-1" strike="noStrike">
                <a:solidFill>
                  <a:srgbClr val="000000"/>
                </a:solidFill>
                <a:latin typeface="Ubuntu"/>
                <a:ea typeface="DejaVu Sans"/>
              </a:rPr>
              <a:t>LinkedList</a:t>
            </a:r>
            <a:r>
              <a:rPr b="0" lang="en-IE" sz="3400" spc="-1" strike="noStrike">
                <a:solidFill>
                  <a:srgbClr val="000000"/>
                </a:solidFill>
                <a:latin typeface="Ubuntu"/>
                <a:ea typeface="DejaVu Sans"/>
              </a:rPr>
              <a:t> </a:t>
            </a:r>
            <a:r>
              <a:rPr b="0" lang="en-IE" sz="3200" spc="-1" strike="noStrike">
                <a:solidFill>
                  <a:srgbClr val="000000"/>
                </a:solidFill>
                <a:latin typeface="Ubuntu"/>
                <a:ea typeface="DejaVu Sans"/>
              </a:rPr>
              <a:t>Implementation</a:t>
            </a:r>
            <a:endParaRPr b="0" lang="en-IE" sz="3200" spc="-1" strike="noStrike">
              <a:latin typeface="Arial"/>
            </a:endParaRPr>
          </a:p>
        </p:txBody>
      </p:sp>
      <p:sp>
        <p:nvSpPr>
          <p:cNvPr id="21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Implementation of StackList class.</a:t>
            </a:r>
            <a:endParaRPr b="0" lang="en-IE" sz="2400" spc="-1" strike="noStrike">
              <a:latin typeface="Arial"/>
            </a:endParaRPr>
          </a:p>
        </p:txBody>
      </p:sp>
      <p:sp>
        <p:nvSpPr>
          <p:cNvPr id="21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E46B0C7-C1E5-42D6-B9FE-C9655EA2E1F7}"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20" name="CustomShape 4"/>
          <p:cNvSpPr/>
          <p:nvPr/>
        </p:nvSpPr>
        <p:spPr>
          <a:xfrm>
            <a:off x="871920" y="2104920"/>
            <a:ext cx="5591880" cy="20368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full(){</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false;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Iterator&lt;E&gt; iterator(){</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new StIterator&lt;E&gt;(head, 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0" lang="en-IE" sz="1600" spc="-1" strike="noStrike">
                <a:solidFill>
                  <a:srgbClr val="000000"/>
                </a:solidFill>
                <a:latin typeface="Courier New"/>
                <a:ea typeface="DejaVu Sans"/>
              </a:rPr>
              <a:t>//class end</a:t>
            </a:r>
            <a:endParaRPr b="0" lang="en-IE" sz="1600" spc="-1" strike="noStrike">
              <a:latin typeface="Arial"/>
            </a:endParaRPr>
          </a:p>
        </p:txBody>
      </p:sp>
    </p:spTree>
  </p:cSld>
  <p:timing>
    <p:tnLst>
      <p:par>
        <p:cTn id="347" dur="indefinite" restart="never" nodeType="tmRoot">
          <p:childTnLst>
            <p:seq>
              <p:cTn id="348"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Stack – </a:t>
            </a:r>
            <a:r>
              <a:rPr b="0" lang="en-IE" sz="3200" spc="-1" strike="noStrike">
                <a:solidFill>
                  <a:srgbClr val="000000"/>
                </a:solidFill>
                <a:latin typeface="Ubuntu"/>
                <a:ea typeface="DejaVu Sans"/>
              </a:rPr>
              <a:t>LinkedList</a:t>
            </a:r>
            <a:r>
              <a:rPr b="0" lang="en-IE" sz="3400" spc="-1" strike="noStrike">
                <a:solidFill>
                  <a:srgbClr val="000000"/>
                </a:solidFill>
                <a:latin typeface="Ubuntu"/>
                <a:ea typeface="DejaVu Sans"/>
              </a:rPr>
              <a:t> </a:t>
            </a:r>
            <a:r>
              <a:rPr b="0" lang="en-IE" sz="3200" spc="-1" strike="noStrike">
                <a:solidFill>
                  <a:srgbClr val="000000"/>
                </a:solidFill>
                <a:latin typeface="Ubuntu"/>
                <a:ea typeface="DejaVu Sans"/>
              </a:rPr>
              <a:t>Implementation</a:t>
            </a:r>
            <a:endParaRPr b="0" lang="en-IE" sz="3200" spc="-1" strike="noStrike">
              <a:latin typeface="Arial"/>
            </a:endParaRPr>
          </a:p>
        </p:txBody>
      </p:sp>
      <p:sp>
        <p:nvSpPr>
          <p:cNvPr id="22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Writing StIterator class inside the StackList class.</a:t>
            </a:r>
            <a:endParaRPr b="0" lang="en-IE" sz="2400" spc="-1" strike="noStrike">
              <a:latin typeface="Arial"/>
            </a:endParaRPr>
          </a:p>
        </p:txBody>
      </p:sp>
      <p:sp>
        <p:nvSpPr>
          <p:cNvPr id="22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E4E2154-7DC5-48C8-9BF2-7B71785A6140}"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24" name="CustomShape 4"/>
          <p:cNvSpPr/>
          <p:nvPr/>
        </p:nvSpPr>
        <p:spPr>
          <a:xfrm>
            <a:off x="873000" y="2104920"/>
            <a:ext cx="7252200" cy="228024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private static class StIterator&lt;E&gt; implements Iterator&lt;E&gt;{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Node&lt;E&gt; d;</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int 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int index = 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StIterator(Node&lt;E&gt; dd, int s){</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d = dd;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size = s;</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349" dur="indefinite" restart="never" nodeType="tmRoot">
          <p:childTnLst>
            <p:seq>
              <p:cTn id="350"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Stack – </a:t>
            </a:r>
            <a:r>
              <a:rPr b="0" lang="en-IE" sz="3200" spc="-1" strike="noStrike">
                <a:solidFill>
                  <a:srgbClr val="000000"/>
                </a:solidFill>
                <a:latin typeface="Ubuntu"/>
                <a:ea typeface="DejaVu Sans"/>
              </a:rPr>
              <a:t>LinkedList</a:t>
            </a:r>
            <a:r>
              <a:rPr b="0" lang="en-IE" sz="3400" spc="-1" strike="noStrike">
                <a:solidFill>
                  <a:srgbClr val="000000"/>
                </a:solidFill>
                <a:latin typeface="Ubuntu"/>
                <a:ea typeface="DejaVu Sans"/>
              </a:rPr>
              <a:t> </a:t>
            </a:r>
            <a:r>
              <a:rPr b="0" lang="en-IE" sz="3200" spc="-1" strike="noStrike">
                <a:solidFill>
                  <a:srgbClr val="000000"/>
                </a:solidFill>
                <a:latin typeface="Ubuntu"/>
                <a:ea typeface="DejaVu Sans"/>
              </a:rPr>
              <a:t>Implementation</a:t>
            </a:r>
            <a:endParaRPr b="0" lang="en-IE" sz="3200" spc="-1" strike="noStrike">
              <a:latin typeface="Arial"/>
            </a:endParaRPr>
          </a:p>
        </p:txBody>
      </p:sp>
      <p:sp>
        <p:nvSpPr>
          <p:cNvPr id="22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Writing StIterator class inside the StackList class.</a:t>
            </a:r>
            <a:endParaRPr b="0" lang="en-IE" sz="2400" spc="-1" strike="noStrike">
              <a:latin typeface="Arial"/>
            </a:endParaRPr>
          </a:p>
        </p:txBody>
      </p:sp>
      <p:sp>
        <p:nvSpPr>
          <p:cNvPr id="22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95A715E-A924-4BE3-AAA3-52CD640603BC}"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28" name="CustomShape 4"/>
          <p:cNvSpPr/>
          <p:nvPr/>
        </p:nvSpPr>
        <p:spPr>
          <a:xfrm>
            <a:off x="876960" y="2104920"/>
            <a:ext cx="5919840" cy="3253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hasNext(){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index &lt; 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E next(){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if(index == size){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throw new NoSuchElementException();}</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E item = (E) d.getData();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d = d.getNext();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index++;</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item;</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void remove(){}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0" lang="en-IE" sz="1600" spc="-1" strike="noStrike">
                <a:solidFill>
                  <a:srgbClr val="000000"/>
                </a:solidFill>
                <a:latin typeface="Courier New"/>
                <a:ea typeface="DejaVu Sans"/>
              </a:rPr>
              <a:t>// class end</a:t>
            </a:r>
            <a:endParaRPr b="0" lang="en-IE" sz="1600" spc="-1" strike="noStrike">
              <a:latin typeface="Arial"/>
            </a:endParaRPr>
          </a:p>
        </p:txBody>
      </p:sp>
    </p:spTree>
  </p:cSld>
  <p:timing>
    <p:tnLst>
      <p:par>
        <p:cTn id="351" dur="indefinite" restart="never" nodeType="tmRoot">
          <p:childTnLst>
            <p:seq>
              <p:cTn id="352"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Stack – </a:t>
            </a:r>
            <a:r>
              <a:rPr b="0" lang="en-IE" sz="3200" spc="-1" strike="noStrike">
                <a:solidFill>
                  <a:srgbClr val="000000"/>
                </a:solidFill>
                <a:latin typeface="Ubuntu"/>
                <a:ea typeface="DejaVu Sans"/>
              </a:rPr>
              <a:t>LinkedList</a:t>
            </a:r>
            <a:r>
              <a:rPr b="0" lang="en-IE" sz="3400" spc="-1" strike="noStrike">
                <a:solidFill>
                  <a:srgbClr val="000000"/>
                </a:solidFill>
                <a:latin typeface="Ubuntu"/>
                <a:ea typeface="DejaVu Sans"/>
              </a:rPr>
              <a:t> </a:t>
            </a:r>
            <a:r>
              <a:rPr b="0" lang="en-IE" sz="3200" spc="-1" strike="noStrike">
                <a:solidFill>
                  <a:srgbClr val="000000"/>
                </a:solidFill>
                <a:latin typeface="Ubuntu"/>
                <a:ea typeface="DejaVu Sans"/>
              </a:rPr>
              <a:t>Implementation</a:t>
            </a:r>
            <a:endParaRPr b="0" lang="en-IE" sz="3200" spc="-1" strike="noStrike">
              <a:latin typeface="Arial"/>
            </a:endParaRPr>
          </a:p>
        </p:txBody>
      </p:sp>
      <p:sp>
        <p:nvSpPr>
          <p:cNvPr id="23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Testing the Stack implementation:</a:t>
            </a:r>
            <a:endParaRPr b="0" lang="en-IE" sz="2400" spc="-1" strike="noStrike">
              <a:latin typeface="Arial"/>
            </a:endParaRPr>
          </a:p>
        </p:txBody>
      </p:sp>
      <p:sp>
        <p:nvSpPr>
          <p:cNvPr id="23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973B17D-88A3-425B-A4A9-5D5697F87A30}"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32" name="CustomShape 4"/>
          <p:cNvSpPr/>
          <p:nvPr/>
        </p:nvSpPr>
        <p:spPr>
          <a:xfrm>
            <a:off x="879840" y="2104920"/>
            <a:ext cx="7176600" cy="252360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public class StackTest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static void main(String[] args)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StackList&lt;Integer&gt; st1 = new StackList&lt;Integer&gt;();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for(int j = 0; j &lt; 10; j++){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st1.push(new Integer(j));</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while(!st1.empty()){</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System.out.print(st1.top()+"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st1.pop();</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353" dur="indefinite" restart="never" nodeType="tmRoot">
          <p:childTnLst>
            <p:seq>
              <p:cTn id="354"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Stack – </a:t>
            </a:r>
            <a:r>
              <a:rPr b="0" lang="en-IE" sz="3200" spc="-1" strike="noStrike">
                <a:solidFill>
                  <a:srgbClr val="000000"/>
                </a:solidFill>
                <a:latin typeface="Ubuntu"/>
                <a:ea typeface="DejaVu Sans"/>
              </a:rPr>
              <a:t>LinkedList</a:t>
            </a:r>
            <a:r>
              <a:rPr b="0" lang="en-IE" sz="3400" spc="-1" strike="noStrike">
                <a:solidFill>
                  <a:srgbClr val="000000"/>
                </a:solidFill>
                <a:latin typeface="Ubuntu"/>
                <a:ea typeface="DejaVu Sans"/>
              </a:rPr>
              <a:t> </a:t>
            </a:r>
            <a:r>
              <a:rPr b="0" lang="en-IE" sz="3200" spc="-1" strike="noStrike">
                <a:solidFill>
                  <a:srgbClr val="000000"/>
                </a:solidFill>
                <a:latin typeface="Ubuntu"/>
                <a:ea typeface="DejaVu Sans"/>
              </a:rPr>
              <a:t>Implementation</a:t>
            </a:r>
            <a:endParaRPr b="0" lang="en-IE" sz="3200" spc="-1" strike="noStrike">
              <a:latin typeface="Arial"/>
            </a:endParaRPr>
          </a:p>
        </p:txBody>
      </p:sp>
      <p:sp>
        <p:nvSpPr>
          <p:cNvPr id="23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Testing the Stack implementation:</a:t>
            </a:r>
            <a:endParaRPr b="0" lang="en-IE" sz="2400" spc="-1" strike="noStrike">
              <a:latin typeface="Arial"/>
            </a:endParaRPr>
          </a:p>
        </p:txBody>
      </p:sp>
      <p:sp>
        <p:nvSpPr>
          <p:cNvPr id="23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9E87979-425D-4CDE-B05E-44CDBB2C0879}"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36" name="CustomShape 4"/>
          <p:cNvSpPr/>
          <p:nvPr/>
        </p:nvSpPr>
        <p:spPr>
          <a:xfrm>
            <a:off x="776520" y="2104920"/>
            <a:ext cx="6029280" cy="252360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for(int j = 0; j &lt; 10; j++)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st1.push(new Integer(j));</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System.out.println();</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Iterator&lt;Integer&gt; it1 = st1.iterator();</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while(it1.hasNext()){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System.out.print(it1.next()+" ");</a:t>
            </a: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0" lang="en-IE" sz="1600" spc="-1" strike="noStrike">
                <a:solidFill>
                  <a:srgbClr val="000000"/>
                </a:solidFill>
                <a:latin typeface="Courier New"/>
                <a:ea typeface="DejaVu Sans"/>
              </a:rPr>
              <a:t>//main end</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0" lang="en-IE" sz="1600" spc="-1" strike="noStrike">
                <a:solidFill>
                  <a:srgbClr val="000000"/>
                </a:solidFill>
                <a:latin typeface="Courier New"/>
                <a:ea typeface="DejaVu Sans"/>
              </a:rPr>
              <a:t>// class end</a:t>
            </a:r>
            <a:endParaRPr b="0" lang="en-IE" sz="1600" spc="-1" strike="noStrike">
              <a:latin typeface="Arial"/>
            </a:endParaRPr>
          </a:p>
        </p:txBody>
      </p:sp>
    </p:spTree>
  </p:cSld>
  <p:timing>
    <p:tnLst>
      <p:par>
        <p:cTn id="355" dur="indefinite" restart="never" nodeType="tmRoot">
          <p:childTnLst>
            <p:seq>
              <p:cTn id="356"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Simple Application of Stack</a:t>
            </a:r>
            <a:endParaRPr b="0" lang="en-IE" sz="3400" spc="-1" strike="noStrike">
              <a:latin typeface="Arial"/>
            </a:endParaRPr>
          </a:p>
        </p:txBody>
      </p:sp>
      <p:sp>
        <p:nvSpPr>
          <p:cNvPr id="23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Write a program that reads a positive integer value and outputs it in binary form. </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Solution:</a:t>
            </a:r>
            <a:endParaRPr b="0" lang="en-IE" sz="2400" spc="-1" strike="noStrike">
              <a:latin typeface="Arial"/>
            </a:endParaRPr>
          </a:p>
        </p:txBody>
      </p:sp>
      <p:sp>
        <p:nvSpPr>
          <p:cNvPr id="23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361241D-FE27-4375-B242-3947F38E0E84}"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40" name="CustomShape 4"/>
          <p:cNvSpPr/>
          <p:nvPr/>
        </p:nvSpPr>
        <p:spPr>
          <a:xfrm>
            <a:off x="867600" y="2934720"/>
            <a:ext cx="4166280" cy="130680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while(number &gt; 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int remainder = (number % 2);</a:t>
            </a:r>
            <a:endParaRPr b="0" lang="en-IE" sz="1600" spc="-1" strike="noStrike">
              <a:latin typeface="Arial"/>
            </a:endParaRPr>
          </a:p>
          <a:p>
            <a:pPr>
              <a:lnSpc>
                <a:spcPct val="100000"/>
              </a:lnSpc>
            </a:pPr>
            <a:r>
              <a:rPr b="0" lang="en-IE" sz="1600" spc="-1" strike="noStrike">
                <a:solidFill>
                  <a:srgbClr val="000000"/>
                </a:solidFill>
                <a:latin typeface="Courier New"/>
                <a:ea typeface="DejaVu Sans"/>
              </a:rPr>
              <a:t>	</a:t>
            </a:r>
            <a:r>
              <a:rPr b="0" lang="en-IE" sz="1600" spc="-1" strike="noStrike">
                <a:solidFill>
                  <a:srgbClr val="000000"/>
                </a:solidFill>
                <a:latin typeface="Courier New"/>
                <a:ea typeface="DejaVu Sans"/>
              </a:rPr>
              <a:t>//store remainder</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number = number/2;</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357" dur="indefinite" restart="never" nodeType="tmRoot">
          <p:childTnLst>
            <p:seq>
              <p:cTn id="358"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Simple Application of Stack</a:t>
            </a:r>
            <a:endParaRPr b="0" lang="en-IE" sz="3400" spc="-1" strike="noStrike">
              <a:latin typeface="Arial"/>
            </a:endParaRPr>
          </a:p>
        </p:txBody>
      </p:sp>
      <p:sp>
        <p:nvSpPr>
          <p:cNvPr id="24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Example:</a:t>
            </a:r>
            <a:endParaRPr b="0" lang="en-IE" sz="2400" spc="-1" strike="noStrike">
              <a:latin typeface="Arial"/>
            </a:endParaRPr>
          </a:p>
        </p:txBody>
      </p:sp>
      <p:sp>
        <p:nvSpPr>
          <p:cNvPr id="24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E5CDDF2-3579-474F-B38C-0BBF42493FA8}"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44" name="CustomShape 4"/>
          <p:cNvSpPr/>
          <p:nvPr/>
        </p:nvSpPr>
        <p:spPr>
          <a:xfrm>
            <a:off x="885600" y="2071080"/>
            <a:ext cx="7054920" cy="42271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public class OutputBinary{</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static void main(String[] args)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StackList&lt;Integer&gt; st = new StackList&lt;Integer&gt;();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Scanner in = new Scanner(System.in);</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int x = in.nextInt();</a:t>
            </a:r>
            <a:endParaRPr b="0" lang="en-IE" sz="1600" spc="-1" strike="noStrike">
              <a:latin typeface="Arial"/>
            </a:endParaRPr>
          </a:p>
          <a:p>
            <a:pPr>
              <a:lnSpc>
                <a:spcPct val="100000"/>
              </a:lnSpc>
            </a:pPr>
            <a:r>
              <a:rPr b="0" lang="en-IE" sz="1600" spc="-1" strike="noStrike">
                <a:solidFill>
                  <a:srgbClr val="000000"/>
                </a:solidFill>
                <a:latin typeface="Calibri"/>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int number = x;</a:t>
            </a:r>
            <a:endParaRPr b="0" lang="en-IE" sz="1600" spc="-1" strike="noStrike">
              <a:latin typeface="Arial"/>
            </a:endParaRPr>
          </a:p>
          <a:p>
            <a:pPr>
              <a:lnSpc>
                <a:spcPct val="100000"/>
              </a:lnSpc>
            </a:pP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while(number &gt; 0)</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st.push(number % 2);</a:t>
            </a:r>
            <a:endParaRPr b="0" lang="en-IE" sz="1600" spc="-1" strike="noStrike">
              <a:latin typeface="Arial"/>
            </a:endParaRPr>
          </a:p>
          <a:p>
            <a:pPr>
              <a:lnSpc>
                <a:spcPct val="100000"/>
              </a:lnSpc>
            </a:pP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number = number / 2;</a:t>
            </a:r>
            <a:endParaRPr b="0" lang="en-IE" sz="1600" spc="-1" strike="noStrike">
              <a:latin typeface="Arial"/>
            </a:endParaRPr>
          </a:p>
          <a:p>
            <a:pPr>
              <a:lnSpc>
                <a:spcPct val="100000"/>
              </a:lnSpc>
            </a:pP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endParaRPr b="0" lang="en-IE" sz="1600" spc="-1" strike="noStrike">
              <a:latin typeface="Arial"/>
            </a:endParaRPr>
          </a:p>
          <a:p>
            <a:pPr>
              <a:lnSpc>
                <a:spcPct val="100000"/>
              </a:lnSpc>
            </a:pP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while(!st.empty())</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System.out.print(st.top());</a:t>
            </a:r>
            <a:endParaRPr b="0" lang="en-IE" sz="1600" spc="-1" strike="noStrike">
              <a:latin typeface="Arial"/>
            </a:endParaRPr>
          </a:p>
          <a:p>
            <a:pPr>
              <a:lnSpc>
                <a:spcPct val="100000"/>
              </a:lnSpc>
            </a:pP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st.pop();</a:t>
            </a:r>
            <a:endParaRPr b="0" lang="en-IE" sz="1600" spc="-1" strike="noStrike">
              <a:latin typeface="Arial"/>
            </a:endParaRPr>
          </a:p>
          <a:p>
            <a:pPr>
              <a:lnSpc>
                <a:spcPct val="100000"/>
              </a:lnSpc>
            </a:pPr>
            <a:r>
              <a:rPr b="1" lang="en-IE" sz="1600" spc="-1" strike="noStrike">
                <a:solidFill>
                  <a:srgbClr val="558ed5"/>
                </a:solidFill>
                <a:latin typeface="Courier New"/>
                <a:ea typeface="DejaVu Sans"/>
              </a:rPr>
              <a:t>    </a:t>
            </a:r>
            <a:r>
              <a:rPr b="1" lang="en-IE" sz="1600" spc="-1" strike="noStrike">
                <a:solidFill>
                  <a:srgbClr val="558ed5"/>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359" dur="indefinite" restart="never" nodeType="tmRoot">
          <p:childTnLst>
            <p:seq>
              <p:cTn id="360" dur="indefinite" nodeType="mainSeq">
                <p:childTnLst>
                  <p:par>
                    <p:cTn id="361" fill="hold">
                      <p:stCondLst>
                        <p:cond delay="indefinite"/>
                      </p:stCondLst>
                      <p:childTnLst>
                        <p:par>
                          <p:cTn id="362" fill="hold">
                            <p:stCondLst>
                              <p:cond delay="0"/>
                            </p:stCondLst>
                            <p:childTnLst>
                              <p:par>
                                <p:cTn id="363" nodeType="clickEffect" fill="hold" presetClass="entr" presetID="1">
                                  <p:stCondLst>
                                    <p:cond delay="0"/>
                                  </p:stCondLst>
                                  <p:childTnLst>
                                    <p:set>
                                      <p:cBhvr>
                                        <p:cTn id="364" dur="1" fill="hold">
                                          <p:stCondLst>
                                            <p:cond delay="0"/>
                                          </p:stCondLst>
                                        </p:cTn>
                                        <p:tgtEl>
                                          <p:spTgt spid="244">
                                            <p:txEl>
                                              <p:pRg st="0" end="0"/>
                                            </p:txEl>
                                          </p:spTgt>
                                        </p:tgtEl>
                                        <p:attrNameLst>
                                          <p:attrName>style.visibility</p:attrName>
                                        </p:attrNameLst>
                                      </p:cBhvr>
                                      <p:to>
                                        <p:strVal val="visible"/>
                                      </p:to>
                                    </p:set>
                                  </p:childTnLst>
                                </p:cTn>
                              </p:par>
                              <p:par>
                                <p:cTn id="365" nodeType="withEffect" fill="hold" presetClass="entr" presetID="1">
                                  <p:stCondLst>
                                    <p:cond delay="0"/>
                                  </p:stCondLst>
                                  <p:childTnLst>
                                    <p:set>
                                      <p:cBhvr>
                                        <p:cTn id="366" dur="1" fill="hold">
                                          <p:stCondLst>
                                            <p:cond delay="0"/>
                                          </p:stCondLst>
                                        </p:cTn>
                                        <p:tgtEl>
                                          <p:spTgt spid="244">
                                            <p:txEl>
                                              <p:pRg st="2" end="2"/>
                                            </p:txEl>
                                          </p:spTgt>
                                        </p:tgtEl>
                                        <p:attrNameLst>
                                          <p:attrName>style.visibility</p:attrName>
                                        </p:attrNameLst>
                                      </p:cBhvr>
                                      <p:to>
                                        <p:strVal val="visible"/>
                                      </p:to>
                                    </p:set>
                                  </p:childTnLst>
                                </p:cTn>
                              </p:par>
                              <p:par>
                                <p:cTn id="367" nodeType="withEffect" fill="hold" presetClass="entr" presetID="1">
                                  <p:stCondLst>
                                    <p:cond delay="0"/>
                                  </p:stCondLst>
                                  <p:childTnLst>
                                    <p:set>
                                      <p:cBhvr>
                                        <p:cTn id="368" dur="1" fill="hold">
                                          <p:stCondLst>
                                            <p:cond delay="0"/>
                                          </p:stCondLst>
                                        </p:cTn>
                                        <p:tgtEl>
                                          <p:spTgt spid="244">
                                            <p:txEl>
                                              <p:pRg st="3" end="3"/>
                                            </p:txEl>
                                          </p:spTgt>
                                        </p:tgtEl>
                                        <p:attrNameLst>
                                          <p:attrName>style.visibility</p:attrName>
                                        </p:attrNameLst>
                                      </p:cBhvr>
                                      <p:to>
                                        <p:strVal val="visible"/>
                                      </p:to>
                                    </p:set>
                                  </p:childTnLst>
                                </p:cTn>
                              </p:par>
                              <p:par>
                                <p:cTn id="369" nodeType="withEffect" fill="hold" presetClass="entr" presetID="1">
                                  <p:stCondLst>
                                    <p:cond delay="0"/>
                                  </p:stCondLst>
                                  <p:childTnLst>
                                    <p:set>
                                      <p:cBhvr>
                                        <p:cTn id="370" dur="1" fill="hold">
                                          <p:stCondLst>
                                            <p:cond delay="0"/>
                                          </p:stCondLst>
                                        </p:cTn>
                                        <p:tgtEl>
                                          <p:spTgt spid="244">
                                            <p:txEl>
                                              <p:pRg st="4" end="4"/>
                                            </p:txEl>
                                          </p:spTgt>
                                        </p:tgtEl>
                                        <p:attrNameLst>
                                          <p:attrName>style.visibility</p:attrName>
                                        </p:attrNameLst>
                                      </p:cBhvr>
                                      <p:to>
                                        <p:strVal val="visible"/>
                                      </p:to>
                                    </p:set>
                                  </p:childTnLst>
                                </p:cTn>
                              </p:par>
                              <p:par>
                                <p:cTn id="371" nodeType="withEffect" fill="hold" presetClass="entr" presetID="1">
                                  <p:stCondLst>
                                    <p:cond delay="0"/>
                                  </p:stCondLst>
                                  <p:childTnLst>
                                    <p:set>
                                      <p:cBhvr>
                                        <p:cTn id="372" dur="1" fill="hold">
                                          <p:stCondLst>
                                            <p:cond delay="0"/>
                                          </p:stCondLst>
                                        </p:cTn>
                                        <p:tgtEl>
                                          <p:spTgt spid="244">
                                            <p:txEl>
                                              <p:pRg st="5" end="5"/>
                                            </p:txEl>
                                          </p:spTgt>
                                        </p:tgtEl>
                                        <p:attrNameLst>
                                          <p:attrName>style.visibility</p:attrName>
                                        </p:attrNameLst>
                                      </p:cBhvr>
                                      <p:to>
                                        <p:strVal val="visible"/>
                                      </p:to>
                                    </p:set>
                                  </p:childTnLst>
                                </p:cTn>
                              </p:par>
                              <p:par>
                                <p:cTn id="373" nodeType="withEffect" fill="hold" presetClass="entr" presetID="1">
                                  <p:stCondLst>
                                    <p:cond delay="0"/>
                                  </p:stCondLst>
                                  <p:childTnLst>
                                    <p:set>
                                      <p:cBhvr>
                                        <p:cTn id="374" dur="1" fill="hold">
                                          <p:stCondLst>
                                            <p:cond delay="0"/>
                                          </p:stCondLst>
                                        </p:cTn>
                                        <p:tgtEl>
                                          <p:spTgt spid="244">
                                            <p:txEl>
                                              <p:pRg st="6" end="6"/>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244">
                                            <p:txEl>
                                              <p:pRg st="7" end="7"/>
                                            </p:txEl>
                                          </p:spTgt>
                                        </p:tgtEl>
                                        <p:attrNameLst>
                                          <p:attrName>style.visibility</p:attrName>
                                        </p:attrNameLst>
                                      </p:cBhvr>
                                      <p:to>
                                        <p:strVal val="visible"/>
                                      </p:to>
                                    </p:set>
                                  </p:childTnLst>
                                </p:cTn>
                              </p:par>
                              <p:par>
                                <p:cTn id="379" nodeType="withEffect" fill="hold" presetClass="entr" presetID="1">
                                  <p:stCondLst>
                                    <p:cond delay="0"/>
                                  </p:stCondLst>
                                  <p:childTnLst>
                                    <p:set>
                                      <p:cBhvr>
                                        <p:cTn id="380" dur="1" fill="hold">
                                          <p:stCondLst>
                                            <p:cond delay="0"/>
                                          </p:stCondLst>
                                        </p:cTn>
                                        <p:tgtEl>
                                          <p:spTgt spid="244">
                                            <p:txEl>
                                              <p:pRg st="8" end="8"/>
                                            </p:txEl>
                                          </p:spTgt>
                                        </p:tgtEl>
                                        <p:attrNameLst>
                                          <p:attrName>style.visibility</p:attrName>
                                        </p:attrNameLst>
                                      </p:cBhvr>
                                      <p:to>
                                        <p:strVal val="visible"/>
                                      </p:to>
                                    </p:set>
                                  </p:childTnLst>
                                </p:cTn>
                              </p:par>
                              <p:par>
                                <p:cTn id="381" nodeType="withEffect" fill="hold" presetClass="entr" presetID="1">
                                  <p:stCondLst>
                                    <p:cond delay="0"/>
                                  </p:stCondLst>
                                  <p:childTnLst>
                                    <p:set>
                                      <p:cBhvr>
                                        <p:cTn id="382" dur="1" fill="hold">
                                          <p:stCondLst>
                                            <p:cond delay="0"/>
                                          </p:stCondLst>
                                        </p:cTn>
                                        <p:tgtEl>
                                          <p:spTgt spid="244">
                                            <p:txEl>
                                              <p:pRg st="9" end="9"/>
                                            </p:txEl>
                                          </p:spTgt>
                                        </p:tgtEl>
                                        <p:attrNameLst>
                                          <p:attrName>style.visibility</p:attrName>
                                        </p:attrNameLst>
                                      </p:cBhvr>
                                      <p:to>
                                        <p:strVal val="visible"/>
                                      </p:to>
                                    </p:set>
                                  </p:childTnLst>
                                </p:cTn>
                              </p:par>
                              <p:par>
                                <p:cTn id="383" nodeType="withEffect" fill="hold" presetClass="entr" presetID="1">
                                  <p:stCondLst>
                                    <p:cond delay="0"/>
                                  </p:stCondLst>
                                  <p:childTnLst>
                                    <p:set>
                                      <p:cBhvr>
                                        <p:cTn id="384" dur="1" fill="hold">
                                          <p:stCondLst>
                                            <p:cond delay="0"/>
                                          </p:stCondLst>
                                        </p:cTn>
                                        <p:tgtEl>
                                          <p:spTgt spid="244">
                                            <p:txEl>
                                              <p:pRg st="10" end="10"/>
                                            </p:txEl>
                                          </p:spTgt>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nodeType="clickEffect" fill="hold" presetClass="entr" presetID="1">
                                  <p:stCondLst>
                                    <p:cond delay="0"/>
                                  </p:stCondLst>
                                  <p:childTnLst>
                                    <p:set>
                                      <p:cBhvr>
                                        <p:cTn id="388" dur="1" fill="hold">
                                          <p:stCondLst>
                                            <p:cond delay="0"/>
                                          </p:stCondLst>
                                        </p:cTn>
                                        <p:tgtEl>
                                          <p:spTgt spid="244">
                                            <p:txEl>
                                              <p:pRg st="11" end="11"/>
                                            </p:txEl>
                                          </p:spTgt>
                                        </p:tgtEl>
                                        <p:attrNameLst>
                                          <p:attrName>style.visibility</p:attrName>
                                        </p:attrNameLst>
                                      </p:cBhvr>
                                      <p:to>
                                        <p:strVal val="visible"/>
                                      </p:to>
                                    </p:set>
                                  </p:childTnLst>
                                </p:cTn>
                              </p:par>
                              <p:par>
                                <p:cTn id="389" nodeType="withEffect" fill="hold" presetClass="entr" presetID="1">
                                  <p:stCondLst>
                                    <p:cond delay="0"/>
                                  </p:stCondLst>
                                  <p:childTnLst>
                                    <p:set>
                                      <p:cBhvr>
                                        <p:cTn id="390" dur="1" fill="hold">
                                          <p:stCondLst>
                                            <p:cond delay="0"/>
                                          </p:stCondLst>
                                        </p:cTn>
                                        <p:tgtEl>
                                          <p:spTgt spid="244">
                                            <p:txEl>
                                              <p:pRg st="12" end="12"/>
                                            </p:txEl>
                                          </p:spTgt>
                                        </p:tgtEl>
                                        <p:attrNameLst>
                                          <p:attrName>style.visibility</p:attrName>
                                        </p:attrNameLst>
                                      </p:cBhvr>
                                      <p:to>
                                        <p:strVal val="visible"/>
                                      </p:to>
                                    </p:set>
                                  </p:childTnLst>
                                </p:cTn>
                              </p:par>
                              <p:par>
                                <p:cTn id="391" nodeType="withEffect" fill="hold" presetClass="entr" presetID="1">
                                  <p:stCondLst>
                                    <p:cond delay="0"/>
                                  </p:stCondLst>
                                  <p:childTnLst>
                                    <p:set>
                                      <p:cBhvr>
                                        <p:cTn id="392" dur="1" fill="hold">
                                          <p:stCondLst>
                                            <p:cond delay="0"/>
                                          </p:stCondLst>
                                        </p:cTn>
                                        <p:tgtEl>
                                          <p:spTgt spid="244">
                                            <p:txEl>
                                              <p:pRg st="13" end="13"/>
                                            </p:txEl>
                                          </p:spTgt>
                                        </p:tgtEl>
                                        <p:attrNameLst>
                                          <p:attrName>style.visibility</p:attrName>
                                        </p:attrNameLst>
                                      </p:cBhvr>
                                      <p:to>
                                        <p:strVal val="visible"/>
                                      </p:to>
                                    </p:set>
                                  </p:childTnLst>
                                </p:cTn>
                              </p:par>
                              <p:par>
                                <p:cTn id="393" nodeType="withEffect" fill="hold" presetClass="entr" presetID="1">
                                  <p:stCondLst>
                                    <p:cond delay="0"/>
                                  </p:stCondLst>
                                  <p:childTnLst>
                                    <p:set>
                                      <p:cBhvr>
                                        <p:cTn id="394" dur="1" fill="hold">
                                          <p:stCondLst>
                                            <p:cond delay="0"/>
                                          </p:stCondLst>
                                        </p:cTn>
                                        <p:tgtEl>
                                          <p:spTgt spid="244">
                                            <p:txEl>
                                              <p:pRg st="14" end="14"/>
                                            </p:txEl>
                                          </p:spTgt>
                                        </p:tgtEl>
                                        <p:attrNameLst>
                                          <p:attrName>style.visibility</p:attrName>
                                        </p:attrNameLst>
                                      </p:cBhvr>
                                      <p:to>
                                        <p:strVal val="visible"/>
                                      </p:to>
                                    </p:set>
                                  </p:childTnLst>
                                </p:cTn>
                              </p:par>
                              <p:par>
                                <p:cTn id="395" nodeType="withEffect" fill="hold" presetClass="entr" presetID="1">
                                  <p:stCondLst>
                                    <p:cond delay="0"/>
                                  </p:stCondLst>
                                  <p:childTnLst>
                                    <p:set>
                                      <p:cBhvr>
                                        <p:cTn id="396" dur="1" fill="hold">
                                          <p:stCondLst>
                                            <p:cond delay="0"/>
                                          </p:stCondLst>
                                        </p:cTn>
                                        <p:tgtEl>
                                          <p:spTgt spid="244">
                                            <p:txEl>
                                              <p:pRg st="15" end="15"/>
                                            </p:txEl>
                                          </p:spTgt>
                                        </p:tgtEl>
                                        <p:attrNameLst>
                                          <p:attrName>style.visibility</p:attrName>
                                        </p:attrNameLst>
                                      </p:cBhvr>
                                      <p:to>
                                        <p:strVal val="visible"/>
                                      </p:to>
                                    </p:set>
                                  </p:childTnLst>
                                </p:cTn>
                              </p:par>
                              <p:par>
                                <p:cTn id="397" nodeType="withEffect" fill="hold" presetClass="entr" presetID="1">
                                  <p:stCondLst>
                                    <p:cond delay="0"/>
                                  </p:stCondLst>
                                  <p:childTnLst>
                                    <p:set>
                                      <p:cBhvr>
                                        <p:cTn id="398" dur="1" fill="hold">
                                          <p:stCondLst>
                                            <p:cond delay="0"/>
                                          </p:stCondLst>
                                        </p:cTn>
                                        <p:tgtEl>
                                          <p:spTgt spid="244">
                                            <p:txEl>
                                              <p:pRg st="16" end="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a:t>
            </a:r>
            <a:endParaRPr b="0" lang="en-IE" sz="3400" spc="-1" strike="noStrike">
              <a:latin typeface="Arial"/>
            </a:endParaRPr>
          </a:p>
        </p:txBody>
      </p:sp>
      <p:sp>
        <p:nvSpPr>
          <p:cNvPr id="24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A queue is </a:t>
            </a:r>
            <a:r>
              <a:rPr b="0" i="1" lang="en-IE" sz="2400" spc="-1" strike="noStrike">
                <a:solidFill>
                  <a:srgbClr val="000000"/>
                </a:solidFill>
                <a:latin typeface="Ubuntu Light"/>
                <a:ea typeface="DejaVu Sans"/>
              </a:rPr>
              <a:t>first in, first out</a:t>
            </a:r>
            <a:r>
              <a:rPr b="0" lang="en-IE" sz="2400" spc="-1" strike="noStrike">
                <a:solidFill>
                  <a:srgbClr val="000000"/>
                </a:solidFill>
                <a:latin typeface="Ubuntu Light"/>
                <a:ea typeface="DejaVu Sans"/>
              </a:rPr>
              <a:t> linear data structure. </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Elements are stored in chronological order and once en-queued may only be removed from the head of the queue. </a:t>
            </a:r>
            <a:endParaRPr b="0" lang="en-IE" sz="2400" spc="-1" strike="noStrike">
              <a:latin typeface="Arial"/>
            </a:endParaRPr>
          </a:p>
          <a:p>
            <a:pPr>
              <a:lnSpc>
                <a:spcPct val="100000"/>
              </a:lnSpc>
              <a:spcBef>
                <a:spcPts val="479"/>
              </a:spcBef>
            </a:pPr>
            <a:endParaRPr b="0" lang="en-IE" sz="2400" spc="-1" strike="noStrike">
              <a:latin typeface="Arial"/>
            </a:endParaRPr>
          </a:p>
        </p:txBody>
      </p:sp>
      <p:sp>
        <p:nvSpPr>
          <p:cNvPr id="24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F8949A2-5A18-45D9-9A84-39A5825A63ED}" type="slidenum">
              <a:rPr b="0" lang="en-IE" sz="1200" spc="-1" strike="noStrike">
                <a:solidFill>
                  <a:srgbClr val="bfbfbf"/>
                </a:solidFill>
                <a:latin typeface="Ubuntu"/>
                <a:ea typeface="DejaVu Sans"/>
              </a:rPr>
              <a:t>&lt;number&gt;</a:t>
            </a:fld>
            <a:endParaRPr b="0" lang="en-IE" sz="1200" spc="-1" strike="noStrike">
              <a:latin typeface="Arial"/>
            </a:endParaRPr>
          </a:p>
        </p:txBody>
      </p:sp>
    </p:spTree>
  </p:cSld>
  <p:timing>
    <p:tnLst>
      <p:par>
        <p:cTn id="399" dur="indefinite" restart="never" nodeType="tmRoot">
          <p:childTnLst>
            <p:seq>
              <p:cTn id="400" dur="indefinite" nodeType="mainSeq">
                <p:childTnLst>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246">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a:t>
            </a:r>
            <a:endParaRPr b="0" lang="en-IE" sz="3400" spc="-1" strike="noStrike">
              <a:latin typeface="Arial"/>
            </a:endParaRPr>
          </a:p>
        </p:txBody>
      </p:sp>
      <p:sp>
        <p:nvSpPr>
          <p:cNvPr id="249" name="CustomShape 2"/>
          <p:cNvSpPr/>
          <p:nvPr/>
        </p:nvSpPr>
        <p:spPr>
          <a:xfrm>
            <a:off x="457200" y="1600200"/>
            <a:ext cx="8228880" cy="4755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Queue interface:</a:t>
            </a: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Can be implemented using:</a:t>
            </a:r>
            <a:endParaRPr b="0" lang="en-IE" sz="2400" spc="-1" strike="noStrike">
              <a:latin typeface="Arial"/>
            </a:endParaRPr>
          </a:p>
          <a:p>
            <a:pPr lvl="1" marL="743040" indent="-285120">
              <a:lnSpc>
                <a:spcPct val="100000"/>
              </a:lnSpc>
              <a:spcBef>
                <a:spcPts val="400"/>
              </a:spcBef>
              <a:buClr>
                <a:srgbClr val="000000"/>
              </a:buClr>
              <a:buFont typeface="Arial"/>
              <a:buChar char="–"/>
            </a:pPr>
            <a:r>
              <a:rPr b="0" lang="en-IE" sz="2000" spc="-1" strike="noStrike">
                <a:solidFill>
                  <a:srgbClr val="000000"/>
                </a:solidFill>
                <a:latin typeface="Ubuntu"/>
                <a:ea typeface="DejaVu Sans"/>
              </a:rPr>
              <a:t>Array</a:t>
            </a:r>
            <a:endParaRPr b="0" lang="en-IE" sz="2000" spc="-1" strike="noStrike">
              <a:latin typeface="Arial"/>
            </a:endParaRPr>
          </a:p>
          <a:p>
            <a:pPr lvl="1" marL="743040" indent="-285120">
              <a:lnSpc>
                <a:spcPct val="100000"/>
              </a:lnSpc>
              <a:spcBef>
                <a:spcPts val="400"/>
              </a:spcBef>
              <a:buClr>
                <a:srgbClr val="000000"/>
              </a:buClr>
              <a:buFont typeface="Arial"/>
              <a:buChar char="–"/>
            </a:pPr>
            <a:r>
              <a:rPr b="0" lang="en-IE" sz="2000" spc="-1" strike="noStrike">
                <a:solidFill>
                  <a:srgbClr val="000000"/>
                </a:solidFill>
                <a:latin typeface="Ubuntu"/>
                <a:ea typeface="DejaVu Sans"/>
              </a:rPr>
              <a:t>Linked List</a:t>
            </a:r>
            <a:endParaRPr b="0" lang="en-IE" sz="20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Typically, an array is used for a fixed size queue and a linked list for unbounded queues. </a:t>
            </a:r>
            <a:endParaRPr b="0" lang="en-IE" sz="2400" spc="-1" strike="noStrike">
              <a:latin typeface="Arial"/>
            </a:endParaRPr>
          </a:p>
        </p:txBody>
      </p:sp>
      <p:sp>
        <p:nvSpPr>
          <p:cNvPr id="25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A5E45CA-CA82-4727-A668-B1EB5BA5E9E5}"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51" name="CustomShape 4"/>
          <p:cNvSpPr/>
          <p:nvPr/>
        </p:nvSpPr>
        <p:spPr>
          <a:xfrm>
            <a:off x="858600" y="2104920"/>
            <a:ext cx="3678840" cy="20368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interface Queue&lt;T&gt;{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join(T x);</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T top();</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leave();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full();</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empty();</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void display();</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405" dur="indefinite" restart="never" nodeType="tmRoot">
          <p:childTnLst>
            <p:seq>
              <p:cTn id="406" dur="indefinite" nodeType="mainSeq">
                <p:childTnLst>
                  <p:par>
                    <p:cTn id="407" fill="hold">
                      <p:stCondLst>
                        <p:cond delay="indefinite"/>
                      </p:stCondLst>
                      <p:childTnLst>
                        <p:par>
                          <p:cTn id="408" fill="hold">
                            <p:stCondLst>
                              <p:cond delay="0"/>
                            </p:stCondLst>
                            <p:childTnLst>
                              <p:par>
                                <p:cTn id="409" nodeType="clickEffect" fill="hold" presetClass="entr" presetID="1">
                                  <p:stCondLst>
                                    <p:cond delay="0"/>
                                  </p:stCondLst>
                                  <p:childTnLst>
                                    <p:set>
                                      <p:cBhvr>
                                        <p:cTn id="410" dur="1" fill="hold">
                                          <p:stCondLst>
                                            <p:cond delay="0"/>
                                          </p:stCondLst>
                                        </p:cTn>
                                        <p:tgtEl>
                                          <p:spTgt spid="249">
                                            <p:txEl>
                                              <p:pRg st="6" end="6"/>
                                            </p:txEl>
                                          </p:spTgt>
                                        </p:tgtEl>
                                        <p:attrNameLst>
                                          <p:attrName>style.visibility</p:attrName>
                                        </p:attrNameLst>
                                      </p:cBhvr>
                                      <p:to>
                                        <p:strVal val="visible"/>
                                      </p:to>
                                    </p:set>
                                  </p:childTnLst>
                                </p:cTn>
                              </p:par>
                              <p:par>
                                <p:cTn id="411" nodeType="withEffect" fill="hold" presetClass="entr" presetID="1">
                                  <p:stCondLst>
                                    <p:cond delay="0"/>
                                  </p:stCondLst>
                                  <p:childTnLst>
                                    <p:set>
                                      <p:cBhvr>
                                        <p:cTn id="412" dur="1" fill="hold">
                                          <p:stCondLst>
                                            <p:cond delay="0"/>
                                          </p:stCondLst>
                                        </p:cTn>
                                        <p:tgtEl>
                                          <p:spTgt spid="249">
                                            <p:txEl>
                                              <p:pRg st="7" end="7"/>
                                            </p:txEl>
                                          </p:spTgt>
                                        </p:tgtEl>
                                        <p:attrNameLst>
                                          <p:attrName>style.visibility</p:attrName>
                                        </p:attrNameLst>
                                      </p:cBhvr>
                                      <p:to>
                                        <p:strVal val="visible"/>
                                      </p:to>
                                    </p:set>
                                  </p:childTnLst>
                                </p:cTn>
                              </p:par>
                              <p:par>
                                <p:cTn id="413" nodeType="withEffect" fill="hold" presetClass="entr" presetID="1">
                                  <p:stCondLst>
                                    <p:cond delay="0"/>
                                  </p:stCondLst>
                                  <p:childTnLst>
                                    <p:set>
                                      <p:cBhvr>
                                        <p:cTn id="414"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par>
                    <p:cTn id="415" fill="hold">
                      <p:stCondLst>
                        <p:cond delay="indefinite"/>
                      </p:stCondLst>
                      <p:childTnLst>
                        <p:par>
                          <p:cTn id="416" fill="hold">
                            <p:stCondLst>
                              <p:cond delay="0"/>
                            </p:stCondLst>
                            <p:childTnLst>
                              <p:par>
                                <p:cTn id="417" nodeType="clickEffect" fill="hold" presetClass="entr" presetID="1">
                                  <p:stCondLst>
                                    <p:cond delay="0"/>
                                  </p:stCondLst>
                                  <p:childTnLst>
                                    <p:set>
                                      <p:cBhvr>
                                        <p:cTn id="418" dur="1" fill="hold">
                                          <p:stCondLst>
                                            <p:cond delay="0"/>
                                          </p:stCondLst>
                                        </p:cTn>
                                        <p:tgtEl>
                                          <p:spTgt spid="249">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 – Implementation</a:t>
            </a:r>
            <a:endParaRPr b="0" lang="en-IE" sz="3400" spc="-1" strike="noStrike">
              <a:latin typeface="Arial"/>
            </a:endParaRPr>
          </a:p>
        </p:txBody>
      </p:sp>
      <p:sp>
        <p:nvSpPr>
          <p:cNvPr id="25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Linear queue:</a:t>
            </a: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Join is O(1)</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Leave is O(N)</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Make leave O(1) by allowing both the </a:t>
            </a:r>
            <a:r>
              <a:rPr b="1" lang="en-IE" sz="2400" spc="-1" strike="noStrike">
                <a:solidFill>
                  <a:srgbClr val="000000"/>
                </a:solidFill>
                <a:latin typeface="Ubuntu Light"/>
                <a:ea typeface="DejaVu Sans"/>
              </a:rPr>
              <a:t>head</a:t>
            </a:r>
            <a:r>
              <a:rPr b="0" lang="en-IE" sz="2400" spc="-1" strike="noStrike">
                <a:solidFill>
                  <a:srgbClr val="000000"/>
                </a:solidFill>
                <a:latin typeface="Ubuntu Light"/>
                <a:ea typeface="DejaVu Sans"/>
              </a:rPr>
              <a:t> and </a:t>
            </a:r>
            <a:r>
              <a:rPr b="1" lang="en-IE" sz="2400" spc="-1" strike="noStrike">
                <a:solidFill>
                  <a:srgbClr val="000000"/>
                </a:solidFill>
                <a:latin typeface="Ubuntu Light"/>
                <a:ea typeface="DejaVu Sans"/>
              </a:rPr>
              <a:t>tail</a:t>
            </a:r>
            <a:r>
              <a:rPr b="0" lang="en-IE" sz="2400" spc="-1" strike="noStrike">
                <a:solidFill>
                  <a:srgbClr val="000000"/>
                </a:solidFill>
                <a:latin typeface="Ubuntu Light"/>
                <a:ea typeface="DejaVu Sans"/>
              </a:rPr>
              <a:t> of the list to </a:t>
            </a:r>
            <a:r>
              <a:rPr b="1" lang="en-IE" sz="2400" spc="-1" strike="noStrike">
                <a:solidFill>
                  <a:srgbClr val="000000"/>
                </a:solidFill>
                <a:latin typeface="Ubuntu Light"/>
                <a:ea typeface="DejaVu Sans"/>
              </a:rPr>
              <a:t>rotate</a:t>
            </a:r>
            <a:r>
              <a:rPr b="0" lang="en-IE" sz="2400" spc="-1" strike="noStrike">
                <a:solidFill>
                  <a:srgbClr val="000000"/>
                </a:solidFill>
                <a:latin typeface="Ubuntu Light"/>
                <a:ea typeface="DejaVu Sans"/>
              </a:rPr>
              <a:t> around the array.</a:t>
            </a: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p:txBody>
      </p:sp>
      <p:sp>
        <p:nvSpPr>
          <p:cNvPr id="25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60FBF17-9878-452C-8D83-1FD8EF9C2D0D}" type="slidenum">
              <a:rPr b="0" lang="en-IE" sz="1200" spc="-1" strike="noStrike">
                <a:solidFill>
                  <a:srgbClr val="bfbfbf"/>
                </a:solidFill>
                <a:latin typeface="Ubuntu"/>
                <a:ea typeface="DejaVu Sans"/>
              </a:rPr>
              <a:t>&lt;number&gt;</a:t>
            </a:fld>
            <a:endParaRPr b="0" lang="en-IE" sz="1200" spc="-1" strike="noStrike">
              <a:latin typeface="Arial"/>
            </a:endParaRPr>
          </a:p>
        </p:txBody>
      </p:sp>
      <p:pic>
        <p:nvPicPr>
          <p:cNvPr id="255" name="Picture 5" descr=""/>
          <p:cNvPicPr/>
          <p:nvPr/>
        </p:nvPicPr>
        <p:blipFill>
          <a:blip r:embed="rId1"/>
          <a:stretch/>
        </p:blipFill>
        <p:spPr>
          <a:xfrm>
            <a:off x="867240" y="2319840"/>
            <a:ext cx="6040800" cy="1184760"/>
          </a:xfrm>
          <a:prstGeom prst="rect">
            <a:avLst/>
          </a:prstGeom>
          <a:ln w="9360">
            <a:noFill/>
          </a:ln>
        </p:spPr>
      </p:pic>
    </p:spTree>
  </p:cSld>
  <p:timing>
    <p:tnLst>
      <p:par>
        <p:cTn id="419" dur="indefinite" restart="never" nodeType="tmRoot">
          <p:childTnLst>
            <p:seq>
              <p:cTn id="420" dur="indefinite" nodeType="mainSeq">
                <p:childTnLst>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253">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8880" cy="1142280"/>
          </a:xfrm>
          <a:prstGeom prst="rect">
            <a:avLst/>
          </a:prstGeom>
          <a:noFill/>
          <a:ln>
            <a:noFill/>
          </a:ln>
        </p:spPr>
        <p:txBody>
          <a:bodyPr lIns="0" rIns="0" tIns="0" bIns="0" anchor="ctr"/>
          <a:p>
            <a:pPr>
              <a:lnSpc>
                <a:spcPct val="90000"/>
              </a:lnSpc>
            </a:pPr>
            <a:r>
              <a:rPr b="0" lang="en-US" sz="4400" spc="-1" strike="noStrike">
                <a:solidFill>
                  <a:srgbClr val="000000"/>
                </a:solidFill>
                <a:latin typeface="Ubuntu"/>
                <a:ea typeface="DejaVu Sans"/>
              </a:rPr>
              <a:t>Generic Types</a:t>
            </a:r>
            <a:endParaRPr b="0" lang="en-US" sz="4400" spc="-1" strike="noStrike">
              <a:solidFill>
                <a:srgbClr val="000000"/>
              </a:solidFill>
              <a:latin typeface="Arial"/>
            </a:endParaRPr>
          </a:p>
        </p:txBody>
      </p:sp>
      <p:sp>
        <p:nvSpPr>
          <p:cNvPr id="134" name="CustomShape 2"/>
          <p:cNvSpPr/>
          <p:nvPr/>
        </p:nvSpPr>
        <p:spPr>
          <a:xfrm>
            <a:off x="574200" y="1648800"/>
            <a:ext cx="7601760" cy="2718360"/>
          </a:xfrm>
          <a:prstGeom prst="rect">
            <a:avLst/>
          </a:prstGeom>
          <a:noFill/>
          <a:ln>
            <a:noFill/>
          </a:ln>
        </p:spPr>
        <p:style>
          <a:lnRef idx="0"/>
          <a:fillRef idx="0"/>
          <a:effectRef idx="0"/>
          <a:fontRef idx="minor"/>
        </p:style>
        <p:txBody>
          <a:bodyPr lIns="90000" rIns="90000" tIns="45000" bIns="45000"/>
          <a:p>
            <a:pPr>
              <a:lnSpc>
                <a:spcPct val="90000"/>
              </a:lnSpc>
              <a:spcAft>
                <a:spcPts val="601"/>
              </a:spcAft>
            </a:pPr>
            <a:r>
              <a:rPr b="0" lang="en-IE" sz="2500" spc="-1" strike="noStrike">
                <a:solidFill>
                  <a:srgbClr val="000000"/>
                </a:solidFill>
                <a:latin typeface="Arial"/>
                <a:ea typeface="DejaVu Sans"/>
              </a:rPr>
              <a:t>In other word a generic class is a class that can be used with any Object type</a:t>
            </a:r>
            <a:endParaRPr b="0" lang="en-IE" sz="2500" spc="-1" strike="noStrike">
              <a:latin typeface="Arial"/>
            </a:endParaRPr>
          </a:p>
          <a:p>
            <a:pPr>
              <a:lnSpc>
                <a:spcPct val="90000"/>
              </a:lnSpc>
              <a:spcAft>
                <a:spcPts val="601"/>
              </a:spcAft>
            </a:pPr>
            <a:r>
              <a:rPr b="0" lang="en-IE" sz="2500" spc="-1" strike="noStrike">
                <a:solidFill>
                  <a:srgbClr val="000000"/>
                </a:solidFill>
                <a:latin typeface="Arial"/>
                <a:ea typeface="DejaVu Sans"/>
              </a:rPr>
              <a:t>Object type: any object can be passed or returned BUT not primitive types</a:t>
            </a:r>
            <a:endParaRPr b="0" lang="en-IE" sz="2500" spc="-1" strike="noStrike">
              <a:latin typeface="Arial"/>
            </a:endParaRPr>
          </a:p>
          <a:p>
            <a:pPr>
              <a:lnSpc>
                <a:spcPct val="90000"/>
              </a:lnSpc>
              <a:spcAft>
                <a:spcPts val="601"/>
              </a:spcAft>
            </a:pPr>
            <a:r>
              <a:rPr b="0" lang="en-IE" sz="2500" spc="-1" strike="noStrike">
                <a:solidFill>
                  <a:srgbClr val="000000"/>
                </a:solidFill>
                <a:latin typeface="Arial"/>
                <a:ea typeface="DejaVu Sans"/>
              </a:rPr>
              <a:t>The type is defined between the angular brackets</a:t>
            </a:r>
            <a:endParaRPr b="0" lang="en-IE" sz="2500" spc="-1" strike="noStrike">
              <a:latin typeface="Arial"/>
            </a:endParaRPr>
          </a:p>
          <a:p>
            <a:pPr>
              <a:lnSpc>
                <a:spcPct val="90000"/>
              </a:lnSpc>
              <a:spcAft>
                <a:spcPts val="601"/>
              </a:spcAft>
            </a:pPr>
            <a:r>
              <a:rPr b="0" lang="en-IE" sz="2500" spc="-1" strike="noStrike">
                <a:solidFill>
                  <a:srgbClr val="000000"/>
                </a:solidFill>
                <a:latin typeface="Arial"/>
                <a:ea typeface="DejaVu Sans"/>
              </a:rPr>
              <a:t>The Class is initially defined with the generic type e.g. &lt;E&gt;</a:t>
            </a:r>
            <a:endParaRPr b="0" lang="en-IE" sz="25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 – Implementation with Circular Array</a:t>
            </a:r>
            <a:endParaRPr b="0" lang="en-IE" sz="3400" spc="-1" strike="noStrike">
              <a:latin typeface="Arial"/>
            </a:endParaRPr>
          </a:p>
        </p:txBody>
      </p:sp>
      <p:sp>
        <p:nvSpPr>
          <p:cNvPr id="25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Gives two possible queues:</a:t>
            </a: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Problem is how to update the values of head and tail when change occurs.</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Use modulo arithmetic.</a:t>
            </a: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a:p>
            <a:pPr>
              <a:lnSpc>
                <a:spcPct val="100000"/>
              </a:lnSpc>
              <a:spcBef>
                <a:spcPts val="479"/>
              </a:spcBef>
            </a:pPr>
            <a:endParaRPr b="0" lang="en-IE" sz="2400" spc="-1" strike="noStrike">
              <a:latin typeface="Arial"/>
            </a:endParaRPr>
          </a:p>
        </p:txBody>
      </p:sp>
      <p:sp>
        <p:nvSpPr>
          <p:cNvPr id="25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37D662D-96BC-415B-8549-54C5ECBB7A14}" type="slidenum">
              <a:rPr b="0" lang="en-IE" sz="1200" spc="-1" strike="noStrike">
                <a:solidFill>
                  <a:srgbClr val="bfbfbf"/>
                </a:solidFill>
                <a:latin typeface="Ubuntu"/>
                <a:ea typeface="DejaVu Sans"/>
              </a:rPr>
              <a:t>&lt;number&gt;</a:t>
            </a:fld>
            <a:endParaRPr b="0" lang="en-IE" sz="1200" spc="-1" strike="noStrike">
              <a:latin typeface="Arial"/>
            </a:endParaRPr>
          </a:p>
        </p:txBody>
      </p:sp>
      <p:pic>
        <p:nvPicPr>
          <p:cNvPr id="259" name="Content Placeholder 3" descr=""/>
          <p:cNvPicPr/>
          <p:nvPr/>
        </p:nvPicPr>
        <p:blipFill>
          <a:blip r:embed="rId1"/>
          <a:srcRect l="0" t="353" r="1645" b="-2747"/>
          <a:stretch/>
        </p:blipFill>
        <p:spPr>
          <a:xfrm>
            <a:off x="863640" y="2218320"/>
            <a:ext cx="4910040" cy="2268360"/>
          </a:xfrm>
          <a:prstGeom prst="rect">
            <a:avLst/>
          </a:prstGeom>
          <a:ln w="9360">
            <a:noFill/>
          </a:ln>
        </p:spPr>
      </p:pic>
    </p:spTree>
  </p:cSld>
  <p:timing>
    <p:tnLst>
      <p:par>
        <p:cTn id="425" dur="indefinite" restart="never" nodeType="tmRoot">
          <p:childTnLst>
            <p:seq>
              <p:cTn id="426" dur="indefinite" nodeType="mainSeq">
                <p:childTnLst>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257">
                                            <p:txEl>
                                              <p:pRg st="7" end="7"/>
                                            </p:txEl>
                                          </p:spTgt>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257">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 – Implementation with Circular Array</a:t>
            </a:r>
            <a:endParaRPr b="0" lang="en-IE" sz="3400" spc="-1" strike="noStrike">
              <a:latin typeface="Arial"/>
            </a:endParaRPr>
          </a:p>
        </p:txBody>
      </p:sp>
      <p:sp>
        <p:nvSpPr>
          <p:cNvPr id="26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Join causes tail to be adjusted as follows:</a:t>
            </a:r>
            <a:endParaRPr b="0" lang="en-IE" sz="2400" spc="-1" strike="noStrike">
              <a:latin typeface="Arial"/>
            </a:endParaRPr>
          </a:p>
          <a:p>
            <a:pPr lvl="1" marL="743040" indent="-285120">
              <a:lnSpc>
                <a:spcPct val="100000"/>
              </a:lnSpc>
              <a:spcBef>
                <a:spcPts val="400"/>
              </a:spcBef>
              <a:buClr>
                <a:srgbClr val="000000"/>
              </a:buClr>
              <a:buFont typeface="Arial"/>
              <a:buChar char="–"/>
            </a:pPr>
            <a:r>
              <a:rPr b="0" lang="en-IE" sz="2000" spc="-1" strike="noStrike">
                <a:solidFill>
                  <a:srgbClr val="000000"/>
                </a:solidFill>
                <a:latin typeface="Ubuntu"/>
                <a:ea typeface="DejaVu Sans"/>
              </a:rPr>
              <a:t>tail = (tail+1)%queue.length </a:t>
            </a:r>
            <a:endParaRPr b="0" lang="en-IE" sz="2000" spc="-1" strike="noStrike">
              <a:latin typeface="Arial"/>
            </a:endParaRPr>
          </a:p>
          <a:p>
            <a:pPr>
              <a:lnSpc>
                <a:spcPct val="100000"/>
              </a:lnSpc>
              <a:spcBef>
                <a:spcPts val="479"/>
              </a:spcBef>
            </a:pPr>
            <a:endParaRPr b="0" lang="en-IE" sz="20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Leave modifies head such that  </a:t>
            </a:r>
            <a:endParaRPr b="0" lang="en-IE" sz="2400" spc="-1" strike="noStrike">
              <a:latin typeface="Arial"/>
            </a:endParaRPr>
          </a:p>
          <a:p>
            <a:pPr lvl="1" marL="743040" indent="-285120">
              <a:lnSpc>
                <a:spcPct val="100000"/>
              </a:lnSpc>
              <a:spcBef>
                <a:spcPts val="400"/>
              </a:spcBef>
              <a:buClr>
                <a:srgbClr val="000000"/>
              </a:buClr>
              <a:buFont typeface="Arial"/>
              <a:buChar char="–"/>
            </a:pPr>
            <a:r>
              <a:rPr b="0" lang="en-IE" sz="2000" spc="-1" strike="noStrike">
                <a:solidFill>
                  <a:srgbClr val="000000"/>
                </a:solidFill>
                <a:latin typeface="Ubuntu"/>
                <a:ea typeface="DejaVu Sans"/>
              </a:rPr>
              <a:t>head = (head+1)%queue.length. </a:t>
            </a:r>
            <a:endParaRPr b="0" lang="en-IE" sz="2000" spc="-1" strike="noStrike">
              <a:latin typeface="Arial"/>
            </a:endParaRPr>
          </a:p>
          <a:p>
            <a:pPr>
              <a:lnSpc>
                <a:spcPct val="100000"/>
              </a:lnSpc>
              <a:spcBef>
                <a:spcPts val="479"/>
              </a:spcBef>
            </a:pPr>
            <a:endParaRPr b="0" lang="en-IE" sz="2000" spc="-1" strike="noStrike">
              <a:latin typeface="Arial"/>
            </a:endParaRPr>
          </a:p>
        </p:txBody>
      </p:sp>
      <p:sp>
        <p:nvSpPr>
          <p:cNvPr id="26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9A7B911-99ED-4EFB-AD0A-0C76CC8297BC}" type="slidenum">
              <a:rPr b="0" lang="en-IE" sz="1200" spc="-1" strike="noStrike">
                <a:solidFill>
                  <a:srgbClr val="bfbfbf"/>
                </a:solidFill>
                <a:latin typeface="Ubuntu"/>
                <a:ea typeface="DejaVu Sans"/>
              </a:rPr>
              <a:t>&lt;number&gt;</a:t>
            </a:fld>
            <a:endParaRPr b="0" lang="en-IE" sz="1200" spc="-1" strike="noStrike">
              <a:latin typeface="Arial"/>
            </a:endParaRPr>
          </a:p>
        </p:txBody>
      </p:sp>
    </p:spTree>
  </p:cSld>
  <p:timing>
    <p:tnLst>
      <p:par>
        <p:cTn id="435" dur="indefinite" restart="never" nodeType="tmRoot">
          <p:childTnLst>
            <p:seq>
              <p:cTn id="436"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 – Implementation with Circular Array</a:t>
            </a:r>
            <a:endParaRPr b="0" lang="en-IE" sz="3400" spc="-1" strike="noStrike">
              <a:latin typeface="Arial"/>
            </a:endParaRPr>
          </a:p>
        </p:txBody>
      </p:sp>
      <p:sp>
        <p:nvSpPr>
          <p:cNvPr id="26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Join the queue:</a:t>
            </a:r>
            <a:endParaRPr b="0" lang="en-IE" sz="2400" spc="-1" strike="noStrike">
              <a:latin typeface="Arial"/>
            </a:endParaRPr>
          </a:p>
        </p:txBody>
      </p:sp>
      <p:sp>
        <p:nvSpPr>
          <p:cNvPr id="26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5BC2EDC-4049-412A-8429-F7EFC2B877B2}"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66" name="CustomShape 4"/>
          <p:cNvSpPr/>
          <p:nvPr/>
        </p:nvSpPr>
        <p:spPr>
          <a:xfrm>
            <a:off x="873000" y="2104920"/>
            <a:ext cx="5066280" cy="228024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join(T x){</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if(size &lt; queue.length){</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queue[tail] = x;</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tail = (tail+1)%queue.length;</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true;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else return false;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437" dur="indefinite" restart="never" nodeType="tmRoot">
          <p:childTnLst>
            <p:seq>
              <p:cTn id="438"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 – Implementation with Circular Array</a:t>
            </a:r>
            <a:endParaRPr b="0" lang="en-IE" sz="3400" spc="-1" strike="noStrike">
              <a:latin typeface="Arial"/>
            </a:endParaRPr>
          </a:p>
        </p:txBody>
      </p:sp>
      <p:sp>
        <p:nvSpPr>
          <p:cNvPr id="26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Leave the queue:</a:t>
            </a:r>
            <a:endParaRPr b="0" lang="en-IE" sz="2400" spc="-1" strike="noStrike">
              <a:latin typeface="Arial"/>
            </a:endParaRPr>
          </a:p>
        </p:txBody>
      </p:sp>
      <p:sp>
        <p:nvSpPr>
          <p:cNvPr id="26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1335794-2864-42DE-A2ED-1FDE4FC05504}"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70" name="CustomShape 4"/>
          <p:cNvSpPr/>
          <p:nvPr/>
        </p:nvSpPr>
        <p:spPr>
          <a:xfrm>
            <a:off x="873000" y="2104920"/>
            <a:ext cx="5066280" cy="228024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leave(){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if(size == 0)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false;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else{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head = (head+1)%queue.length;</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true;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439" dur="indefinite" restart="never" nodeType="tmRoot">
          <p:childTnLst>
            <p:seq>
              <p:cTn id="440"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 – Implementation with Circular Array</a:t>
            </a:r>
            <a:endParaRPr b="0" lang="en-IE" sz="3400" spc="-1" strike="noStrike">
              <a:latin typeface="Arial"/>
            </a:endParaRPr>
          </a:p>
        </p:txBody>
      </p:sp>
      <p:sp>
        <p:nvSpPr>
          <p:cNvPr id="27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Implementation of CircularQueue class.</a:t>
            </a:r>
            <a:endParaRPr b="0" lang="en-IE" sz="2400" spc="-1" strike="noStrike">
              <a:latin typeface="Arial"/>
            </a:endParaRPr>
          </a:p>
          <a:p>
            <a:pPr>
              <a:lnSpc>
                <a:spcPct val="100000"/>
              </a:lnSpc>
              <a:spcBef>
                <a:spcPts val="479"/>
              </a:spcBef>
            </a:pPr>
            <a:endParaRPr b="0" lang="en-IE" sz="2400" spc="-1" strike="noStrike">
              <a:latin typeface="Arial"/>
            </a:endParaRPr>
          </a:p>
        </p:txBody>
      </p:sp>
      <p:sp>
        <p:nvSpPr>
          <p:cNvPr id="27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0696970-557A-427D-BE20-7136609BD835}"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74" name="CustomShape 4"/>
          <p:cNvSpPr/>
          <p:nvPr/>
        </p:nvSpPr>
        <p:spPr>
          <a:xfrm>
            <a:off x="867960" y="2104920"/>
            <a:ext cx="6276600" cy="39837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public class CircularQueue&lt;T&gt; implements Queue&lt;T&gt;{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T queue[];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int head, tail, 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CircularQueue(){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queue = (T[])new Object[20];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head = 0;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tail = 0;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size = 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CircularQueue(int n){ </a:t>
            </a:r>
            <a:r>
              <a:rPr b="0" lang="en-IE" sz="1600" spc="-1" strike="noStrike">
                <a:solidFill>
                  <a:srgbClr val="000000"/>
                </a:solidFill>
                <a:latin typeface="Courier New"/>
                <a:ea typeface="DejaVu Sans"/>
              </a:rPr>
              <a:t>//assume n &gt;=0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queue = (T[])new Object[n];</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size = 0;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head = 0;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tail = 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441" dur="indefinite" restart="never" nodeType="tmRoot">
          <p:childTnLst>
            <p:seq>
              <p:cTn id="442" dur="indefinite" nodeType="mainSeq">
                <p:childTnLst>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274">
                                            <p:txEl>
                                              <p:pRg st="4" end="4"/>
                                            </p:txEl>
                                          </p:spTgt>
                                        </p:tgtEl>
                                        <p:attrNameLst>
                                          <p:attrName>style.visibility</p:attrName>
                                        </p:attrNameLst>
                                      </p:cBhvr>
                                      <p:to>
                                        <p:strVal val="visible"/>
                                      </p:to>
                                    </p:set>
                                  </p:childTnLst>
                                </p:cTn>
                              </p:par>
                              <p:par>
                                <p:cTn id="447" nodeType="withEffect" fill="hold" presetClass="entr" presetID="1">
                                  <p:stCondLst>
                                    <p:cond delay="0"/>
                                  </p:stCondLst>
                                  <p:childTnLst>
                                    <p:set>
                                      <p:cBhvr>
                                        <p:cTn id="448" dur="1" fill="hold">
                                          <p:stCondLst>
                                            <p:cond delay="0"/>
                                          </p:stCondLst>
                                        </p:cTn>
                                        <p:tgtEl>
                                          <p:spTgt spid="274">
                                            <p:txEl>
                                              <p:pRg st="5" end="5"/>
                                            </p:txEl>
                                          </p:spTgt>
                                        </p:tgtEl>
                                        <p:attrNameLst>
                                          <p:attrName>style.visibility</p:attrName>
                                        </p:attrNameLst>
                                      </p:cBhvr>
                                      <p:to>
                                        <p:strVal val="visible"/>
                                      </p:to>
                                    </p:set>
                                  </p:childTnLst>
                                </p:cTn>
                              </p:par>
                              <p:par>
                                <p:cTn id="449" nodeType="withEffect" fill="hold" presetClass="entr" presetID="1">
                                  <p:stCondLst>
                                    <p:cond delay="0"/>
                                  </p:stCondLst>
                                  <p:childTnLst>
                                    <p:set>
                                      <p:cBhvr>
                                        <p:cTn id="450" dur="1" fill="hold">
                                          <p:stCondLst>
                                            <p:cond delay="0"/>
                                          </p:stCondLst>
                                        </p:cTn>
                                        <p:tgtEl>
                                          <p:spTgt spid="274">
                                            <p:txEl>
                                              <p:pRg st="6" end="6"/>
                                            </p:txEl>
                                          </p:spTgt>
                                        </p:tgtEl>
                                        <p:attrNameLst>
                                          <p:attrName>style.visibility</p:attrName>
                                        </p:attrNameLst>
                                      </p:cBhvr>
                                      <p:to>
                                        <p:strVal val="visible"/>
                                      </p:to>
                                    </p:set>
                                  </p:childTnLst>
                                </p:cTn>
                              </p:par>
                              <p:par>
                                <p:cTn id="451" nodeType="withEffect" fill="hold" presetClass="entr" presetID="1">
                                  <p:stCondLst>
                                    <p:cond delay="0"/>
                                  </p:stCondLst>
                                  <p:childTnLst>
                                    <p:set>
                                      <p:cBhvr>
                                        <p:cTn id="452" dur="1" fill="hold">
                                          <p:stCondLst>
                                            <p:cond delay="0"/>
                                          </p:stCondLst>
                                        </p:cTn>
                                        <p:tgtEl>
                                          <p:spTgt spid="274">
                                            <p:txEl>
                                              <p:pRg st="7" end="7"/>
                                            </p:txEl>
                                          </p:spTgt>
                                        </p:tgtEl>
                                        <p:attrNameLst>
                                          <p:attrName>style.visibility</p:attrName>
                                        </p:attrNameLst>
                                      </p:cBhvr>
                                      <p:to>
                                        <p:strVal val="visible"/>
                                      </p:to>
                                    </p:set>
                                  </p:childTnLst>
                                </p:cTn>
                              </p:par>
                              <p:par>
                                <p:cTn id="453" nodeType="withEffect" fill="hold" presetClass="entr" presetID="1">
                                  <p:stCondLst>
                                    <p:cond delay="0"/>
                                  </p:stCondLst>
                                  <p:childTnLst>
                                    <p:set>
                                      <p:cBhvr>
                                        <p:cTn id="454" dur="1" fill="hold">
                                          <p:stCondLst>
                                            <p:cond delay="0"/>
                                          </p:stCondLst>
                                        </p:cTn>
                                        <p:tgtEl>
                                          <p:spTgt spid="274">
                                            <p:txEl>
                                              <p:pRg st="8" end="8"/>
                                            </p:txEl>
                                          </p:spTgt>
                                        </p:tgtEl>
                                        <p:attrNameLst>
                                          <p:attrName>style.visibility</p:attrName>
                                        </p:attrNameLst>
                                      </p:cBhvr>
                                      <p:to>
                                        <p:strVal val="visible"/>
                                      </p:to>
                                    </p:set>
                                  </p:childTnLst>
                                </p:cTn>
                              </p:par>
                              <p:par>
                                <p:cTn id="455" nodeType="withEffect" fill="hold" presetClass="entr" presetID="1">
                                  <p:stCondLst>
                                    <p:cond delay="0"/>
                                  </p:stCondLst>
                                  <p:childTnLst>
                                    <p:set>
                                      <p:cBhvr>
                                        <p:cTn id="456" dur="1" fill="hold">
                                          <p:stCondLst>
                                            <p:cond delay="0"/>
                                          </p:stCondLst>
                                        </p:cTn>
                                        <p:tgtEl>
                                          <p:spTgt spid="274">
                                            <p:txEl>
                                              <p:pRg st="9" end="9"/>
                                            </p:txEl>
                                          </p:spTgt>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274">
                                            <p:txEl>
                                              <p:pRg st="10" end="10"/>
                                            </p:txEl>
                                          </p:spTgt>
                                        </p:tgtEl>
                                        <p:attrNameLst>
                                          <p:attrName>style.visibility</p:attrName>
                                        </p:attrNameLst>
                                      </p:cBhvr>
                                      <p:to>
                                        <p:strVal val="visible"/>
                                      </p:to>
                                    </p:set>
                                  </p:childTnLst>
                                </p:cTn>
                              </p:par>
                              <p:par>
                                <p:cTn id="461" nodeType="withEffect" fill="hold" presetClass="entr" presetID="1">
                                  <p:stCondLst>
                                    <p:cond delay="0"/>
                                  </p:stCondLst>
                                  <p:childTnLst>
                                    <p:set>
                                      <p:cBhvr>
                                        <p:cTn id="462" dur="1" fill="hold">
                                          <p:stCondLst>
                                            <p:cond delay="0"/>
                                          </p:stCondLst>
                                        </p:cTn>
                                        <p:tgtEl>
                                          <p:spTgt spid="274">
                                            <p:txEl>
                                              <p:pRg st="11" end="11"/>
                                            </p:txEl>
                                          </p:spTgt>
                                        </p:tgtEl>
                                        <p:attrNameLst>
                                          <p:attrName>style.visibility</p:attrName>
                                        </p:attrNameLst>
                                      </p:cBhvr>
                                      <p:to>
                                        <p:strVal val="visible"/>
                                      </p:to>
                                    </p:set>
                                  </p:childTnLst>
                                </p:cTn>
                              </p:par>
                              <p:par>
                                <p:cTn id="463" nodeType="withEffect" fill="hold" presetClass="entr" presetID="1">
                                  <p:stCondLst>
                                    <p:cond delay="0"/>
                                  </p:stCondLst>
                                  <p:childTnLst>
                                    <p:set>
                                      <p:cBhvr>
                                        <p:cTn id="464" dur="1" fill="hold">
                                          <p:stCondLst>
                                            <p:cond delay="0"/>
                                          </p:stCondLst>
                                        </p:cTn>
                                        <p:tgtEl>
                                          <p:spTgt spid="274">
                                            <p:txEl>
                                              <p:pRg st="12" end="12"/>
                                            </p:txEl>
                                          </p:spTgt>
                                        </p:tgtEl>
                                        <p:attrNameLst>
                                          <p:attrName>style.visibility</p:attrName>
                                        </p:attrNameLst>
                                      </p:cBhvr>
                                      <p:to>
                                        <p:strVal val="visible"/>
                                      </p:to>
                                    </p:set>
                                  </p:childTnLst>
                                </p:cTn>
                              </p:par>
                              <p:par>
                                <p:cTn id="465" nodeType="withEffect" fill="hold" presetClass="entr" presetID="1">
                                  <p:stCondLst>
                                    <p:cond delay="0"/>
                                  </p:stCondLst>
                                  <p:childTnLst>
                                    <p:set>
                                      <p:cBhvr>
                                        <p:cTn id="466" dur="1" fill="hold">
                                          <p:stCondLst>
                                            <p:cond delay="0"/>
                                          </p:stCondLst>
                                        </p:cTn>
                                        <p:tgtEl>
                                          <p:spTgt spid="274">
                                            <p:txEl>
                                              <p:pRg st="13" end="13"/>
                                            </p:txEl>
                                          </p:spTgt>
                                        </p:tgtEl>
                                        <p:attrNameLst>
                                          <p:attrName>style.visibility</p:attrName>
                                        </p:attrNameLst>
                                      </p:cBhvr>
                                      <p:to>
                                        <p:strVal val="visible"/>
                                      </p:to>
                                    </p:set>
                                  </p:childTnLst>
                                </p:cTn>
                              </p:par>
                              <p:par>
                                <p:cTn id="467" nodeType="withEffect" fill="hold" presetClass="entr" presetID="1">
                                  <p:stCondLst>
                                    <p:cond delay="0"/>
                                  </p:stCondLst>
                                  <p:childTnLst>
                                    <p:set>
                                      <p:cBhvr>
                                        <p:cTn id="468" dur="1" fill="hold">
                                          <p:stCondLst>
                                            <p:cond delay="0"/>
                                          </p:stCondLst>
                                        </p:cTn>
                                        <p:tgtEl>
                                          <p:spTgt spid="274">
                                            <p:txEl>
                                              <p:pRg st="14" end="14"/>
                                            </p:txEl>
                                          </p:spTgt>
                                        </p:tgtEl>
                                        <p:attrNameLst>
                                          <p:attrName>style.visibility</p:attrName>
                                        </p:attrNameLst>
                                      </p:cBhvr>
                                      <p:to>
                                        <p:strVal val="visible"/>
                                      </p:to>
                                    </p:set>
                                  </p:childTnLst>
                                </p:cTn>
                              </p:par>
                              <p:par>
                                <p:cTn id="469" nodeType="withEffect" fill="hold" presetClass="entr" presetID="1">
                                  <p:stCondLst>
                                    <p:cond delay="0"/>
                                  </p:stCondLst>
                                  <p:childTnLst>
                                    <p:set>
                                      <p:cBhvr>
                                        <p:cTn id="470" dur="1" fill="hold">
                                          <p:stCondLst>
                                            <p:cond delay="0"/>
                                          </p:stCondLst>
                                        </p:cTn>
                                        <p:tgtEl>
                                          <p:spTgt spid="274">
                                            <p:txEl>
                                              <p:pRg st="15" end="1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 – Implementation with Circular Array</a:t>
            </a:r>
            <a:endParaRPr b="0" lang="en-IE" sz="3400" spc="-1" strike="noStrike">
              <a:latin typeface="Arial"/>
            </a:endParaRPr>
          </a:p>
        </p:txBody>
      </p:sp>
      <p:sp>
        <p:nvSpPr>
          <p:cNvPr id="27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Implementation of CircularQueue class.</a:t>
            </a:r>
            <a:endParaRPr b="0" lang="en-IE" sz="2400" spc="-1" strike="noStrike">
              <a:latin typeface="Arial"/>
            </a:endParaRPr>
          </a:p>
        </p:txBody>
      </p:sp>
      <p:sp>
        <p:nvSpPr>
          <p:cNvPr id="27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12348A3-2A4D-4001-8E2E-93E4F3660592}"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78" name="CustomShape 4"/>
          <p:cNvSpPr/>
          <p:nvPr/>
        </p:nvSpPr>
        <p:spPr>
          <a:xfrm>
            <a:off x="867600" y="2104920"/>
            <a:ext cx="4738320" cy="349704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T top(){</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if(size &gt; 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queue[head];</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else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null;</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full(){</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(size == queue.length);</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empty(){</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(size == 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471" dur="indefinite" restart="never" nodeType="tmRoot">
          <p:childTnLst>
            <p:seq>
              <p:cTn id="472" dur="indefinite" nodeType="mainSeq">
                <p:childTnLst>
                  <p:par>
                    <p:cTn id="473" fill="hold">
                      <p:stCondLst>
                        <p:cond delay="indefinite"/>
                      </p:stCondLst>
                      <p:childTnLst>
                        <p:par>
                          <p:cTn id="474" fill="hold">
                            <p:stCondLst>
                              <p:cond delay="0"/>
                            </p:stCondLst>
                            <p:childTnLst>
                              <p:par>
                                <p:cTn id="475" nodeType="clickEffect" fill="hold" presetClass="entr" presetID="1">
                                  <p:stCondLst>
                                    <p:cond delay="0"/>
                                  </p:stCondLst>
                                  <p:childTnLst>
                                    <p:set>
                                      <p:cBhvr>
                                        <p:cTn id="476" dur="1" fill="hold">
                                          <p:stCondLst>
                                            <p:cond delay="0"/>
                                          </p:stCondLst>
                                        </p:cTn>
                                        <p:tgtEl>
                                          <p:spTgt spid="278">
                                            <p:txEl>
                                              <p:pRg st="0" end="0"/>
                                            </p:txEl>
                                          </p:spTgt>
                                        </p:tgtEl>
                                        <p:attrNameLst>
                                          <p:attrName>style.visibility</p:attrName>
                                        </p:attrNameLst>
                                      </p:cBhvr>
                                      <p:to>
                                        <p:strVal val="visible"/>
                                      </p:to>
                                    </p:set>
                                  </p:childTnLst>
                                </p:cTn>
                              </p:par>
                              <p:par>
                                <p:cTn id="477" nodeType="withEffect" fill="hold" presetClass="entr" presetID="1">
                                  <p:stCondLst>
                                    <p:cond delay="0"/>
                                  </p:stCondLst>
                                  <p:childTnLst>
                                    <p:set>
                                      <p:cBhvr>
                                        <p:cTn id="478" dur="1" fill="hold">
                                          <p:stCondLst>
                                            <p:cond delay="0"/>
                                          </p:stCondLst>
                                        </p:cTn>
                                        <p:tgtEl>
                                          <p:spTgt spid="278">
                                            <p:txEl>
                                              <p:pRg st="1" end="1"/>
                                            </p:txEl>
                                          </p:spTgt>
                                        </p:tgtEl>
                                        <p:attrNameLst>
                                          <p:attrName>style.visibility</p:attrName>
                                        </p:attrNameLst>
                                      </p:cBhvr>
                                      <p:to>
                                        <p:strVal val="visible"/>
                                      </p:to>
                                    </p:set>
                                  </p:childTnLst>
                                </p:cTn>
                              </p:par>
                              <p:par>
                                <p:cTn id="479" nodeType="withEffect" fill="hold" presetClass="entr" presetID="1">
                                  <p:stCondLst>
                                    <p:cond delay="0"/>
                                  </p:stCondLst>
                                  <p:childTnLst>
                                    <p:set>
                                      <p:cBhvr>
                                        <p:cTn id="480" dur="1" fill="hold">
                                          <p:stCondLst>
                                            <p:cond delay="0"/>
                                          </p:stCondLst>
                                        </p:cTn>
                                        <p:tgtEl>
                                          <p:spTgt spid="278">
                                            <p:txEl>
                                              <p:pRg st="2" end="2"/>
                                            </p:txEl>
                                          </p:spTgt>
                                        </p:tgtEl>
                                        <p:attrNameLst>
                                          <p:attrName>style.visibility</p:attrName>
                                        </p:attrNameLst>
                                      </p:cBhvr>
                                      <p:to>
                                        <p:strVal val="visible"/>
                                      </p:to>
                                    </p:set>
                                  </p:childTnLst>
                                </p:cTn>
                              </p:par>
                              <p:par>
                                <p:cTn id="481" nodeType="withEffect" fill="hold" presetClass="entr" presetID="1">
                                  <p:stCondLst>
                                    <p:cond delay="0"/>
                                  </p:stCondLst>
                                  <p:childTnLst>
                                    <p:set>
                                      <p:cBhvr>
                                        <p:cTn id="482" dur="1" fill="hold">
                                          <p:stCondLst>
                                            <p:cond delay="0"/>
                                          </p:stCondLst>
                                        </p:cTn>
                                        <p:tgtEl>
                                          <p:spTgt spid="278">
                                            <p:txEl>
                                              <p:pRg st="3" end="3"/>
                                            </p:txEl>
                                          </p:spTgt>
                                        </p:tgtEl>
                                        <p:attrNameLst>
                                          <p:attrName>style.visibility</p:attrName>
                                        </p:attrNameLst>
                                      </p:cBhvr>
                                      <p:to>
                                        <p:strVal val="visible"/>
                                      </p:to>
                                    </p:set>
                                  </p:childTnLst>
                                </p:cTn>
                              </p:par>
                              <p:par>
                                <p:cTn id="483" nodeType="withEffect" fill="hold" presetClass="entr" presetID="1">
                                  <p:stCondLst>
                                    <p:cond delay="0"/>
                                  </p:stCondLst>
                                  <p:childTnLst>
                                    <p:set>
                                      <p:cBhvr>
                                        <p:cTn id="484" dur="1" fill="hold">
                                          <p:stCondLst>
                                            <p:cond delay="0"/>
                                          </p:stCondLst>
                                        </p:cTn>
                                        <p:tgtEl>
                                          <p:spTgt spid="278">
                                            <p:txEl>
                                              <p:pRg st="4" end="4"/>
                                            </p:txEl>
                                          </p:spTgt>
                                        </p:tgtEl>
                                        <p:attrNameLst>
                                          <p:attrName>style.visibility</p:attrName>
                                        </p:attrNameLst>
                                      </p:cBhvr>
                                      <p:to>
                                        <p:strVal val="visible"/>
                                      </p:to>
                                    </p:set>
                                  </p:childTnLst>
                                </p:cTn>
                              </p:par>
                              <p:par>
                                <p:cTn id="485" nodeType="withEffect" fill="hold" presetClass="entr" presetID="1">
                                  <p:stCondLst>
                                    <p:cond delay="0"/>
                                  </p:stCondLst>
                                  <p:childTnLst>
                                    <p:set>
                                      <p:cBhvr>
                                        <p:cTn id="48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278">
                                            <p:txEl>
                                              <p:pRg st="6" end="6"/>
                                            </p:txEl>
                                          </p:spTgt>
                                        </p:tgtEl>
                                        <p:attrNameLst>
                                          <p:attrName>style.visibility</p:attrName>
                                        </p:attrNameLst>
                                      </p:cBhvr>
                                      <p:to>
                                        <p:strVal val="visible"/>
                                      </p:to>
                                    </p:set>
                                  </p:childTnLst>
                                </p:cTn>
                              </p:par>
                              <p:par>
                                <p:cTn id="491" nodeType="withEffect" fill="hold" presetClass="entr" presetID="1">
                                  <p:stCondLst>
                                    <p:cond delay="0"/>
                                  </p:stCondLst>
                                  <p:childTnLst>
                                    <p:set>
                                      <p:cBhvr>
                                        <p:cTn id="492" dur="1" fill="hold">
                                          <p:stCondLst>
                                            <p:cond delay="0"/>
                                          </p:stCondLst>
                                        </p:cTn>
                                        <p:tgtEl>
                                          <p:spTgt spid="278">
                                            <p:txEl>
                                              <p:pRg st="7" end="7"/>
                                            </p:txEl>
                                          </p:spTgt>
                                        </p:tgtEl>
                                        <p:attrNameLst>
                                          <p:attrName>style.visibility</p:attrName>
                                        </p:attrNameLst>
                                      </p:cBhvr>
                                      <p:to>
                                        <p:strVal val="visible"/>
                                      </p:to>
                                    </p:set>
                                  </p:childTnLst>
                                </p:cTn>
                              </p:par>
                              <p:par>
                                <p:cTn id="493" nodeType="withEffect" fill="hold" presetClass="entr" presetID="1">
                                  <p:stCondLst>
                                    <p:cond delay="0"/>
                                  </p:stCondLst>
                                  <p:childTnLst>
                                    <p:set>
                                      <p:cBhvr>
                                        <p:cTn id="494" dur="1" fill="hold">
                                          <p:stCondLst>
                                            <p:cond delay="0"/>
                                          </p:stCondLst>
                                        </p:cTn>
                                        <p:tgtEl>
                                          <p:spTgt spid="278">
                                            <p:txEl>
                                              <p:pRg st="8" end="8"/>
                                            </p:txEl>
                                          </p:spTgt>
                                        </p:tgtEl>
                                        <p:attrNameLst>
                                          <p:attrName>style.visibility</p:attrName>
                                        </p:attrNameLst>
                                      </p:cBhvr>
                                      <p:to>
                                        <p:strVal val="visible"/>
                                      </p:to>
                                    </p:set>
                                  </p:childTnLst>
                                </p:cTn>
                              </p:par>
                              <p:par>
                                <p:cTn id="495" nodeType="withEffect" fill="hold" presetClass="entr" presetID="1">
                                  <p:stCondLst>
                                    <p:cond delay="0"/>
                                  </p:stCondLst>
                                  <p:childTnLst>
                                    <p:set>
                                      <p:cBhvr>
                                        <p:cTn id="496" dur="1" fill="hold">
                                          <p:stCondLst>
                                            <p:cond delay="0"/>
                                          </p:stCondLst>
                                        </p:cTn>
                                        <p:tgtEl>
                                          <p:spTgt spid="278">
                                            <p:txEl>
                                              <p:pRg st="9" end="9"/>
                                            </p:txEl>
                                          </p:spTgt>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278">
                                            <p:txEl>
                                              <p:pRg st="11" end="11"/>
                                            </p:txEl>
                                          </p:spTgt>
                                        </p:tgtEl>
                                        <p:attrNameLst>
                                          <p:attrName>style.visibility</p:attrName>
                                        </p:attrNameLst>
                                      </p:cBhvr>
                                      <p:to>
                                        <p:strVal val="visible"/>
                                      </p:to>
                                    </p:set>
                                  </p:childTnLst>
                                </p:cTn>
                              </p:par>
                              <p:par>
                                <p:cTn id="501" nodeType="withEffect" fill="hold" presetClass="entr" presetID="1">
                                  <p:stCondLst>
                                    <p:cond delay="0"/>
                                  </p:stCondLst>
                                  <p:childTnLst>
                                    <p:set>
                                      <p:cBhvr>
                                        <p:cTn id="502" dur="1" fill="hold">
                                          <p:stCondLst>
                                            <p:cond delay="0"/>
                                          </p:stCondLst>
                                        </p:cTn>
                                        <p:tgtEl>
                                          <p:spTgt spid="278">
                                            <p:txEl>
                                              <p:pRg st="12" end="12"/>
                                            </p:txEl>
                                          </p:spTgt>
                                        </p:tgtEl>
                                        <p:attrNameLst>
                                          <p:attrName>style.visibility</p:attrName>
                                        </p:attrNameLst>
                                      </p:cBhvr>
                                      <p:to>
                                        <p:strVal val="visible"/>
                                      </p:to>
                                    </p:set>
                                  </p:childTnLst>
                                </p:cTn>
                              </p:par>
                              <p:par>
                                <p:cTn id="503" nodeType="withEffect" fill="hold" presetClass="entr" presetID="1">
                                  <p:stCondLst>
                                    <p:cond delay="0"/>
                                  </p:stCondLst>
                                  <p:childTnLst>
                                    <p:set>
                                      <p:cBhvr>
                                        <p:cTn id="504" dur="1" fill="hold">
                                          <p:stCondLst>
                                            <p:cond delay="0"/>
                                          </p:stCondLst>
                                        </p:cTn>
                                        <p:tgtEl>
                                          <p:spTgt spid="278">
                                            <p:txEl>
                                              <p:pRg st="13" end="1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 – Implementation with Circular Array</a:t>
            </a:r>
            <a:endParaRPr b="0" lang="en-IE" sz="3400" spc="-1" strike="noStrike">
              <a:latin typeface="Arial"/>
            </a:endParaRPr>
          </a:p>
        </p:txBody>
      </p:sp>
      <p:sp>
        <p:nvSpPr>
          <p:cNvPr id="28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Implementation of CircularQueue class.</a:t>
            </a:r>
            <a:endParaRPr b="0" lang="en-IE" sz="2400" spc="-1" strike="noStrike">
              <a:latin typeface="Arial"/>
            </a:endParaRPr>
          </a:p>
          <a:p>
            <a:pPr>
              <a:lnSpc>
                <a:spcPct val="100000"/>
              </a:lnSpc>
              <a:spcBef>
                <a:spcPts val="479"/>
              </a:spcBef>
            </a:pPr>
            <a:endParaRPr b="0" lang="en-IE" sz="2400" spc="-1" strike="noStrike">
              <a:latin typeface="Arial"/>
            </a:endParaRPr>
          </a:p>
        </p:txBody>
      </p:sp>
      <p:sp>
        <p:nvSpPr>
          <p:cNvPr id="28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01EDB18-E08C-4357-804C-E8FDDBF38846}"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82" name="CustomShape 4"/>
          <p:cNvSpPr/>
          <p:nvPr/>
        </p:nvSpPr>
        <p:spPr>
          <a:xfrm>
            <a:off x="871920" y="2104920"/>
            <a:ext cx="6361200" cy="130680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Iterator&lt;T&gt; iterator(){</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new QIterator&lt;T&gt;(queue, head, 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0" lang="en-IE" sz="1600" spc="-1" strike="noStrike">
                <a:solidFill>
                  <a:srgbClr val="000000"/>
                </a:solidFill>
                <a:latin typeface="Courier New"/>
                <a:ea typeface="DejaVu Sans"/>
              </a:rPr>
              <a:t>// ... join and leave methods</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0" lang="en-IE" sz="1600" spc="-1" strike="noStrike">
                <a:solidFill>
                  <a:srgbClr val="000000"/>
                </a:solidFill>
                <a:latin typeface="Courier New"/>
                <a:ea typeface="DejaVu Sans"/>
              </a:rPr>
              <a:t>// class end</a:t>
            </a:r>
            <a:endParaRPr b="0" lang="en-IE" sz="1600" spc="-1" strike="noStrike">
              <a:latin typeface="Arial"/>
            </a:endParaRPr>
          </a:p>
        </p:txBody>
      </p:sp>
    </p:spTree>
  </p:cSld>
  <p:timing>
    <p:tnLst>
      <p:par>
        <p:cTn id="505" dur="indefinite" restart="never" nodeType="tmRoot">
          <p:childTnLst>
            <p:seq>
              <p:cTn id="506"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 – Implementation with Circular Array</a:t>
            </a:r>
            <a:endParaRPr b="0" lang="en-IE" sz="3400" spc="-1" strike="noStrike">
              <a:latin typeface="Arial"/>
            </a:endParaRPr>
          </a:p>
        </p:txBody>
      </p:sp>
      <p:sp>
        <p:nvSpPr>
          <p:cNvPr id="28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Writing QIterator class inside the CircularQueue class.</a:t>
            </a:r>
            <a:endParaRPr b="0" lang="en-IE" sz="2400" spc="-1" strike="noStrike">
              <a:latin typeface="Arial"/>
            </a:endParaRPr>
          </a:p>
          <a:p>
            <a:pPr>
              <a:lnSpc>
                <a:spcPct val="100000"/>
              </a:lnSpc>
              <a:spcBef>
                <a:spcPts val="479"/>
              </a:spcBef>
            </a:pPr>
            <a:endParaRPr b="0" lang="en-IE" sz="2400" spc="-1" strike="noStrike">
              <a:latin typeface="Arial"/>
            </a:endParaRPr>
          </a:p>
        </p:txBody>
      </p:sp>
      <p:sp>
        <p:nvSpPr>
          <p:cNvPr id="28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BD0812E-6613-431D-876A-DE7E612B0F60}"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86" name="CustomShape 4"/>
          <p:cNvSpPr/>
          <p:nvPr/>
        </p:nvSpPr>
        <p:spPr>
          <a:xfrm>
            <a:off x="872280" y="2104920"/>
            <a:ext cx="7130160" cy="27669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private static class QIterator&lt;T&gt; implements Iterator&lt;T&gt;{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T[] d;</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int index;</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int 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private int returned = 0;</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QIterator(T[] dd, int head, int s){</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d = dd;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index = head;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size = s;</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507" dur="indefinite" restart="never" nodeType="tmRoot">
          <p:childTnLst>
            <p:seq>
              <p:cTn id="508"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 – Implementation with Circular Array</a:t>
            </a:r>
            <a:endParaRPr b="0" lang="en-IE" sz="3400" spc="-1" strike="noStrike">
              <a:latin typeface="Arial"/>
            </a:endParaRPr>
          </a:p>
        </p:txBody>
      </p:sp>
      <p:sp>
        <p:nvSpPr>
          <p:cNvPr id="28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Writing QIterator class inside the CircularQueue class.</a:t>
            </a:r>
            <a:endParaRPr b="0" lang="en-IE" sz="2400" spc="-1" strike="noStrike">
              <a:latin typeface="Arial"/>
            </a:endParaRPr>
          </a:p>
          <a:p>
            <a:pPr>
              <a:lnSpc>
                <a:spcPct val="100000"/>
              </a:lnSpc>
              <a:spcBef>
                <a:spcPts val="479"/>
              </a:spcBef>
            </a:pPr>
            <a:endParaRPr b="0" lang="en-IE" sz="2400" spc="-1" strike="noStrike">
              <a:latin typeface="Arial"/>
            </a:endParaRPr>
          </a:p>
        </p:txBody>
      </p:sp>
      <p:sp>
        <p:nvSpPr>
          <p:cNvPr id="28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B3C9B4B-ED2D-4F77-976D-C14183BD8F07}"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90" name="CustomShape 4"/>
          <p:cNvSpPr/>
          <p:nvPr/>
        </p:nvSpPr>
        <p:spPr>
          <a:xfrm>
            <a:off x="876960" y="2104920"/>
            <a:ext cx="5919840" cy="374040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boolean hasNext(){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returned &lt; size;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T next(){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if(returned == size)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throw new NoSuchElementException();}</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T item = (T)d[index];</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index = (index+1) % d.length;</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returned++;</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return item;</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void remove(){}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0" lang="en-IE" sz="1600" spc="-1" strike="noStrike">
                <a:solidFill>
                  <a:srgbClr val="000000"/>
                </a:solidFill>
                <a:latin typeface="Courier New"/>
                <a:ea typeface="DejaVu Sans"/>
              </a:rPr>
              <a:t>// class end</a:t>
            </a:r>
            <a:endParaRPr b="0" lang="en-IE" sz="1600" spc="-1" strike="noStrike">
              <a:latin typeface="Arial"/>
            </a:endParaRPr>
          </a:p>
        </p:txBody>
      </p:sp>
    </p:spTree>
  </p:cSld>
  <p:timing>
    <p:tnLst>
      <p:par>
        <p:cTn id="509" dur="indefinite" restart="never" nodeType="tmRoot">
          <p:childTnLst>
            <p:seq>
              <p:cTn id="510"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Queue – Implementation with Circular Array</a:t>
            </a:r>
            <a:endParaRPr b="0" lang="en-IE" sz="3400" spc="-1" strike="noStrike">
              <a:latin typeface="Arial"/>
            </a:endParaRPr>
          </a:p>
        </p:txBody>
      </p:sp>
      <p:sp>
        <p:nvSpPr>
          <p:cNvPr id="29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Testing the CircularQueue class.</a:t>
            </a:r>
            <a:endParaRPr b="0" lang="en-IE" sz="2400" spc="-1" strike="noStrike">
              <a:latin typeface="Arial"/>
            </a:endParaRPr>
          </a:p>
          <a:p>
            <a:pPr>
              <a:lnSpc>
                <a:spcPct val="100000"/>
              </a:lnSpc>
              <a:spcBef>
                <a:spcPts val="479"/>
              </a:spcBef>
            </a:pPr>
            <a:endParaRPr b="0" lang="en-IE" sz="2400" spc="-1" strike="noStrike">
              <a:latin typeface="Arial"/>
            </a:endParaRPr>
          </a:p>
        </p:txBody>
      </p:sp>
      <p:sp>
        <p:nvSpPr>
          <p:cNvPr id="29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0F9D02E-51DA-4151-ADF1-9CD827B2DCAB}" type="slidenum">
              <a:rPr b="0" lang="en-IE" sz="1200" spc="-1" strike="noStrike">
                <a:solidFill>
                  <a:srgbClr val="bfbfbf"/>
                </a:solidFill>
                <a:latin typeface="Ubuntu"/>
                <a:ea typeface="DejaVu Sans"/>
              </a:rPr>
              <a:t>&lt;number&gt;</a:t>
            </a:fld>
            <a:endParaRPr b="0" lang="en-IE" sz="1200" spc="-1" strike="noStrike">
              <a:latin typeface="Arial"/>
            </a:endParaRPr>
          </a:p>
        </p:txBody>
      </p:sp>
      <p:sp>
        <p:nvSpPr>
          <p:cNvPr id="294" name="CustomShape 4"/>
          <p:cNvSpPr/>
          <p:nvPr/>
        </p:nvSpPr>
        <p:spPr>
          <a:xfrm>
            <a:off x="884520" y="2104920"/>
            <a:ext cx="8152200" cy="252360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ea typeface="DejaVu Sans"/>
              </a:rPr>
              <a:t>public class QueueTesting{</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public static void main(String[] args) {</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CircularQueue&lt;Integer&gt; cq = new CircularQueue&lt;Integer&gt;(6);</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for(int i=0; i&lt;6; i++){</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cq.join(i);</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cq.leave();</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cq.join(7);</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	</a:t>
            </a:r>
            <a:r>
              <a:rPr b="1" lang="en-IE" sz="1600" spc="-1" strike="noStrike">
                <a:solidFill>
                  <a:srgbClr val="000000"/>
                </a:solidFill>
                <a:latin typeface="Courier New"/>
                <a:ea typeface="DejaVu Sans"/>
              </a:rPr>
              <a:t>}</a:t>
            </a:r>
            <a:endParaRPr b="0" lang="en-IE" sz="1600" spc="-1" strike="noStrike">
              <a:latin typeface="Arial"/>
            </a:endParaRPr>
          </a:p>
          <a:p>
            <a:pPr>
              <a:lnSpc>
                <a:spcPct val="100000"/>
              </a:lnSpc>
            </a:pPr>
            <a:r>
              <a:rPr b="1" lang="en-IE" sz="1600" spc="-1" strike="noStrike">
                <a:solidFill>
                  <a:srgbClr val="000000"/>
                </a:solidFill>
                <a:latin typeface="Courier New"/>
                <a:ea typeface="DejaVu Sans"/>
              </a:rPr>
              <a:t>}</a:t>
            </a:r>
            <a:endParaRPr b="0" lang="en-IE" sz="1600" spc="-1" strike="noStrike">
              <a:latin typeface="Arial"/>
            </a:endParaRPr>
          </a:p>
        </p:txBody>
      </p:sp>
    </p:spTree>
  </p:cSld>
  <p:timing>
    <p:tnLst>
      <p:par>
        <p:cTn id="511" dur="indefinite" restart="never" nodeType="tmRoot">
          <p:childTnLst>
            <p:seq>
              <p:cTn id="51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4680"/>
            <a:ext cx="8228880" cy="1142280"/>
          </a:xfrm>
          <a:prstGeom prst="rect">
            <a:avLst/>
          </a:prstGeom>
          <a:noFill/>
          <a:ln>
            <a:noFill/>
          </a:ln>
        </p:spPr>
        <p:txBody>
          <a:bodyPr lIns="0" rIns="0" tIns="0" bIns="0" anchor="ctr"/>
          <a:p>
            <a:pPr>
              <a:lnSpc>
                <a:spcPct val="90000"/>
              </a:lnSpc>
            </a:pPr>
            <a:r>
              <a:rPr b="0" lang="en-US" sz="4400" spc="-1" strike="noStrike">
                <a:solidFill>
                  <a:srgbClr val="000000"/>
                </a:solidFill>
                <a:latin typeface="Ubuntu"/>
                <a:ea typeface="DejaVu Sans"/>
              </a:rPr>
              <a:t>Generic Types</a:t>
            </a:r>
            <a:endParaRPr b="0" lang="en-US" sz="4400" spc="-1" strike="noStrike">
              <a:solidFill>
                <a:srgbClr val="000000"/>
              </a:solidFill>
              <a:latin typeface="Arial"/>
            </a:endParaRPr>
          </a:p>
        </p:txBody>
      </p:sp>
      <p:sp>
        <p:nvSpPr>
          <p:cNvPr id="136" name="TextShape 2"/>
          <p:cNvSpPr txBox="1"/>
          <p:nvPr/>
        </p:nvSpPr>
        <p:spPr>
          <a:xfrm>
            <a:off x="616680" y="1704960"/>
            <a:ext cx="8228880" cy="1142280"/>
          </a:xfrm>
          <a:prstGeom prst="rect">
            <a:avLst/>
          </a:prstGeom>
          <a:noFill/>
          <a:ln>
            <a:noFill/>
          </a:ln>
        </p:spPr>
        <p:txBody>
          <a:bodyPr lIns="0" rIns="0" tIns="0" bIns="0" anchor="ctr"/>
          <a:p>
            <a:pPr marL="228600" indent="-228240">
              <a:lnSpc>
                <a:spcPct val="90000"/>
              </a:lnSpc>
              <a:spcAft>
                <a:spcPts val="601"/>
              </a:spcAft>
              <a:buClr>
                <a:srgbClr val="000000"/>
              </a:buClr>
              <a:buFont typeface="Arial"/>
              <a:buChar char="•"/>
            </a:pPr>
            <a:r>
              <a:rPr b="0" lang="en-IE" sz="2800" spc="-1" strike="noStrike">
                <a:solidFill>
                  <a:srgbClr val="000000"/>
                </a:solidFill>
                <a:latin typeface="Arial"/>
                <a:ea typeface="DejaVu Sans"/>
              </a:rPr>
              <a:t>The most commonly used type parameter names are:</a:t>
            </a:r>
            <a:endParaRPr b="0" lang="en-IE" sz="2800" spc="-1" strike="noStrike">
              <a:latin typeface="Arial"/>
            </a:endParaRPr>
          </a:p>
        </p:txBody>
      </p:sp>
      <p:sp>
        <p:nvSpPr>
          <p:cNvPr id="137" name="CustomShape 3"/>
          <p:cNvSpPr/>
          <p:nvPr/>
        </p:nvSpPr>
        <p:spPr>
          <a:xfrm>
            <a:off x="1541880" y="3117600"/>
            <a:ext cx="4614120" cy="2198160"/>
          </a:xfrm>
          <a:prstGeom prst="rect">
            <a:avLst/>
          </a:prstGeom>
          <a:noFill/>
          <a:ln>
            <a:noFill/>
          </a:ln>
        </p:spPr>
        <p:style>
          <a:lnRef idx="0"/>
          <a:fillRef idx="0"/>
          <a:effectRef idx="0"/>
          <a:fontRef idx="minor"/>
        </p:style>
        <p:txBody>
          <a:bodyPr lIns="90000" rIns="90000" tIns="45000" bIns="45000"/>
          <a:p>
            <a:pPr marL="457200">
              <a:lnSpc>
                <a:spcPct val="90000"/>
              </a:lnSpc>
              <a:spcAft>
                <a:spcPts val="601"/>
              </a:spcAft>
            </a:pPr>
            <a:r>
              <a:rPr b="0" lang="en-IE" sz="1800" spc="-1" strike="noStrike">
                <a:solidFill>
                  <a:srgbClr val="000000"/>
                </a:solidFill>
                <a:latin typeface="Arial"/>
                <a:ea typeface="DejaVu Sans"/>
              </a:rPr>
              <a:t>E - Element (used extensively by the Java Collections Framework)</a:t>
            </a:r>
            <a:endParaRPr b="0" lang="en-IE" sz="1800" spc="-1" strike="noStrike">
              <a:latin typeface="Arial"/>
            </a:endParaRPr>
          </a:p>
          <a:p>
            <a:pPr marL="457200">
              <a:lnSpc>
                <a:spcPct val="90000"/>
              </a:lnSpc>
              <a:spcAft>
                <a:spcPts val="601"/>
              </a:spcAft>
            </a:pPr>
            <a:r>
              <a:rPr b="0" lang="en-IE" sz="1800" spc="-1" strike="noStrike">
                <a:solidFill>
                  <a:srgbClr val="000000"/>
                </a:solidFill>
                <a:latin typeface="Arial"/>
                <a:ea typeface="DejaVu Sans"/>
              </a:rPr>
              <a:t>K - Key</a:t>
            </a:r>
            <a:endParaRPr b="0" lang="en-IE" sz="1800" spc="-1" strike="noStrike">
              <a:latin typeface="Arial"/>
            </a:endParaRPr>
          </a:p>
          <a:p>
            <a:pPr marL="457200">
              <a:lnSpc>
                <a:spcPct val="90000"/>
              </a:lnSpc>
              <a:spcAft>
                <a:spcPts val="601"/>
              </a:spcAft>
            </a:pPr>
            <a:r>
              <a:rPr b="0" lang="en-IE" sz="1800" spc="-1" strike="noStrike">
                <a:solidFill>
                  <a:srgbClr val="000000"/>
                </a:solidFill>
                <a:latin typeface="Arial"/>
                <a:ea typeface="DejaVu Sans"/>
              </a:rPr>
              <a:t>N - Number</a:t>
            </a:r>
            <a:endParaRPr b="0" lang="en-IE" sz="1800" spc="-1" strike="noStrike">
              <a:latin typeface="Arial"/>
            </a:endParaRPr>
          </a:p>
          <a:p>
            <a:pPr marL="457200">
              <a:lnSpc>
                <a:spcPct val="90000"/>
              </a:lnSpc>
              <a:spcAft>
                <a:spcPts val="601"/>
              </a:spcAft>
            </a:pPr>
            <a:r>
              <a:rPr b="0" lang="en-IE" sz="1800" spc="-1" strike="noStrike">
                <a:solidFill>
                  <a:srgbClr val="000000"/>
                </a:solidFill>
                <a:latin typeface="Arial"/>
                <a:ea typeface="DejaVu Sans"/>
              </a:rPr>
              <a:t>T - Type</a:t>
            </a:r>
            <a:endParaRPr b="0" lang="en-IE" sz="1800" spc="-1" strike="noStrike">
              <a:latin typeface="Arial"/>
            </a:endParaRPr>
          </a:p>
          <a:p>
            <a:pPr marL="457200">
              <a:lnSpc>
                <a:spcPct val="90000"/>
              </a:lnSpc>
              <a:spcAft>
                <a:spcPts val="601"/>
              </a:spcAft>
            </a:pPr>
            <a:r>
              <a:rPr b="0" lang="en-IE" sz="1800" spc="-1" strike="noStrike">
                <a:solidFill>
                  <a:srgbClr val="000000"/>
                </a:solidFill>
                <a:latin typeface="Arial"/>
                <a:ea typeface="DejaVu Sans"/>
              </a:rPr>
              <a:t>V - Value</a:t>
            </a:r>
            <a:endParaRPr b="0" lang="en-IE" sz="1800" spc="-1" strike="noStrike">
              <a:latin typeface="Arial"/>
            </a:endParaRPr>
          </a:p>
          <a:p>
            <a:pPr marL="457200">
              <a:lnSpc>
                <a:spcPct val="90000"/>
              </a:lnSpc>
              <a:spcAft>
                <a:spcPts val="601"/>
              </a:spcAft>
            </a:pPr>
            <a:r>
              <a:rPr b="0" lang="en-IE" sz="1800" spc="-1" strike="noStrike">
                <a:solidFill>
                  <a:srgbClr val="000000"/>
                </a:solidFill>
                <a:latin typeface="Arial"/>
                <a:ea typeface="DejaVu Sans"/>
              </a:rPr>
              <a:t>S,U,V etc. - 2nd, 3rd, 4th types</a:t>
            </a:r>
            <a:endParaRPr b="0" lang="en-IE"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E" sz="3400" spc="-1" strike="noStrike">
                <a:solidFill>
                  <a:srgbClr val="000000"/>
                </a:solidFill>
                <a:latin typeface="Ubuntu"/>
                <a:ea typeface="DejaVu Sans"/>
              </a:rPr>
              <a:t>Generic Programming</a:t>
            </a:r>
            <a:endParaRPr b="0" lang="en-IE" sz="3400" spc="-1" strike="noStrike">
              <a:latin typeface="Arial"/>
            </a:endParaRPr>
          </a:p>
        </p:txBody>
      </p:sp>
      <p:sp>
        <p:nvSpPr>
          <p:cNvPr id="13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Type parameterization.</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A generic class </a:t>
            </a:r>
            <a:r>
              <a:rPr b="1" lang="en-IE" sz="2400" spc="-1" strike="noStrike">
                <a:solidFill>
                  <a:srgbClr val="000000"/>
                </a:solidFill>
                <a:latin typeface="Ubuntu Light"/>
                <a:ea typeface="DejaVu Sans"/>
              </a:rPr>
              <a:t>className&lt;T&gt; </a:t>
            </a:r>
            <a:r>
              <a:rPr b="0" lang="en-IE" sz="2400" spc="-1" strike="noStrike">
                <a:solidFill>
                  <a:srgbClr val="000000"/>
                </a:solidFill>
                <a:latin typeface="Ubuntu Light"/>
                <a:ea typeface="DejaVu Sans"/>
              </a:rPr>
              <a:t>is a type pattern covering infinite set of possible types.</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Only becomes actual type when it is generically derived.</a:t>
            </a:r>
            <a:endParaRPr b="0" lang="en-IE" sz="2400" spc="-1" strike="noStrike">
              <a:latin typeface="Arial"/>
            </a:endParaRPr>
          </a:p>
          <a:p>
            <a:pPr lvl="1" marL="743040" indent="-285120">
              <a:lnSpc>
                <a:spcPct val="100000"/>
              </a:lnSpc>
              <a:spcBef>
                <a:spcPts val="400"/>
              </a:spcBef>
              <a:buClr>
                <a:srgbClr val="000000"/>
              </a:buClr>
              <a:buFont typeface="Arial"/>
              <a:buChar char="–"/>
            </a:pPr>
            <a:r>
              <a:rPr b="0" lang="en-IE" sz="2000" spc="-1" strike="noStrike">
                <a:solidFill>
                  <a:srgbClr val="000000"/>
                </a:solidFill>
                <a:latin typeface="Ubuntu"/>
                <a:ea typeface="DejaVu Sans"/>
              </a:rPr>
              <a:t>Type patterns once derived may only contain elements of the actual generic type.</a:t>
            </a:r>
            <a:endParaRPr b="0" lang="en-IE" sz="20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Allows type checking at compile-time. Reduces run-time error.</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Used in Collection interfaces.</a:t>
            </a:r>
            <a:endParaRPr b="0" lang="en-IE" sz="2400" spc="-1" strike="noStrike">
              <a:latin typeface="Arial"/>
            </a:endParaRPr>
          </a:p>
          <a:p>
            <a:pPr marL="343080" indent="-342360">
              <a:lnSpc>
                <a:spcPct val="100000"/>
              </a:lnSpc>
              <a:spcBef>
                <a:spcPts val="479"/>
              </a:spcBef>
              <a:buClr>
                <a:srgbClr val="000000"/>
              </a:buClr>
              <a:buFont typeface="Arial"/>
              <a:buChar char="•"/>
            </a:pPr>
            <a:r>
              <a:rPr b="0" lang="en-IE" sz="2400" spc="-1" strike="noStrike">
                <a:solidFill>
                  <a:srgbClr val="000000"/>
                </a:solidFill>
                <a:latin typeface="Ubuntu Light"/>
                <a:ea typeface="DejaVu Sans"/>
              </a:rPr>
              <a:t>This approach is used in various languages:</a:t>
            </a:r>
            <a:endParaRPr b="0" lang="en-IE" sz="2400" spc="-1" strike="noStrike">
              <a:latin typeface="Arial"/>
            </a:endParaRPr>
          </a:p>
          <a:p>
            <a:pPr lvl="1" marL="743040" indent="-285120">
              <a:lnSpc>
                <a:spcPct val="100000"/>
              </a:lnSpc>
              <a:spcBef>
                <a:spcPts val="400"/>
              </a:spcBef>
              <a:buClr>
                <a:srgbClr val="000000"/>
              </a:buClr>
              <a:buFont typeface="Arial"/>
              <a:buChar char="–"/>
            </a:pPr>
            <a:r>
              <a:rPr b="0" lang="en-IE" sz="2000" spc="-1" strike="noStrike">
                <a:solidFill>
                  <a:srgbClr val="000000"/>
                </a:solidFill>
                <a:latin typeface="Ubuntu"/>
                <a:ea typeface="DejaVu Sans"/>
              </a:rPr>
              <a:t>Ada, Eiffel, Java, C#, F#, VB.Net, Scala.</a:t>
            </a:r>
            <a:endParaRPr b="0" lang="en-IE" sz="2000" spc="-1" strike="noStrike">
              <a:latin typeface="Arial"/>
            </a:endParaRPr>
          </a:p>
          <a:p>
            <a:pPr>
              <a:lnSpc>
                <a:spcPct val="100000"/>
              </a:lnSpc>
              <a:spcBef>
                <a:spcPts val="479"/>
              </a:spcBef>
            </a:pPr>
            <a:endParaRPr b="0" lang="en-IE" sz="2000" spc="-1" strike="noStrike">
              <a:latin typeface="Arial"/>
            </a:endParaRPr>
          </a:p>
        </p:txBody>
      </p:sp>
      <p:sp>
        <p:nvSpPr>
          <p:cNvPr id="14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3F1D2C4-DC40-44C6-B1F6-6BA6CA7E3604}" type="slidenum">
              <a:rPr b="0" lang="en-IE" sz="1200" spc="-1" strike="noStrike">
                <a:solidFill>
                  <a:srgbClr val="bfbfbf"/>
                </a:solidFill>
                <a:latin typeface="Ubuntu"/>
                <a:ea typeface="DejaVu Sans"/>
              </a:rPr>
              <a:t>&lt;number&gt;</a:t>
            </a:fld>
            <a:endParaRPr b="0" lang="en-IE" sz="1200" spc="-1" strike="noStrike">
              <a:latin typeface="Arial"/>
            </a:endParaRPr>
          </a:p>
        </p:txBody>
      </p:sp>
    </p:spTree>
  </p:cSld>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39">
                                            <p:txEl>
                                              <p:pRg st="2" end="2"/>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39">
                                            <p:txEl>
                                              <p:pRg st="4" end="4"/>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39">
                                            <p:txEl>
                                              <p:pRg st="5" end="5"/>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39">
                                            <p:txEl>
                                              <p:pRg st="6" end="6"/>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 descr=""/>
          <p:cNvPicPr/>
          <p:nvPr/>
        </p:nvPicPr>
        <p:blipFill>
          <a:blip r:embed="rId1"/>
          <a:stretch/>
        </p:blipFill>
        <p:spPr>
          <a:xfrm>
            <a:off x="1589760" y="1440000"/>
            <a:ext cx="4962240" cy="262872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 descr=""/>
          <p:cNvPicPr/>
          <p:nvPr/>
        </p:nvPicPr>
        <p:blipFill>
          <a:blip r:embed="rId1"/>
          <a:stretch/>
        </p:blipFill>
        <p:spPr>
          <a:xfrm>
            <a:off x="1639800" y="1728000"/>
            <a:ext cx="5200200" cy="237132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 descr=""/>
          <p:cNvPicPr/>
          <p:nvPr/>
        </p:nvPicPr>
        <p:blipFill>
          <a:blip r:embed="rId1"/>
          <a:stretch/>
        </p:blipFill>
        <p:spPr>
          <a:xfrm>
            <a:off x="1728000" y="1264680"/>
            <a:ext cx="4695480" cy="26953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lecture_slides_template.potx</Template>
  <TotalTime>2126</TotalTime>
  <Application>LibreOffice/6.0.7.3$Linux_X86_64 LibreOffice_project/00m0$Build-3</Application>
  <Words>3550</Words>
  <Paragraphs>563</Paragraphs>
  <Company>UCD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2014-09-17T16:20:56Z</dcterms:created>
  <dc:creator>Aqeel H. Kazmi</dc:creator>
  <dc:description/>
  <dc:language>en-IE</dc:language>
  <cp:lastModifiedBy/>
  <cp:lastPrinted>2015-02-12T17:42:55Z</cp:lastPrinted>
  <dcterms:modified xsi:type="dcterms:W3CDTF">2024-03-15T10:47:58Z</dcterms:modified>
  <cp:revision>979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UCD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8</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44</vt:i4>
  </property>
</Properties>
</file>