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22.xml.rels" ContentType="application/vnd.openxmlformats-package.relationships+xml"/>
  <Override PartName="/ppt/notesSlides/_rels/notesSlide19.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4.png" ContentType="image/png"/>
  <Override PartName="/ppt/media/image3.png" ContentType="image/pn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4d4d4d"/>
                </a:solidFill>
                <a:latin typeface="Microsoft Sans Serif"/>
              </a:rPr>
              <a:t>Click to move the slide</a:t>
            </a:r>
            <a:endParaRPr b="0" lang="en-US" sz="1800" spc="-1" strike="noStrike">
              <a:solidFill>
                <a:srgbClr val="4d4d4d"/>
              </a:solidFill>
              <a:latin typeface="Microsoft Sans Serif"/>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p>
            <a:r>
              <a:rPr b="0" lang="en-IE" sz="1400" spc="-1" strike="noStrike">
                <a:latin typeface="Times New Roman"/>
              </a:rPr>
              <a:t>&lt;header&gt;</a:t>
            </a:r>
            <a:endParaRPr b="0" lang="en-IE"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p>
            <a:pPr algn="r"/>
            <a:r>
              <a:rPr b="0" lang="en-IE" sz="1400" spc="-1" strike="noStrike">
                <a:latin typeface="Times New Roman"/>
              </a:rPr>
              <a:t>&lt;date/time&gt;</a:t>
            </a:r>
            <a:endParaRPr b="0" lang="en-IE"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p>
            <a:r>
              <a:rPr b="0" lang="en-IE" sz="1400" spc="-1" strike="noStrike">
                <a:latin typeface="Times New Roman"/>
              </a:rPr>
              <a:t>&lt;footer&gt;</a:t>
            </a:r>
            <a:endParaRPr b="0" lang="en-IE"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p>
            <a:pPr algn="r"/>
            <a:fld id="{CF253D40-F899-4E3D-BB3B-F4C95A96C98B}"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s://www.geeksforgeeks.org/array-class-in-java/" TargetMode="External"/><Relationship Id="rId2" Type="http://schemas.openxmlformats.org/officeDocument/2006/relationships/slide" Target="../slides/slide13.xml"/><Relationship Id="rId3"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hyperlink" Target="https://docs.oracle.com/javase/7/docs/api/java/lang/Class.html" TargetMode="External"/><Relationship Id="rId2" Type="http://schemas.openxmlformats.org/officeDocument/2006/relationships/hyperlink" Target="https://docs.oracle.com/javase/7/docs/api/java/util/EnumMap.html" TargetMode="External"/><Relationship Id="rId3" Type="http://schemas.openxmlformats.org/officeDocument/2006/relationships/slide" Target="../slides/slide42.xml"/><Relationship Id="rId4"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docs.oracle.com/javase/7/docs/api/java/util/HashMap.html#HashMap(java.util.Map)" TargetMode="External"/><Relationship Id="rId2" Type="http://schemas.openxmlformats.org/officeDocument/2006/relationships/hyperlink" Target="https://docs.oracle.com/javase/7/docs/api/java/util/Map.html" TargetMode="External"/><Relationship Id="rId3" Type="http://schemas.openxmlformats.org/officeDocument/2006/relationships/hyperlink" Target="https://docs.oracle.com/javase/7/docs/api/java/util/HashMap.html" TargetMode="External"/><Relationship Id="rId4" Type="http://schemas.openxmlformats.org/officeDocument/2006/relationships/hyperlink" Target="https://docs.oracle.com/javase/7/docs/api/java/util/HashMap.html" TargetMode="External"/><Relationship Id="rId5" Type="http://schemas.openxmlformats.org/officeDocument/2006/relationships/hyperlink" Target="https://docs.oracle.com/javase/7/docs/api/java/util/TreeMap.html#TreeMap(java.util.Map)" TargetMode="External"/><Relationship Id="rId6" Type="http://schemas.openxmlformats.org/officeDocument/2006/relationships/hyperlink" Target="https://docs.oracle.com/javase/7/docs/api/java/util/Map.html" TargetMode="External"/><Relationship Id="rId7" Type="http://schemas.openxmlformats.org/officeDocument/2006/relationships/hyperlink" Target="https://docs.oracle.com/javase/7/docs/api/java/util/TreeMap.html" TargetMode="External"/><Relationship Id="rId8" Type="http://schemas.openxmlformats.org/officeDocument/2006/relationships/hyperlink" Target="https://docs.oracle.com/javase/7/docs/api/java/util/TreeMap.html" TargetMode="External"/><Relationship Id="rId9" Type="http://schemas.openxmlformats.org/officeDocument/2006/relationships/hyperlink" Target="https://docs.oracle.com/javase/7/docs/api/java/util/EnumMap.html#EnumMap(java.lang.Class)" TargetMode="External"/><Relationship Id="rId10" Type="http://schemas.openxmlformats.org/officeDocument/2006/relationships/hyperlink" Target="https://docs.oracle.com/javase/7/docs/api/java/lang/Class.html" TargetMode="External"/><Relationship Id="rId11" Type="http://schemas.openxmlformats.org/officeDocument/2006/relationships/hyperlink" Target="https://docs.oracle.com/javase/7/docs/api/java/util/EnumMap.html" TargetMode="External"/><Relationship Id="rId12" Type="http://schemas.openxmlformats.org/officeDocument/2006/relationships/slide" Target="../slides/slide6.xml"/><Relationship Id="rId13"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docs.oracle.com/javase/7/docs/api/java/util/HashMap.html#put(K,%20V)" TargetMode="External"/><Relationship Id="rId2" Type="http://schemas.openxmlformats.org/officeDocument/2006/relationships/hyperlink" Target="https://docs.oracle.com/javase/7/docs/api/java/util/HashMap.html" TargetMode="External"/><Relationship Id="rId3" Type="http://schemas.openxmlformats.org/officeDocument/2006/relationships/hyperlink" Target="https://docs.oracle.com/javase/7/docs/api/java/util/HashMap.html" TargetMode="External"/><Relationship Id="rId4" Type="http://schemas.openxmlformats.org/officeDocument/2006/relationships/hyperlink" Target="https://docs.oracle.com/javase/7/docs/api/java/util/HashMap.html#putAll(java.util.Map)" TargetMode="External"/><Relationship Id="rId5" Type="http://schemas.openxmlformats.org/officeDocument/2006/relationships/hyperlink" Target="https://docs.oracle.com/javase/7/docs/api/java/util/Map.html" TargetMode="External"/><Relationship Id="rId6" Type="http://schemas.openxmlformats.org/officeDocument/2006/relationships/hyperlink" Target="https://docs.oracle.com/javase/7/docs/api/java/util/HashMap.html" TargetMode="External"/><Relationship Id="rId7" Type="http://schemas.openxmlformats.org/officeDocument/2006/relationships/hyperlink" Target="https://docs.oracle.com/javase/7/docs/api/java/util/HashMap.html" TargetMode="External"/><Relationship Id="rId8" Type="http://schemas.openxmlformats.org/officeDocument/2006/relationships/hyperlink" Target="https://docs.oracle.com/javase/8/docs/api/java/util/Map.html#putIfAbsent-K-V-" TargetMode="External"/><Relationship Id="rId9" Type="http://schemas.openxmlformats.org/officeDocument/2006/relationships/hyperlink" Target="https://docs.oracle.com/javase/8/docs/api/java/util/Map.html" TargetMode="External"/><Relationship Id="rId10" Type="http://schemas.openxmlformats.org/officeDocument/2006/relationships/hyperlink" Target="https://docs.oracle.com/javase/8/docs/api/java/util/Map.html" TargetMode="External"/><Relationship Id="rId11" Type="http://schemas.openxmlformats.org/officeDocument/2006/relationships/hyperlink" Target="https://docs.oracle.com/javase/8/docs/api/java/util/Map.html#remove-java.lang.Object-" TargetMode="External"/><Relationship Id="rId12" Type="http://schemas.openxmlformats.org/officeDocument/2006/relationships/hyperlink" Target="https://docs.oracle.com/javase/8/docs/api/java/lang/Object.html" TargetMode="External"/><Relationship Id="rId13" Type="http://schemas.openxmlformats.org/officeDocument/2006/relationships/hyperlink" Target="https://docs.oracle.com/javase/8/docs/api/java/util/Map.html#replace-K-V-" TargetMode="External"/><Relationship Id="rId14" Type="http://schemas.openxmlformats.org/officeDocument/2006/relationships/hyperlink" Target="https://docs.oracle.com/javase/8/docs/api/java/util/Map.html" TargetMode="External"/><Relationship Id="rId15" Type="http://schemas.openxmlformats.org/officeDocument/2006/relationships/hyperlink" Target="https://docs.oracle.com/javase/8/docs/api/java/util/Map.html" TargetMode="External"/><Relationship Id="rId16" Type="http://schemas.openxmlformats.org/officeDocument/2006/relationships/hyperlink" Target="https://docs.oracle.com/javase/8/docs/api/java/util/Map.html#replace-K-V-V-" TargetMode="External"/><Relationship Id="rId17" Type="http://schemas.openxmlformats.org/officeDocument/2006/relationships/hyperlink" Target="https://docs.oracle.com/javase/8/docs/api/java/util/Map.html" TargetMode="External"/><Relationship Id="rId18" Type="http://schemas.openxmlformats.org/officeDocument/2006/relationships/hyperlink" Target="https://docs.oracle.com/javase/8/docs/api/java/util/Map.html" TargetMode="External"/><Relationship Id="rId19" Type="http://schemas.openxmlformats.org/officeDocument/2006/relationships/hyperlink" Target="https://docs.oracle.com/javase/8/docs/api/java/util/Map.html" TargetMode="External"/><Relationship Id="rId20" Type="http://schemas.openxmlformats.org/officeDocument/2006/relationships/slide" Target="../slides/slide7.xml"/><Relationship Id="rId2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docs.oracle.com/javase/8/docs/api/java/util/Map.html#containsKey-java.lang.Object-" TargetMode="External"/><Relationship Id="rId2" Type="http://schemas.openxmlformats.org/officeDocument/2006/relationships/hyperlink" Target="https://docs.oracle.com/javase/8/docs/api/java/lang/Object.html" TargetMode="External"/><Relationship Id="rId3" Type="http://schemas.openxmlformats.org/officeDocument/2006/relationships/hyperlink" Target="https://docs.oracle.com/javase/8/docs/api/java/util/Map.html#containsValue-java.lang.Object-" TargetMode="External"/><Relationship Id="rId4" Type="http://schemas.openxmlformats.org/officeDocument/2006/relationships/hyperlink" Target="https://docs.oracle.com/javase/8/docs/api/java/lang/Object.html" TargetMode="External"/><Relationship Id="rId5" Type="http://schemas.openxmlformats.org/officeDocument/2006/relationships/hyperlink" Target="https://docs.oracle.com/javase/8/docs/api/java/util/Map.html#get-java.lang.Object-" TargetMode="External"/><Relationship Id="rId6" Type="http://schemas.openxmlformats.org/officeDocument/2006/relationships/hyperlink" Target="https://docs.oracle.com/javase/8/docs/api/java/lang/Object.html" TargetMode="External"/><Relationship Id="rId7" Type="http://schemas.openxmlformats.org/officeDocument/2006/relationships/hyperlink" Target="https://docs.oracle.com/javase/8/docs/api/java/util/Map.html#keySet--" TargetMode="External"/><Relationship Id="rId8" Type="http://schemas.openxmlformats.org/officeDocument/2006/relationships/hyperlink" Target="https://docs.oracle.com/javase/8/docs/api/java/util/Set.html" TargetMode="External"/><Relationship Id="rId9" Type="http://schemas.openxmlformats.org/officeDocument/2006/relationships/hyperlink" Target="https://docs.oracle.com/javase/8/docs/api/java/util/Map.html#values--" TargetMode="External"/><Relationship Id="rId10" Type="http://schemas.openxmlformats.org/officeDocument/2006/relationships/hyperlink" Target="https://docs.oracle.com/javase/8/docs/api/java/util/Collection.html" TargetMode="External"/><Relationship Id="rId11" Type="http://schemas.openxmlformats.org/officeDocument/2006/relationships/hyperlink" Target="https://docs.oracle.com/javase/8/docs/api/java/util/Map.html#size--" TargetMode="External"/><Relationship Id="rId12" Type="http://schemas.openxmlformats.org/officeDocument/2006/relationships/slide" Target="../slides/slide8.xml"/><Relationship Id="rId1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640" cy="3428640"/>
          </a:xfrm>
          <a:prstGeom prst="rect">
            <a:avLst/>
          </a:prstGeom>
        </p:spPr>
      </p:sp>
      <p:sp>
        <p:nvSpPr>
          <p:cNvPr id="205"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06" name="TextShape 3"/>
          <p:cNvSpPr txBox="1"/>
          <p:nvPr/>
        </p:nvSpPr>
        <p:spPr>
          <a:xfrm>
            <a:off x="3884760" y="8685360"/>
            <a:ext cx="2971440" cy="456840"/>
          </a:xfrm>
          <a:prstGeom prst="rect">
            <a:avLst/>
          </a:prstGeom>
          <a:noFill/>
          <a:ln>
            <a:noFill/>
          </a:ln>
        </p:spPr>
        <p:txBody>
          <a:bodyPr anchor="b"/>
          <a:p>
            <a:pPr algn="r">
              <a:lnSpc>
                <a:spcPct val="100000"/>
              </a:lnSpc>
            </a:pPr>
            <a:fld id="{A8F1265F-DB69-4A04-9809-8D993D7D2A3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1640" cy="3428640"/>
          </a:xfrm>
          <a:prstGeom prst="rect">
            <a:avLst/>
          </a:prstGeom>
        </p:spPr>
      </p:sp>
      <p:sp>
        <p:nvSpPr>
          <p:cNvPr id="208"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09" name="TextShape 3"/>
          <p:cNvSpPr txBox="1"/>
          <p:nvPr/>
        </p:nvSpPr>
        <p:spPr>
          <a:xfrm>
            <a:off x="3884760" y="8685360"/>
            <a:ext cx="2971440" cy="456840"/>
          </a:xfrm>
          <a:prstGeom prst="rect">
            <a:avLst/>
          </a:prstGeom>
          <a:noFill/>
          <a:ln>
            <a:noFill/>
          </a:ln>
        </p:spPr>
        <p:txBody>
          <a:bodyPr anchor="b"/>
          <a:p>
            <a:pPr algn="r">
              <a:lnSpc>
                <a:spcPct val="100000"/>
              </a:lnSpc>
            </a:pPr>
            <a:fld id="{EC9F4745-FFEF-4DDD-B180-0D24EB838501}"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1640" cy="3428640"/>
          </a:xfrm>
          <a:prstGeom prst="rect">
            <a:avLst/>
          </a:prstGeom>
        </p:spPr>
      </p:sp>
      <p:sp>
        <p:nvSpPr>
          <p:cNvPr id="211"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12" name="TextShape 3"/>
          <p:cNvSpPr txBox="1"/>
          <p:nvPr/>
        </p:nvSpPr>
        <p:spPr>
          <a:xfrm>
            <a:off x="3884760" y="8685360"/>
            <a:ext cx="2971440" cy="456840"/>
          </a:xfrm>
          <a:prstGeom prst="rect">
            <a:avLst/>
          </a:prstGeom>
          <a:noFill/>
          <a:ln>
            <a:noFill/>
          </a:ln>
        </p:spPr>
        <p:txBody>
          <a:bodyPr anchor="b"/>
          <a:p>
            <a:pPr algn="r">
              <a:lnSpc>
                <a:spcPct val="100000"/>
              </a:lnSpc>
            </a:pPr>
            <a:fld id="{D2E157DD-B8A1-4252-86C0-B9B15917B07D}"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1640" cy="3428640"/>
          </a:xfrm>
          <a:prstGeom prst="rect">
            <a:avLst/>
          </a:prstGeom>
        </p:spPr>
      </p:sp>
      <p:sp>
        <p:nvSpPr>
          <p:cNvPr id="214"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1200" spc="-1" strike="noStrike">
                <a:solidFill>
                  <a:srgbClr val="000000"/>
                </a:solidFill>
                <a:latin typeface="+mn-lt"/>
                <a:ea typeface="+mn-ea"/>
              </a:rPr>
              <a:t>The </a:t>
            </a:r>
            <a:r>
              <a:rPr b="1" lang="en-IE" sz="1200" spc="-1" strike="noStrike">
                <a:solidFill>
                  <a:srgbClr val="000000"/>
                </a:solidFill>
                <a:latin typeface="+mn-lt"/>
                <a:ea typeface="+mn-ea"/>
              </a:rPr>
              <a:t>asList()</a:t>
            </a:r>
            <a:r>
              <a:rPr b="0" lang="en-IE" sz="1200" spc="-1" strike="noStrike">
                <a:solidFill>
                  <a:srgbClr val="000000"/>
                </a:solidFill>
                <a:latin typeface="+mn-lt"/>
                <a:ea typeface="+mn-ea"/>
              </a:rPr>
              <a:t> method of </a:t>
            </a:r>
            <a:r>
              <a:rPr b="1" lang="en-IE" sz="1200" spc="-1" strike="noStrike">
                <a:solidFill>
                  <a:srgbClr val="000000"/>
                </a:solidFill>
                <a:latin typeface="+mn-lt"/>
                <a:ea typeface="+mn-ea"/>
                <a:hlinkClick r:id="rId1"/>
              </a:rPr>
              <a:t>java.util.Arrays</a:t>
            </a:r>
            <a:r>
              <a:rPr b="0" lang="en-IE" sz="1200" spc="-1" strike="noStrike">
                <a:solidFill>
                  <a:srgbClr val="000000"/>
                </a:solidFill>
                <a:latin typeface="+mn-lt"/>
                <a:ea typeface="+mn-ea"/>
              </a:rPr>
              <a:t> class is used to return a fixed-size list backed by the specified array.</a:t>
            </a:r>
            <a:endParaRPr b="0" lang="en-IE" sz="1200" spc="-1" strike="noStrike">
              <a:latin typeface="Arial"/>
            </a:endParaRPr>
          </a:p>
          <a:p>
            <a:pPr marL="216000" indent="-216000">
              <a:lnSpc>
                <a:spcPct val="100000"/>
              </a:lnSpc>
            </a:pPr>
            <a:r>
              <a:rPr b="0" lang="en-IE" sz="1200" spc="-1" strike="noStrike">
                <a:solidFill>
                  <a:srgbClr val="000000"/>
                </a:solidFill>
                <a:latin typeface="+mn-lt"/>
                <a:ea typeface="+mn-ea"/>
              </a:rPr>
              <a:t>computing the frequency of each word in a given list. A word is defined to be a sequence of characters withn o spaces or punctuation. The list, ls, contains a short sequence of words involving duplicates. We use a TreeMap of String-Integer pairs to calculate the frequency of each word in the list. A word in this instance is the key value. If the word wd is contained in the map we increase its frequency by 1; otherwise we add a new word with a frequency of 1. The ouptut from part one of the program is: {hat=4, heat=2, hope=1, sad=2}</a:t>
            </a:r>
            <a:endParaRPr b="0" lang="en-IE" sz="1200" spc="-1" strike="noStrike">
              <a:latin typeface="Arial"/>
            </a:endParaRPr>
          </a:p>
        </p:txBody>
      </p:sp>
      <p:sp>
        <p:nvSpPr>
          <p:cNvPr id="215" name="TextShape 3"/>
          <p:cNvSpPr txBox="1"/>
          <p:nvPr/>
        </p:nvSpPr>
        <p:spPr>
          <a:xfrm>
            <a:off x="3884760" y="8685360"/>
            <a:ext cx="2971440" cy="456840"/>
          </a:xfrm>
          <a:prstGeom prst="rect">
            <a:avLst/>
          </a:prstGeom>
          <a:noFill/>
          <a:ln>
            <a:noFill/>
          </a:ln>
        </p:spPr>
        <p:txBody>
          <a:bodyPr anchor="b"/>
          <a:p>
            <a:pPr algn="r">
              <a:lnSpc>
                <a:spcPct val="100000"/>
              </a:lnSpc>
            </a:pPr>
            <a:fld id="{A4F59FC6-00E7-42D1-A11A-B14A4121A630}"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640" cy="3428640"/>
          </a:xfrm>
          <a:prstGeom prst="rect">
            <a:avLst/>
          </a:prstGeom>
        </p:spPr>
      </p:sp>
      <p:sp>
        <p:nvSpPr>
          <p:cNvPr id="21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1200" spc="-1" strike="noStrike">
                <a:solidFill>
                  <a:srgbClr val="000000"/>
                </a:solidFill>
                <a:latin typeface="+mn-lt"/>
                <a:ea typeface="+mn-ea"/>
              </a:rPr>
              <a:t>In the second part of the program we find the word, or words, with the highest frequency. This is done in two steps: find the highest frequency and using it construct a list of words. The output is: Words with max freq 4 are: [hat]</a:t>
            </a:r>
            <a:endParaRPr b="0" lang="en-IE" sz="1200" spc="-1" strike="noStrike">
              <a:latin typeface="Arial"/>
            </a:endParaRPr>
          </a:p>
        </p:txBody>
      </p:sp>
      <p:sp>
        <p:nvSpPr>
          <p:cNvPr id="218" name="TextShape 3"/>
          <p:cNvSpPr txBox="1"/>
          <p:nvPr/>
        </p:nvSpPr>
        <p:spPr>
          <a:xfrm>
            <a:off x="3884760" y="8685360"/>
            <a:ext cx="2971440" cy="456840"/>
          </a:xfrm>
          <a:prstGeom prst="rect">
            <a:avLst/>
          </a:prstGeom>
          <a:noFill/>
          <a:ln>
            <a:noFill/>
          </a:ln>
        </p:spPr>
        <p:txBody>
          <a:bodyPr anchor="b"/>
          <a:p>
            <a:pPr algn="r">
              <a:lnSpc>
                <a:spcPct val="100000"/>
              </a:lnSpc>
            </a:pPr>
            <a:fld id="{C16FDC93-849F-4802-B32F-03FDDD26CC95}"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p:spPr>
      </p:sp>
      <p:sp>
        <p:nvSpPr>
          <p:cNvPr id="22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1200" spc="-1" strike="noStrike">
                <a:solidFill>
                  <a:srgbClr val="000000"/>
                </a:solidFill>
                <a:latin typeface="+mn-lt"/>
                <a:ea typeface="+mn-ea"/>
              </a:rPr>
              <a:t>We want to make a list of authors grouped by nationality. This means we need a data structure that associates a nationality with a list of authors. A graph of such a data structure might be similar to the one given. Each nation listed on the left hand side has an associated list of authors. The key value in each case is the nationality.</a:t>
            </a:r>
            <a:endParaRPr b="0" lang="en-IE" sz="1200" spc="-1" strike="noStrike">
              <a:latin typeface="Arial"/>
            </a:endParaRPr>
          </a:p>
        </p:txBody>
      </p:sp>
      <p:sp>
        <p:nvSpPr>
          <p:cNvPr id="221" name="TextShape 3"/>
          <p:cNvSpPr txBox="1"/>
          <p:nvPr/>
        </p:nvSpPr>
        <p:spPr>
          <a:xfrm>
            <a:off x="3884760" y="8685360"/>
            <a:ext cx="2971440" cy="456840"/>
          </a:xfrm>
          <a:prstGeom prst="rect">
            <a:avLst/>
          </a:prstGeom>
          <a:noFill/>
          <a:ln>
            <a:noFill/>
          </a:ln>
        </p:spPr>
        <p:txBody>
          <a:bodyPr anchor="b"/>
          <a:p>
            <a:pPr algn="r">
              <a:lnSpc>
                <a:spcPct val="100000"/>
              </a:lnSpc>
            </a:pPr>
            <a:fld id="{C002D474-064B-498C-AEF6-1908997529DE}"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p:spPr>
      </p:sp>
      <p:sp>
        <p:nvSpPr>
          <p:cNvPr id="223"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24" name="TextShape 3"/>
          <p:cNvSpPr txBox="1"/>
          <p:nvPr/>
        </p:nvSpPr>
        <p:spPr>
          <a:xfrm>
            <a:off x="3884760" y="8685360"/>
            <a:ext cx="2971440" cy="456840"/>
          </a:xfrm>
          <a:prstGeom prst="rect">
            <a:avLst/>
          </a:prstGeom>
          <a:noFill/>
          <a:ln>
            <a:noFill/>
          </a:ln>
        </p:spPr>
        <p:txBody>
          <a:bodyPr anchor="b"/>
          <a:p>
            <a:pPr algn="r">
              <a:lnSpc>
                <a:spcPct val="100000"/>
              </a:lnSpc>
            </a:pPr>
            <a:fld id="{A233D2FA-EBE6-4406-98BD-24E1532A8ABD}"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p:spPr>
      </p:sp>
      <p:sp>
        <p:nvSpPr>
          <p:cNvPr id="226"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2000" spc="-1" strike="noStrike">
                <a:latin typeface="Arial"/>
              </a:rPr>
              <a:t>Pair: </a:t>
            </a:r>
            <a:r>
              <a:rPr b="0" lang="en-IE" sz="1200" spc="-1" strike="noStrike">
                <a:solidFill>
                  <a:srgbClr val="000000"/>
                </a:solidFill>
                <a:latin typeface="+mn-lt"/>
                <a:ea typeface="+mn-ea"/>
              </a:rPr>
              <a:t>A convenience class to represent name-value pairs.</a:t>
            </a:r>
            <a:endParaRPr b="0" lang="en-IE" sz="1200" spc="-1" strike="noStrike">
              <a:latin typeface="Arial"/>
            </a:endParaRPr>
          </a:p>
        </p:txBody>
      </p:sp>
      <p:sp>
        <p:nvSpPr>
          <p:cNvPr id="227" name="TextShape 3"/>
          <p:cNvSpPr txBox="1"/>
          <p:nvPr/>
        </p:nvSpPr>
        <p:spPr>
          <a:xfrm>
            <a:off x="3884760" y="8685360"/>
            <a:ext cx="2971440" cy="456840"/>
          </a:xfrm>
          <a:prstGeom prst="rect">
            <a:avLst/>
          </a:prstGeom>
          <a:noFill/>
          <a:ln>
            <a:noFill/>
          </a:ln>
        </p:spPr>
        <p:txBody>
          <a:bodyPr anchor="b"/>
          <a:p>
            <a:pPr algn="r">
              <a:lnSpc>
                <a:spcPct val="100000"/>
              </a:lnSpc>
            </a:pPr>
            <a:fld id="{53E8E85E-F10C-4E14-AAFB-2675A4A884F2}"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p:spPr>
      </p:sp>
      <p:sp>
        <p:nvSpPr>
          <p:cNvPr id="229"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30" name="TextShape 3"/>
          <p:cNvSpPr txBox="1"/>
          <p:nvPr/>
        </p:nvSpPr>
        <p:spPr>
          <a:xfrm>
            <a:off x="3884760" y="8685360"/>
            <a:ext cx="2971440" cy="456840"/>
          </a:xfrm>
          <a:prstGeom prst="rect">
            <a:avLst/>
          </a:prstGeom>
          <a:noFill/>
          <a:ln>
            <a:noFill/>
          </a:ln>
        </p:spPr>
        <p:txBody>
          <a:bodyPr anchor="b"/>
          <a:p>
            <a:pPr algn="r">
              <a:lnSpc>
                <a:spcPct val="100000"/>
              </a:lnSpc>
            </a:pPr>
            <a:fld id="{0DCBCDC2-40F1-4CB8-9303-B791F588BD4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1143000" y="685800"/>
            <a:ext cx="4571640" cy="342864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182" name="TextShape 3"/>
          <p:cNvSpPr txBox="1"/>
          <p:nvPr/>
        </p:nvSpPr>
        <p:spPr>
          <a:xfrm>
            <a:off x="3884760" y="8685360"/>
            <a:ext cx="2971440" cy="456840"/>
          </a:xfrm>
          <a:prstGeom prst="rect">
            <a:avLst/>
          </a:prstGeom>
          <a:noFill/>
          <a:ln>
            <a:noFill/>
          </a:ln>
        </p:spPr>
        <p:txBody>
          <a:bodyPr anchor="b"/>
          <a:p>
            <a:pPr algn="r">
              <a:lnSpc>
                <a:spcPct val="100000"/>
              </a:lnSpc>
            </a:pPr>
            <a:fld id="{966A24DD-B805-4213-88EE-547C3B8EEE6E}"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33" name="TextShape 3"/>
          <p:cNvSpPr txBox="1"/>
          <p:nvPr/>
        </p:nvSpPr>
        <p:spPr>
          <a:xfrm>
            <a:off x="3884760" y="8685360"/>
            <a:ext cx="2971440" cy="456840"/>
          </a:xfrm>
          <a:prstGeom prst="rect">
            <a:avLst/>
          </a:prstGeom>
          <a:noFill/>
          <a:ln>
            <a:noFill/>
          </a:ln>
        </p:spPr>
        <p:txBody>
          <a:bodyPr anchor="b"/>
          <a:p>
            <a:pPr algn="r">
              <a:lnSpc>
                <a:spcPct val="100000"/>
              </a:lnSpc>
            </a:pPr>
            <a:fld id="{5BAFD3A5-9BD8-4257-A64E-01C60F4DF05A}"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884760" y="8685360"/>
            <a:ext cx="2971440" cy="456840"/>
          </a:xfrm>
          <a:prstGeom prst="rect">
            <a:avLst/>
          </a:prstGeom>
          <a:noFill/>
          <a:ln>
            <a:noFill/>
          </a:ln>
        </p:spPr>
        <p:txBody>
          <a:bodyPr anchor="b"/>
          <a:p>
            <a:pPr algn="r">
              <a:lnSpc>
                <a:spcPct val="100000"/>
              </a:lnSpc>
            </a:pPr>
            <a:fld id="{064F07B5-4233-45A2-8F79-5715E7FADFBD}" type="slidenum">
              <a:rPr b="0" lang="en-IE" sz="1200" spc="-1" strike="noStrike">
                <a:solidFill>
                  <a:srgbClr val="000000"/>
                </a:solidFill>
                <a:latin typeface="Times New Roman"/>
              </a:rPr>
              <a:t>&lt;number&gt;</a:t>
            </a:fld>
            <a:endParaRPr b="0" lang="en-IE" sz="1200" spc="-1" strike="noStrike">
              <a:latin typeface="Times New Roman"/>
            </a:endParaRPr>
          </a:p>
        </p:txBody>
      </p:sp>
      <p:sp>
        <p:nvSpPr>
          <p:cNvPr id="235" name="PlaceHolder 2"/>
          <p:cNvSpPr>
            <a:spLocks noGrp="1"/>
          </p:cNvSpPr>
          <p:nvPr>
            <p:ph type="sldImg"/>
          </p:nvPr>
        </p:nvSpPr>
        <p:spPr>
          <a:xfrm>
            <a:off x="1143000" y="685800"/>
            <a:ext cx="4571640" cy="3428640"/>
          </a:xfrm>
          <a:prstGeom prst="rect">
            <a:avLst/>
          </a:prstGeom>
        </p:spPr>
      </p:sp>
      <p:sp>
        <p:nvSpPr>
          <p:cNvPr id="236" name="PlaceHolder 3"/>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1143000" y="685800"/>
            <a:ext cx="4571640" cy="3428640"/>
          </a:xfrm>
          <a:prstGeom prst="rect">
            <a:avLst/>
          </a:prstGeom>
        </p:spPr>
      </p:sp>
      <p:sp>
        <p:nvSpPr>
          <p:cNvPr id="184"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185" name="TextShape 3"/>
          <p:cNvSpPr txBox="1"/>
          <p:nvPr/>
        </p:nvSpPr>
        <p:spPr>
          <a:xfrm>
            <a:off x="3884760" y="8685360"/>
            <a:ext cx="2971440" cy="456840"/>
          </a:xfrm>
          <a:prstGeom prst="rect">
            <a:avLst/>
          </a:prstGeom>
          <a:noFill/>
          <a:ln>
            <a:noFill/>
          </a:ln>
        </p:spPr>
        <p:txBody>
          <a:bodyPr anchor="b"/>
          <a:p>
            <a:pPr algn="r">
              <a:lnSpc>
                <a:spcPct val="100000"/>
              </a:lnSpc>
            </a:pPr>
            <a:fld id="{6D382A1A-7842-45D0-9B31-7553C5710FC8}"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1143000" y="685800"/>
            <a:ext cx="4571640" cy="3428640"/>
          </a:xfrm>
          <a:prstGeom prst="rect">
            <a:avLst/>
          </a:prstGeom>
        </p:spPr>
      </p:sp>
      <p:sp>
        <p:nvSpPr>
          <p:cNvPr id="187"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188" name="TextShape 3"/>
          <p:cNvSpPr txBox="1"/>
          <p:nvPr/>
        </p:nvSpPr>
        <p:spPr>
          <a:xfrm>
            <a:off x="3884760" y="8685360"/>
            <a:ext cx="2971440" cy="456840"/>
          </a:xfrm>
          <a:prstGeom prst="rect">
            <a:avLst/>
          </a:prstGeom>
          <a:noFill/>
          <a:ln>
            <a:noFill/>
          </a:ln>
        </p:spPr>
        <p:txBody>
          <a:bodyPr anchor="b"/>
          <a:p>
            <a:pPr algn="r">
              <a:lnSpc>
                <a:spcPct val="100000"/>
              </a:lnSpc>
            </a:pPr>
            <a:fld id="{EDE2FA81-8F8E-4525-BD1D-2CE65CC87843}"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p:spPr>
      </p:sp>
      <p:sp>
        <p:nvSpPr>
          <p:cNvPr id="238"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39" name="TextShape 3"/>
          <p:cNvSpPr txBox="1"/>
          <p:nvPr/>
        </p:nvSpPr>
        <p:spPr>
          <a:xfrm>
            <a:off x="3884760" y="8685360"/>
            <a:ext cx="2971440" cy="456840"/>
          </a:xfrm>
          <a:prstGeom prst="rect">
            <a:avLst/>
          </a:prstGeom>
          <a:noFill/>
          <a:ln>
            <a:noFill/>
          </a:ln>
        </p:spPr>
        <p:txBody>
          <a:bodyPr anchor="b"/>
          <a:p>
            <a:pPr algn="r">
              <a:lnSpc>
                <a:spcPct val="100000"/>
              </a:lnSpc>
            </a:pPr>
            <a:fld id="{42CBA604-9752-473A-BD37-A36BEB029A52}"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p:spPr>
      </p:sp>
      <p:sp>
        <p:nvSpPr>
          <p:cNvPr id="24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2000" spc="-1" strike="noStrike">
                <a:latin typeface="Arial"/>
              </a:rPr>
              <a:t>public EnumMap(</a:t>
            </a:r>
            <a:r>
              <a:rPr b="0" lang="en-IE" sz="1200" spc="-1" strike="noStrike">
                <a:solidFill>
                  <a:srgbClr val="000000"/>
                </a:solidFill>
                <a:latin typeface="+mn-lt"/>
                <a:ea typeface="+mn-ea"/>
                <a:hlinkClick r:id="rId1"/>
              </a:rPr>
              <a:t>Class</a:t>
            </a:r>
            <a:r>
              <a:rPr b="0" lang="en-IE" sz="2000" spc="-1" strike="noStrike">
                <a:solidFill>
                  <a:srgbClr val="000000"/>
                </a:solidFill>
                <a:latin typeface="+mn-lt"/>
                <a:ea typeface="+mn-ea"/>
              </a:rPr>
              <a:t>&lt;</a:t>
            </a:r>
            <a:r>
              <a:rPr b="0" lang="en-IE" sz="1200" spc="-1" strike="noStrike">
                <a:solidFill>
                  <a:srgbClr val="000000"/>
                </a:solidFill>
                <a:latin typeface="+mn-lt"/>
                <a:ea typeface="+mn-ea"/>
                <a:hlinkClick r:id="rId2"/>
              </a:rPr>
              <a:t>K</a:t>
            </a:r>
            <a:r>
              <a:rPr b="0" lang="en-IE" sz="2000" spc="-1" strike="noStrike">
                <a:solidFill>
                  <a:srgbClr val="000000"/>
                </a:solidFill>
                <a:latin typeface="+mn-lt"/>
                <a:ea typeface="+mn-ea"/>
              </a:rPr>
              <a:t>&gt; keyType)</a:t>
            </a:r>
            <a:r>
              <a:rPr b="0" lang="en-IE" sz="1200" spc="-1" strike="noStrike">
                <a:solidFill>
                  <a:srgbClr val="000000"/>
                </a:solidFill>
                <a:latin typeface="+mn-lt"/>
                <a:ea typeface="+mn-ea"/>
              </a:rPr>
              <a:t>Creates an empty enum map with the specified key type.</a:t>
            </a:r>
            <a:endParaRPr b="0" lang="en-IE" sz="1200" spc="-1" strike="noStrike">
              <a:latin typeface="Arial"/>
            </a:endParaRPr>
          </a:p>
          <a:p>
            <a:pPr marL="216000" indent="-216000">
              <a:lnSpc>
                <a:spcPct val="100000"/>
              </a:lnSpc>
            </a:pPr>
            <a:r>
              <a:rPr b="1" lang="en-IE" sz="2000" spc="-1" strike="noStrike">
                <a:solidFill>
                  <a:srgbClr val="000000"/>
                </a:solidFill>
                <a:latin typeface="+mn-lt"/>
                <a:ea typeface="+mn-ea"/>
              </a:rPr>
              <a:t>Parameters:</a:t>
            </a:r>
            <a:r>
              <a:rPr b="0" lang="en-IE" sz="2000" spc="-1" strike="noStrike">
                <a:solidFill>
                  <a:srgbClr val="000000"/>
                </a:solidFill>
                <a:latin typeface="+mn-lt"/>
                <a:ea typeface="+mn-ea"/>
              </a:rPr>
              <a:t>keyType - the class object of the key type for this enum map</a:t>
            </a:r>
            <a:endParaRPr b="0" lang="en-IE" sz="2000" spc="-1" strike="noStrike">
              <a:latin typeface="Arial"/>
            </a:endParaRPr>
          </a:p>
        </p:txBody>
      </p:sp>
      <p:sp>
        <p:nvSpPr>
          <p:cNvPr id="242" name="TextShape 3"/>
          <p:cNvSpPr txBox="1"/>
          <p:nvPr/>
        </p:nvSpPr>
        <p:spPr>
          <a:xfrm>
            <a:off x="3884760" y="8685360"/>
            <a:ext cx="2971440" cy="456840"/>
          </a:xfrm>
          <a:prstGeom prst="rect">
            <a:avLst/>
          </a:prstGeom>
          <a:noFill/>
          <a:ln>
            <a:noFill/>
          </a:ln>
        </p:spPr>
        <p:txBody>
          <a:bodyPr anchor="b"/>
          <a:p>
            <a:pPr algn="r">
              <a:lnSpc>
                <a:spcPct val="100000"/>
              </a:lnSpc>
            </a:pPr>
            <a:fld id="{457F02ED-F539-47B2-BA1B-565E79CE777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43000" y="685800"/>
            <a:ext cx="457164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45" name="TextShape 3"/>
          <p:cNvSpPr txBox="1"/>
          <p:nvPr/>
        </p:nvSpPr>
        <p:spPr>
          <a:xfrm>
            <a:off x="3884760" y="8685360"/>
            <a:ext cx="2971440" cy="456840"/>
          </a:xfrm>
          <a:prstGeom prst="rect">
            <a:avLst/>
          </a:prstGeom>
          <a:noFill/>
          <a:ln>
            <a:noFill/>
          </a:ln>
        </p:spPr>
        <p:txBody>
          <a:bodyPr anchor="b"/>
          <a:p>
            <a:pPr algn="r">
              <a:lnSpc>
                <a:spcPct val="100000"/>
              </a:lnSpc>
            </a:pPr>
            <a:fld id="{DADD3265-C35B-4263-AFB1-F0566C2DA020}"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143000" y="685800"/>
            <a:ext cx="4571640" cy="3428640"/>
          </a:xfrm>
          <a:prstGeom prst="rect">
            <a:avLst/>
          </a:prstGeom>
        </p:spPr>
      </p:sp>
      <p:sp>
        <p:nvSpPr>
          <p:cNvPr id="24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2000" spc="-1" strike="noStrike">
                <a:latin typeface="Arial"/>
              </a:rPr>
              <a:t>map1.get(p.getKey()) returns a list of Strings</a:t>
            </a:r>
            <a:endParaRPr b="0" lang="en-IE" sz="2000" spc="-1" strike="noStrike">
              <a:latin typeface="Arial"/>
            </a:endParaRPr>
          </a:p>
        </p:txBody>
      </p:sp>
      <p:sp>
        <p:nvSpPr>
          <p:cNvPr id="248" name="TextShape 3"/>
          <p:cNvSpPr txBox="1"/>
          <p:nvPr/>
        </p:nvSpPr>
        <p:spPr>
          <a:xfrm>
            <a:off x="3884760" y="8685360"/>
            <a:ext cx="2971440" cy="456840"/>
          </a:xfrm>
          <a:prstGeom prst="rect">
            <a:avLst/>
          </a:prstGeom>
          <a:noFill/>
          <a:ln>
            <a:noFill/>
          </a:ln>
        </p:spPr>
        <p:txBody>
          <a:bodyPr anchor="b"/>
          <a:p>
            <a:pPr algn="r">
              <a:lnSpc>
                <a:spcPct val="100000"/>
              </a:lnSpc>
            </a:pPr>
            <a:fld id="{05D986B7-B0C6-429B-865E-7490BE0E2D96}"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143000" y="685800"/>
            <a:ext cx="457164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51" name="TextShape 3"/>
          <p:cNvSpPr txBox="1"/>
          <p:nvPr/>
        </p:nvSpPr>
        <p:spPr>
          <a:xfrm>
            <a:off x="3884760" y="8685360"/>
            <a:ext cx="2971440" cy="456840"/>
          </a:xfrm>
          <a:prstGeom prst="rect">
            <a:avLst/>
          </a:prstGeom>
          <a:noFill/>
          <a:ln>
            <a:noFill/>
          </a:ln>
        </p:spPr>
        <p:txBody>
          <a:bodyPr anchor="b"/>
          <a:p>
            <a:pPr algn="r">
              <a:lnSpc>
                <a:spcPct val="100000"/>
              </a:lnSpc>
            </a:pPr>
            <a:fld id="{C5E6AE35-6468-4B21-859B-2BD043B46E2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43000" y="685800"/>
            <a:ext cx="4571640" cy="3428640"/>
          </a:xfrm>
          <a:prstGeom prst="rect">
            <a:avLst/>
          </a:prstGeom>
        </p:spPr>
      </p:sp>
      <p:sp>
        <p:nvSpPr>
          <p:cNvPr id="253"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54" name="TextShape 3"/>
          <p:cNvSpPr txBox="1"/>
          <p:nvPr/>
        </p:nvSpPr>
        <p:spPr>
          <a:xfrm>
            <a:off x="3884760" y="8685360"/>
            <a:ext cx="2971440" cy="456840"/>
          </a:xfrm>
          <a:prstGeom prst="rect">
            <a:avLst/>
          </a:prstGeom>
          <a:noFill/>
          <a:ln>
            <a:noFill/>
          </a:ln>
        </p:spPr>
        <p:txBody>
          <a:bodyPr anchor="b"/>
          <a:p>
            <a:pPr algn="r">
              <a:lnSpc>
                <a:spcPct val="100000"/>
              </a:lnSpc>
            </a:pPr>
            <a:fld id="{AEDDEA79-8950-40B4-A944-50CE3059FBD9}"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143000" y="685800"/>
            <a:ext cx="4571640" cy="3428640"/>
          </a:xfrm>
          <a:prstGeom prst="rect">
            <a:avLst/>
          </a:prstGeom>
        </p:spPr>
      </p:sp>
      <p:sp>
        <p:nvSpPr>
          <p:cNvPr id="256"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57" name="TextShape 3"/>
          <p:cNvSpPr txBox="1"/>
          <p:nvPr/>
        </p:nvSpPr>
        <p:spPr>
          <a:xfrm>
            <a:off x="3884760" y="8685360"/>
            <a:ext cx="2971440" cy="456840"/>
          </a:xfrm>
          <a:prstGeom prst="rect">
            <a:avLst/>
          </a:prstGeom>
          <a:noFill/>
          <a:ln>
            <a:noFill/>
          </a:ln>
        </p:spPr>
        <p:txBody>
          <a:bodyPr anchor="b"/>
          <a:p>
            <a:pPr algn="r">
              <a:lnSpc>
                <a:spcPct val="100000"/>
              </a:lnSpc>
            </a:pPr>
            <a:fld id="{0A7776E9-F7DF-4DFC-92F6-7F2F63BCD04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1143000" y="685800"/>
            <a:ext cx="4571640" cy="3428640"/>
          </a:xfrm>
          <a:prstGeom prst="rect">
            <a:avLst/>
          </a:prstGeom>
        </p:spPr>
      </p:sp>
      <p:sp>
        <p:nvSpPr>
          <p:cNvPr id="190"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191" name="TextShape 3"/>
          <p:cNvSpPr txBox="1"/>
          <p:nvPr/>
        </p:nvSpPr>
        <p:spPr>
          <a:xfrm>
            <a:off x="3884760" y="8685360"/>
            <a:ext cx="2971440" cy="456840"/>
          </a:xfrm>
          <a:prstGeom prst="rect">
            <a:avLst/>
          </a:prstGeom>
          <a:noFill/>
          <a:ln>
            <a:noFill/>
          </a:ln>
        </p:spPr>
        <p:txBody>
          <a:bodyPr anchor="b"/>
          <a:p>
            <a:pPr algn="r">
              <a:lnSpc>
                <a:spcPct val="100000"/>
              </a:lnSpc>
            </a:pPr>
            <a:fld id="{0D6B8C61-E2B3-4E4C-B866-637757782C28}"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1143000" y="685800"/>
            <a:ext cx="4571640" cy="3428640"/>
          </a:xfrm>
          <a:prstGeom prst="rect">
            <a:avLst/>
          </a:prstGeom>
        </p:spPr>
      </p:sp>
      <p:sp>
        <p:nvSpPr>
          <p:cNvPr id="193" name="PlaceHolder 2"/>
          <p:cNvSpPr>
            <a:spLocks noGrp="1"/>
          </p:cNvSpPr>
          <p:nvPr>
            <p:ph type="body"/>
          </p:nvPr>
        </p:nvSpPr>
        <p:spPr>
          <a:xfrm>
            <a:off x="685800" y="4343400"/>
            <a:ext cx="5486040" cy="4114440"/>
          </a:xfrm>
          <a:prstGeom prst="rect">
            <a:avLst/>
          </a:prstGeom>
        </p:spPr>
        <p:txBody>
          <a:bodyPr/>
          <a:p>
            <a:pPr>
              <a:lnSpc>
                <a:spcPct val="100000"/>
              </a:lnSpc>
            </a:pPr>
            <a:r>
              <a:rPr b="1" lang="en-IE" sz="1200" spc="-1" strike="noStrike">
                <a:solidFill>
                  <a:srgbClr val="000000"/>
                </a:solidFill>
                <a:latin typeface="+mn-lt"/>
                <a:ea typeface="+mn-ea"/>
                <a:hlinkClick r:id="rId1"/>
              </a:rPr>
              <a:t>HashMap</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2"/>
              </a:rPr>
              <a:t>Map</a:t>
            </a:r>
            <a:r>
              <a:rPr b="0" lang="en-IE" sz="2000" spc="-1" strike="noStrike">
                <a:solidFill>
                  <a:srgbClr val="000000"/>
                </a:solidFill>
                <a:latin typeface="+mn-lt"/>
                <a:ea typeface="+mn-ea"/>
              </a:rPr>
              <a:t>&lt;? extends </a:t>
            </a:r>
            <a:r>
              <a:rPr b="1" lang="en-IE" sz="1200" spc="-1" strike="noStrike">
                <a:solidFill>
                  <a:srgbClr val="000000"/>
                </a:solidFill>
                <a:latin typeface="+mn-lt"/>
                <a:ea typeface="+mn-ea"/>
                <a:hlinkClick r:id="rId3"/>
              </a:rPr>
              <a:t>K</a:t>
            </a:r>
            <a:r>
              <a:rPr b="0" lang="en-IE" sz="2000" spc="-1" strike="noStrike">
                <a:solidFill>
                  <a:srgbClr val="000000"/>
                </a:solidFill>
                <a:latin typeface="+mn-lt"/>
                <a:ea typeface="+mn-ea"/>
              </a:rPr>
              <a:t>,? extends </a:t>
            </a:r>
            <a:r>
              <a:rPr b="1" lang="en-IE" sz="1200" spc="-1" strike="noStrike">
                <a:solidFill>
                  <a:srgbClr val="000000"/>
                </a:solidFill>
                <a:latin typeface="+mn-lt"/>
                <a:ea typeface="+mn-ea"/>
                <a:hlinkClick r:id="rId4"/>
              </a:rPr>
              <a:t>V</a:t>
            </a:r>
            <a:r>
              <a:rPr b="0" lang="en-IE" sz="2000" spc="-1" strike="noStrike">
                <a:solidFill>
                  <a:srgbClr val="000000"/>
                </a:solidFill>
                <a:latin typeface="+mn-lt"/>
                <a:ea typeface="+mn-ea"/>
              </a:rPr>
              <a:t>&gt; m)</a:t>
            </a:r>
            <a:r>
              <a:rPr b="0" lang="en-IE" sz="1200" spc="-1" strike="noStrike">
                <a:solidFill>
                  <a:srgbClr val="000000"/>
                </a:solidFill>
                <a:latin typeface="+mn-lt"/>
                <a:ea typeface="+mn-ea"/>
              </a:rPr>
              <a:t>Constructs a new HashMap with the same mappings as the specified Map.</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5"/>
              </a:rPr>
              <a:t>TreeMap</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6"/>
              </a:rPr>
              <a:t>Map</a:t>
            </a:r>
            <a:r>
              <a:rPr b="0" lang="en-IE" sz="2000" spc="-1" strike="noStrike">
                <a:solidFill>
                  <a:srgbClr val="000000"/>
                </a:solidFill>
                <a:latin typeface="+mn-lt"/>
                <a:ea typeface="+mn-ea"/>
              </a:rPr>
              <a:t>&lt;? extends </a:t>
            </a:r>
            <a:r>
              <a:rPr b="1" lang="en-IE" sz="1200" spc="-1" strike="noStrike">
                <a:solidFill>
                  <a:srgbClr val="000000"/>
                </a:solidFill>
                <a:latin typeface="+mn-lt"/>
                <a:ea typeface="+mn-ea"/>
                <a:hlinkClick r:id="rId7"/>
              </a:rPr>
              <a:t>K</a:t>
            </a:r>
            <a:r>
              <a:rPr b="0" lang="en-IE" sz="2000" spc="-1" strike="noStrike">
                <a:solidFill>
                  <a:srgbClr val="000000"/>
                </a:solidFill>
                <a:latin typeface="+mn-lt"/>
                <a:ea typeface="+mn-ea"/>
              </a:rPr>
              <a:t>,? extends </a:t>
            </a:r>
            <a:r>
              <a:rPr b="1" lang="en-IE" sz="1200" spc="-1" strike="noStrike">
                <a:solidFill>
                  <a:srgbClr val="000000"/>
                </a:solidFill>
                <a:latin typeface="+mn-lt"/>
                <a:ea typeface="+mn-ea"/>
                <a:hlinkClick r:id="rId8"/>
              </a:rPr>
              <a:t>V</a:t>
            </a:r>
            <a:r>
              <a:rPr b="0" lang="en-IE" sz="2000" spc="-1" strike="noStrike">
                <a:solidFill>
                  <a:srgbClr val="000000"/>
                </a:solidFill>
                <a:latin typeface="+mn-lt"/>
                <a:ea typeface="+mn-ea"/>
              </a:rPr>
              <a:t>&gt; m)</a:t>
            </a:r>
            <a:r>
              <a:rPr b="0" lang="en-IE" sz="1200" spc="-1" strike="noStrike">
                <a:solidFill>
                  <a:srgbClr val="000000"/>
                </a:solidFill>
                <a:latin typeface="+mn-lt"/>
                <a:ea typeface="+mn-ea"/>
              </a:rPr>
              <a:t>Constructs a new tree map containing the same mappings as the given map, ordered according to the </a:t>
            </a:r>
            <a:r>
              <a:rPr b="0" i="1" lang="en-IE" sz="1200" spc="-1" strike="noStrike">
                <a:solidFill>
                  <a:srgbClr val="000000"/>
                </a:solidFill>
                <a:latin typeface="+mn-lt"/>
                <a:ea typeface="+mn-ea"/>
              </a:rPr>
              <a:t>natural ordering</a:t>
            </a:r>
            <a:r>
              <a:rPr b="0" lang="en-IE" sz="1200" spc="-1" strike="noStrike">
                <a:solidFill>
                  <a:srgbClr val="000000"/>
                </a:solidFill>
                <a:latin typeface="+mn-lt"/>
                <a:ea typeface="+mn-ea"/>
              </a:rPr>
              <a:t> of its keys.</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9"/>
              </a:rPr>
              <a:t>EnumMap</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10"/>
              </a:rPr>
              <a:t>Class</a:t>
            </a:r>
            <a:r>
              <a:rPr b="0" lang="en-IE" sz="2000" spc="-1" strike="noStrike">
                <a:solidFill>
                  <a:srgbClr val="000000"/>
                </a:solidFill>
                <a:latin typeface="+mn-lt"/>
                <a:ea typeface="+mn-ea"/>
              </a:rPr>
              <a:t>&lt;</a:t>
            </a:r>
            <a:r>
              <a:rPr b="1" lang="en-IE" sz="1200" spc="-1" strike="noStrike">
                <a:solidFill>
                  <a:srgbClr val="000000"/>
                </a:solidFill>
                <a:latin typeface="+mn-lt"/>
                <a:ea typeface="+mn-ea"/>
                <a:hlinkClick r:id="rId11"/>
              </a:rPr>
              <a:t>K</a:t>
            </a:r>
            <a:r>
              <a:rPr b="0" lang="en-IE" sz="2000" spc="-1" strike="noStrike">
                <a:solidFill>
                  <a:srgbClr val="000000"/>
                </a:solidFill>
                <a:latin typeface="+mn-lt"/>
                <a:ea typeface="+mn-ea"/>
              </a:rPr>
              <a:t>&gt; keyType)</a:t>
            </a:r>
            <a:r>
              <a:rPr b="0" lang="en-IE" sz="1200" spc="-1" strike="noStrike">
                <a:solidFill>
                  <a:srgbClr val="000000"/>
                </a:solidFill>
                <a:latin typeface="+mn-lt"/>
                <a:ea typeface="+mn-ea"/>
              </a:rPr>
              <a:t>Creates an empty enum map with the specified key type.</a:t>
            </a:r>
            <a:endParaRPr b="0" lang="en-IE" sz="1200" spc="-1" strike="noStrike">
              <a:latin typeface="Arial"/>
            </a:endParaRPr>
          </a:p>
          <a:p>
            <a:pPr>
              <a:lnSpc>
                <a:spcPct val="100000"/>
              </a:lnSpc>
            </a:pPr>
            <a:endParaRPr b="0" lang="en-IE" sz="1200" spc="-1" strike="noStrike">
              <a:latin typeface="Arial"/>
            </a:endParaRPr>
          </a:p>
        </p:txBody>
      </p:sp>
      <p:sp>
        <p:nvSpPr>
          <p:cNvPr id="194" name="TextShape 3"/>
          <p:cNvSpPr txBox="1"/>
          <p:nvPr/>
        </p:nvSpPr>
        <p:spPr>
          <a:xfrm>
            <a:off x="3884760" y="8685360"/>
            <a:ext cx="2971440" cy="456840"/>
          </a:xfrm>
          <a:prstGeom prst="rect">
            <a:avLst/>
          </a:prstGeom>
          <a:noFill/>
          <a:ln>
            <a:noFill/>
          </a:ln>
        </p:spPr>
        <p:txBody>
          <a:bodyPr anchor="b"/>
          <a:p>
            <a:pPr algn="r">
              <a:lnSpc>
                <a:spcPct val="100000"/>
              </a:lnSpc>
            </a:pPr>
            <a:fld id="{36D79FB9-425A-49C6-914D-54E194D7F944}"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1143000" y="685800"/>
            <a:ext cx="4571640" cy="3428640"/>
          </a:xfrm>
          <a:prstGeom prst="rect">
            <a:avLst/>
          </a:prstGeom>
        </p:spPr>
      </p:sp>
      <p:sp>
        <p:nvSpPr>
          <p:cNvPr id="196" name="PlaceHolder 2"/>
          <p:cNvSpPr>
            <a:spLocks noGrp="1"/>
          </p:cNvSpPr>
          <p:nvPr>
            <p:ph type="body"/>
          </p:nvPr>
        </p:nvSpPr>
        <p:spPr>
          <a:xfrm>
            <a:off x="685800" y="4343400"/>
            <a:ext cx="5486040" cy="4114440"/>
          </a:xfrm>
          <a:prstGeom prst="rect">
            <a:avLst/>
          </a:prstGeom>
        </p:spPr>
        <p:txBody>
          <a:bodyPr/>
          <a:p>
            <a:pPr>
              <a:lnSpc>
                <a:spcPct val="100000"/>
              </a:lnSpc>
            </a:pPr>
            <a:r>
              <a:rPr b="1" lang="en-IE" sz="1200" spc="-1" strike="noStrike">
                <a:solidFill>
                  <a:srgbClr val="000000"/>
                </a:solidFill>
                <a:latin typeface="+mn-lt"/>
                <a:ea typeface="+mn-ea"/>
                <a:hlinkClick r:id="rId1"/>
              </a:rPr>
              <a:t>put</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2"/>
              </a:rPr>
              <a:t>K</a:t>
            </a:r>
            <a:r>
              <a:rPr b="0" lang="en-IE" sz="2000" spc="-1" strike="noStrike">
                <a:solidFill>
                  <a:srgbClr val="000000"/>
                </a:solidFill>
                <a:latin typeface="+mn-lt"/>
                <a:ea typeface="+mn-ea"/>
              </a:rPr>
              <a:t> key, </a:t>
            </a:r>
            <a:r>
              <a:rPr b="1" lang="en-IE" sz="1200" spc="-1" strike="noStrike">
                <a:solidFill>
                  <a:srgbClr val="000000"/>
                </a:solidFill>
                <a:latin typeface="+mn-lt"/>
                <a:ea typeface="+mn-ea"/>
                <a:hlinkClick r:id="rId3"/>
              </a:rPr>
              <a:t>V</a:t>
            </a:r>
            <a:r>
              <a:rPr b="0" lang="en-IE" sz="2000" spc="-1" strike="noStrike">
                <a:solidFill>
                  <a:srgbClr val="000000"/>
                </a:solidFill>
                <a:latin typeface="+mn-lt"/>
                <a:ea typeface="+mn-ea"/>
              </a:rPr>
              <a:t> value)</a:t>
            </a:r>
            <a:r>
              <a:rPr b="0" lang="en-IE" sz="1200" spc="-1" strike="noStrike">
                <a:solidFill>
                  <a:srgbClr val="000000"/>
                </a:solidFill>
                <a:latin typeface="+mn-lt"/>
                <a:ea typeface="+mn-ea"/>
              </a:rPr>
              <a:t>Associates the specified value with the specified key in this map.</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4"/>
              </a:rPr>
              <a:t>putAll</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5"/>
              </a:rPr>
              <a:t>Map</a:t>
            </a:r>
            <a:r>
              <a:rPr b="0" lang="en-IE" sz="2000" spc="-1" strike="noStrike">
                <a:solidFill>
                  <a:srgbClr val="000000"/>
                </a:solidFill>
                <a:latin typeface="+mn-lt"/>
                <a:ea typeface="+mn-ea"/>
              </a:rPr>
              <a:t>&lt;? extends </a:t>
            </a:r>
            <a:r>
              <a:rPr b="1" lang="en-IE" sz="1200" spc="-1" strike="noStrike">
                <a:solidFill>
                  <a:srgbClr val="000000"/>
                </a:solidFill>
                <a:latin typeface="+mn-lt"/>
                <a:ea typeface="+mn-ea"/>
                <a:hlinkClick r:id="rId6"/>
              </a:rPr>
              <a:t>K</a:t>
            </a:r>
            <a:r>
              <a:rPr b="0" lang="en-IE" sz="2000" spc="-1" strike="noStrike">
                <a:solidFill>
                  <a:srgbClr val="000000"/>
                </a:solidFill>
                <a:latin typeface="+mn-lt"/>
                <a:ea typeface="+mn-ea"/>
              </a:rPr>
              <a:t>,? extends </a:t>
            </a:r>
            <a:r>
              <a:rPr b="1" lang="en-IE" sz="1200" spc="-1" strike="noStrike">
                <a:solidFill>
                  <a:srgbClr val="000000"/>
                </a:solidFill>
                <a:latin typeface="+mn-lt"/>
                <a:ea typeface="+mn-ea"/>
                <a:hlinkClick r:id="rId7"/>
              </a:rPr>
              <a:t>V</a:t>
            </a:r>
            <a:r>
              <a:rPr b="0" lang="en-IE" sz="2000" spc="-1" strike="noStrike">
                <a:solidFill>
                  <a:srgbClr val="000000"/>
                </a:solidFill>
                <a:latin typeface="+mn-lt"/>
                <a:ea typeface="+mn-ea"/>
              </a:rPr>
              <a:t>&gt; m)</a:t>
            </a:r>
            <a:r>
              <a:rPr b="0" lang="en-IE" sz="1200" spc="-1" strike="noStrike">
                <a:solidFill>
                  <a:srgbClr val="000000"/>
                </a:solidFill>
                <a:latin typeface="+mn-lt"/>
                <a:ea typeface="+mn-ea"/>
              </a:rPr>
              <a:t>Copies all of the mappings from the specified map to this map.</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8"/>
              </a:rPr>
              <a:t>putIfAbsent</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9"/>
              </a:rPr>
              <a:t>K</a:t>
            </a:r>
            <a:r>
              <a:rPr b="0" lang="en-IE" sz="2000" spc="-1" strike="noStrike">
                <a:solidFill>
                  <a:srgbClr val="000000"/>
                </a:solidFill>
                <a:latin typeface="+mn-lt"/>
                <a:ea typeface="+mn-ea"/>
              </a:rPr>
              <a:t> key, </a:t>
            </a:r>
            <a:r>
              <a:rPr b="1" lang="en-IE" sz="1200" spc="-1" strike="noStrike">
                <a:solidFill>
                  <a:srgbClr val="000000"/>
                </a:solidFill>
                <a:latin typeface="+mn-lt"/>
                <a:ea typeface="+mn-ea"/>
                <a:hlinkClick r:id="rId10"/>
              </a:rPr>
              <a:t>V</a:t>
            </a:r>
            <a:r>
              <a:rPr b="0" lang="en-IE" sz="2000" spc="-1" strike="noStrike">
                <a:solidFill>
                  <a:srgbClr val="000000"/>
                </a:solidFill>
                <a:latin typeface="+mn-lt"/>
                <a:ea typeface="+mn-ea"/>
              </a:rPr>
              <a:t> value)</a:t>
            </a:r>
            <a:r>
              <a:rPr b="0" lang="en-IE" sz="1200" spc="-1" strike="noStrike">
                <a:solidFill>
                  <a:srgbClr val="000000"/>
                </a:solidFill>
                <a:latin typeface="+mn-lt"/>
                <a:ea typeface="+mn-ea"/>
              </a:rPr>
              <a:t>If the specified key is not already associated with a value (or is mapped to null) associates it with the given value and returns null, else returns the current value.</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11"/>
              </a:rPr>
              <a:t>remove</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12"/>
              </a:rPr>
              <a:t>Object</a:t>
            </a:r>
            <a:r>
              <a:rPr b="0" lang="en-IE" sz="2000" spc="-1" strike="noStrike">
                <a:solidFill>
                  <a:srgbClr val="000000"/>
                </a:solidFill>
                <a:latin typeface="+mn-lt"/>
                <a:ea typeface="+mn-ea"/>
              </a:rPr>
              <a:t> key)</a:t>
            </a:r>
            <a:r>
              <a:rPr b="0" lang="en-IE" sz="1200" spc="-1" strike="noStrike">
                <a:solidFill>
                  <a:srgbClr val="000000"/>
                </a:solidFill>
                <a:latin typeface="+mn-lt"/>
                <a:ea typeface="+mn-ea"/>
              </a:rPr>
              <a:t>Removes the mapping for a key from this map if it is present (optional operation).</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13"/>
              </a:rPr>
              <a:t>replace</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14"/>
              </a:rPr>
              <a:t>K</a:t>
            </a:r>
            <a:r>
              <a:rPr b="0" lang="en-IE" sz="2000" spc="-1" strike="noStrike">
                <a:solidFill>
                  <a:srgbClr val="000000"/>
                </a:solidFill>
                <a:latin typeface="+mn-lt"/>
                <a:ea typeface="+mn-ea"/>
              </a:rPr>
              <a:t> key, </a:t>
            </a:r>
            <a:r>
              <a:rPr b="1" lang="en-IE" sz="1200" spc="-1" strike="noStrike">
                <a:solidFill>
                  <a:srgbClr val="000000"/>
                </a:solidFill>
                <a:latin typeface="+mn-lt"/>
                <a:ea typeface="+mn-ea"/>
                <a:hlinkClick r:id="rId15"/>
              </a:rPr>
              <a:t>V</a:t>
            </a:r>
            <a:r>
              <a:rPr b="0" lang="en-IE" sz="2000" spc="-1" strike="noStrike">
                <a:solidFill>
                  <a:srgbClr val="000000"/>
                </a:solidFill>
                <a:latin typeface="+mn-lt"/>
                <a:ea typeface="+mn-ea"/>
              </a:rPr>
              <a:t> value)</a:t>
            </a:r>
            <a:r>
              <a:rPr b="0" lang="en-IE" sz="1200" spc="-1" strike="noStrike">
                <a:solidFill>
                  <a:srgbClr val="000000"/>
                </a:solidFill>
                <a:latin typeface="+mn-lt"/>
                <a:ea typeface="+mn-ea"/>
              </a:rPr>
              <a:t>Replaces the entry for the specified key only if it is currently mapped to some value.</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16"/>
              </a:rPr>
              <a:t>replace</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17"/>
              </a:rPr>
              <a:t>K</a:t>
            </a:r>
            <a:r>
              <a:rPr b="0" lang="en-IE" sz="2000" spc="-1" strike="noStrike">
                <a:solidFill>
                  <a:srgbClr val="000000"/>
                </a:solidFill>
                <a:latin typeface="+mn-lt"/>
                <a:ea typeface="+mn-ea"/>
              </a:rPr>
              <a:t> key, </a:t>
            </a:r>
            <a:r>
              <a:rPr b="1" lang="en-IE" sz="1200" spc="-1" strike="noStrike">
                <a:solidFill>
                  <a:srgbClr val="000000"/>
                </a:solidFill>
                <a:latin typeface="+mn-lt"/>
                <a:ea typeface="+mn-ea"/>
                <a:hlinkClick r:id="rId18"/>
              </a:rPr>
              <a:t>V</a:t>
            </a:r>
            <a:r>
              <a:rPr b="0" lang="en-IE" sz="2000" spc="-1" strike="noStrike">
                <a:solidFill>
                  <a:srgbClr val="000000"/>
                </a:solidFill>
                <a:latin typeface="+mn-lt"/>
                <a:ea typeface="+mn-ea"/>
              </a:rPr>
              <a:t> oldValue, </a:t>
            </a:r>
            <a:r>
              <a:rPr b="1" lang="en-IE" sz="1200" spc="-1" strike="noStrike">
                <a:solidFill>
                  <a:srgbClr val="000000"/>
                </a:solidFill>
                <a:latin typeface="+mn-lt"/>
                <a:ea typeface="+mn-ea"/>
                <a:hlinkClick r:id="rId19"/>
              </a:rPr>
              <a:t>V</a:t>
            </a:r>
            <a:r>
              <a:rPr b="0" lang="en-IE" sz="2000" spc="-1" strike="noStrike">
                <a:solidFill>
                  <a:srgbClr val="000000"/>
                </a:solidFill>
                <a:latin typeface="+mn-lt"/>
                <a:ea typeface="+mn-ea"/>
              </a:rPr>
              <a:t> newValue)</a:t>
            </a:r>
            <a:r>
              <a:rPr b="0" lang="en-IE" sz="1200" spc="-1" strike="noStrike">
                <a:solidFill>
                  <a:srgbClr val="000000"/>
                </a:solidFill>
                <a:latin typeface="+mn-lt"/>
                <a:ea typeface="+mn-ea"/>
              </a:rPr>
              <a:t>Replaces the entry for the specified key only if currently mapped to the specified value.</a:t>
            </a:r>
            <a:endParaRPr b="0" lang="en-IE" sz="1200" spc="-1" strike="noStrike">
              <a:latin typeface="Arial"/>
            </a:endParaRPr>
          </a:p>
          <a:p>
            <a:pPr>
              <a:lnSpc>
                <a:spcPct val="100000"/>
              </a:lnSpc>
            </a:pPr>
            <a:endParaRPr b="0" lang="en-IE" sz="1200" spc="-1" strike="noStrike">
              <a:latin typeface="Arial"/>
            </a:endParaRPr>
          </a:p>
          <a:p>
            <a:pPr>
              <a:lnSpc>
                <a:spcPct val="100000"/>
              </a:lnSpc>
            </a:pPr>
            <a:endParaRPr b="0" lang="en-IE" sz="1200" spc="-1" strike="noStrike">
              <a:latin typeface="Arial"/>
            </a:endParaRPr>
          </a:p>
        </p:txBody>
      </p:sp>
      <p:sp>
        <p:nvSpPr>
          <p:cNvPr id="197" name="TextShape 3"/>
          <p:cNvSpPr txBox="1"/>
          <p:nvPr/>
        </p:nvSpPr>
        <p:spPr>
          <a:xfrm>
            <a:off x="3884760" y="8685360"/>
            <a:ext cx="2971440" cy="456840"/>
          </a:xfrm>
          <a:prstGeom prst="rect">
            <a:avLst/>
          </a:prstGeom>
          <a:noFill/>
          <a:ln>
            <a:noFill/>
          </a:ln>
        </p:spPr>
        <p:txBody>
          <a:bodyPr anchor="b"/>
          <a:p>
            <a:pPr algn="r">
              <a:lnSpc>
                <a:spcPct val="100000"/>
              </a:lnSpc>
            </a:pPr>
            <a:fld id="{3E80279B-9288-452B-B199-640C3B228FBA}"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1640" cy="3428640"/>
          </a:xfrm>
          <a:prstGeom prst="rect">
            <a:avLst/>
          </a:prstGeom>
        </p:spPr>
      </p:sp>
      <p:sp>
        <p:nvSpPr>
          <p:cNvPr id="199" name="PlaceHolder 2"/>
          <p:cNvSpPr>
            <a:spLocks noGrp="1"/>
          </p:cNvSpPr>
          <p:nvPr>
            <p:ph type="body"/>
          </p:nvPr>
        </p:nvSpPr>
        <p:spPr>
          <a:xfrm>
            <a:off x="685800" y="4343400"/>
            <a:ext cx="5486040" cy="4114440"/>
          </a:xfrm>
          <a:prstGeom prst="rect">
            <a:avLst/>
          </a:prstGeom>
        </p:spPr>
        <p:txBody>
          <a:bodyPr/>
          <a:p>
            <a:pPr>
              <a:lnSpc>
                <a:spcPct val="100000"/>
              </a:lnSpc>
            </a:pPr>
            <a:r>
              <a:rPr b="1" lang="en-IE" sz="1200" spc="-1" strike="noStrike">
                <a:solidFill>
                  <a:srgbClr val="000000"/>
                </a:solidFill>
                <a:latin typeface="+mn-lt"/>
                <a:ea typeface="+mn-ea"/>
                <a:hlinkClick r:id="rId1"/>
              </a:rPr>
              <a:t>containsKey</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2"/>
              </a:rPr>
              <a:t>Object</a:t>
            </a:r>
            <a:r>
              <a:rPr b="0" lang="en-IE" sz="2000" spc="-1" strike="noStrike">
                <a:solidFill>
                  <a:srgbClr val="000000"/>
                </a:solidFill>
                <a:latin typeface="+mn-lt"/>
                <a:ea typeface="+mn-ea"/>
              </a:rPr>
              <a:t> key)</a:t>
            </a:r>
            <a:r>
              <a:rPr b="0" lang="en-IE" sz="1200" spc="-1" strike="noStrike">
                <a:solidFill>
                  <a:srgbClr val="000000"/>
                </a:solidFill>
                <a:latin typeface="+mn-lt"/>
                <a:ea typeface="+mn-ea"/>
              </a:rPr>
              <a:t>Returns true if this map contains a mapping for the specified key.</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3"/>
              </a:rPr>
              <a:t>containsValue</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4"/>
              </a:rPr>
              <a:t>Object</a:t>
            </a:r>
            <a:r>
              <a:rPr b="0" lang="en-IE" sz="2000" spc="-1" strike="noStrike">
                <a:solidFill>
                  <a:srgbClr val="000000"/>
                </a:solidFill>
                <a:latin typeface="+mn-lt"/>
                <a:ea typeface="+mn-ea"/>
              </a:rPr>
              <a:t> value)</a:t>
            </a:r>
            <a:r>
              <a:rPr b="0" lang="en-IE" sz="1200" spc="-1" strike="noStrike">
                <a:solidFill>
                  <a:srgbClr val="000000"/>
                </a:solidFill>
                <a:latin typeface="+mn-lt"/>
                <a:ea typeface="+mn-ea"/>
              </a:rPr>
              <a:t>Returns true if this map maps one or more keys to the specified value.</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5"/>
              </a:rPr>
              <a:t>get</a:t>
            </a:r>
            <a:r>
              <a:rPr b="0" lang="en-IE" sz="2000" spc="-1" strike="noStrike">
                <a:solidFill>
                  <a:srgbClr val="000000"/>
                </a:solidFill>
                <a:latin typeface="+mn-lt"/>
                <a:ea typeface="+mn-ea"/>
              </a:rPr>
              <a:t>(</a:t>
            </a:r>
            <a:r>
              <a:rPr b="1" lang="en-IE" sz="1200" spc="-1" strike="noStrike">
                <a:solidFill>
                  <a:srgbClr val="000000"/>
                </a:solidFill>
                <a:latin typeface="+mn-lt"/>
                <a:ea typeface="+mn-ea"/>
                <a:hlinkClick r:id="rId6"/>
              </a:rPr>
              <a:t>Object</a:t>
            </a:r>
            <a:r>
              <a:rPr b="0" lang="en-IE" sz="2000" spc="-1" strike="noStrike">
                <a:solidFill>
                  <a:srgbClr val="000000"/>
                </a:solidFill>
                <a:latin typeface="+mn-lt"/>
                <a:ea typeface="+mn-ea"/>
              </a:rPr>
              <a:t> key)</a:t>
            </a:r>
            <a:r>
              <a:rPr b="0" lang="en-IE" sz="1200" spc="-1" strike="noStrike">
                <a:solidFill>
                  <a:srgbClr val="000000"/>
                </a:solidFill>
                <a:latin typeface="+mn-lt"/>
                <a:ea typeface="+mn-ea"/>
              </a:rPr>
              <a:t>Returns the value to which the specified key is mapped, or null if this map contains no mapping for the key.</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7"/>
              </a:rPr>
              <a:t>keySet</a:t>
            </a:r>
            <a:r>
              <a:rPr b="0" lang="en-IE" sz="2000" spc="-1" strike="noStrike">
                <a:solidFill>
                  <a:srgbClr val="000000"/>
                </a:solidFill>
                <a:latin typeface="+mn-lt"/>
                <a:ea typeface="+mn-ea"/>
              </a:rPr>
              <a:t>()</a:t>
            </a:r>
            <a:r>
              <a:rPr b="0" lang="en-IE" sz="1200" spc="-1" strike="noStrike">
                <a:solidFill>
                  <a:srgbClr val="000000"/>
                </a:solidFill>
                <a:latin typeface="+mn-lt"/>
                <a:ea typeface="+mn-ea"/>
              </a:rPr>
              <a:t>Returns a </a:t>
            </a:r>
            <a:r>
              <a:rPr b="1" lang="en-IE" sz="1200" spc="-1" strike="noStrike">
                <a:solidFill>
                  <a:srgbClr val="000000"/>
                </a:solidFill>
                <a:latin typeface="+mn-lt"/>
                <a:ea typeface="+mn-ea"/>
                <a:hlinkClick r:id="rId8"/>
              </a:rPr>
              <a:t>Set</a:t>
            </a:r>
            <a:r>
              <a:rPr b="0" lang="en-IE" sz="1200" spc="-1" strike="noStrike">
                <a:solidFill>
                  <a:srgbClr val="000000"/>
                </a:solidFill>
                <a:latin typeface="+mn-lt"/>
                <a:ea typeface="+mn-ea"/>
              </a:rPr>
              <a:t> view of the keys contained in this map.</a:t>
            </a:r>
            <a:r>
              <a:rPr b="1" lang="en-IE" sz="1200" spc="-1" strike="noStrike">
                <a:solidFill>
                  <a:srgbClr val="000000"/>
                </a:solidFill>
                <a:latin typeface="+mn-lt"/>
                <a:ea typeface="+mn-ea"/>
                <a:hlinkClick r:id="rId9"/>
              </a:rPr>
              <a:t>values</a:t>
            </a:r>
            <a:r>
              <a:rPr b="0" lang="en-IE" sz="2000" spc="-1" strike="noStrike">
                <a:solidFill>
                  <a:srgbClr val="000000"/>
                </a:solidFill>
                <a:latin typeface="+mn-lt"/>
                <a:ea typeface="+mn-ea"/>
              </a:rPr>
              <a:t>()</a:t>
            </a:r>
            <a:r>
              <a:rPr b="0" lang="en-IE" sz="1200" spc="-1" strike="noStrike">
                <a:solidFill>
                  <a:srgbClr val="000000"/>
                </a:solidFill>
                <a:latin typeface="+mn-lt"/>
                <a:ea typeface="+mn-ea"/>
              </a:rPr>
              <a:t>Returns a </a:t>
            </a:r>
            <a:r>
              <a:rPr b="1" lang="en-IE" sz="1200" spc="-1" strike="noStrike">
                <a:solidFill>
                  <a:srgbClr val="000000"/>
                </a:solidFill>
                <a:latin typeface="+mn-lt"/>
                <a:ea typeface="+mn-ea"/>
                <a:hlinkClick r:id="rId10"/>
              </a:rPr>
              <a:t>Collection</a:t>
            </a:r>
            <a:r>
              <a:rPr b="0" lang="en-IE" sz="1200" spc="-1" strike="noStrike">
                <a:solidFill>
                  <a:srgbClr val="000000"/>
                </a:solidFill>
                <a:latin typeface="+mn-lt"/>
                <a:ea typeface="+mn-ea"/>
              </a:rPr>
              <a:t> view of the values contained in this map.</a:t>
            </a:r>
            <a:endParaRPr b="0" lang="en-IE" sz="1200" spc="-1" strike="noStrike">
              <a:latin typeface="Arial"/>
            </a:endParaRPr>
          </a:p>
          <a:p>
            <a:pPr>
              <a:lnSpc>
                <a:spcPct val="100000"/>
              </a:lnSpc>
            </a:pPr>
            <a:r>
              <a:rPr b="1" lang="en-IE" sz="1200" spc="-1" strike="noStrike">
                <a:solidFill>
                  <a:srgbClr val="000000"/>
                </a:solidFill>
                <a:latin typeface="+mn-lt"/>
                <a:ea typeface="+mn-ea"/>
                <a:hlinkClick r:id="rId11"/>
              </a:rPr>
              <a:t>size</a:t>
            </a:r>
            <a:r>
              <a:rPr b="0" lang="en-IE" sz="2000" spc="-1" strike="noStrike">
                <a:solidFill>
                  <a:srgbClr val="000000"/>
                </a:solidFill>
                <a:latin typeface="+mn-lt"/>
                <a:ea typeface="+mn-ea"/>
              </a:rPr>
              <a:t>()</a:t>
            </a:r>
            <a:r>
              <a:rPr b="0" lang="en-IE" sz="1200" spc="-1" strike="noStrike">
                <a:solidFill>
                  <a:srgbClr val="000000"/>
                </a:solidFill>
                <a:latin typeface="+mn-lt"/>
                <a:ea typeface="+mn-ea"/>
              </a:rPr>
              <a:t>Returns the number of key-value mappings in this map.</a:t>
            </a:r>
            <a:endParaRPr b="0" lang="en-IE" sz="1200" spc="-1" strike="noStrike">
              <a:latin typeface="Arial"/>
            </a:endParaRPr>
          </a:p>
          <a:p>
            <a:pPr>
              <a:lnSpc>
                <a:spcPct val="100000"/>
              </a:lnSpc>
            </a:pPr>
            <a:endParaRPr b="0" lang="en-IE" sz="1200" spc="-1" strike="noStrike">
              <a:latin typeface="Arial"/>
            </a:endParaRPr>
          </a:p>
          <a:p>
            <a:pPr>
              <a:lnSpc>
                <a:spcPct val="100000"/>
              </a:lnSpc>
            </a:pPr>
            <a:endParaRPr b="0" lang="en-IE" sz="1200" spc="-1" strike="noStrike">
              <a:latin typeface="Arial"/>
            </a:endParaRPr>
          </a:p>
        </p:txBody>
      </p:sp>
      <p:sp>
        <p:nvSpPr>
          <p:cNvPr id="200" name="TextShape 3"/>
          <p:cNvSpPr txBox="1"/>
          <p:nvPr/>
        </p:nvSpPr>
        <p:spPr>
          <a:xfrm>
            <a:off x="3884760" y="8685360"/>
            <a:ext cx="2971440" cy="456840"/>
          </a:xfrm>
          <a:prstGeom prst="rect">
            <a:avLst/>
          </a:prstGeom>
          <a:noFill/>
          <a:ln>
            <a:noFill/>
          </a:ln>
        </p:spPr>
        <p:txBody>
          <a:bodyPr anchor="b"/>
          <a:p>
            <a:pPr algn="r">
              <a:lnSpc>
                <a:spcPct val="100000"/>
              </a:lnSpc>
            </a:pPr>
            <a:fld id="{05D6E326-BFED-45F6-BC03-47C377E89198}"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1143000" y="685800"/>
            <a:ext cx="4571640" cy="3428640"/>
          </a:xfrm>
          <a:prstGeom prst="rect">
            <a:avLst/>
          </a:prstGeom>
        </p:spPr>
      </p:sp>
      <p:sp>
        <p:nvSpPr>
          <p:cNvPr id="202"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03" name="TextShape 3"/>
          <p:cNvSpPr txBox="1"/>
          <p:nvPr/>
        </p:nvSpPr>
        <p:spPr>
          <a:xfrm>
            <a:off x="3884760" y="8685360"/>
            <a:ext cx="2971440" cy="456840"/>
          </a:xfrm>
          <a:prstGeom prst="rect">
            <a:avLst/>
          </a:prstGeom>
          <a:noFill/>
          <a:ln>
            <a:noFill/>
          </a:ln>
        </p:spPr>
        <p:txBody>
          <a:bodyPr anchor="b"/>
          <a:p>
            <a:pPr algn="r">
              <a:lnSpc>
                <a:spcPct val="100000"/>
              </a:lnSpc>
            </a:pPr>
            <a:fld id="{8D431E3B-F46C-4E84-9E99-020CC2944349}"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24" name="PlaceHolder 2"/>
          <p:cNvSpPr>
            <a:spLocks noGrp="1"/>
          </p:cNvSpPr>
          <p:nvPr>
            <p:ph type="body"/>
          </p:nvPr>
        </p:nvSpPr>
        <p:spPr>
          <a:xfrm>
            <a:off x="1028880" y="15526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25" name="PlaceHolder 3"/>
          <p:cNvSpPr>
            <a:spLocks noGrp="1"/>
          </p:cNvSpPr>
          <p:nvPr>
            <p:ph type="body"/>
          </p:nvPr>
        </p:nvSpPr>
        <p:spPr>
          <a:xfrm>
            <a:off x="1028880" y="37018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27"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28"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29" name="PlaceHolder 4"/>
          <p:cNvSpPr>
            <a:spLocks noGrp="1"/>
          </p:cNvSpPr>
          <p:nvPr>
            <p:ph type="body"/>
          </p:nvPr>
        </p:nvSpPr>
        <p:spPr>
          <a:xfrm>
            <a:off x="102888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0" name="PlaceHolder 5"/>
          <p:cNvSpPr>
            <a:spLocks noGrp="1"/>
          </p:cNvSpPr>
          <p:nvPr>
            <p:ph type="body"/>
          </p:nvPr>
        </p:nvSpPr>
        <p:spPr>
          <a:xfrm>
            <a:off x="477720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32" name="PlaceHolder 2"/>
          <p:cNvSpPr>
            <a:spLocks noGrp="1"/>
          </p:cNvSpPr>
          <p:nvPr>
            <p:ph type="body"/>
          </p:nvPr>
        </p:nvSpPr>
        <p:spPr>
          <a:xfrm>
            <a:off x="10288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3" name="PlaceHolder 3"/>
          <p:cNvSpPr>
            <a:spLocks noGrp="1"/>
          </p:cNvSpPr>
          <p:nvPr>
            <p:ph type="body"/>
          </p:nvPr>
        </p:nvSpPr>
        <p:spPr>
          <a:xfrm>
            <a:off x="35020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4" name="PlaceHolder 4"/>
          <p:cNvSpPr>
            <a:spLocks noGrp="1"/>
          </p:cNvSpPr>
          <p:nvPr>
            <p:ph type="body"/>
          </p:nvPr>
        </p:nvSpPr>
        <p:spPr>
          <a:xfrm>
            <a:off x="59752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5" name="PlaceHolder 5"/>
          <p:cNvSpPr>
            <a:spLocks noGrp="1"/>
          </p:cNvSpPr>
          <p:nvPr>
            <p:ph type="body"/>
          </p:nvPr>
        </p:nvSpPr>
        <p:spPr>
          <a:xfrm>
            <a:off x="10288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6" name="PlaceHolder 6"/>
          <p:cNvSpPr>
            <a:spLocks noGrp="1"/>
          </p:cNvSpPr>
          <p:nvPr>
            <p:ph type="body"/>
          </p:nvPr>
        </p:nvSpPr>
        <p:spPr>
          <a:xfrm>
            <a:off x="35020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37" name="PlaceHolder 7"/>
          <p:cNvSpPr>
            <a:spLocks noGrp="1"/>
          </p:cNvSpPr>
          <p:nvPr>
            <p:ph type="body"/>
          </p:nvPr>
        </p:nvSpPr>
        <p:spPr>
          <a:xfrm>
            <a:off x="59752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41" name="PlaceHolder 2"/>
          <p:cNvSpPr>
            <a:spLocks noGrp="1"/>
          </p:cNvSpPr>
          <p:nvPr>
            <p:ph type="subTitle"/>
          </p:nvPr>
        </p:nvSpPr>
        <p:spPr>
          <a:xfrm>
            <a:off x="1028880" y="1552680"/>
            <a:ext cx="7314840" cy="411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43" name="PlaceHolder 2"/>
          <p:cNvSpPr>
            <a:spLocks noGrp="1"/>
          </p:cNvSpPr>
          <p:nvPr>
            <p:ph type="body"/>
          </p:nvPr>
        </p:nvSpPr>
        <p:spPr>
          <a:xfrm>
            <a:off x="1028880" y="1552680"/>
            <a:ext cx="731484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45" name="PlaceHolder 2"/>
          <p:cNvSpPr>
            <a:spLocks noGrp="1"/>
          </p:cNvSpPr>
          <p:nvPr>
            <p:ph type="body"/>
          </p:nvPr>
        </p:nvSpPr>
        <p:spPr>
          <a:xfrm>
            <a:off x="102888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46" name="PlaceHolder 3"/>
          <p:cNvSpPr>
            <a:spLocks noGrp="1"/>
          </p:cNvSpPr>
          <p:nvPr>
            <p:ph type="body"/>
          </p:nvPr>
        </p:nvSpPr>
        <p:spPr>
          <a:xfrm>
            <a:off x="477720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6600" y="38160"/>
            <a:ext cx="8686440" cy="2472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50"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51" name="PlaceHolder 3"/>
          <p:cNvSpPr>
            <a:spLocks noGrp="1"/>
          </p:cNvSpPr>
          <p:nvPr>
            <p:ph type="body"/>
          </p:nvPr>
        </p:nvSpPr>
        <p:spPr>
          <a:xfrm>
            <a:off x="477720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52" name="PlaceHolder 4"/>
          <p:cNvSpPr>
            <a:spLocks noGrp="1"/>
          </p:cNvSpPr>
          <p:nvPr>
            <p:ph type="body"/>
          </p:nvPr>
        </p:nvSpPr>
        <p:spPr>
          <a:xfrm>
            <a:off x="102888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3" name="PlaceHolder 2"/>
          <p:cNvSpPr>
            <a:spLocks noGrp="1"/>
          </p:cNvSpPr>
          <p:nvPr>
            <p:ph type="subTitle"/>
          </p:nvPr>
        </p:nvSpPr>
        <p:spPr>
          <a:xfrm>
            <a:off x="1028880" y="1552680"/>
            <a:ext cx="7314840" cy="411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54" name="PlaceHolder 2"/>
          <p:cNvSpPr>
            <a:spLocks noGrp="1"/>
          </p:cNvSpPr>
          <p:nvPr>
            <p:ph type="body"/>
          </p:nvPr>
        </p:nvSpPr>
        <p:spPr>
          <a:xfrm>
            <a:off x="102888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55"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56" name="PlaceHolder 4"/>
          <p:cNvSpPr>
            <a:spLocks noGrp="1"/>
          </p:cNvSpPr>
          <p:nvPr>
            <p:ph type="body"/>
          </p:nvPr>
        </p:nvSpPr>
        <p:spPr>
          <a:xfrm>
            <a:off x="477720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58"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59"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60" name="PlaceHolder 4"/>
          <p:cNvSpPr>
            <a:spLocks noGrp="1"/>
          </p:cNvSpPr>
          <p:nvPr>
            <p:ph type="body"/>
          </p:nvPr>
        </p:nvSpPr>
        <p:spPr>
          <a:xfrm>
            <a:off x="1028880" y="37018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62" name="PlaceHolder 2"/>
          <p:cNvSpPr>
            <a:spLocks noGrp="1"/>
          </p:cNvSpPr>
          <p:nvPr>
            <p:ph type="body"/>
          </p:nvPr>
        </p:nvSpPr>
        <p:spPr>
          <a:xfrm>
            <a:off x="1028880" y="15526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63" name="PlaceHolder 3"/>
          <p:cNvSpPr>
            <a:spLocks noGrp="1"/>
          </p:cNvSpPr>
          <p:nvPr>
            <p:ph type="body"/>
          </p:nvPr>
        </p:nvSpPr>
        <p:spPr>
          <a:xfrm>
            <a:off x="1028880" y="37018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65"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66"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67" name="PlaceHolder 4"/>
          <p:cNvSpPr>
            <a:spLocks noGrp="1"/>
          </p:cNvSpPr>
          <p:nvPr>
            <p:ph type="body"/>
          </p:nvPr>
        </p:nvSpPr>
        <p:spPr>
          <a:xfrm>
            <a:off x="102888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68" name="PlaceHolder 5"/>
          <p:cNvSpPr>
            <a:spLocks noGrp="1"/>
          </p:cNvSpPr>
          <p:nvPr>
            <p:ph type="body"/>
          </p:nvPr>
        </p:nvSpPr>
        <p:spPr>
          <a:xfrm>
            <a:off x="477720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70" name="PlaceHolder 2"/>
          <p:cNvSpPr>
            <a:spLocks noGrp="1"/>
          </p:cNvSpPr>
          <p:nvPr>
            <p:ph type="body"/>
          </p:nvPr>
        </p:nvSpPr>
        <p:spPr>
          <a:xfrm>
            <a:off x="10288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71" name="PlaceHolder 3"/>
          <p:cNvSpPr>
            <a:spLocks noGrp="1"/>
          </p:cNvSpPr>
          <p:nvPr>
            <p:ph type="body"/>
          </p:nvPr>
        </p:nvSpPr>
        <p:spPr>
          <a:xfrm>
            <a:off x="35020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72" name="PlaceHolder 4"/>
          <p:cNvSpPr>
            <a:spLocks noGrp="1"/>
          </p:cNvSpPr>
          <p:nvPr>
            <p:ph type="body"/>
          </p:nvPr>
        </p:nvSpPr>
        <p:spPr>
          <a:xfrm>
            <a:off x="5975280" y="15526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73" name="PlaceHolder 5"/>
          <p:cNvSpPr>
            <a:spLocks noGrp="1"/>
          </p:cNvSpPr>
          <p:nvPr>
            <p:ph type="body"/>
          </p:nvPr>
        </p:nvSpPr>
        <p:spPr>
          <a:xfrm>
            <a:off x="10288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74" name="PlaceHolder 6"/>
          <p:cNvSpPr>
            <a:spLocks noGrp="1"/>
          </p:cNvSpPr>
          <p:nvPr>
            <p:ph type="body"/>
          </p:nvPr>
        </p:nvSpPr>
        <p:spPr>
          <a:xfrm>
            <a:off x="35020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75" name="PlaceHolder 7"/>
          <p:cNvSpPr>
            <a:spLocks noGrp="1"/>
          </p:cNvSpPr>
          <p:nvPr>
            <p:ph type="body"/>
          </p:nvPr>
        </p:nvSpPr>
        <p:spPr>
          <a:xfrm>
            <a:off x="5975280" y="3701880"/>
            <a:ext cx="235512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5" name="PlaceHolder 2"/>
          <p:cNvSpPr>
            <a:spLocks noGrp="1"/>
          </p:cNvSpPr>
          <p:nvPr>
            <p:ph type="body"/>
          </p:nvPr>
        </p:nvSpPr>
        <p:spPr>
          <a:xfrm>
            <a:off x="1028880" y="1552680"/>
            <a:ext cx="731484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7" name="PlaceHolder 2"/>
          <p:cNvSpPr>
            <a:spLocks noGrp="1"/>
          </p:cNvSpPr>
          <p:nvPr>
            <p:ph type="body"/>
          </p:nvPr>
        </p:nvSpPr>
        <p:spPr>
          <a:xfrm>
            <a:off x="102888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8" name="PlaceHolder 3"/>
          <p:cNvSpPr>
            <a:spLocks noGrp="1"/>
          </p:cNvSpPr>
          <p:nvPr>
            <p:ph type="body"/>
          </p:nvPr>
        </p:nvSpPr>
        <p:spPr>
          <a:xfrm>
            <a:off x="477720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6600" y="38160"/>
            <a:ext cx="8686440" cy="2472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12"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13" name="PlaceHolder 3"/>
          <p:cNvSpPr>
            <a:spLocks noGrp="1"/>
          </p:cNvSpPr>
          <p:nvPr>
            <p:ph type="body"/>
          </p:nvPr>
        </p:nvSpPr>
        <p:spPr>
          <a:xfrm>
            <a:off x="477720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14" name="PlaceHolder 4"/>
          <p:cNvSpPr>
            <a:spLocks noGrp="1"/>
          </p:cNvSpPr>
          <p:nvPr>
            <p:ph type="body"/>
          </p:nvPr>
        </p:nvSpPr>
        <p:spPr>
          <a:xfrm>
            <a:off x="102888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16" name="PlaceHolder 2"/>
          <p:cNvSpPr>
            <a:spLocks noGrp="1"/>
          </p:cNvSpPr>
          <p:nvPr>
            <p:ph type="body"/>
          </p:nvPr>
        </p:nvSpPr>
        <p:spPr>
          <a:xfrm>
            <a:off x="1028880" y="1552680"/>
            <a:ext cx="3569400" cy="411444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17"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18" name="PlaceHolder 4"/>
          <p:cNvSpPr>
            <a:spLocks noGrp="1"/>
          </p:cNvSpPr>
          <p:nvPr>
            <p:ph type="body"/>
          </p:nvPr>
        </p:nvSpPr>
        <p:spPr>
          <a:xfrm>
            <a:off x="4777200" y="37018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6600" y="38160"/>
            <a:ext cx="8686440" cy="533160"/>
          </a:xfrm>
          <a:prstGeom prst="rect">
            <a:avLst/>
          </a:prstGeom>
        </p:spPr>
        <p:txBody>
          <a:bodyPr lIns="0" rIns="0" tIns="0" bIns="0" anchor="ctr"/>
          <a:p>
            <a:endParaRPr b="0" lang="en-US" sz="1800" spc="-1" strike="noStrike">
              <a:solidFill>
                <a:srgbClr val="4d4d4d"/>
              </a:solidFill>
              <a:latin typeface="Microsoft Sans Serif"/>
            </a:endParaRPr>
          </a:p>
        </p:txBody>
      </p:sp>
      <p:sp>
        <p:nvSpPr>
          <p:cNvPr id="20" name="PlaceHolder 2"/>
          <p:cNvSpPr>
            <a:spLocks noGrp="1"/>
          </p:cNvSpPr>
          <p:nvPr>
            <p:ph type="body"/>
          </p:nvPr>
        </p:nvSpPr>
        <p:spPr>
          <a:xfrm>
            <a:off x="102888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21" name="PlaceHolder 3"/>
          <p:cNvSpPr>
            <a:spLocks noGrp="1"/>
          </p:cNvSpPr>
          <p:nvPr>
            <p:ph type="body"/>
          </p:nvPr>
        </p:nvSpPr>
        <p:spPr>
          <a:xfrm>
            <a:off x="4777200" y="1552680"/>
            <a:ext cx="356940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
        <p:nvSpPr>
          <p:cNvPr id="22" name="PlaceHolder 4"/>
          <p:cNvSpPr>
            <a:spLocks noGrp="1"/>
          </p:cNvSpPr>
          <p:nvPr>
            <p:ph type="body"/>
          </p:nvPr>
        </p:nvSpPr>
        <p:spPr>
          <a:xfrm>
            <a:off x="1028880" y="3701880"/>
            <a:ext cx="7314840" cy="1962360"/>
          </a:xfrm>
          <a:prstGeom prst="rect">
            <a:avLst/>
          </a:prstGeom>
        </p:spPr>
        <p:txBody>
          <a:bodyPr lIns="0" rIns="0" tIns="0" bIns="0">
            <a:normAutofit/>
          </a:bodyPr>
          <a:p>
            <a:endParaRPr b="0" lang="en-US" sz="3200" spc="-1" strike="noStrike">
              <a:solidFill>
                <a:srgbClr val="4d4d4d"/>
              </a:solidFill>
              <a:latin typeface="Microsoft Sans Serif"/>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05200" y="2943360"/>
            <a:ext cx="3657240" cy="704520"/>
          </a:xfrm>
          <a:prstGeom prst="rect">
            <a:avLst/>
          </a:prstGeom>
        </p:spPr>
        <p:txBody>
          <a:bodyPr anchor="ctr"/>
          <a:p>
            <a:pPr algn="ctr">
              <a:lnSpc>
                <a:spcPct val="100000"/>
              </a:lnSpc>
            </a:pPr>
            <a:r>
              <a:rPr b="0" lang="en-US" sz="4000" spc="-1" strike="noStrike">
                <a:solidFill>
                  <a:srgbClr val="4d4d4d"/>
                </a:solidFill>
                <a:latin typeface="Microsoft Sans Serif"/>
              </a:rPr>
              <a:t>Click to edit Master title </a:t>
            </a:r>
            <a:r>
              <a:rPr b="0" lang="en-US" sz="4000" spc="-1" strike="noStrike">
                <a:solidFill>
                  <a:srgbClr val="4d4d4d"/>
                </a:solidFill>
                <a:latin typeface="Microsoft Sans Serif"/>
              </a:rPr>
              <a:t>style</a:t>
            </a:r>
            <a:endParaRPr b="0" lang="en-US" sz="4000" spc="-1" strike="noStrike">
              <a:solidFill>
                <a:srgbClr val="4d4d4d"/>
              </a:solidFill>
              <a:latin typeface="Microsoft Sans Serif"/>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4d4d4d"/>
                </a:solidFill>
                <a:latin typeface="Microsoft Sans Serif"/>
              </a:rPr>
              <a:t>Click to edit the outline text format</a:t>
            </a:r>
            <a:endParaRPr b="0" lang="en-US" sz="3200" spc="-1" strike="noStrike">
              <a:solidFill>
                <a:srgbClr val="4d4d4d"/>
              </a:solidFill>
              <a:latin typeface="Microsoft Sans Serif"/>
            </a:endParaRPr>
          </a:p>
          <a:p>
            <a:pPr lvl="1" marL="864000" indent="-324000">
              <a:spcBef>
                <a:spcPts val="1134"/>
              </a:spcBef>
              <a:buClr>
                <a:srgbClr val="000000"/>
              </a:buClr>
              <a:buSzPct val="75000"/>
              <a:buFont typeface="Symbol" charset="2"/>
              <a:buChar char=""/>
            </a:pPr>
            <a:r>
              <a:rPr b="0" lang="en-US" sz="2400" spc="-1" strike="noStrike">
                <a:solidFill>
                  <a:srgbClr val="4d4d4d"/>
                </a:solidFill>
                <a:latin typeface="Microsoft Sans Serif"/>
              </a:rPr>
              <a:t>Second Outline Level</a:t>
            </a:r>
            <a:endParaRPr b="0" lang="en-US" sz="2400" spc="-1" strike="noStrike">
              <a:solidFill>
                <a:srgbClr val="4d4d4d"/>
              </a:solidFill>
              <a:latin typeface="Microsoft Sans Serif"/>
            </a:endParaRPr>
          </a:p>
          <a:p>
            <a:pPr lvl="2" marL="1296000" indent="-288000">
              <a:spcBef>
                <a:spcPts val="850"/>
              </a:spcBef>
              <a:buClr>
                <a:srgbClr val="000000"/>
              </a:buClr>
              <a:buSzPct val="45000"/>
              <a:buFont typeface="Wingdings" charset="2"/>
              <a:buChar char=""/>
            </a:pPr>
            <a:r>
              <a:rPr b="0" lang="en-US" sz="2000" spc="-1" strike="noStrike">
                <a:solidFill>
                  <a:srgbClr val="4d4d4d"/>
                </a:solidFill>
                <a:latin typeface="Microsoft Sans Serif"/>
              </a:rPr>
              <a:t>Third Outline Level</a:t>
            </a:r>
            <a:endParaRPr b="0" lang="en-US" sz="2000" spc="-1" strike="noStrike">
              <a:solidFill>
                <a:srgbClr val="4d4d4d"/>
              </a:solidFill>
              <a:latin typeface="Microsoft Sans Serif"/>
            </a:endParaRPr>
          </a:p>
          <a:p>
            <a:pPr lvl="3" marL="1728000" indent="-216000">
              <a:spcBef>
                <a:spcPts val="567"/>
              </a:spcBef>
              <a:buClr>
                <a:srgbClr val="000000"/>
              </a:buClr>
              <a:buSzPct val="75000"/>
              <a:buFont typeface="Symbol" charset="2"/>
              <a:buChar char=""/>
            </a:pPr>
            <a:r>
              <a:rPr b="0" lang="en-US" sz="2000" spc="-1" strike="noStrike">
                <a:solidFill>
                  <a:srgbClr val="4d4d4d"/>
                </a:solidFill>
                <a:latin typeface="Microsoft Sans Serif"/>
              </a:rPr>
              <a:t>Fourth Outline Level</a:t>
            </a:r>
            <a:endParaRPr b="0" lang="en-US" sz="2000" spc="-1" strike="noStrike">
              <a:solidFill>
                <a:srgbClr val="4d4d4d"/>
              </a:solidFill>
              <a:latin typeface="Microsoft Sans Serif"/>
            </a:endParaRPr>
          </a:p>
          <a:p>
            <a:pPr lvl="4" marL="2160000" indent="-216000">
              <a:spcBef>
                <a:spcPts val="283"/>
              </a:spcBef>
              <a:buClr>
                <a:srgbClr val="000000"/>
              </a:buClr>
              <a:buSzPct val="45000"/>
              <a:buFont typeface="Wingdings" charset="2"/>
              <a:buChar char=""/>
            </a:pPr>
            <a:r>
              <a:rPr b="0" lang="en-US" sz="2000" spc="-1" strike="noStrike">
                <a:solidFill>
                  <a:srgbClr val="4d4d4d"/>
                </a:solidFill>
                <a:latin typeface="Microsoft Sans Serif"/>
              </a:rPr>
              <a:t>Fifth Outline Level</a:t>
            </a:r>
            <a:endParaRPr b="0" lang="en-US" sz="2000" spc="-1" strike="noStrike">
              <a:solidFill>
                <a:srgbClr val="4d4d4d"/>
              </a:solidFill>
              <a:latin typeface="Microsoft Sans Serif"/>
            </a:endParaRPr>
          </a:p>
          <a:p>
            <a:pPr lvl="5" marL="2592000" indent="-216000">
              <a:spcBef>
                <a:spcPts val="283"/>
              </a:spcBef>
              <a:buClr>
                <a:srgbClr val="000000"/>
              </a:buClr>
              <a:buSzPct val="45000"/>
              <a:buFont typeface="Wingdings" charset="2"/>
              <a:buChar char=""/>
            </a:pPr>
            <a:r>
              <a:rPr b="0" lang="en-US" sz="2000" spc="-1" strike="noStrike">
                <a:solidFill>
                  <a:srgbClr val="4d4d4d"/>
                </a:solidFill>
                <a:latin typeface="Microsoft Sans Serif"/>
              </a:rPr>
              <a:t>Sixth Outline Level</a:t>
            </a:r>
            <a:endParaRPr b="0" lang="en-US" sz="2000" spc="-1" strike="noStrike">
              <a:solidFill>
                <a:srgbClr val="4d4d4d"/>
              </a:solidFill>
              <a:latin typeface="Microsoft Sans Serif"/>
            </a:endParaRPr>
          </a:p>
          <a:p>
            <a:pPr lvl="6" marL="3024000" indent="-216000">
              <a:spcBef>
                <a:spcPts val="283"/>
              </a:spcBef>
              <a:buClr>
                <a:srgbClr val="000000"/>
              </a:buClr>
              <a:buSzPct val="45000"/>
              <a:buFont typeface="Wingdings" charset="2"/>
              <a:buChar char=""/>
            </a:pPr>
            <a:r>
              <a:rPr b="0" lang="en-US" sz="2000" spc="-1" strike="noStrike">
                <a:solidFill>
                  <a:srgbClr val="4d4d4d"/>
                </a:solidFill>
                <a:latin typeface="Microsoft Sans Serif"/>
              </a:rPr>
              <a:t>Seventh Outline Level</a:t>
            </a:r>
            <a:endParaRPr b="0" lang="en-US" sz="2000" spc="-1" strike="noStrike">
              <a:solidFill>
                <a:srgbClr val="4d4d4d"/>
              </a:solidFill>
              <a:latin typeface="Microsoft Sans Serif"/>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6600" y="38160"/>
            <a:ext cx="8686440" cy="533160"/>
          </a:xfrm>
          <a:prstGeom prst="rect">
            <a:avLst/>
          </a:prstGeom>
        </p:spPr>
        <p:txBody>
          <a:bodyPr anchor="ctr"/>
          <a:p>
            <a:pPr>
              <a:lnSpc>
                <a:spcPct val="100000"/>
              </a:lnSpc>
            </a:pPr>
            <a:r>
              <a:rPr b="0" lang="en-US" sz="4400" spc="-1" strike="noStrike">
                <a:solidFill>
                  <a:srgbClr val="4d4d4d"/>
                </a:solidFill>
                <a:latin typeface="Microsoft Sans Serif"/>
              </a:rPr>
              <a:t>Click to edit Master title style</a:t>
            </a:r>
            <a:endParaRPr b="0" lang="en-US" sz="4400" spc="-1" strike="noStrike">
              <a:solidFill>
                <a:srgbClr val="4d4d4d"/>
              </a:solidFill>
              <a:latin typeface="Microsoft Sans Serif"/>
            </a:endParaRPr>
          </a:p>
        </p:txBody>
      </p:sp>
      <p:sp>
        <p:nvSpPr>
          <p:cNvPr id="39" name="PlaceHolder 2"/>
          <p:cNvSpPr>
            <a:spLocks noGrp="1"/>
          </p:cNvSpPr>
          <p:nvPr>
            <p:ph type="body"/>
          </p:nvPr>
        </p:nvSpPr>
        <p:spPr>
          <a:xfrm>
            <a:off x="1028880" y="1552680"/>
            <a:ext cx="7314840" cy="411444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en-US" sz="3200" spc="-1" strike="noStrike">
                <a:solidFill>
                  <a:srgbClr val="4d4d4d"/>
                </a:solidFill>
                <a:latin typeface="Microsoft Sans Serif"/>
              </a:rPr>
              <a:t>Click to edit Master text styles</a:t>
            </a:r>
            <a:endParaRPr b="0" lang="en-US" sz="3200" spc="-1" strike="noStrike">
              <a:solidFill>
                <a:srgbClr val="4d4d4d"/>
              </a:solidFill>
              <a:latin typeface="Microsoft Sans Serif"/>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4d4d4d"/>
                </a:solidFill>
                <a:latin typeface="Microsoft Sans Serif"/>
              </a:rPr>
              <a:t>Second level</a:t>
            </a:r>
            <a:endParaRPr b="0" lang="en-US" sz="2800" spc="-1" strike="noStrike">
              <a:solidFill>
                <a:srgbClr val="4d4d4d"/>
              </a:solidFill>
              <a:latin typeface="Microsoft Sans Serif"/>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4d4d4d"/>
                </a:solidFill>
                <a:latin typeface="Microsoft Sans Serif"/>
              </a:rPr>
              <a:t>Third level</a:t>
            </a:r>
            <a:endParaRPr b="0" lang="en-US" sz="2400" spc="-1" strike="noStrike">
              <a:solidFill>
                <a:srgbClr val="4d4d4d"/>
              </a:solidFill>
              <a:latin typeface="Microsoft Sans Serif"/>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4d4d4d"/>
                </a:solidFill>
                <a:latin typeface="Microsoft Sans Serif"/>
              </a:rPr>
              <a:t>Fourth level</a:t>
            </a:r>
            <a:endParaRPr b="0" lang="en-US" sz="2000" spc="-1" strike="noStrike">
              <a:solidFill>
                <a:srgbClr val="4d4d4d"/>
              </a:solidFill>
              <a:latin typeface="Microsoft Sans Serif"/>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4d4d4d"/>
                </a:solidFill>
                <a:latin typeface="Microsoft Sans Serif"/>
              </a:rPr>
              <a:t>Fifth level</a:t>
            </a:r>
            <a:endParaRPr b="0" lang="en-US" sz="2000" spc="-1" strike="noStrike">
              <a:solidFill>
                <a:srgbClr val="4d4d4d"/>
              </a:solidFill>
              <a:latin typeface="Microsoft Sans Serif"/>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705200" y="2943360"/>
            <a:ext cx="3657240" cy="704520"/>
          </a:xfrm>
          <a:prstGeom prst="rect">
            <a:avLst/>
          </a:prstGeom>
          <a:noFill/>
          <a:ln w="9360">
            <a:noFill/>
          </a:ln>
        </p:spPr>
        <p:txBody>
          <a:bodyPr anchor="ctr"/>
          <a:p>
            <a:pPr algn="ctr">
              <a:lnSpc>
                <a:spcPct val="100000"/>
              </a:lnSpc>
            </a:pPr>
            <a:r>
              <a:rPr b="1" lang="en-US" sz="4000" spc="-1" strike="noStrike">
                <a:solidFill>
                  <a:srgbClr val="4d4d4d"/>
                </a:solidFill>
                <a:latin typeface="Microsoft Sans Serif"/>
              </a:rPr>
              <a:t>Maps</a:t>
            </a:r>
            <a:endParaRPr b="0" lang="en-US" sz="4000" spc="-1" strike="noStrike">
              <a:solidFill>
                <a:srgbClr val="4d4d4d"/>
              </a:solidFill>
              <a:latin typeface="Microsoft Sans Serif"/>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HashMap v TreeMap</a:t>
            </a:r>
            <a:endParaRPr b="0" lang="en-US" sz="4000" spc="-1" strike="noStrike">
              <a:solidFill>
                <a:srgbClr val="4d4d4d"/>
              </a:solidFill>
              <a:latin typeface="Microsoft Sans Serif"/>
            </a:endParaRPr>
          </a:p>
        </p:txBody>
      </p:sp>
      <p:sp>
        <p:nvSpPr>
          <p:cNvPr id="100" name="CustomShape 2"/>
          <p:cNvSpPr/>
          <p:nvPr/>
        </p:nvSpPr>
        <p:spPr>
          <a:xfrm>
            <a:off x="899640" y="1052640"/>
            <a:ext cx="7632360" cy="5247000"/>
          </a:xfrm>
          <a:prstGeom prst="rect">
            <a:avLst/>
          </a:prstGeom>
          <a:noFill/>
          <a:ln w="9360">
            <a:noFill/>
          </a:ln>
        </p:spPr>
        <p:style>
          <a:lnRef idx="0"/>
          <a:fillRef idx="0"/>
          <a:effectRef idx="0"/>
          <a:fontRef idx="minor"/>
        </p:style>
        <p:txBody>
          <a:bodyPr/>
          <a:p>
            <a:pPr marL="263520" indent="-263160">
              <a:lnSpc>
                <a:spcPct val="90000"/>
              </a:lnSpc>
              <a:spcAft>
                <a:spcPts val="601"/>
              </a:spcAft>
              <a:buClr>
                <a:srgbClr val="4d4d4d"/>
              </a:buClr>
              <a:buFont typeface="Symbol" charset="2"/>
              <a:buChar char=""/>
            </a:pPr>
            <a:r>
              <a:rPr b="0" lang="en-IE" sz="3200" spc="-1" strike="noStrike">
                <a:solidFill>
                  <a:srgbClr val="4d4d4d"/>
                </a:solidFill>
                <a:latin typeface="Microsoft Sans Serif"/>
              </a:rPr>
              <a:t>HashMap is implemented by Hash Table while TreeMap is implemented by Red-Black tree</a:t>
            </a:r>
            <a:endParaRPr b="0" lang="en-IE" sz="3200" spc="-1" strike="noStrike">
              <a:latin typeface="Arial"/>
            </a:endParaRPr>
          </a:p>
          <a:p>
            <a:pPr marL="263520" indent="-263160">
              <a:lnSpc>
                <a:spcPct val="90000"/>
              </a:lnSpc>
              <a:spcAft>
                <a:spcPts val="601"/>
              </a:spcAft>
              <a:buClr>
                <a:srgbClr val="4d4d4d"/>
              </a:buClr>
              <a:buFont typeface="Symbol" charset="2"/>
              <a:buChar char=""/>
            </a:pPr>
            <a:r>
              <a:rPr b="0" lang="en-IE" sz="3200" spc="-1" strike="noStrike">
                <a:solidFill>
                  <a:srgbClr val="4d4d4d"/>
                </a:solidFill>
                <a:latin typeface="Microsoft Sans Serif"/>
              </a:rPr>
              <a:t>The main difference between HashMap and TreeMap is similar to the difference between a Hash and a Binary Tree</a:t>
            </a:r>
            <a:endParaRPr b="0" lang="en-IE" sz="3200" spc="-1" strike="noStrike">
              <a:latin typeface="Arial"/>
            </a:endParaRPr>
          </a:p>
          <a:p>
            <a:pPr marL="263520" indent="-263160">
              <a:lnSpc>
                <a:spcPct val="90000"/>
              </a:lnSpc>
              <a:spcAft>
                <a:spcPts val="601"/>
              </a:spcAft>
              <a:buClr>
                <a:srgbClr val="4d4d4d"/>
              </a:buClr>
              <a:buFont typeface="Symbol" charset="2"/>
              <a:buChar char=""/>
            </a:pPr>
            <a:r>
              <a:rPr b="0" lang="en-IE" sz="3200" spc="-1" strike="noStrike">
                <a:solidFill>
                  <a:srgbClr val="4d4d4d"/>
                </a:solidFill>
                <a:latin typeface="Microsoft Sans Serif"/>
              </a:rPr>
              <a:t>TreeMap guarantees the key order which is determined by the element's compareTo() method</a:t>
            </a:r>
            <a:endParaRPr b="0" lang="en-IE" sz="3200" spc="-1" strike="noStrike">
              <a:latin typeface="Arial"/>
            </a:endParaRPr>
          </a:p>
          <a:p>
            <a:pPr marL="263520" indent="-263160">
              <a:lnSpc>
                <a:spcPct val="90000"/>
              </a:lnSpc>
              <a:spcAft>
                <a:spcPts val="601"/>
              </a:spcAft>
              <a:buClr>
                <a:srgbClr val="4d4d4d"/>
              </a:buClr>
              <a:buFont typeface="Symbol" charset="2"/>
              <a:buChar char=""/>
            </a:pPr>
            <a:r>
              <a:rPr b="0" lang="en-IE" sz="3200" spc="-1" strike="noStrike">
                <a:solidFill>
                  <a:srgbClr val="4d4d4d"/>
                </a:solidFill>
                <a:latin typeface="Microsoft Sans Serif"/>
              </a:rPr>
              <a:t>HashMap on the other hand, makes no such guarantee</a:t>
            </a:r>
            <a:endParaRPr b="0" lang="en-IE"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02" name="TextShape 2"/>
          <p:cNvSpPr txBox="1"/>
          <p:nvPr/>
        </p:nvSpPr>
        <p:spPr>
          <a:xfrm>
            <a:off x="948240" y="1124640"/>
            <a:ext cx="7395120" cy="5112360"/>
          </a:xfrm>
          <a:prstGeom prst="rect">
            <a:avLst/>
          </a:prstGeom>
          <a:noFill/>
          <a:ln w="9360">
            <a:noFill/>
          </a:ln>
        </p:spPr>
        <p:txBody>
          <a:bodyPr>
            <a:normAutofit/>
          </a:bodyPr>
          <a:p>
            <a:pPr>
              <a:lnSpc>
                <a:spcPct val="100000"/>
              </a:lnSpc>
              <a:spcAft>
                <a:spcPts val="601"/>
              </a:spcAft>
            </a:pPr>
            <a:r>
              <a:rPr b="0" lang="en-US" sz="3200" spc="-1" strike="noStrike">
                <a:solidFill>
                  <a:srgbClr val="4d4d4d"/>
                </a:solidFill>
                <a:latin typeface="Microsoft Sans Serif"/>
              </a:rPr>
              <a:t>Map&lt;String,String&gt; map = new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TreeMap&lt;String,String&gt;();</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map.put("Fran","Lecturer");</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map.put("Jim", "Doctor");</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map.put("Mary","Dentist");</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map.put("Carmel","Lecturer");</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map.put("Anne","Doctor");</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System.out.println(map);</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map.remove("Jim");</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System.out.println(map);</a:t>
            </a:r>
            <a:endParaRPr b="0" lang="en-US" sz="3200" spc="-1" strike="noStrike">
              <a:solidFill>
                <a:srgbClr val="4d4d4d"/>
              </a:solidFill>
              <a:latin typeface="Microsoft Sans Serif"/>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04" name="TextShape 2"/>
          <p:cNvSpPr txBox="1"/>
          <p:nvPr/>
        </p:nvSpPr>
        <p:spPr>
          <a:xfrm>
            <a:off x="827640" y="1124640"/>
            <a:ext cx="7704360" cy="5112360"/>
          </a:xfrm>
          <a:prstGeom prst="rect">
            <a:avLst/>
          </a:prstGeom>
          <a:noFill/>
          <a:ln w="9360">
            <a:noFill/>
          </a:ln>
        </p:spPr>
        <p:txBody>
          <a:bodyPr/>
          <a:p>
            <a:pPr>
              <a:lnSpc>
                <a:spcPct val="90000"/>
              </a:lnSpc>
              <a:spcAft>
                <a:spcPts val="601"/>
              </a:spcAft>
            </a:pPr>
            <a:r>
              <a:rPr b="0" lang="en-US" sz="2800" spc="-1" strike="noStrike">
                <a:solidFill>
                  <a:srgbClr val="0070c0"/>
                </a:solidFill>
                <a:latin typeface="Microsoft Sans Serif"/>
              </a:rPr>
              <a:t>// retrieve set of keys from map in slide above</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HashSet&lt;String&gt; keys = new</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HashSet&lt;String&gt;(map.keySet());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System.out.println(keys);</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TreeSet&lt;String&gt; prof = new</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TreeSet&lt;&gt;(map.values());</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System.out.println(prof);</a:t>
            </a:r>
            <a:endParaRPr b="0" lang="en-US" sz="2800" spc="-1" strike="noStrike">
              <a:solidFill>
                <a:srgbClr val="4d4d4d"/>
              </a:solidFill>
              <a:latin typeface="Microsoft Sans Serif"/>
            </a:endParaRPr>
          </a:p>
          <a:p>
            <a:pPr>
              <a:lnSpc>
                <a:spcPct val="90000"/>
              </a:lnSpc>
            </a:pPr>
            <a:r>
              <a:rPr b="0" lang="en-US" sz="2800" spc="-1" strike="noStrike">
                <a:solidFill>
                  <a:srgbClr val="0070c0"/>
                </a:solidFill>
                <a:latin typeface="Microsoft Sans Serif"/>
              </a:rPr>
              <a:t>//change profession for Mary</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map.replace("Mary","Dentist","Lecturer");</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System.out.println(map);</a:t>
            </a:r>
            <a:endParaRPr b="0" lang="en-US" sz="2800" spc="-1" strike="noStrike">
              <a:solidFill>
                <a:srgbClr val="4d4d4d"/>
              </a:solidFill>
              <a:latin typeface="Microsoft Sans Serif"/>
            </a:endParaRPr>
          </a:p>
          <a:p>
            <a:pPr>
              <a:lnSpc>
                <a:spcPct val="90000"/>
              </a:lnSpc>
            </a:pPr>
            <a:r>
              <a:rPr b="0" lang="en-US" sz="2800" spc="-1" strike="noStrike">
                <a:solidFill>
                  <a:srgbClr val="0070c0"/>
                </a:solidFill>
                <a:latin typeface="Microsoft Sans Serif"/>
              </a:rPr>
              <a:t>//change profession of Fran</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map.put("Fran","Doctor");</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System.out.println(map);</a:t>
            </a:r>
            <a:endParaRPr b="0" lang="en-US" sz="2800" spc="-1" strike="noStrike">
              <a:solidFill>
                <a:srgbClr val="4d4d4d"/>
              </a:solidFill>
              <a:latin typeface="Microsoft Sans Serif"/>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A Word Frequency Problem</a:t>
            </a:r>
            <a:endParaRPr b="0" lang="en-US" sz="4000" spc="-1" strike="noStrike">
              <a:solidFill>
                <a:srgbClr val="4d4d4d"/>
              </a:solidFill>
              <a:latin typeface="Microsoft Sans Serif"/>
            </a:endParaRPr>
          </a:p>
        </p:txBody>
      </p:sp>
      <p:sp>
        <p:nvSpPr>
          <p:cNvPr id="106" name="TextShape 2"/>
          <p:cNvSpPr txBox="1"/>
          <p:nvPr/>
        </p:nvSpPr>
        <p:spPr>
          <a:xfrm>
            <a:off x="899640" y="1052640"/>
            <a:ext cx="7704360" cy="5112360"/>
          </a:xfrm>
          <a:prstGeom prst="rect">
            <a:avLst/>
          </a:prstGeom>
          <a:noFill/>
          <a:ln w="9360">
            <a:noFill/>
          </a:ln>
        </p:spPr>
        <p:txBody>
          <a:bodyPr/>
          <a:p>
            <a:pPr>
              <a:lnSpc>
                <a:spcPct val="90000"/>
              </a:lnSpc>
              <a:spcAft>
                <a:spcPts val="601"/>
              </a:spcAft>
            </a:pPr>
            <a:r>
              <a:rPr b="0" lang="en-US" sz="2900" spc="-1" strike="noStrike">
                <a:solidFill>
                  <a:srgbClr val="4d4d4d"/>
                </a:solidFill>
                <a:latin typeface="Microsoft Sans Serif"/>
              </a:rPr>
              <a:t>List&lt;String&gt; ls = new</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ArrayList&lt;&gt;(Arrays.asList("hat","hope",</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"heat","hat","heat","sad","sad","hat","hat"));</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Map&lt;String,Integer&gt; wFreq= new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TreeMap&lt;String,Integer&gt;();</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for(String wd: ls)</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if(wFreq.containsKey(wd))</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wFreq.put(wd,wFreq.get(wd)+1);</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else</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	</a:t>
            </a:r>
            <a:r>
              <a:rPr b="0" lang="en-US" sz="2900" spc="-1" strike="noStrike">
                <a:solidFill>
                  <a:srgbClr val="4d4d4d"/>
                </a:solidFill>
                <a:latin typeface="Microsoft Sans Serif"/>
              </a:rPr>
              <a:t>	</a:t>
            </a:r>
            <a:r>
              <a:rPr b="0" lang="en-US" sz="2900" spc="-1" strike="noStrike">
                <a:solidFill>
                  <a:srgbClr val="4d4d4d"/>
                </a:solidFill>
                <a:latin typeface="Microsoft Sans Serif"/>
              </a:rPr>
              <a:t>wFreq.put(wd,1);</a:t>
            </a:r>
            <a:endParaRPr b="0" lang="en-US" sz="2900" spc="-1" strike="noStrike">
              <a:solidFill>
                <a:srgbClr val="4d4d4d"/>
              </a:solidFill>
              <a:latin typeface="Microsoft Sans Serif"/>
            </a:endParaRPr>
          </a:p>
          <a:p>
            <a:pPr>
              <a:lnSpc>
                <a:spcPct val="90000"/>
              </a:lnSpc>
              <a:spcAft>
                <a:spcPts val="601"/>
              </a:spcAft>
            </a:pPr>
            <a:r>
              <a:rPr b="0" lang="en-US" sz="2900" spc="-1" strike="noStrike">
                <a:solidFill>
                  <a:srgbClr val="4d4d4d"/>
                </a:solidFill>
                <a:latin typeface="Microsoft Sans Serif"/>
              </a:rPr>
              <a:t>System.out.println(wFreq);</a:t>
            </a:r>
            <a:endParaRPr b="0" lang="en-US" sz="2900" spc="-1" strike="noStrike">
              <a:solidFill>
                <a:srgbClr val="4d4d4d"/>
              </a:solidFill>
              <a:latin typeface="Microsoft Sans Serif"/>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Find Word(s) with Highest Frequency</a:t>
            </a:r>
            <a:endParaRPr b="0" lang="en-US" sz="4000" spc="-1" strike="noStrike">
              <a:solidFill>
                <a:srgbClr val="4d4d4d"/>
              </a:solidFill>
              <a:latin typeface="Microsoft Sans Serif"/>
            </a:endParaRPr>
          </a:p>
        </p:txBody>
      </p:sp>
      <p:sp>
        <p:nvSpPr>
          <p:cNvPr id="108" name="TextShape 2"/>
          <p:cNvSpPr txBox="1"/>
          <p:nvPr/>
        </p:nvSpPr>
        <p:spPr>
          <a:xfrm>
            <a:off x="899640" y="1268640"/>
            <a:ext cx="7444080" cy="4752000"/>
          </a:xfrm>
          <a:prstGeom prst="rect">
            <a:avLst/>
          </a:prstGeom>
          <a:noFill/>
          <a:ln w="9360">
            <a:noFill/>
          </a:ln>
        </p:spPr>
        <p:txBody>
          <a:bodyPr/>
          <a:p>
            <a:pPr>
              <a:lnSpc>
                <a:spcPct val="90000"/>
              </a:lnSpc>
            </a:pPr>
            <a:r>
              <a:rPr b="0" lang="en-US" sz="2800" spc="-1" strike="noStrike">
                <a:solidFill>
                  <a:srgbClr val="4d4d4d"/>
                </a:solidFill>
                <a:latin typeface="Microsoft Sans Serif"/>
              </a:rPr>
              <a:t>int maxFreq= 0;</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for(String wd: wFreq.keySet()){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if(maxFreq&lt; wFreq.get(wd))</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maxFreq= wFreq.get(wd);</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List&lt;String&gt; wds= new ArrayList&lt;&gt;();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for(String wd: wFreq.keySet()){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if(maxFreq== wFreq.get(wd))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wds.add(wd);</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System.out.println(“Words with max freq”</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+maxFreq+" are: "+wds);</a:t>
            </a:r>
            <a:endParaRPr b="0" lang="en-US" sz="2800" spc="-1" strike="noStrike">
              <a:solidFill>
                <a:srgbClr val="4d4d4d"/>
              </a:solidFill>
              <a:latin typeface="Microsoft Sans Serif"/>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Make List Authors by Nationality</a:t>
            </a:r>
            <a:endParaRPr b="0" lang="en-US" sz="4000" spc="-1" strike="noStrike">
              <a:solidFill>
                <a:srgbClr val="4d4d4d"/>
              </a:solidFill>
              <a:latin typeface="Microsoft Sans Serif"/>
            </a:endParaRPr>
          </a:p>
        </p:txBody>
      </p:sp>
      <p:pic>
        <p:nvPicPr>
          <p:cNvPr id="110" name="Content Placeholder 3" descr=""/>
          <p:cNvPicPr/>
          <p:nvPr/>
        </p:nvPicPr>
        <p:blipFill>
          <a:blip r:embed="rId1"/>
          <a:stretch/>
        </p:blipFill>
        <p:spPr>
          <a:xfrm>
            <a:off x="1187640" y="1917000"/>
            <a:ext cx="7047360" cy="3026520"/>
          </a:xfrm>
          <a:prstGeom prst="rect">
            <a:avLst/>
          </a:prstGeom>
          <a:ln w="9360">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12" name="TextShape 2"/>
          <p:cNvSpPr txBox="1"/>
          <p:nvPr/>
        </p:nvSpPr>
        <p:spPr>
          <a:xfrm>
            <a:off x="971640" y="1124640"/>
            <a:ext cx="7314840" cy="4114440"/>
          </a:xfrm>
          <a:prstGeom prst="rect">
            <a:avLst/>
          </a:prstGeom>
          <a:noFill/>
          <a:ln w="9360">
            <a:noFill/>
          </a:ln>
        </p:spPr>
        <p:txBody>
          <a:bodyPr/>
          <a:p>
            <a:pPr marL="343080" indent="-342720">
              <a:lnSpc>
                <a:spcPct val="100000"/>
              </a:lnSpc>
              <a:spcBef>
                <a:spcPts val="479"/>
              </a:spcBef>
              <a:buClr>
                <a:srgbClr val="4d4d4d"/>
              </a:buClr>
              <a:buFont typeface="Symbol" charset="2"/>
              <a:buChar char=""/>
            </a:pPr>
            <a:r>
              <a:rPr b="0" lang="en-US" sz="2400" spc="-1" strike="noStrike">
                <a:solidFill>
                  <a:srgbClr val="4d4d4d"/>
                </a:solidFill>
                <a:latin typeface="Microsoft Sans Serif"/>
              </a:rPr>
              <a:t>Using a Map we can easily build such a data structure. </a:t>
            </a:r>
            <a:endParaRPr b="0" lang="en-US" sz="2400" spc="-1" strike="noStrike">
              <a:solidFill>
                <a:srgbClr val="4d4d4d"/>
              </a:solidFill>
              <a:latin typeface="Microsoft Sans Serif"/>
            </a:endParaRPr>
          </a:p>
          <a:p>
            <a:pPr marL="343080" indent="-342720">
              <a:lnSpc>
                <a:spcPct val="100000"/>
              </a:lnSpc>
              <a:spcBef>
                <a:spcPts val="479"/>
              </a:spcBef>
              <a:buClr>
                <a:srgbClr val="4d4d4d"/>
              </a:buClr>
              <a:buFont typeface="Symbol" charset="2"/>
              <a:buChar char=""/>
            </a:pPr>
            <a:r>
              <a:rPr b="0" lang="en-US" sz="2400" spc="-1" strike="noStrike">
                <a:solidFill>
                  <a:srgbClr val="4d4d4d"/>
                </a:solidFill>
                <a:latin typeface="Microsoft Sans Serif"/>
              </a:rPr>
              <a:t>The code fragment creates a TreeMap that associates a Nationality instance with a List&lt;Author&gt;, where key values will be represented by the names of nationalities. </a:t>
            </a:r>
            <a:endParaRPr b="0" lang="en-US" sz="2400" spc="-1" strike="noStrike">
              <a:solidFill>
                <a:srgbClr val="4d4d4d"/>
              </a:solidFill>
              <a:latin typeface="Microsoft Sans Serif"/>
            </a:endParaRPr>
          </a:p>
          <a:p>
            <a:pPr marL="343080" indent="-342720">
              <a:lnSpc>
                <a:spcPct val="100000"/>
              </a:lnSpc>
              <a:spcBef>
                <a:spcPts val="479"/>
              </a:spcBef>
              <a:buClr>
                <a:srgbClr val="4d4d4d"/>
              </a:buClr>
              <a:buFont typeface="Symbol" charset="2"/>
              <a:buChar char=""/>
            </a:pPr>
            <a:r>
              <a:rPr b="0" lang="en-US" sz="2400" spc="-1" strike="noStrike">
                <a:solidFill>
                  <a:srgbClr val="4d4d4d"/>
                </a:solidFill>
                <a:latin typeface="Microsoft Sans Serif"/>
              </a:rPr>
              <a:t>Both the class Nationality and the class Author are immutable and encapsulate a string. </a:t>
            </a:r>
            <a:endParaRPr b="0" lang="en-US" sz="2400" spc="-1" strike="noStrike">
              <a:solidFill>
                <a:srgbClr val="4d4d4d"/>
              </a:solidFill>
              <a:latin typeface="Microsoft Sans Serif"/>
            </a:endParaRPr>
          </a:p>
          <a:p>
            <a:pPr marL="343080" indent="-342720">
              <a:lnSpc>
                <a:spcPct val="100000"/>
              </a:lnSpc>
              <a:spcBef>
                <a:spcPts val="479"/>
              </a:spcBef>
              <a:buClr>
                <a:srgbClr val="4d4d4d"/>
              </a:buClr>
              <a:buFont typeface="Symbol" charset="2"/>
              <a:buChar char=""/>
            </a:pPr>
            <a:r>
              <a:rPr b="0" lang="en-US" sz="2400" spc="-1" strike="noStrike">
                <a:solidFill>
                  <a:srgbClr val="4d4d4d"/>
                </a:solidFill>
                <a:latin typeface="Microsoft Sans Serif"/>
              </a:rPr>
              <a:t>Both of these classes implement the comparable interface and have equals and hashCode methods. </a:t>
            </a:r>
            <a:endParaRPr b="0" lang="en-US" sz="2400" spc="-1" strike="noStrike">
              <a:solidFill>
                <a:srgbClr val="4d4d4d"/>
              </a:solidFill>
              <a:latin typeface="Microsoft Sans Serif"/>
            </a:endParaRPr>
          </a:p>
          <a:p>
            <a:pPr marL="343080" indent="-342720">
              <a:lnSpc>
                <a:spcPct val="100000"/>
              </a:lnSpc>
              <a:spcBef>
                <a:spcPts val="479"/>
              </a:spcBef>
              <a:buClr>
                <a:srgbClr val="4d4d4d"/>
              </a:buClr>
              <a:buFont typeface="Symbol" charset="2"/>
              <a:buChar char=""/>
            </a:pPr>
            <a:r>
              <a:rPr b="0" lang="en-US" sz="2400" spc="-1" strike="noStrike">
                <a:solidFill>
                  <a:srgbClr val="4d4d4d"/>
                </a:solidFill>
                <a:latin typeface="Microsoft Sans Serif"/>
              </a:rPr>
              <a:t>The important point is that key values are immutable.</a:t>
            </a:r>
            <a:endParaRPr b="0" lang="en-US" sz="2400" spc="-1" strike="noStrike">
              <a:solidFill>
                <a:srgbClr val="4d4d4d"/>
              </a:solidFill>
              <a:latin typeface="Microsoft Sans Serif"/>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Using the Map Data Structure</a:t>
            </a:r>
            <a:endParaRPr b="0" lang="en-US" sz="4000" spc="-1" strike="noStrike">
              <a:solidFill>
                <a:srgbClr val="4d4d4d"/>
              </a:solidFill>
              <a:latin typeface="Microsoft Sans Serif"/>
            </a:endParaRPr>
          </a:p>
        </p:txBody>
      </p:sp>
      <p:sp>
        <p:nvSpPr>
          <p:cNvPr id="114" name="TextShape 2"/>
          <p:cNvSpPr txBox="1"/>
          <p:nvPr/>
        </p:nvSpPr>
        <p:spPr>
          <a:xfrm>
            <a:off x="827640" y="1143000"/>
            <a:ext cx="7920360" cy="5238000"/>
          </a:xfrm>
          <a:prstGeom prst="rect">
            <a:avLst/>
          </a:prstGeom>
          <a:noFill/>
          <a:ln w="9360">
            <a:noFill/>
          </a:ln>
        </p:spPr>
        <p:txBody>
          <a:bodyPr>
            <a:normAutofit/>
          </a:bodyPr>
          <a:p>
            <a:pPr>
              <a:lnSpc>
                <a:spcPct val="100000"/>
              </a:lnSpc>
            </a:pPr>
            <a:r>
              <a:rPr b="0" lang="en-US" sz="2700" spc="-1" strike="noStrike">
                <a:solidFill>
                  <a:srgbClr val="4d4d4d"/>
                </a:solidFill>
                <a:latin typeface="Microsoft Sans Serif"/>
              </a:rPr>
              <a:t>Map&lt;String, List&lt;String&gt;&gt; natAuthors</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 new TreeMap&lt;&gt;();</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natAuthors.put("Irish", new</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ArrayList&lt;&gt;(Arrays.asList("Doe","Bell",“Cain")));</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natAuthors.put("French", new</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ArrayList&lt;&gt;(Arrays.asList("Sartre","Flaubert")));</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natAuthors.put("English", new</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ArrayList&lt;&gt;(Arrays.asList("Ford","Dean","Cox")));</a:t>
            </a:r>
            <a:endParaRPr b="0" lang="en-US" sz="2700" spc="-1" strike="noStrike">
              <a:solidFill>
                <a:srgbClr val="4d4d4d"/>
              </a:solidFill>
              <a:latin typeface="Microsoft Sans Serif"/>
            </a:endParaRPr>
          </a:p>
          <a:p>
            <a:pPr>
              <a:lnSpc>
                <a:spcPct val="100000"/>
              </a:lnSpc>
            </a:pP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for(String n : natAuthors.keySet())</a:t>
            </a:r>
            <a:endParaRPr b="0" lang="en-US" sz="2700" spc="-1" strike="noStrike">
              <a:solidFill>
                <a:srgbClr val="4d4d4d"/>
              </a:solidFill>
              <a:latin typeface="Microsoft Sans Serif"/>
            </a:endParaRPr>
          </a:p>
          <a:p>
            <a:pPr>
              <a:lnSpc>
                <a:spcPct val="10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System.out.println(n+" =&gt; "+natAuthors.get(n));</a:t>
            </a:r>
            <a:endParaRPr b="0" lang="en-US" sz="2700" spc="-1" strike="noStrike">
              <a:solidFill>
                <a:srgbClr val="4d4d4d"/>
              </a:solidFill>
              <a:latin typeface="Microsoft Sans Serif"/>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16" name="TextShape 2"/>
          <p:cNvSpPr txBox="1"/>
          <p:nvPr/>
        </p:nvSpPr>
        <p:spPr>
          <a:xfrm>
            <a:off x="827640" y="1071720"/>
            <a:ext cx="7632360" cy="4595400"/>
          </a:xfrm>
          <a:prstGeom prst="rect">
            <a:avLst/>
          </a:prstGeom>
          <a:noFill/>
          <a:ln w="9360">
            <a:noFill/>
          </a:ln>
        </p:spPr>
        <p:txBody>
          <a:bodyPr>
            <a:normAutofit/>
          </a:bodyPr>
          <a:p>
            <a:pPr>
              <a:lnSpc>
                <a:spcPct val="100000"/>
              </a:lnSpc>
              <a:spcBef>
                <a:spcPts val="641"/>
              </a:spcBef>
            </a:pPr>
            <a:r>
              <a:rPr b="0" lang="en-US" sz="3200" spc="-1" strike="noStrike">
                <a:solidFill>
                  <a:srgbClr val="4d4d4d"/>
                </a:solidFill>
                <a:latin typeface="Microsoft Sans Serif"/>
              </a:rPr>
              <a:t>List&lt;Pair&lt;String,String&gt;&gt; pairls</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new ArrayList&lt;&gt;(Arrays.asList(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Pair&lt;String,String&gt;("French","Balzac"),</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Pair&lt;String,String&gt;("German","Mann"),</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Pair&lt;String,String&gt;("Irish","Joyce"),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Pair&lt;String,String&gt;("German","Hesse"),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Pair&lt;String,String&gt;("French","Voltaire"),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new Pair&lt;String,String&gt;("Scottish","Burns")</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a:t>
            </a:r>
            <a:endParaRPr b="0" lang="en-US" sz="3200" spc="-1" strike="noStrike">
              <a:solidFill>
                <a:srgbClr val="4d4d4d"/>
              </a:solidFill>
              <a:latin typeface="Microsoft Sans Serif"/>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Add pair from list</a:t>
            </a:r>
            <a:endParaRPr b="0" lang="en-US" sz="4000" spc="-1" strike="noStrike">
              <a:solidFill>
                <a:srgbClr val="4d4d4d"/>
              </a:solidFill>
              <a:latin typeface="Microsoft Sans Serif"/>
            </a:endParaRPr>
          </a:p>
        </p:txBody>
      </p:sp>
      <p:sp>
        <p:nvSpPr>
          <p:cNvPr id="118" name="TextShape 2"/>
          <p:cNvSpPr txBox="1"/>
          <p:nvPr/>
        </p:nvSpPr>
        <p:spPr>
          <a:xfrm>
            <a:off x="827640" y="1124640"/>
            <a:ext cx="7925400" cy="4968360"/>
          </a:xfrm>
          <a:prstGeom prst="rect">
            <a:avLst/>
          </a:prstGeom>
          <a:noFill/>
          <a:ln w="9360">
            <a:noFill/>
          </a:ln>
        </p:spPr>
        <p:txBody>
          <a:bodyPr>
            <a:normAutofit/>
          </a:bodyPr>
          <a:p>
            <a:pPr>
              <a:lnSpc>
                <a:spcPct val="100000"/>
              </a:lnSpc>
              <a:spcBef>
                <a:spcPts val="581"/>
              </a:spcBef>
            </a:pPr>
            <a:r>
              <a:rPr b="0" lang="en-US" sz="2900" spc="-1" strike="noStrike">
                <a:solidFill>
                  <a:srgbClr val="0070c0"/>
                </a:solidFill>
                <a:latin typeface="Microsoft Sans Serif"/>
              </a:rPr>
              <a:t>// natAuthors is Map&lt;String,List&lt;String&gt;&gt;  from above</a:t>
            </a:r>
            <a:endParaRPr b="0" lang="en-US" sz="29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for(Pair&lt;String,String&gt; p : pairls) {</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if(natAuthors.containsKey(p.getKey()))</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natAuthors.get(p.getKey()).add(p.getValue());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else{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List&lt;String&gt; temp = new ArrayList&lt;&gt;();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temp.add(p.getValue());</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natAuthors.put(p.getKey(),temp);</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a:t>
            </a:r>
            <a:endParaRPr b="0" lang="en-US" sz="3200" spc="-1" strike="noStrike">
              <a:solidFill>
                <a:srgbClr val="4d4d4d"/>
              </a:solidFill>
              <a:latin typeface="Microsoft Sans Serif"/>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Maps</a:t>
            </a:r>
            <a:endParaRPr b="0" lang="en-US" sz="4000" spc="-1" strike="noStrike">
              <a:solidFill>
                <a:srgbClr val="4d4d4d"/>
              </a:solidFill>
              <a:latin typeface="Microsoft Sans Serif"/>
            </a:endParaRPr>
          </a:p>
        </p:txBody>
      </p:sp>
      <p:sp>
        <p:nvSpPr>
          <p:cNvPr id="84" name="TextShape 2"/>
          <p:cNvSpPr txBox="1"/>
          <p:nvPr/>
        </p:nvSpPr>
        <p:spPr>
          <a:xfrm>
            <a:off x="827640" y="1340640"/>
            <a:ext cx="7516080" cy="4326120"/>
          </a:xfrm>
          <a:prstGeom prst="rect">
            <a:avLst/>
          </a:prstGeom>
          <a:noFill/>
          <a:ln w="9360">
            <a:noFill/>
          </a:ln>
        </p:spPr>
        <p:txBody>
          <a:bodyPr>
            <a:normAutofit/>
          </a:bodyPr>
          <a:p>
            <a:pPr marL="343080" indent="-342720">
              <a:lnSpc>
                <a:spcPct val="100000"/>
              </a:lnSpc>
              <a:spcAft>
                <a:spcPts val="601"/>
              </a:spcAft>
              <a:buClr>
                <a:srgbClr val="4d4d4d"/>
              </a:buClr>
              <a:buFont typeface="Symbol" charset="2"/>
              <a:buChar char=""/>
            </a:pPr>
            <a:r>
              <a:rPr b="0" lang="en-US" sz="3200" spc="-1" strike="noStrike">
                <a:solidFill>
                  <a:srgbClr val="4d4d4d"/>
                </a:solidFill>
                <a:latin typeface="Microsoft Sans Serif"/>
              </a:rPr>
              <a:t>A map is a collection of items where each item has two parts called a key and a value</a:t>
            </a:r>
            <a:endParaRPr b="0" lang="en-US" sz="3200" spc="-1" strike="noStrike">
              <a:solidFill>
                <a:srgbClr val="4d4d4d"/>
              </a:solidFill>
              <a:latin typeface="Microsoft Sans Serif"/>
            </a:endParaRPr>
          </a:p>
          <a:p>
            <a:pPr marL="343080" indent="-342720">
              <a:lnSpc>
                <a:spcPct val="100000"/>
              </a:lnSpc>
              <a:spcAft>
                <a:spcPts val="601"/>
              </a:spcAft>
              <a:buClr>
                <a:srgbClr val="4d4d4d"/>
              </a:buClr>
              <a:buFont typeface="Symbol" charset="2"/>
              <a:buChar char=""/>
            </a:pPr>
            <a:r>
              <a:rPr b="0" lang="en-US" sz="3200" spc="-1" strike="noStrike">
                <a:solidFill>
                  <a:srgbClr val="4d4d4d"/>
                </a:solidFill>
                <a:latin typeface="Microsoft Sans Serif"/>
              </a:rPr>
              <a:t>All the keys in a map must be unique</a:t>
            </a:r>
            <a:endParaRPr b="0" lang="en-US" sz="3200" spc="-1" strike="noStrike">
              <a:solidFill>
                <a:srgbClr val="4d4d4d"/>
              </a:solidFill>
              <a:latin typeface="Microsoft Sans Serif"/>
            </a:endParaRPr>
          </a:p>
          <a:p>
            <a:pPr marL="343080" indent="-342720">
              <a:lnSpc>
                <a:spcPct val="100000"/>
              </a:lnSpc>
              <a:spcAft>
                <a:spcPts val="601"/>
              </a:spcAft>
              <a:buClr>
                <a:srgbClr val="4d4d4d"/>
              </a:buClr>
              <a:buFont typeface="Symbol" charset="2"/>
              <a:buChar char=""/>
            </a:pPr>
            <a:r>
              <a:rPr b="0" lang="en-US" sz="3200" spc="-1" strike="noStrike">
                <a:solidFill>
                  <a:srgbClr val="4d4d4d"/>
                </a:solidFill>
                <a:latin typeface="Microsoft Sans Serif"/>
              </a:rPr>
              <a:t>Each key can only map to at most a single value</a:t>
            </a:r>
            <a:endParaRPr b="0" lang="en-US" sz="3200" spc="-1" strike="noStrike">
              <a:solidFill>
                <a:srgbClr val="4d4d4d"/>
              </a:solidFill>
              <a:latin typeface="Microsoft Sans Serif"/>
            </a:endParaRPr>
          </a:p>
          <a:p>
            <a:pPr marL="343080" indent="-342720">
              <a:lnSpc>
                <a:spcPct val="100000"/>
              </a:lnSpc>
              <a:spcAft>
                <a:spcPts val="601"/>
              </a:spcAft>
              <a:buClr>
                <a:srgbClr val="4d4d4d"/>
              </a:buClr>
              <a:buFont typeface="Symbol" charset="2"/>
              <a:buChar char=""/>
            </a:pPr>
            <a:r>
              <a:rPr b="0" lang="en-US" sz="3200" spc="-1" strike="noStrike">
                <a:solidFill>
                  <a:srgbClr val="4d4d4d"/>
                </a:solidFill>
                <a:latin typeface="Microsoft Sans Serif"/>
              </a:rPr>
              <a:t>Maps provide an implementation of Mathematical functions</a:t>
            </a:r>
            <a:endParaRPr b="0" lang="en-US" sz="3200" spc="-1" strike="noStrike">
              <a:solidFill>
                <a:srgbClr val="4d4d4d"/>
              </a:solidFill>
              <a:latin typeface="Microsoft Sans Serif"/>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List All Authors</a:t>
            </a:r>
            <a:endParaRPr b="0" lang="en-US" sz="4000" spc="-1" strike="noStrike">
              <a:solidFill>
                <a:srgbClr val="4d4d4d"/>
              </a:solidFill>
              <a:latin typeface="Microsoft Sans Serif"/>
            </a:endParaRPr>
          </a:p>
        </p:txBody>
      </p:sp>
      <p:sp>
        <p:nvSpPr>
          <p:cNvPr id="120" name="TextShape 2"/>
          <p:cNvSpPr txBox="1"/>
          <p:nvPr/>
        </p:nvSpPr>
        <p:spPr>
          <a:xfrm>
            <a:off x="752400" y="1136520"/>
            <a:ext cx="7491600" cy="3876120"/>
          </a:xfrm>
          <a:prstGeom prst="rect">
            <a:avLst/>
          </a:prstGeom>
          <a:noFill/>
          <a:ln w="9360">
            <a:noFill/>
          </a:ln>
        </p:spPr>
        <p:txBody>
          <a:bodyPr/>
          <a:p>
            <a:pPr>
              <a:lnSpc>
                <a:spcPct val="100000"/>
              </a:lnSpc>
              <a:spcBef>
                <a:spcPts val="641"/>
              </a:spcBef>
            </a:pPr>
            <a:r>
              <a:rPr b="0" lang="en-US" sz="3200" spc="-1" strike="noStrike">
                <a:solidFill>
                  <a:srgbClr val="4d4d4d"/>
                </a:solidFill>
                <a:latin typeface="Microsoft Sans Serif"/>
              </a:rPr>
              <a:t>Flatten lists to a single list</a:t>
            </a:r>
            <a:endParaRPr b="0" lang="en-US" sz="3200" spc="-1" strike="noStrike">
              <a:solidFill>
                <a:srgbClr val="4d4d4d"/>
              </a:solidFill>
              <a:latin typeface="Microsoft Sans Serif"/>
            </a:endParaRPr>
          </a:p>
          <a:p>
            <a:pPr>
              <a:lnSpc>
                <a:spcPct val="100000"/>
              </a:lnSpc>
              <a:spcBef>
                <a:spcPts val="641"/>
              </a:spcBef>
            </a:pP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List&lt;String&gt; autLst= new ArrayList&lt;&gt;();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for(String n : natAuthors.keySet())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autLst.addAll(natAuthors.get(n));</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System.out.println(autLst);</a:t>
            </a:r>
            <a:endParaRPr b="0" lang="en-US" sz="3200" spc="-1" strike="noStrike">
              <a:solidFill>
                <a:srgbClr val="4d4d4d"/>
              </a:solidFill>
              <a:latin typeface="Microsoft Sans Serif"/>
            </a:endParaRPr>
          </a:p>
        </p:txBody>
      </p:sp>
      <p:sp>
        <p:nvSpPr>
          <p:cNvPr id="121" name="CustomShape 3"/>
          <p:cNvSpPr/>
          <p:nvPr/>
        </p:nvSpPr>
        <p:spPr>
          <a:xfrm>
            <a:off x="395640" y="2853000"/>
            <a:ext cx="914040" cy="914040"/>
          </a:xfrm>
          <a:custGeom>
            <a:avLst/>
            <a:gdLst/>
            <a:ahLst/>
            <a:rect l="l" t="t" r="r" b="b"/>
            <a:pathLst>
              <a:path w="21600" h="21600">
                <a:moveTo>
                  <a:pt x="0" y="0"/>
                </a:moveTo>
                <a:lnTo>
                  <a:pt x="21600" y="21600"/>
                </a:lnTo>
              </a:path>
            </a:pathLst>
          </a:custGeom>
          <a:gradFill rotWithShape="0">
            <a:gsLst>
              <a:gs pos="0">
                <a:srgbClr val="dfdfdf"/>
              </a:gs>
              <a:gs pos="100000">
                <a:srgbClr val="888888"/>
              </a:gs>
            </a:gsLst>
            <a:lin ang="5400000"/>
          </a:gradFill>
          <a:ln w="9360">
            <a:no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23" name="TextShape 2"/>
          <p:cNvSpPr txBox="1"/>
          <p:nvPr/>
        </p:nvSpPr>
        <p:spPr>
          <a:xfrm>
            <a:off x="1028880" y="1552680"/>
            <a:ext cx="7314840" cy="4114440"/>
          </a:xfrm>
          <a:prstGeom prst="rect">
            <a:avLst/>
          </a:prstGeom>
          <a:noFill/>
          <a:ln w="9360">
            <a:noFill/>
          </a:ln>
        </p:spPr>
        <p:txBody>
          <a:bodyPr/>
          <a:p>
            <a:pPr marL="343080" indent="-342720">
              <a:lnSpc>
                <a:spcPct val="100000"/>
              </a:lnSpc>
              <a:spcBef>
                <a:spcPts val="641"/>
              </a:spcBef>
              <a:buClr>
                <a:srgbClr val="4d4d4d"/>
              </a:buClr>
              <a:buFont typeface="Symbol" charset="2"/>
              <a:buChar char=""/>
            </a:pPr>
            <a:r>
              <a:rPr b="0" lang="en-US" sz="3200" spc="-1" strike="noStrike">
                <a:solidFill>
                  <a:srgbClr val="4d4d4d"/>
                </a:solidFill>
                <a:latin typeface="Microsoft Sans Serif"/>
              </a:rPr>
              <a:t>See Book Page Page 263 -268 for complete implementation</a:t>
            </a:r>
            <a:endParaRPr b="0" lang="en-US" sz="3200" spc="-1" strike="noStrike">
              <a:solidFill>
                <a:srgbClr val="4d4d4d"/>
              </a:solidFill>
              <a:latin typeface="Microsoft Sans Serif"/>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748520" y="2786040"/>
            <a:ext cx="7234560" cy="1435680"/>
          </a:xfrm>
          <a:prstGeom prst="rect">
            <a:avLst/>
          </a:prstGeom>
          <a:noFill/>
          <a:ln w="9360">
            <a:noFill/>
          </a:ln>
        </p:spPr>
        <p:txBody>
          <a:bodyPr/>
          <a:p>
            <a:pPr marL="343080" indent="-342720" algn="ctr">
              <a:lnSpc>
                <a:spcPct val="100000"/>
              </a:lnSpc>
              <a:spcBef>
                <a:spcPts val="1080"/>
              </a:spcBef>
            </a:pPr>
            <a:r>
              <a:rPr b="1" lang="en-US" sz="5400" spc="-1" strike="noStrike">
                <a:solidFill>
                  <a:srgbClr val="3a3a3a"/>
                </a:solidFill>
                <a:latin typeface="Microsoft Sans Serif"/>
              </a:rPr>
              <a:t>Enumerated Types</a:t>
            </a:r>
            <a:endParaRPr b="0" lang="en-US" sz="5400" spc="-1" strike="noStrike">
              <a:solidFill>
                <a:srgbClr val="4d4d4d"/>
              </a:solidFill>
              <a:latin typeface="Microsoft Sans Serif"/>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6600" y="38160"/>
            <a:ext cx="8686440" cy="533160"/>
          </a:xfrm>
          <a:prstGeom prst="rect">
            <a:avLst/>
          </a:prstGeom>
          <a:noFill/>
          <a:ln w="9360">
            <a:noFill/>
          </a:ln>
        </p:spPr>
        <p:txBody>
          <a:bodyPr anchor="ctr"/>
          <a:p>
            <a:pPr>
              <a:lnSpc>
                <a:spcPct val="100000"/>
              </a:lnSpc>
            </a:pPr>
            <a:r>
              <a:rPr b="1" lang="en-US" sz="4400" spc="-1" strike="noStrike">
                <a:solidFill>
                  <a:srgbClr val="4d4d4d"/>
                </a:solidFill>
                <a:latin typeface="Microsoft Sans Serif"/>
              </a:rPr>
              <a:t>Enumerated Types</a:t>
            </a:r>
            <a:endParaRPr b="0" lang="en-US" sz="4400" spc="-1" strike="noStrike">
              <a:solidFill>
                <a:srgbClr val="4d4d4d"/>
              </a:solidFill>
              <a:latin typeface="Microsoft Sans Serif"/>
            </a:endParaRPr>
          </a:p>
        </p:txBody>
      </p:sp>
      <p:sp>
        <p:nvSpPr>
          <p:cNvPr id="126" name="TextShape 2"/>
          <p:cNvSpPr txBox="1"/>
          <p:nvPr/>
        </p:nvSpPr>
        <p:spPr>
          <a:xfrm>
            <a:off x="628560" y="1556640"/>
            <a:ext cx="8115120" cy="5125680"/>
          </a:xfrm>
          <a:prstGeom prst="rect">
            <a:avLst/>
          </a:prstGeom>
          <a:noFill/>
          <a:ln w="9360">
            <a:noFill/>
          </a:ln>
        </p:spPr>
        <p:txBody>
          <a:bodyPr>
            <a:normAutofit/>
          </a:bodyPr>
          <a:p>
            <a:pPr marL="343080" indent="-342720">
              <a:lnSpc>
                <a:spcPct val="110000"/>
              </a:lnSpc>
              <a:spcAft>
                <a:spcPts val="1199"/>
              </a:spcAft>
              <a:buClr>
                <a:srgbClr val="4d4d4d"/>
              </a:buClr>
              <a:buFont typeface="Symbol" charset="2"/>
              <a:buChar char=""/>
            </a:pPr>
            <a:r>
              <a:rPr b="0" lang="en-US" sz="2800" spc="-1" strike="noStrike">
                <a:solidFill>
                  <a:srgbClr val="4d4d4d"/>
                </a:solidFill>
                <a:latin typeface="Microsoft Sans Serif"/>
              </a:rPr>
              <a:t>An enumerated type is an ordinal data type consisting of a set of named values called elements or enumerators of the type</a:t>
            </a:r>
            <a:endParaRPr b="0" lang="en-US" sz="2800" spc="-1" strike="noStrike">
              <a:solidFill>
                <a:srgbClr val="4d4d4d"/>
              </a:solidFill>
              <a:latin typeface="Microsoft Sans Serif"/>
            </a:endParaRPr>
          </a:p>
          <a:p>
            <a:pPr marL="343080" indent="-342720">
              <a:lnSpc>
                <a:spcPct val="110000"/>
              </a:lnSpc>
              <a:spcAft>
                <a:spcPts val="1199"/>
              </a:spcAft>
              <a:buClr>
                <a:srgbClr val="4d4d4d"/>
              </a:buClr>
              <a:buFont typeface="Symbol" charset="2"/>
              <a:buChar char=""/>
            </a:pPr>
            <a:r>
              <a:rPr b="0" lang="en-US" sz="2800" spc="-1" strike="noStrike">
                <a:solidFill>
                  <a:srgbClr val="4d4d4d"/>
                </a:solidFill>
                <a:latin typeface="Microsoft Sans Serif"/>
              </a:rPr>
              <a:t>The elements behave as constants in the language</a:t>
            </a:r>
            <a:endParaRPr b="0" lang="en-US" sz="2800" spc="-1" strike="noStrike">
              <a:solidFill>
                <a:srgbClr val="4d4d4d"/>
              </a:solidFill>
              <a:latin typeface="Microsoft Sans Serif"/>
            </a:endParaRPr>
          </a:p>
          <a:p>
            <a:pPr marL="343080" indent="-342720">
              <a:lnSpc>
                <a:spcPct val="110000"/>
              </a:lnSpc>
              <a:spcAft>
                <a:spcPts val="1199"/>
              </a:spcAft>
              <a:buClr>
                <a:srgbClr val="4d4d4d"/>
              </a:buClr>
              <a:buFont typeface="Symbol" charset="2"/>
              <a:buChar char=""/>
            </a:pPr>
            <a:r>
              <a:rPr b="0" lang="en-US" sz="2800" spc="-1" strike="noStrike">
                <a:solidFill>
                  <a:srgbClr val="4d4d4d"/>
                </a:solidFill>
                <a:latin typeface="Microsoft Sans Serif"/>
              </a:rPr>
              <a:t>Enumerated types are used to name elements where the list of values is small and naming them simplifies the description of the item under discussion</a:t>
            </a:r>
            <a:endParaRPr b="0" lang="en-US" sz="2800" spc="-1" strike="noStrike">
              <a:solidFill>
                <a:srgbClr val="4d4d4d"/>
              </a:solidFill>
              <a:latin typeface="Microsoft Sans Serif"/>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1052640"/>
            <a:ext cx="8229240" cy="5073120"/>
          </a:xfrm>
          <a:prstGeom prst="rect">
            <a:avLst/>
          </a:prstGeom>
          <a:noFill/>
          <a:ln w="9360">
            <a:noFill/>
          </a:ln>
        </p:spPr>
        <p:txBody>
          <a:bodyPr>
            <a:normAutofit/>
          </a:bodyPr>
          <a:p>
            <a:pPr marL="343080" indent="-342720">
              <a:lnSpc>
                <a:spcPct val="100000"/>
              </a:lnSpc>
              <a:spcBef>
                <a:spcPts val="561"/>
              </a:spcBef>
            </a:pPr>
            <a:r>
              <a:rPr b="1" lang="en-US" sz="2800" spc="-1" strike="noStrike">
                <a:solidFill>
                  <a:srgbClr val="4d4d4d"/>
                </a:solidFill>
                <a:latin typeface="Microsoft Sans Serif"/>
              </a:rPr>
              <a:t>enum</a:t>
            </a:r>
            <a:r>
              <a:rPr b="0" lang="en-US" sz="2800" spc="-1" strike="noStrike">
                <a:solidFill>
                  <a:srgbClr val="4d4d4d"/>
                </a:solidFill>
                <a:latin typeface="Microsoft Sans Serif"/>
              </a:rPr>
              <a:t> Day{MONDAY, TUESDAY, WEDNESDAY, THRUSDAY, FRIDAY, SATURDAY, SUNDAY</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marL="343080" indent="-342720">
              <a:lnSpc>
                <a:spcPct val="100000"/>
              </a:lnSpc>
              <a:spcBef>
                <a:spcPts val="561"/>
              </a:spcBef>
            </a:pPr>
            <a:endParaRPr b="0" lang="en-US" sz="2800" spc="-1" strike="noStrike">
              <a:solidFill>
                <a:srgbClr val="4d4d4d"/>
              </a:solidFill>
              <a:latin typeface="Microsoft Sans Serif"/>
            </a:endParaRPr>
          </a:p>
          <a:p>
            <a:pPr marL="343080" indent="-342720">
              <a:lnSpc>
                <a:spcPct val="100000"/>
              </a:lnSpc>
              <a:spcBef>
                <a:spcPts val="561"/>
              </a:spcBef>
            </a:pPr>
            <a:r>
              <a:rPr b="1" lang="en-US" sz="2800" spc="-1" strike="noStrike">
                <a:solidFill>
                  <a:srgbClr val="4d4d4d"/>
                </a:solidFill>
                <a:latin typeface="Microsoft Sans Serif"/>
              </a:rPr>
              <a:t>enum</a:t>
            </a:r>
            <a:r>
              <a:rPr b="0" lang="en-US" sz="2800" spc="-1" strike="noStrike">
                <a:solidFill>
                  <a:srgbClr val="4d4d4d"/>
                </a:solidFill>
                <a:latin typeface="Microsoft Sans Serif"/>
              </a:rPr>
              <a:t> Suit{</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SPADES, HEARTS, DIAMONDS, CLUBS</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028880" y="1285920"/>
            <a:ext cx="7314840" cy="4381200"/>
          </a:xfrm>
          <a:prstGeom prst="rect">
            <a:avLst/>
          </a:prstGeom>
          <a:noFill/>
          <a:ln w="9360">
            <a:noFill/>
          </a:ln>
        </p:spPr>
        <p:txBody>
          <a:bodyPr>
            <a:normAutofit/>
          </a:bodyPr>
          <a:p>
            <a:pPr marL="343080" indent="-342720">
              <a:lnSpc>
                <a:spcPct val="100000"/>
              </a:lnSpc>
              <a:spcBef>
                <a:spcPts val="561"/>
              </a:spcBef>
            </a:pPr>
            <a:r>
              <a:rPr b="0" lang="en-US" sz="2800" spc="-1" strike="noStrike">
                <a:solidFill>
                  <a:srgbClr val="4d4d4d"/>
                </a:solidFill>
                <a:latin typeface="Microsoft Sans Serif"/>
              </a:rPr>
              <a:t>Suit s1 = Suit.</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 </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assigns the element </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 to s1</a:t>
            </a:r>
            <a:endParaRPr b="0" lang="en-US" sz="2800" spc="-1" strike="noStrike">
              <a:solidFill>
                <a:srgbClr val="4d4d4d"/>
              </a:solidFill>
              <a:latin typeface="Microsoft Sans Serif"/>
            </a:endParaRPr>
          </a:p>
          <a:p>
            <a:pPr marL="343080" indent="-342720">
              <a:lnSpc>
                <a:spcPct val="100000"/>
              </a:lnSpc>
              <a:spcBef>
                <a:spcPts val="561"/>
              </a:spcBef>
            </a:pP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Each element has an ordinal value</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Starts at 0</a:t>
            </a:r>
            <a:endParaRPr b="0" lang="en-US" sz="2800" spc="-1" strike="noStrike">
              <a:solidFill>
                <a:srgbClr val="4d4d4d"/>
              </a:solidFill>
              <a:latin typeface="Microsoft Sans Serif"/>
            </a:endParaRPr>
          </a:p>
          <a:p>
            <a:pPr marL="343080" indent="-342720">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Suit.CLUBS.ordinal() == 3</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028880" y="1552680"/>
            <a:ext cx="7314840" cy="4114440"/>
          </a:xfrm>
          <a:prstGeom prst="rect">
            <a:avLst/>
          </a:prstGeom>
          <a:noFill/>
          <a:ln w="9360">
            <a:noFill/>
          </a:ln>
        </p:spPr>
        <p:txBody>
          <a:bodyPr>
            <a:normAutofit/>
          </a:bodyPr>
          <a:p>
            <a:pPr>
              <a:lnSpc>
                <a:spcPct val="100000"/>
              </a:lnSpc>
              <a:spcBef>
                <a:spcPts val="561"/>
              </a:spcBef>
            </a:pPr>
            <a:r>
              <a:rPr b="0" lang="en-US" sz="2800" spc="-1" strike="noStrike">
                <a:solidFill>
                  <a:srgbClr val="4d4d4d"/>
                </a:solidFill>
                <a:latin typeface="Microsoft Sans Serif"/>
              </a:rPr>
              <a:t>The list of enum values of an enumeration type can be obtained in order using the </a:t>
            </a:r>
            <a:r>
              <a:rPr b="1" lang="en-US" sz="2800" spc="-1" strike="noStrike">
                <a:solidFill>
                  <a:srgbClr val="4d4d4d"/>
                </a:solidFill>
                <a:latin typeface="Microsoft Sans Serif"/>
              </a:rPr>
              <a:t>values() </a:t>
            </a:r>
            <a:r>
              <a:rPr b="0" lang="en-US" sz="2800" spc="-1" strike="noStrike">
                <a:solidFill>
                  <a:srgbClr val="4d4d4d"/>
                </a:solidFill>
                <a:latin typeface="Microsoft Sans Serif"/>
              </a:rPr>
              <a:t>method that is defined for every enum type</a:t>
            </a:r>
            <a:endParaRPr b="0" lang="en-US" sz="2800" spc="-1" strike="noStrike">
              <a:solidFill>
                <a:srgbClr val="4d4d4d"/>
              </a:solidFill>
              <a:latin typeface="Microsoft Sans Serif"/>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28880" y="1552680"/>
            <a:ext cx="7314840" cy="4114440"/>
          </a:xfrm>
          <a:prstGeom prst="rect">
            <a:avLst/>
          </a:prstGeom>
          <a:noFill/>
          <a:ln w="9360">
            <a:noFill/>
          </a:ln>
        </p:spPr>
        <p:txBody>
          <a:bodyPr>
            <a:normAutofit/>
          </a:bodyPr>
          <a:p>
            <a:pPr>
              <a:lnSpc>
                <a:spcPct val="100000"/>
              </a:lnSpc>
              <a:spcBef>
                <a:spcPts val="561"/>
              </a:spcBef>
            </a:pP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.print("List of elements: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for</a:t>
            </a:r>
            <a:r>
              <a:rPr b="0" lang="en-US" sz="2800" spc="-1" strike="noStrike">
                <a:solidFill>
                  <a:srgbClr val="4d4d4d"/>
                </a:solidFill>
                <a:latin typeface="Microsoft Sans Serif"/>
              </a:rPr>
              <a:t>(Suit k : Suit.</a:t>
            </a:r>
            <a:r>
              <a:rPr b="0" i="1" lang="en-US" sz="2800" spc="-1" strike="noStrike">
                <a:solidFill>
                  <a:srgbClr val="4d4d4d"/>
                </a:solidFill>
                <a:latin typeface="Microsoft Sans Serif"/>
              </a:rPr>
              <a:t>values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.print(k.toString()+" ");</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List of elements: SPADES HEARTS DIAMONDS CLUBS</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85880" y="1285920"/>
            <a:ext cx="7557840" cy="4381200"/>
          </a:xfrm>
          <a:prstGeom prst="rect">
            <a:avLst/>
          </a:prstGeom>
          <a:noFill/>
          <a:ln w="9360">
            <a:noFill/>
          </a:ln>
        </p:spPr>
        <p:txBody>
          <a:bodyPr>
            <a:normAutofit/>
          </a:bodyPr>
          <a:p>
            <a:pPr>
              <a:lnSpc>
                <a:spcPct val="100000"/>
              </a:lnSpc>
              <a:spcBef>
                <a:spcPts val="561"/>
              </a:spcBef>
            </a:pPr>
            <a:r>
              <a:rPr b="0" lang="en-US" sz="2800" spc="-1" strike="noStrike">
                <a:solidFill>
                  <a:srgbClr val="4d4d4d"/>
                </a:solidFill>
                <a:latin typeface="Microsoft Sans Serif"/>
              </a:rPr>
              <a:t>Enumerated types can be tested for equality and are also comparable. All comparisons are based internally on their ordinal values.</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SPADES &lt; HEARTS &lt; DIAMONDS &lt; CLUBS</a:t>
            </a:r>
            <a:endParaRPr b="0" lang="en-US" sz="2800" spc="-1" strike="noStrike">
              <a:solidFill>
                <a:srgbClr val="4d4d4d"/>
              </a:solidFill>
              <a:latin typeface="Microsoft Sans Serif"/>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57160" y="836640"/>
            <a:ext cx="7829280" cy="5289120"/>
          </a:xfrm>
          <a:prstGeom prst="rect">
            <a:avLst/>
          </a:prstGeom>
          <a:noFill/>
          <a:ln w="9360">
            <a:noFill/>
          </a:ln>
        </p:spPr>
        <p:txBody>
          <a:bodyPr>
            <a:normAutofit/>
          </a:bodyPr>
          <a:p>
            <a:pPr>
              <a:lnSpc>
                <a:spcPct val="100000"/>
              </a:lnSpc>
              <a:spcBef>
                <a:spcPts val="561"/>
              </a:spcBef>
            </a:pPr>
            <a:r>
              <a:rPr b="0" lang="en-US" sz="2800" spc="-1" strike="noStrike">
                <a:solidFill>
                  <a:srgbClr val="4d4d4d"/>
                </a:solidFill>
                <a:latin typeface="Microsoft Sans Serif"/>
              </a:rPr>
              <a:t>Suit s1 = Suit.</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Suit s2 = Suit.</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if</a:t>
            </a:r>
            <a:r>
              <a:rPr b="0" lang="en-US" sz="2800" spc="-1" strike="noStrike">
                <a:solidFill>
                  <a:srgbClr val="4d4d4d"/>
                </a:solidFill>
                <a:latin typeface="Microsoft Sans Serif"/>
              </a:rPr>
              <a:t>(s1.equals(s2))</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.println("Equal");</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Suit s3 = Suit.</a:t>
            </a:r>
            <a:r>
              <a:rPr b="0" i="1" lang="en-US" sz="2800" spc="-1" strike="noStrike">
                <a:solidFill>
                  <a:srgbClr val="4d4d4d"/>
                </a:solidFill>
                <a:latin typeface="Microsoft Sans Serif"/>
              </a:rPr>
              <a:t>SPADES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if</a:t>
            </a:r>
            <a:r>
              <a:rPr b="0" lang="en-US" sz="2800" spc="-1" strike="noStrike">
                <a:solidFill>
                  <a:srgbClr val="4d4d4d"/>
                </a:solidFill>
                <a:latin typeface="Microsoft Sans Serif"/>
              </a:rPr>
              <a:t>(s2.compareTo(s3) &lt;= 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.println(s2.toString()+</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"+s3.toString());</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else</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.println(s3.toString()+</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"+s2.toString());</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Maps</a:t>
            </a:r>
            <a:endParaRPr b="0" lang="en-US" sz="4000" spc="-1" strike="noStrike">
              <a:solidFill>
                <a:srgbClr val="4d4d4d"/>
              </a:solidFill>
              <a:latin typeface="Microsoft Sans Serif"/>
            </a:endParaRPr>
          </a:p>
        </p:txBody>
      </p:sp>
      <p:sp>
        <p:nvSpPr>
          <p:cNvPr id="86" name="TextShape 2"/>
          <p:cNvSpPr txBox="1"/>
          <p:nvPr/>
        </p:nvSpPr>
        <p:spPr>
          <a:xfrm>
            <a:off x="827640" y="1552680"/>
            <a:ext cx="7516080" cy="4114440"/>
          </a:xfrm>
          <a:prstGeom prst="rect">
            <a:avLst/>
          </a:prstGeom>
          <a:noFill/>
          <a:ln w="9360">
            <a:noFill/>
          </a:ln>
        </p:spPr>
        <p:txBody>
          <a:bodyPr>
            <a:normAutofit/>
          </a:bodyPr>
          <a:p>
            <a:pPr>
              <a:lnSpc>
                <a:spcPct val="100000"/>
              </a:lnSpc>
              <a:spcBef>
                <a:spcPts val="641"/>
              </a:spcBef>
            </a:pPr>
            <a:r>
              <a:rPr b="0" lang="en-US" sz="3200" spc="-1" strike="noStrike">
                <a:solidFill>
                  <a:srgbClr val="4d4d4d"/>
                </a:solidFill>
                <a:latin typeface="Microsoft Sans Serif"/>
              </a:rPr>
              <a:t>Keys should be immutable</a:t>
            </a:r>
            <a:endParaRPr b="0" lang="en-US" sz="32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3200" spc="-1" strike="noStrike">
                <a:solidFill>
                  <a:srgbClr val="4d4d4d"/>
                </a:solidFill>
                <a:latin typeface="Microsoft Sans Serif"/>
              </a:rPr>
              <a:t>Java Docs state that:</a:t>
            </a:r>
            <a:endParaRPr b="0" lang="en-US" sz="3200" spc="-1" strike="noStrike">
              <a:solidFill>
                <a:srgbClr val="4d4d4d"/>
              </a:solidFill>
              <a:latin typeface="Microsoft Sans Serif"/>
            </a:endParaRPr>
          </a:p>
          <a:p>
            <a:pPr marL="457200">
              <a:lnSpc>
                <a:spcPct val="100000"/>
              </a:lnSpc>
              <a:spcBef>
                <a:spcPts val="641"/>
              </a:spcBef>
            </a:pPr>
            <a:r>
              <a:rPr b="0" lang="en-US" sz="3200" spc="-1" strike="noStrike">
                <a:solidFill>
                  <a:srgbClr val="4d4d4d"/>
                </a:solidFill>
                <a:latin typeface="Microsoft Sans Serif"/>
              </a:rPr>
              <a:t>The behaviour of a map is not specified if the value of an object is changed in a manner that affects equals comparisons while the object is a key in the map</a:t>
            </a:r>
            <a:endParaRPr b="0" lang="en-US" sz="3200" spc="-1" strike="noStrike">
              <a:solidFill>
                <a:srgbClr val="4d4d4d"/>
              </a:solidFill>
              <a:latin typeface="Microsoft Sans Serif"/>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028880" y="785880"/>
            <a:ext cx="7314840" cy="514332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enum</a:t>
            </a:r>
            <a:r>
              <a:rPr b="0" lang="en-US" sz="2800" spc="-1" strike="noStrike">
                <a:solidFill>
                  <a:srgbClr val="4d4d4d"/>
                </a:solidFill>
                <a:latin typeface="Microsoft Sans Serif"/>
              </a:rPr>
              <a:t> Suit{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i="1" lang="en-US" sz="2800" spc="-1" strike="noStrike">
                <a:solidFill>
                  <a:srgbClr val="4d4d4d"/>
                </a:solidFill>
                <a:latin typeface="Microsoft Sans Serif"/>
              </a:rPr>
              <a:t>SPADES</a:t>
            </a:r>
            <a:r>
              <a:rPr b="0" lang="en-US" sz="2800" spc="-1" strike="noStrike">
                <a:solidFill>
                  <a:srgbClr val="4d4d4d"/>
                </a:solidFill>
                <a:latin typeface="Microsoft Sans Serif"/>
              </a:rPr>
              <a:t>, </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 </a:t>
            </a:r>
            <a:r>
              <a:rPr b="0" i="1" lang="en-US" sz="2800" spc="-1" strike="noStrike">
                <a:solidFill>
                  <a:srgbClr val="4d4d4d"/>
                </a:solidFill>
                <a:latin typeface="Microsoft Sans Serif"/>
              </a:rPr>
              <a:t>DIAMONDS</a:t>
            </a:r>
            <a:r>
              <a:rPr b="0" lang="en-US" sz="2800" spc="-1" strike="noStrike">
                <a:solidFill>
                  <a:srgbClr val="4d4d4d"/>
                </a:solidFill>
                <a:latin typeface="Microsoft Sans Serif"/>
              </a:rPr>
              <a:t>, </a:t>
            </a:r>
            <a:r>
              <a:rPr b="0" i="1" lang="en-US" sz="2800" spc="-1" strike="noStrike">
                <a:solidFill>
                  <a:srgbClr val="4d4d4d"/>
                </a:solidFill>
                <a:latin typeface="Microsoft Sans Serif"/>
              </a:rPr>
              <a:t>CLUBS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String toString(){</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switch</a:t>
            </a:r>
            <a:r>
              <a:rPr b="0" lang="en-US" sz="2800" spc="-1" strike="noStrike">
                <a:solidFill>
                  <a:srgbClr val="4d4d4d"/>
                </a:solidFill>
                <a:latin typeface="Microsoft Sans Serif"/>
              </a:rPr>
              <a:t> (</a:t>
            </a:r>
            <a:r>
              <a:rPr b="1" lang="en-US" sz="2800" spc="-1" strike="noStrike">
                <a:solidFill>
                  <a:srgbClr val="4d4d4d"/>
                </a:solidFill>
                <a:latin typeface="Microsoft Sans Serif"/>
              </a:rPr>
              <a:t>this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SPADES</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"Spade";</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HEARTS</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"Heart";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DIAMONDS</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"Diamond";</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default</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"Club";</a:t>
            </a:r>
            <a:r>
              <a:rPr b="0" lang="en-US" sz="2800" spc="-1" strike="noStrike">
                <a:solidFill>
                  <a:srgbClr val="4d4d4d"/>
                </a:solidFill>
                <a:latin typeface="Microsoft Sans Serif"/>
              </a:rPr>
              <a:t>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85880" y="642960"/>
            <a:ext cx="7900560" cy="5482800"/>
          </a:xfrm>
          <a:prstGeom prst="rect">
            <a:avLst/>
          </a:prstGeom>
          <a:noFill/>
          <a:ln w="9360">
            <a:noFill/>
          </a:ln>
        </p:spPr>
        <p:txBody>
          <a:bodyPr>
            <a:normAutofit/>
          </a:bodyPr>
          <a:p>
            <a:pPr>
              <a:lnSpc>
                <a:spcPct val="100000"/>
              </a:lnSpc>
              <a:spcBef>
                <a:spcPts val="479"/>
              </a:spcBef>
            </a:pPr>
            <a:r>
              <a:rPr b="1" lang="en-US" sz="2400" spc="-1" strike="noStrike">
                <a:solidFill>
                  <a:srgbClr val="4d4d4d"/>
                </a:solidFill>
                <a:latin typeface="Microsoft Sans Serif"/>
              </a:rPr>
              <a:t>enum</a:t>
            </a:r>
            <a:r>
              <a:rPr b="0" lang="en-US" sz="2400" spc="-1" strike="noStrike">
                <a:solidFill>
                  <a:srgbClr val="4d4d4d"/>
                </a:solidFill>
                <a:latin typeface="Microsoft Sans Serif"/>
              </a:rPr>
              <a:t> Coin{</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ONE, TWO, FIVE, TEN, TWENTY, FIFTY, ONEEURO, TWOEURO;</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1" lang="en-US" sz="2400" spc="-1" strike="noStrike">
                <a:solidFill>
                  <a:srgbClr val="4d4d4d"/>
                </a:solidFill>
                <a:latin typeface="Microsoft Sans Serif"/>
              </a:rPr>
              <a:t>public</a:t>
            </a:r>
            <a:r>
              <a:rPr b="0" lang="en-US" sz="2400" spc="-1" strike="noStrike">
                <a:solidFill>
                  <a:srgbClr val="4d4d4d"/>
                </a:solidFill>
                <a:latin typeface="Microsoft Sans Serif"/>
              </a:rPr>
              <a:t> String toString(){</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switch</a:t>
            </a:r>
            <a:r>
              <a:rPr b="0" lang="en-US" sz="2400" spc="-1" strike="noStrike">
                <a:solidFill>
                  <a:srgbClr val="4d4d4d"/>
                </a:solidFill>
                <a:latin typeface="Microsoft Sans Serif"/>
              </a:rPr>
              <a:t>(</a:t>
            </a:r>
            <a:r>
              <a:rPr b="1" lang="en-US" sz="2400" spc="-1" strike="noStrike">
                <a:solidFill>
                  <a:srgbClr val="4d4d4d"/>
                </a:solidFill>
                <a:latin typeface="Microsoft Sans Serif"/>
              </a:rPr>
              <a:t>this</a:t>
            </a:r>
            <a:r>
              <a:rPr b="0" lang="en-US" sz="2400" spc="-1" strike="noStrike">
                <a:solidFill>
                  <a:srgbClr val="4d4d4d"/>
                </a:solidFill>
                <a:latin typeface="Microsoft Sans Serif"/>
              </a:rPr>
              <a: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ONE: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"1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TWO: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"2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FIVE: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"5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TEN: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"10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TWENTY: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"20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FIFTY: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"50 Cent";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case</a:t>
            </a:r>
            <a:r>
              <a:rPr b="0" lang="en-US" sz="2400" spc="-1" strike="noStrike">
                <a:solidFill>
                  <a:srgbClr val="4d4d4d"/>
                </a:solidFill>
                <a:latin typeface="Microsoft Sans Serif"/>
              </a:rPr>
              <a:t> ONEEURO: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"1 Euro";</a:t>
            </a:r>
            <a:r>
              <a:rPr b="0" lang="en-US" sz="2400" spc="-1" strike="noStrike">
                <a:solidFill>
                  <a:srgbClr val="4d4d4d"/>
                </a:solidFill>
                <a:latin typeface="Microsoft Sans Serif"/>
              </a:rPr>
              <a:t>	</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1" lang="en-US" sz="2400" spc="-1" strike="noStrike">
                <a:solidFill>
                  <a:srgbClr val="4d4d4d"/>
                </a:solidFill>
                <a:latin typeface="Microsoft Sans Serif"/>
              </a:rPr>
              <a:t>default</a:t>
            </a:r>
            <a:r>
              <a:rPr b="0" lang="en-US" sz="2400" spc="-1" strike="noStrike">
                <a:solidFill>
                  <a:srgbClr val="4d4d4d"/>
                </a:solidFill>
                <a:latin typeface="Microsoft Sans Serif"/>
              </a:rPr>
              <a:t>:  </a:t>
            </a:r>
            <a:r>
              <a:rPr b="1" lang="en-US" sz="2400" spc="-1" strike="noStrike">
                <a:solidFill>
                  <a:srgbClr val="4d4d4d"/>
                </a:solidFill>
                <a:latin typeface="Microsoft Sans Serif"/>
              </a:rPr>
              <a:t>return</a:t>
            </a:r>
            <a:r>
              <a:rPr b="0" lang="en-US" sz="2400" spc="-1" strike="noStrike">
                <a:solidFill>
                  <a:srgbClr val="4d4d4d"/>
                </a:solidFill>
                <a:latin typeface="Microsoft Sans Serif"/>
              </a:rPr>
              <a:t> "2 Euro";</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	</a:t>
            </a:r>
            <a:r>
              <a:rPr b="0" lang="en-US" sz="2400" spc="-1" strike="noStrike">
                <a:solidFill>
                  <a:srgbClr val="4d4d4d"/>
                </a:solidFill>
                <a:latin typeface="Microsoft Sans Serif"/>
              </a:rPr>
              <a:t>}</a:t>
            </a:r>
            <a:endParaRPr b="0" lang="en-US" sz="2400" spc="-1" strike="noStrike">
              <a:solidFill>
                <a:srgbClr val="4d4d4d"/>
              </a:solidFill>
              <a:latin typeface="Microsoft Sans Serif"/>
            </a:endParaRPr>
          </a:p>
          <a:p>
            <a:pPr>
              <a:lnSpc>
                <a:spcPct val="100000"/>
              </a:lnSpc>
              <a:spcBef>
                <a:spcPts val="479"/>
              </a:spcBef>
            </a:pPr>
            <a:r>
              <a:rPr b="0" lang="en-US" sz="2400" spc="-1" strike="noStrike">
                <a:solidFill>
                  <a:srgbClr val="4d4d4d"/>
                </a:solidFill>
                <a:latin typeface="Microsoft Sans Serif"/>
              </a:rPr>
              <a:t>	</a:t>
            </a:r>
            <a:r>
              <a:rPr b="0" lang="en-US" sz="2400" spc="-1" strike="noStrike">
                <a:solidFill>
                  <a:srgbClr val="4d4d4d"/>
                </a:solidFill>
                <a:latin typeface="Microsoft Sans Serif"/>
              </a:rPr>
              <a:t>}</a:t>
            </a:r>
            <a:endParaRPr b="0" lang="en-US" sz="2400" spc="-1" strike="noStrike">
              <a:solidFill>
                <a:srgbClr val="4d4d4d"/>
              </a:solidFill>
              <a:latin typeface="Microsoft Sans Serif"/>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85880" y="1124640"/>
            <a:ext cx="7900560" cy="500112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value(){</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switch</a:t>
            </a:r>
            <a:r>
              <a:rPr b="0" lang="en-US" sz="2800" spc="-1" strike="noStrike">
                <a:solidFill>
                  <a:srgbClr val="4d4d4d"/>
                </a:solidFill>
                <a:latin typeface="Microsoft Sans Serif"/>
              </a:rPr>
              <a:t>(</a:t>
            </a:r>
            <a:r>
              <a:rPr b="1" lang="en-US" sz="2800" spc="-1" strike="noStrike">
                <a:solidFill>
                  <a:srgbClr val="4d4d4d"/>
                </a:solidFill>
                <a:latin typeface="Microsoft Sans Serif"/>
              </a:rPr>
              <a:t>this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ONE</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1;</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TWO</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2;</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FIVE</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5;</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TEN</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10;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TWENTY</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20;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FIFTY</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50;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case</a:t>
            </a:r>
            <a:r>
              <a:rPr b="0" lang="en-US" sz="2800" spc="-1" strike="noStrike">
                <a:solidFill>
                  <a:srgbClr val="4d4d4d"/>
                </a:solidFill>
                <a:latin typeface="Microsoft Sans Serif"/>
              </a:rPr>
              <a:t> </a:t>
            </a:r>
            <a:r>
              <a:rPr b="0" i="1" lang="en-US" sz="2800" spc="-1" strike="noStrike">
                <a:solidFill>
                  <a:srgbClr val="4d4d4d"/>
                </a:solidFill>
                <a:latin typeface="Microsoft Sans Serif"/>
              </a:rPr>
              <a:t>ONEEURO</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100;</a:t>
            </a:r>
            <a:r>
              <a:rPr b="0" lang="en-US" sz="2800" spc="-1" strike="noStrike">
                <a:solidFill>
                  <a:srgbClr val="4d4d4d"/>
                </a:solidFill>
                <a:latin typeface="Microsoft Sans Serif"/>
              </a:rPr>
              <a:t>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default</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200;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028880" y="1552680"/>
            <a:ext cx="7314840" cy="411444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add(Coin c){</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a:t>
            </a:r>
            <a:r>
              <a:rPr b="1" lang="en-US" sz="2800" spc="-1" strike="noStrike">
                <a:solidFill>
                  <a:srgbClr val="4d4d4d"/>
                </a:solidFill>
                <a:latin typeface="Microsoft Sans Serif"/>
              </a:rPr>
              <a:t>this</a:t>
            </a:r>
            <a:r>
              <a:rPr b="0" lang="en-US" sz="2800" spc="-1" strike="noStrike">
                <a:solidFill>
                  <a:srgbClr val="4d4d4d"/>
                </a:solidFill>
                <a:latin typeface="Microsoft Sans Serif"/>
              </a:rPr>
              <a:t>.value()+ c.value());</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028880" y="1214280"/>
            <a:ext cx="7314840" cy="445248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class</a:t>
            </a:r>
            <a:r>
              <a:rPr b="0" lang="en-US" sz="2800" spc="-1" strike="noStrike">
                <a:solidFill>
                  <a:srgbClr val="4d4d4d"/>
                </a:solidFill>
                <a:latin typeface="Microsoft Sans Serif"/>
              </a:rPr>
              <a:t> EnumTest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static</a:t>
            </a:r>
            <a:r>
              <a:rPr b="0" lang="en-US" sz="2800" spc="-1" strike="noStrike">
                <a:solidFill>
                  <a:srgbClr val="4d4d4d"/>
                </a:solidFill>
                <a:latin typeface="Microsoft Sans Serif"/>
              </a:rPr>
              <a:t> </a:t>
            </a:r>
            <a:r>
              <a:rPr b="1" lang="en-US" sz="2800" spc="-1" strike="noStrike">
                <a:solidFill>
                  <a:srgbClr val="4d4d4d"/>
                </a:solidFill>
                <a:latin typeface="Microsoft Sans Serif"/>
              </a:rPr>
              <a:t>void</a:t>
            </a:r>
            <a:r>
              <a:rPr b="0" lang="en-US" sz="2800" spc="-1" strike="noStrike">
                <a:solidFill>
                  <a:srgbClr val="4d4d4d"/>
                </a:solidFill>
                <a:latin typeface="Microsoft Sans Serif"/>
              </a:rPr>
              <a:t> main(String[] args)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Coin c1 = Coin.</a:t>
            </a:r>
            <a:r>
              <a:rPr b="0" i="1" lang="en-US" sz="2800" spc="-1" strike="noStrike">
                <a:solidFill>
                  <a:srgbClr val="4d4d4d"/>
                </a:solidFill>
                <a:latin typeface="Microsoft Sans Serif"/>
              </a:rPr>
              <a:t>FIFTY</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Coin c2 = Coin.</a:t>
            </a:r>
            <a:r>
              <a:rPr b="0" i="1" lang="en-US" sz="2800" spc="-1" strike="noStrike">
                <a:solidFill>
                  <a:srgbClr val="4d4d4d"/>
                </a:solidFill>
                <a:latin typeface="Microsoft Sans Serif"/>
              </a:rPr>
              <a:t>ONEEURO</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v = c1.add(c2);</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System.</a:t>
            </a:r>
            <a:r>
              <a:rPr b="0" i="1" lang="en-US" sz="2800" spc="-1" strike="noStrike">
                <a:solidFill>
                  <a:srgbClr val="4d4d4d"/>
                </a:solidFill>
                <a:latin typeface="Microsoft Sans Serif"/>
              </a:rPr>
              <a:t>out</a:t>
            </a:r>
            <a:r>
              <a:rPr b="0" lang="en-US" sz="2800" spc="-1" strike="noStrike">
                <a:solidFill>
                  <a:srgbClr val="4d4d4d"/>
                </a:solidFill>
                <a:latin typeface="Microsoft Sans Serif"/>
              </a:rPr>
              <a:t>.println(c1.toString() + " +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c2.toString()+" = "+v);</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764640"/>
            <a:ext cx="8229240" cy="536112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class</a:t>
            </a:r>
            <a:r>
              <a:rPr b="0" lang="en-US" sz="2800" spc="-1" strike="noStrike">
                <a:solidFill>
                  <a:srgbClr val="4d4d4d"/>
                </a:solidFill>
                <a:latin typeface="Microsoft Sans Serif"/>
              </a:rPr>
              <a:t> Card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enum</a:t>
            </a:r>
            <a:r>
              <a:rPr b="0" lang="en-US" sz="2800" spc="-1" strike="noStrike">
                <a:solidFill>
                  <a:srgbClr val="4d4d4d"/>
                </a:solidFill>
                <a:latin typeface="Microsoft Sans Serif"/>
              </a:rPr>
              <a:t> Rank { ACE, TWO, THREE, FOUR,</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FIVE, SIX,SEVEN, EIGHT, NINE,</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TEN, JACK, QUEEN, KING}</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enum</a:t>
            </a:r>
            <a:r>
              <a:rPr b="0" lang="en-US" sz="2800" spc="-1" strike="noStrike">
                <a:solidFill>
                  <a:srgbClr val="4d4d4d"/>
                </a:solidFill>
                <a:latin typeface="Microsoft Sans Serif"/>
              </a:rPr>
              <a:t> Suit { CLUBS, DIAMONDS, HEARTS,</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SPADES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private</a:t>
            </a:r>
            <a:r>
              <a:rPr b="0" lang="en-US" sz="2800" spc="-1" strike="noStrike">
                <a:solidFill>
                  <a:srgbClr val="4d4d4d"/>
                </a:solidFill>
                <a:latin typeface="Microsoft Sans Serif"/>
              </a:rPr>
              <a:t> </a:t>
            </a:r>
            <a:r>
              <a:rPr b="1" lang="en-US" sz="2800" spc="-1" strike="noStrike">
                <a:solidFill>
                  <a:srgbClr val="4d4d4d"/>
                </a:solidFill>
                <a:latin typeface="Microsoft Sans Serif"/>
              </a:rPr>
              <a:t>final</a:t>
            </a:r>
            <a:r>
              <a:rPr b="0" lang="en-US" sz="2800" spc="-1" strike="noStrike">
                <a:solidFill>
                  <a:srgbClr val="4d4d4d"/>
                </a:solidFill>
                <a:latin typeface="Microsoft Sans Serif"/>
              </a:rPr>
              <a:t> Rank rank;</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private</a:t>
            </a:r>
            <a:r>
              <a:rPr b="0" lang="en-US" sz="2800" spc="-1" strike="noStrike">
                <a:solidFill>
                  <a:srgbClr val="4d4d4d"/>
                </a:solidFill>
                <a:latin typeface="Microsoft Sans Serif"/>
              </a:rPr>
              <a:t> </a:t>
            </a:r>
            <a:r>
              <a:rPr b="1" lang="en-US" sz="2800" spc="-1" strike="noStrike">
                <a:solidFill>
                  <a:srgbClr val="4d4d4d"/>
                </a:solidFill>
                <a:latin typeface="Microsoft Sans Serif"/>
              </a:rPr>
              <a:t>final</a:t>
            </a:r>
            <a:r>
              <a:rPr b="0" lang="en-US" sz="2800" spc="-1" strike="noStrike">
                <a:solidFill>
                  <a:srgbClr val="4d4d4d"/>
                </a:solidFill>
                <a:latin typeface="Microsoft Sans Serif"/>
              </a:rPr>
              <a:t> Suit suit;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private final </a:t>
            </a:r>
            <a:r>
              <a:rPr b="0" lang="en-US" sz="2800" spc="-1" strike="noStrike">
                <a:solidFill>
                  <a:srgbClr val="4d4d4d"/>
                </a:solidFill>
                <a:latin typeface="Microsoft Sans Serif"/>
              </a:rPr>
              <a:t>Card[] deck;</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Card(Rank rank, Suit suit)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	</a:t>
            </a:r>
            <a:r>
              <a:rPr b="1" lang="en-US" sz="2800" spc="-1" strike="noStrike">
                <a:solidFill>
                  <a:srgbClr val="4d4d4d"/>
                </a:solidFill>
                <a:latin typeface="Microsoft Sans Serif"/>
              </a:rPr>
              <a:t>this</a:t>
            </a:r>
            <a:r>
              <a:rPr b="0" lang="en-US" sz="2800" spc="-1" strike="noStrike">
                <a:solidFill>
                  <a:srgbClr val="4d4d4d"/>
                </a:solidFill>
                <a:latin typeface="Microsoft Sans Serif"/>
              </a:rPr>
              <a:t>.rank = rank;</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	</a:t>
            </a:r>
            <a:r>
              <a:rPr b="1" lang="en-US" sz="2800" spc="-1" strike="noStrike">
                <a:solidFill>
                  <a:srgbClr val="4d4d4d"/>
                </a:solidFill>
                <a:latin typeface="Microsoft Sans Serif"/>
              </a:rPr>
              <a:t>this</a:t>
            </a:r>
            <a:r>
              <a:rPr b="0" lang="en-US" sz="2800" spc="-1" strike="noStrike">
                <a:solidFill>
                  <a:srgbClr val="4d4d4d"/>
                </a:solidFill>
                <a:latin typeface="Microsoft Sans Serif"/>
              </a:rPr>
              <a:t>.suit = suit;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028880" y="1552680"/>
            <a:ext cx="7314840" cy="411444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Rank rank() {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rank;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Suit suit() {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suit;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String toString() {</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	</a:t>
            </a:r>
            <a:r>
              <a:rPr b="1" lang="en-US" sz="2800" spc="-1" strike="noStrike">
                <a:solidFill>
                  <a:srgbClr val="4d4d4d"/>
                </a:solidFill>
                <a:latin typeface="Microsoft Sans Serif"/>
              </a:rPr>
              <a:t>return</a:t>
            </a:r>
            <a:r>
              <a:rPr b="0" lang="en-US" sz="2800" spc="-1" strike="noStrike">
                <a:solidFill>
                  <a:srgbClr val="4d4d4d"/>
                </a:solidFill>
                <a:latin typeface="Microsoft Sans Serif"/>
              </a:rPr>
              <a:t> rank + " of " + suit;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755640" y="1214280"/>
            <a:ext cx="7588080" cy="445248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class</a:t>
            </a:r>
            <a:r>
              <a:rPr b="0" lang="en-US" sz="2800" spc="-1" strike="noStrike">
                <a:solidFill>
                  <a:srgbClr val="4d4d4d"/>
                </a:solidFill>
                <a:latin typeface="Microsoft Sans Serif"/>
              </a:rPr>
              <a:t> EnumTest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static</a:t>
            </a:r>
            <a:r>
              <a:rPr b="0" lang="en-US" sz="2800" spc="-1" strike="noStrike">
                <a:solidFill>
                  <a:srgbClr val="4d4d4d"/>
                </a:solidFill>
                <a:latin typeface="Microsoft Sans Serif"/>
              </a:rPr>
              <a:t> </a:t>
            </a:r>
            <a:r>
              <a:rPr b="1" lang="en-US" sz="2800" spc="-1" strike="noStrike">
                <a:solidFill>
                  <a:srgbClr val="4d4d4d"/>
                </a:solidFill>
                <a:latin typeface="Microsoft Sans Serif"/>
              </a:rPr>
              <a:t>void</a:t>
            </a:r>
            <a:r>
              <a:rPr b="0" lang="en-US" sz="2800" spc="-1" strike="noStrike">
                <a:solidFill>
                  <a:srgbClr val="4d4d4d"/>
                </a:solidFill>
                <a:latin typeface="Microsoft Sans Serif"/>
              </a:rPr>
              <a:t> main(String[] args) {</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Card cd = </a:t>
            </a:r>
            <a:r>
              <a:rPr b="1" lang="en-US" sz="2800" spc="-1" strike="noStrike">
                <a:solidFill>
                  <a:srgbClr val="4d4d4d"/>
                </a:solidFill>
                <a:latin typeface="Microsoft Sans Serif"/>
              </a:rPr>
              <a:t>new</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	</a:t>
            </a:r>
            <a:r>
              <a:rPr b="1" lang="en-US" sz="2800" spc="-1" strike="noStrike">
                <a:solidFill>
                  <a:srgbClr val="4d4d4d"/>
                </a:solidFill>
                <a:latin typeface="Microsoft Sans Serif"/>
              </a:rPr>
              <a:t>	</a:t>
            </a:r>
            <a:r>
              <a:rPr b="0" lang="en-US" sz="2800" spc="-1" strike="noStrike">
                <a:solidFill>
                  <a:srgbClr val="4d4d4d"/>
                </a:solidFill>
                <a:latin typeface="Microsoft Sans Serif"/>
              </a:rPr>
              <a:t>Card(Card.Rank.EIGHT,</a:t>
            </a:r>
            <a:b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Card.Suit.HEARTS);</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System.out.println(cd.toString());</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28880" y="1214280"/>
            <a:ext cx="7314840" cy="4452480"/>
          </a:xfrm>
          <a:prstGeom prst="rect">
            <a:avLst/>
          </a:prstGeom>
          <a:noFill/>
          <a:ln w="9360">
            <a:noFill/>
          </a:ln>
        </p:spPr>
        <p:txBody>
          <a:bodyPr>
            <a:normAutofit/>
          </a:bodyPr>
          <a:p>
            <a:pPr>
              <a:lnSpc>
                <a:spcPct val="100000"/>
              </a:lnSpc>
              <a:spcBef>
                <a:spcPts val="561"/>
              </a:spcBef>
            </a:pPr>
            <a:r>
              <a:rPr b="0" lang="en-US" sz="2800" spc="-1" strike="noStrike">
                <a:solidFill>
                  <a:srgbClr val="4d4d4d"/>
                </a:solidFill>
                <a:latin typeface="Microsoft Sans Serif"/>
              </a:rPr>
              <a:t>CardDeck(){</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k = 0;</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1" lang="en-US" sz="2800" spc="-1" strike="noStrike">
                <a:solidFill>
                  <a:srgbClr val="4d4d4d"/>
                </a:solidFill>
                <a:latin typeface="Microsoft Sans Serif"/>
              </a:rPr>
              <a:t>for</a:t>
            </a:r>
            <a:r>
              <a:rPr b="0" lang="en-US" sz="2800" spc="-1" strike="noStrike">
                <a:solidFill>
                  <a:srgbClr val="4d4d4d"/>
                </a:solidFill>
                <a:latin typeface="Microsoft Sans Serif"/>
              </a:rPr>
              <a:t>(Card.Suit s : Card.Suit.</a:t>
            </a:r>
            <a:r>
              <a:rPr b="0" i="1" lang="en-US" sz="2800" spc="-1" strike="noStrike">
                <a:solidFill>
                  <a:srgbClr val="4d4d4d"/>
                </a:solidFill>
                <a:latin typeface="Microsoft Sans Serif"/>
              </a:rPr>
              <a:t>values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for</a:t>
            </a:r>
            <a:r>
              <a:rPr b="0" lang="en-US" sz="2800" spc="-1" strike="noStrike">
                <a:solidFill>
                  <a:srgbClr val="4d4d4d"/>
                </a:solidFill>
                <a:latin typeface="Microsoft Sans Serif"/>
              </a:rPr>
              <a:t>(Card.Rank r : Card.Rank.</a:t>
            </a:r>
            <a:r>
              <a:rPr b="0" i="1" lang="en-US" sz="2800" spc="-1" strike="noStrike">
                <a:solidFill>
                  <a:srgbClr val="4d4d4d"/>
                </a:solidFill>
                <a:latin typeface="Microsoft Sans Serif"/>
              </a:rPr>
              <a:t>values</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deck[k] = </a:t>
            </a:r>
            <a:r>
              <a:rPr b="1" lang="en-US" sz="2800" spc="-1" strike="noStrike">
                <a:solidFill>
                  <a:srgbClr val="4d4d4d"/>
                </a:solidFill>
                <a:latin typeface="Microsoft Sans Serif"/>
              </a:rPr>
              <a:t>new</a:t>
            </a:r>
            <a:r>
              <a:rPr b="0" lang="en-US" sz="2800" spc="-1" strike="noStrike">
                <a:solidFill>
                  <a:srgbClr val="4d4d4d"/>
                </a:solidFill>
                <a:latin typeface="Microsoft Sans Serif"/>
              </a:rPr>
              <a:t> Card(r,s);</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k++;</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71360" y="1214280"/>
            <a:ext cx="7314840" cy="4667040"/>
          </a:xfrm>
          <a:prstGeom prst="rect">
            <a:avLst/>
          </a:prstGeom>
          <a:noFill/>
          <a:ln w="9360">
            <a:noFill/>
          </a:ln>
        </p:spPr>
        <p:txBody>
          <a:bodyPr>
            <a:normAutofit/>
          </a:bodyPr>
          <a:p>
            <a:pPr>
              <a:lnSpc>
                <a:spcPct val="100000"/>
              </a:lnSpc>
              <a:spcBef>
                <a:spcPts val="561"/>
              </a:spcBef>
            </a:pPr>
            <a:r>
              <a:rPr b="1" lang="en-US" sz="2800" spc="-1" strike="noStrike">
                <a:solidFill>
                  <a:srgbClr val="4d4d4d"/>
                </a:solidFill>
                <a:latin typeface="Microsoft Sans Serif"/>
              </a:rPr>
              <a:t>public</a:t>
            </a:r>
            <a:r>
              <a:rPr b="0" lang="en-US" sz="2800" spc="-1" strike="noStrike">
                <a:solidFill>
                  <a:srgbClr val="4d4d4d"/>
                </a:solidFill>
                <a:latin typeface="Microsoft Sans Serif"/>
              </a:rPr>
              <a:t> </a:t>
            </a:r>
            <a:r>
              <a:rPr b="1" lang="en-US" sz="2800" spc="-1" strike="noStrike">
                <a:solidFill>
                  <a:srgbClr val="4d4d4d"/>
                </a:solidFill>
                <a:latin typeface="Microsoft Sans Serif"/>
              </a:rPr>
              <a:t>void</a:t>
            </a:r>
            <a:r>
              <a:rPr b="0" lang="en-US" sz="2800" spc="-1" strike="noStrike">
                <a:solidFill>
                  <a:srgbClr val="4d4d4d"/>
                </a:solidFill>
                <a:latin typeface="Microsoft Sans Serif"/>
              </a:rPr>
              <a:t> shuffleDeck(){</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//do random swap 100 times</a:t>
            </a:r>
            <a:endParaRPr b="0" lang="en-US" sz="2800" spc="-1" strike="noStrike">
              <a:solidFill>
                <a:srgbClr val="4d4d4d"/>
              </a:solidFill>
              <a:latin typeface="Microsoft Sans Serif"/>
            </a:endParaRPr>
          </a:p>
          <a:p>
            <a:pPr>
              <a:lnSpc>
                <a:spcPct val="100000"/>
              </a:lnSpc>
              <a:spcBef>
                <a:spcPts val="561"/>
              </a:spcBef>
            </a:pPr>
            <a:r>
              <a:rPr b="1" lang="en-US" sz="2800" spc="-1" strike="noStrike">
                <a:solidFill>
                  <a:srgbClr val="4d4d4d"/>
                </a:solidFill>
                <a:latin typeface="Microsoft Sans Serif"/>
              </a:rPr>
              <a:t>	</a:t>
            </a:r>
            <a:r>
              <a:rPr b="1" lang="en-US" sz="2800" spc="-1" strike="noStrike">
                <a:solidFill>
                  <a:srgbClr val="4d4d4d"/>
                </a:solidFill>
                <a:latin typeface="Microsoft Sans Serif"/>
              </a:rPr>
              <a:t>for</a:t>
            </a:r>
            <a:r>
              <a:rPr b="0" lang="en-US" sz="2800" spc="-1" strike="noStrike">
                <a:solidFill>
                  <a:srgbClr val="4d4d4d"/>
                </a:solidFill>
                <a:latin typeface="Microsoft Sans Serif"/>
              </a:rPr>
              <a:t>(</a:t>
            </a:r>
            <a:r>
              <a:rPr b="1" lang="en-US" sz="2800" spc="-1" strike="noStrike">
                <a:solidFill>
                  <a:srgbClr val="4d4d4d"/>
                </a:solidFill>
                <a:latin typeface="Microsoft Sans Serif"/>
              </a:rPr>
              <a:t>int</a:t>
            </a:r>
            <a:r>
              <a:rPr b="0" lang="en-US" sz="2800" spc="-1" strike="noStrike">
                <a:solidFill>
                  <a:srgbClr val="4d4d4d"/>
                </a:solidFill>
                <a:latin typeface="Microsoft Sans Serif"/>
              </a:rPr>
              <a:t> j = 0; j &lt; 100; j++){</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k = (</a:t>
            </a:r>
            <a:r>
              <a:rPr b="1" lang="en-US" sz="2800" spc="-1" strike="noStrike">
                <a:solidFill>
                  <a:srgbClr val="4d4d4d"/>
                </a:solidFill>
                <a:latin typeface="Microsoft Sans Serif"/>
              </a:rPr>
              <a:t>int</a:t>
            </a:r>
            <a:r>
              <a:rPr b="0" lang="en-US" sz="2800" spc="-1" strike="noStrike">
                <a:solidFill>
                  <a:srgbClr val="4d4d4d"/>
                </a:solidFill>
                <a:latin typeface="Microsoft Sans Serif"/>
              </a:rPr>
              <a:t>)(Math.</a:t>
            </a:r>
            <a:r>
              <a:rPr b="0" i="1" lang="en-US" sz="2800" spc="-1" strike="noStrike">
                <a:solidFill>
                  <a:srgbClr val="4d4d4d"/>
                </a:solidFill>
                <a:latin typeface="Microsoft Sans Serif"/>
              </a:rPr>
              <a:t>random</a:t>
            </a:r>
            <a:r>
              <a:rPr b="0" lang="en-US" sz="2800" spc="-1" strike="noStrike">
                <a:solidFill>
                  <a:srgbClr val="4d4d4d"/>
                </a:solidFill>
                <a:latin typeface="Microsoft Sans Serif"/>
              </a:rPr>
              <a:t>()*52);</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1" lang="en-US" sz="2800" spc="-1" strike="noStrike">
                <a:solidFill>
                  <a:srgbClr val="4d4d4d"/>
                </a:solidFill>
                <a:latin typeface="Microsoft Sans Serif"/>
              </a:rPr>
              <a:t>int</a:t>
            </a:r>
            <a:r>
              <a:rPr b="0" lang="en-US" sz="2800" spc="-1" strike="noStrike">
                <a:solidFill>
                  <a:srgbClr val="4d4d4d"/>
                </a:solidFill>
                <a:latin typeface="Microsoft Sans Serif"/>
              </a:rPr>
              <a:t> l = (</a:t>
            </a:r>
            <a:r>
              <a:rPr b="1" lang="en-US" sz="2800" spc="-1" strike="noStrike">
                <a:solidFill>
                  <a:srgbClr val="4d4d4d"/>
                </a:solidFill>
                <a:latin typeface="Microsoft Sans Serif"/>
              </a:rPr>
              <a:t>int</a:t>
            </a:r>
            <a:r>
              <a:rPr b="0" lang="en-US" sz="2800" spc="-1" strike="noStrike">
                <a:solidFill>
                  <a:srgbClr val="4d4d4d"/>
                </a:solidFill>
                <a:latin typeface="Microsoft Sans Serif"/>
              </a:rPr>
              <a:t>)(Math.</a:t>
            </a:r>
            <a:r>
              <a:rPr b="0" i="1" lang="en-US" sz="2800" spc="-1" strike="noStrike">
                <a:solidFill>
                  <a:srgbClr val="4d4d4d"/>
                </a:solidFill>
                <a:latin typeface="Microsoft Sans Serif"/>
              </a:rPr>
              <a:t>random</a:t>
            </a:r>
            <a:r>
              <a:rPr b="0" lang="en-US" sz="2800" spc="-1" strike="noStrike">
                <a:solidFill>
                  <a:srgbClr val="4d4d4d"/>
                </a:solidFill>
                <a:latin typeface="Microsoft Sans Serif"/>
              </a:rPr>
              <a:t>()*52);</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Card temp = deck[k];</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deck[k] = deck[l];</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deck[l] = temp;</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spcBef>
                <a:spcPts val="561"/>
              </a:spcBef>
            </a:pPr>
            <a:endParaRPr b="0" lang="en-US" sz="2800" spc="-1" strike="noStrike">
              <a:solidFill>
                <a:srgbClr val="4d4d4d"/>
              </a:solidFill>
              <a:latin typeface="Microsoft Sans Serif"/>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Maps</a:t>
            </a:r>
            <a:endParaRPr b="0" lang="en-US" sz="4000" spc="-1" strike="noStrike">
              <a:solidFill>
                <a:srgbClr val="4d4d4d"/>
              </a:solidFill>
              <a:latin typeface="Microsoft Sans Serif"/>
            </a:endParaRPr>
          </a:p>
        </p:txBody>
      </p:sp>
      <p:sp>
        <p:nvSpPr>
          <p:cNvPr id="88" name="TextShape 2"/>
          <p:cNvSpPr txBox="1"/>
          <p:nvPr/>
        </p:nvSpPr>
        <p:spPr>
          <a:xfrm>
            <a:off x="827640" y="980640"/>
            <a:ext cx="7632360" cy="5256360"/>
          </a:xfrm>
          <a:prstGeom prst="rect">
            <a:avLst/>
          </a:prstGeom>
          <a:noFill/>
          <a:ln w="9360">
            <a:noFill/>
          </a:ln>
        </p:spPr>
        <p:txBody>
          <a:bodyPr/>
          <a:p>
            <a:pPr lvl="1" marL="271440" indent="-271080">
              <a:lnSpc>
                <a:spcPct val="90000"/>
              </a:lnSpc>
              <a:spcAft>
                <a:spcPts val="300"/>
              </a:spcAft>
              <a:buClr>
                <a:srgbClr val="4d4d4d"/>
              </a:buClr>
              <a:buFont typeface="Arial"/>
              <a:buChar char="•"/>
            </a:pPr>
            <a:r>
              <a:rPr b="0" lang="en-US" sz="3200" spc="-1" strike="noStrike">
                <a:solidFill>
                  <a:srgbClr val="4d4d4d"/>
                </a:solidFill>
                <a:latin typeface="Microsoft Sans Serif"/>
              </a:rPr>
              <a:t>The Map interface does not inherit from Collection</a:t>
            </a:r>
            <a:endParaRPr b="0" lang="en-US" sz="3200" spc="-1" strike="noStrike">
              <a:solidFill>
                <a:srgbClr val="4d4d4d"/>
              </a:solidFill>
              <a:latin typeface="Microsoft Sans Serif"/>
            </a:endParaRPr>
          </a:p>
          <a:p>
            <a:pPr lvl="1" marL="271440" indent="-271080">
              <a:lnSpc>
                <a:spcPct val="90000"/>
              </a:lnSpc>
              <a:spcAft>
                <a:spcPts val="300"/>
              </a:spcAft>
              <a:buClr>
                <a:srgbClr val="4d4d4d"/>
              </a:buClr>
              <a:buFont typeface="Arial"/>
              <a:buChar char="•"/>
            </a:pPr>
            <a:r>
              <a:rPr b="0" lang="en-US" sz="3200" spc="-1" strike="noStrike">
                <a:solidFill>
                  <a:srgbClr val="4d4d4d"/>
                </a:solidFill>
                <a:latin typeface="Microsoft Sans Serif"/>
              </a:rPr>
              <a:t>public methods provide a similar role to those found in the Collection framework</a:t>
            </a:r>
            <a:endParaRPr b="0" lang="en-US" sz="32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3200" spc="-1" strike="noStrike">
                <a:solidFill>
                  <a:srgbClr val="4d4d4d"/>
                </a:solidFill>
                <a:latin typeface="Microsoft Sans Serif"/>
              </a:rPr>
              <a:t>They fall into four groups: Four groups:</a:t>
            </a:r>
            <a:endParaRPr b="0" lang="en-US" sz="3200" spc="-1" strike="noStrike">
              <a:solidFill>
                <a:srgbClr val="4d4d4d"/>
              </a:solidFill>
              <a:latin typeface="Microsoft Sans Serif"/>
            </a:endParaRPr>
          </a:p>
          <a:p>
            <a:pPr lvl="2" marL="541440" indent="-269640">
              <a:lnSpc>
                <a:spcPct val="90000"/>
              </a:lnSpc>
              <a:spcAft>
                <a:spcPts val="300"/>
              </a:spcAft>
              <a:buClr>
                <a:srgbClr val="4d4d4d"/>
              </a:buClr>
              <a:buFont typeface="Arial"/>
              <a:buChar char="•"/>
            </a:pPr>
            <a:r>
              <a:rPr b="0" lang="en-US" sz="3200" spc="-1" strike="noStrike">
                <a:solidFill>
                  <a:srgbClr val="4d4d4d"/>
                </a:solidFill>
                <a:latin typeface="Microsoft Sans Serif"/>
              </a:rPr>
              <a:t>methods to add elements</a:t>
            </a:r>
            <a:endParaRPr b="0" lang="en-US" sz="3200" spc="-1" strike="noStrike">
              <a:solidFill>
                <a:srgbClr val="4d4d4d"/>
              </a:solidFill>
              <a:latin typeface="Microsoft Sans Serif"/>
            </a:endParaRPr>
          </a:p>
          <a:p>
            <a:pPr lvl="2" marL="541440" indent="-269640">
              <a:lnSpc>
                <a:spcPct val="90000"/>
              </a:lnSpc>
              <a:spcAft>
                <a:spcPts val="300"/>
              </a:spcAft>
              <a:buClr>
                <a:srgbClr val="4d4d4d"/>
              </a:buClr>
              <a:buFont typeface="Arial"/>
              <a:buChar char="•"/>
            </a:pPr>
            <a:r>
              <a:rPr b="0" lang="en-US" sz="3200" spc="-1" strike="noStrike">
                <a:solidFill>
                  <a:srgbClr val="4d4d4d"/>
                </a:solidFill>
                <a:latin typeface="Microsoft Sans Serif"/>
              </a:rPr>
              <a:t>methods to remove elements</a:t>
            </a:r>
            <a:endParaRPr b="0" lang="en-US" sz="3200" spc="-1" strike="noStrike">
              <a:solidFill>
                <a:srgbClr val="4d4d4d"/>
              </a:solidFill>
              <a:latin typeface="Microsoft Sans Serif"/>
            </a:endParaRPr>
          </a:p>
          <a:p>
            <a:pPr lvl="2" marL="541440" indent="-269640">
              <a:lnSpc>
                <a:spcPct val="90000"/>
              </a:lnSpc>
              <a:spcAft>
                <a:spcPts val="300"/>
              </a:spcAft>
              <a:buClr>
                <a:srgbClr val="4d4d4d"/>
              </a:buClr>
              <a:buFont typeface="Arial"/>
              <a:buChar char="•"/>
            </a:pPr>
            <a:r>
              <a:rPr b="0" lang="en-US" sz="3200" spc="-1" strike="noStrike">
                <a:solidFill>
                  <a:srgbClr val="4d4d4d"/>
                </a:solidFill>
                <a:latin typeface="Microsoft Sans Serif"/>
              </a:rPr>
              <a:t>methods that can be used to query the map</a:t>
            </a:r>
            <a:endParaRPr b="0" lang="en-US" sz="3200" spc="-1" strike="noStrike">
              <a:solidFill>
                <a:srgbClr val="4d4d4d"/>
              </a:solidFill>
              <a:latin typeface="Microsoft Sans Serif"/>
            </a:endParaRPr>
          </a:p>
          <a:p>
            <a:pPr lvl="2" marL="541440" indent="-269640">
              <a:lnSpc>
                <a:spcPct val="90000"/>
              </a:lnSpc>
              <a:spcAft>
                <a:spcPts val="300"/>
              </a:spcAft>
              <a:buClr>
                <a:srgbClr val="4d4d4d"/>
              </a:buClr>
              <a:buFont typeface="Arial"/>
              <a:buChar char="•"/>
            </a:pPr>
            <a:r>
              <a:rPr b="0" lang="en-US" sz="3200" spc="-1" strike="noStrike">
                <a:solidFill>
                  <a:srgbClr val="4d4d4d"/>
                </a:solidFill>
                <a:latin typeface="Microsoft Sans Serif"/>
              </a:rPr>
              <a:t>methods that provide different views of the contents of the map</a:t>
            </a:r>
            <a:endParaRPr b="0" lang="en-US" sz="3200" spc="-1" strike="noStrike">
              <a:solidFill>
                <a:srgbClr val="4d4d4d"/>
              </a:solidFill>
              <a:latin typeface="Microsoft Sans Serif"/>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6600" y="9000"/>
            <a:ext cx="8686440" cy="591840"/>
          </a:xfrm>
          <a:prstGeom prst="rect">
            <a:avLst/>
          </a:prstGeom>
          <a:noFill/>
          <a:ln>
            <a:noFill/>
          </a:ln>
        </p:spPr>
        <p:txBody>
          <a:bodyPr lIns="0" rIns="0" tIns="0" bIns="0" anchor="ctr"/>
          <a:p>
            <a:r>
              <a:rPr b="1" lang="en-US" sz="4000" spc="-1" strike="noStrike">
                <a:solidFill>
                  <a:srgbClr val="4d4d4d"/>
                </a:solidFill>
                <a:latin typeface="Microsoft Sans Serif"/>
              </a:rPr>
              <a:t>EnumMap</a:t>
            </a:r>
            <a:endParaRPr b="0" lang="en-US" sz="4000" spc="-1" strike="noStrike">
              <a:solidFill>
                <a:srgbClr val="4d4d4d"/>
              </a:solidFill>
              <a:latin typeface="Microsoft Sans Serif"/>
            </a:endParaRPr>
          </a:p>
        </p:txBody>
      </p:sp>
      <p:sp>
        <p:nvSpPr>
          <p:cNvPr id="144" name="TextShape 2"/>
          <p:cNvSpPr txBox="1"/>
          <p:nvPr/>
        </p:nvSpPr>
        <p:spPr>
          <a:xfrm>
            <a:off x="1028880" y="1552680"/>
            <a:ext cx="7314840" cy="411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4d4d4d"/>
                </a:solidFill>
                <a:latin typeface="Microsoft Sans Serif"/>
              </a:rPr>
              <a:t>Java's EnumMap is a specialized map implementation designed specifically for use with enum keys. It is part of the java. util package and provides better performance and memory efficiency than regular HashMap or TreeMap implementations when working with enum keys.</a:t>
            </a:r>
            <a:endParaRPr b="0" lang="en-US" sz="3200" spc="-1" strike="noStrike">
              <a:solidFill>
                <a:srgbClr val="4d4d4d"/>
              </a:solidFill>
              <a:latin typeface="Microsoft Sans Serif"/>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EnumMap</a:t>
            </a:r>
            <a:endParaRPr b="0" lang="en-US" sz="4000" spc="-1" strike="noStrike">
              <a:solidFill>
                <a:srgbClr val="4d4d4d"/>
              </a:solidFill>
              <a:latin typeface="Microsoft Sans Serif"/>
            </a:endParaRPr>
          </a:p>
        </p:txBody>
      </p:sp>
      <p:sp>
        <p:nvSpPr>
          <p:cNvPr id="146" name="TextShape 2"/>
          <p:cNvSpPr txBox="1"/>
          <p:nvPr/>
        </p:nvSpPr>
        <p:spPr>
          <a:xfrm>
            <a:off x="777960" y="1268640"/>
            <a:ext cx="8000640" cy="3804120"/>
          </a:xfrm>
          <a:prstGeom prst="rect">
            <a:avLst/>
          </a:prstGeom>
          <a:noFill/>
          <a:ln w="9360">
            <a:noFill/>
          </a:ln>
        </p:spPr>
        <p:txBody>
          <a:bodyPr/>
          <a:p>
            <a:pPr>
              <a:lnSpc>
                <a:spcPct val="100000"/>
              </a:lnSpc>
              <a:spcAft>
                <a:spcPts val="601"/>
              </a:spcAft>
            </a:pPr>
            <a:r>
              <a:rPr b="0" lang="en-US" sz="3200" spc="-1" strike="noStrike">
                <a:solidFill>
                  <a:srgbClr val="4d4d4d"/>
                </a:solidFill>
                <a:latin typeface="Microsoft Sans Serif"/>
              </a:rPr>
              <a:t>Given an enumerated type create a map where keys are just the values for the type.</a:t>
            </a:r>
            <a:endParaRPr b="0" lang="en-US" sz="3200" spc="-1" strike="noStrike">
              <a:solidFill>
                <a:srgbClr val="4d4d4d"/>
              </a:solidFill>
              <a:latin typeface="Microsoft Sans Serif"/>
            </a:endParaRPr>
          </a:p>
          <a:p>
            <a:pPr>
              <a:lnSpc>
                <a:spcPct val="100000"/>
              </a:lnSpc>
              <a:spcAft>
                <a:spcPts val="601"/>
              </a:spcAft>
            </a:pPr>
            <a:r>
              <a:rPr b="0" lang="en-US" sz="3200" spc="-1" strike="noStrike">
                <a:solidFill>
                  <a:srgbClr val="4d4d4d"/>
                </a:solidFill>
                <a:latin typeface="Microsoft Sans Serif"/>
              </a:rPr>
              <a:t>For example, only interested in certain nationalities:</a:t>
            </a:r>
            <a:endParaRPr b="0" lang="en-US" sz="3200" spc="-1" strike="noStrike">
              <a:solidFill>
                <a:srgbClr val="4d4d4d"/>
              </a:solidFill>
              <a:latin typeface="Microsoft Sans Serif"/>
            </a:endParaRPr>
          </a:p>
          <a:p>
            <a:pPr>
              <a:lnSpc>
                <a:spcPct val="100000"/>
              </a:lnSpc>
              <a:spcAft>
                <a:spcPts val="601"/>
              </a:spcAft>
            </a:pPr>
            <a:r>
              <a:rPr b="0" lang="en-US" sz="2400" spc="-1" strike="noStrike">
                <a:solidFill>
                  <a:srgbClr val="4d4d4d"/>
                </a:solidFill>
                <a:latin typeface="Microsoft Sans Serif"/>
              </a:rPr>
              <a:t>enum Nationality{IRISH, SCOTTISH, WELSH, ENGLISH}</a:t>
            </a:r>
            <a:endParaRPr b="0" lang="en-US" sz="2400" spc="-1" strike="noStrike">
              <a:solidFill>
                <a:srgbClr val="4d4d4d"/>
              </a:solidFill>
              <a:latin typeface="Microsoft Sans Serif"/>
            </a:endParaRPr>
          </a:p>
        </p:txBody>
      </p:sp>
      <p:sp>
        <p:nvSpPr>
          <p:cNvPr id="147" name="CustomShape 3"/>
          <p:cNvSpPr/>
          <p:nvPr/>
        </p:nvSpPr>
        <p:spPr>
          <a:xfrm>
            <a:off x="395640" y="2853000"/>
            <a:ext cx="914040" cy="914040"/>
          </a:xfrm>
          <a:custGeom>
            <a:avLst/>
            <a:gdLst/>
            <a:ahLst/>
            <a:rect l="l" t="t" r="r" b="b"/>
            <a:pathLst>
              <a:path w="21600" h="21600">
                <a:moveTo>
                  <a:pt x="0" y="0"/>
                </a:moveTo>
                <a:lnTo>
                  <a:pt x="21600" y="21600"/>
                </a:lnTo>
              </a:path>
            </a:pathLst>
          </a:custGeom>
          <a:gradFill rotWithShape="0">
            <a:gsLst>
              <a:gs pos="0">
                <a:srgbClr val="dfdfdf"/>
              </a:gs>
              <a:gs pos="100000">
                <a:srgbClr val="888888"/>
              </a:gs>
            </a:gsLst>
            <a:lin ang="5400000"/>
          </a:gradFill>
          <a:ln w="9360">
            <a:noFill/>
          </a:ln>
        </p:spPr>
        <p:style>
          <a:lnRef idx="0"/>
          <a:fillRef idx="0"/>
          <a:effectRef idx="0"/>
          <a:fontRef idx="minor"/>
        </p:style>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Construct map</a:t>
            </a:r>
            <a:endParaRPr b="0" lang="en-US" sz="4000" spc="-1" strike="noStrike">
              <a:solidFill>
                <a:srgbClr val="4d4d4d"/>
              </a:solidFill>
              <a:latin typeface="Microsoft Sans Serif"/>
            </a:endParaRPr>
          </a:p>
        </p:txBody>
      </p:sp>
      <p:sp>
        <p:nvSpPr>
          <p:cNvPr id="149" name="TextShape 2"/>
          <p:cNvSpPr txBox="1"/>
          <p:nvPr/>
        </p:nvSpPr>
        <p:spPr>
          <a:xfrm>
            <a:off x="827640" y="1552680"/>
            <a:ext cx="7632360" cy="4114440"/>
          </a:xfrm>
          <a:prstGeom prst="rect">
            <a:avLst/>
          </a:prstGeom>
          <a:noFill/>
          <a:ln w="9360">
            <a:noFill/>
          </a:ln>
        </p:spPr>
        <p:txBody>
          <a:bodyPr>
            <a:normAutofit/>
          </a:bodyPr>
          <a:p>
            <a:pPr>
              <a:lnSpc>
                <a:spcPct val="100000"/>
              </a:lnSpc>
              <a:spcBef>
                <a:spcPts val="641"/>
              </a:spcBef>
            </a:pPr>
            <a:r>
              <a:rPr b="0" lang="en-US" sz="2800" spc="-1" strike="noStrike">
                <a:solidFill>
                  <a:srgbClr val="4d4d4d"/>
                </a:solidFill>
                <a:latin typeface="Microsoft Sans Serif"/>
              </a:rPr>
              <a:t>Map&lt;Nationality,List&lt;String&gt;&gt; map1 =</a:t>
            </a:r>
            <a:endParaRPr b="0" lang="en-US" sz="2800" spc="-1" strike="noStrike">
              <a:solidFill>
                <a:srgbClr val="4d4d4d"/>
              </a:solidFill>
              <a:latin typeface="Microsoft Sans Serif"/>
            </a:endParaRPr>
          </a:p>
          <a:p>
            <a:pPr>
              <a:lnSpc>
                <a:spcPct val="100000"/>
              </a:lnSpc>
              <a:spcBef>
                <a:spcPts val="64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new EnumMap&lt;&gt;(Nationality.class);</a:t>
            </a:r>
            <a:endParaRPr b="0" lang="en-US" sz="2800" spc="-1" strike="noStrike">
              <a:solidFill>
                <a:srgbClr val="4d4d4d"/>
              </a:solidFill>
              <a:latin typeface="Microsoft Sans Serif"/>
            </a:endParaRPr>
          </a:p>
          <a:p>
            <a:pPr>
              <a:lnSpc>
                <a:spcPct val="100000"/>
              </a:lnSpc>
              <a:spcBef>
                <a:spcPts val="641"/>
              </a:spcBef>
            </a:pPr>
            <a:r>
              <a:rPr b="0" lang="en-US" sz="2800" spc="-1" strike="noStrike">
                <a:solidFill>
                  <a:srgbClr val="4d4d4d"/>
                </a:solidFill>
                <a:latin typeface="Microsoft Sans Serif"/>
              </a:rPr>
              <a:t>for(Nationality n : Nationality.values())</a:t>
            </a:r>
            <a:endParaRPr b="0" lang="en-US" sz="2800" spc="-1" strike="noStrike">
              <a:solidFill>
                <a:srgbClr val="4d4d4d"/>
              </a:solidFill>
              <a:latin typeface="Microsoft Sans Serif"/>
            </a:endParaRPr>
          </a:p>
          <a:p>
            <a:pPr>
              <a:lnSpc>
                <a:spcPct val="100000"/>
              </a:lnSpc>
              <a:spcBef>
                <a:spcPts val="641"/>
              </a:spcBef>
            </a:pPr>
            <a:r>
              <a:rPr b="0" lang="en-US" sz="2800" spc="-1" strike="noStrike">
                <a:solidFill>
                  <a:srgbClr val="4d4d4d"/>
                </a:solidFill>
                <a:latin typeface="Microsoft Sans Serif"/>
              </a:rPr>
              <a:t>	</a:t>
            </a:r>
            <a:r>
              <a:rPr b="0" lang="en-US" sz="2800" spc="-1" strike="noStrike">
                <a:solidFill>
                  <a:srgbClr val="4d4d4d"/>
                </a:solidFill>
                <a:latin typeface="Microsoft Sans Serif"/>
              </a:rPr>
              <a:t>map1.put(n,newArrayList&lt;&gt;());</a:t>
            </a:r>
            <a:endParaRPr b="0" lang="en-US" sz="2800" spc="-1" strike="noStrike">
              <a:solidFill>
                <a:srgbClr val="4d4d4d"/>
              </a:solidFill>
              <a:latin typeface="Microsoft Sans Serif"/>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Construct map</a:t>
            </a:r>
            <a:endParaRPr b="0" lang="en-US" sz="4000" spc="-1" strike="noStrike">
              <a:solidFill>
                <a:srgbClr val="4d4d4d"/>
              </a:solidFill>
              <a:latin typeface="Microsoft Sans Serif"/>
            </a:endParaRPr>
          </a:p>
        </p:txBody>
      </p:sp>
      <p:sp>
        <p:nvSpPr>
          <p:cNvPr id="151" name="TextShape 2"/>
          <p:cNvSpPr txBox="1"/>
          <p:nvPr/>
        </p:nvSpPr>
        <p:spPr>
          <a:xfrm>
            <a:off x="827640" y="1124640"/>
            <a:ext cx="7925400" cy="5040360"/>
          </a:xfrm>
          <a:prstGeom prst="rect">
            <a:avLst/>
          </a:prstGeom>
          <a:noFill/>
          <a:ln w="9360">
            <a:noFill/>
          </a:ln>
        </p:spPr>
        <p:txBody>
          <a:bodyPr/>
          <a:p>
            <a:pPr>
              <a:lnSpc>
                <a:spcPct val="100000"/>
              </a:lnSpc>
            </a:pPr>
            <a:r>
              <a:rPr b="0" lang="en-US" sz="2400" spc="-1" strike="noStrike">
                <a:solidFill>
                  <a:srgbClr val="4d4d4d"/>
                </a:solidFill>
                <a:latin typeface="Microsoft Sans Serif"/>
              </a:rPr>
              <a:t>List&lt;Pair&lt;Nationality,String&gt;&gt; prs;</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prs= new ArrayList&lt;&gt;(Arrays.asList(</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Pair&lt;&gt;(Nationality.ENGLISH, "Faulks"),</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Pair&lt;&gt;(Nationality.SCOTTISH, "Burns"),</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Pair&lt;&gt;(Nationality.SCOTTISH, "Welsh"),</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Pair&lt;&gt;(Nationality.WELSH, "Thomas"),</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Pair&lt;&gt;(Nationality.IRISH, "Beckett"),</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Pair&lt;&gt;(Nationality.ENGLISH, "Dickens"),</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Pair&lt;&gt;(Nationality.ENGLISH, "Shakespeare"),</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Pair&lt;&gt;(Nationality.IRISH, "Doyle"),</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Pair&lt;&gt;(Nationality.IRISH, "Dunne"),</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	</a:t>
            </a:r>
            <a:r>
              <a:rPr b="0" lang="en-US" sz="2400" spc="-1" strike="noStrike">
                <a:solidFill>
                  <a:srgbClr val="4d4d4d"/>
                </a:solidFill>
                <a:latin typeface="Microsoft Sans Serif"/>
              </a:rPr>
              <a:t>new Pair&lt;&gt;(Nationality.ENGLISH, "Dahl")</a:t>
            </a:r>
            <a:endParaRPr b="0" lang="en-US" sz="2400" spc="-1" strike="noStrike">
              <a:solidFill>
                <a:srgbClr val="4d4d4d"/>
              </a:solidFill>
              <a:latin typeface="Microsoft Sans Serif"/>
            </a:endParaRPr>
          </a:p>
          <a:p>
            <a:pPr>
              <a:lnSpc>
                <a:spcPct val="100000"/>
              </a:lnSpc>
            </a:pPr>
            <a:r>
              <a:rPr b="0" lang="en-US" sz="2400" spc="-1" strike="noStrike">
                <a:solidFill>
                  <a:srgbClr val="4d4d4d"/>
                </a:solidFill>
                <a:latin typeface="Microsoft Sans Serif"/>
              </a:rPr>
              <a:t>));</a:t>
            </a:r>
            <a:endParaRPr b="0" lang="en-US" sz="2400" spc="-1" strike="noStrike">
              <a:solidFill>
                <a:srgbClr val="4d4d4d"/>
              </a:solidFill>
              <a:latin typeface="Microsoft Sans Serif"/>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Construct map</a:t>
            </a:r>
            <a:endParaRPr b="0" lang="en-US" sz="4000" spc="-1" strike="noStrike">
              <a:solidFill>
                <a:srgbClr val="4d4d4d"/>
              </a:solidFill>
              <a:latin typeface="Microsoft Sans Serif"/>
            </a:endParaRPr>
          </a:p>
        </p:txBody>
      </p:sp>
      <p:sp>
        <p:nvSpPr>
          <p:cNvPr id="153" name="TextShape 2"/>
          <p:cNvSpPr txBox="1"/>
          <p:nvPr/>
        </p:nvSpPr>
        <p:spPr>
          <a:xfrm>
            <a:off x="827640" y="1196640"/>
            <a:ext cx="7704360" cy="4968360"/>
          </a:xfrm>
          <a:prstGeom prst="rect">
            <a:avLst/>
          </a:prstGeom>
          <a:noFill/>
          <a:ln w="9360">
            <a:noFill/>
          </a:ln>
        </p:spPr>
        <p:txBody>
          <a:bodyPr/>
          <a:p>
            <a:pPr>
              <a:lnSpc>
                <a:spcPct val="90000"/>
              </a:lnSpc>
            </a:pPr>
            <a:r>
              <a:rPr b="0" lang="en-US" sz="2800" spc="-1" strike="noStrike">
                <a:solidFill>
                  <a:srgbClr val="4d4d4d"/>
                </a:solidFill>
                <a:latin typeface="Microsoft Sans Serif"/>
              </a:rPr>
              <a:t>for(Pair&lt;Nationality,String&gt; p : prs)</a:t>
            </a: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map1.get(p.getKey()).add(p.getValue());</a:t>
            </a:r>
            <a:endParaRPr b="0" lang="en-US" sz="2800" spc="-1" strike="noStrike">
              <a:solidFill>
                <a:srgbClr val="4d4d4d"/>
              </a:solidFill>
              <a:latin typeface="Microsoft Sans Serif"/>
            </a:endParaRPr>
          </a:p>
          <a:p>
            <a:pPr>
              <a:lnSpc>
                <a:spcPct val="90000"/>
              </a:lnSpc>
            </a:pP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System.out.println(map1);</a:t>
            </a:r>
            <a:endParaRPr b="0" lang="en-US" sz="2800" spc="-1" strike="noStrike">
              <a:solidFill>
                <a:srgbClr val="4d4d4d"/>
              </a:solidFill>
              <a:latin typeface="Microsoft Sans Serif"/>
            </a:endParaRPr>
          </a:p>
          <a:p>
            <a:pPr>
              <a:lnSpc>
                <a:spcPct val="90000"/>
              </a:lnSpc>
            </a:pPr>
            <a:endParaRPr b="0" lang="en-US" sz="2800" spc="-1" strike="noStrike">
              <a:solidFill>
                <a:srgbClr val="4d4d4d"/>
              </a:solidFill>
              <a:latin typeface="Microsoft Sans Serif"/>
            </a:endParaRPr>
          </a:p>
          <a:p>
            <a:pPr>
              <a:lnSpc>
                <a:spcPct val="90000"/>
              </a:lnSpc>
            </a:pPr>
            <a:r>
              <a:rPr b="0" lang="en-US" sz="2800" spc="-1" strike="noStrike">
                <a:solidFill>
                  <a:srgbClr val="4d4d4d"/>
                </a:solidFill>
                <a:latin typeface="Microsoft Sans Serif"/>
              </a:rPr>
              <a:t>Output:</a:t>
            </a:r>
            <a:endParaRPr b="0" lang="en-US" sz="2800" spc="-1" strike="noStrike">
              <a:solidFill>
                <a:srgbClr val="4d4d4d"/>
              </a:solidFill>
              <a:latin typeface="Microsoft Sans Serif"/>
            </a:endParaRPr>
          </a:p>
          <a:p>
            <a:pPr marL="271440">
              <a:lnSpc>
                <a:spcPct val="90000"/>
              </a:lnSpc>
            </a:pPr>
            <a:r>
              <a:rPr b="0" lang="en-US" sz="2800" spc="-1" strike="noStrike">
                <a:solidFill>
                  <a:srgbClr val="4d4d4d"/>
                </a:solidFill>
                <a:latin typeface="Microsoft Sans Serif"/>
              </a:rPr>
              <a:t>{IRISH=[Beckett, Doyle, Dunne], SCOTTISH=[Burns, Welsh], WELSH=[Thomas],</a:t>
            </a:r>
            <a:endParaRPr b="0" lang="en-US" sz="2800" spc="-1" strike="noStrike">
              <a:solidFill>
                <a:srgbClr val="4d4d4d"/>
              </a:solidFill>
              <a:latin typeface="Microsoft Sans Serif"/>
            </a:endParaRPr>
          </a:p>
          <a:p>
            <a:pPr marL="271440">
              <a:lnSpc>
                <a:spcPct val="90000"/>
              </a:lnSpc>
            </a:pPr>
            <a:r>
              <a:rPr b="0" lang="en-US" sz="2800" spc="-1" strike="noStrike">
                <a:solidFill>
                  <a:srgbClr val="4d4d4d"/>
                </a:solidFill>
                <a:latin typeface="Microsoft Sans Serif"/>
              </a:rPr>
              <a:t>ENGLISH=[Faulks, Dickens,</a:t>
            </a:r>
            <a:endParaRPr b="0" lang="en-US" sz="2800" spc="-1" strike="noStrike">
              <a:solidFill>
                <a:srgbClr val="4d4d4d"/>
              </a:solidFill>
              <a:latin typeface="Microsoft Sans Serif"/>
            </a:endParaRPr>
          </a:p>
          <a:p>
            <a:pPr marL="271440">
              <a:lnSpc>
                <a:spcPct val="9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Shakespeare, Dahl]}</a:t>
            </a:r>
            <a:endParaRPr b="0" lang="en-US" sz="2800" spc="-1" strike="noStrike">
              <a:solidFill>
                <a:srgbClr val="4d4d4d"/>
              </a:solidFill>
              <a:latin typeface="Microsoft Sans Serif"/>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Generic Bag Problem</a:t>
            </a:r>
            <a:endParaRPr b="0" lang="en-US" sz="4000" spc="-1" strike="noStrike">
              <a:solidFill>
                <a:srgbClr val="4d4d4d"/>
              </a:solidFill>
              <a:latin typeface="Microsoft Sans Serif"/>
            </a:endParaRPr>
          </a:p>
        </p:txBody>
      </p:sp>
      <p:sp>
        <p:nvSpPr>
          <p:cNvPr id="155" name="CustomShape 2"/>
          <p:cNvSpPr/>
          <p:nvPr/>
        </p:nvSpPr>
        <p:spPr>
          <a:xfrm>
            <a:off x="752400" y="1134000"/>
            <a:ext cx="7491600" cy="5175000"/>
          </a:xfrm>
          <a:prstGeom prst="rect">
            <a:avLst/>
          </a:prstGeom>
          <a:noFill/>
          <a:ln w="9360">
            <a:noFill/>
          </a:ln>
        </p:spPr>
        <p:style>
          <a:lnRef idx="0"/>
          <a:fillRef idx="0"/>
          <a:effectRef idx="0"/>
          <a:fontRef idx="minor"/>
        </p:style>
        <p:txBody>
          <a:bodyPr/>
          <a:p>
            <a:pPr marL="263520" indent="-263160">
              <a:lnSpc>
                <a:spcPct val="90000"/>
              </a:lnSpc>
              <a:spcAft>
                <a:spcPts val="400"/>
              </a:spcAft>
              <a:buClr>
                <a:srgbClr val="4d4d4d"/>
              </a:buClr>
              <a:buFont typeface="Symbol" charset="2"/>
              <a:buChar char=""/>
            </a:pPr>
            <a:r>
              <a:rPr b="0" lang="en-IE" sz="2800" spc="-1" strike="noStrike">
                <a:solidFill>
                  <a:srgbClr val="4d4d4d"/>
                </a:solidFill>
                <a:latin typeface="Microsoft Sans Serif"/>
              </a:rPr>
              <a:t>A bag (multi-set) is a generalization of the notion of a set in which elements may appear more than once.</a:t>
            </a:r>
            <a:endParaRPr b="0" lang="en-IE" sz="2800" spc="-1" strike="noStrike">
              <a:latin typeface="Arial"/>
            </a:endParaRPr>
          </a:p>
          <a:p>
            <a:pPr marL="263520" indent="-263160">
              <a:lnSpc>
                <a:spcPct val="90000"/>
              </a:lnSpc>
              <a:spcAft>
                <a:spcPts val="400"/>
              </a:spcAft>
              <a:buClr>
                <a:srgbClr val="4d4d4d"/>
              </a:buClr>
              <a:buFont typeface="Symbol" charset="2"/>
              <a:buChar char=""/>
            </a:pPr>
            <a:r>
              <a:rPr b="0" lang="en-IE" sz="2800" spc="-1" strike="noStrike">
                <a:solidFill>
                  <a:srgbClr val="4d4d4d"/>
                </a:solidFill>
                <a:latin typeface="Microsoft Sans Serif"/>
              </a:rPr>
              <a:t>The number of times an element occurs in a bag is called its multiplicity.</a:t>
            </a:r>
            <a:endParaRPr b="0" lang="en-IE" sz="2800" spc="-1" strike="noStrike">
              <a:latin typeface="Arial"/>
            </a:endParaRPr>
          </a:p>
          <a:p>
            <a:pPr marL="263520" indent="-263160">
              <a:lnSpc>
                <a:spcPct val="90000"/>
              </a:lnSpc>
              <a:spcAft>
                <a:spcPts val="400"/>
              </a:spcAft>
              <a:buClr>
                <a:srgbClr val="4d4d4d"/>
              </a:buClr>
              <a:buFont typeface="Symbol" charset="2"/>
              <a:buChar char=""/>
            </a:pPr>
            <a:r>
              <a:rPr b="0" lang="en-IE" sz="2800" spc="-1" strike="noStrike">
                <a:solidFill>
                  <a:srgbClr val="4d4d4d"/>
                </a:solidFill>
                <a:latin typeface="Microsoft Sans Serif"/>
              </a:rPr>
              <a:t>Two bags are said to be equal if and only if they contain the same elements with the same multiplicities (frequencies).</a:t>
            </a:r>
            <a:br/>
            <a:r>
              <a:rPr b="0" lang="en-IE" sz="2800" spc="-1" strike="noStrike">
                <a:solidFill>
                  <a:srgbClr val="4d4d4d"/>
                </a:solidFill>
                <a:latin typeface="Microsoft Sans Serif"/>
              </a:rPr>
              <a:t>[2,2,3,4,4,4] == [2,4,4,3,2,4]</a:t>
            </a:r>
            <a:endParaRPr b="0" lang="en-IE" sz="2800" spc="-1" strike="noStrike">
              <a:latin typeface="Arial"/>
            </a:endParaRPr>
          </a:p>
          <a:p>
            <a:pPr marL="263520" indent="-263160">
              <a:lnSpc>
                <a:spcPct val="90000"/>
              </a:lnSpc>
              <a:spcAft>
                <a:spcPts val="400"/>
              </a:spcAft>
              <a:buClr>
                <a:srgbClr val="4d4d4d"/>
              </a:buClr>
              <a:buFont typeface="Symbol" charset="2"/>
              <a:buChar char=""/>
            </a:pPr>
            <a:r>
              <a:rPr b="0" lang="en-IE" sz="2800" spc="-1" strike="noStrike">
                <a:solidFill>
                  <a:srgbClr val="4d4d4d"/>
                </a:solidFill>
                <a:latin typeface="Microsoft Sans Serif"/>
              </a:rPr>
              <a:t>The total number of elements in a bag including repeated elements is its cardinality</a:t>
            </a:r>
            <a:endParaRPr b="0" lang="en-IE" sz="2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57" name="TextShape 2"/>
          <p:cNvSpPr txBox="1"/>
          <p:nvPr/>
        </p:nvSpPr>
        <p:spPr>
          <a:xfrm>
            <a:off x="827640" y="1268640"/>
            <a:ext cx="7516080" cy="4968360"/>
          </a:xfrm>
          <a:prstGeom prst="rect">
            <a:avLst/>
          </a:prstGeom>
          <a:noFill/>
          <a:ln w="9360">
            <a:noFill/>
          </a:ln>
        </p:spPr>
        <p:txBody>
          <a:bodyPr/>
          <a:p>
            <a:pPr marL="271440" indent="-271080">
              <a:lnSpc>
                <a:spcPct val="90000"/>
              </a:lnSpc>
              <a:spcAft>
                <a:spcPts val="400"/>
              </a:spcAft>
              <a:buClr>
                <a:srgbClr val="4d4d4d"/>
              </a:buClr>
              <a:buFont typeface="Symbol" charset="2"/>
              <a:buChar char=""/>
            </a:pPr>
            <a:r>
              <a:rPr b="0" lang="en-US" sz="2800" spc="-1" strike="noStrike">
                <a:solidFill>
                  <a:srgbClr val="4d4d4d"/>
                </a:solidFill>
                <a:latin typeface="Microsoft Sans Serif"/>
              </a:rPr>
              <a:t>A</a:t>
            </a:r>
            <a:r>
              <a:rPr b="0" lang="en-US" sz="2800" spc="-1" strike="noStrike">
                <a:solidFill>
                  <a:srgbClr val="4d4d4d"/>
                </a:solidFill>
                <a:latin typeface="Microsoft Sans Serif"/>
              </a:rPr>
              <a:t>ᴗ</a:t>
            </a:r>
            <a:r>
              <a:rPr b="0" lang="en-US" sz="2800" spc="-1" strike="noStrike">
                <a:solidFill>
                  <a:srgbClr val="4d4d4d"/>
                </a:solidFill>
                <a:latin typeface="Microsoft Sans Serif"/>
              </a:rPr>
              <a:t>B (union) = bag containing elements common to A and B, where for each common element x the multiplicity of x in A</a:t>
            </a:r>
            <a:r>
              <a:rPr b="0" lang="en-US" sz="2800" spc="-1" strike="noStrike">
                <a:solidFill>
                  <a:srgbClr val="4d4d4d"/>
                </a:solidFill>
                <a:latin typeface="Microsoft Sans Serif"/>
              </a:rPr>
              <a:t>ᴗ</a:t>
            </a:r>
            <a:r>
              <a:rPr b="0" lang="en-US" sz="2800" spc="-1" strike="noStrike">
                <a:solidFill>
                  <a:srgbClr val="4d4d4d"/>
                </a:solidFill>
                <a:latin typeface="Microsoft Sans Serif"/>
              </a:rPr>
              <a:t>B is the greater of the multiplicity of x in A, the multiplicity of x in B.</a:t>
            </a:r>
            <a:endParaRPr b="0" lang="en-US" sz="2800" spc="-1" strike="noStrike">
              <a:solidFill>
                <a:srgbClr val="4d4d4d"/>
              </a:solidFill>
              <a:latin typeface="Microsoft Sans Serif"/>
            </a:endParaRPr>
          </a:p>
          <a:p>
            <a:pPr marL="271440" indent="-271080">
              <a:lnSpc>
                <a:spcPct val="90000"/>
              </a:lnSpc>
              <a:spcAft>
                <a:spcPts val="400"/>
              </a:spcAft>
              <a:buClr>
                <a:srgbClr val="4d4d4d"/>
              </a:buClr>
              <a:buFont typeface="Symbol" charset="2"/>
              <a:buChar char=""/>
            </a:pPr>
            <a:r>
              <a:rPr b="0" lang="en-US" sz="2800" spc="-1" strike="noStrike">
                <a:solidFill>
                  <a:srgbClr val="4d4d4d"/>
                </a:solidFill>
                <a:latin typeface="Microsoft Sans Serif"/>
              </a:rPr>
              <a:t>A</a:t>
            </a:r>
            <a:r>
              <a:rPr b="0" lang="en-US" sz="2800" spc="-1" strike="noStrike">
                <a:solidFill>
                  <a:srgbClr val="4d4d4d"/>
                </a:solidFill>
                <a:latin typeface="Microsoft Sans Serif"/>
              </a:rPr>
              <a:t>ᴖ</a:t>
            </a:r>
            <a:r>
              <a:rPr b="0" lang="en-US" sz="2800" spc="-1" strike="noStrike">
                <a:solidFill>
                  <a:srgbClr val="4d4d4d"/>
                </a:solidFill>
                <a:latin typeface="Microsoft Sans Serif"/>
              </a:rPr>
              <a:t>B (intersection) = bag containing elements common to A and B, where for each common element x the multiplicity of x in A</a:t>
            </a:r>
            <a:r>
              <a:rPr b="0" lang="en-US" sz="2800" spc="-1" strike="noStrike">
                <a:solidFill>
                  <a:srgbClr val="4d4d4d"/>
                </a:solidFill>
                <a:latin typeface="Microsoft Sans Serif"/>
              </a:rPr>
              <a:t>ᴖ</a:t>
            </a:r>
            <a:r>
              <a:rPr b="0" lang="en-US" sz="2800" spc="-1" strike="noStrike">
                <a:solidFill>
                  <a:srgbClr val="4d4d4d"/>
                </a:solidFill>
                <a:latin typeface="Microsoft Sans Serif"/>
              </a:rPr>
              <a:t>B is the lesser of the multiplicity of x in A, the multiplicity of x in B</a:t>
            </a:r>
            <a:endParaRPr b="0" lang="en-US" sz="2800" spc="-1" strike="noStrike">
              <a:solidFill>
                <a:srgbClr val="4d4d4d"/>
              </a:solidFill>
              <a:latin typeface="Microsoft Sans Serif"/>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59" name="TextShape 2"/>
          <p:cNvSpPr txBox="1"/>
          <p:nvPr/>
        </p:nvSpPr>
        <p:spPr>
          <a:xfrm>
            <a:off x="827640" y="1268640"/>
            <a:ext cx="7516080" cy="4968360"/>
          </a:xfrm>
          <a:prstGeom prst="rect">
            <a:avLst/>
          </a:prstGeom>
          <a:noFill/>
          <a:ln w="9360">
            <a:noFill/>
          </a:ln>
        </p:spPr>
        <p:txBody>
          <a:bodyPr/>
          <a:p>
            <a:pPr marL="271440" indent="-271080">
              <a:lnSpc>
                <a:spcPct val="90000"/>
              </a:lnSpc>
              <a:spcAft>
                <a:spcPts val="400"/>
              </a:spcAft>
              <a:buClr>
                <a:srgbClr val="4d4d4d"/>
              </a:buClr>
              <a:buFont typeface="Symbol" charset="2"/>
              <a:buChar char=""/>
            </a:pPr>
            <a:r>
              <a:rPr b="0" lang="en-US" sz="3200" spc="-1" strike="noStrike">
                <a:solidFill>
                  <a:srgbClr val="4d4d4d"/>
                </a:solidFill>
                <a:latin typeface="Microsoft Sans Serif"/>
              </a:rPr>
              <a:t>A–B (difference) = bag containing elements in A not contained in B and for those x common to A and B the multiplicity of x in A–B is the greater of the multiplicity of x in A minus the multiplicity of x in B, 0</a:t>
            </a:r>
            <a:endParaRPr b="0" lang="en-US" sz="3200" spc="-1" strike="noStrike">
              <a:solidFill>
                <a:srgbClr val="4d4d4d"/>
              </a:solidFill>
              <a:latin typeface="Microsoft Sans Serif"/>
            </a:endParaRPr>
          </a:p>
          <a:p>
            <a:pPr marL="271440" indent="-271080">
              <a:lnSpc>
                <a:spcPct val="90000"/>
              </a:lnSpc>
              <a:spcAft>
                <a:spcPts val="400"/>
              </a:spcAft>
              <a:buClr>
                <a:srgbClr val="4d4d4d"/>
              </a:buClr>
              <a:buFont typeface="Symbol" charset="2"/>
              <a:buChar char=""/>
            </a:pPr>
            <a:r>
              <a:rPr b="0" lang="en-US" sz="3200" spc="-1" strike="noStrike">
                <a:solidFill>
                  <a:srgbClr val="4d4d4d"/>
                </a:solidFill>
                <a:latin typeface="Microsoft Sans Serif"/>
              </a:rPr>
              <a:t>There is also an operator called multi-set sum (+) that joins two existing bags to form a new bag that contains all the values in both bags</a:t>
            </a:r>
            <a:endParaRPr b="0" lang="en-US" sz="3200" spc="-1" strike="noStrike">
              <a:solidFill>
                <a:srgbClr val="4d4d4d"/>
              </a:solidFill>
              <a:latin typeface="Microsoft Sans Serif"/>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61" name="TextShape 2"/>
          <p:cNvSpPr txBox="1"/>
          <p:nvPr/>
        </p:nvSpPr>
        <p:spPr>
          <a:xfrm>
            <a:off x="827640" y="1268640"/>
            <a:ext cx="7516080" cy="4968360"/>
          </a:xfrm>
          <a:prstGeom prst="rect">
            <a:avLst/>
          </a:prstGeom>
          <a:noFill/>
          <a:ln w="9360">
            <a:noFill/>
          </a:ln>
        </p:spPr>
        <p:txBody>
          <a:bodyPr/>
          <a:p>
            <a:pPr marL="271440" indent="-271080">
              <a:lnSpc>
                <a:spcPct val="90000"/>
              </a:lnSpc>
              <a:spcAft>
                <a:spcPts val="400"/>
              </a:spcAft>
              <a:buClr>
                <a:srgbClr val="4d4d4d"/>
              </a:buClr>
              <a:buFont typeface="Symbol" charset="2"/>
              <a:buChar char=""/>
            </a:pPr>
            <a:r>
              <a:rPr b="0" lang="en-US" sz="3200" spc="-1" strike="noStrike">
                <a:solidFill>
                  <a:srgbClr val="4d4d4d"/>
                </a:solidFill>
                <a:latin typeface="Microsoft Sans Serif"/>
              </a:rPr>
              <a:t>We also define inclusion (subset) for bag A as any bag B containing only elements of A where for each x in B, the multiplicity of x in B is less than or equal to the multiplicity of x in A.</a:t>
            </a:r>
            <a:endParaRPr b="0" lang="en-US" sz="3200" spc="-1" strike="noStrike">
              <a:solidFill>
                <a:srgbClr val="4d4d4d"/>
              </a:solidFill>
              <a:latin typeface="Microsoft Sans Serif"/>
            </a:endParaRPr>
          </a:p>
          <a:p>
            <a:pPr>
              <a:lnSpc>
                <a:spcPct val="90000"/>
              </a:lnSpc>
              <a:spcAft>
                <a:spcPts val="400"/>
              </a:spcAft>
            </a:pPr>
            <a:r>
              <a:rPr b="0" lang="en-US" sz="3200" spc="-1" strike="noStrike">
                <a:solidFill>
                  <a:srgbClr val="4d4d4d"/>
                </a:solidFill>
                <a:latin typeface="Microsoft Sans Serif"/>
              </a:rPr>
              <a:t>	</a:t>
            </a:r>
            <a:r>
              <a:rPr b="0" lang="en-US" sz="3200" spc="-1" strike="noStrike">
                <a:solidFill>
                  <a:srgbClr val="4d4d4d"/>
                </a:solidFill>
                <a:latin typeface="Microsoft Sans Serif"/>
              </a:rPr>
              <a:t>For example, [2, 3, 3, 6]     B.</a:t>
            </a:r>
            <a:endParaRPr b="0" lang="en-US" sz="3200" spc="-1" strike="noStrike">
              <a:solidFill>
                <a:srgbClr val="4d4d4d"/>
              </a:solidFill>
              <a:latin typeface="Microsoft Sans Serif"/>
            </a:endParaRPr>
          </a:p>
        </p:txBody>
      </p:sp>
      <p:pic>
        <p:nvPicPr>
          <p:cNvPr id="162" name="Picture 3" descr=""/>
          <p:cNvPicPr/>
          <p:nvPr/>
        </p:nvPicPr>
        <p:blipFill>
          <a:blip r:embed="rId1"/>
          <a:stretch/>
        </p:blipFill>
        <p:spPr>
          <a:xfrm>
            <a:off x="6383160" y="4032000"/>
            <a:ext cx="456840" cy="447480"/>
          </a:xfrm>
          <a:prstGeom prst="rect">
            <a:avLst/>
          </a:prstGeom>
          <a:ln>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64" name="TextShape 2"/>
          <p:cNvSpPr txBox="1"/>
          <p:nvPr/>
        </p:nvSpPr>
        <p:spPr>
          <a:xfrm>
            <a:off x="827640" y="1340640"/>
            <a:ext cx="7887600" cy="5088240"/>
          </a:xfrm>
          <a:prstGeom prst="rect">
            <a:avLst/>
          </a:prstGeom>
          <a:noFill/>
          <a:ln w="9360">
            <a:noFill/>
          </a:ln>
        </p:spPr>
        <p:txBody>
          <a:bodyPr/>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A</a:t>
            </a:r>
            <a:r>
              <a:rPr b="0" lang="en-US" sz="2800" spc="-1" strike="noStrike">
                <a:solidFill>
                  <a:srgbClr val="4d4d4d"/>
                </a:solidFill>
                <a:latin typeface="Microsoft Sans Serif"/>
              </a:rPr>
              <a:t>	</a:t>
            </a:r>
            <a:r>
              <a:rPr b="0" lang="en-US" sz="2800" spc="-1" strike="noStrike">
                <a:solidFill>
                  <a:srgbClr val="4d4d4d"/>
                </a:solidFill>
                <a:latin typeface="Microsoft Sans Serif"/>
              </a:rPr>
              <a:t>= [1, 1, 3, 3, 3, 6]</a:t>
            </a:r>
            <a:endParaRPr b="0" lang="en-US" sz="28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B</a:t>
            </a:r>
            <a:r>
              <a:rPr b="0" lang="en-US" sz="2800" spc="-1" strike="noStrike">
                <a:solidFill>
                  <a:srgbClr val="4d4d4d"/>
                </a:solidFill>
                <a:latin typeface="Microsoft Sans Serif"/>
              </a:rPr>
              <a:t>	</a:t>
            </a:r>
            <a:r>
              <a:rPr b="0" lang="en-US" sz="2800" spc="-1" strike="noStrike">
                <a:solidFill>
                  <a:srgbClr val="4d4d4d"/>
                </a:solidFill>
                <a:latin typeface="Microsoft Sans Serif"/>
              </a:rPr>
              <a:t>= [2, 3, 3, 6, 6, 8]</a:t>
            </a:r>
            <a:endParaRPr b="0" lang="en-US" sz="28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A</a:t>
            </a:r>
            <a:r>
              <a:rPr b="0" lang="en-US" sz="2800" spc="-1" strike="noStrike">
                <a:solidFill>
                  <a:srgbClr val="4d4d4d"/>
                </a:solidFill>
                <a:latin typeface="Microsoft Sans Serif"/>
              </a:rPr>
              <a:t>ᴗ</a:t>
            </a:r>
            <a:r>
              <a:rPr b="0" lang="en-US" sz="2800" spc="-1" strike="noStrike">
                <a:solidFill>
                  <a:srgbClr val="4d4d4d"/>
                </a:solidFill>
                <a:latin typeface="Microsoft Sans Serif"/>
              </a:rPr>
              <a:t>B</a:t>
            </a:r>
            <a:r>
              <a:rPr b="0" lang="en-US" sz="2800" spc="-1" strike="noStrike">
                <a:solidFill>
                  <a:srgbClr val="4d4d4d"/>
                </a:solidFill>
                <a:latin typeface="Microsoft Sans Serif"/>
              </a:rPr>
              <a:t>	</a:t>
            </a:r>
            <a:r>
              <a:rPr b="0" lang="en-US" sz="2800" spc="-1" strike="noStrike">
                <a:solidFill>
                  <a:srgbClr val="4d4d4d"/>
                </a:solidFill>
                <a:latin typeface="Microsoft Sans Serif"/>
              </a:rPr>
              <a:t>= [1, 1, 2, 3, 3, 3, 6, 6, 8]</a:t>
            </a:r>
            <a:endParaRPr b="0" lang="en-US" sz="28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A</a:t>
            </a:r>
            <a:r>
              <a:rPr b="0" lang="en-US" sz="2800" spc="-1" strike="noStrike">
                <a:solidFill>
                  <a:srgbClr val="4d4d4d"/>
                </a:solidFill>
                <a:latin typeface="Microsoft Sans Serif"/>
              </a:rPr>
              <a:t>ᴖ</a:t>
            </a:r>
            <a:r>
              <a:rPr b="0" lang="en-US" sz="2800" spc="-1" strike="noStrike">
                <a:solidFill>
                  <a:srgbClr val="4d4d4d"/>
                </a:solidFill>
                <a:latin typeface="Microsoft Sans Serif"/>
              </a:rPr>
              <a:t>B</a:t>
            </a:r>
            <a:r>
              <a:rPr b="0" lang="en-US" sz="2800" spc="-1" strike="noStrike">
                <a:solidFill>
                  <a:srgbClr val="4d4d4d"/>
                </a:solidFill>
                <a:latin typeface="Microsoft Sans Serif"/>
              </a:rPr>
              <a:t>	</a:t>
            </a:r>
            <a:r>
              <a:rPr b="0" lang="en-US" sz="2800" spc="-1" strike="noStrike">
                <a:solidFill>
                  <a:srgbClr val="4d4d4d"/>
                </a:solidFill>
                <a:latin typeface="Microsoft Sans Serif"/>
              </a:rPr>
              <a:t>= [3, 3, 6]</a:t>
            </a:r>
            <a:endParaRPr b="0" lang="en-US" sz="28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A–B</a:t>
            </a:r>
            <a:r>
              <a:rPr b="0" lang="en-US" sz="2800" spc="-1" strike="noStrike">
                <a:solidFill>
                  <a:srgbClr val="4d4d4d"/>
                </a:solidFill>
                <a:latin typeface="Microsoft Sans Serif"/>
              </a:rPr>
              <a:t>	</a:t>
            </a:r>
            <a:r>
              <a:rPr b="0" lang="en-US" sz="2800" spc="-1" strike="noStrike">
                <a:solidFill>
                  <a:srgbClr val="4d4d4d"/>
                </a:solidFill>
                <a:latin typeface="Microsoft Sans Serif"/>
              </a:rPr>
              <a:t>= [1, 1, 3]</a:t>
            </a:r>
            <a:endParaRPr b="0" lang="en-US" sz="2800" spc="-1" strike="noStrike">
              <a:solidFill>
                <a:srgbClr val="4d4d4d"/>
              </a:solidFill>
              <a:latin typeface="Microsoft Sans Serif"/>
            </a:endParaRPr>
          </a:p>
          <a:p>
            <a:pPr marL="343080" indent="-342720">
              <a:lnSpc>
                <a:spcPct val="100000"/>
              </a:lnSpc>
              <a:spcBef>
                <a:spcPts val="641"/>
              </a:spcBef>
              <a:buClr>
                <a:srgbClr val="4d4d4d"/>
              </a:buClr>
              <a:buFont typeface="Symbol" charset="2"/>
              <a:buChar char=""/>
            </a:pPr>
            <a:r>
              <a:rPr b="0" lang="en-US" sz="2800" spc="-1" strike="noStrike">
                <a:solidFill>
                  <a:srgbClr val="4d4d4d"/>
                </a:solidFill>
                <a:latin typeface="Microsoft Sans Serif"/>
              </a:rPr>
              <a:t>A+B</a:t>
            </a:r>
            <a:r>
              <a:rPr b="0" lang="en-US" sz="2800" spc="-1" strike="noStrike">
                <a:solidFill>
                  <a:srgbClr val="4d4d4d"/>
                </a:solidFill>
                <a:latin typeface="Microsoft Sans Serif"/>
              </a:rPr>
              <a:t>	</a:t>
            </a:r>
            <a:r>
              <a:rPr b="0" lang="en-US" sz="2800" spc="-1" strike="noStrike">
                <a:solidFill>
                  <a:srgbClr val="4d4d4d"/>
                </a:solidFill>
                <a:latin typeface="Microsoft Sans Serif"/>
              </a:rPr>
              <a:t>= [1, 1, 2, 3, 3, 3, 3, 3, 6, 6, 6, 8]</a:t>
            </a:r>
            <a:endParaRPr b="0" lang="en-US" sz="2800" spc="-1" strike="noStrike">
              <a:solidFill>
                <a:srgbClr val="4d4d4d"/>
              </a:solidFill>
              <a:latin typeface="Microsoft Sans Serif"/>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Maps</a:t>
            </a:r>
            <a:endParaRPr b="0" lang="en-US" sz="4000" spc="-1" strike="noStrike">
              <a:solidFill>
                <a:srgbClr val="4d4d4d"/>
              </a:solidFill>
              <a:latin typeface="Microsoft Sans Serif"/>
            </a:endParaRPr>
          </a:p>
        </p:txBody>
      </p:sp>
      <p:sp>
        <p:nvSpPr>
          <p:cNvPr id="90" name="TextShape 2"/>
          <p:cNvSpPr txBox="1"/>
          <p:nvPr/>
        </p:nvSpPr>
        <p:spPr>
          <a:xfrm>
            <a:off x="827640" y="1196640"/>
            <a:ext cx="7560360" cy="4470120"/>
          </a:xfrm>
          <a:prstGeom prst="rect">
            <a:avLst/>
          </a:prstGeom>
          <a:noFill/>
          <a:ln w="9360">
            <a:noFill/>
          </a:ln>
        </p:spPr>
        <p:txBody>
          <a:bodyPr/>
          <a:p>
            <a:pPr lvl="1" marL="271440" indent="-271080">
              <a:lnSpc>
                <a:spcPct val="100000"/>
              </a:lnSpc>
              <a:spcAft>
                <a:spcPts val="601"/>
              </a:spcAft>
              <a:buClr>
                <a:srgbClr val="4d4d4d"/>
              </a:buClr>
              <a:buFont typeface="Arial"/>
              <a:buChar char="•"/>
            </a:pPr>
            <a:r>
              <a:rPr b="0" lang="en-US" sz="3200" spc="-1" strike="noStrike">
                <a:solidFill>
                  <a:srgbClr val="4d4d4d"/>
                </a:solidFill>
                <a:latin typeface="Microsoft Sans Serif"/>
              </a:rPr>
              <a:t>In total there are 8 different implementations and we will look at three of these:</a:t>
            </a:r>
            <a:endParaRPr b="0" lang="en-US" sz="3200" spc="-1" strike="noStrike">
              <a:solidFill>
                <a:srgbClr val="4d4d4d"/>
              </a:solidFill>
              <a:latin typeface="Microsoft Sans Serif"/>
            </a:endParaRPr>
          </a:p>
          <a:p>
            <a:pPr lvl="2" marL="671400" indent="-271080">
              <a:lnSpc>
                <a:spcPct val="100000"/>
              </a:lnSpc>
              <a:spcAft>
                <a:spcPts val="601"/>
              </a:spcAft>
              <a:buClr>
                <a:srgbClr val="4d4d4d"/>
              </a:buClr>
              <a:buFont typeface="Arial"/>
              <a:buChar char="•"/>
            </a:pPr>
            <a:r>
              <a:rPr b="0" lang="en-US" sz="3200" spc="-1" strike="noStrike">
                <a:solidFill>
                  <a:srgbClr val="4d4d4d"/>
                </a:solidFill>
                <a:latin typeface="Microsoft Sans Serif"/>
              </a:rPr>
              <a:t>HashMap</a:t>
            </a:r>
            <a:endParaRPr b="0" lang="en-US" sz="3200" spc="-1" strike="noStrike">
              <a:solidFill>
                <a:srgbClr val="4d4d4d"/>
              </a:solidFill>
              <a:latin typeface="Microsoft Sans Serif"/>
            </a:endParaRPr>
          </a:p>
          <a:p>
            <a:pPr lvl="2" marL="671400" indent="-271080">
              <a:lnSpc>
                <a:spcPct val="100000"/>
              </a:lnSpc>
              <a:spcAft>
                <a:spcPts val="601"/>
              </a:spcAft>
              <a:buClr>
                <a:srgbClr val="4d4d4d"/>
              </a:buClr>
              <a:buFont typeface="Arial"/>
              <a:buChar char="•"/>
            </a:pPr>
            <a:r>
              <a:rPr b="0" lang="en-US" sz="3200" spc="-1" strike="noStrike">
                <a:solidFill>
                  <a:srgbClr val="4d4d4d"/>
                </a:solidFill>
                <a:latin typeface="Microsoft Sans Serif"/>
              </a:rPr>
              <a:t>TreeMap</a:t>
            </a:r>
            <a:endParaRPr b="0" lang="en-US" sz="3200" spc="-1" strike="noStrike">
              <a:solidFill>
                <a:srgbClr val="4d4d4d"/>
              </a:solidFill>
              <a:latin typeface="Microsoft Sans Serif"/>
            </a:endParaRPr>
          </a:p>
          <a:p>
            <a:pPr lvl="2" marL="671400" indent="-271080">
              <a:lnSpc>
                <a:spcPct val="100000"/>
              </a:lnSpc>
              <a:spcAft>
                <a:spcPts val="601"/>
              </a:spcAft>
              <a:buClr>
                <a:srgbClr val="4d4d4d"/>
              </a:buClr>
              <a:buFont typeface="Arial"/>
              <a:buChar char="•"/>
            </a:pPr>
            <a:r>
              <a:rPr b="0" lang="en-US" sz="3200" spc="-1" strike="noStrike">
                <a:solidFill>
                  <a:srgbClr val="4d4d4d"/>
                </a:solidFill>
                <a:latin typeface="Microsoft Sans Serif"/>
              </a:rPr>
              <a:t>EnumMap</a:t>
            </a:r>
            <a:endParaRPr b="0" lang="en-US" sz="3200" spc="-1" strike="noStrike">
              <a:solidFill>
                <a:srgbClr val="4d4d4d"/>
              </a:solidFill>
              <a:latin typeface="Microsoft Sans Serif"/>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6600" y="38160"/>
            <a:ext cx="8686440" cy="533160"/>
          </a:xfrm>
          <a:prstGeom prst="rect">
            <a:avLst/>
          </a:prstGeom>
          <a:noFill/>
          <a:ln w="9360">
            <a:noFill/>
          </a:ln>
        </p:spPr>
        <p:txBody>
          <a:bodyPr anchor="ctr"/>
          <a:p>
            <a:pPr>
              <a:lnSpc>
                <a:spcPct val="100000"/>
              </a:lnSpc>
            </a:pPr>
            <a:r>
              <a:rPr b="1" lang="en-US" sz="4400" spc="-1" strike="noStrike">
                <a:solidFill>
                  <a:srgbClr val="4d4d4d"/>
                </a:solidFill>
                <a:latin typeface="Microsoft Sans Serif"/>
              </a:rPr>
              <a:t>Implementation</a:t>
            </a:r>
            <a:endParaRPr b="0" lang="en-US" sz="4400" spc="-1" strike="noStrike">
              <a:solidFill>
                <a:srgbClr val="4d4d4d"/>
              </a:solidFill>
              <a:latin typeface="Microsoft Sans Serif"/>
            </a:endParaRPr>
          </a:p>
        </p:txBody>
      </p:sp>
      <p:sp>
        <p:nvSpPr>
          <p:cNvPr id="166" name="TextShape 2"/>
          <p:cNvSpPr txBox="1"/>
          <p:nvPr/>
        </p:nvSpPr>
        <p:spPr>
          <a:xfrm>
            <a:off x="827640" y="928800"/>
            <a:ext cx="7560360" cy="5452200"/>
          </a:xfrm>
          <a:prstGeom prst="rect">
            <a:avLst/>
          </a:prstGeom>
          <a:noFill/>
          <a:ln w="9360">
            <a:noFill/>
          </a:ln>
        </p:spPr>
        <p:txBody>
          <a:bodyPr/>
          <a:p>
            <a:pPr>
              <a:lnSpc>
                <a:spcPct val="100000"/>
              </a:lnSpc>
            </a:pPr>
            <a:r>
              <a:rPr b="0" lang="en-US" sz="2800" spc="-1" strike="noStrike">
                <a:solidFill>
                  <a:srgbClr val="4d4d4d"/>
                </a:solidFill>
                <a:latin typeface="Microsoft Sans Serif"/>
              </a:rPr>
              <a:t>public class TreeBag&lt;E extends Comparable&lt;E&gt;&gt; implements Iterable&lt;E&gt; {</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private Map&lt;E,Integer&gt; bag;</a:t>
            </a:r>
            <a:endParaRPr b="0" lang="en-US" sz="2800" spc="-1" strike="noStrike">
              <a:solidFill>
                <a:srgbClr val="4d4d4d"/>
              </a:solidFill>
              <a:latin typeface="Microsoft Sans Serif"/>
            </a:endParaRPr>
          </a:p>
          <a:p>
            <a:pPr>
              <a:lnSpc>
                <a:spcPct val="100000"/>
              </a:lnSpc>
            </a:pP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public TreeBag(){</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bag = new TreeMap&lt;&gt;();</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public TreeBag(List&lt;? extends E&gt; ls) {</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bag = new TreeMap&lt;E,Integer&gt;();</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	</a:t>
            </a:r>
            <a:r>
              <a:rPr b="0" lang="en-US" sz="2800" spc="-1" strike="noStrike">
                <a:solidFill>
                  <a:srgbClr val="4d4d4d"/>
                </a:solidFill>
                <a:latin typeface="Microsoft Sans Serif"/>
              </a:rPr>
              <a:t>for(E x : ls) this.add(x);</a:t>
            </a:r>
            <a:endParaRPr b="0" lang="en-US" sz="2800" spc="-1" strike="noStrike">
              <a:solidFill>
                <a:srgbClr val="4d4d4d"/>
              </a:solidFill>
              <a:latin typeface="Microsoft Sans Serif"/>
            </a:endParaRPr>
          </a:p>
          <a:p>
            <a:pPr>
              <a:lnSpc>
                <a:spcPct val="100000"/>
              </a:lnSpc>
            </a:pPr>
            <a:r>
              <a:rPr b="0" lang="en-US" sz="2800" spc="-1" strike="noStrike">
                <a:solidFill>
                  <a:srgbClr val="4d4d4d"/>
                </a:solidFill>
                <a:latin typeface="Microsoft Sans Serif"/>
              </a:rPr>
              <a:t>	</a:t>
            </a:r>
            <a:r>
              <a:rPr b="0" lang="en-US" sz="2800" spc="-1" strike="noStrike">
                <a:solidFill>
                  <a:srgbClr val="4d4d4d"/>
                </a:solidFill>
                <a:latin typeface="Microsoft Sans Serif"/>
              </a:rPr>
              <a:t>}</a:t>
            </a:r>
            <a:endParaRPr b="0" lang="en-US" sz="2800" spc="-1" strike="noStrike">
              <a:solidFill>
                <a:srgbClr val="4d4d4d"/>
              </a:solidFill>
              <a:latin typeface="Microsoft Sans Serif"/>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add</a:t>
            </a:r>
            <a:endParaRPr b="0" lang="en-US" sz="4000" spc="-1" strike="noStrike">
              <a:solidFill>
                <a:srgbClr val="4d4d4d"/>
              </a:solidFill>
              <a:latin typeface="Microsoft Sans Serif"/>
            </a:endParaRPr>
          </a:p>
        </p:txBody>
      </p:sp>
      <p:sp>
        <p:nvSpPr>
          <p:cNvPr id="168" name="TextShape 2"/>
          <p:cNvSpPr txBox="1"/>
          <p:nvPr/>
        </p:nvSpPr>
        <p:spPr>
          <a:xfrm>
            <a:off x="785880" y="857160"/>
            <a:ext cx="7929360" cy="5500440"/>
          </a:xfrm>
          <a:prstGeom prst="rect">
            <a:avLst/>
          </a:prstGeom>
          <a:noFill/>
          <a:ln w="9360">
            <a:noFill/>
          </a:ln>
        </p:spPr>
        <p:txBody>
          <a:bodyPr/>
          <a:p>
            <a:pPr>
              <a:lnSpc>
                <a:spcPct val="90000"/>
              </a:lnSpc>
            </a:pPr>
            <a:r>
              <a:rPr b="0" lang="en-US" sz="2700" spc="-1" strike="noStrike">
                <a:solidFill>
                  <a:srgbClr val="4d4d4d"/>
                </a:solidFill>
                <a:latin typeface="Microsoft Sans Serif"/>
              </a:rPr>
              <a:t>public void add(E x){</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if(x == null) return;</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if(bag.containsKey(x))</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bag.put(x,bag.get(x)+1);</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else</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	</a:t>
            </a:r>
            <a:r>
              <a:rPr b="0" lang="en-US" sz="2700" spc="-1" strike="noStrike">
                <a:solidFill>
                  <a:srgbClr val="4d4d4d"/>
                </a:solidFill>
                <a:latin typeface="Microsoft Sans Serif"/>
              </a:rPr>
              <a:t>bag.put(x,1);</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a:t>
            </a:r>
            <a:endParaRPr b="0" lang="en-US" sz="2700" spc="-1" strike="noStrike">
              <a:solidFill>
                <a:srgbClr val="4d4d4d"/>
              </a:solidFill>
              <a:latin typeface="Microsoft Sans Serif"/>
            </a:endParaRPr>
          </a:p>
          <a:p>
            <a:pPr>
              <a:lnSpc>
                <a:spcPct val="90000"/>
              </a:lnSpc>
            </a:pPr>
            <a:endParaRPr b="0" lang="en-US" sz="2700" spc="-1" strike="noStrike">
              <a:solidFill>
                <a:srgbClr val="4d4d4d"/>
              </a:solidFill>
              <a:latin typeface="Microsoft Sans Serif"/>
            </a:endParaRPr>
          </a:p>
          <a:p>
            <a:pPr>
              <a:lnSpc>
                <a:spcPct val="90000"/>
              </a:lnSpc>
            </a:pPr>
            <a:endParaRPr b="0" lang="en-US" sz="2700" spc="-1" strike="noStrike">
              <a:solidFill>
                <a:srgbClr val="4d4d4d"/>
              </a:solidFill>
              <a:latin typeface="Microsoft Sans Serif"/>
            </a:endParaRPr>
          </a:p>
          <a:p>
            <a:pPr>
              <a:lnSpc>
                <a:spcPct val="90000"/>
              </a:lnSpc>
            </a:pP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TreeSet&lt;E&gt; ran(){</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TreeSet&lt;E&gt; ls = new TreeSet&lt;&gt;();</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for(E x : bag.keySet()) ls.add(x);</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	</a:t>
            </a:r>
            <a:r>
              <a:rPr b="0" lang="en-US" sz="2700" spc="-1" strike="noStrike">
                <a:solidFill>
                  <a:srgbClr val="4d4d4d"/>
                </a:solidFill>
                <a:latin typeface="Microsoft Sans Serif"/>
              </a:rPr>
              <a:t>return ls;</a:t>
            </a:r>
            <a:endParaRPr b="0" lang="en-US" sz="2700" spc="-1" strike="noStrike">
              <a:solidFill>
                <a:srgbClr val="4d4d4d"/>
              </a:solidFill>
              <a:latin typeface="Microsoft Sans Serif"/>
            </a:endParaRPr>
          </a:p>
          <a:p>
            <a:pPr>
              <a:lnSpc>
                <a:spcPct val="90000"/>
              </a:lnSpc>
            </a:pPr>
            <a:r>
              <a:rPr b="0" lang="en-US" sz="2700" spc="-1" strike="noStrike">
                <a:solidFill>
                  <a:srgbClr val="4d4d4d"/>
                </a:solidFill>
                <a:latin typeface="Microsoft Sans Serif"/>
              </a:rPr>
              <a:t>}</a:t>
            </a:r>
            <a:endParaRPr b="0" lang="en-US" sz="2700" spc="-1" strike="noStrike">
              <a:solidFill>
                <a:srgbClr val="4d4d4d"/>
              </a:solidFill>
              <a:latin typeface="Microsoft Sans Serif"/>
            </a:endParaRPr>
          </a:p>
        </p:txBody>
      </p:sp>
      <p:sp>
        <p:nvSpPr>
          <p:cNvPr id="169" name="CustomShape 3"/>
          <p:cNvSpPr/>
          <p:nvPr/>
        </p:nvSpPr>
        <p:spPr>
          <a:xfrm>
            <a:off x="63000" y="3554640"/>
            <a:ext cx="6057000" cy="669600"/>
          </a:xfrm>
          <a:prstGeom prst="rect">
            <a:avLst/>
          </a:prstGeom>
          <a:noFill/>
          <a:ln>
            <a:noFill/>
          </a:ln>
        </p:spPr>
        <p:style>
          <a:lnRef idx="0"/>
          <a:fillRef idx="0"/>
          <a:effectRef idx="0"/>
          <a:fontRef idx="minor"/>
        </p:style>
        <p:txBody>
          <a:bodyPr lIns="90000" rIns="90000" tIns="45000" bIns="45000"/>
          <a:p>
            <a:pPr>
              <a:lnSpc>
                <a:spcPct val="100000"/>
              </a:lnSpc>
            </a:pPr>
            <a:r>
              <a:rPr b="1" lang="en-IE" sz="3800" spc="-1" strike="noStrike">
                <a:solidFill>
                  <a:srgbClr val="4d4d4d"/>
                </a:solidFill>
                <a:latin typeface="Microsoft Sans Serif"/>
              </a:rPr>
              <a:t>Get set of key values</a:t>
            </a:r>
            <a:endParaRPr b="0" lang="en-IE" sz="3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71" name="CustomShape 2"/>
          <p:cNvSpPr/>
          <p:nvPr/>
        </p:nvSpPr>
        <p:spPr>
          <a:xfrm>
            <a:off x="846000" y="1156320"/>
            <a:ext cx="7881120" cy="5710320"/>
          </a:xfrm>
          <a:prstGeom prst="rect">
            <a:avLst/>
          </a:prstGeom>
          <a:noFill/>
          <a:ln>
            <a:noFill/>
          </a:ln>
        </p:spPr>
        <p:style>
          <a:lnRef idx="0"/>
          <a:fillRef idx="0"/>
          <a:effectRef idx="0"/>
          <a:fontRef idx="minor"/>
        </p:style>
        <p:txBody>
          <a:bodyPr lIns="90000" rIns="90000" tIns="45000" bIns="45000"/>
          <a:p>
            <a:pPr>
              <a:lnSpc>
                <a:spcPct val="90000"/>
              </a:lnSpc>
            </a:pPr>
            <a:r>
              <a:rPr b="0" lang="en-IE" sz="2600" spc="-1" strike="noStrike">
                <a:solidFill>
                  <a:srgbClr val="4d4d4d"/>
                </a:solidFill>
                <a:latin typeface="Microsoft Sans Serif"/>
              </a:rPr>
              <a:t>TreeBag&lt;E&gt; union(TreeBag&lt;E&gt; bg){</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000" spc="-1" strike="noStrike">
                <a:solidFill>
                  <a:srgbClr val="0070c0"/>
                </a:solidFill>
                <a:latin typeface="Microsoft Sans Serif"/>
              </a:rPr>
              <a:t>//defined: (A U B)(x) = {bag x : max(A.count(x), B.count(x))}</a:t>
            </a:r>
            <a:endParaRPr b="0" lang="en-IE" sz="20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TreeBag&lt;E&gt; tmp= new TreeBag&lt;E&gt;();</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TreeSet&lt;E&gt; dom= new TreeSet&lt;&gt;(this.ran());</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dom.addAll(bg.ran());</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for(E x : dom){</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int a = this.count(x); int b = bg.count(x);</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if(a &lt; b)</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tmp.add(x,b);</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else</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	</a:t>
            </a:r>
            <a:r>
              <a:rPr b="0" lang="en-IE" sz="2600" spc="-1" strike="noStrike">
                <a:solidFill>
                  <a:srgbClr val="4d4d4d"/>
                </a:solidFill>
                <a:latin typeface="Microsoft Sans Serif"/>
              </a:rPr>
              <a:t>tmp.add(x,a);</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a:t>
            </a:r>
            <a:endParaRPr b="0" lang="en-IE" sz="2600" spc="-1" strike="noStrike">
              <a:latin typeface="Arial"/>
            </a:endParaRPr>
          </a:p>
          <a:p>
            <a:pPr>
              <a:lnSpc>
                <a:spcPct val="90000"/>
              </a:lnSpc>
            </a:pPr>
            <a:r>
              <a:rPr b="0" lang="en-IE" sz="2600" spc="-1" strike="noStrike">
                <a:solidFill>
                  <a:srgbClr val="4d4d4d"/>
                </a:solidFill>
                <a:latin typeface="Microsoft Sans Serif"/>
              </a:rPr>
              <a:t>	</a:t>
            </a:r>
            <a:r>
              <a:rPr b="0" lang="en-IE" sz="2600" spc="-1" strike="noStrike">
                <a:solidFill>
                  <a:srgbClr val="4d4d4d"/>
                </a:solidFill>
                <a:latin typeface="Microsoft Sans Serif"/>
              </a:rPr>
              <a:t>return tmp;</a:t>
            </a:r>
            <a:endParaRPr b="0" lang="en-IE" sz="2600" spc="-1" strike="noStrike">
              <a:latin typeface="Arial"/>
            </a:endParaRPr>
          </a:p>
          <a:p>
            <a:pPr>
              <a:lnSpc>
                <a:spcPct val="90000"/>
              </a:lnSpc>
            </a:pPr>
            <a:r>
              <a:rPr b="0" lang="en-IE" sz="2600" spc="-1" strike="noStrike">
                <a:solidFill>
                  <a:srgbClr val="4d4d4d"/>
                </a:solidFill>
                <a:latin typeface="Microsoft Sans Serif"/>
              </a:rPr>
              <a:t>}</a:t>
            </a:r>
            <a:endParaRPr b="0" lang="en-IE" sz="26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73" name="CustomShape 2"/>
          <p:cNvSpPr/>
          <p:nvPr/>
        </p:nvSpPr>
        <p:spPr>
          <a:xfrm>
            <a:off x="648000" y="825840"/>
            <a:ext cx="7632360" cy="5942160"/>
          </a:xfrm>
          <a:prstGeom prst="rect">
            <a:avLst/>
          </a:prstGeom>
          <a:noFill/>
          <a:ln>
            <a:noFill/>
          </a:ln>
        </p:spPr>
        <p:style>
          <a:lnRef idx="0"/>
          <a:fillRef idx="0"/>
          <a:effectRef idx="0"/>
          <a:fontRef idx="minor"/>
        </p:style>
        <p:txBody>
          <a:bodyPr lIns="90000" rIns="90000" tIns="45000" bIns="45000"/>
          <a:p>
            <a:pPr>
              <a:lnSpc>
                <a:spcPct val="90000"/>
              </a:lnSpc>
            </a:pPr>
            <a:r>
              <a:rPr b="0" lang="en-IE" sz="2700" spc="-1" strike="noStrike">
                <a:solidFill>
                  <a:srgbClr val="4d4d4d"/>
                </a:solidFill>
                <a:latin typeface="Microsoft Sans Serif"/>
              </a:rPr>
              <a:t>TreeBag&lt;E&gt; retainAll(TreeBag&lt;E&gt; bg){</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200" spc="-1" strike="noStrike">
                <a:solidFill>
                  <a:srgbClr val="0070c0"/>
                </a:solidFill>
                <a:latin typeface="Microsoft Sans Serif"/>
              </a:rPr>
              <a:t>//defined: (A * B)(x) = {bag x : min(A.count(x), B.count(x))}</a:t>
            </a:r>
            <a:endParaRPr b="0" lang="en-IE" sz="22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TreeBag&lt;E&gt; tmp= new TreeBag&lt;E&gt;();</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TreeSet&lt;E&gt; dom= new TreeSet&lt;&gt;(this.ran());</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dom.addAll(bg.ran());</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for(E x : dom){</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int a = this.count(x); int b = bg.count(x);</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if(a &gt; 0 &amp;&amp; b &gt; 0)</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if(a &lt; b) tmp.add(x,a);</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	</a:t>
            </a:r>
            <a:r>
              <a:rPr b="0" lang="en-IE" sz="2700" spc="-1" strike="noStrike">
                <a:solidFill>
                  <a:srgbClr val="4d4d4d"/>
                </a:solidFill>
                <a:latin typeface="Microsoft Sans Serif"/>
              </a:rPr>
              <a:t>else tmp.add(x,b);</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a:t>
            </a:r>
            <a:endParaRPr b="0" lang="en-IE" sz="2700" spc="-1" strike="noStrike">
              <a:latin typeface="Arial"/>
            </a:endParaRPr>
          </a:p>
          <a:p>
            <a:pPr>
              <a:lnSpc>
                <a:spcPct val="90000"/>
              </a:lnSpc>
            </a:pPr>
            <a:r>
              <a:rPr b="0" lang="en-IE" sz="2700" spc="-1" strike="noStrike">
                <a:solidFill>
                  <a:srgbClr val="4d4d4d"/>
                </a:solidFill>
                <a:latin typeface="Microsoft Sans Serif"/>
              </a:rPr>
              <a:t>	</a:t>
            </a:r>
            <a:r>
              <a:rPr b="0" lang="en-IE" sz="2700" spc="-1" strike="noStrike">
                <a:solidFill>
                  <a:srgbClr val="4d4d4d"/>
                </a:solidFill>
                <a:latin typeface="Microsoft Sans Serif"/>
              </a:rPr>
              <a:t>return tmp;</a:t>
            </a:r>
            <a:endParaRPr b="0" lang="en-IE" sz="2700" spc="-1" strike="noStrike">
              <a:latin typeface="Arial"/>
            </a:endParaRPr>
          </a:p>
          <a:p>
            <a:pPr>
              <a:lnSpc>
                <a:spcPct val="90000"/>
              </a:lnSpc>
            </a:pPr>
            <a:r>
              <a:rPr b="0" lang="en-IE" sz="2700" spc="-1" strike="noStrike">
                <a:solidFill>
                  <a:srgbClr val="4d4d4d"/>
                </a:solidFill>
                <a:latin typeface="Microsoft Sans Serif"/>
              </a:rPr>
              <a:t>}</a:t>
            </a:r>
            <a:endParaRPr b="0" lang="en-IE" sz="27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6600" y="38160"/>
            <a:ext cx="8686440" cy="533160"/>
          </a:xfrm>
          <a:prstGeom prst="rect">
            <a:avLst/>
          </a:prstGeom>
          <a:noFill/>
          <a:ln w="9360">
            <a:noFill/>
          </a:ln>
        </p:spPr>
        <p:txBody>
          <a:bodyPr anchor="ctr"/>
          <a:p>
            <a:pPr>
              <a:lnSpc>
                <a:spcPct val="100000"/>
              </a:lnSpc>
            </a:pPr>
            <a:r>
              <a:rPr b="0" lang="en-US" sz="4400" spc="-1" strike="noStrike">
                <a:solidFill>
                  <a:srgbClr val="4d4d4d"/>
                </a:solidFill>
                <a:latin typeface="Microsoft Sans Serif"/>
              </a:rPr>
              <a:t>Practice Question</a:t>
            </a:r>
            <a:endParaRPr b="0" lang="en-US" sz="4400" spc="-1" strike="noStrike">
              <a:solidFill>
                <a:srgbClr val="4d4d4d"/>
              </a:solidFill>
              <a:latin typeface="Microsoft Sans Serif"/>
            </a:endParaRPr>
          </a:p>
        </p:txBody>
      </p:sp>
      <p:sp>
        <p:nvSpPr>
          <p:cNvPr id="175" name="TextShape 2"/>
          <p:cNvSpPr txBox="1"/>
          <p:nvPr/>
        </p:nvSpPr>
        <p:spPr>
          <a:xfrm>
            <a:off x="971640" y="836640"/>
            <a:ext cx="7314840" cy="4114440"/>
          </a:xfrm>
          <a:prstGeom prst="rect">
            <a:avLst/>
          </a:prstGeom>
          <a:noFill/>
          <a:ln w="9360">
            <a:noFill/>
          </a:ln>
        </p:spPr>
        <p:txBody>
          <a:bodyPr/>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The class StudentCourses listed below uses a TreeMap to model the relationship between students and their course. Each course is mapped to a list of students. The constructor adds three courses and their students to the list.</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Complete the methods students() that returns a set of all students in the map; courses() that returns a set of all the courses in the map &amp; coursesByStudent(String s) that returns a list of courses taken by a given student. The signatures of the methods are given.</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class StudentCourse{</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private Map&lt;String, List&lt;String&gt;&gt; map = new TreeMap&lt;&gt;();</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public StudentCourse(){</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	</a:t>
            </a:r>
            <a:r>
              <a:rPr b="0" lang="en-US" sz="1400" spc="-1" strike="noStrike">
                <a:solidFill>
                  <a:srgbClr val="4d4d4d"/>
                </a:solidFill>
                <a:latin typeface="Microsoft Sans Serif"/>
              </a:rPr>
              <a:t>map.put("BSCO", new ArrayList&lt;&gt;(Arrays.asList("J Bloggs","S Short")));</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	</a:t>
            </a:r>
            <a:r>
              <a:rPr b="0" lang="en-US" sz="1400" spc="-1" strike="noStrike">
                <a:solidFill>
                  <a:srgbClr val="4d4d4d"/>
                </a:solidFill>
                <a:latin typeface="Microsoft Sans Serif"/>
              </a:rPr>
              <a:t>map.put("HNCC",new ArrayList&lt;&gt;(Arrays.asList("B Bart","C Codd","J Jett")));</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	</a:t>
            </a:r>
            <a:r>
              <a:rPr b="0" lang="en-US" sz="1400" spc="-1" strike="noStrike">
                <a:solidFill>
                  <a:srgbClr val="4d4d4d"/>
                </a:solidFill>
                <a:latin typeface="Microsoft Sans Serif"/>
              </a:rPr>
              <a:t>map.put("BABO",new ArrayList&lt;&gt;(Arrays.asList("H Hull","C Codd","I Ives")));</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public Set&lt;String&gt; students(){ … } </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public Set&lt;String&gt; courses(){ … } </a:t>
            </a: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	</a:t>
            </a:r>
            <a:r>
              <a:rPr b="0" lang="en-US" sz="1400" spc="-1" strike="noStrike">
                <a:solidFill>
                  <a:srgbClr val="4d4d4d"/>
                </a:solidFill>
                <a:latin typeface="Microsoft Sans Serif"/>
              </a:rPr>
              <a:t>public List&lt;String&gt; coursesByStudent(String s){ … } </a:t>
            </a:r>
            <a:endParaRPr b="0" lang="en-US" sz="1400" spc="-1" strike="noStrike">
              <a:solidFill>
                <a:srgbClr val="4d4d4d"/>
              </a:solidFill>
              <a:latin typeface="Microsoft Sans Serif"/>
            </a:endParaRPr>
          </a:p>
          <a:p>
            <a:pPr>
              <a:lnSpc>
                <a:spcPct val="100000"/>
              </a:lnSpc>
              <a:spcBef>
                <a:spcPts val="281"/>
              </a:spcBef>
            </a:pPr>
            <a:endParaRPr b="0" lang="en-US" sz="1400" spc="-1" strike="noStrike">
              <a:solidFill>
                <a:srgbClr val="4d4d4d"/>
              </a:solidFill>
              <a:latin typeface="Microsoft Sans Serif"/>
            </a:endParaRPr>
          </a:p>
          <a:p>
            <a:pPr marL="343080" indent="-342720">
              <a:lnSpc>
                <a:spcPct val="100000"/>
              </a:lnSpc>
              <a:spcBef>
                <a:spcPts val="281"/>
              </a:spcBef>
              <a:buClr>
                <a:srgbClr val="4d4d4d"/>
              </a:buClr>
              <a:buFont typeface="Symbol" charset="2"/>
              <a:buChar char=""/>
            </a:pPr>
            <a:r>
              <a:rPr b="0" lang="en-US" sz="1400" spc="-1" strike="noStrike">
                <a:solidFill>
                  <a:srgbClr val="4d4d4d"/>
                </a:solidFill>
                <a:latin typeface="Microsoft Sans Serif"/>
              </a:rPr>
              <a:t>}</a:t>
            </a:r>
            <a:endParaRPr b="0" lang="en-US" sz="1400" spc="-1" strike="noStrike">
              <a:solidFill>
                <a:srgbClr val="4d4d4d"/>
              </a:solidFill>
              <a:latin typeface="Microsoft Sans Serif"/>
            </a:endParaRPr>
          </a:p>
          <a:p>
            <a:pPr>
              <a:lnSpc>
                <a:spcPct val="100000"/>
              </a:lnSpc>
              <a:spcBef>
                <a:spcPts val="281"/>
              </a:spcBef>
            </a:pPr>
            <a:endParaRPr b="0" lang="en-US" sz="1400" spc="-1" strike="noStrike">
              <a:solidFill>
                <a:srgbClr val="4d4d4d"/>
              </a:solidFill>
              <a:latin typeface="Microsoft Sans Serif"/>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6600" y="38160"/>
            <a:ext cx="8686440" cy="533160"/>
          </a:xfrm>
          <a:prstGeom prst="rect">
            <a:avLst/>
          </a:prstGeom>
          <a:noFill/>
          <a:ln w="9360">
            <a:noFill/>
          </a:ln>
        </p:spPr>
        <p:txBody>
          <a:bodyPr anchor="ctr"/>
          <a:p>
            <a:pPr>
              <a:lnSpc>
                <a:spcPct val="100000"/>
              </a:lnSpc>
            </a:pPr>
            <a:r>
              <a:rPr b="0" lang="en-US" sz="4400" spc="-1" strike="noStrike">
                <a:solidFill>
                  <a:srgbClr val="4d4d4d"/>
                </a:solidFill>
                <a:latin typeface="Microsoft Sans Serif"/>
              </a:rPr>
              <a:t>Solution:</a:t>
            </a:r>
            <a:endParaRPr b="0" lang="en-US" sz="4400" spc="-1" strike="noStrike">
              <a:solidFill>
                <a:srgbClr val="4d4d4d"/>
              </a:solidFill>
              <a:latin typeface="Microsoft Sans Serif"/>
            </a:endParaRPr>
          </a:p>
        </p:txBody>
      </p:sp>
      <p:sp>
        <p:nvSpPr>
          <p:cNvPr id="177" name="TextShape 2"/>
          <p:cNvSpPr txBox="1"/>
          <p:nvPr/>
        </p:nvSpPr>
        <p:spPr>
          <a:xfrm>
            <a:off x="1043640" y="1196640"/>
            <a:ext cx="7314840" cy="4114440"/>
          </a:xfrm>
          <a:prstGeom prst="rect">
            <a:avLst/>
          </a:prstGeom>
          <a:noFill/>
          <a:ln w="9360">
            <a:noFill/>
          </a:ln>
        </p:spPr>
        <p:txBody>
          <a:bodyPr/>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public Set&lt;String&gt; students() {</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return map.values();</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public Set&lt;String&gt; Courses() {</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return map.keySet();</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public List&lt;String&gt; coursesByStudent(String s) {</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List&lt;String&gt; courses = new ArrayList&lt;String&gt;();</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for(String c : map.keySet())</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if(map.get(c).contains(s))</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courses.add(c);</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	</a:t>
            </a:r>
            <a:r>
              <a:rPr b="0" lang="en-US" sz="1800" spc="-1" strike="noStrike">
                <a:solidFill>
                  <a:srgbClr val="4d4d4d"/>
                </a:solidFill>
                <a:latin typeface="Microsoft Sans Serif"/>
              </a:rPr>
              <a:t>return courses;</a:t>
            </a:r>
            <a:endParaRPr b="0" lang="en-US" sz="1800" spc="-1" strike="noStrike">
              <a:solidFill>
                <a:srgbClr val="4d4d4d"/>
              </a:solidFill>
              <a:latin typeface="Microsoft Sans Serif"/>
            </a:endParaRPr>
          </a:p>
          <a:p>
            <a:pPr marL="343080" indent="-342720">
              <a:lnSpc>
                <a:spcPct val="100000"/>
              </a:lnSpc>
              <a:spcBef>
                <a:spcPts val="360"/>
              </a:spcBef>
              <a:buClr>
                <a:srgbClr val="4d4d4d"/>
              </a:buClr>
              <a:buFont typeface="Symbol" charset="2"/>
              <a:buChar char=""/>
            </a:pPr>
            <a:r>
              <a:rPr b="0" lang="en-US" sz="1800" spc="-1" strike="noStrike">
                <a:solidFill>
                  <a:srgbClr val="4d4d4d"/>
                </a:solidFill>
                <a:latin typeface="Microsoft Sans Serif"/>
              </a:rPr>
              <a:t>}</a:t>
            </a:r>
            <a:endParaRPr b="0" lang="en-US" sz="1800" spc="-1" strike="noStrike">
              <a:solidFill>
                <a:srgbClr val="4d4d4d"/>
              </a:solidFill>
              <a:latin typeface="Microsoft Sans Serif"/>
            </a:endParaRPr>
          </a:p>
          <a:p>
            <a:pPr>
              <a:lnSpc>
                <a:spcPct val="100000"/>
              </a:lnSpc>
              <a:spcBef>
                <a:spcPts val="360"/>
              </a:spcBef>
            </a:pPr>
            <a:endParaRPr b="0" lang="en-US" sz="1800" spc="-1" strike="noStrike">
              <a:solidFill>
                <a:srgbClr val="4d4d4d"/>
              </a:solidFill>
              <a:latin typeface="Microsoft Sans Serif"/>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6600" y="38160"/>
            <a:ext cx="8686440" cy="533160"/>
          </a:xfrm>
          <a:prstGeom prst="rect">
            <a:avLst/>
          </a:prstGeom>
          <a:noFill/>
          <a:ln w="9360">
            <a:noFill/>
          </a:ln>
        </p:spPr>
        <p:txBody>
          <a:bodyPr anchor="ctr"/>
          <a:p>
            <a:endParaRPr b="0" lang="en-US" sz="1800" spc="-1" strike="noStrike">
              <a:solidFill>
                <a:srgbClr val="4d4d4d"/>
              </a:solidFill>
              <a:latin typeface="Microsoft Sans Serif"/>
            </a:endParaRPr>
          </a:p>
        </p:txBody>
      </p:sp>
      <p:sp>
        <p:nvSpPr>
          <p:cNvPr id="179" name="TextShape 2"/>
          <p:cNvSpPr txBox="1"/>
          <p:nvPr/>
        </p:nvSpPr>
        <p:spPr>
          <a:xfrm>
            <a:off x="1028880" y="1552680"/>
            <a:ext cx="7314840" cy="4114440"/>
          </a:xfrm>
          <a:prstGeom prst="rect">
            <a:avLst/>
          </a:prstGeom>
          <a:noFill/>
          <a:ln w="9360">
            <a:noFill/>
          </a:ln>
        </p:spPr>
        <p:txBody>
          <a:bodyPr/>
          <a:p>
            <a:pPr algn="ctr">
              <a:lnSpc>
                <a:spcPct val="100000"/>
              </a:lnSpc>
              <a:spcBef>
                <a:spcPts val="1919"/>
              </a:spcBef>
            </a:pPr>
            <a:r>
              <a:rPr b="0" lang="en-US" sz="9600" spc="-1" strike="noStrike">
                <a:solidFill>
                  <a:srgbClr val="4d4d4d"/>
                </a:solidFill>
                <a:latin typeface="Microsoft Sans Serif"/>
              </a:rPr>
              <a:t>Thanks</a:t>
            </a:r>
            <a:endParaRPr b="0" lang="en-US" sz="9600" spc="-1" strike="noStrike">
              <a:solidFill>
                <a:srgbClr val="4d4d4d"/>
              </a:solidFill>
              <a:latin typeface="Microsoft Sans Serif"/>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6600" y="38160"/>
            <a:ext cx="8686440" cy="533160"/>
          </a:xfrm>
          <a:prstGeom prst="rect">
            <a:avLst/>
          </a:prstGeom>
          <a:noFill/>
          <a:ln w="9360">
            <a:noFill/>
          </a:ln>
        </p:spPr>
        <p:txBody>
          <a:bodyPr anchor="ctr">
            <a:normAutofit/>
          </a:bodyPr>
          <a:p>
            <a:pPr>
              <a:lnSpc>
                <a:spcPct val="100000"/>
              </a:lnSpc>
            </a:pPr>
            <a:r>
              <a:rPr b="1" lang="en-US" sz="4000" spc="-1" strike="noStrike">
                <a:solidFill>
                  <a:srgbClr val="4d4d4d"/>
                </a:solidFill>
                <a:latin typeface="Microsoft Sans Serif"/>
              </a:rPr>
              <a:t>Constructors</a:t>
            </a:r>
            <a:endParaRPr b="0" lang="en-US" sz="4000" spc="-1" strike="noStrike">
              <a:solidFill>
                <a:srgbClr val="4d4d4d"/>
              </a:solidFill>
              <a:latin typeface="Microsoft Sans Serif"/>
            </a:endParaRPr>
          </a:p>
        </p:txBody>
      </p:sp>
      <p:sp>
        <p:nvSpPr>
          <p:cNvPr id="92" name="TextShape 2"/>
          <p:cNvSpPr txBox="1"/>
          <p:nvPr/>
        </p:nvSpPr>
        <p:spPr>
          <a:xfrm>
            <a:off x="827640" y="1552680"/>
            <a:ext cx="7516080" cy="4114440"/>
          </a:xfrm>
          <a:prstGeom prst="rect">
            <a:avLst/>
          </a:prstGeom>
          <a:noFill/>
          <a:ln w="9360">
            <a:noFill/>
          </a:ln>
        </p:spPr>
        <p:txBody>
          <a:bodyPr/>
          <a:p>
            <a:pPr>
              <a:lnSpc>
                <a:spcPct val="100000"/>
              </a:lnSpc>
              <a:spcBef>
                <a:spcPts val="641"/>
              </a:spcBef>
            </a:pPr>
            <a:r>
              <a:rPr b="0" lang="en-US" sz="3200" spc="-1" strike="noStrike">
                <a:solidFill>
                  <a:srgbClr val="4d4d4d"/>
                </a:solidFill>
                <a:latin typeface="Microsoft Sans Serif"/>
              </a:rPr>
              <a:t>HashMap&lt;K,V&gt;()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HashMap&lt;K,V&gt;(Map&lt;? extends K,</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extends V&gt; mp)</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TreeMap&lt;K,V&gt;()</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TreeMap&lt;K,V&gt;( Map&lt;? extends K,</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a:t>
            </a:r>
            <a:r>
              <a:rPr b="0" lang="en-US" sz="3200" spc="-1" strike="noStrike">
                <a:solidFill>
                  <a:srgbClr val="4d4d4d"/>
                </a:solidFill>
                <a:latin typeface="Microsoft Sans Serif"/>
              </a:rPr>
              <a:t>? extends V&gt; mp)</a:t>
            </a:r>
            <a:endParaRPr b="0" lang="en-US" sz="3200" spc="-1" strike="noStrike">
              <a:solidFill>
                <a:srgbClr val="4d4d4d"/>
              </a:solidFill>
              <a:latin typeface="Microsoft Sans Serif"/>
            </a:endParaRPr>
          </a:p>
          <a:p>
            <a:pPr>
              <a:lnSpc>
                <a:spcPct val="100000"/>
              </a:lnSpc>
              <a:spcBef>
                <a:spcPts val="641"/>
              </a:spcBef>
            </a:pPr>
            <a:r>
              <a:rPr b="0" lang="en-US" sz="3200" spc="-1" strike="noStrike">
                <a:solidFill>
                  <a:srgbClr val="4d4d4d"/>
                </a:solidFill>
                <a:latin typeface="Microsoft Sans Serif"/>
              </a:rPr>
              <a:t>EnumMap(Class&lt;K&gt; keyType)</a:t>
            </a:r>
            <a:endParaRPr b="0" lang="en-US" sz="3200" spc="-1" strike="noStrike">
              <a:solidFill>
                <a:srgbClr val="4d4d4d"/>
              </a:solidFill>
              <a:latin typeface="Microsoft Sans Serif"/>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4920" y="255240"/>
            <a:ext cx="8686440" cy="533160"/>
          </a:xfrm>
          <a:prstGeom prst="rect">
            <a:avLst/>
          </a:prstGeom>
          <a:noFill/>
          <a:ln w="9360">
            <a:noFill/>
          </a:ln>
        </p:spPr>
        <p:txBody>
          <a:bodyPr anchor="ctr"/>
          <a:p>
            <a:pPr>
              <a:lnSpc>
                <a:spcPct val="100000"/>
              </a:lnSpc>
            </a:pPr>
            <a:r>
              <a:rPr b="1" lang="en-US" sz="3200" spc="-1" strike="noStrike">
                <a:solidFill>
                  <a:srgbClr val="4d4d4d"/>
                </a:solidFill>
                <a:latin typeface="Microsoft Sans Serif"/>
              </a:rPr>
              <a:t>Adding Pairs (</a:t>
            </a:r>
            <a:r>
              <a:rPr b="0" lang="en-US" sz="3600" spc="-1" strike="noStrike">
                <a:solidFill>
                  <a:srgbClr val="4d4d4d"/>
                </a:solidFill>
                <a:latin typeface="Microsoft Sans Serif"/>
              </a:rPr>
              <a:t>Add or replace a key-value</a:t>
            </a:r>
            <a:br/>
            <a:r>
              <a:rPr b="0" lang="en-US" sz="3600" spc="-1" strike="noStrike">
                <a:solidFill>
                  <a:srgbClr val="4d4d4d"/>
                </a:solidFill>
                <a:latin typeface="Microsoft Sans Serif"/>
              </a:rPr>
              <a:t>pair)</a:t>
            </a:r>
            <a:endParaRPr b="0" lang="en-US" sz="3600" spc="-1" strike="noStrike">
              <a:solidFill>
                <a:srgbClr val="4d4d4d"/>
              </a:solidFill>
              <a:latin typeface="Microsoft Sans Serif"/>
            </a:endParaRPr>
          </a:p>
        </p:txBody>
      </p:sp>
      <p:sp>
        <p:nvSpPr>
          <p:cNvPr id="94" name="CustomShape 2"/>
          <p:cNvSpPr/>
          <p:nvPr/>
        </p:nvSpPr>
        <p:spPr>
          <a:xfrm>
            <a:off x="752400" y="1134000"/>
            <a:ext cx="7779600" cy="4887000"/>
          </a:xfrm>
          <a:prstGeom prst="rect">
            <a:avLst/>
          </a:prstGeom>
          <a:noFill/>
          <a:ln w="9360">
            <a:noFill/>
          </a:ln>
        </p:spPr>
        <p:style>
          <a:lnRef idx="0"/>
          <a:fillRef idx="0"/>
          <a:effectRef idx="0"/>
          <a:fontRef idx="minor"/>
        </p:style>
        <p:txBody>
          <a:bodyPr/>
          <a:p>
            <a:pPr>
              <a:lnSpc>
                <a:spcPct val="100000"/>
              </a:lnSpc>
              <a:spcAft>
                <a:spcPts val="601"/>
              </a:spcAft>
            </a:pPr>
            <a:r>
              <a:rPr b="0" lang="en-IE" sz="3100" spc="-1" strike="noStrike">
                <a:solidFill>
                  <a:srgbClr val="4d4d4d"/>
                </a:solidFill>
                <a:latin typeface="Microsoft Sans Serif"/>
              </a:rPr>
              <a:t>put(K key, V value)</a:t>
            </a:r>
            <a:endParaRPr b="0" lang="en-IE" sz="3100" spc="-1" strike="noStrike">
              <a:latin typeface="Arial"/>
            </a:endParaRPr>
          </a:p>
          <a:p>
            <a:pPr>
              <a:lnSpc>
                <a:spcPct val="100000"/>
              </a:lnSpc>
              <a:spcAft>
                <a:spcPts val="601"/>
              </a:spcAft>
            </a:pPr>
            <a:r>
              <a:rPr b="0" lang="en-IE" sz="3100" spc="-1" strike="noStrike">
                <a:solidFill>
                  <a:srgbClr val="4d4d4d"/>
                </a:solidFill>
                <a:latin typeface="Microsoft Sans Serif"/>
              </a:rPr>
              <a:t>putAll(Map&lt;? extends K, ? extends V&gt; mp)</a:t>
            </a:r>
            <a:endParaRPr b="0" lang="en-IE" sz="3100" spc="-1" strike="noStrike">
              <a:latin typeface="Arial"/>
            </a:endParaRPr>
          </a:p>
          <a:p>
            <a:pPr>
              <a:lnSpc>
                <a:spcPct val="100000"/>
              </a:lnSpc>
              <a:spcAft>
                <a:spcPts val="601"/>
              </a:spcAft>
            </a:pPr>
            <a:r>
              <a:rPr b="0" lang="en-IE" sz="3100" spc="-1" strike="noStrike">
                <a:solidFill>
                  <a:srgbClr val="4d4d4d"/>
                </a:solidFill>
                <a:latin typeface="Microsoft Sans Serif"/>
              </a:rPr>
              <a:t>V putIfAbsent(K key, V value)</a:t>
            </a:r>
            <a:endParaRPr b="0" lang="en-IE" sz="3100" spc="-1" strike="noStrike">
              <a:latin typeface="Arial"/>
            </a:endParaRPr>
          </a:p>
          <a:p>
            <a:pPr>
              <a:lnSpc>
                <a:spcPct val="100000"/>
              </a:lnSpc>
              <a:spcAft>
                <a:spcPts val="601"/>
              </a:spcAft>
            </a:pPr>
            <a:r>
              <a:rPr b="0" lang="en-IE" sz="3100" spc="-1" strike="noStrike">
                <a:solidFill>
                  <a:srgbClr val="4d4d4d"/>
                </a:solidFill>
                <a:latin typeface="Microsoft Sans Serif"/>
              </a:rPr>
              <a:t>V remove(Object key)</a:t>
            </a:r>
            <a:endParaRPr b="0" lang="en-IE" sz="3100" spc="-1" strike="noStrike">
              <a:latin typeface="Arial"/>
            </a:endParaRPr>
          </a:p>
          <a:p>
            <a:pPr>
              <a:lnSpc>
                <a:spcPct val="100000"/>
              </a:lnSpc>
              <a:spcAft>
                <a:spcPts val="601"/>
              </a:spcAft>
            </a:pPr>
            <a:r>
              <a:rPr b="0" lang="en-IE" sz="3100" spc="-1" strike="noStrike">
                <a:solidFill>
                  <a:srgbClr val="4d4d4d"/>
                </a:solidFill>
                <a:latin typeface="Microsoft Sans Serif"/>
              </a:rPr>
              <a:t>V replace(K key, V value)</a:t>
            </a:r>
            <a:endParaRPr b="0" lang="en-IE" sz="3100" spc="-1" strike="noStrike">
              <a:latin typeface="Arial"/>
            </a:endParaRPr>
          </a:p>
          <a:p>
            <a:pPr>
              <a:lnSpc>
                <a:spcPct val="100000"/>
              </a:lnSpc>
              <a:spcAft>
                <a:spcPts val="601"/>
              </a:spcAft>
            </a:pPr>
            <a:r>
              <a:rPr b="0" lang="en-IE" sz="3100" spc="-1" strike="noStrike">
                <a:solidFill>
                  <a:srgbClr val="4d4d4d"/>
                </a:solidFill>
                <a:latin typeface="Microsoft Sans Serif"/>
              </a:rPr>
              <a:t>boolean replace(K key, V oldVal,V newVal)</a:t>
            </a:r>
            <a:endParaRPr b="0" lang="en-IE" sz="31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Adding Pairs</a:t>
            </a:r>
            <a:endParaRPr b="0" lang="en-US" sz="4000" spc="-1" strike="noStrike">
              <a:solidFill>
                <a:srgbClr val="4d4d4d"/>
              </a:solidFill>
              <a:latin typeface="Microsoft Sans Serif"/>
            </a:endParaRPr>
          </a:p>
        </p:txBody>
      </p:sp>
      <p:sp>
        <p:nvSpPr>
          <p:cNvPr id="96" name="CustomShape 2"/>
          <p:cNvSpPr/>
          <p:nvPr/>
        </p:nvSpPr>
        <p:spPr>
          <a:xfrm>
            <a:off x="752400" y="1134000"/>
            <a:ext cx="7491600" cy="4887000"/>
          </a:xfrm>
          <a:prstGeom prst="rect">
            <a:avLst/>
          </a:prstGeom>
          <a:noFill/>
          <a:ln w="9360">
            <a:noFill/>
          </a:ln>
        </p:spPr>
        <p:style>
          <a:lnRef idx="0"/>
          <a:fillRef idx="0"/>
          <a:effectRef idx="0"/>
          <a:fontRef idx="minor"/>
        </p:style>
        <p:txBody>
          <a:bodyPr/>
          <a:p>
            <a:pPr>
              <a:lnSpc>
                <a:spcPct val="100000"/>
              </a:lnSpc>
              <a:spcAft>
                <a:spcPts val="601"/>
              </a:spcAft>
            </a:pPr>
            <a:r>
              <a:rPr b="0" lang="en-IE" sz="3200" spc="-1" strike="noStrike">
                <a:solidFill>
                  <a:srgbClr val="4d4d4d"/>
                </a:solidFill>
                <a:latin typeface="Microsoft Sans Serif"/>
              </a:rPr>
              <a:t>boolean containsKey(Object key)</a:t>
            </a:r>
            <a:endParaRPr b="0" lang="en-IE" sz="3200" spc="-1" strike="noStrike">
              <a:latin typeface="Arial"/>
            </a:endParaRPr>
          </a:p>
          <a:p>
            <a:pPr>
              <a:lnSpc>
                <a:spcPct val="100000"/>
              </a:lnSpc>
              <a:spcAft>
                <a:spcPts val="601"/>
              </a:spcAft>
            </a:pPr>
            <a:r>
              <a:rPr b="0" lang="en-IE" sz="3200" spc="-1" strike="noStrike">
                <a:solidFill>
                  <a:srgbClr val="4d4d4d"/>
                </a:solidFill>
                <a:latin typeface="Microsoft Sans Serif"/>
              </a:rPr>
              <a:t>boolean containsValue(Object value);</a:t>
            </a:r>
            <a:endParaRPr b="0" lang="en-IE" sz="3200" spc="-1" strike="noStrike">
              <a:latin typeface="Arial"/>
            </a:endParaRPr>
          </a:p>
          <a:p>
            <a:pPr>
              <a:lnSpc>
                <a:spcPct val="100000"/>
              </a:lnSpc>
              <a:spcAft>
                <a:spcPts val="601"/>
              </a:spcAft>
            </a:pPr>
            <a:r>
              <a:rPr b="0" lang="en-IE" sz="3200" spc="-1" strike="noStrike">
                <a:solidFill>
                  <a:srgbClr val="4d4d4d"/>
                </a:solidFill>
                <a:latin typeface="Microsoft Sans Serif"/>
              </a:rPr>
              <a:t>V get(Object key);</a:t>
            </a:r>
            <a:endParaRPr b="0" lang="en-IE" sz="3200" spc="-1" strike="noStrike">
              <a:latin typeface="Arial"/>
            </a:endParaRPr>
          </a:p>
          <a:p>
            <a:pPr>
              <a:lnSpc>
                <a:spcPct val="100000"/>
              </a:lnSpc>
              <a:spcAft>
                <a:spcPts val="601"/>
              </a:spcAft>
            </a:pPr>
            <a:r>
              <a:rPr b="0" lang="en-IE" sz="3200" spc="-1" strike="noStrike">
                <a:solidFill>
                  <a:srgbClr val="4d4d4d"/>
                </a:solidFill>
                <a:latin typeface="Microsoft Sans Serif"/>
              </a:rPr>
              <a:t>Set &lt;K&gt; keySet();</a:t>
            </a:r>
            <a:endParaRPr b="0" lang="en-IE" sz="3200" spc="-1" strike="noStrike">
              <a:latin typeface="Arial"/>
            </a:endParaRPr>
          </a:p>
          <a:p>
            <a:pPr>
              <a:lnSpc>
                <a:spcPct val="100000"/>
              </a:lnSpc>
              <a:spcAft>
                <a:spcPts val="601"/>
              </a:spcAft>
            </a:pPr>
            <a:r>
              <a:rPr b="0" lang="en-IE" sz="3200" spc="-1" strike="noStrike">
                <a:solidFill>
                  <a:srgbClr val="4d4d4d"/>
                </a:solidFill>
                <a:latin typeface="Microsoft Sans Serif"/>
              </a:rPr>
              <a:t>Collection&lt;V&gt; values();</a:t>
            </a:r>
            <a:endParaRPr b="0" lang="en-IE" sz="3200" spc="-1" strike="noStrike">
              <a:latin typeface="Arial"/>
            </a:endParaRPr>
          </a:p>
          <a:p>
            <a:pPr>
              <a:lnSpc>
                <a:spcPct val="100000"/>
              </a:lnSpc>
              <a:spcAft>
                <a:spcPts val="601"/>
              </a:spcAft>
            </a:pPr>
            <a:r>
              <a:rPr b="0" lang="en-IE" sz="3200" spc="-1" strike="noStrike">
                <a:solidFill>
                  <a:srgbClr val="4d4d4d"/>
                </a:solidFill>
                <a:latin typeface="Microsoft Sans Serif"/>
              </a:rPr>
              <a:t>int size()</a:t>
            </a:r>
            <a:endParaRPr b="0" lang="en-IE"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6600" y="38160"/>
            <a:ext cx="8686440" cy="533160"/>
          </a:xfrm>
          <a:prstGeom prst="rect">
            <a:avLst/>
          </a:prstGeom>
          <a:noFill/>
          <a:ln w="9360">
            <a:noFill/>
          </a:ln>
        </p:spPr>
        <p:txBody>
          <a:bodyPr anchor="ctr"/>
          <a:p>
            <a:pPr>
              <a:lnSpc>
                <a:spcPct val="100000"/>
              </a:lnSpc>
            </a:pPr>
            <a:r>
              <a:rPr b="1" lang="en-US" sz="4000" spc="-1" strike="noStrike">
                <a:solidFill>
                  <a:srgbClr val="4d4d4d"/>
                </a:solidFill>
                <a:latin typeface="Microsoft Sans Serif"/>
              </a:rPr>
              <a:t>Note</a:t>
            </a:r>
            <a:endParaRPr b="0" lang="en-US" sz="4000" spc="-1" strike="noStrike">
              <a:solidFill>
                <a:srgbClr val="4d4d4d"/>
              </a:solidFill>
              <a:latin typeface="Microsoft Sans Serif"/>
            </a:endParaRPr>
          </a:p>
        </p:txBody>
      </p:sp>
      <p:sp>
        <p:nvSpPr>
          <p:cNvPr id="98" name="CustomShape 2"/>
          <p:cNvSpPr/>
          <p:nvPr/>
        </p:nvSpPr>
        <p:spPr>
          <a:xfrm>
            <a:off x="899640" y="1134000"/>
            <a:ext cx="7344360" cy="4455000"/>
          </a:xfrm>
          <a:prstGeom prst="rect">
            <a:avLst/>
          </a:prstGeom>
          <a:noFill/>
          <a:ln w="9360">
            <a:noFill/>
          </a:ln>
        </p:spPr>
        <p:style>
          <a:lnRef idx="0"/>
          <a:fillRef idx="0"/>
          <a:effectRef idx="0"/>
          <a:fontRef idx="minor"/>
        </p:style>
        <p:txBody>
          <a:bodyPr/>
          <a:p>
            <a:pPr marL="263520" indent="-263160">
              <a:lnSpc>
                <a:spcPct val="100000"/>
              </a:lnSpc>
              <a:spcAft>
                <a:spcPts val="1199"/>
              </a:spcAft>
              <a:buClr>
                <a:srgbClr val="4d4d4d"/>
              </a:buClr>
              <a:buFont typeface="Symbol" charset="2"/>
              <a:buChar char=""/>
            </a:pPr>
            <a:r>
              <a:rPr b="0" lang="en-IE" sz="3200" spc="-1" strike="noStrike">
                <a:solidFill>
                  <a:srgbClr val="4d4d4d"/>
                </a:solidFill>
                <a:latin typeface="Microsoft Sans Serif"/>
              </a:rPr>
              <a:t>When using a HashMap to contain instances of a particular class then the attribute or attributes used to calculate the equals method and, hence, the hashCode method must be immutable</a:t>
            </a:r>
            <a:endParaRPr b="0" lang="en-IE" sz="3200" spc="-1" strike="noStrike">
              <a:latin typeface="Arial"/>
            </a:endParaRPr>
          </a:p>
          <a:p>
            <a:pPr marL="263520" indent="-263160">
              <a:lnSpc>
                <a:spcPct val="100000"/>
              </a:lnSpc>
              <a:spcAft>
                <a:spcPts val="1199"/>
              </a:spcAft>
              <a:buClr>
                <a:srgbClr val="4d4d4d"/>
              </a:buClr>
              <a:buFont typeface="Symbol" charset="2"/>
              <a:buChar char=""/>
            </a:pPr>
            <a:r>
              <a:rPr b="0" lang="en-IE" sz="3200" spc="-1" strike="noStrike">
                <a:solidFill>
                  <a:srgbClr val="4d4d4d"/>
                </a:solidFill>
                <a:latin typeface="Microsoft Sans Serif"/>
              </a:rPr>
              <a:t>For a TreeMap, the attributes used for calculating compareTo should be immutable</a:t>
            </a:r>
            <a:endParaRPr b="0" lang="en-IE"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ElainesFav</Template>
  <TotalTime>9904</TotalTime>
  <Application>LibreOffice/6.0.7.3$Linux_X86_64 LibreOffice_project/00m0$Build-3</Application>
  <Company>University College Dublin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2012-03-27T10:41:02Z</dcterms:created>
  <dc:creator>Sean</dc:creator>
  <dc:description/>
  <dc:language>en-IE</dc:language>
  <cp:lastModifiedBy/>
  <dcterms:modified xsi:type="dcterms:W3CDTF">2024-04-26T10:00:51Z</dcterms:modified>
  <cp:revision>504</cp:revision>
  <dc:subject/>
  <dc:title>External Data Structures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College Dublin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55</vt:i4>
  </property>
</Properties>
</file>