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5" r:id="rId1"/>
  </p:sldMasterIdLst>
  <p:notesMasterIdLst>
    <p:notesMasterId r:id="rId8"/>
  </p:notesMasterIdLst>
  <p:sldIdLst>
    <p:sldId id="256" r:id="rId2"/>
    <p:sldId id="305" r:id="rId3"/>
    <p:sldId id="331" r:id="rId4"/>
    <p:sldId id="327" r:id="rId5"/>
    <p:sldId id="329" r:id="rId6"/>
    <p:sldId id="320" r:id="rId7"/>
  </p:sldIdLst>
  <p:sldSz cx="9144000" cy="5143500" type="screen16x9"/>
  <p:notesSz cx="6858000" cy="9144000"/>
  <p:embeddedFontLst>
    <p:embeddedFont>
      <p:font typeface="Cabin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2D6"/>
    <a:srgbClr val="FF5B5B"/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35A0DA4-013D-41A7-9210-6B0052F0DA22}">
  <a:tblStyle styleId="{D35A0DA4-013D-41A7-9210-6B0052F0DA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940675A-B579-460E-94D1-54222C63F5DA}" styleName="بلا نمط، شبكة جدول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A488322-F2BA-4B5B-9748-0D474271808F}" styleName="نمط متوسط 3 - تميي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النمط المتوسط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769" autoAdjust="0"/>
  </p:normalViewPr>
  <p:slideViewPr>
    <p:cSldViewPr snapToGrid="0">
      <p:cViewPr varScale="1">
        <p:scale>
          <a:sx n="92" d="100"/>
          <a:sy n="92" d="100"/>
        </p:scale>
        <p:origin x="114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b83319b7f9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b83319b7f9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e620c9c670_0_10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e620c9c670_0_10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3768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e620c9c670_0_10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e620c9c670_0_10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236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e620c9c670_0_10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e620c9c670_0_10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6406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e620c9c670_0_10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e620c9c670_0_10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953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e620c9c670_0_10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e620c9c670_0_10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3999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4300" y="1156688"/>
            <a:ext cx="3573900" cy="172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-95250" y="3243525"/>
            <a:ext cx="5390100" cy="6171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238050" y="4914900"/>
            <a:ext cx="3019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238050" y="245000"/>
            <a:ext cx="3019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33" name="Google Shape;33;p6"/>
          <p:cNvCxnSpPr/>
          <p:nvPr/>
        </p:nvCxnSpPr>
        <p:spPr>
          <a:xfrm>
            <a:off x="245100" y="245100"/>
            <a:ext cx="3019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34;p6"/>
          <p:cNvCxnSpPr/>
          <p:nvPr/>
        </p:nvCxnSpPr>
        <p:spPr>
          <a:xfrm>
            <a:off x="8108450" y="4117350"/>
            <a:ext cx="0" cy="1562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26"/>
          <p:cNvGrpSpPr/>
          <p:nvPr/>
        </p:nvGrpSpPr>
        <p:grpSpPr>
          <a:xfrm rot="10800000" flipH="1">
            <a:off x="-1292178" y="298575"/>
            <a:ext cx="3852019" cy="4546340"/>
            <a:chOff x="6338372" y="352067"/>
            <a:chExt cx="3852019" cy="4546340"/>
          </a:xfrm>
        </p:grpSpPr>
        <p:sp>
          <p:nvSpPr>
            <p:cNvPr id="204" name="Google Shape;204;p26"/>
            <p:cNvSpPr/>
            <p:nvPr/>
          </p:nvSpPr>
          <p:spPr>
            <a:xfrm rot="10800000" flipH="1">
              <a:off x="6677300" y="3651554"/>
              <a:ext cx="2920739" cy="1246853"/>
            </a:xfrm>
            <a:custGeom>
              <a:avLst/>
              <a:gdLst/>
              <a:ahLst/>
              <a:cxnLst/>
              <a:rect l="l" t="t" r="r" b="b"/>
              <a:pathLst>
                <a:path w="68150" h="29093" fill="none" extrusionOk="0">
                  <a:moveTo>
                    <a:pt x="68149" y="29092"/>
                  </a:moveTo>
                  <a:lnTo>
                    <a:pt x="0" y="29092"/>
                  </a:lnTo>
                  <a:cubicBezTo>
                    <a:pt x="0" y="13020"/>
                    <a:pt x="15266" y="1"/>
                    <a:pt x="34084" y="1"/>
                  </a:cubicBezTo>
                  <a:cubicBezTo>
                    <a:pt x="52883" y="1"/>
                    <a:pt x="68149" y="13020"/>
                    <a:pt x="68149" y="2909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92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 rot="10800000" flipH="1">
              <a:off x="6338372" y="352067"/>
              <a:ext cx="2413777" cy="1344783"/>
            </a:xfrm>
            <a:custGeom>
              <a:avLst/>
              <a:gdLst/>
              <a:ahLst/>
              <a:cxnLst/>
              <a:rect l="l" t="t" r="r" b="b"/>
              <a:pathLst>
                <a:path w="56321" h="31378" fill="none" extrusionOk="0">
                  <a:moveTo>
                    <a:pt x="0" y="1"/>
                  </a:moveTo>
                  <a:lnTo>
                    <a:pt x="56321" y="1"/>
                  </a:lnTo>
                  <a:cubicBezTo>
                    <a:pt x="56321" y="17341"/>
                    <a:pt x="43705" y="31377"/>
                    <a:pt x="28170" y="31377"/>
                  </a:cubicBezTo>
                  <a:cubicBezTo>
                    <a:pt x="12616" y="31377"/>
                    <a:pt x="0" y="17341"/>
                    <a:pt x="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92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 rot="10800000" flipH="1">
              <a:off x="6912478" y="1880849"/>
              <a:ext cx="3277913" cy="1586713"/>
            </a:xfrm>
            <a:custGeom>
              <a:avLst/>
              <a:gdLst/>
              <a:ahLst/>
              <a:cxnLst/>
              <a:rect l="l" t="t" r="r" b="b"/>
              <a:pathLst>
                <a:path w="76484" h="37023" fill="none" extrusionOk="0">
                  <a:moveTo>
                    <a:pt x="72489" y="1"/>
                  </a:moveTo>
                  <a:cubicBezTo>
                    <a:pt x="75389" y="5972"/>
                    <a:pt x="76483" y="26922"/>
                    <a:pt x="63771" y="37023"/>
                  </a:cubicBezTo>
                  <a:lnTo>
                    <a:pt x="13673" y="37023"/>
                  </a:lnTo>
                  <a:cubicBezTo>
                    <a:pt x="4532" y="32875"/>
                    <a:pt x="0" y="13173"/>
                    <a:pt x="434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92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07" name="Google Shape;207;p26"/>
          <p:cNvCxnSpPr/>
          <p:nvPr/>
        </p:nvCxnSpPr>
        <p:spPr>
          <a:xfrm rot="-5400000">
            <a:off x="7389150" y="1754850"/>
            <a:ext cx="3019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7_1_1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27"/>
          <p:cNvGrpSpPr/>
          <p:nvPr/>
        </p:nvGrpSpPr>
        <p:grpSpPr>
          <a:xfrm rot="5400000">
            <a:off x="-42748" y="-1714997"/>
            <a:ext cx="3138193" cy="3999782"/>
            <a:chOff x="658327" y="477161"/>
            <a:chExt cx="3567344" cy="4546757"/>
          </a:xfrm>
        </p:grpSpPr>
        <p:sp>
          <p:nvSpPr>
            <p:cNvPr id="210" name="Google Shape;210;p27"/>
            <p:cNvSpPr/>
            <p:nvPr/>
          </p:nvSpPr>
          <p:spPr>
            <a:xfrm>
              <a:off x="831982" y="477161"/>
              <a:ext cx="2919841" cy="1246801"/>
            </a:xfrm>
            <a:custGeom>
              <a:avLst/>
              <a:gdLst/>
              <a:ahLst/>
              <a:cxnLst/>
              <a:rect l="l" t="t" r="r" b="b"/>
              <a:pathLst>
                <a:path w="62207" h="26563" fill="none" extrusionOk="0">
                  <a:moveTo>
                    <a:pt x="62206" y="26562"/>
                  </a:moveTo>
                  <a:lnTo>
                    <a:pt x="1" y="26562"/>
                  </a:lnTo>
                  <a:cubicBezTo>
                    <a:pt x="1" y="11888"/>
                    <a:pt x="13922" y="0"/>
                    <a:pt x="31104" y="0"/>
                  </a:cubicBezTo>
                  <a:cubicBezTo>
                    <a:pt x="48286" y="0"/>
                    <a:pt x="62206" y="11888"/>
                    <a:pt x="62206" y="2656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75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658327" y="3679159"/>
              <a:ext cx="2413714" cy="1344759"/>
            </a:xfrm>
            <a:custGeom>
              <a:avLst/>
              <a:gdLst/>
              <a:ahLst/>
              <a:cxnLst/>
              <a:rect l="l" t="t" r="r" b="b"/>
              <a:pathLst>
                <a:path w="51424" h="28650" fill="none" extrusionOk="0">
                  <a:moveTo>
                    <a:pt x="0" y="1"/>
                  </a:moveTo>
                  <a:lnTo>
                    <a:pt x="51424" y="1"/>
                  </a:lnTo>
                  <a:cubicBezTo>
                    <a:pt x="51424" y="15815"/>
                    <a:pt x="39922" y="28649"/>
                    <a:pt x="25721" y="28649"/>
                  </a:cubicBezTo>
                  <a:cubicBezTo>
                    <a:pt x="11519" y="28649"/>
                    <a:pt x="0" y="15815"/>
                    <a:pt x="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75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947884" y="1908224"/>
              <a:ext cx="3277786" cy="1586675"/>
            </a:xfrm>
            <a:custGeom>
              <a:avLst/>
              <a:gdLst/>
              <a:ahLst/>
              <a:cxnLst/>
              <a:rect l="l" t="t" r="r" b="b"/>
              <a:pathLst>
                <a:path w="69833" h="33804" fill="none" extrusionOk="0">
                  <a:moveTo>
                    <a:pt x="66186" y="1"/>
                  </a:moveTo>
                  <a:cubicBezTo>
                    <a:pt x="68833" y="5453"/>
                    <a:pt x="69833" y="24599"/>
                    <a:pt x="58226" y="33804"/>
                  </a:cubicBezTo>
                  <a:lnTo>
                    <a:pt x="12483" y="33804"/>
                  </a:lnTo>
                  <a:cubicBezTo>
                    <a:pt x="4138" y="30017"/>
                    <a:pt x="0" y="12028"/>
                    <a:pt x="396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75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3" name="Google Shape;213;p27"/>
          <p:cNvCxnSpPr/>
          <p:nvPr/>
        </p:nvCxnSpPr>
        <p:spPr>
          <a:xfrm>
            <a:off x="5879400" y="4914900"/>
            <a:ext cx="3019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27"/>
          <p:cNvCxnSpPr/>
          <p:nvPr/>
        </p:nvCxnSpPr>
        <p:spPr>
          <a:xfrm>
            <a:off x="8108450" y="-535950"/>
            <a:ext cx="0" cy="1562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partan"/>
              <a:buNone/>
              <a:defRPr sz="2800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partan"/>
              <a:buNone/>
              <a:defRPr sz="2800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partan"/>
              <a:buNone/>
              <a:defRPr sz="2800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partan"/>
              <a:buNone/>
              <a:defRPr sz="2800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partan"/>
              <a:buNone/>
              <a:defRPr sz="2800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partan"/>
              <a:buNone/>
              <a:defRPr sz="2800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partan"/>
              <a:buNone/>
              <a:defRPr sz="2800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partan"/>
              <a:buNone/>
              <a:defRPr sz="2800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partan"/>
              <a:buNone/>
              <a:defRPr sz="2800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71" r:id="rId4"/>
    <p:sldLayoutId id="2147483672" r:id="rId5"/>
    <p:sldLayoutId id="214748367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831C6B-E769-6A0A-EC2F-AE64CFBA0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228851">
            <a:off x="5370058" y="1261810"/>
            <a:ext cx="3660892" cy="2685793"/>
          </a:xfrm>
          <a:prstGeom prst="rect">
            <a:avLst/>
          </a:prstGeom>
        </p:spPr>
      </p:pic>
      <p:grpSp>
        <p:nvGrpSpPr>
          <p:cNvPr id="5" name="مجموعة 4">
            <a:extLst>
              <a:ext uri="{FF2B5EF4-FFF2-40B4-BE49-F238E27FC236}">
                <a16:creationId xmlns:a16="http://schemas.microsoft.com/office/drawing/2014/main" id="{30333ACB-947D-35BF-8748-CEFC854866CE}"/>
              </a:ext>
            </a:extLst>
          </p:cNvPr>
          <p:cNvGrpSpPr/>
          <p:nvPr/>
        </p:nvGrpSpPr>
        <p:grpSpPr>
          <a:xfrm>
            <a:off x="5644288" y="710964"/>
            <a:ext cx="3238476" cy="3801226"/>
            <a:chOff x="4760400" y="57150"/>
            <a:chExt cx="4213441" cy="5143543"/>
          </a:xfrm>
        </p:grpSpPr>
        <p:sp>
          <p:nvSpPr>
            <p:cNvPr id="224" name="Google Shape;224;p30"/>
            <p:cNvSpPr/>
            <p:nvPr/>
          </p:nvSpPr>
          <p:spPr>
            <a:xfrm>
              <a:off x="4760400" y="57150"/>
              <a:ext cx="4122249" cy="5143543"/>
            </a:xfrm>
            <a:custGeom>
              <a:avLst/>
              <a:gdLst/>
              <a:ahLst/>
              <a:cxnLst/>
              <a:rect l="l" t="t" r="r" b="b"/>
              <a:pathLst>
                <a:path w="96185" h="120015" extrusionOk="0">
                  <a:moveTo>
                    <a:pt x="40268" y="7797"/>
                  </a:moveTo>
                  <a:cubicBezTo>
                    <a:pt x="59086" y="7797"/>
                    <a:pt x="74352" y="20816"/>
                    <a:pt x="74352" y="36888"/>
                  </a:cubicBezTo>
                  <a:lnTo>
                    <a:pt x="6203" y="36888"/>
                  </a:lnTo>
                  <a:cubicBezTo>
                    <a:pt x="6203" y="20816"/>
                    <a:pt x="21469" y="7797"/>
                    <a:pt x="40268" y="7797"/>
                  </a:cubicBezTo>
                  <a:close/>
                  <a:moveTo>
                    <a:pt x="89733" y="41190"/>
                  </a:moveTo>
                  <a:cubicBezTo>
                    <a:pt x="92632" y="47161"/>
                    <a:pt x="93727" y="68111"/>
                    <a:pt x="81034" y="78212"/>
                  </a:cubicBezTo>
                  <a:lnTo>
                    <a:pt x="30935" y="78212"/>
                  </a:lnTo>
                  <a:cubicBezTo>
                    <a:pt x="21776" y="74064"/>
                    <a:pt x="17244" y="54362"/>
                    <a:pt x="21603" y="41190"/>
                  </a:cubicBezTo>
                  <a:close/>
                  <a:moveTo>
                    <a:pt x="83934" y="82513"/>
                  </a:moveTo>
                  <a:cubicBezTo>
                    <a:pt x="83934" y="99853"/>
                    <a:pt x="71318" y="113889"/>
                    <a:pt x="55764" y="113889"/>
                  </a:cubicBezTo>
                  <a:cubicBezTo>
                    <a:pt x="40229" y="113889"/>
                    <a:pt x="27613" y="99833"/>
                    <a:pt x="27613" y="82513"/>
                  </a:cubicBezTo>
                  <a:close/>
                  <a:moveTo>
                    <a:pt x="0" y="1"/>
                  </a:moveTo>
                  <a:lnTo>
                    <a:pt x="0" y="120015"/>
                  </a:lnTo>
                  <a:lnTo>
                    <a:pt x="96185" y="120015"/>
                  </a:lnTo>
                  <a:lnTo>
                    <a:pt x="961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0"/>
            <p:cNvSpPr/>
            <p:nvPr/>
          </p:nvSpPr>
          <p:spPr>
            <a:xfrm>
              <a:off x="5361061" y="244992"/>
              <a:ext cx="2920739" cy="1246853"/>
            </a:xfrm>
            <a:custGeom>
              <a:avLst/>
              <a:gdLst/>
              <a:ahLst/>
              <a:cxnLst/>
              <a:rect l="l" t="t" r="r" b="b"/>
              <a:pathLst>
                <a:path w="68150" h="29093" fill="none" extrusionOk="0">
                  <a:moveTo>
                    <a:pt x="68149" y="29092"/>
                  </a:moveTo>
                  <a:lnTo>
                    <a:pt x="0" y="29092"/>
                  </a:lnTo>
                  <a:cubicBezTo>
                    <a:pt x="0" y="13020"/>
                    <a:pt x="15266" y="1"/>
                    <a:pt x="34084" y="1"/>
                  </a:cubicBezTo>
                  <a:cubicBezTo>
                    <a:pt x="52883" y="1"/>
                    <a:pt x="68149" y="13020"/>
                    <a:pt x="68149" y="2909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92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0"/>
            <p:cNvSpPr/>
            <p:nvPr/>
          </p:nvSpPr>
          <p:spPr>
            <a:xfrm>
              <a:off x="5614472" y="3446544"/>
              <a:ext cx="2413777" cy="1344783"/>
            </a:xfrm>
            <a:custGeom>
              <a:avLst/>
              <a:gdLst/>
              <a:ahLst/>
              <a:cxnLst/>
              <a:rect l="l" t="t" r="r" b="b"/>
              <a:pathLst>
                <a:path w="56321" h="31378" fill="none" extrusionOk="0">
                  <a:moveTo>
                    <a:pt x="0" y="1"/>
                  </a:moveTo>
                  <a:lnTo>
                    <a:pt x="56321" y="1"/>
                  </a:lnTo>
                  <a:cubicBezTo>
                    <a:pt x="56321" y="17341"/>
                    <a:pt x="43705" y="31377"/>
                    <a:pt x="28170" y="31377"/>
                  </a:cubicBezTo>
                  <a:cubicBezTo>
                    <a:pt x="12616" y="31377"/>
                    <a:pt x="0" y="17341"/>
                    <a:pt x="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92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0"/>
            <p:cNvSpPr/>
            <p:nvPr/>
          </p:nvSpPr>
          <p:spPr>
            <a:xfrm>
              <a:off x="5695928" y="1675870"/>
              <a:ext cx="3277913" cy="1586713"/>
            </a:xfrm>
            <a:custGeom>
              <a:avLst/>
              <a:gdLst/>
              <a:ahLst/>
              <a:cxnLst/>
              <a:rect l="l" t="t" r="r" b="b"/>
              <a:pathLst>
                <a:path w="76484" h="37023" fill="none" extrusionOk="0">
                  <a:moveTo>
                    <a:pt x="72489" y="1"/>
                  </a:moveTo>
                  <a:cubicBezTo>
                    <a:pt x="75389" y="5972"/>
                    <a:pt x="76483" y="26922"/>
                    <a:pt x="63771" y="37023"/>
                  </a:cubicBezTo>
                  <a:lnTo>
                    <a:pt x="13673" y="37023"/>
                  </a:lnTo>
                  <a:cubicBezTo>
                    <a:pt x="4532" y="32875"/>
                    <a:pt x="0" y="13173"/>
                    <a:pt x="434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92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8" name="Google Shape;228;p30"/>
          <p:cNvSpPr txBox="1">
            <a:spLocks noGrp="1"/>
          </p:cNvSpPr>
          <p:nvPr>
            <p:ph type="ctrTitle"/>
          </p:nvPr>
        </p:nvSpPr>
        <p:spPr>
          <a:xfrm>
            <a:off x="295985" y="1666417"/>
            <a:ext cx="5261726" cy="18106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Regression challenge using a Parametric and a </a:t>
            </a:r>
            <a:r>
              <a:rPr lang="en-US" sz="3600" dirty="0" err="1"/>
              <a:t>NonParametric</a:t>
            </a:r>
            <a:r>
              <a:rPr lang="en-US" sz="3600" dirty="0"/>
              <a:t> Approach </a:t>
            </a:r>
            <a:br>
              <a:rPr lang="en-US" sz="3600" dirty="0"/>
            </a:br>
            <a:r>
              <a:rPr lang="en-US" sz="3600" dirty="0">
                <a:solidFill>
                  <a:schemeClr val="dk1"/>
                </a:solidFill>
              </a:rPr>
              <a:t>Linear Regression Vs. KNN</a:t>
            </a:r>
            <a:endParaRPr sz="3600" dirty="0">
              <a:solidFill>
                <a:schemeClr val="dk1"/>
              </a:solidFill>
            </a:endParaRPr>
          </a:p>
        </p:txBody>
      </p:sp>
      <p:sp>
        <p:nvSpPr>
          <p:cNvPr id="229" name="Google Shape;229;p30"/>
          <p:cNvSpPr txBox="1">
            <a:spLocks noGrp="1"/>
          </p:cNvSpPr>
          <p:nvPr>
            <p:ph type="subTitle" idx="1"/>
          </p:nvPr>
        </p:nvSpPr>
        <p:spPr>
          <a:xfrm>
            <a:off x="169420" y="4296360"/>
            <a:ext cx="4671396" cy="61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Students: Hsham Ngim</a:t>
            </a:r>
            <a:endParaRPr dirty="0"/>
          </a:p>
        </p:txBody>
      </p:sp>
      <p:sp>
        <p:nvSpPr>
          <p:cNvPr id="230" name="Google Shape;230;p30"/>
          <p:cNvSpPr/>
          <p:nvPr/>
        </p:nvSpPr>
        <p:spPr>
          <a:xfrm>
            <a:off x="-1082176" y="219862"/>
            <a:ext cx="783000" cy="78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30" name="Picture 6" descr="MAIA | Erasmus Mundus Joint Master Degree in MedicAl Imaging and  Applications">
            <a:extLst>
              <a:ext uri="{FF2B5EF4-FFF2-40B4-BE49-F238E27FC236}">
                <a16:creationId xmlns:a16="http://schemas.microsoft.com/office/drawing/2014/main" id="{9EF8A3B4-2B81-6BAE-674B-15CFB55AD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79" y="350345"/>
            <a:ext cx="2003439" cy="72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50"/>
          <p:cNvSpPr txBox="1">
            <a:spLocks noGrp="1"/>
          </p:cNvSpPr>
          <p:nvPr>
            <p:ph type="title"/>
          </p:nvPr>
        </p:nvSpPr>
        <p:spPr>
          <a:xfrm>
            <a:off x="149330" y="445582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effectLst/>
                <a:latin typeface="Söhne"/>
              </a:rPr>
              <a:t>Exploratory Data Analysis</a:t>
            </a:r>
            <a:endParaRPr dirty="0"/>
          </a:p>
        </p:txBody>
      </p:sp>
      <p:sp>
        <p:nvSpPr>
          <p:cNvPr id="2" name="Google Shape;280;p34">
            <a:extLst>
              <a:ext uri="{FF2B5EF4-FFF2-40B4-BE49-F238E27FC236}">
                <a16:creationId xmlns:a16="http://schemas.microsoft.com/office/drawing/2014/main" id="{0BE19ADF-4ABB-E7B6-000D-2DE81A66A693}"/>
              </a:ext>
            </a:extLst>
          </p:cNvPr>
          <p:cNvSpPr txBox="1">
            <a:spLocks/>
          </p:cNvSpPr>
          <p:nvPr/>
        </p:nvSpPr>
        <p:spPr>
          <a:xfrm>
            <a:off x="136839" y="955344"/>
            <a:ext cx="2032784" cy="8402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FF0000"/>
                </a:solidFill>
                <a:latin typeface="NimbusRomNo9L-Regu"/>
              </a:rPr>
              <a:t>Scatter Plot: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3463AD-3094-3685-CABE-05C4DC6E4747}"/>
              </a:ext>
            </a:extLst>
          </p:cNvPr>
          <p:cNvSpPr txBox="1"/>
          <p:nvPr/>
        </p:nvSpPr>
        <p:spPr>
          <a:xfrm>
            <a:off x="8307710" y="4670304"/>
            <a:ext cx="71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NimbusRomNo9L-Regu"/>
              </a:rPr>
              <a:t>2</a:t>
            </a:r>
            <a:endParaRPr lang="en-US" sz="18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4F8D6A-F006-BC7C-AF1E-41181F137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50" y="1535559"/>
            <a:ext cx="2660653" cy="26606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69DA98-B0AB-376F-C779-33F7035F26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076" r="14537"/>
          <a:stretch/>
        </p:blipFill>
        <p:spPr>
          <a:xfrm>
            <a:off x="4429124" y="1580240"/>
            <a:ext cx="2977056" cy="2615972"/>
          </a:xfrm>
          <a:prstGeom prst="rect">
            <a:avLst/>
          </a:prstGeom>
        </p:spPr>
      </p:pic>
      <p:sp>
        <p:nvSpPr>
          <p:cNvPr id="11" name="Google Shape;280;p34">
            <a:extLst>
              <a:ext uri="{FF2B5EF4-FFF2-40B4-BE49-F238E27FC236}">
                <a16:creationId xmlns:a16="http://schemas.microsoft.com/office/drawing/2014/main" id="{0DFEC6AB-10A2-66F0-BA9C-DAFBADD8D273}"/>
              </a:ext>
            </a:extLst>
          </p:cNvPr>
          <p:cNvSpPr txBox="1">
            <a:spLocks/>
          </p:cNvSpPr>
          <p:nvPr/>
        </p:nvSpPr>
        <p:spPr>
          <a:xfrm>
            <a:off x="4572000" y="955344"/>
            <a:ext cx="2939760" cy="8402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FF0000"/>
                </a:solidFill>
                <a:latin typeface="NimbusRomNo9L-Regu"/>
              </a:rPr>
              <a:t>Correlation Matrix :</a:t>
            </a:r>
          </a:p>
        </p:txBody>
      </p:sp>
      <p:sp>
        <p:nvSpPr>
          <p:cNvPr id="12" name="Google Shape;280;p34">
            <a:extLst>
              <a:ext uri="{FF2B5EF4-FFF2-40B4-BE49-F238E27FC236}">
                <a16:creationId xmlns:a16="http://schemas.microsoft.com/office/drawing/2014/main" id="{0D8A5626-6FDF-9CFA-51E1-C42764BC775C}"/>
              </a:ext>
            </a:extLst>
          </p:cNvPr>
          <p:cNvSpPr txBox="1">
            <a:spLocks/>
          </p:cNvSpPr>
          <p:nvPr/>
        </p:nvSpPr>
        <p:spPr>
          <a:xfrm>
            <a:off x="93382" y="4100737"/>
            <a:ext cx="7727891" cy="8402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1">
                    <a:lumMod val="10000"/>
                  </a:schemeClr>
                </a:solidFill>
                <a:latin typeface="NimbusRomNo9L-Regu"/>
              </a:rPr>
              <a:t>It can be seen that only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NimbusRomNo9L-Regu"/>
              </a:rPr>
              <a:t>V3</a:t>
            </a:r>
            <a:r>
              <a:rPr lang="en-US" sz="1800" dirty="0">
                <a:solidFill>
                  <a:schemeClr val="bg1">
                    <a:lumMod val="10000"/>
                  </a:schemeClr>
                </a:solidFill>
                <a:latin typeface="NimbusRomNo9L-Regu"/>
              </a:rPr>
              <a:t> has a linear relationship with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NimbusRomNo9L-Regu"/>
              </a:rPr>
              <a:t>Y</a:t>
            </a:r>
            <a:r>
              <a:rPr lang="en-US" sz="1800" dirty="0">
                <a:solidFill>
                  <a:schemeClr val="bg1">
                    <a:lumMod val="10000"/>
                  </a:schemeClr>
                </a:solidFill>
                <a:latin typeface="NimbusRomNo9L-Regu"/>
              </a:rPr>
              <a:t>.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NimbusRomNo9L-Regu"/>
              </a:rPr>
              <a:t>V1</a:t>
            </a:r>
            <a:r>
              <a:rPr lang="en-US" sz="1800" dirty="0">
                <a:solidFill>
                  <a:schemeClr val="bg1">
                    <a:lumMod val="10000"/>
                  </a:schemeClr>
                </a:solidFill>
                <a:latin typeface="NimbusRomNo9L-Regu"/>
              </a:rPr>
              <a:t>,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NimbusRomNo9L-Regu"/>
              </a:rPr>
              <a:t>V5</a:t>
            </a:r>
            <a:r>
              <a:rPr lang="en-US" sz="1800" dirty="0">
                <a:solidFill>
                  <a:schemeClr val="bg1">
                    <a:lumMod val="10000"/>
                  </a:schemeClr>
                </a:solidFill>
                <a:latin typeface="NimbusRomNo9L-Regu"/>
              </a:rPr>
              <a:t>, and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NimbusRomNo9L-Regu"/>
              </a:rPr>
              <a:t>V7</a:t>
            </a:r>
            <a:r>
              <a:rPr lang="en-US" sz="1800" dirty="0">
                <a:solidFill>
                  <a:schemeClr val="bg1">
                    <a:lumMod val="10000"/>
                  </a:schemeClr>
                </a:solidFill>
                <a:latin typeface="NimbusRomNo9L-Regu"/>
              </a:rPr>
              <a:t> have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NimbusRomNo9L-Regu"/>
              </a:rPr>
              <a:t>high</a:t>
            </a:r>
            <a:r>
              <a:rPr lang="en-US" sz="1800" dirty="0">
                <a:solidFill>
                  <a:schemeClr val="bg1">
                    <a:lumMod val="10000"/>
                  </a:schemeClr>
                </a:solidFill>
                <a:latin typeface="NimbusRomNo9L-Regu"/>
              </a:rPr>
              <a:t> correlation.</a:t>
            </a:r>
          </a:p>
        </p:txBody>
      </p:sp>
    </p:spTree>
    <p:extLst>
      <p:ext uri="{BB962C8B-B14F-4D97-AF65-F5344CB8AC3E}">
        <p14:creationId xmlns:p14="http://schemas.microsoft.com/office/powerpoint/2010/main" val="3128472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50"/>
          <p:cNvSpPr txBox="1">
            <a:spLocks noGrp="1"/>
          </p:cNvSpPr>
          <p:nvPr>
            <p:ph type="title"/>
          </p:nvPr>
        </p:nvSpPr>
        <p:spPr>
          <a:xfrm>
            <a:off x="149330" y="445582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effectLst/>
                <a:latin typeface="Söhne"/>
              </a:rPr>
              <a:t>Methodology - Feature Engineering</a:t>
            </a:r>
            <a:endParaRPr dirty="0"/>
          </a:p>
        </p:txBody>
      </p:sp>
      <p:sp>
        <p:nvSpPr>
          <p:cNvPr id="2" name="Google Shape;280;p34">
            <a:extLst>
              <a:ext uri="{FF2B5EF4-FFF2-40B4-BE49-F238E27FC236}">
                <a16:creationId xmlns:a16="http://schemas.microsoft.com/office/drawing/2014/main" id="{0BE19ADF-4ABB-E7B6-000D-2DE81A66A693}"/>
              </a:ext>
            </a:extLst>
          </p:cNvPr>
          <p:cNvSpPr txBox="1">
            <a:spLocks/>
          </p:cNvSpPr>
          <p:nvPr/>
        </p:nvSpPr>
        <p:spPr>
          <a:xfrm>
            <a:off x="136838" y="955343"/>
            <a:ext cx="8179185" cy="41798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FF0000"/>
                </a:solidFill>
                <a:latin typeface="NimbusRomNo9L-Regu"/>
              </a:rPr>
              <a:t>Interaction Terms:</a:t>
            </a:r>
          </a:p>
          <a:p>
            <a:pPr marL="457200" indent="-28575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1800" dirty="0">
                <a:latin typeface="NimbusRomNo9L-Regu"/>
              </a:rPr>
              <a:t>Created interaction terms (e.g. v1*v2) by combining all 9 predictors (v1, v2, ..., v9) pairwise.</a:t>
            </a:r>
          </a:p>
          <a:p>
            <a:pPr marL="457200" indent="-28575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1800" dirty="0">
                <a:latin typeface="NimbusRomNo9L-Regu"/>
              </a:rPr>
              <a:t>Captured potential combined effects and interactions between predictors.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FF0000"/>
                </a:solidFill>
                <a:latin typeface="NimbusRomNo9L-Regu"/>
              </a:rPr>
              <a:t>Non-Linear Transformations:</a:t>
            </a:r>
          </a:p>
          <a:p>
            <a:pPr marL="457200" indent="-282575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1800" dirty="0">
                <a:latin typeface="NimbusRomNo9L-Regu"/>
              </a:rPr>
              <a:t>Applied non/linear transformations to the original 9 features (e.g. pow(v1,2), pow(v6,3), etc.).</a:t>
            </a:r>
          </a:p>
          <a:p>
            <a:pPr marL="457200" indent="-282575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1800" dirty="0">
                <a:latin typeface="NimbusRomNo9L-Regu"/>
              </a:rPr>
              <a:t>Generated new features capturing complex relationships and enhancing model flexibility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v"/>
            </a:pPr>
            <a:endParaRPr lang="en-US" sz="1800" b="0" i="0" u="none" strike="noStrike" baseline="0" dirty="0">
              <a:latin typeface="NimbusRomNo9L-Regu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3463AD-3094-3685-CABE-05C4DC6E4747}"/>
              </a:ext>
            </a:extLst>
          </p:cNvPr>
          <p:cNvSpPr txBox="1"/>
          <p:nvPr/>
        </p:nvSpPr>
        <p:spPr>
          <a:xfrm>
            <a:off x="8307710" y="4670304"/>
            <a:ext cx="71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NimbusRomNo9L-Regu"/>
              </a:rPr>
              <a:t>2</a:t>
            </a:r>
            <a:endParaRPr lang="en-US" sz="1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597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50"/>
          <p:cNvSpPr txBox="1">
            <a:spLocks noGrp="1"/>
          </p:cNvSpPr>
          <p:nvPr>
            <p:ph type="title"/>
          </p:nvPr>
        </p:nvSpPr>
        <p:spPr>
          <a:xfrm>
            <a:off x="149330" y="37633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effectLst/>
                <a:latin typeface="Söhne"/>
              </a:rPr>
              <a:t>Methodology - Model Training</a:t>
            </a:r>
            <a:endParaRPr dirty="0"/>
          </a:p>
        </p:txBody>
      </p:sp>
      <p:sp>
        <p:nvSpPr>
          <p:cNvPr id="2" name="Google Shape;280;p34">
            <a:extLst>
              <a:ext uri="{FF2B5EF4-FFF2-40B4-BE49-F238E27FC236}">
                <a16:creationId xmlns:a16="http://schemas.microsoft.com/office/drawing/2014/main" id="{0BE19ADF-4ABB-E7B6-000D-2DE81A66A693}"/>
              </a:ext>
            </a:extLst>
          </p:cNvPr>
          <p:cNvSpPr txBox="1">
            <a:spLocks/>
          </p:cNvSpPr>
          <p:nvPr/>
        </p:nvSpPr>
        <p:spPr>
          <a:xfrm>
            <a:off x="149330" y="922713"/>
            <a:ext cx="8624777" cy="39821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FF0000"/>
                </a:solidFill>
                <a:latin typeface="NimbusRomNo9L-Regu"/>
              </a:rPr>
              <a:t>Machine Learning Models: </a:t>
            </a:r>
            <a:r>
              <a:rPr lang="en-US" sz="1800" dirty="0">
                <a:latin typeface="NimbusRomNo9L-Regu"/>
              </a:rPr>
              <a:t>The following models were trained using the original and the engineered features:</a:t>
            </a:r>
          </a:p>
          <a:p>
            <a:pPr marL="457200" lvl="2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1600" dirty="0">
                <a:latin typeface="NimbusRomNo9L-Regu"/>
              </a:rPr>
              <a:t>Linear Regression &amp; KNN.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FF0000"/>
                </a:solidFill>
                <a:latin typeface="NimbusRomNo9L-Regu"/>
              </a:rPr>
              <a:t>Pre-processing: </a:t>
            </a:r>
            <a:r>
              <a:rPr lang="en-US" sz="1800" dirty="0">
                <a:latin typeface="NimbusRomNo9L-Regu"/>
              </a:rPr>
              <a:t>Data standardization is applied to have a mean of zero and a standard deviation of one.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FF0000"/>
                </a:solidFill>
                <a:latin typeface="NimbusRomNo9L-Regu"/>
              </a:rPr>
              <a:t>Data Split: </a:t>
            </a:r>
            <a:r>
              <a:rPr lang="en-US" sz="1800" b="0" i="0" u="none" strike="noStrike" baseline="0" dirty="0">
                <a:latin typeface="NimbusRomNo9L-Regu"/>
              </a:rPr>
              <a:t>The training data was split into 60% training, 20% validation, and 20% test sets. 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FF0000"/>
                </a:solidFill>
                <a:latin typeface="NimbusRomNo9L-Regu"/>
              </a:rPr>
              <a:t>Best Model Selection: </a:t>
            </a:r>
            <a:r>
              <a:rPr lang="en-US" sz="1800" b="0" i="0" u="none" strike="noStrike" baseline="0" dirty="0">
                <a:latin typeface="NimbusRomNo9L-Regu"/>
              </a:rPr>
              <a:t>The model that performed best on the validation set was selected as the final model for evaluation and testing. For KNN, the best k = 9.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v"/>
            </a:pPr>
            <a:endParaRPr lang="en-US" sz="1800" b="0" i="0" u="none" strike="noStrike" baseline="0" dirty="0">
              <a:latin typeface="NimbusRomNo9L-Regu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3463AD-3094-3685-CABE-05C4DC6E4747}"/>
              </a:ext>
            </a:extLst>
          </p:cNvPr>
          <p:cNvSpPr txBox="1"/>
          <p:nvPr/>
        </p:nvSpPr>
        <p:spPr>
          <a:xfrm>
            <a:off x="8307710" y="4670304"/>
            <a:ext cx="71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NimbusRomNo9L-Regu"/>
              </a:rPr>
              <a:t>3</a:t>
            </a:r>
            <a:endParaRPr lang="en-US" sz="1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715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50"/>
          <p:cNvSpPr txBox="1">
            <a:spLocks noGrp="1"/>
          </p:cNvSpPr>
          <p:nvPr>
            <p:ph type="title"/>
          </p:nvPr>
        </p:nvSpPr>
        <p:spPr>
          <a:xfrm>
            <a:off x="149330" y="372774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effectLst/>
                <a:latin typeface="Söhne"/>
              </a:rPr>
              <a:t>RESULTS</a:t>
            </a:r>
            <a:endParaRPr dirty="0"/>
          </a:p>
        </p:txBody>
      </p:sp>
      <p:sp>
        <p:nvSpPr>
          <p:cNvPr id="2" name="Google Shape;280;p34">
            <a:extLst>
              <a:ext uri="{FF2B5EF4-FFF2-40B4-BE49-F238E27FC236}">
                <a16:creationId xmlns:a16="http://schemas.microsoft.com/office/drawing/2014/main" id="{0BE19ADF-4ABB-E7B6-000D-2DE81A66A693}"/>
              </a:ext>
            </a:extLst>
          </p:cNvPr>
          <p:cNvSpPr txBox="1">
            <a:spLocks/>
          </p:cNvSpPr>
          <p:nvPr/>
        </p:nvSpPr>
        <p:spPr>
          <a:xfrm>
            <a:off x="149330" y="942448"/>
            <a:ext cx="3524895" cy="3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NimbusRomNo9L-Regu"/>
              </a:rPr>
              <a:t>The results of the </a:t>
            </a:r>
            <a:r>
              <a:rPr lang="en-US" sz="1800" b="0" i="0" u="none" strike="noStrike" cap="none" dirty="0">
                <a:solidFill>
                  <a:srgbClr val="FF0000"/>
                </a:solidFill>
                <a:effectLst/>
                <a:latin typeface="Arial"/>
                <a:cs typeface="Arial"/>
                <a:sym typeface="Arial"/>
              </a:rPr>
              <a:t>Linear Regression with original and engineered features </a:t>
            </a:r>
            <a:r>
              <a:rPr lang="en-US" sz="1800" dirty="0">
                <a:solidFill>
                  <a:schemeClr val="tx1"/>
                </a:solidFill>
                <a:latin typeface="NimbusRomNo9L-Regu"/>
              </a:rPr>
              <a:t>model on the 20% test set outperformed all other models of linear regression and KNN.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NimbusRomNo9L-Regu"/>
              </a:rPr>
              <a:t>Nonlinear transformations </a:t>
            </a:r>
            <a:r>
              <a:rPr lang="en-US" sz="1800" dirty="0">
                <a:solidFill>
                  <a:schemeClr val="tx1"/>
                </a:solidFill>
                <a:latin typeface="NimbusRomNo9L-Regu"/>
              </a:rPr>
              <a:t>seem to have a crucial importance in improving the model’s performance as it helps to capture non-linear relationship of the data.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3463AD-3094-3685-CABE-05C4DC6E4747}"/>
              </a:ext>
            </a:extLst>
          </p:cNvPr>
          <p:cNvSpPr txBox="1"/>
          <p:nvPr/>
        </p:nvSpPr>
        <p:spPr>
          <a:xfrm>
            <a:off x="8307710" y="4670304"/>
            <a:ext cx="71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NimbusRomNo9L-Regu"/>
              </a:rPr>
              <a:t>5</a:t>
            </a:r>
            <a:endParaRPr lang="en-US" sz="1800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39BB5B8-8FE9-F41C-2711-9A3793F33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641463"/>
              </p:ext>
            </p:extLst>
          </p:nvPr>
        </p:nvGraphicFramePr>
        <p:xfrm>
          <a:off x="3793750" y="725005"/>
          <a:ext cx="5200920" cy="3962400"/>
        </p:xfrm>
        <a:graphic>
          <a:graphicData uri="http://schemas.openxmlformats.org/drawingml/2006/table">
            <a:tbl>
              <a:tblPr firstRow="1" bandRow="1">
                <a:tableStyleId>{D35A0DA4-013D-41A7-9210-6B0052F0DA22}</a:tableStyleId>
              </a:tblPr>
              <a:tblGrid>
                <a:gridCol w="1733640">
                  <a:extLst>
                    <a:ext uri="{9D8B030D-6E8A-4147-A177-3AD203B41FA5}">
                      <a16:colId xmlns:a16="http://schemas.microsoft.com/office/drawing/2014/main" val="71184747"/>
                    </a:ext>
                  </a:extLst>
                </a:gridCol>
                <a:gridCol w="1733640">
                  <a:extLst>
                    <a:ext uri="{9D8B030D-6E8A-4147-A177-3AD203B41FA5}">
                      <a16:colId xmlns:a16="http://schemas.microsoft.com/office/drawing/2014/main" val="3450025626"/>
                    </a:ext>
                  </a:extLst>
                </a:gridCol>
                <a:gridCol w="1733640">
                  <a:extLst>
                    <a:ext uri="{9D8B030D-6E8A-4147-A177-3AD203B41FA5}">
                      <a16:colId xmlns:a16="http://schemas.microsoft.com/office/drawing/2014/main" val="939421588"/>
                    </a:ext>
                  </a:extLst>
                </a:gridCol>
              </a:tblGrid>
              <a:tr h="294809">
                <a:tc>
                  <a:txBody>
                    <a:bodyPr/>
                    <a:lstStyle/>
                    <a:p>
                      <a:pPr fontAlgn="b"/>
                      <a:r>
                        <a:rPr lang="en-US" b="1" dirty="0">
                          <a:effectLst/>
                        </a:rPr>
                        <a:t>Model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 dirty="0">
                          <a:effectLst/>
                        </a:rPr>
                        <a:t>RMSE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 dirty="0">
                          <a:effectLst/>
                        </a:rPr>
                        <a:t>MAE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843663199"/>
                  </a:ext>
                </a:extLst>
              </a:tr>
              <a:tr h="294809">
                <a:tc>
                  <a:txBody>
                    <a:bodyPr/>
                    <a:lstStyle/>
                    <a:p>
                      <a:pPr fontAlgn="base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Linear Regression with original 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14.87623  </a:t>
                      </a:r>
                      <a:endParaRPr lang="en-US" sz="1400" b="0" i="0" u="none" strike="noStrike" cap="none" dirty="0">
                        <a:solidFill>
                          <a:srgbClr val="FF0000"/>
                        </a:solidFill>
                        <a:effectLst/>
                        <a:latin typeface="Arial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12.72461  </a:t>
                      </a:r>
                      <a:endParaRPr lang="en-US" sz="1400" b="0" i="0" u="none" strike="noStrike" cap="none" dirty="0">
                        <a:solidFill>
                          <a:srgbClr val="FF0000"/>
                        </a:solidFill>
                        <a:effectLst/>
                        <a:latin typeface="Arial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7535523"/>
                  </a:ext>
                </a:extLst>
              </a:tr>
              <a:tr h="294809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Linear Regression with only “V3” predictor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14.87623  </a:t>
                      </a:r>
                      <a:endParaRPr lang="en-US" sz="1400" b="0" i="0" u="none" strike="noStrike" cap="none" dirty="0">
                        <a:solidFill>
                          <a:srgbClr val="FF0000"/>
                        </a:solidFill>
                        <a:effectLst/>
                        <a:latin typeface="Arial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12.72461  </a:t>
                      </a:r>
                      <a:endParaRPr lang="en-US" sz="1400" b="0" i="0" u="none" strike="noStrike" cap="none" dirty="0">
                        <a:solidFill>
                          <a:srgbClr val="FF0000"/>
                        </a:solidFill>
                        <a:effectLst/>
                        <a:latin typeface="Arial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207961"/>
                  </a:ext>
                </a:extLst>
              </a:tr>
              <a:tr h="294809">
                <a:tc>
                  <a:txBody>
                    <a:bodyPr/>
                    <a:lstStyle/>
                    <a:p>
                      <a:pPr fontAlgn="base"/>
                      <a:r>
                        <a:rPr lang="en-US" sz="14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Linear Regression with original and engineered 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0.00114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0.00087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6683335"/>
                  </a:ext>
                </a:extLst>
              </a:tr>
              <a:tr h="294809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KNN with original 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8.15605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6.24124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1411402"/>
                  </a:ext>
                </a:extLst>
              </a:tr>
              <a:tr h="294809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KNN with engineered 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1.78139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1.42702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8475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4610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50"/>
          <p:cNvSpPr txBox="1">
            <a:spLocks noGrp="1"/>
          </p:cNvSpPr>
          <p:nvPr>
            <p:ph type="title"/>
          </p:nvPr>
        </p:nvSpPr>
        <p:spPr>
          <a:xfrm>
            <a:off x="58437" y="2170700"/>
            <a:ext cx="8794370" cy="802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4001865"/>
      </p:ext>
    </p:extLst>
  </p:cSld>
  <p:clrMapOvr>
    <a:masterClrMapping/>
  </p:clrMapOvr>
</p:sld>
</file>

<file path=ppt/theme/theme1.xml><?xml version="1.0" encoding="utf-8"?>
<a:theme xmlns:a="http://schemas.openxmlformats.org/drawingml/2006/main" name=" Brain Cancer by Slidesgo">
  <a:themeElements>
    <a:clrScheme name="Simple Light">
      <a:dk1>
        <a:srgbClr val="434343"/>
      </a:dk1>
      <a:lt1>
        <a:srgbClr val="F3F3F3"/>
      </a:lt1>
      <a:dk2>
        <a:srgbClr val="FF5B5B"/>
      </a:dk2>
      <a:lt2>
        <a:srgbClr val="66666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36169</TotalTime>
  <Words>334</Words>
  <Application>Microsoft Office PowerPoint</Application>
  <PresentationFormat>On-screen Show (16:9)</PresentationFormat>
  <Paragraphs>46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Spartan</vt:lpstr>
      <vt:lpstr>NimbusRomNo9L-Regu</vt:lpstr>
      <vt:lpstr>Wingdings</vt:lpstr>
      <vt:lpstr>Söhne</vt:lpstr>
      <vt:lpstr>Cabin</vt:lpstr>
      <vt:lpstr> Brain Cancer by Slidesgo</vt:lpstr>
      <vt:lpstr>Regression challenge using a Parametric and a NonParametric Approach  Linear Regression Vs. KNN</vt:lpstr>
      <vt:lpstr>Exploratory Data Analysis</vt:lpstr>
      <vt:lpstr>Methodology - Feature Engineering</vt:lpstr>
      <vt:lpstr>Methodology - Model Training</vt:lpstr>
      <vt:lpstr>RESULTS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Lesions Segmentation  A Review on ML VS. DL</dc:title>
  <dc:creator>Husam Nujaim</dc:creator>
  <cp:lastModifiedBy>Husam Nujaim</cp:lastModifiedBy>
  <cp:revision>123</cp:revision>
  <dcterms:modified xsi:type="dcterms:W3CDTF">2023-05-29T01:35:34Z</dcterms:modified>
</cp:coreProperties>
</file>