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6"/>
  </p:notesMasterIdLst>
  <p:sldIdLst>
    <p:sldId id="271" r:id="rId5"/>
  </p:sldIdLst>
  <p:sldSz cx="16256000" cy="9271000"/>
  <p:notesSz cx="16256000" cy="9271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FFF"/>
    <a:srgbClr val="F3FFFF"/>
    <a:srgbClr val="C6D9F1"/>
    <a:srgbClr val="043673"/>
    <a:srgbClr val="001423"/>
    <a:srgbClr val="F8E2E3"/>
    <a:srgbClr val="E2EEFB"/>
    <a:srgbClr val="F2DCDB"/>
    <a:srgbClr val="E6E0EC"/>
    <a:srgbClr val="DCE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39" autoAdjust="0"/>
    <p:restoredTop sz="94740" autoAdjust="0"/>
  </p:normalViewPr>
  <p:slideViewPr>
    <p:cSldViewPr snapToGrid="0">
      <p:cViewPr varScale="1">
        <p:scale>
          <a:sx n="59" d="100"/>
          <a:sy n="59" d="100"/>
        </p:scale>
        <p:origin x="702" y="8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2.png"/><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900" b="1">
                <a:latin typeface="Arial"/>
                <a:ea typeface="Arial"/>
                <a:cs typeface="Arial"/>
              </a:defRPr>
            </a:pPr>
            <a:r>
              <a:rPr lang="en-US" sz="1400" dirty="0"/>
              <a:t>Means &amp; Standard deviation
(Screened 2021)</a:t>
            </a:r>
          </a:p>
        </c:rich>
      </c:tx>
      <c:layout>
        <c:manualLayout>
          <c:xMode val="edge"/>
          <c:yMode val="edge"/>
          <c:x val="0"/>
          <c:y val="3.3590943246911155E-3"/>
        </c:manualLayout>
      </c:layout>
      <c:overlay val="0"/>
    </c:title>
    <c:autoTitleDeleted val="0"/>
    <c:plotArea>
      <c:layout/>
      <c:barChart>
        <c:barDir val="col"/>
        <c:grouping val="clustered"/>
        <c:varyColors val="0"/>
        <c:ser>
          <c:idx val="0"/>
          <c:order val="0"/>
          <c:tx>
            <c:v/>
          </c:tx>
          <c:spPr>
            <a:solidFill>
              <a:srgbClr val="A9D18E"/>
            </a:solidFill>
            <a:ln>
              <a:solidFill>
                <a:srgbClr val="A9D18E"/>
              </a:solidFill>
              <a:prstDash val="solid"/>
            </a:ln>
          </c:spPr>
          <c:invertIfNegative val="0"/>
          <c:errBars>
            <c:errBarType val="both"/>
            <c:errValType val="cust"/>
            <c:noEndCap val="0"/>
            <c:plus>
              <c:numLit>
                <c:formatCode>General</c:formatCode>
                <c:ptCount val="2"/>
                <c:pt idx="0">
                  <c:v>287.33700348446001</c:v>
                </c:pt>
                <c:pt idx="1">
                  <c:v>414.47755410533728</c:v>
                </c:pt>
              </c:numLit>
            </c:plus>
            <c:minus>
              <c:numLit>
                <c:formatCode>General</c:formatCode>
                <c:ptCount val="2"/>
                <c:pt idx="0">
                  <c:v>0</c:v>
                </c:pt>
                <c:pt idx="1">
                  <c:v>0</c:v>
                </c:pt>
              </c:numLit>
            </c:minus>
          </c:errBars>
          <c:cat>
            <c:strLit>
              <c:ptCount val="2"/>
              <c:pt idx="0">
                <c:v>Screened 2021</c:v>
              </c:pt>
              <c:pt idx="1">
                <c:v>Screened 2020</c:v>
              </c:pt>
            </c:strLit>
          </c:cat>
          <c:val>
            <c:numLit>
              <c:formatCode>General</c:formatCode>
              <c:ptCount val="2"/>
              <c:pt idx="0">
                <c:v>3178.625</c:v>
              </c:pt>
              <c:pt idx="1">
                <c:v>3029.25</c:v>
              </c:pt>
            </c:numLit>
          </c:val>
          <c:extLst>
            <c:ext xmlns:c16="http://schemas.microsoft.com/office/drawing/2014/chart" uri="{C3380CC4-5D6E-409C-BE32-E72D297353CC}">
              <c16:uniqueId val="{00000000-F8A6-4FD9-A812-F37A81C936A1}"/>
            </c:ext>
          </c:extLst>
        </c:ser>
        <c:dLbls>
          <c:showLegendKey val="0"/>
          <c:showVal val="0"/>
          <c:showCatName val="0"/>
          <c:showSerName val="0"/>
          <c:showPercent val="0"/>
          <c:showBubbleSize val="0"/>
        </c:dLbls>
        <c:gapWidth val="60"/>
        <c:overlap val="-30"/>
        <c:axId val="-1398186128"/>
        <c:axId val="-1398192112"/>
      </c:barChart>
      <c:scatterChart>
        <c:scatterStyle val="lineMarker"/>
        <c:varyColors val="0"/>
        <c:ser>
          <c:idx val="1"/>
          <c:order val="1"/>
          <c:tx>
            <c:v/>
          </c:tx>
          <c:spPr>
            <a:ln w="12700">
              <a:solidFill>
                <a:srgbClr val="000000"/>
              </a:solidFill>
              <a:prstDash val="solid"/>
            </a:ln>
            <a:effectLst/>
          </c:spPr>
          <c:marker>
            <c:symbol val="none"/>
          </c:marker>
          <c:dLbls>
            <c:dLbl>
              <c:idx val="0"/>
              <c:tx>
                <c:rich>
                  <a:bodyPr/>
                  <a:lstStyle/>
                  <a:p>
                    <a:r>
                      <a:rPr lang="en-US"/>
                      <a:t> </a:t>
                    </a:r>
                  </a:p>
                </c:rich>
              </c:tx>
              <c:dLblPos val="t"/>
              <c:showLegendKey val="0"/>
              <c:showVal val="0"/>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8A6-4FD9-A812-F37A81C936A1}"/>
                </c:ext>
              </c:extLst>
            </c:dLbl>
            <c:dLbl>
              <c:idx val="1"/>
              <c:tx>
                <c:rich>
                  <a:bodyPr/>
                  <a:lstStyle/>
                  <a:p>
                    <a:r>
                      <a:rPr lang="en-US"/>
                      <a:t> </a:t>
                    </a:r>
                  </a:p>
                </c:rich>
              </c:tx>
              <c:dLblPos val="t"/>
              <c:showLegendKey val="0"/>
              <c:showVal val="0"/>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F8A6-4FD9-A812-F37A81C936A1}"/>
                </c:ext>
              </c:extLst>
            </c:dLbl>
            <c:dLbl>
              <c:idx val="2"/>
              <c:layout>
                <c:manualLayout>
                  <c:x val="-6.9670275590551181E-2"/>
                  <c:y val="-2.4598116411919099E-2"/>
                </c:manualLayout>
              </c:layout>
              <c:tx>
                <c:rich>
                  <a:bodyPr/>
                  <a:lstStyle/>
                  <a:p>
                    <a:r>
                      <a:rPr lang="en-US"/>
                      <a:t>p=0.500</a:t>
                    </a:r>
                  </a:p>
                </c:rich>
              </c:tx>
              <c:dLblPos val="r"/>
              <c:showLegendKey val="0"/>
              <c:showVal val="0"/>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F8A6-4FD9-A812-F37A81C936A1}"/>
                </c:ext>
              </c:extLst>
            </c:dLbl>
            <c:dLbl>
              <c:idx val="3"/>
              <c:tx>
                <c:rich>
                  <a:bodyPr/>
                  <a:lstStyle/>
                  <a:p>
                    <a:r>
                      <a:rPr lang="en-US"/>
                      <a:t> </a:t>
                    </a:r>
                  </a:p>
                </c:rich>
              </c:tx>
              <c:dLblPos val="t"/>
              <c:showLegendKey val="0"/>
              <c:showVal val="0"/>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F8A6-4FD9-A812-F37A81C936A1}"/>
                </c:ext>
              </c:extLst>
            </c:dLbl>
            <c:dLbl>
              <c:idx val="4"/>
              <c:tx>
                <c:rich>
                  <a:bodyPr/>
                  <a:lstStyle/>
                  <a:p>
                    <a:r>
                      <a:rPr lang="en-US"/>
                      <a:t> </a:t>
                    </a:r>
                  </a:p>
                </c:rich>
              </c:tx>
              <c:dLblPos val="t"/>
              <c:showLegendKey val="0"/>
              <c:showVal val="0"/>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F8A6-4FD9-A812-F37A81C936A1}"/>
                </c:ext>
              </c:extLst>
            </c:dLbl>
            <c:spPr>
              <a:noFill/>
              <a:ln>
                <a:noFill/>
              </a:ln>
              <a:effectLst/>
            </c:spPr>
            <c:txPr>
              <a:bodyPr rot="0" vert="horz" wrap="square" lIns="38100" tIns="19050" rIns="38100" bIns="19050" anchor="ctr">
                <a:spAutoFit/>
              </a:bodyPr>
              <a:lstStyle/>
              <a:p>
                <a:pPr>
                  <a:defRPr sz="1200"/>
                </a:pPr>
                <a:endParaRPr lang="en-US"/>
              </a:p>
            </c:txPr>
            <c:dLblPos val="t"/>
            <c:showLegendKey val="0"/>
            <c:showVal val="0"/>
            <c:showCatName val="1"/>
            <c:showSerName val="0"/>
            <c:showPercent val="0"/>
            <c:showBubbleSize val="0"/>
            <c:showLeaderLines val="0"/>
            <c:extLst>
              <c:ext xmlns:c15="http://schemas.microsoft.com/office/drawing/2012/chart" uri="{CE6537A1-D6FC-4f65-9D91-7224C49458BB}">
                <c15:showLeaderLines val="1"/>
              </c:ext>
            </c:extLst>
          </c:dLbls>
          <c:xVal>
            <c:numLit>
              <c:formatCode>General</c:formatCode>
              <c:ptCount val="5"/>
              <c:pt idx="0">
                <c:v>1</c:v>
              </c:pt>
              <c:pt idx="1">
                <c:v>1</c:v>
              </c:pt>
              <c:pt idx="2">
                <c:v>1.5</c:v>
              </c:pt>
              <c:pt idx="3">
                <c:v>2</c:v>
              </c:pt>
              <c:pt idx="4">
                <c:v>2</c:v>
              </c:pt>
            </c:numLit>
          </c:xVal>
          <c:yVal>
            <c:numLit>
              <c:formatCode>General</c:formatCode>
              <c:ptCount val="5"/>
              <c:pt idx="0">
                <c:v>3510</c:v>
              </c:pt>
              <c:pt idx="1">
                <c:v>3530</c:v>
              </c:pt>
              <c:pt idx="2">
                <c:v>3530</c:v>
              </c:pt>
              <c:pt idx="3">
                <c:v>3530</c:v>
              </c:pt>
              <c:pt idx="4">
                <c:v>3510</c:v>
              </c:pt>
            </c:numLit>
          </c:yVal>
          <c:smooth val="0"/>
          <c:extLst>
            <c:ext xmlns:c16="http://schemas.microsoft.com/office/drawing/2014/chart" uri="{C3380CC4-5D6E-409C-BE32-E72D297353CC}">
              <c16:uniqueId val="{00000006-F8A6-4FD9-A812-F37A81C936A1}"/>
            </c:ext>
          </c:extLst>
        </c:ser>
        <c:dLbls>
          <c:showLegendKey val="0"/>
          <c:showVal val="0"/>
          <c:showCatName val="0"/>
          <c:showSerName val="0"/>
          <c:showPercent val="0"/>
          <c:showBubbleSize val="0"/>
        </c:dLbls>
        <c:axId val="-1398191568"/>
        <c:axId val="-1398193200"/>
      </c:scatterChart>
      <c:catAx>
        <c:axId val="-1398186128"/>
        <c:scaling>
          <c:orientation val="minMax"/>
        </c:scaling>
        <c:delete val="0"/>
        <c:axPos val="b"/>
        <c:title>
          <c:tx>
            <c:rich>
              <a:bodyPr/>
              <a:lstStyle/>
              <a:p>
                <a:pPr>
                  <a:defRPr sz="1200" b="0">
                    <a:latin typeface="Arial"/>
                    <a:ea typeface="Arial"/>
                    <a:cs typeface="Arial"/>
                  </a:defRPr>
                </a:pPr>
                <a:r>
                  <a:rPr lang="en-US" sz="1200"/>
                  <a:t>Samples</a:t>
                </a:r>
              </a:p>
            </c:rich>
          </c:tx>
          <c:layout>
            <c:manualLayout>
              <c:xMode val="edge"/>
              <c:yMode val="edge"/>
              <c:x val="0.46517724008872469"/>
              <c:y val="0.92208567489098137"/>
            </c:manualLayout>
          </c:layout>
          <c:overlay val="0"/>
        </c:title>
        <c:numFmt formatCode="General" sourceLinked="0"/>
        <c:majorTickMark val="cross"/>
        <c:minorTickMark val="none"/>
        <c:tickLblPos val="nextTo"/>
        <c:txPr>
          <a:bodyPr rot="0" vert="horz"/>
          <a:lstStyle/>
          <a:p>
            <a:pPr>
              <a:defRPr sz="1600"/>
            </a:pPr>
            <a:endParaRPr lang="en-US"/>
          </a:p>
        </c:txPr>
        <c:crossAx val="-1398192112"/>
        <c:crosses val="autoZero"/>
        <c:auto val="1"/>
        <c:lblAlgn val="ctr"/>
        <c:lblOffset val="100"/>
        <c:noMultiLvlLbl val="0"/>
      </c:catAx>
      <c:valAx>
        <c:axId val="-1398192112"/>
        <c:scaling>
          <c:orientation val="minMax"/>
        </c:scaling>
        <c:delete val="0"/>
        <c:axPos val="l"/>
        <c:numFmt formatCode="General" sourceLinked="0"/>
        <c:majorTickMark val="cross"/>
        <c:minorTickMark val="none"/>
        <c:tickLblPos val="nextTo"/>
        <c:txPr>
          <a:bodyPr/>
          <a:lstStyle/>
          <a:p>
            <a:pPr>
              <a:defRPr sz="1200"/>
            </a:pPr>
            <a:endParaRPr lang="en-US"/>
          </a:p>
        </c:txPr>
        <c:crossAx val="-1398186128"/>
        <c:crosses val="autoZero"/>
        <c:crossBetween val="between"/>
      </c:valAx>
      <c:valAx>
        <c:axId val="-1398193200"/>
        <c:scaling>
          <c:orientation val="minMax"/>
        </c:scaling>
        <c:delete val="1"/>
        <c:axPos val="r"/>
        <c:numFmt formatCode="General" sourceLinked="1"/>
        <c:majorTickMark val="out"/>
        <c:minorTickMark val="none"/>
        <c:tickLblPos val="nextTo"/>
        <c:crossAx val="-1398191568"/>
        <c:crosses val="max"/>
        <c:crossBetween val="midCat"/>
      </c:valAx>
      <c:valAx>
        <c:axId val="-1398191568"/>
        <c:scaling>
          <c:orientation val="minMax"/>
          <c:max val="2.5"/>
          <c:min val="0.5"/>
        </c:scaling>
        <c:delete val="0"/>
        <c:axPos val="t"/>
        <c:numFmt formatCode="General" sourceLinked="1"/>
        <c:majorTickMark val="none"/>
        <c:minorTickMark val="none"/>
        <c:tickLblPos val="none"/>
        <c:spPr>
          <a:noFill/>
          <a:ln w="6350" cap="flat" cmpd="sng" algn="ctr">
            <a:noFill/>
            <a:prstDash val="solid"/>
            <a:round/>
          </a:ln>
          <a:effectLst/>
          <a:extLst>
            <a:ext uri="{91240B29-F687-4F45-9708-019B960494DF}">
              <a14:hiddenLine xmlns:a14="http://schemas.microsoft.com/office/drawing/2010/main" w="6350" cap="flat" cmpd="sng" algn="ctr">
                <a:solidFill>
                  <a:sysClr val="windowText" lastClr="000000">
                    <a:tint val="75000"/>
                  </a:sysClr>
                </a:solidFill>
                <a:prstDash val="solid"/>
                <a:round/>
              </a14:hiddenLine>
            </a:ext>
          </a:extLst>
        </c:spPr>
        <c:crossAx val="-1398193200"/>
        <c:crosses val="max"/>
        <c:crossBetween val="midCat"/>
      </c:valAx>
      <c:spPr>
        <a:ln>
          <a:solidFill>
            <a:srgbClr val="C0C0C0"/>
          </a:solidFill>
          <a:prstDash val="solid"/>
        </a:ln>
      </c:spPr>
    </c:plotArea>
    <c:plotVisOnly val="1"/>
    <c:dispBlanksAs val="gap"/>
    <c:showDLblsOverMax val="0"/>
  </c:chart>
  <c:spPr>
    <a:blipFill>
      <a:blip xmlns:r="http://schemas.openxmlformats.org/officeDocument/2006/relationships" r:embed="rId2"/>
      <a:stretch>
        <a:fillRect/>
      </a:stretch>
    </a:blipFill>
  </c:sp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Presumptive</a:t>
            </a:r>
            <a:r>
              <a:rPr lang="en-US" sz="1800" b="1" baseline="0" dirty="0"/>
              <a:t> Rate Against Yield</a:t>
            </a:r>
            <a:endParaRPr lang="en-US" sz="1800" b="1" dirty="0"/>
          </a:p>
        </c:rich>
      </c:tx>
      <c:layout>
        <c:manualLayout>
          <c:xMode val="edge"/>
          <c:yMode val="edge"/>
          <c:x val="7.9604578101338197E-2"/>
          <c:y val="4.238713487336497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9247594050743664E-2"/>
          <c:y val="0.17171296296296296"/>
          <c:w val="0.42965748031496065"/>
          <c:h val="0.61498432487605714"/>
        </c:manualLayout>
      </c:layout>
      <c:barChart>
        <c:barDir val="col"/>
        <c:grouping val="clustered"/>
        <c:varyColors val="0"/>
        <c:ser>
          <c:idx val="0"/>
          <c:order val="0"/>
          <c:tx>
            <c:strRef>
              <c:f>'Data 1'!$U$5</c:f>
              <c:strCache>
                <c:ptCount val="1"/>
                <c:pt idx="0">
                  <c:v>Presumptive</c:v>
                </c:pt>
              </c:strCache>
            </c:strRef>
          </c:tx>
          <c:spPr>
            <a:solidFill>
              <a:schemeClr val="accent6">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 1'!$V$4:$W$4</c:f>
              <c:strCache>
                <c:ptCount val="2"/>
                <c:pt idx="0">
                  <c:v>Pre Automation 2020</c:v>
                </c:pt>
                <c:pt idx="1">
                  <c:v>Post Automation 2021</c:v>
                </c:pt>
              </c:strCache>
            </c:strRef>
          </c:cat>
          <c:val>
            <c:numRef>
              <c:f>'Data 1'!$V$5:$W$5</c:f>
              <c:numCache>
                <c:formatCode>General</c:formatCode>
                <c:ptCount val="2"/>
                <c:pt idx="0">
                  <c:v>255</c:v>
                </c:pt>
                <c:pt idx="1">
                  <c:v>273</c:v>
                </c:pt>
              </c:numCache>
            </c:numRef>
          </c:val>
          <c:extLst>
            <c:ext xmlns:c16="http://schemas.microsoft.com/office/drawing/2014/chart" uri="{C3380CC4-5D6E-409C-BE32-E72D297353CC}">
              <c16:uniqueId val="{00000000-9D55-452E-B987-47FFC032C73A}"/>
            </c:ext>
          </c:extLst>
        </c:ser>
        <c:ser>
          <c:idx val="1"/>
          <c:order val="1"/>
          <c:tx>
            <c:strRef>
              <c:f>'Data 1'!$U$6</c:f>
              <c:strCache>
                <c:ptCount val="1"/>
                <c:pt idx="0">
                  <c:v>Yield</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 1'!$V$4:$W$4</c:f>
              <c:strCache>
                <c:ptCount val="2"/>
                <c:pt idx="0">
                  <c:v>Pre Automation 2020</c:v>
                </c:pt>
                <c:pt idx="1">
                  <c:v>Post Automation 2021</c:v>
                </c:pt>
              </c:strCache>
            </c:strRef>
          </c:cat>
          <c:val>
            <c:numRef>
              <c:f>'Data 1'!$V$6:$W$6</c:f>
              <c:numCache>
                <c:formatCode>General</c:formatCode>
                <c:ptCount val="2"/>
                <c:pt idx="0">
                  <c:v>23</c:v>
                </c:pt>
                <c:pt idx="1">
                  <c:v>53</c:v>
                </c:pt>
              </c:numCache>
            </c:numRef>
          </c:val>
          <c:extLst>
            <c:ext xmlns:c16="http://schemas.microsoft.com/office/drawing/2014/chart" uri="{C3380CC4-5D6E-409C-BE32-E72D297353CC}">
              <c16:uniqueId val="{00000001-9D55-452E-B987-47FFC032C73A}"/>
            </c:ext>
          </c:extLst>
        </c:ser>
        <c:dLbls>
          <c:showLegendKey val="0"/>
          <c:showVal val="0"/>
          <c:showCatName val="0"/>
          <c:showSerName val="0"/>
          <c:showPercent val="0"/>
          <c:showBubbleSize val="0"/>
        </c:dLbls>
        <c:gapWidth val="219"/>
        <c:overlap val="-27"/>
        <c:axId val="590981264"/>
        <c:axId val="590983064"/>
      </c:barChart>
      <c:lineChart>
        <c:grouping val="standard"/>
        <c:varyColors val="0"/>
        <c:ser>
          <c:idx val="2"/>
          <c:order val="2"/>
          <c:tx>
            <c:strRef>
              <c:f>'Data 1'!$U$7</c:f>
              <c:strCache>
                <c:ptCount val="1"/>
                <c:pt idx="0">
                  <c:v>% Yield</c:v>
                </c:pt>
              </c:strCache>
            </c:strRef>
          </c:tx>
          <c:spPr>
            <a:ln w="28575" cap="rnd">
              <a:solidFill>
                <a:schemeClr val="accent6">
                  <a:shade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 1'!$V$4:$W$4</c:f>
              <c:strCache>
                <c:ptCount val="2"/>
                <c:pt idx="0">
                  <c:v>Pre Automation 2020</c:v>
                </c:pt>
                <c:pt idx="1">
                  <c:v>Post Automation 2021</c:v>
                </c:pt>
              </c:strCache>
            </c:strRef>
          </c:cat>
          <c:val>
            <c:numRef>
              <c:f>'Data 1'!$V$7:$W$7</c:f>
              <c:numCache>
                <c:formatCode>0.00%</c:formatCode>
                <c:ptCount val="2"/>
                <c:pt idx="0">
                  <c:v>9.0196078431372548E-2</c:v>
                </c:pt>
                <c:pt idx="1">
                  <c:v>0.19413919413919414</c:v>
                </c:pt>
              </c:numCache>
            </c:numRef>
          </c:val>
          <c:smooth val="0"/>
          <c:extLst>
            <c:ext xmlns:c16="http://schemas.microsoft.com/office/drawing/2014/chart" uri="{C3380CC4-5D6E-409C-BE32-E72D297353CC}">
              <c16:uniqueId val="{00000002-9D55-452E-B987-47FFC032C73A}"/>
            </c:ext>
          </c:extLst>
        </c:ser>
        <c:dLbls>
          <c:showLegendKey val="0"/>
          <c:showVal val="0"/>
          <c:showCatName val="0"/>
          <c:showSerName val="0"/>
          <c:showPercent val="0"/>
          <c:showBubbleSize val="0"/>
        </c:dLbls>
        <c:marker val="1"/>
        <c:smooth val="0"/>
        <c:axId val="602675856"/>
        <c:axId val="602686656"/>
      </c:lineChart>
      <c:catAx>
        <c:axId val="590981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90983064"/>
        <c:crosses val="autoZero"/>
        <c:auto val="1"/>
        <c:lblAlgn val="ctr"/>
        <c:lblOffset val="100"/>
        <c:noMultiLvlLbl val="0"/>
      </c:catAx>
      <c:valAx>
        <c:axId val="590983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90981264"/>
        <c:crosses val="autoZero"/>
        <c:crossBetween val="between"/>
      </c:valAx>
      <c:valAx>
        <c:axId val="602686656"/>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02675856"/>
        <c:crosses val="max"/>
        <c:crossBetween val="between"/>
      </c:valAx>
      <c:catAx>
        <c:axId val="602675856"/>
        <c:scaling>
          <c:orientation val="minMax"/>
        </c:scaling>
        <c:delete val="1"/>
        <c:axPos val="b"/>
        <c:numFmt formatCode="General" sourceLinked="1"/>
        <c:majorTickMark val="none"/>
        <c:minorTickMark val="none"/>
        <c:tickLblPos val="nextTo"/>
        <c:crossAx val="60268665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Comparison</a:t>
            </a:r>
            <a:r>
              <a:rPr lang="en-US" b="1" baseline="0"/>
              <a:t> of Pre Automation and Post Automation</a:t>
            </a:r>
            <a:endParaRPr lang="en-US" b="1"/>
          </a:p>
        </c:rich>
      </c:tx>
      <c:layout>
        <c:manualLayout>
          <c:xMode val="edge"/>
          <c:yMode val="edge"/>
          <c:x val="0.20087477437413342"/>
          <c:y val="2.3255813953488372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348453536331214"/>
          <c:y val="0.27624031007751937"/>
          <c:w val="0.78449996076071882"/>
          <c:h val="0.54518067509003232"/>
        </c:manualLayout>
      </c:layout>
      <c:barChart>
        <c:barDir val="col"/>
        <c:grouping val="clustered"/>
        <c:varyColors val="0"/>
        <c:ser>
          <c:idx val="0"/>
          <c:order val="0"/>
          <c:tx>
            <c:strRef>
              <c:f>'Data 1'!$Q$5</c:f>
              <c:strCache>
                <c:ptCount val="1"/>
                <c:pt idx="0">
                  <c:v>Work load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85000"/>
                        <a:lumOff val="1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 1'!$R$4:$S$4</c:f>
              <c:strCache>
                <c:ptCount val="2"/>
                <c:pt idx="0">
                  <c:v>Pre Automation 2020</c:v>
                </c:pt>
                <c:pt idx="1">
                  <c:v>Post Automation 2021</c:v>
                </c:pt>
              </c:strCache>
            </c:strRef>
          </c:cat>
          <c:val>
            <c:numRef>
              <c:f>'Data 1'!$R$5:$S$5</c:f>
              <c:numCache>
                <c:formatCode>General</c:formatCode>
                <c:ptCount val="2"/>
                <c:pt idx="0">
                  <c:v>26954</c:v>
                </c:pt>
                <c:pt idx="1">
                  <c:v>25429</c:v>
                </c:pt>
              </c:numCache>
            </c:numRef>
          </c:val>
          <c:extLst>
            <c:ext xmlns:c16="http://schemas.microsoft.com/office/drawing/2014/chart" uri="{C3380CC4-5D6E-409C-BE32-E72D297353CC}">
              <c16:uniqueId val="{00000000-2BFB-4D38-A797-FBFEEFEC4E8A}"/>
            </c:ext>
          </c:extLst>
        </c:ser>
        <c:ser>
          <c:idx val="1"/>
          <c:order val="1"/>
          <c:tx>
            <c:strRef>
              <c:f>'Data 1'!$Q$6</c:f>
              <c:strCache>
                <c:ptCount val="1"/>
                <c:pt idx="0">
                  <c:v>Screened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85000"/>
                        <a:lumOff val="1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 1'!$R$4:$S$4</c:f>
              <c:strCache>
                <c:ptCount val="2"/>
                <c:pt idx="0">
                  <c:v>Pre Automation 2020</c:v>
                </c:pt>
                <c:pt idx="1">
                  <c:v>Post Automation 2021</c:v>
                </c:pt>
              </c:strCache>
            </c:strRef>
          </c:cat>
          <c:val>
            <c:numRef>
              <c:f>'Data 1'!$R$6:$S$6</c:f>
              <c:numCache>
                <c:formatCode>0</c:formatCode>
                <c:ptCount val="2"/>
                <c:pt idx="0">
                  <c:v>24234</c:v>
                </c:pt>
                <c:pt idx="1">
                  <c:v>25429</c:v>
                </c:pt>
              </c:numCache>
            </c:numRef>
          </c:val>
          <c:extLst>
            <c:ext xmlns:c16="http://schemas.microsoft.com/office/drawing/2014/chart" uri="{C3380CC4-5D6E-409C-BE32-E72D297353CC}">
              <c16:uniqueId val="{00000001-2BFB-4D38-A797-FBFEEFEC4E8A}"/>
            </c:ext>
          </c:extLst>
        </c:ser>
        <c:dLbls>
          <c:showLegendKey val="0"/>
          <c:showVal val="0"/>
          <c:showCatName val="0"/>
          <c:showSerName val="0"/>
          <c:showPercent val="0"/>
          <c:showBubbleSize val="0"/>
        </c:dLbls>
        <c:gapWidth val="219"/>
        <c:overlap val="-27"/>
        <c:axId val="588167792"/>
        <c:axId val="588163472"/>
      </c:barChart>
      <c:catAx>
        <c:axId val="58816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85000"/>
                    <a:lumOff val="15000"/>
                  </a:schemeClr>
                </a:solidFill>
                <a:latin typeface="+mn-lt"/>
                <a:ea typeface="+mn-ea"/>
                <a:cs typeface="+mn-cs"/>
              </a:defRPr>
            </a:pPr>
            <a:endParaRPr lang="en-US"/>
          </a:p>
        </c:txPr>
        <c:crossAx val="588163472"/>
        <c:crosses val="autoZero"/>
        <c:auto val="1"/>
        <c:lblAlgn val="ctr"/>
        <c:lblOffset val="100"/>
        <c:noMultiLvlLbl val="0"/>
      </c:catAx>
      <c:valAx>
        <c:axId val="588163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167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85000"/>
                  <a:lumOff val="1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0437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9207500" y="0"/>
            <a:ext cx="7045325" cy="465138"/>
          </a:xfrm>
          <a:prstGeom prst="rect">
            <a:avLst/>
          </a:prstGeom>
        </p:spPr>
        <p:txBody>
          <a:bodyPr vert="horz" lIns="91440" tIns="45720" rIns="91440" bIns="45720" rtlCol="0"/>
          <a:lstStyle>
            <a:lvl1pPr algn="r">
              <a:defRPr sz="1200"/>
            </a:lvl1pPr>
          </a:lstStyle>
          <a:p>
            <a:fld id="{B09C958D-948C-CE44-BA8F-9E58303F246D}" type="datetimeFigureOut">
              <a:rPr lang="en-US" smtClean="0"/>
              <a:t>17-Apr-24</a:t>
            </a:fld>
            <a:endParaRPr lang="en-US"/>
          </a:p>
        </p:txBody>
      </p:sp>
      <p:sp>
        <p:nvSpPr>
          <p:cNvPr id="4" name="Slide Image Placeholder 3"/>
          <p:cNvSpPr>
            <a:spLocks noGrp="1" noRot="1" noChangeAspect="1"/>
          </p:cNvSpPr>
          <p:nvPr>
            <p:ph type="sldImg" idx="2"/>
          </p:nvPr>
        </p:nvSpPr>
        <p:spPr>
          <a:xfrm>
            <a:off x="5384800" y="1158875"/>
            <a:ext cx="5486400" cy="31289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625600" y="4462463"/>
            <a:ext cx="13004800" cy="3649662"/>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805863"/>
            <a:ext cx="7043738"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9207500" y="8805863"/>
            <a:ext cx="7045325" cy="465137"/>
          </a:xfrm>
          <a:prstGeom prst="rect">
            <a:avLst/>
          </a:prstGeom>
        </p:spPr>
        <p:txBody>
          <a:bodyPr vert="horz" lIns="91440" tIns="45720" rIns="91440" bIns="45720" rtlCol="0" anchor="b"/>
          <a:lstStyle>
            <a:lvl1pPr algn="r">
              <a:defRPr sz="1200"/>
            </a:lvl1pPr>
          </a:lstStyle>
          <a:p>
            <a:fld id="{A0DBE867-F26C-C348-9E3A-23BB639E0BE4}" type="slidenum">
              <a:rPr lang="en-US" smtClean="0"/>
              <a:t>‹#›</a:t>
            </a:fld>
            <a:endParaRPr lang="en-US"/>
          </a:p>
        </p:txBody>
      </p:sp>
    </p:spTree>
    <p:extLst>
      <p:ext uri="{BB962C8B-B14F-4D97-AF65-F5344CB8AC3E}">
        <p14:creationId xmlns:p14="http://schemas.microsoft.com/office/powerpoint/2010/main" val="3828181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DBE867-F26C-C348-9E3A-23BB639E0BE4}" type="slidenum">
              <a:rPr lang="en-US" smtClean="0"/>
              <a:t>1</a:t>
            </a:fld>
            <a:endParaRPr lang="en-US"/>
          </a:p>
        </p:txBody>
      </p:sp>
    </p:spTree>
    <p:extLst>
      <p:ext uri="{BB962C8B-B14F-4D97-AF65-F5344CB8AC3E}">
        <p14:creationId xmlns:p14="http://schemas.microsoft.com/office/powerpoint/2010/main" val="1874787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19200" y="2874010"/>
            <a:ext cx="13817600" cy="194691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438400" y="5191760"/>
            <a:ext cx="11379200" cy="2317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17-Apr-24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17-Apr-24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812800" y="2132330"/>
            <a:ext cx="7071360" cy="611886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371840" y="2132330"/>
            <a:ext cx="7071360" cy="611886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17-Apr-24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17-Apr-24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17-Apr-24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81000" y="380999"/>
            <a:ext cx="7620000" cy="1370965"/>
          </a:xfrm>
          <a:custGeom>
            <a:avLst/>
            <a:gdLst/>
            <a:ahLst/>
            <a:cxnLst/>
            <a:rect l="l" t="t" r="r" b="b"/>
            <a:pathLst>
              <a:path w="7620000" h="1370964">
                <a:moveTo>
                  <a:pt x="7620000" y="0"/>
                </a:moveTo>
                <a:lnTo>
                  <a:pt x="0" y="0"/>
                </a:lnTo>
                <a:lnTo>
                  <a:pt x="0" y="495300"/>
                </a:lnTo>
                <a:lnTo>
                  <a:pt x="0" y="1370584"/>
                </a:lnTo>
                <a:lnTo>
                  <a:pt x="7620000" y="1370584"/>
                </a:lnTo>
                <a:lnTo>
                  <a:pt x="7620000" y="495300"/>
                </a:lnTo>
                <a:lnTo>
                  <a:pt x="7620000" y="0"/>
                </a:lnTo>
                <a:close/>
              </a:path>
            </a:pathLst>
          </a:custGeom>
          <a:solidFill>
            <a:srgbClr val="00A7CD"/>
          </a:solidFill>
        </p:spPr>
        <p:txBody>
          <a:bodyPr wrap="square" lIns="0" tIns="0" rIns="0" bIns="0" rtlCol="0"/>
          <a:lstStyle/>
          <a:p>
            <a:endParaRPr/>
          </a:p>
        </p:txBody>
      </p:sp>
      <p:sp>
        <p:nvSpPr>
          <p:cNvPr id="2" name="Holder 2"/>
          <p:cNvSpPr>
            <a:spLocks noGrp="1"/>
          </p:cNvSpPr>
          <p:nvPr>
            <p:ph type="title"/>
          </p:nvPr>
        </p:nvSpPr>
        <p:spPr>
          <a:xfrm>
            <a:off x="812800" y="370840"/>
            <a:ext cx="14630400" cy="148336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812800" y="2132330"/>
            <a:ext cx="14630400" cy="611886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527040" y="8622030"/>
            <a:ext cx="5201920" cy="4635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812800" y="8622030"/>
            <a:ext cx="3738880" cy="4635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17-Apr-24</a:t>
            </a:fld>
            <a:endParaRPr lang="en-US"/>
          </a:p>
        </p:txBody>
      </p:sp>
      <p:sp>
        <p:nvSpPr>
          <p:cNvPr id="6" name="Holder 6"/>
          <p:cNvSpPr>
            <a:spLocks noGrp="1"/>
          </p:cNvSpPr>
          <p:nvPr>
            <p:ph type="sldNum" sz="quarter" idx="7"/>
          </p:nvPr>
        </p:nvSpPr>
        <p:spPr>
          <a:xfrm>
            <a:off x="11704320" y="8622030"/>
            <a:ext cx="3738880" cy="4635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chart" Target="../charts/chart2.xml"/><Relationship Id="rId5" Type="http://schemas.openxmlformats.org/officeDocument/2006/relationships/image" Target="../media/image3.emf"/><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040170-BC74-4C41-AE85-28D02121445F}"/>
              </a:ext>
            </a:extLst>
          </p:cNvPr>
          <p:cNvSpPr/>
          <p:nvPr/>
        </p:nvSpPr>
        <p:spPr>
          <a:xfrm>
            <a:off x="139700" y="1738600"/>
            <a:ext cx="15989300" cy="725299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3175">
                  <a:solidFill>
                    <a:schemeClr val="tx1"/>
                  </a:solidFill>
                </a:ln>
              </a:rPr>
              <a:t> </a:t>
            </a:r>
          </a:p>
        </p:txBody>
      </p:sp>
      <p:sp>
        <p:nvSpPr>
          <p:cNvPr id="5" name="Rectangle 4">
            <a:extLst>
              <a:ext uri="{FF2B5EF4-FFF2-40B4-BE49-F238E27FC236}">
                <a16:creationId xmlns:a16="http://schemas.microsoft.com/office/drawing/2014/main" id="{FAF82064-28BF-1F49-9E20-7B600F795536}"/>
              </a:ext>
            </a:extLst>
          </p:cNvPr>
          <p:cNvSpPr/>
          <p:nvPr/>
        </p:nvSpPr>
        <p:spPr>
          <a:xfrm>
            <a:off x="8971530" y="112467"/>
            <a:ext cx="7151385" cy="1138773"/>
          </a:xfrm>
          <a:prstGeom prst="rect">
            <a:avLst/>
          </a:prstGeom>
        </p:spPr>
        <p:txBody>
          <a:bodyPr wrap="square">
            <a:spAutoFit/>
          </a:bodyPr>
          <a:lstStyle/>
          <a:p>
            <a:pPr marL="254000">
              <a:lnSpc>
                <a:spcPct val="100000"/>
              </a:lnSpc>
              <a:spcBef>
                <a:spcPts val="1400"/>
              </a:spcBef>
            </a:pPr>
            <a:r>
              <a:rPr lang="en-IN" b="1" dirty="0">
                <a:solidFill>
                  <a:srgbClr val="002060"/>
                </a:solidFill>
                <a:latin typeface="Montserrat SemiBold" pitchFamily="2" charset="77"/>
                <a:ea typeface="Helvetica Neue Condensed" panose="02000503000000020004" pitchFamily="2" charset="0"/>
                <a:cs typeface="Montserrat-Regular"/>
              </a:rPr>
              <a:t>Tuberculosis Case Finding Outcomes following automation of TB Screening Questions in the Electronic Medical Records. </a:t>
            </a:r>
            <a:r>
              <a:rPr lang="en-IN" sz="1400" dirty="0">
                <a:solidFill>
                  <a:srgbClr val="002060"/>
                </a:solidFill>
                <a:latin typeface="Montserrat-Regular"/>
                <a:ea typeface="Helvetica Neue Light" panose="02000403000000020004" pitchFamily="2" charset="0"/>
                <a:cs typeface="Montserrat-Regular"/>
              </a:rPr>
              <a:t>F. Raywe, </a:t>
            </a:r>
            <a:r>
              <a:rPr lang="en-IN" sz="1400" dirty="0" err="1">
                <a:solidFill>
                  <a:srgbClr val="002060"/>
                </a:solidFill>
                <a:latin typeface="Montserrat-Regular"/>
                <a:ea typeface="Helvetica Neue Light" panose="02000403000000020004" pitchFamily="2" charset="0"/>
                <a:cs typeface="Montserrat-Regular"/>
              </a:rPr>
              <a:t>C.Ndole</a:t>
            </a:r>
            <a:r>
              <a:rPr lang="en-IN" sz="1400" dirty="0">
                <a:solidFill>
                  <a:srgbClr val="002060"/>
                </a:solidFill>
                <a:latin typeface="Montserrat-Regular"/>
                <a:ea typeface="Helvetica Neue Light" panose="02000403000000020004" pitchFamily="2" charset="0"/>
                <a:cs typeface="Montserrat-Regular"/>
              </a:rPr>
              <a:t>, </a:t>
            </a:r>
            <a:r>
              <a:rPr lang="en-IN" sz="1400" dirty="0" err="1">
                <a:solidFill>
                  <a:srgbClr val="002060"/>
                </a:solidFill>
                <a:latin typeface="Montserrat-Regular"/>
                <a:ea typeface="Helvetica Neue Light" panose="02000403000000020004" pitchFamily="2" charset="0"/>
                <a:cs typeface="Montserrat-Regular"/>
              </a:rPr>
              <a:t>C.Odieny</a:t>
            </a:r>
            <a:r>
              <a:rPr lang="en-IN" sz="1400" dirty="0">
                <a:solidFill>
                  <a:srgbClr val="002060"/>
                </a:solidFill>
                <a:latin typeface="Montserrat-Regular"/>
                <a:ea typeface="Helvetica Neue Light" panose="02000403000000020004" pitchFamily="2" charset="0"/>
                <a:cs typeface="Montserrat-Regular"/>
              </a:rPr>
              <a:t>, </a:t>
            </a:r>
            <a:r>
              <a:rPr lang="en-IN" sz="1400" dirty="0" err="1">
                <a:solidFill>
                  <a:srgbClr val="002060"/>
                </a:solidFill>
                <a:latin typeface="Montserrat-Regular"/>
                <a:ea typeface="Helvetica Neue Light" panose="02000403000000020004" pitchFamily="2" charset="0"/>
                <a:cs typeface="Montserrat-Regular"/>
              </a:rPr>
              <a:t>B.Korir</a:t>
            </a:r>
            <a:r>
              <a:rPr lang="en-IN" sz="1400" dirty="0">
                <a:solidFill>
                  <a:srgbClr val="002060"/>
                </a:solidFill>
                <a:latin typeface="Montserrat-Regular"/>
                <a:ea typeface="Helvetica Neue Light" panose="02000403000000020004" pitchFamily="2" charset="0"/>
                <a:cs typeface="Montserrat-Regular"/>
              </a:rPr>
              <a:t>, </a:t>
            </a:r>
            <a:r>
              <a:rPr lang="en-IN" sz="1400" dirty="0" err="1">
                <a:solidFill>
                  <a:srgbClr val="002060"/>
                </a:solidFill>
                <a:latin typeface="Montserrat-Regular"/>
                <a:ea typeface="Helvetica Neue Light" panose="02000403000000020004" pitchFamily="2" charset="0"/>
                <a:cs typeface="Montserrat-Regular"/>
              </a:rPr>
              <a:t>W.Omwoyo</a:t>
            </a:r>
            <a:r>
              <a:rPr lang="en-IN" sz="1400" dirty="0">
                <a:solidFill>
                  <a:srgbClr val="002060"/>
                </a:solidFill>
                <a:latin typeface="Montserrat-Regular"/>
                <a:ea typeface="Helvetica Neue Light" panose="02000403000000020004" pitchFamily="2" charset="0"/>
                <a:cs typeface="Montserrat-Regular"/>
              </a:rPr>
              <a:t> Ministry of Health, Homabay County, Kenya, Ngima Mogen Project</a:t>
            </a:r>
          </a:p>
        </p:txBody>
      </p:sp>
      <p:sp>
        <p:nvSpPr>
          <p:cNvPr id="10" name="Rectangle 9">
            <a:extLst>
              <a:ext uri="{FF2B5EF4-FFF2-40B4-BE49-F238E27FC236}">
                <a16:creationId xmlns:a16="http://schemas.microsoft.com/office/drawing/2014/main" id="{7BF2B32B-14C3-F445-8735-5860636D0616}"/>
              </a:ext>
            </a:extLst>
          </p:cNvPr>
          <p:cNvSpPr/>
          <p:nvPr/>
        </p:nvSpPr>
        <p:spPr>
          <a:xfrm>
            <a:off x="14008654" y="112467"/>
            <a:ext cx="1786708" cy="338554"/>
          </a:xfrm>
          <a:prstGeom prst="rect">
            <a:avLst/>
          </a:prstGeom>
        </p:spPr>
        <p:txBody>
          <a:bodyPr wrap="none">
            <a:spAutoFit/>
          </a:bodyPr>
          <a:lstStyle/>
          <a:p>
            <a:pPr marL="269875">
              <a:lnSpc>
                <a:spcPct val="100000"/>
              </a:lnSpc>
              <a:spcBef>
                <a:spcPts val="5"/>
              </a:spcBef>
            </a:pPr>
            <a:r>
              <a:rPr lang="en-GB" sz="1600" dirty="0">
                <a:solidFill>
                  <a:srgbClr val="002060"/>
                </a:solidFill>
                <a:latin typeface="Montserrat-Bold"/>
                <a:ea typeface="Helvetica Neue Medium" panose="02000503000000020004" pitchFamily="2" charset="0"/>
                <a:cs typeface="Montserrat-Bold"/>
              </a:rPr>
              <a:t>E-Poster</a:t>
            </a:r>
            <a:r>
              <a:rPr lang="en-GB" sz="1600" spc="-5" dirty="0">
                <a:solidFill>
                  <a:srgbClr val="002060"/>
                </a:solidFill>
                <a:latin typeface="Montserrat-Bold"/>
                <a:ea typeface="Helvetica Neue Medium" panose="02000503000000020004" pitchFamily="2" charset="0"/>
                <a:cs typeface="Montserrat-Bold"/>
              </a:rPr>
              <a:t> No.</a:t>
            </a:r>
            <a:endParaRPr lang="en-GB" sz="1600" dirty="0">
              <a:solidFill>
                <a:srgbClr val="002060"/>
              </a:solidFill>
              <a:latin typeface="Montserrat-Bold"/>
              <a:ea typeface="Helvetica Neue Medium" panose="02000503000000020004" pitchFamily="2" charset="0"/>
              <a:cs typeface="Montserrat-Bold"/>
            </a:endParaRPr>
          </a:p>
        </p:txBody>
      </p:sp>
      <p:grpSp>
        <p:nvGrpSpPr>
          <p:cNvPr id="15" name="Group 14">
            <a:extLst>
              <a:ext uri="{FF2B5EF4-FFF2-40B4-BE49-F238E27FC236}">
                <a16:creationId xmlns:a16="http://schemas.microsoft.com/office/drawing/2014/main" id="{36B038AE-7145-AF4E-8F1A-629344611F79}"/>
              </a:ext>
            </a:extLst>
          </p:cNvPr>
          <p:cNvGrpSpPr/>
          <p:nvPr/>
        </p:nvGrpSpPr>
        <p:grpSpPr>
          <a:xfrm>
            <a:off x="135138" y="1940436"/>
            <a:ext cx="3847063" cy="6366729"/>
            <a:chOff x="133772" y="1777098"/>
            <a:chExt cx="3751504" cy="6391541"/>
          </a:xfrm>
        </p:grpSpPr>
        <p:sp>
          <p:nvSpPr>
            <p:cNvPr id="44" name="object 7">
              <a:extLst>
                <a:ext uri="{FF2B5EF4-FFF2-40B4-BE49-F238E27FC236}">
                  <a16:creationId xmlns:a16="http://schemas.microsoft.com/office/drawing/2014/main" id="{8A4AC74B-2AFD-4940-9130-FFAB3F2028A1}"/>
                </a:ext>
              </a:extLst>
            </p:cNvPr>
            <p:cNvSpPr txBox="1"/>
            <p:nvPr/>
          </p:nvSpPr>
          <p:spPr>
            <a:xfrm>
              <a:off x="196875" y="1777098"/>
              <a:ext cx="3388360" cy="271642"/>
            </a:xfrm>
            <a:prstGeom prst="rect">
              <a:avLst/>
            </a:prstGeom>
          </p:spPr>
          <p:txBody>
            <a:bodyPr vert="horz" wrap="square" lIns="0" tIns="85090" rIns="0" bIns="0" rtlCol="0">
              <a:spAutoFit/>
            </a:bodyPr>
            <a:lstStyle/>
            <a:p>
              <a:pPr marL="254000">
                <a:lnSpc>
                  <a:spcPct val="100000"/>
                </a:lnSpc>
                <a:spcBef>
                  <a:spcPts val="670"/>
                </a:spcBef>
              </a:pPr>
              <a:r>
                <a:rPr lang="en-GB" sz="1200" spc="-5" dirty="0">
                  <a:solidFill>
                    <a:schemeClr val="bg1"/>
                  </a:solidFill>
                  <a:latin typeface="Montserrat-Bold"/>
                  <a:cs typeface="Montserrat-Bold"/>
                </a:rPr>
                <a:t>Background</a:t>
              </a:r>
            </a:p>
          </p:txBody>
        </p:sp>
        <p:sp>
          <p:nvSpPr>
            <p:cNvPr id="48" name="object 16">
              <a:extLst>
                <a:ext uri="{FF2B5EF4-FFF2-40B4-BE49-F238E27FC236}">
                  <a16:creationId xmlns:a16="http://schemas.microsoft.com/office/drawing/2014/main" id="{F578899B-24BE-474E-A539-893AABA0905D}"/>
                </a:ext>
              </a:extLst>
            </p:cNvPr>
            <p:cNvSpPr txBox="1"/>
            <p:nvPr/>
          </p:nvSpPr>
          <p:spPr>
            <a:xfrm>
              <a:off x="133772" y="2302082"/>
              <a:ext cx="3751504" cy="5866557"/>
            </a:xfrm>
            <a:prstGeom prst="rect">
              <a:avLst/>
            </a:prstGeom>
            <a:solidFill>
              <a:srgbClr val="E1FFFF">
                <a:alpha val="40000"/>
              </a:srgbClr>
            </a:solidFill>
          </p:spPr>
          <p:txBody>
            <a:bodyPr vert="horz" wrap="square" lIns="251999" tIns="251999" rIns="251999" bIns="251999" rtlCol="0">
              <a:noAutofit/>
            </a:bodyPr>
            <a:lstStyle/>
            <a:p>
              <a:pPr marR="5080">
                <a:lnSpc>
                  <a:spcPct val="100000"/>
                </a:lnSpc>
                <a:spcBef>
                  <a:spcPts val="100"/>
                </a:spcBef>
              </a:pPr>
              <a:r>
                <a:rPr lang="en-GB" sz="1100" dirty="0">
                  <a:solidFill>
                    <a:srgbClr val="191919"/>
                  </a:solidFill>
                  <a:latin typeface="Montserrat-Regular"/>
                  <a:cs typeface="Montserrat-Regular"/>
                </a:rPr>
                <a:t>Homabay county ranks high in Tuberculosis(TB) and HIV burden in </a:t>
              </a:r>
              <a:r>
                <a:rPr lang="en-GB" sz="1100" dirty="0" err="1">
                  <a:solidFill>
                    <a:srgbClr val="191919"/>
                  </a:solidFill>
                  <a:latin typeface="Montserrat-Regular"/>
                  <a:cs typeface="Montserrat-Regular"/>
                </a:rPr>
                <a:t>kenya</a:t>
              </a:r>
              <a:r>
                <a:rPr lang="en-GB" sz="1100" dirty="0">
                  <a:solidFill>
                    <a:srgbClr val="191919"/>
                  </a:solidFill>
                  <a:latin typeface="Montserrat-Regular"/>
                  <a:cs typeface="Montserrat-Regular"/>
                </a:rPr>
                <a:t>. Early detection and treatment are key in reducing transmission and mortality TB screening rate is 77% among outpatient clients seeking care. Non standardised screening has been used before inclusion of Active Case Finding (ACF) questions in the electronic medical record (EMR). We sought to evaluate the impact of automating TB screening questions within hospital’s outpatient EMR system.  . .</a:t>
              </a:r>
              <a:endParaRPr lang="en-GB" sz="1100" dirty="0">
                <a:latin typeface="Montserrat-Regular"/>
                <a:cs typeface="Montserrat-Regular"/>
              </a:endParaRPr>
            </a:p>
          </p:txBody>
        </p:sp>
      </p:grpSp>
      <p:grpSp>
        <p:nvGrpSpPr>
          <p:cNvPr id="3" name="Group 2">
            <a:extLst>
              <a:ext uri="{FF2B5EF4-FFF2-40B4-BE49-F238E27FC236}">
                <a16:creationId xmlns:a16="http://schemas.microsoft.com/office/drawing/2014/main" id="{DD1BD0C4-B852-724C-BA4E-BACFEE10578C}"/>
              </a:ext>
            </a:extLst>
          </p:cNvPr>
          <p:cNvGrpSpPr/>
          <p:nvPr/>
        </p:nvGrpSpPr>
        <p:grpSpPr>
          <a:xfrm>
            <a:off x="12547222" y="1311359"/>
            <a:ext cx="3938771" cy="7214169"/>
            <a:chOff x="12195486" y="1764730"/>
            <a:chExt cx="3780209" cy="7214169"/>
          </a:xfrm>
        </p:grpSpPr>
        <p:sp>
          <p:nvSpPr>
            <p:cNvPr id="47" name="object 7">
              <a:extLst>
                <a:ext uri="{FF2B5EF4-FFF2-40B4-BE49-F238E27FC236}">
                  <a16:creationId xmlns:a16="http://schemas.microsoft.com/office/drawing/2014/main" id="{1E43BCE4-8870-9742-A345-ED79FC3407C0}"/>
                </a:ext>
              </a:extLst>
            </p:cNvPr>
            <p:cNvSpPr txBox="1"/>
            <p:nvPr/>
          </p:nvSpPr>
          <p:spPr>
            <a:xfrm>
              <a:off x="12203398" y="1764730"/>
              <a:ext cx="3181135" cy="270587"/>
            </a:xfrm>
            <a:prstGeom prst="rect">
              <a:avLst/>
            </a:prstGeom>
          </p:spPr>
          <p:txBody>
            <a:bodyPr vert="horz" wrap="square" lIns="0" tIns="85090" rIns="0" bIns="0" rtlCol="0">
              <a:spAutoFit/>
            </a:bodyPr>
            <a:lstStyle/>
            <a:p>
              <a:pPr marL="254000">
                <a:lnSpc>
                  <a:spcPct val="100000"/>
                </a:lnSpc>
                <a:spcBef>
                  <a:spcPts val="670"/>
                </a:spcBef>
              </a:pPr>
              <a:r>
                <a:rPr lang="en-GB" sz="1200" spc="-5" dirty="0">
                  <a:solidFill>
                    <a:schemeClr val="bg1"/>
                  </a:solidFill>
                  <a:latin typeface="Montserrat-Bold"/>
                  <a:cs typeface="Montserrat-Bold"/>
                </a:rPr>
                <a:t>Conclusions</a:t>
              </a:r>
            </a:p>
          </p:txBody>
        </p:sp>
        <p:sp>
          <p:nvSpPr>
            <p:cNvPr id="50" name="object 16">
              <a:extLst>
                <a:ext uri="{FF2B5EF4-FFF2-40B4-BE49-F238E27FC236}">
                  <a16:creationId xmlns:a16="http://schemas.microsoft.com/office/drawing/2014/main" id="{639D7E41-73CA-8D4E-9719-5BC8D2DFB3E7}"/>
                </a:ext>
              </a:extLst>
            </p:cNvPr>
            <p:cNvSpPr txBox="1"/>
            <p:nvPr/>
          </p:nvSpPr>
          <p:spPr>
            <a:xfrm>
              <a:off x="12195486" y="2302081"/>
              <a:ext cx="3780209" cy="6676818"/>
            </a:xfrm>
            <a:prstGeom prst="rect">
              <a:avLst/>
            </a:prstGeom>
            <a:solidFill>
              <a:srgbClr val="E1FFFF">
                <a:alpha val="40000"/>
              </a:srgbClr>
            </a:solidFill>
          </p:spPr>
          <p:txBody>
            <a:bodyPr vert="horz" wrap="square" lIns="251999" tIns="251999" rIns="251999" bIns="251999" rtlCol="0">
              <a:noAutofit/>
            </a:bodyPr>
            <a:lstStyle/>
            <a:p>
              <a:pPr marL="11113" marR="400685">
                <a:lnSpc>
                  <a:spcPct val="100000"/>
                </a:lnSpc>
              </a:pPr>
              <a:r>
                <a:rPr lang="en-US" sz="1100" spc="-5" dirty="0">
                  <a:latin typeface="Montserrat-Regular"/>
                  <a:cs typeface="Montserrat-Regular"/>
                </a:rPr>
                <a:t>Our analysis demonstrate that the automation of TB screening led to improvement in screening rates achieving the National target goal of 100% screening. ACF yield increment suggests that the automation process effectively identified more cases of TB</a:t>
              </a:r>
            </a:p>
            <a:p>
              <a:pPr marL="11113" marR="400685">
                <a:lnSpc>
                  <a:spcPct val="100000"/>
                </a:lnSpc>
              </a:pPr>
              <a:r>
                <a:rPr lang="en-US" sz="1100" spc="-5" dirty="0">
                  <a:latin typeface="Montserrat-Regular"/>
                  <a:cs typeface="Montserrat-Regular"/>
                </a:rPr>
                <a:t>Our findings provide valuable insights for health care facilities seeking to improve their TB screening and emphasize the importance of automation in achieving high screening rates and improving ACF yields</a:t>
              </a:r>
            </a:p>
            <a:p>
              <a:pPr marL="11113" marR="400685">
                <a:lnSpc>
                  <a:spcPct val="100000"/>
                </a:lnSpc>
              </a:pPr>
              <a:endParaRPr lang="en-US" sz="1100" spc="-5" dirty="0">
                <a:latin typeface="Montserrat-Regular"/>
                <a:cs typeface="Montserrat-Regular"/>
              </a:endParaRPr>
            </a:p>
            <a:p>
              <a:pPr marL="11113" marR="400685">
                <a:lnSpc>
                  <a:spcPct val="100000"/>
                </a:lnSpc>
              </a:pPr>
              <a:endParaRPr sz="1100" dirty="0">
                <a:latin typeface="Montserrat-Regular"/>
                <a:cs typeface="Montserrat-Regular"/>
              </a:endParaRPr>
            </a:p>
          </p:txBody>
        </p:sp>
      </p:grpSp>
      <p:grpSp>
        <p:nvGrpSpPr>
          <p:cNvPr id="2" name="Group 1">
            <a:extLst>
              <a:ext uri="{FF2B5EF4-FFF2-40B4-BE49-F238E27FC236}">
                <a16:creationId xmlns:a16="http://schemas.microsoft.com/office/drawing/2014/main" id="{F5774C81-67DD-2A41-9D14-CFF1C4565FFB}"/>
              </a:ext>
            </a:extLst>
          </p:cNvPr>
          <p:cNvGrpSpPr/>
          <p:nvPr/>
        </p:nvGrpSpPr>
        <p:grpSpPr>
          <a:xfrm>
            <a:off x="8157287" y="1777430"/>
            <a:ext cx="3962274" cy="7214169"/>
            <a:chOff x="8259708" y="1758381"/>
            <a:chExt cx="3795090" cy="7214169"/>
          </a:xfrm>
        </p:grpSpPr>
        <p:sp>
          <p:nvSpPr>
            <p:cNvPr id="46" name="object 7">
              <a:extLst>
                <a:ext uri="{FF2B5EF4-FFF2-40B4-BE49-F238E27FC236}">
                  <a16:creationId xmlns:a16="http://schemas.microsoft.com/office/drawing/2014/main" id="{BC2FD0D5-61FC-F24E-BA3A-190644854FD5}"/>
                </a:ext>
              </a:extLst>
            </p:cNvPr>
            <p:cNvSpPr txBox="1"/>
            <p:nvPr/>
          </p:nvSpPr>
          <p:spPr>
            <a:xfrm>
              <a:off x="8305684" y="1758381"/>
              <a:ext cx="2885440" cy="270587"/>
            </a:xfrm>
            <a:prstGeom prst="rect">
              <a:avLst/>
            </a:prstGeom>
          </p:spPr>
          <p:txBody>
            <a:bodyPr vert="horz" wrap="square" lIns="0" tIns="85090" rIns="0" bIns="0" rtlCol="0">
              <a:spAutoFit/>
            </a:bodyPr>
            <a:lstStyle/>
            <a:p>
              <a:pPr marL="254000">
                <a:lnSpc>
                  <a:spcPct val="100000"/>
                </a:lnSpc>
                <a:spcBef>
                  <a:spcPts val="670"/>
                </a:spcBef>
              </a:pPr>
              <a:r>
                <a:rPr lang="en-GB" sz="1200" spc="-5" dirty="0">
                  <a:solidFill>
                    <a:schemeClr val="bg1"/>
                  </a:solidFill>
                  <a:latin typeface="Montserrat-Bold"/>
                  <a:cs typeface="Montserrat-Bold"/>
                </a:rPr>
                <a:t>Results</a:t>
              </a:r>
            </a:p>
          </p:txBody>
        </p:sp>
        <p:sp>
          <p:nvSpPr>
            <p:cNvPr id="51" name="object 16">
              <a:extLst>
                <a:ext uri="{FF2B5EF4-FFF2-40B4-BE49-F238E27FC236}">
                  <a16:creationId xmlns:a16="http://schemas.microsoft.com/office/drawing/2014/main" id="{83287BFB-3498-B54C-BAAC-5926F8D1DD22}"/>
                </a:ext>
              </a:extLst>
            </p:cNvPr>
            <p:cNvSpPr txBox="1"/>
            <p:nvPr/>
          </p:nvSpPr>
          <p:spPr>
            <a:xfrm>
              <a:off x="8259708" y="2295732"/>
              <a:ext cx="3795090" cy="6676818"/>
            </a:xfrm>
            <a:prstGeom prst="rect">
              <a:avLst/>
            </a:prstGeom>
            <a:solidFill>
              <a:srgbClr val="E1FFFF">
                <a:alpha val="40000"/>
              </a:srgbClr>
            </a:solidFill>
          </p:spPr>
          <p:txBody>
            <a:bodyPr vert="horz" wrap="square" lIns="251999" tIns="251999" rIns="251999" bIns="251999" rtlCol="0">
              <a:noAutofit/>
            </a:bodyPr>
            <a:lstStyle/>
            <a:p>
              <a:pPr>
                <a:lnSpc>
                  <a:spcPct val="100000"/>
                </a:lnSpc>
                <a:spcBef>
                  <a:spcPts val="100"/>
                </a:spcBef>
              </a:pPr>
              <a:r>
                <a:rPr lang="en-GB" sz="1100" dirty="0">
                  <a:solidFill>
                    <a:srgbClr val="191919"/>
                  </a:solidFill>
                  <a:latin typeface="Montserrat-Regular"/>
                  <a:cs typeface="Montserrat-Regular"/>
                </a:rPr>
                <a:t>Screening rates increased from 90% (n =24,234 out of 26,954) to 100% ( n = 25,429 out of 25,429) in 2021 which is the national target goal. Active case finding average yield also improved from 9% (n =  23 out of 255 presumptive cases) in 2020 to 19% ( n = 53 out of 273 presumptive cases) in 2021. A two - tail t – </a:t>
              </a:r>
              <a:r>
                <a:rPr lang="en-GB" sz="1100" dirty="0" err="1">
                  <a:solidFill>
                    <a:srgbClr val="191919"/>
                  </a:solidFill>
                  <a:latin typeface="Montserrat-Regular"/>
                  <a:cs typeface="Montserrat-Regular"/>
                </a:rPr>
                <a:t>te</a:t>
              </a:r>
              <a:endParaRPr lang="en-GB" sz="1100" dirty="0">
                <a:solidFill>
                  <a:srgbClr val="191919"/>
                </a:solidFill>
                <a:latin typeface="Montserrat-Regular"/>
                <a:cs typeface="Montserrat-Regular"/>
              </a:endParaRPr>
            </a:p>
            <a:p>
              <a:pPr>
                <a:lnSpc>
                  <a:spcPct val="100000"/>
                </a:lnSpc>
                <a:spcBef>
                  <a:spcPts val="100"/>
                </a:spcBef>
              </a:pPr>
              <a:endParaRPr lang="en-GB" sz="1100" dirty="0">
                <a:solidFill>
                  <a:srgbClr val="191919"/>
                </a:solidFill>
                <a:latin typeface="Montserrat-Regular"/>
                <a:cs typeface="Montserrat-Regular"/>
              </a:endParaRPr>
            </a:p>
            <a:p>
              <a:pPr>
                <a:lnSpc>
                  <a:spcPct val="100000"/>
                </a:lnSpc>
                <a:spcBef>
                  <a:spcPts val="100"/>
                </a:spcBef>
              </a:pPr>
              <a:endParaRPr lang="en-GB" sz="1100" dirty="0">
                <a:solidFill>
                  <a:srgbClr val="191919"/>
                </a:solidFill>
                <a:latin typeface="Montserrat-Regular"/>
                <a:cs typeface="Montserrat-Regular"/>
              </a:endParaRPr>
            </a:p>
            <a:p>
              <a:pPr>
                <a:lnSpc>
                  <a:spcPct val="100000"/>
                </a:lnSpc>
                <a:spcBef>
                  <a:spcPts val="100"/>
                </a:spcBef>
              </a:pPr>
              <a:endParaRPr lang="en-GB" sz="1100" dirty="0">
                <a:solidFill>
                  <a:srgbClr val="191919"/>
                </a:solidFill>
                <a:latin typeface="Montserrat-Regular"/>
                <a:cs typeface="Montserrat-Regular"/>
              </a:endParaRPr>
            </a:p>
            <a:p>
              <a:pPr>
                <a:lnSpc>
                  <a:spcPct val="100000"/>
                </a:lnSpc>
                <a:spcBef>
                  <a:spcPts val="100"/>
                </a:spcBef>
              </a:pPr>
              <a:endParaRPr lang="en-GB" sz="1100" dirty="0">
                <a:solidFill>
                  <a:srgbClr val="191919"/>
                </a:solidFill>
                <a:latin typeface="Montserrat-Regular"/>
                <a:cs typeface="Montserrat-Regular"/>
              </a:endParaRPr>
            </a:p>
            <a:p>
              <a:pPr>
                <a:lnSpc>
                  <a:spcPct val="100000"/>
                </a:lnSpc>
                <a:spcBef>
                  <a:spcPts val="100"/>
                </a:spcBef>
              </a:pPr>
              <a:endParaRPr lang="en-GB" sz="1100" dirty="0">
                <a:solidFill>
                  <a:srgbClr val="191919"/>
                </a:solidFill>
                <a:latin typeface="Montserrat-Regular"/>
                <a:cs typeface="Montserrat-Regular"/>
              </a:endParaRPr>
            </a:p>
            <a:p>
              <a:pPr>
                <a:lnSpc>
                  <a:spcPct val="100000"/>
                </a:lnSpc>
                <a:spcBef>
                  <a:spcPts val="100"/>
                </a:spcBef>
              </a:pPr>
              <a:endParaRPr lang="en-GB" sz="1100" dirty="0">
                <a:solidFill>
                  <a:srgbClr val="191919"/>
                </a:solidFill>
                <a:latin typeface="Montserrat-Regular"/>
                <a:cs typeface="Montserrat-Regular"/>
              </a:endParaRPr>
            </a:p>
            <a:p>
              <a:pPr>
                <a:lnSpc>
                  <a:spcPct val="100000"/>
                </a:lnSpc>
                <a:spcBef>
                  <a:spcPts val="100"/>
                </a:spcBef>
              </a:pPr>
              <a:endParaRPr lang="en-GB" sz="1100" dirty="0">
                <a:solidFill>
                  <a:srgbClr val="191919"/>
                </a:solidFill>
                <a:latin typeface="Montserrat-Regular"/>
                <a:cs typeface="Montserrat-Regular"/>
              </a:endParaRPr>
            </a:p>
            <a:p>
              <a:pPr>
                <a:lnSpc>
                  <a:spcPct val="100000"/>
                </a:lnSpc>
                <a:spcBef>
                  <a:spcPts val="100"/>
                </a:spcBef>
              </a:pPr>
              <a:r>
                <a:rPr lang="en-GB" sz="1100" dirty="0" err="1">
                  <a:solidFill>
                    <a:srgbClr val="191919"/>
                  </a:solidFill>
                  <a:latin typeface="Montserrat-Regular"/>
                  <a:cs typeface="Montserrat-Regular"/>
                </a:rPr>
                <a:t>st</a:t>
              </a:r>
              <a:r>
                <a:rPr lang="en-GB" sz="1100" dirty="0">
                  <a:solidFill>
                    <a:srgbClr val="191919"/>
                  </a:solidFill>
                  <a:latin typeface="Montserrat-Regular"/>
                  <a:cs typeface="Montserrat-Regular"/>
                </a:rPr>
                <a:t> of independence gave a mean difference of -149.375 with an observed value of -0.838 and a p – value of 0.416 (14 d .f, </a:t>
              </a:r>
              <a:r>
                <a:rPr lang="el-GR" sz="1100" dirty="0">
                  <a:solidFill>
                    <a:srgbClr val="191919"/>
                  </a:solidFill>
                  <a:latin typeface="Montserrat-Regular"/>
                  <a:cs typeface="Montserrat-Regular"/>
                </a:rPr>
                <a:t>α</a:t>
              </a:r>
              <a:r>
                <a:rPr lang="en-US" sz="1100" dirty="0">
                  <a:solidFill>
                    <a:srgbClr val="191919"/>
                  </a:solidFill>
                  <a:latin typeface="Montserrat-Regular"/>
                  <a:cs typeface="Montserrat-Regular"/>
                </a:rPr>
                <a:t> =0.05)</a:t>
              </a:r>
              <a:r>
                <a:rPr lang="en-US" sz="1100" dirty="0" err="1">
                  <a:solidFill>
                    <a:srgbClr val="191919"/>
                  </a:solidFill>
                  <a:latin typeface="Montserrat-Regular"/>
                  <a:cs typeface="Montserrat-Regular"/>
                </a:rPr>
                <a:t>mj</a:t>
              </a:r>
              <a:r>
                <a:rPr lang="en-US" sz="1100" dirty="0">
                  <a:solidFill>
                    <a:srgbClr val="191919"/>
                  </a:solidFill>
                  <a:latin typeface="Montserrat-Regular"/>
                  <a:cs typeface="Montserrat-Regular"/>
                </a:rPr>
                <a:t>. We therefore rejected the null hypothesis that there would be no significant difference between in means.</a:t>
              </a:r>
              <a:r>
                <a:rPr lang="en-GB" sz="1100" dirty="0">
                  <a:solidFill>
                    <a:srgbClr val="191919"/>
                  </a:solidFill>
                  <a:latin typeface="Montserrat-Regular"/>
                  <a:cs typeface="Montserrat-Regular"/>
                </a:rPr>
                <a:t>   </a:t>
              </a:r>
            </a:p>
          </p:txBody>
        </p:sp>
      </p:grpSp>
      <p:grpSp>
        <p:nvGrpSpPr>
          <p:cNvPr id="22" name="Group 21"/>
          <p:cNvGrpSpPr/>
          <p:nvPr/>
        </p:nvGrpSpPr>
        <p:grpSpPr>
          <a:xfrm>
            <a:off x="4106718" y="1867644"/>
            <a:ext cx="3538704" cy="6361956"/>
            <a:chOff x="4015816" y="1785959"/>
            <a:chExt cx="3782624" cy="6361956"/>
          </a:xfrm>
        </p:grpSpPr>
        <p:sp>
          <p:nvSpPr>
            <p:cNvPr id="45" name="object 7">
              <a:extLst>
                <a:ext uri="{FF2B5EF4-FFF2-40B4-BE49-F238E27FC236}">
                  <a16:creationId xmlns:a16="http://schemas.microsoft.com/office/drawing/2014/main" id="{4B129519-FE84-504B-B4BC-A08EB40B4DE9}"/>
                </a:ext>
              </a:extLst>
            </p:cNvPr>
            <p:cNvSpPr txBox="1"/>
            <p:nvPr/>
          </p:nvSpPr>
          <p:spPr>
            <a:xfrm>
              <a:off x="4074160" y="1785959"/>
              <a:ext cx="2875280" cy="270587"/>
            </a:xfrm>
            <a:prstGeom prst="rect">
              <a:avLst/>
            </a:prstGeom>
          </p:spPr>
          <p:txBody>
            <a:bodyPr vert="horz" wrap="square" lIns="0" tIns="85090" rIns="0" bIns="0" rtlCol="0">
              <a:spAutoFit/>
            </a:bodyPr>
            <a:lstStyle/>
            <a:p>
              <a:pPr marL="254000">
                <a:lnSpc>
                  <a:spcPct val="100000"/>
                </a:lnSpc>
                <a:spcBef>
                  <a:spcPts val="670"/>
                </a:spcBef>
              </a:pPr>
              <a:r>
                <a:rPr lang="en-GB" sz="1200" spc="-5" dirty="0">
                  <a:solidFill>
                    <a:schemeClr val="bg1"/>
                  </a:solidFill>
                  <a:latin typeface="Montserrat-Bold"/>
                  <a:cs typeface="Montserrat-Bold"/>
                </a:rPr>
                <a:t>Intervention &amp; Response</a:t>
              </a:r>
            </a:p>
          </p:txBody>
        </p:sp>
        <p:sp>
          <p:nvSpPr>
            <p:cNvPr id="52" name="object 16">
              <a:extLst>
                <a:ext uri="{FF2B5EF4-FFF2-40B4-BE49-F238E27FC236}">
                  <a16:creationId xmlns:a16="http://schemas.microsoft.com/office/drawing/2014/main" id="{DE3359EF-F316-4B48-A32F-B6336535BFB2}"/>
                </a:ext>
              </a:extLst>
            </p:cNvPr>
            <p:cNvSpPr txBox="1"/>
            <p:nvPr/>
          </p:nvSpPr>
          <p:spPr>
            <a:xfrm>
              <a:off x="4015816" y="2319145"/>
              <a:ext cx="3782624" cy="5828770"/>
            </a:xfrm>
            <a:prstGeom prst="rect">
              <a:avLst/>
            </a:prstGeom>
            <a:solidFill>
              <a:srgbClr val="E1FFFF">
                <a:alpha val="40000"/>
              </a:srgbClr>
            </a:solidFill>
          </p:spPr>
          <p:txBody>
            <a:bodyPr vert="horz" wrap="square" lIns="251999" tIns="251999" rIns="251999" bIns="251999" rtlCol="0">
              <a:noAutofit/>
            </a:bodyPr>
            <a:lstStyle/>
            <a:p>
              <a:pPr>
                <a:spcBef>
                  <a:spcPts val="100"/>
                </a:spcBef>
              </a:pPr>
              <a:r>
                <a:rPr lang="en-US" sz="1100" dirty="0">
                  <a:solidFill>
                    <a:srgbClr val="191919"/>
                  </a:solidFill>
                  <a:latin typeface="Montserrat-Regular"/>
                  <a:cs typeface="Montserrat-Regular"/>
                </a:rPr>
                <a:t>We conducted a comparative analysis of TB screening outcomes among all clients and all age groups in the outpatient for pre and post automation of TB screening questions. We compared the workload, screening rates and ACF yield  in Jan - August  2020 vs Jan – August 2021. we hypothesized that automation of the screening process would improve these outcomes. We used a statistical test (independent samples T-test) to compare the means of the two time periods.</a:t>
              </a:r>
              <a:endParaRPr lang="en-GB" sz="1100" dirty="0">
                <a:latin typeface="Arial"/>
                <a:cs typeface="Arial"/>
              </a:endParaRPr>
            </a:p>
          </p:txBody>
        </p:sp>
      </p:grpSp>
      <p:sp>
        <p:nvSpPr>
          <p:cNvPr id="54" name="object 74">
            <a:extLst>
              <a:ext uri="{FF2B5EF4-FFF2-40B4-BE49-F238E27FC236}">
                <a16:creationId xmlns:a16="http://schemas.microsoft.com/office/drawing/2014/main" id="{D59C8C02-434C-484E-9666-FB2103C7D7EA}"/>
              </a:ext>
            </a:extLst>
          </p:cNvPr>
          <p:cNvSpPr/>
          <p:nvPr/>
        </p:nvSpPr>
        <p:spPr>
          <a:xfrm>
            <a:off x="127770" y="8229600"/>
            <a:ext cx="7957897" cy="766850"/>
          </a:xfrm>
          <a:custGeom>
            <a:avLst/>
            <a:gdLst/>
            <a:ahLst/>
            <a:cxnLst/>
            <a:rect l="l" t="t" r="r" b="b"/>
            <a:pathLst>
              <a:path w="7620000" h="689609">
                <a:moveTo>
                  <a:pt x="7620000" y="0"/>
                </a:moveTo>
                <a:lnTo>
                  <a:pt x="0" y="0"/>
                </a:lnTo>
                <a:lnTo>
                  <a:pt x="0" y="689356"/>
                </a:lnTo>
                <a:lnTo>
                  <a:pt x="7620000" y="689356"/>
                </a:lnTo>
                <a:lnTo>
                  <a:pt x="7620000" y="0"/>
                </a:lnTo>
                <a:close/>
              </a:path>
            </a:pathLst>
          </a:custGeom>
          <a:solidFill>
            <a:srgbClr val="E1FFFF">
              <a:alpha val="74902"/>
            </a:srgbClr>
          </a:solidFill>
        </p:spPr>
        <p:txBody>
          <a:bodyPr wrap="square" lIns="0" tIns="0" rIns="0" bIns="0" rtlCol="0"/>
          <a:lstStyle/>
          <a:p>
            <a:endParaRPr dirty="0"/>
          </a:p>
        </p:txBody>
      </p:sp>
      <p:sp>
        <p:nvSpPr>
          <p:cNvPr id="55" name="object 80">
            <a:extLst>
              <a:ext uri="{FF2B5EF4-FFF2-40B4-BE49-F238E27FC236}">
                <a16:creationId xmlns:a16="http://schemas.microsoft.com/office/drawing/2014/main" id="{4CE588F8-FE0E-3A49-89E3-4A09BA74F9E0}"/>
              </a:ext>
            </a:extLst>
          </p:cNvPr>
          <p:cNvSpPr txBox="1"/>
          <p:nvPr/>
        </p:nvSpPr>
        <p:spPr>
          <a:xfrm>
            <a:off x="584200" y="8369300"/>
            <a:ext cx="2609356" cy="500778"/>
          </a:xfrm>
          <a:prstGeom prst="rect">
            <a:avLst/>
          </a:prstGeom>
        </p:spPr>
        <p:txBody>
          <a:bodyPr vert="horz" wrap="square" lIns="0" tIns="635" rIns="0" bIns="0" rtlCol="0">
            <a:spAutoFit/>
          </a:bodyPr>
          <a:lstStyle/>
          <a:p>
            <a:pPr marL="12700">
              <a:lnSpc>
                <a:spcPct val="100000"/>
              </a:lnSpc>
              <a:spcBef>
                <a:spcPts val="5"/>
              </a:spcBef>
            </a:pPr>
            <a:r>
              <a:rPr sz="1000" b="1" spc="-5" dirty="0">
                <a:solidFill>
                  <a:srgbClr val="191919"/>
                </a:solidFill>
                <a:latin typeface="Montserrat-Regular"/>
                <a:cs typeface="Montserrat-Regular"/>
              </a:rPr>
              <a:t>References</a:t>
            </a:r>
            <a:endParaRPr sz="1000" dirty="0">
              <a:latin typeface="Montserrat-Regular"/>
              <a:cs typeface="Montserrat-Regular"/>
            </a:endParaRPr>
          </a:p>
          <a:p>
            <a:pPr marL="12700">
              <a:lnSpc>
                <a:spcPct val="100000"/>
              </a:lnSpc>
              <a:spcBef>
                <a:spcPts val="300"/>
              </a:spcBef>
            </a:pPr>
            <a:r>
              <a:rPr sz="1000" dirty="0">
                <a:solidFill>
                  <a:srgbClr val="191919"/>
                </a:solidFill>
                <a:latin typeface="Montserrat-Regular"/>
                <a:cs typeface="Montserrat-Regular"/>
              </a:rPr>
              <a:t>Journal Article, </a:t>
            </a:r>
            <a:r>
              <a:rPr sz="1000" i="1" spc="-5" dirty="0">
                <a:solidFill>
                  <a:srgbClr val="191919"/>
                </a:solidFill>
                <a:latin typeface="Montserrat-Regular"/>
                <a:cs typeface="Montserrat-Regular"/>
              </a:rPr>
              <a:t>Name of</a:t>
            </a:r>
            <a:r>
              <a:rPr sz="1000" i="1" spc="-155" dirty="0">
                <a:solidFill>
                  <a:srgbClr val="191919"/>
                </a:solidFill>
                <a:latin typeface="Montserrat-Regular"/>
                <a:cs typeface="Montserrat-Regular"/>
              </a:rPr>
              <a:t> </a:t>
            </a:r>
            <a:r>
              <a:rPr sz="1000" i="1" dirty="0">
                <a:solidFill>
                  <a:srgbClr val="191919"/>
                </a:solidFill>
                <a:latin typeface="Montserrat-Regular"/>
                <a:cs typeface="Montserrat-Regular"/>
              </a:rPr>
              <a:t>Journal</a:t>
            </a:r>
            <a:endParaRPr sz="1000" dirty="0">
              <a:latin typeface="Montserrat-Regular"/>
              <a:cs typeface="Montserrat-Regular"/>
            </a:endParaRPr>
          </a:p>
          <a:p>
            <a:pPr marL="12700">
              <a:lnSpc>
                <a:spcPct val="100000"/>
              </a:lnSpc>
            </a:pPr>
            <a:r>
              <a:rPr sz="1000" dirty="0">
                <a:solidFill>
                  <a:srgbClr val="191919"/>
                </a:solidFill>
                <a:latin typeface="Montserrat-Regular"/>
                <a:cs typeface="Montserrat-Regular"/>
              </a:rPr>
              <a:t>Journal Article, </a:t>
            </a:r>
            <a:r>
              <a:rPr sz="1000" i="1" spc="-5" dirty="0">
                <a:solidFill>
                  <a:srgbClr val="191919"/>
                </a:solidFill>
                <a:latin typeface="Montserrat-Regular"/>
                <a:cs typeface="Montserrat-Regular"/>
              </a:rPr>
              <a:t>Name of</a:t>
            </a:r>
            <a:r>
              <a:rPr sz="1000" i="1" spc="-155" dirty="0">
                <a:solidFill>
                  <a:srgbClr val="191919"/>
                </a:solidFill>
                <a:latin typeface="Montserrat-Regular"/>
                <a:cs typeface="Montserrat-Regular"/>
              </a:rPr>
              <a:t> </a:t>
            </a:r>
            <a:r>
              <a:rPr sz="1000" i="1" dirty="0">
                <a:solidFill>
                  <a:srgbClr val="191919"/>
                </a:solidFill>
                <a:latin typeface="Montserrat-Regular"/>
                <a:cs typeface="Montserrat-Regular"/>
              </a:rPr>
              <a:t>Journal</a:t>
            </a:r>
            <a:endParaRPr sz="1000" dirty="0">
              <a:latin typeface="Montserrat-Regular"/>
              <a:cs typeface="Montserrat-Regular"/>
            </a:endParaRPr>
          </a:p>
        </p:txBody>
      </p:sp>
      <p:graphicFrame>
        <p:nvGraphicFramePr>
          <p:cNvPr id="4" name="Chart 3">
            <a:extLst>
              <a:ext uri="{FF2B5EF4-FFF2-40B4-BE49-F238E27FC236}">
                <a16:creationId xmlns:a16="http://schemas.microsoft.com/office/drawing/2014/main" id="{00000000-0008-0000-0F00-000016000000}"/>
              </a:ext>
            </a:extLst>
          </p:cNvPr>
          <p:cNvGraphicFramePr>
            <a:graphicFrameLocks/>
          </p:cNvGraphicFramePr>
          <p:nvPr>
            <p:extLst>
              <p:ext uri="{D42A27DB-BD31-4B8C-83A1-F6EECF244321}">
                <p14:modId xmlns:p14="http://schemas.microsoft.com/office/powerpoint/2010/main" val="1673205262"/>
              </p:ext>
            </p:extLst>
          </p:nvPr>
        </p:nvGraphicFramePr>
        <p:xfrm>
          <a:off x="8205288" y="4799702"/>
          <a:ext cx="4181475" cy="3780781"/>
        </p:xfrm>
        <a:graphic>
          <a:graphicData uri="http://schemas.openxmlformats.org/drawingml/2006/chart">
            <c:chart xmlns:c="http://schemas.openxmlformats.org/drawingml/2006/chart" xmlns:r="http://schemas.openxmlformats.org/officeDocument/2006/relationships" r:id="rId4"/>
          </a:graphicData>
        </a:graphic>
      </p:graphicFrame>
      <p:pic>
        <p:nvPicPr>
          <p:cNvPr id="8" name="Picture 7">
            <a:extLst>
              <a:ext uri="{FF2B5EF4-FFF2-40B4-BE49-F238E27FC236}">
                <a16:creationId xmlns:a16="http://schemas.microsoft.com/office/drawing/2014/main" id="{570A4988-C9BE-8A82-A5E4-4CE40DF9CB52}"/>
              </a:ext>
            </a:extLst>
          </p:cNvPr>
          <p:cNvPicPr>
            <a:picLocks noChangeAspect="1"/>
          </p:cNvPicPr>
          <p:nvPr/>
        </p:nvPicPr>
        <p:blipFill>
          <a:blip r:embed="rId5"/>
          <a:stretch>
            <a:fillRect/>
          </a:stretch>
        </p:blipFill>
        <p:spPr>
          <a:xfrm>
            <a:off x="105526" y="5591911"/>
            <a:ext cx="3876675" cy="2133600"/>
          </a:xfrm>
          <a:prstGeom prst="rect">
            <a:avLst/>
          </a:prstGeom>
        </p:spPr>
      </p:pic>
      <p:graphicFrame>
        <p:nvGraphicFramePr>
          <p:cNvPr id="6" name="Chart 5">
            <a:extLst>
              <a:ext uri="{FF2B5EF4-FFF2-40B4-BE49-F238E27FC236}">
                <a16:creationId xmlns:a16="http://schemas.microsoft.com/office/drawing/2014/main" id="{AEE244CB-2C57-DFC1-944E-C1D016A82DA0}"/>
              </a:ext>
            </a:extLst>
          </p:cNvPr>
          <p:cNvGraphicFramePr>
            <a:graphicFrameLocks/>
          </p:cNvGraphicFramePr>
          <p:nvPr>
            <p:extLst>
              <p:ext uri="{D42A27DB-BD31-4B8C-83A1-F6EECF244321}">
                <p14:modId xmlns:p14="http://schemas.microsoft.com/office/powerpoint/2010/main" val="4263545012"/>
              </p:ext>
            </p:extLst>
          </p:nvPr>
        </p:nvGraphicFramePr>
        <p:xfrm>
          <a:off x="12779256" y="4438650"/>
          <a:ext cx="3373713" cy="408687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a:extLst>
              <a:ext uri="{FF2B5EF4-FFF2-40B4-BE49-F238E27FC236}">
                <a16:creationId xmlns:a16="http://schemas.microsoft.com/office/drawing/2014/main" id="{383D6A4A-F0D9-2C63-BD28-B611BD1AC04D}"/>
              </a:ext>
            </a:extLst>
          </p:cNvPr>
          <p:cNvGraphicFramePr>
            <a:graphicFrameLocks/>
          </p:cNvGraphicFramePr>
          <p:nvPr>
            <p:extLst>
              <p:ext uri="{D42A27DB-BD31-4B8C-83A1-F6EECF244321}">
                <p14:modId xmlns:p14="http://schemas.microsoft.com/office/powerpoint/2010/main" val="3028437471"/>
              </p:ext>
            </p:extLst>
          </p:nvPr>
        </p:nvGraphicFramePr>
        <p:xfrm>
          <a:off x="4142660" y="4635500"/>
          <a:ext cx="3502762" cy="358924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43707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c36f8d22-69bc-4269-9993-aeb1a1ee8af8" xsi:nil="true"/>
    <lcf76f155ced4ddcb4097134ff3c332f xmlns="b6d03df8-ec89-4866-95a9-30b923f4154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57EE8D0691D5B4A967E780449D25D41" ma:contentTypeVersion="18" ma:contentTypeDescription="Create a new document." ma:contentTypeScope="" ma:versionID="441171522aec530d9067463d82f9d3e2">
  <xsd:schema xmlns:xsd="http://www.w3.org/2001/XMLSchema" xmlns:xs="http://www.w3.org/2001/XMLSchema" xmlns:p="http://schemas.microsoft.com/office/2006/metadata/properties" xmlns:ns1="http://schemas.microsoft.com/sharepoint/v3" xmlns:ns2="b6d03df8-ec89-4866-95a9-30b923f4154c" xmlns:ns3="c36f8d22-69bc-4269-9993-aeb1a1ee8af8" targetNamespace="http://schemas.microsoft.com/office/2006/metadata/properties" ma:root="true" ma:fieldsID="313390b2365122de82a010f13dcf9154" ns1:_="" ns2:_="" ns3:_="">
    <xsd:import namespace="http://schemas.microsoft.com/sharepoint/v3"/>
    <xsd:import namespace="b6d03df8-ec89-4866-95a9-30b923f4154c"/>
    <xsd:import namespace="c36f8d22-69bc-4269-9993-aeb1a1ee8af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1:_ip_UnifiedCompliancePolicyProperties" minOccurs="0"/>
                <xsd:element ref="ns1:_ip_UnifiedCompliancePolicyUIAction"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d03df8-ec89-4866-95a9-30b923f415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b573d24f-8a70-488d-a97d-41419af637e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36f8d22-69bc-4269-9993-aeb1a1ee8af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a193a403-1644-40a3-b28b-71b70b2d6bde}" ma:internalName="TaxCatchAll" ma:showField="CatchAllData" ma:web="c36f8d22-69bc-4269-9993-aeb1a1ee8a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8D6FBF-796A-4503-B664-8F9F8D510E6A}">
  <ds:schemaRefs>
    <ds:schemaRef ds:uri="http://schemas.microsoft.com/sharepoint/v3/contenttype/forms"/>
  </ds:schemaRefs>
</ds:datastoreItem>
</file>

<file path=customXml/itemProps2.xml><?xml version="1.0" encoding="utf-8"?>
<ds:datastoreItem xmlns:ds="http://schemas.openxmlformats.org/officeDocument/2006/customXml" ds:itemID="{9D1F3A60-6949-4287-8CFB-A91503500913}">
  <ds:schemaRefs>
    <ds:schemaRef ds:uri="http://schemas.microsoft.com/office/2006/documentManagement/types"/>
    <ds:schemaRef ds:uri="http://schemas.microsoft.com/office/2006/metadata/properties"/>
    <ds:schemaRef ds:uri="c36f8d22-69bc-4269-9993-aeb1a1ee8af8"/>
    <ds:schemaRef ds:uri="http://schemas.microsoft.com/office/infopath/2007/PartnerControls"/>
    <ds:schemaRef ds:uri="http://purl.org/dc/dcmitype/"/>
    <ds:schemaRef ds:uri="http://purl.org/dc/terms/"/>
    <ds:schemaRef ds:uri="http://schemas.openxmlformats.org/package/2006/metadata/core-properties"/>
    <ds:schemaRef ds:uri="b6d03df8-ec89-4866-95a9-30b923f4154c"/>
    <ds:schemaRef ds:uri="http://schemas.microsoft.com/sharepoint/v3"/>
    <ds:schemaRef ds:uri="http://www.w3.org/XML/1998/namespace"/>
    <ds:schemaRef ds:uri="http://purl.org/dc/elements/1.1/"/>
  </ds:schemaRefs>
</ds:datastoreItem>
</file>

<file path=customXml/itemProps3.xml><?xml version="1.0" encoding="utf-8"?>
<ds:datastoreItem xmlns:ds="http://schemas.openxmlformats.org/officeDocument/2006/customXml" ds:itemID="{DFB66D78-8494-4D1C-BFCA-096DEFBCC5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6d03df8-ec89-4866-95a9-30b923f4154c"/>
    <ds:schemaRef ds:uri="c36f8d22-69bc-4269-9993-aeb1a1ee8a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1735</TotalTime>
  <Words>464</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Montserrat SemiBold</vt:lpstr>
      <vt:lpstr>Montserrat-Bold</vt:lpstr>
      <vt:lpstr>Montserrat-Regular</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Arox</dc:creator>
  <cp:lastModifiedBy>Christine Odieny</cp:lastModifiedBy>
  <cp:revision>62</cp:revision>
  <dcterms:created xsi:type="dcterms:W3CDTF">2020-08-19T10:56:04Z</dcterms:created>
  <dcterms:modified xsi:type="dcterms:W3CDTF">2024-04-17T09:31:35Z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2020-08-19T00:00:00Z</vt:filetime>
  </property>
  <property fmtid="{D5CDD505-2E9C-101B-9397-08002B2CF9AE}" pid="3" name="Creator">
    <vt:lpwstr>Adobe InDesign 15.1 (Macintosh)</vt:lpwstr>
  </property>
  <property fmtid="{D5CDD505-2E9C-101B-9397-08002B2CF9AE}" pid="4" name="LastSaved">
    <vt:filetime>2020-08-19T00:00:00Z</vt:filetime>
  </property>
  <property fmtid="{D5CDD505-2E9C-101B-9397-08002B2CF9AE}" pid="5" name="ContentTypeId">
    <vt:lpwstr>0x010100857EE8D0691D5B4A967E780449D25D41</vt:lpwstr>
  </property>
  <property fmtid="{D5CDD505-2E9C-101B-9397-08002B2CF9AE}" pid="6" name="MediaServiceImageTags">
    <vt:lpwstr/>
  </property>
</Properties>
</file>