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28" r:id="rId2"/>
    <p:sldId id="323" r:id="rId3"/>
    <p:sldId id="286" r:id="rId4"/>
    <p:sldId id="351" r:id="rId5"/>
    <p:sldId id="352" r:id="rId6"/>
    <p:sldId id="353" r:id="rId7"/>
    <p:sldId id="354" r:id="rId8"/>
    <p:sldId id="331" r:id="rId9"/>
    <p:sldId id="358" r:id="rId10"/>
    <p:sldId id="357" r:id="rId11"/>
    <p:sldId id="359" r:id="rId12"/>
    <p:sldId id="32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97670" autoAdjust="0"/>
  </p:normalViewPr>
  <p:slideViewPr>
    <p:cSldViewPr>
      <p:cViewPr varScale="1">
        <p:scale>
          <a:sx n="80" d="100"/>
          <a:sy n="80" d="100"/>
        </p:scale>
        <p:origin x="1056" y="72"/>
      </p:cViewPr>
      <p:guideLst>
        <p:guide orient="horz" pos="2160"/>
        <p:guide pos="2902"/>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Pediatric</a:t>
            </a:r>
            <a:r>
              <a:rPr lang="en-US" sz="2000" baseline="0"/>
              <a:t> VL Suppression Rate</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10874437071527"/>
          <c:y val="0.1279513004302204"/>
          <c:w val="0.88363919160497317"/>
          <c:h val="0.68115396182033416"/>
        </c:manualLayout>
      </c:layout>
      <c:lineChart>
        <c:grouping val="standard"/>
        <c:varyColors val="0"/>
        <c:ser>
          <c:idx val="0"/>
          <c:order val="0"/>
          <c:tx>
            <c:strRef>
              <c:f>Sheet1!$E$3</c:f>
              <c:strCache>
                <c:ptCount val="1"/>
                <c:pt idx="0">
                  <c:v>% Suppression rate</c:v>
                </c:pt>
              </c:strCache>
            </c:strRef>
          </c:tx>
          <c:spPr>
            <a:ln w="28575" cap="rnd">
              <a:solidFill>
                <a:schemeClr val="accent1"/>
              </a:solidFill>
              <a:round/>
            </a:ln>
            <a:effectLst/>
          </c:spPr>
          <c:marker>
            <c:symbol val="none"/>
          </c:marker>
          <c:cat>
            <c:strRef>
              <c:f>Sheet1!$B$4:$B$8</c:f>
              <c:strCache>
                <c:ptCount val="5"/>
                <c:pt idx="0">
                  <c:v>March </c:v>
                </c:pt>
                <c:pt idx="1">
                  <c:v>April</c:v>
                </c:pt>
                <c:pt idx="2">
                  <c:v>May</c:v>
                </c:pt>
                <c:pt idx="3">
                  <c:v>June</c:v>
                </c:pt>
                <c:pt idx="4">
                  <c:v>July</c:v>
                </c:pt>
              </c:strCache>
            </c:strRef>
          </c:cat>
          <c:val>
            <c:numRef>
              <c:f>Sheet1!$E$4:$E$8</c:f>
              <c:numCache>
                <c:formatCode>0%</c:formatCode>
                <c:ptCount val="5"/>
                <c:pt idx="0">
                  <c:v>0.87037037037037035</c:v>
                </c:pt>
                <c:pt idx="1">
                  <c:v>0.90566037735849059</c:v>
                </c:pt>
                <c:pt idx="2">
                  <c:v>0.9017857142857143</c:v>
                </c:pt>
                <c:pt idx="3">
                  <c:v>0.91346153846153844</c:v>
                </c:pt>
                <c:pt idx="4">
                  <c:v>0.92380952380952386</c:v>
                </c:pt>
              </c:numCache>
            </c:numRef>
          </c:val>
          <c:smooth val="0"/>
          <c:extLst>
            <c:ext xmlns:c16="http://schemas.microsoft.com/office/drawing/2014/chart" uri="{C3380CC4-5D6E-409C-BE32-E72D297353CC}">
              <c16:uniqueId val="{00000000-6EFA-4F68-8AA8-B4845B33CD5F}"/>
            </c:ext>
          </c:extLst>
        </c:ser>
        <c:ser>
          <c:idx val="1"/>
          <c:order val="1"/>
          <c:tx>
            <c:strRef>
              <c:f>Sheet1!$F$3</c:f>
              <c:strCache>
                <c:ptCount val="1"/>
                <c:pt idx="0">
                  <c:v>Median</c:v>
                </c:pt>
              </c:strCache>
            </c:strRef>
          </c:tx>
          <c:spPr>
            <a:ln w="28575" cap="rnd">
              <a:solidFill>
                <a:schemeClr val="accent2"/>
              </a:solidFill>
              <a:round/>
            </a:ln>
            <a:effectLst/>
          </c:spPr>
          <c:marker>
            <c:symbol val="none"/>
          </c:marker>
          <c:cat>
            <c:strRef>
              <c:f>Sheet1!$B$4:$B$8</c:f>
              <c:strCache>
                <c:ptCount val="5"/>
                <c:pt idx="0">
                  <c:v>March </c:v>
                </c:pt>
                <c:pt idx="1">
                  <c:v>April</c:v>
                </c:pt>
                <c:pt idx="2">
                  <c:v>May</c:v>
                </c:pt>
                <c:pt idx="3">
                  <c:v>June</c:v>
                </c:pt>
                <c:pt idx="4">
                  <c:v>July</c:v>
                </c:pt>
              </c:strCache>
            </c:strRef>
          </c:cat>
          <c:val>
            <c:numRef>
              <c:f>Sheet1!$F$4:$F$8</c:f>
              <c:numCache>
                <c:formatCode>0%</c:formatCode>
                <c:ptCount val="5"/>
                <c:pt idx="0">
                  <c:v>0.90566037735849059</c:v>
                </c:pt>
                <c:pt idx="1">
                  <c:v>0.90566037735849059</c:v>
                </c:pt>
                <c:pt idx="2">
                  <c:v>0.90566037735849059</c:v>
                </c:pt>
                <c:pt idx="3">
                  <c:v>0.90566037735849059</c:v>
                </c:pt>
                <c:pt idx="4">
                  <c:v>0.90566037735849059</c:v>
                </c:pt>
              </c:numCache>
            </c:numRef>
          </c:val>
          <c:smooth val="0"/>
          <c:extLst>
            <c:ext xmlns:c16="http://schemas.microsoft.com/office/drawing/2014/chart" uri="{C3380CC4-5D6E-409C-BE32-E72D297353CC}">
              <c16:uniqueId val="{00000001-6EFA-4F68-8AA8-B4845B33CD5F}"/>
            </c:ext>
          </c:extLst>
        </c:ser>
        <c:ser>
          <c:idx val="2"/>
          <c:order val="2"/>
          <c:tx>
            <c:strRef>
              <c:f>Sheet1!$G$3</c:f>
              <c:strCache>
                <c:ptCount val="1"/>
                <c:pt idx="0">
                  <c:v>Goal</c:v>
                </c:pt>
              </c:strCache>
            </c:strRef>
          </c:tx>
          <c:spPr>
            <a:ln w="28575" cap="rnd">
              <a:solidFill>
                <a:schemeClr val="accent3"/>
              </a:solidFill>
              <a:round/>
            </a:ln>
            <a:effectLst/>
          </c:spPr>
          <c:marker>
            <c:symbol val="none"/>
          </c:marker>
          <c:cat>
            <c:strRef>
              <c:f>Sheet1!$B$4:$B$8</c:f>
              <c:strCache>
                <c:ptCount val="5"/>
                <c:pt idx="0">
                  <c:v>March </c:v>
                </c:pt>
                <c:pt idx="1">
                  <c:v>April</c:v>
                </c:pt>
                <c:pt idx="2">
                  <c:v>May</c:v>
                </c:pt>
                <c:pt idx="3">
                  <c:v>June</c:v>
                </c:pt>
                <c:pt idx="4">
                  <c:v>July</c:v>
                </c:pt>
              </c:strCache>
            </c:strRef>
          </c:cat>
          <c:val>
            <c:numRef>
              <c:f>Sheet1!$G$4:$G$8</c:f>
              <c:numCache>
                <c:formatCode>0%</c:formatCode>
                <c:ptCount val="5"/>
                <c:pt idx="0">
                  <c:v>0.95</c:v>
                </c:pt>
                <c:pt idx="1">
                  <c:v>0.95</c:v>
                </c:pt>
                <c:pt idx="2">
                  <c:v>0.95</c:v>
                </c:pt>
                <c:pt idx="3">
                  <c:v>0.95</c:v>
                </c:pt>
                <c:pt idx="4">
                  <c:v>0.95</c:v>
                </c:pt>
              </c:numCache>
            </c:numRef>
          </c:val>
          <c:smooth val="0"/>
          <c:extLst>
            <c:ext xmlns:c16="http://schemas.microsoft.com/office/drawing/2014/chart" uri="{C3380CC4-5D6E-409C-BE32-E72D297353CC}">
              <c16:uniqueId val="{00000002-6EFA-4F68-8AA8-B4845B33CD5F}"/>
            </c:ext>
          </c:extLst>
        </c:ser>
        <c:dLbls>
          <c:showLegendKey val="0"/>
          <c:showVal val="0"/>
          <c:showCatName val="0"/>
          <c:showSerName val="0"/>
          <c:showPercent val="0"/>
          <c:showBubbleSize val="0"/>
        </c:dLbls>
        <c:smooth val="0"/>
        <c:axId val="761970672"/>
        <c:axId val="761971392"/>
      </c:lineChart>
      <c:catAx>
        <c:axId val="76197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61971392"/>
        <c:crosses val="autoZero"/>
        <c:auto val="1"/>
        <c:lblAlgn val="ctr"/>
        <c:lblOffset val="100"/>
        <c:noMultiLvlLbl val="0"/>
      </c:catAx>
      <c:valAx>
        <c:axId val="7619713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6197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5CD70-BCD8-4D04-9FFC-D3003033BE42}" type="datetimeFigureOut">
              <a:rPr lang="en-US" smtClean="0"/>
              <a:t>17-Apr-24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EBDBB-DA3A-418A-93A2-03F40E18E40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DEBDBB-DA3A-418A-93A2-03F40E18E40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3A9B374-CFE8-4173-AC85-D2C621D91932}" type="slidenum">
              <a:rPr lang="en-US">
                <a:latin typeface="Arial" panose="020B0604020202020204" pitchFamily="34" charset="0"/>
              </a:rPr>
              <a:t>5</a:t>
            </a:fld>
            <a:endParaRPr lang="en-US">
              <a:latin typeface="Arial" panose="020B0604020202020204" pitchFamily="34"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pPr>
              <a:spcBef>
                <a:spcPct val="0"/>
              </a:spcBef>
            </a:pPr>
            <a:endParaRPr lang="en-US" sz="1100" dirty="0">
              <a:latin typeface="Arial" panose="020B0604020202020204" pitchFamily="34" charset="0"/>
            </a:endParaRPr>
          </a:p>
          <a:p>
            <a:endParaRPr lang="en-US" sz="1000" dirty="0">
              <a:latin typeface="Arial" panose="020B0604020202020204" pitchFamily="34" charset="0"/>
            </a:endParaRPr>
          </a:p>
        </p:txBody>
      </p:sp>
    </p:spTree>
    <p:extLst>
      <p:ext uri="{BB962C8B-B14F-4D97-AF65-F5344CB8AC3E}">
        <p14:creationId xmlns:p14="http://schemas.microsoft.com/office/powerpoint/2010/main" val="264433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3A9B374-CFE8-4173-AC85-D2C621D91932}" type="slidenum">
              <a:rPr lang="en-US">
                <a:latin typeface="Arial" panose="020B0604020202020204" pitchFamily="34" charset="0"/>
              </a:rPr>
              <a:t>6</a:t>
            </a:fld>
            <a:endParaRPr lang="en-US">
              <a:latin typeface="Arial" panose="020B0604020202020204" pitchFamily="34"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pPr>
              <a:spcBef>
                <a:spcPct val="0"/>
              </a:spcBef>
            </a:pPr>
            <a:endParaRPr lang="en-US" sz="1100" dirty="0">
              <a:latin typeface="Arial" panose="020B0604020202020204" pitchFamily="34" charset="0"/>
            </a:endParaRPr>
          </a:p>
          <a:p>
            <a:endParaRPr lang="en-US" sz="1000" dirty="0">
              <a:latin typeface="Arial" panose="020B0604020202020204" pitchFamily="34" charset="0"/>
            </a:endParaRPr>
          </a:p>
        </p:txBody>
      </p:sp>
    </p:spTree>
    <p:extLst>
      <p:ext uri="{BB962C8B-B14F-4D97-AF65-F5344CB8AC3E}">
        <p14:creationId xmlns:p14="http://schemas.microsoft.com/office/powerpoint/2010/main" val="95829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3A9B374-CFE8-4173-AC85-D2C621D91932}" type="slidenum">
              <a:rPr lang="en-US">
                <a:latin typeface="Arial" panose="020B0604020202020204" pitchFamily="34" charset="0"/>
              </a:rPr>
              <a:t>7</a:t>
            </a:fld>
            <a:endParaRPr lang="en-US">
              <a:latin typeface="Arial" panose="020B0604020202020204" pitchFamily="34"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pPr>
              <a:spcBef>
                <a:spcPct val="0"/>
              </a:spcBef>
            </a:pPr>
            <a:endParaRPr lang="en-US" sz="1100" dirty="0">
              <a:latin typeface="Arial" panose="020B0604020202020204" pitchFamily="34" charset="0"/>
            </a:endParaRPr>
          </a:p>
          <a:p>
            <a:endParaRPr lang="en-US" sz="1000" dirty="0">
              <a:latin typeface="Arial" panose="020B0604020202020204" pitchFamily="34" charset="0"/>
            </a:endParaRPr>
          </a:p>
        </p:txBody>
      </p:sp>
    </p:spTree>
    <p:extLst>
      <p:ext uri="{BB962C8B-B14F-4D97-AF65-F5344CB8AC3E}">
        <p14:creationId xmlns:p14="http://schemas.microsoft.com/office/powerpoint/2010/main" val="412133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EBDBB-DA3A-418A-93A2-03F40E18E40C}"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EBDBB-DA3A-418A-93A2-03F40E18E40C}" type="slidenum">
              <a:rPr lang="en-US" smtClean="0"/>
              <a:t>9</a:t>
            </a:fld>
            <a:endParaRPr lang="en-US"/>
          </a:p>
        </p:txBody>
      </p:sp>
    </p:spTree>
    <p:extLst>
      <p:ext uri="{BB962C8B-B14F-4D97-AF65-F5344CB8AC3E}">
        <p14:creationId xmlns:p14="http://schemas.microsoft.com/office/powerpoint/2010/main" val="359375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EBDBB-DA3A-418A-93A2-03F40E18E40C}" type="slidenum">
              <a:rPr lang="en-US" smtClean="0"/>
              <a:t>10</a:t>
            </a:fld>
            <a:endParaRPr lang="en-US"/>
          </a:p>
        </p:txBody>
      </p:sp>
    </p:spTree>
    <p:extLst>
      <p:ext uri="{BB962C8B-B14F-4D97-AF65-F5344CB8AC3E}">
        <p14:creationId xmlns:p14="http://schemas.microsoft.com/office/powerpoint/2010/main" val="1179869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EBDBB-DA3A-418A-93A2-03F40E18E40C}" type="slidenum">
              <a:rPr lang="en-US" smtClean="0"/>
              <a:t>11</a:t>
            </a:fld>
            <a:endParaRPr lang="en-US"/>
          </a:p>
        </p:txBody>
      </p:sp>
    </p:spTree>
    <p:extLst>
      <p:ext uri="{BB962C8B-B14F-4D97-AF65-F5344CB8AC3E}">
        <p14:creationId xmlns:p14="http://schemas.microsoft.com/office/powerpoint/2010/main" val="188844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3871168-E20A-4A27-A435-66EC62E41EB6}" type="datetimeFigureOut">
              <a:rPr lang="en-US" smtClean="0"/>
              <a:t>17-Apr-24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DBA453-677F-41B0-BCF1-14214910DF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71168-E20A-4A27-A435-66EC62E41EB6}"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71168-E20A-4A27-A435-66EC62E41EB6}"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71168-E20A-4A27-A435-66EC62E41EB6}"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71168-E20A-4A27-A435-66EC62E41EB6}"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3871168-E20A-4A27-A435-66EC62E41EB6}" type="datetimeFigureOut">
              <a:rPr lang="en-US" smtClean="0"/>
              <a:t>17-Apr-24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A453-677F-41B0-BCF1-14214910DF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71168-E20A-4A27-A435-66EC62E41EB6}" type="datetimeFigureOut">
              <a:rPr lang="en-US" smtClean="0"/>
              <a:t>17-Apr-24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871168-E20A-4A27-A435-66EC62E41EB6}" type="datetimeFigureOut">
              <a:rPr lang="en-US" smtClean="0"/>
              <a:t>17-Apr-24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3871168-E20A-4A27-A435-66EC62E41EB6}" type="datetimeFigureOut">
              <a:rPr lang="en-US" smtClean="0"/>
              <a:t>17-Apr-24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71168-E20A-4A27-A435-66EC62E41EB6}" type="datetimeFigureOut">
              <a:rPr lang="en-US" smtClean="0"/>
              <a:t>17-Apr-24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71168-E20A-4A27-A435-66EC62E41EB6}" type="datetimeFigureOut">
              <a:rPr lang="en-US" smtClean="0"/>
              <a:t>17-Apr-24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BA453-677F-41B0-BCF1-14214910DF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3871168-E20A-4A27-A435-66EC62E41EB6}" type="datetimeFigureOut">
              <a:rPr lang="en-US" smtClean="0"/>
              <a:t>17-Apr-24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DBA453-677F-41B0-BCF1-14214910DF8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871168-E20A-4A27-A435-66EC62E41EB6}" type="datetimeFigureOut">
              <a:rPr lang="en-US" smtClean="0"/>
              <a:t>17-Apr-24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DBA453-677F-41B0-BCF1-14214910DF8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700808"/>
            <a:ext cx="7851648" cy="1211560"/>
          </a:xfrm>
        </p:spPr>
        <p:txBody>
          <a:bodyPr>
            <a:normAutofit fontScale="90000"/>
          </a:bodyPr>
          <a:lstStyle/>
          <a:p>
            <a:pPr algn="ctr"/>
            <a:r>
              <a:rPr lang="en-US" dirty="0"/>
              <a:t>Sustaining Quality Improvement Strategies in HIV Service Delivery post CQI project</a:t>
            </a:r>
            <a:endParaRPr lang="en-US" dirty="0">
              <a:latin typeface="Garamond" panose="02020404030301010803" pitchFamily="18" charset="0"/>
            </a:endParaRPr>
          </a:p>
        </p:txBody>
      </p:sp>
      <p:sp>
        <p:nvSpPr>
          <p:cNvPr id="3" name="Subtitle 2"/>
          <p:cNvSpPr>
            <a:spLocks noGrp="1"/>
          </p:cNvSpPr>
          <p:nvPr>
            <p:ph type="subTitle" idx="1"/>
          </p:nvPr>
        </p:nvSpPr>
        <p:spPr>
          <a:xfrm>
            <a:off x="4139952" y="4221088"/>
            <a:ext cx="4248472" cy="1224136"/>
          </a:xfrm>
        </p:spPr>
        <p:txBody>
          <a:bodyPr>
            <a:noAutofit/>
          </a:bodyPr>
          <a:lstStyle/>
          <a:p>
            <a:pPr algn="ctr"/>
            <a:r>
              <a:rPr lang="en-US" sz="4000" i="1" dirty="0">
                <a:latin typeface="Garamond" panose="02020404030301010803" pitchFamily="18" charset="0"/>
              </a:rPr>
              <a:t>Christine Odieny</a:t>
            </a:r>
          </a:p>
        </p:txBody>
      </p:sp>
      <p:pic>
        <p:nvPicPr>
          <p:cNvPr id="4" name="Content Placeholder 3">
            <a:extLst>
              <a:ext uri="{FF2B5EF4-FFF2-40B4-BE49-F238E27FC236}">
                <a16:creationId xmlns:a16="http://schemas.microsoft.com/office/drawing/2014/main" id="{FD7B0EBD-5379-61CD-974E-39CD274C3A55}"/>
              </a:ext>
            </a:extLst>
          </p:cNvPr>
          <p:cNvPicPr>
            <a:picLocks noChangeAspect="1"/>
          </p:cNvPicPr>
          <p:nvPr/>
        </p:nvPicPr>
        <p:blipFill>
          <a:blip r:embed="rId3"/>
          <a:stretch>
            <a:fillRect/>
          </a:stretch>
        </p:blipFill>
        <p:spPr>
          <a:xfrm>
            <a:off x="7933055" y="-12700"/>
            <a:ext cx="1163955" cy="315595"/>
          </a:xfrm>
          <a:prstGeom prst="rect">
            <a:avLst/>
          </a:prstGeom>
        </p:spPr>
      </p:pic>
      <p:pic>
        <p:nvPicPr>
          <p:cNvPr id="5" name="Picture 4">
            <a:extLst>
              <a:ext uri="{FF2B5EF4-FFF2-40B4-BE49-F238E27FC236}">
                <a16:creationId xmlns:a16="http://schemas.microsoft.com/office/drawing/2014/main" id="{BBB9C691-5CFE-B42F-8921-708A67F8218A}"/>
              </a:ext>
            </a:extLst>
          </p:cNvPr>
          <p:cNvPicPr>
            <a:picLocks noChangeAspect="1"/>
          </p:cNvPicPr>
          <p:nvPr/>
        </p:nvPicPr>
        <p:blipFill>
          <a:blip r:embed="rId4"/>
          <a:stretch>
            <a:fillRect/>
          </a:stretch>
        </p:blipFill>
        <p:spPr>
          <a:xfrm>
            <a:off x="46990" y="-35436"/>
            <a:ext cx="999831" cy="3231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8229600" cy="636680"/>
          </a:xfrm>
        </p:spPr>
        <p:txBody>
          <a:bodyPr>
            <a:noAutofit/>
          </a:bodyPr>
          <a:lstStyle/>
          <a:p>
            <a:r>
              <a:rPr lang="en-US" sz="3200" dirty="0">
                <a:latin typeface="Garamond" panose="02020404030301010803" pitchFamily="18" charset="0"/>
              </a:rPr>
              <a:t>Run Chart on Suppression Rate</a:t>
            </a:r>
          </a:p>
        </p:txBody>
      </p:sp>
      <p:sp>
        <p:nvSpPr>
          <p:cNvPr id="3" name="Content Placeholder 2"/>
          <p:cNvSpPr>
            <a:spLocks noGrp="1"/>
          </p:cNvSpPr>
          <p:nvPr>
            <p:ph idx="1"/>
          </p:nvPr>
        </p:nvSpPr>
        <p:spPr>
          <a:xfrm>
            <a:off x="107504" y="1772816"/>
            <a:ext cx="9036496" cy="5256584"/>
          </a:xfrm>
        </p:spPr>
        <p:txBody>
          <a:bodyPr>
            <a:noAutofit/>
          </a:bodyPr>
          <a:lstStyle/>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p:txBody>
      </p:sp>
      <p:graphicFrame>
        <p:nvGraphicFramePr>
          <p:cNvPr id="5" name="Chart 4">
            <a:extLst>
              <a:ext uri="{FF2B5EF4-FFF2-40B4-BE49-F238E27FC236}">
                <a16:creationId xmlns:a16="http://schemas.microsoft.com/office/drawing/2014/main" id="{BF09DCD7-599A-5989-3F4E-50BE9ED39FE5}"/>
              </a:ext>
            </a:extLst>
          </p:cNvPr>
          <p:cNvGraphicFramePr>
            <a:graphicFrameLocks/>
          </p:cNvGraphicFramePr>
          <p:nvPr>
            <p:extLst>
              <p:ext uri="{D42A27DB-BD31-4B8C-83A1-F6EECF244321}">
                <p14:modId xmlns:p14="http://schemas.microsoft.com/office/powerpoint/2010/main" val="75693027"/>
              </p:ext>
            </p:extLst>
          </p:nvPr>
        </p:nvGraphicFramePr>
        <p:xfrm>
          <a:off x="683568" y="1484784"/>
          <a:ext cx="7128792"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257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8229600" cy="636680"/>
          </a:xfrm>
        </p:spPr>
        <p:txBody>
          <a:bodyPr>
            <a:noAutofit/>
          </a:bodyPr>
          <a:lstStyle/>
          <a:p>
            <a:r>
              <a:rPr lang="en-US" sz="3200" dirty="0">
                <a:latin typeface="Garamond" panose="02020404030301010803" pitchFamily="18" charset="0"/>
              </a:rPr>
              <a:t>Conclusion</a:t>
            </a:r>
          </a:p>
        </p:txBody>
      </p:sp>
      <p:sp>
        <p:nvSpPr>
          <p:cNvPr id="3" name="Content Placeholder 2"/>
          <p:cNvSpPr>
            <a:spLocks noGrp="1"/>
          </p:cNvSpPr>
          <p:nvPr>
            <p:ph idx="1"/>
          </p:nvPr>
        </p:nvSpPr>
        <p:spPr>
          <a:xfrm>
            <a:off x="107504" y="1772816"/>
            <a:ext cx="9036496" cy="5256584"/>
          </a:xfrm>
        </p:spPr>
        <p:txBody>
          <a:bodyPr>
            <a:noAutofit/>
          </a:bodyPr>
          <a:lstStyle/>
          <a:p>
            <a:r>
              <a:rPr lang="en-US" sz="2200" dirty="0">
                <a:latin typeface="Garamond" panose="02020404030301010803" pitchFamily="18" charset="0"/>
              </a:rPr>
              <a:t>Sustaining Quality Improvement strategies is key to improving health care</a:t>
            </a:r>
          </a:p>
          <a:p>
            <a:r>
              <a:rPr lang="en-US" sz="2200" dirty="0">
                <a:latin typeface="Garamond" panose="02020404030301010803" pitchFamily="18" charset="0"/>
              </a:rPr>
              <a:t>Caregiver literacy is key to reducing VL suppression among pediatrics if structurally sustained</a:t>
            </a: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p:txBody>
      </p:sp>
    </p:spTree>
    <p:extLst>
      <p:ext uri="{BB962C8B-B14F-4D97-AF65-F5344CB8AC3E}">
        <p14:creationId xmlns:p14="http://schemas.microsoft.com/office/powerpoint/2010/main" val="31605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36" y="571480"/>
            <a:ext cx="5867400" cy="2554545"/>
          </a:xfrm>
          <a:prstGeom prst="rect">
            <a:avLst/>
          </a:prstGeom>
          <a:noFill/>
        </p:spPr>
        <p:txBody>
          <a:bodyPr wrap="square" lIns="91440" tIns="45720" rIns="91440" bIns="45720">
            <a:spAutoFit/>
          </a:bodyPr>
          <a:lstStyle/>
          <a:p>
            <a:pPr algn="ctr"/>
            <a:r>
              <a:rPr lang="en-US" sz="8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p>
        </p:txBody>
      </p:sp>
      <p:pic>
        <p:nvPicPr>
          <p:cNvPr id="2050" name="Picture 2" descr="C:\Users\Ayugi\AppData\Local\Microsoft\Windows\Temporary Internet Files\Content.IE5\G2D65KG4\MC900078717[1].wmf"/>
          <p:cNvPicPr>
            <a:picLocks noChangeAspect="1" noChangeArrowheads="1"/>
          </p:cNvPicPr>
          <p:nvPr/>
        </p:nvPicPr>
        <p:blipFill>
          <a:blip r:embed="rId2" cstate="print"/>
          <a:srcRect/>
          <a:stretch>
            <a:fillRect/>
          </a:stretch>
        </p:blipFill>
        <p:spPr bwMode="auto">
          <a:xfrm>
            <a:off x="838200" y="3143248"/>
            <a:ext cx="1973263" cy="3375027"/>
          </a:xfrm>
          <a:prstGeom prst="rect">
            <a:avLst/>
          </a:prstGeom>
          <a:noFill/>
        </p:spPr>
      </p:pic>
      <p:sp>
        <p:nvSpPr>
          <p:cNvPr id="4" name="Slide Number Placeholder 3"/>
          <p:cNvSpPr>
            <a:spLocks noGrp="1"/>
          </p:cNvSpPr>
          <p:nvPr>
            <p:ph type="sldNum" sz="quarter" idx="12"/>
          </p:nvPr>
        </p:nvSpPr>
        <p:spPr/>
        <p:txBody>
          <a:bodyPr/>
          <a:lstStyle/>
          <a:p>
            <a:fld id="{011EA07C-EE9C-40C2-ADB5-5ED734F62BC1}" type="slidenum">
              <a:rPr lang="en-US" smtClean="0"/>
              <a:t>12</a:t>
            </a:fld>
            <a:endParaRPr lang="en-US"/>
          </a:p>
        </p:txBody>
      </p:sp>
      <p:sp>
        <p:nvSpPr>
          <p:cNvPr id="8" name="Cloud Callout 7"/>
          <p:cNvSpPr/>
          <p:nvPr/>
        </p:nvSpPr>
        <p:spPr>
          <a:xfrm>
            <a:off x="500034" y="2000240"/>
            <a:ext cx="2357454" cy="150019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Any Question please?</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6398895" cy="535305"/>
          </a:xfrm>
        </p:spPr>
        <p:txBody>
          <a:bodyPr>
            <a:normAutofit fontScale="90000"/>
          </a:bodyPr>
          <a:lstStyle/>
          <a:p>
            <a:r>
              <a:rPr lang="en-GB" sz="4000" dirty="0">
                <a:latin typeface="Garamond" panose="02020404030301010803" pitchFamily="18" charset="0"/>
              </a:rPr>
              <a:t>Outline:</a:t>
            </a:r>
            <a:endParaRPr lang="en-US" sz="4000" dirty="0">
              <a:latin typeface="Garamond" panose="02020404030301010803" pitchFamily="18" charset="0"/>
            </a:endParaRPr>
          </a:p>
        </p:txBody>
      </p:sp>
      <p:sp>
        <p:nvSpPr>
          <p:cNvPr id="3" name="Content Placeholder 2"/>
          <p:cNvSpPr>
            <a:spLocks noGrp="1"/>
          </p:cNvSpPr>
          <p:nvPr>
            <p:ph sz="half" idx="1"/>
          </p:nvPr>
        </p:nvSpPr>
        <p:spPr>
          <a:xfrm>
            <a:off x="457200" y="1920240"/>
            <a:ext cx="8295640" cy="4434840"/>
          </a:xfrm>
        </p:spPr>
        <p:txBody>
          <a:bodyPr>
            <a:normAutofit/>
          </a:bodyPr>
          <a:lstStyle/>
          <a:p>
            <a:endParaRPr lang="en-GB" dirty="0">
              <a:latin typeface="Garamond" panose="02020404030301010803" pitchFamily="18" charset="0"/>
            </a:endParaRPr>
          </a:p>
          <a:p>
            <a:r>
              <a:rPr lang="en-GB" dirty="0">
                <a:latin typeface="Garamond" panose="02020404030301010803" pitchFamily="18" charset="0"/>
              </a:rPr>
              <a:t>Background and overview of quality improvement</a:t>
            </a:r>
          </a:p>
          <a:p>
            <a:r>
              <a:rPr lang="en-GB" dirty="0">
                <a:latin typeface="Garamond" panose="02020404030301010803" pitchFamily="18" charset="0"/>
              </a:rPr>
              <a:t>Application of the principles </a:t>
            </a:r>
            <a:r>
              <a:rPr lang="en-GB">
                <a:latin typeface="Garamond" panose="02020404030301010803" pitchFamily="18" charset="0"/>
              </a:rPr>
              <a:t>of sustainability</a:t>
            </a:r>
            <a:endParaRPr lang="en-GB" dirty="0">
              <a:latin typeface="Garamond" panose="02020404030301010803" pitchFamily="18" charset="0"/>
            </a:endParaRPr>
          </a:p>
          <a:p>
            <a:r>
              <a:rPr lang="en-GB" dirty="0">
                <a:latin typeface="Garamond" panose="02020404030301010803" pitchFamily="18" charset="0"/>
              </a:rPr>
              <a:t>Case Study</a:t>
            </a:r>
          </a:p>
          <a:p>
            <a:r>
              <a:rPr lang="en-GB" dirty="0">
                <a:latin typeface="Garamond" panose="02020404030301010803" pitchFamily="18" charset="0"/>
              </a:rPr>
              <a:t>Achievements</a:t>
            </a:r>
          </a:p>
          <a:p>
            <a:endParaRPr lang="en-GB" dirty="0">
              <a:latin typeface="Garamond" panose="02020404030301010803" pitchFamily="18" charset="0"/>
            </a:endParaRPr>
          </a:p>
          <a:p>
            <a:endParaRPr lang="en-GB" dirty="0">
              <a:latin typeface="Garamond" panose="02020404030301010803" pitchFamily="18" charset="0"/>
            </a:endParaRPr>
          </a:p>
          <a:p>
            <a:endParaRPr lang="en-US" dirty="0">
              <a:latin typeface="Garamond" panose="02020404030301010803" pitchFamily="18" charset="0"/>
            </a:endParaRPr>
          </a:p>
        </p:txBody>
      </p:sp>
      <p:pic>
        <p:nvPicPr>
          <p:cNvPr id="4" name="Content Placeholder 3"/>
          <p:cNvPicPr>
            <a:picLocks noGrp="1" noChangeAspect="1"/>
          </p:cNvPicPr>
          <p:nvPr>
            <p:ph sz="half" idx="2"/>
          </p:nvPr>
        </p:nvPicPr>
        <p:blipFill>
          <a:blip r:embed="rId2"/>
          <a:stretch>
            <a:fillRect/>
          </a:stretch>
        </p:blipFill>
        <p:spPr>
          <a:xfrm>
            <a:off x="7933055" y="-112712"/>
            <a:ext cx="1163955" cy="315595"/>
          </a:xfrm>
          <a:prstGeom prst="rect">
            <a:avLst/>
          </a:prstGeom>
        </p:spPr>
      </p:pic>
      <p:pic>
        <p:nvPicPr>
          <p:cNvPr id="5" name="Picture 4"/>
          <p:cNvPicPr>
            <a:picLocks noChangeAspect="1"/>
          </p:cNvPicPr>
          <p:nvPr/>
        </p:nvPicPr>
        <p:blipFill>
          <a:blip r:embed="rId3"/>
          <a:stretch>
            <a:fillRect/>
          </a:stretch>
        </p:blipFill>
        <p:spPr>
          <a:xfrm>
            <a:off x="46990" y="0"/>
            <a:ext cx="1000125" cy="323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715436" cy="810352"/>
          </a:xfrm>
        </p:spPr>
        <p:txBody>
          <a:bodyPr>
            <a:normAutofit/>
          </a:bodyPr>
          <a:lstStyle/>
          <a:p>
            <a:pPr algn="ctr"/>
            <a:r>
              <a:rPr lang="en-US" sz="4000" dirty="0">
                <a:latin typeface="Garamond" panose="02020404030301010803" pitchFamily="18" charset="0"/>
              </a:rPr>
              <a:t>Background</a:t>
            </a:r>
          </a:p>
        </p:txBody>
      </p:sp>
      <p:sp>
        <p:nvSpPr>
          <p:cNvPr id="3" name="Content Placeholder 2"/>
          <p:cNvSpPr>
            <a:spLocks noGrp="1"/>
          </p:cNvSpPr>
          <p:nvPr>
            <p:ph idx="1"/>
          </p:nvPr>
        </p:nvSpPr>
        <p:spPr>
          <a:xfrm>
            <a:off x="214282" y="620688"/>
            <a:ext cx="8786874" cy="6237312"/>
          </a:xfrm>
        </p:spPr>
        <p:txBody>
          <a:bodyPr>
            <a:noAutofit/>
          </a:bodyPr>
          <a:lstStyle/>
          <a:p>
            <a:r>
              <a:rPr lang="en-US" sz="2000" dirty="0">
                <a:latin typeface="Garamond" panose="02020404030301010803" pitchFamily="18" charset="0"/>
              </a:rPr>
              <a:t>Quality improvement initiatives must become the new way of working rather than something added on to routine clinical care.</a:t>
            </a:r>
          </a:p>
          <a:p>
            <a:r>
              <a:rPr lang="en-US" sz="2000" dirty="0">
                <a:latin typeface="Garamond" panose="02020404030301010803" pitchFamily="18" charset="0"/>
              </a:rPr>
              <a:t>Sustainability refers to holding the gains of an improvement project, even in the face of staff and organizational turnover or donor exit. Unfortunately, up to 70% of organizational change is not sustained up to evaluation stages.</a:t>
            </a:r>
            <a:endParaRPr lang="en-GB" sz="2000" dirty="0">
              <a:latin typeface="Garamond" panose="02020404030301010803" pitchFamily="18" charset="0"/>
            </a:endParaRPr>
          </a:p>
          <a:p>
            <a:r>
              <a:rPr lang="en-US" sz="2000" dirty="0">
                <a:latin typeface="Garamond" panose="02020404030301010803" pitchFamily="18" charset="0"/>
              </a:rPr>
              <a:t>Tools to help sustain improvement include </a:t>
            </a:r>
            <a:r>
              <a:rPr lang="en-US" sz="2000" b="1" dirty="0">
                <a:latin typeface="Garamond" panose="02020404030301010803" pitchFamily="18" charset="0"/>
              </a:rPr>
              <a:t>process control boards</a:t>
            </a:r>
            <a:r>
              <a:rPr lang="en-US" sz="2000" dirty="0">
                <a:latin typeface="Garamond" panose="02020404030301010803" pitchFamily="18" charset="0"/>
              </a:rPr>
              <a:t>, </a:t>
            </a:r>
            <a:r>
              <a:rPr lang="en-US" sz="2000" b="1" dirty="0">
                <a:latin typeface="Garamond" panose="02020404030301010803" pitchFamily="18" charset="0"/>
              </a:rPr>
              <a:t>performance boards</a:t>
            </a:r>
            <a:r>
              <a:rPr lang="en-US" sz="2000" dirty="0">
                <a:latin typeface="Garamond" panose="02020404030301010803" pitchFamily="18" charset="0"/>
              </a:rPr>
              <a:t>, </a:t>
            </a:r>
            <a:r>
              <a:rPr lang="en-US" sz="2000" b="1" dirty="0">
                <a:latin typeface="Garamond" panose="02020404030301010803" pitchFamily="18" charset="0"/>
              </a:rPr>
              <a:t>standard work</a:t>
            </a:r>
            <a:r>
              <a:rPr lang="en-US" sz="2000" dirty="0">
                <a:latin typeface="Garamond" panose="02020404030301010803" pitchFamily="18" charset="0"/>
              </a:rPr>
              <a:t>, and </a:t>
            </a:r>
            <a:r>
              <a:rPr lang="en-US" sz="2000" b="1" dirty="0">
                <a:latin typeface="Garamond" panose="02020404030301010803" pitchFamily="18" charset="0"/>
              </a:rPr>
              <a:t>improvement huddles</a:t>
            </a:r>
            <a:r>
              <a:rPr lang="en-US" sz="2000" dirty="0">
                <a:latin typeface="Garamond" panose="02020404030301010803" pitchFamily="18" charset="0"/>
              </a:rPr>
              <a:t>. </a:t>
            </a:r>
          </a:p>
          <a:p>
            <a:r>
              <a:rPr lang="en-US" sz="2000" b="1" dirty="0">
                <a:latin typeface="Garamond" panose="02020404030301010803" pitchFamily="18" charset="0"/>
              </a:rPr>
              <a:t>Process control and performance boards</a:t>
            </a:r>
            <a:r>
              <a:rPr lang="en-US" sz="2000" dirty="0">
                <a:latin typeface="Garamond" panose="02020404030301010803" pitchFamily="18" charset="0"/>
              </a:rPr>
              <a:t> are methods to communicate improvement results to staff and leadership. This process control board displays how much work is required versus how much work is completed, with sources of variation recorded in real time to guide improvement efforts.   </a:t>
            </a:r>
          </a:p>
          <a:p>
            <a:r>
              <a:rPr lang="en-US" sz="2000" b="1" dirty="0">
                <a:latin typeface="Garamond" panose="02020404030301010803" pitchFamily="18" charset="0"/>
              </a:rPr>
              <a:t>Standard work</a:t>
            </a:r>
            <a:r>
              <a:rPr lang="en-US" sz="2000" dirty="0">
                <a:latin typeface="Garamond" panose="02020404030301010803" pitchFamily="18" charset="0"/>
              </a:rPr>
              <a:t> is a written or visual outline of current best practices for a task and provides a framework to ensure that changes that have improved patient care are consistently and reliably applied to every patient encounter. </a:t>
            </a:r>
          </a:p>
          <a:p>
            <a:r>
              <a:rPr lang="en-US" sz="2000" b="1" dirty="0">
                <a:latin typeface="Garamond" panose="02020404030301010803" pitchFamily="18" charset="0"/>
              </a:rPr>
              <a:t>Improvement huddles </a:t>
            </a:r>
            <a:r>
              <a:rPr lang="en-US" sz="2000" dirty="0">
                <a:latin typeface="Garamond" panose="02020404030301010803" pitchFamily="18" charset="0"/>
              </a:rPr>
              <a:t>are short, regular meetings among staff to anticipate problems, review performance, and support a culture of improvement. </a:t>
            </a:r>
          </a:p>
          <a:p>
            <a:pPr marL="0" indent="0">
              <a:buNone/>
            </a:pPr>
            <a:endParaRPr lang="en-GB" sz="2000" b="1" i="1" dirty="0">
              <a:latin typeface="Garamond" panose="02020404030301010803" pitchFamily="18" charset="0"/>
            </a:endParaRPr>
          </a:p>
          <a:p>
            <a:pPr>
              <a:buNone/>
            </a:pPr>
            <a:endParaRPr lang="en-US" sz="2000" dirty="0">
              <a:latin typeface="Garamond" panose="02020404030301010803" pitchFamily="18" charset="0"/>
            </a:endParaRPr>
          </a:p>
          <a:p>
            <a:pPr>
              <a:buNone/>
            </a:pPr>
            <a:endParaRPr lang="en-US" sz="2000" dirty="0">
              <a:latin typeface="Garamond" panose="02020404030301010803" pitchFamily="18" charset="0"/>
            </a:endParaRPr>
          </a:p>
          <a:p>
            <a:endParaRPr lang="en-US" sz="2000" dirty="0">
              <a:latin typeface="Garamond" panose="02020404030301010803" pitchFamily="18" charset="0"/>
            </a:endParaRPr>
          </a:p>
          <a:p>
            <a:pPr>
              <a:buNone/>
            </a:pPr>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p:txBody>
      </p:sp>
      <p:pic>
        <p:nvPicPr>
          <p:cNvPr id="4" name="Content Placeholder 3">
            <a:extLst>
              <a:ext uri="{FF2B5EF4-FFF2-40B4-BE49-F238E27FC236}">
                <a16:creationId xmlns:a16="http://schemas.microsoft.com/office/drawing/2014/main" id="{6E9A98F7-43A9-7561-185C-1319992CD58C}"/>
              </a:ext>
            </a:extLst>
          </p:cNvPr>
          <p:cNvPicPr>
            <a:picLocks noChangeAspect="1"/>
          </p:cNvPicPr>
          <p:nvPr/>
        </p:nvPicPr>
        <p:blipFill>
          <a:blip r:embed="rId2"/>
          <a:stretch>
            <a:fillRect/>
          </a:stretch>
        </p:blipFill>
        <p:spPr>
          <a:xfrm>
            <a:off x="7933055" y="-112712"/>
            <a:ext cx="1163955" cy="315595"/>
          </a:xfrm>
          <a:prstGeom prst="rect">
            <a:avLst/>
          </a:prstGeom>
        </p:spPr>
      </p:pic>
      <p:pic>
        <p:nvPicPr>
          <p:cNvPr id="5" name="Picture 4">
            <a:extLst>
              <a:ext uri="{FF2B5EF4-FFF2-40B4-BE49-F238E27FC236}">
                <a16:creationId xmlns:a16="http://schemas.microsoft.com/office/drawing/2014/main" id="{048EB455-5E36-D8FD-3DEC-62E8A707EE07}"/>
              </a:ext>
            </a:extLst>
          </p:cNvPr>
          <p:cNvPicPr>
            <a:picLocks noChangeAspect="1"/>
          </p:cNvPicPr>
          <p:nvPr/>
        </p:nvPicPr>
        <p:blipFill>
          <a:blip r:embed="rId3"/>
          <a:stretch>
            <a:fillRect/>
          </a:stretch>
        </p:blipFill>
        <p:spPr>
          <a:xfrm>
            <a:off x="46990" y="-35436"/>
            <a:ext cx="999831" cy="3231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715436" cy="810352"/>
          </a:xfrm>
        </p:spPr>
        <p:txBody>
          <a:bodyPr>
            <a:normAutofit/>
          </a:bodyPr>
          <a:lstStyle/>
          <a:p>
            <a:pPr algn="ctr"/>
            <a:r>
              <a:rPr lang="en-US" sz="4000" dirty="0">
                <a:latin typeface="Garamond" panose="02020404030301010803" pitchFamily="18" charset="0"/>
              </a:rPr>
              <a:t>Background Cont.</a:t>
            </a:r>
          </a:p>
        </p:txBody>
      </p:sp>
      <p:sp>
        <p:nvSpPr>
          <p:cNvPr id="3" name="Content Placeholder 2"/>
          <p:cNvSpPr>
            <a:spLocks noGrp="1"/>
          </p:cNvSpPr>
          <p:nvPr>
            <p:ph idx="1"/>
          </p:nvPr>
        </p:nvSpPr>
        <p:spPr>
          <a:xfrm>
            <a:off x="214282" y="620688"/>
            <a:ext cx="8786874" cy="6237312"/>
          </a:xfrm>
        </p:spPr>
        <p:txBody>
          <a:bodyPr>
            <a:noAutofit/>
          </a:bodyPr>
          <a:lstStyle/>
          <a:p>
            <a:r>
              <a:rPr lang="en-US" sz="2000" dirty="0">
                <a:latin typeface="Garamond" panose="02020404030301010803" pitchFamily="18" charset="0"/>
              </a:rPr>
              <a:t>Many of these tools rely on principles of visual management, which are systems transparent and simple so that every staff member can rapidly distinguish normal from abnormal working conditions.</a:t>
            </a:r>
          </a:p>
          <a:p>
            <a:r>
              <a:rPr lang="en-US" sz="2000" dirty="0">
                <a:latin typeface="Garamond" panose="02020404030301010803" pitchFamily="18" charset="0"/>
              </a:rPr>
              <a:t> Even when quality improvement methods are properly applied, the success of a project still depends on contextual factors. </a:t>
            </a:r>
          </a:p>
          <a:p>
            <a:r>
              <a:rPr lang="en-US" sz="2000" dirty="0">
                <a:latin typeface="Garamond" panose="02020404030301010803" pitchFamily="18" charset="0"/>
              </a:rPr>
              <a:t>Context refers to aspects of the local setting in which the project operates. Context affects resources, leadership support, data infrastructure, team motivation, and team performance. </a:t>
            </a:r>
          </a:p>
          <a:p>
            <a:r>
              <a:rPr lang="en-US" sz="2000" dirty="0">
                <a:latin typeface="Garamond" panose="02020404030301010803" pitchFamily="18" charset="0"/>
              </a:rPr>
              <a:t>For these reasons, the same project may thrive in a supportive context and fail in a different context</a:t>
            </a:r>
            <a:endParaRPr lang="en-GB" sz="2000" dirty="0">
              <a:latin typeface="Garamond" panose="02020404030301010803" pitchFamily="18" charset="0"/>
            </a:endParaRPr>
          </a:p>
          <a:p>
            <a:pPr>
              <a:buNone/>
            </a:pPr>
            <a:endParaRPr lang="en-US" sz="2000" dirty="0">
              <a:latin typeface="Garamond" panose="02020404030301010803" pitchFamily="18" charset="0"/>
            </a:endParaRPr>
          </a:p>
          <a:p>
            <a:pPr>
              <a:buNone/>
            </a:pPr>
            <a:endParaRPr lang="en-US" sz="2000" dirty="0">
              <a:latin typeface="Garamond" panose="02020404030301010803" pitchFamily="18" charset="0"/>
            </a:endParaRPr>
          </a:p>
          <a:p>
            <a:endParaRPr lang="en-US" sz="2000" dirty="0">
              <a:latin typeface="Garamond" panose="02020404030301010803" pitchFamily="18" charset="0"/>
            </a:endParaRPr>
          </a:p>
          <a:p>
            <a:pPr>
              <a:buNone/>
            </a:pPr>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a:p>
            <a:pPr lvl="1"/>
            <a:endParaRPr lang="en-US" sz="2000" dirty="0">
              <a:latin typeface="Garamond" panose="02020404030301010803" pitchFamily="18" charset="0"/>
            </a:endParaRPr>
          </a:p>
        </p:txBody>
      </p:sp>
      <p:pic>
        <p:nvPicPr>
          <p:cNvPr id="4" name="Content Placeholder 3">
            <a:extLst>
              <a:ext uri="{FF2B5EF4-FFF2-40B4-BE49-F238E27FC236}">
                <a16:creationId xmlns:a16="http://schemas.microsoft.com/office/drawing/2014/main" id="{6E9A98F7-43A9-7561-185C-1319992CD58C}"/>
              </a:ext>
            </a:extLst>
          </p:cNvPr>
          <p:cNvPicPr>
            <a:picLocks noChangeAspect="1"/>
          </p:cNvPicPr>
          <p:nvPr/>
        </p:nvPicPr>
        <p:blipFill>
          <a:blip r:embed="rId2"/>
          <a:stretch>
            <a:fillRect/>
          </a:stretch>
        </p:blipFill>
        <p:spPr>
          <a:xfrm>
            <a:off x="7933055" y="-112712"/>
            <a:ext cx="1163955" cy="315595"/>
          </a:xfrm>
          <a:prstGeom prst="rect">
            <a:avLst/>
          </a:prstGeom>
        </p:spPr>
      </p:pic>
      <p:pic>
        <p:nvPicPr>
          <p:cNvPr id="5" name="Picture 4">
            <a:extLst>
              <a:ext uri="{FF2B5EF4-FFF2-40B4-BE49-F238E27FC236}">
                <a16:creationId xmlns:a16="http://schemas.microsoft.com/office/drawing/2014/main" id="{048EB455-5E36-D8FD-3DEC-62E8A707EE07}"/>
              </a:ext>
            </a:extLst>
          </p:cNvPr>
          <p:cNvPicPr>
            <a:picLocks noChangeAspect="1"/>
          </p:cNvPicPr>
          <p:nvPr/>
        </p:nvPicPr>
        <p:blipFill>
          <a:blip r:embed="rId3"/>
          <a:stretch>
            <a:fillRect/>
          </a:stretch>
        </p:blipFill>
        <p:spPr>
          <a:xfrm>
            <a:off x="46990" y="-35436"/>
            <a:ext cx="999831" cy="323116"/>
          </a:xfrm>
          <a:prstGeom prst="rect">
            <a:avLst/>
          </a:prstGeom>
        </p:spPr>
      </p:pic>
    </p:spTree>
    <p:extLst>
      <p:ext uri="{BB962C8B-B14F-4D97-AF65-F5344CB8AC3E}">
        <p14:creationId xmlns:p14="http://schemas.microsoft.com/office/powerpoint/2010/main" val="63972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99318" y="829692"/>
            <a:ext cx="7345363" cy="847725"/>
          </a:xfrm>
        </p:spPr>
        <p:txBody>
          <a:bodyPr>
            <a:normAutofit fontScale="90000"/>
          </a:bodyPr>
          <a:lstStyle/>
          <a:p>
            <a:r>
              <a:rPr lang="en-US" sz="4000" dirty="0">
                <a:latin typeface="Garamond" panose="02020404030301010803" pitchFamily="18" charset="0"/>
              </a:rPr>
              <a:t>Case Study: Pediatric Multi Facility VL QI project</a:t>
            </a:r>
          </a:p>
        </p:txBody>
      </p:sp>
      <p:sp>
        <p:nvSpPr>
          <p:cNvPr id="6147" name="Rectangle 3"/>
          <p:cNvSpPr>
            <a:spLocks noGrp="1" noChangeArrowheads="1"/>
          </p:cNvSpPr>
          <p:nvPr>
            <p:ph type="body" idx="1"/>
          </p:nvPr>
        </p:nvSpPr>
        <p:spPr>
          <a:xfrm>
            <a:off x="493588" y="1628800"/>
            <a:ext cx="8470900" cy="4680520"/>
          </a:xfrm>
        </p:spPr>
        <p:txBody>
          <a:bodyPr>
            <a:normAutofit/>
          </a:bodyPr>
          <a:lstStyle/>
          <a:p>
            <a:pPr>
              <a:lnSpc>
                <a:spcPct val="90000"/>
              </a:lnSpc>
            </a:pPr>
            <a:r>
              <a:rPr lang="en-US" dirty="0">
                <a:latin typeface="Garamond" panose="02020404030301010803" pitchFamily="18" charset="0"/>
              </a:rPr>
              <a:t>Remarkable progress have been made to achieve viral load suppression in People Living with HIV (PLHIV); however, children lag behind because they solemnly depend on their caregivers to give them antiretrovirals for them to be virally suppressed. Viral load suppression is essential in reducing child morbidity and mortality and this requires proactive collaboration between health care providers and caregivers. </a:t>
            </a:r>
          </a:p>
          <a:p>
            <a:pPr>
              <a:lnSpc>
                <a:spcPct val="90000"/>
              </a:lnSpc>
            </a:pPr>
            <a:r>
              <a:rPr lang="en-US" dirty="0">
                <a:latin typeface="Garamond" panose="02020404030301010803" pitchFamily="18" charset="0"/>
              </a:rPr>
              <a:t>We sought to assess the sustainability of caregiver literacy sessions in achieving pediatric viral suppression in Kasipul Sub County in Homa Bay County  following a success in the QI project at Matata hospital.</a:t>
            </a:r>
          </a:p>
          <a:p>
            <a:pPr>
              <a:lnSpc>
                <a:spcPct val="90000"/>
              </a:lnSpc>
            </a:pPr>
            <a:endParaRPr lang="en-US" dirty="0">
              <a:latin typeface="Garamond" panose="02020404030301010803" pitchFamily="18" charset="0"/>
            </a:endParaRPr>
          </a:p>
          <a:p>
            <a:pPr>
              <a:lnSpc>
                <a:spcPct val="90000"/>
              </a:lnSpc>
            </a:pPr>
            <a:endParaRPr lang="en-US" dirty="0">
              <a:latin typeface="Garamond" panose="02020404030301010803" pitchFamily="18" charset="0"/>
            </a:endParaRPr>
          </a:p>
        </p:txBody>
      </p:sp>
      <p:pic>
        <p:nvPicPr>
          <p:cNvPr id="2" name="Picture 1">
            <a:extLst>
              <a:ext uri="{FF2B5EF4-FFF2-40B4-BE49-F238E27FC236}">
                <a16:creationId xmlns:a16="http://schemas.microsoft.com/office/drawing/2014/main" id="{6346EA41-167B-E7AE-E562-0B630482979A}"/>
              </a:ext>
            </a:extLst>
          </p:cNvPr>
          <p:cNvPicPr>
            <a:picLocks noChangeAspect="1"/>
          </p:cNvPicPr>
          <p:nvPr/>
        </p:nvPicPr>
        <p:blipFill>
          <a:blip r:embed="rId3"/>
          <a:stretch>
            <a:fillRect/>
          </a:stretch>
        </p:blipFill>
        <p:spPr>
          <a:xfrm>
            <a:off x="46990" y="-35436"/>
            <a:ext cx="999831" cy="323116"/>
          </a:xfrm>
          <a:prstGeom prst="rect">
            <a:avLst/>
          </a:prstGeom>
        </p:spPr>
      </p:pic>
      <p:pic>
        <p:nvPicPr>
          <p:cNvPr id="3" name="Content Placeholder 3">
            <a:extLst>
              <a:ext uri="{FF2B5EF4-FFF2-40B4-BE49-F238E27FC236}">
                <a16:creationId xmlns:a16="http://schemas.microsoft.com/office/drawing/2014/main" id="{036E1A98-5857-3796-5B0F-3CF0287ADBC0}"/>
              </a:ext>
            </a:extLst>
          </p:cNvPr>
          <p:cNvPicPr>
            <a:picLocks noChangeAspect="1"/>
          </p:cNvPicPr>
          <p:nvPr/>
        </p:nvPicPr>
        <p:blipFill>
          <a:blip r:embed="rId4"/>
          <a:stretch>
            <a:fillRect/>
          </a:stretch>
        </p:blipFill>
        <p:spPr>
          <a:xfrm>
            <a:off x="7933055" y="-112712"/>
            <a:ext cx="1163955" cy="315595"/>
          </a:xfrm>
          <a:prstGeom prst="rect">
            <a:avLst/>
          </a:prstGeom>
        </p:spPr>
      </p:pic>
    </p:spTree>
    <p:extLst>
      <p:ext uri="{BB962C8B-B14F-4D97-AF65-F5344CB8AC3E}">
        <p14:creationId xmlns:p14="http://schemas.microsoft.com/office/powerpoint/2010/main" val="160497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371475"/>
            <a:ext cx="7345363" cy="847725"/>
          </a:xfrm>
        </p:spPr>
        <p:txBody>
          <a:bodyPr/>
          <a:lstStyle/>
          <a:p>
            <a:r>
              <a:rPr lang="en-US" sz="4000" dirty="0">
                <a:latin typeface="Garamond" panose="02020404030301010803" pitchFamily="18" charset="0"/>
              </a:rPr>
              <a:t>Goal</a:t>
            </a:r>
          </a:p>
        </p:txBody>
      </p:sp>
      <p:sp>
        <p:nvSpPr>
          <p:cNvPr id="6147" name="Rectangle 3"/>
          <p:cNvSpPr>
            <a:spLocks noGrp="1" noChangeArrowheads="1"/>
          </p:cNvSpPr>
          <p:nvPr>
            <p:ph type="body" idx="1"/>
          </p:nvPr>
        </p:nvSpPr>
        <p:spPr>
          <a:xfrm>
            <a:off x="493588" y="1628800"/>
            <a:ext cx="8470900" cy="4680520"/>
          </a:xfrm>
        </p:spPr>
        <p:txBody>
          <a:bodyPr>
            <a:normAutofit/>
          </a:bodyPr>
          <a:lstStyle/>
          <a:p>
            <a:pPr>
              <a:lnSpc>
                <a:spcPct val="90000"/>
              </a:lnSpc>
            </a:pPr>
            <a:r>
              <a:rPr lang="en-US" dirty="0">
                <a:latin typeface="Garamond" panose="02020404030301010803" pitchFamily="18" charset="0"/>
              </a:rPr>
              <a:t>To achieve sustained viral load suppression among pediatrics  in Kasipul SC from 87% in March 2023 to 95% in December 2023</a:t>
            </a:r>
          </a:p>
          <a:p>
            <a:pPr>
              <a:lnSpc>
                <a:spcPct val="90000"/>
              </a:lnSpc>
            </a:pPr>
            <a:endParaRPr lang="en-US" dirty="0">
              <a:latin typeface="Garamond" panose="02020404030301010803" pitchFamily="18" charset="0"/>
            </a:endParaRPr>
          </a:p>
          <a:p>
            <a:pPr>
              <a:lnSpc>
                <a:spcPct val="90000"/>
              </a:lnSpc>
            </a:pPr>
            <a:endParaRPr lang="en-US" dirty="0">
              <a:latin typeface="Garamond" panose="02020404030301010803" pitchFamily="18" charset="0"/>
            </a:endParaRPr>
          </a:p>
        </p:txBody>
      </p:sp>
      <p:pic>
        <p:nvPicPr>
          <p:cNvPr id="2" name="Picture 1">
            <a:extLst>
              <a:ext uri="{FF2B5EF4-FFF2-40B4-BE49-F238E27FC236}">
                <a16:creationId xmlns:a16="http://schemas.microsoft.com/office/drawing/2014/main" id="{6346EA41-167B-E7AE-E562-0B630482979A}"/>
              </a:ext>
            </a:extLst>
          </p:cNvPr>
          <p:cNvPicPr>
            <a:picLocks noChangeAspect="1"/>
          </p:cNvPicPr>
          <p:nvPr/>
        </p:nvPicPr>
        <p:blipFill>
          <a:blip r:embed="rId3"/>
          <a:stretch>
            <a:fillRect/>
          </a:stretch>
        </p:blipFill>
        <p:spPr>
          <a:xfrm>
            <a:off x="46990" y="-35436"/>
            <a:ext cx="999831" cy="323116"/>
          </a:xfrm>
          <a:prstGeom prst="rect">
            <a:avLst/>
          </a:prstGeom>
        </p:spPr>
      </p:pic>
      <p:pic>
        <p:nvPicPr>
          <p:cNvPr id="3" name="Content Placeholder 3">
            <a:extLst>
              <a:ext uri="{FF2B5EF4-FFF2-40B4-BE49-F238E27FC236}">
                <a16:creationId xmlns:a16="http://schemas.microsoft.com/office/drawing/2014/main" id="{036E1A98-5857-3796-5B0F-3CF0287ADBC0}"/>
              </a:ext>
            </a:extLst>
          </p:cNvPr>
          <p:cNvPicPr>
            <a:picLocks noChangeAspect="1"/>
          </p:cNvPicPr>
          <p:nvPr/>
        </p:nvPicPr>
        <p:blipFill>
          <a:blip r:embed="rId4"/>
          <a:stretch>
            <a:fillRect/>
          </a:stretch>
        </p:blipFill>
        <p:spPr>
          <a:xfrm>
            <a:off x="7933055" y="-112712"/>
            <a:ext cx="1163955" cy="315595"/>
          </a:xfrm>
          <a:prstGeom prst="rect">
            <a:avLst/>
          </a:prstGeom>
        </p:spPr>
      </p:pic>
    </p:spTree>
    <p:extLst>
      <p:ext uri="{BB962C8B-B14F-4D97-AF65-F5344CB8AC3E}">
        <p14:creationId xmlns:p14="http://schemas.microsoft.com/office/powerpoint/2010/main" val="309317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371475"/>
            <a:ext cx="7345363" cy="847725"/>
          </a:xfrm>
        </p:spPr>
        <p:txBody>
          <a:bodyPr/>
          <a:lstStyle/>
          <a:p>
            <a:r>
              <a:rPr lang="en-US" sz="4000" dirty="0">
                <a:latin typeface="Garamond" panose="02020404030301010803" pitchFamily="18" charset="0"/>
              </a:rPr>
              <a:t>Methodology</a:t>
            </a:r>
          </a:p>
        </p:txBody>
      </p:sp>
      <p:sp>
        <p:nvSpPr>
          <p:cNvPr id="6147" name="Rectangle 3"/>
          <p:cNvSpPr>
            <a:spLocks noGrp="1" noChangeArrowheads="1"/>
          </p:cNvSpPr>
          <p:nvPr>
            <p:ph type="body" idx="1"/>
          </p:nvPr>
        </p:nvSpPr>
        <p:spPr>
          <a:xfrm>
            <a:off x="493588" y="1628800"/>
            <a:ext cx="8470900" cy="4680520"/>
          </a:xfrm>
        </p:spPr>
        <p:txBody>
          <a:bodyPr>
            <a:normAutofit fontScale="77500" lnSpcReduction="20000"/>
          </a:bodyPr>
          <a:lstStyle/>
          <a:p>
            <a:pPr>
              <a:lnSpc>
                <a:spcPct val="90000"/>
              </a:lnSpc>
            </a:pPr>
            <a:r>
              <a:rPr lang="en-US" dirty="0">
                <a:latin typeface="Garamond" panose="02020404030301010803" pitchFamily="18" charset="0"/>
              </a:rPr>
              <a:t>A retrospective data analysis of  viral load results of Children Living with HIV (CLHIV) &lt;10 years between April 2022 to March 2023 was done by doing chart reviews from the Electronic Medical record (EMR) at the comprehensive care clinics. Out of the 108 pediatrics sampled with valid VL, 11 had VL &lt;50 copies,84  had a viral load of between 50-199 copies/ml, 13 had a viral load of between 200-999 copies/ml. </a:t>
            </a:r>
          </a:p>
          <a:p>
            <a:pPr>
              <a:lnSpc>
                <a:spcPct val="90000"/>
              </a:lnSpc>
            </a:pPr>
            <a:r>
              <a:rPr lang="en-US" dirty="0">
                <a:latin typeface="Garamond" panose="02020404030301010803" pitchFamily="18" charset="0"/>
              </a:rPr>
              <a:t>Facilities invited pediatric clients who have a high viral load and their caregivers to attend appointments to review their VL status and discuss an approach to address it going forward with their  providers.</a:t>
            </a:r>
          </a:p>
          <a:p>
            <a:pPr>
              <a:lnSpc>
                <a:spcPct val="90000"/>
              </a:lnSpc>
            </a:pPr>
            <a:r>
              <a:rPr lang="en-US" dirty="0">
                <a:latin typeface="Garamond" panose="02020404030301010803" pitchFamily="18" charset="0"/>
              </a:rPr>
              <a:t>The caregivers were engaged in biweekly focused group discussion; 6 sessions targeting on disclosure, adherence, benefits of Antiretrovirals (ART), nutrition, Tuberculosis preventive therapy and importance of viral load testing. </a:t>
            </a:r>
          </a:p>
          <a:p>
            <a:pPr>
              <a:lnSpc>
                <a:spcPct val="90000"/>
              </a:lnSpc>
            </a:pPr>
            <a:r>
              <a:rPr lang="en-US" dirty="0">
                <a:latin typeface="Garamond" panose="02020404030301010803" pitchFamily="18" charset="0"/>
              </a:rPr>
              <a:t> Quality Improvement project analysis was done from April 2023 to July 2023 to analyze the trend on sustainability using implemented changes. Data was tracked on quarterly basis.</a:t>
            </a:r>
          </a:p>
          <a:p>
            <a:pPr>
              <a:lnSpc>
                <a:spcPct val="90000"/>
              </a:lnSpc>
            </a:pPr>
            <a:r>
              <a:rPr lang="en-US" dirty="0">
                <a:latin typeface="Garamond" panose="02020404030301010803" pitchFamily="18" charset="0"/>
              </a:rPr>
              <a:t>Descriptive analysis was done using laboratory data from the NASCOP website in correlation with EMR details and ART literacy session register.  Variable logistics were used to explore the relationship between viral load, age and number of caregiver literacy sessions done. </a:t>
            </a:r>
          </a:p>
          <a:p>
            <a:pPr>
              <a:lnSpc>
                <a:spcPct val="90000"/>
              </a:lnSpc>
            </a:pPr>
            <a:endParaRPr lang="en-US" dirty="0">
              <a:latin typeface="Garamond" panose="02020404030301010803" pitchFamily="18" charset="0"/>
            </a:endParaRPr>
          </a:p>
          <a:p>
            <a:pPr>
              <a:lnSpc>
                <a:spcPct val="90000"/>
              </a:lnSpc>
            </a:pPr>
            <a:endParaRPr lang="en-US" dirty="0">
              <a:latin typeface="Garamond" panose="02020404030301010803" pitchFamily="18" charset="0"/>
            </a:endParaRPr>
          </a:p>
        </p:txBody>
      </p:sp>
      <p:pic>
        <p:nvPicPr>
          <p:cNvPr id="2" name="Picture 1">
            <a:extLst>
              <a:ext uri="{FF2B5EF4-FFF2-40B4-BE49-F238E27FC236}">
                <a16:creationId xmlns:a16="http://schemas.microsoft.com/office/drawing/2014/main" id="{6346EA41-167B-E7AE-E562-0B630482979A}"/>
              </a:ext>
            </a:extLst>
          </p:cNvPr>
          <p:cNvPicPr>
            <a:picLocks noChangeAspect="1"/>
          </p:cNvPicPr>
          <p:nvPr/>
        </p:nvPicPr>
        <p:blipFill>
          <a:blip r:embed="rId3"/>
          <a:stretch>
            <a:fillRect/>
          </a:stretch>
        </p:blipFill>
        <p:spPr>
          <a:xfrm>
            <a:off x="46990" y="-35436"/>
            <a:ext cx="999831" cy="323116"/>
          </a:xfrm>
          <a:prstGeom prst="rect">
            <a:avLst/>
          </a:prstGeom>
        </p:spPr>
      </p:pic>
      <p:pic>
        <p:nvPicPr>
          <p:cNvPr id="3" name="Content Placeholder 3">
            <a:extLst>
              <a:ext uri="{FF2B5EF4-FFF2-40B4-BE49-F238E27FC236}">
                <a16:creationId xmlns:a16="http://schemas.microsoft.com/office/drawing/2014/main" id="{036E1A98-5857-3796-5B0F-3CF0287ADBC0}"/>
              </a:ext>
            </a:extLst>
          </p:cNvPr>
          <p:cNvPicPr>
            <a:picLocks noChangeAspect="1"/>
          </p:cNvPicPr>
          <p:nvPr/>
        </p:nvPicPr>
        <p:blipFill>
          <a:blip r:embed="rId4"/>
          <a:stretch>
            <a:fillRect/>
          </a:stretch>
        </p:blipFill>
        <p:spPr>
          <a:xfrm>
            <a:off x="7933055" y="-112712"/>
            <a:ext cx="1163955" cy="315595"/>
          </a:xfrm>
          <a:prstGeom prst="rect">
            <a:avLst/>
          </a:prstGeom>
        </p:spPr>
      </p:pic>
    </p:spTree>
    <p:extLst>
      <p:ext uri="{BB962C8B-B14F-4D97-AF65-F5344CB8AC3E}">
        <p14:creationId xmlns:p14="http://schemas.microsoft.com/office/powerpoint/2010/main" val="279414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636680"/>
          </a:xfrm>
        </p:spPr>
        <p:txBody>
          <a:bodyPr>
            <a:noAutofit/>
          </a:bodyPr>
          <a:lstStyle/>
          <a:p>
            <a:r>
              <a:rPr lang="en-US" sz="3200" dirty="0">
                <a:latin typeface="Garamond" panose="02020404030301010803" pitchFamily="18" charset="0"/>
              </a:rPr>
              <a:t>Changes Tested </a:t>
            </a:r>
          </a:p>
        </p:txBody>
      </p:sp>
      <p:sp>
        <p:nvSpPr>
          <p:cNvPr id="3" name="Content Placeholder 2"/>
          <p:cNvSpPr>
            <a:spLocks noGrp="1"/>
          </p:cNvSpPr>
          <p:nvPr>
            <p:ph idx="1"/>
          </p:nvPr>
        </p:nvSpPr>
        <p:spPr>
          <a:xfrm>
            <a:off x="107504" y="404664"/>
            <a:ext cx="9036496" cy="6624736"/>
          </a:xfrm>
        </p:spPr>
        <p:txBody>
          <a:bodyPr>
            <a:noAutofit/>
          </a:bodyPr>
          <a:lstStyle/>
          <a:p>
            <a:r>
              <a:rPr lang="en-US" sz="2200" dirty="0">
                <a:latin typeface="Garamond" panose="02020404030301010803" pitchFamily="18" charset="0"/>
              </a:rPr>
              <a:t>The improvement team tested the following sustainability tools using PDSA cycles:</a:t>
            </a:r>
          </a:p>
          <a:p>
            <a:r>
              <a:rPr lang="en-US" sz="2200" dirty="0">
                <a:latin typeface="Garamond" panose="02020404030301010803" pitchFamily="18" charset="0"/>
              </a:rPr>
              <a:t>(1) </a:t>
            </a:r>
            <a:r>
              <a:rPr lang="en-US" sz="2200" b="1" dirty="0">
                <a:latin typeface="Garamond" panose="02020404030301010803" pitchFamily="18" charset="0"/>
              </a:rPr>
              <a:t>Standard work for each care and treatment staff </a:t>
            </a:r>
            <a:r>
              <a:rPr lang="en-US" sz="2200" dirty="0">
                <a:latin typeface="Garamond" panose="02020404030301010803" pitchFamily="18" charset="0"/>
              </a:rPr>
              <a:t>to help with staff enhancing caregiver group literacy sessions or one on one</a:t>
            </a:r>
          </a:p>
          <a:p>
            <a:r>
              <a:rPr lang="en-US" sz="2200" dirty="0">
                <a:latin typeface="Garamond" panose="02020404030301010803" pitchFamily="18" charset="0"/>
              </a:rPr>
              <a:t>(2) </a:t>
            </a:r>
            <a:r>
              <a:rPr lang="en-US" sz="2200" b="1" dirty="0">
                <a:latin typeface="Garamond" panose="02020404030301010803" pitchFamily="18" charset="0"/>
              </a:rPr>
              <a:t>Process control boards </a:t>
            </a:r>
            <a:r>
              <a:rPr lang="en-US" sz="2200" dirty="0">
                <a:latin typeface="Garamond" panose="02020404030301010803" pitchFamily="18" charset="0"/>
              </a:rPr>
              <a:t>for staff to monitor the number of VL suppression among pediatrics against the valid ones. These boards could be reviewed at the end of each month to ensure that sources of variation are quickly addressed so that current processes and performance are sustained.</a:t>
            </a:r>
          </a:p>
          <a:p>
            <a:r>
              <a:rPr lang="en-US" sz="2200" dirty="0">
                <a:latin typeface="Garamond" panose="02020404030301010803" pitchFamily="18" charset="0"/>
              </a:rPr>
              <a:t>(3) </a:t>
            </a:r>
            <a:r>
              <a:rPr lang="en-US" sz="2200" b="1" dirty="0">
                <a:latin typeface="Garamond" panose="02020404030301010803" pitchFamily="18" charset="0"/>
              </a:rPr>
              <a:t>Clinician-led improvement huddles </a:t>
            </a:r>
            <a:r>
              <a:rPr lang="en-US" sz="2200" dirty="0">
                <a:latin typeface="Garamond" panose="02020404030301010803" pitchFamily="18" charset="0"/>
              </a:rPr>
              <a:t>at the beginning or end of each month care and treatment clinic, with clinician responsible for creating and updating a performance board that is prominently displayed in the clinic.</a:t>
            </a: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8229600" cy="636680"/>
          </a:xfrm>
        </p:spPr>
        <p:txBody>
          <a:bodyPr>
            <a:noAutofit/>
          </a:bodyPr>
          <a:lstStyle/>
          <a:p>
            <a:r>
              <a:rPr lang="en-US" sz="3200" dirty="0">
                <a:latin typeface="Garamond" panose="02020404030301010803" pitchFamily="18" charset="0"/>
              </a:rPr>
              <a:t>VL Suppression Achievements</a:t>
            </a:r>
          </a:p>
        </p:txBody>
      </p:sp>
      <p:sp>
        <p:nvSpPr>
          <p:cNvPr id="3" name="Content Placeholder 2"/>
          <p:cNvSpPr>
            <a:spLocks noGrp="1"/>
          </p:cNvSpPr>
          <p:nvPr>
            <p:ph idx="1"/>
          </p:nvPr>
        </p:nvSpPr>
        <p:spPr>
          <a:xfrm>
            <a:off x="107504" y="1772816"/>
            <a:ext cx="9036496" cy="5256584"/>
          </a:xfrm>
        </p:spPr>
        <p:txBody>
          <a:bodyPr>
            <a:noAutofit/>
          </a:bodyPr>
          <a:lstStyle/>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a:p>
            <a:endParaRPr lang="en-US" sz="2200" dirty="0">
              <a:latin typeface="Garamond" panose="02020404030301010803" pitchFamily="18" charset="0"/>
            </a:endParaRPr>
          </a:p>
        </p:txBody>
      </p:sp>
      <p:graphicFrame>
        <p:nvGraphicFramePr>
          <p:cNvPr id="4" name="Table 4">
            <a:extLst>
              <a:ext uri="{FF2B5EF4-FFF2-40B4-BE49-F238E27FC236}">
                <a16:creationId xmlns:a16="http://schemas.microsoft.com/office/drawing/2014/main" id="{76F62AFC-A0BB-2BCE-9BB2-20E9DE9DF991}"/>
              </a:ext>
            </a:extLst>
          </p:cNvPr>
          <p:cNvGraphicFramePr>
            <a:graphicFrameLocks noGrp="1"/>
          </p:cNvGraphicFramePr>
          <p:nvPr>
            <p:extLst>
              <p:ext uri="{D42A27DB-BD31-4B8C-83A1-F6EECF244321}">
                <p14:modId xmlns:p14="http://schemas.microsoft.com/office/powerpoint/2010/main" val="3898202863"/>
              </p:ext>
            </p:extLst>
          </p:nvPr>
        </p:nvGraphicFramePr>
        <p:xfrm>
          <a:off x="467544" y="1276244"/>
          <a:ext cx="7920880" cy="514604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621989070"/>
                    </a:ext>
                  </a:extLst>
                </a:gridCol>
                <a:gridCol w="1584176">
                  <a:extLst>
                    <a:ext uri="{9D8B030D-6E8A-4147-A177-3AD203B41FA5}">
                      <a16:colId xmlns:a16="http://schemas.microsoft.com/office/drawing/2014/main" val="506421847"/>
                    </a:ext>
                  </a:extLst>
                </a:gridCol>
                <a:gridCol w="1584176">
                  <a:extLst>
                    <a:ext uri="{9D8B030D-6E8A-4147-A177-3AD203B41FA5}">
                      <a16:colId xmlns:a16="http://schemas.microsoft.com/office/drawing/2014/main" val="3378035326"/>
                    </a:ext>
                  </a:extLst>
                </a:gridCol>
                <a:gridCol w="1584176">
                  <a:extLst>
                    <a:ext uri="{9D8B030D-6E8A-4147-A177-3AD203B41FA5}">
                      <a16:colId xmlns:a16="http://schemas.microsoft.com/office/drawing/2014/main" val="2503768094"/>
                    </a:ext>
                  </a:extLst>
                </a:gridCol>
                <a:gridCol w="1584176">
                  <a:extLst>
                    <a:ext uri="{9D8B030D-6E8A-4147-A177-3AD203B41FA5}">
                      <a16:colId xmlns:a16="http://schemas.microsoft.com/office/drawing/2014/main" val="505547879"/>
                    </a:ext>
                  </a:extLst>
                </a:gridCol>
              </a:tblGrid>
              <a:tr h="370840">
                <a:tc>
                  <a:txBody>
                    <a:bodyPr/>
                    <a:lstStyle/>
                    <a:p>
                      <a:r>
                        <a:rPr lang="en-US" dirty="0"/>
                        <a:t>Period</a:t>
                      </a:r>
                    </a:p>
                  </a:txBody>
                  <a:tcPr/>
                </a:tc>
                <a:tc>
                  <a:txBody>
                    <a:bodyPr/>
                    <a:lstStyle/>
                    <a:p>
                      <a:r>
                        <a:rPr lang="en-US" dirty="0"/>
                        <a:t>Number of Pediatrics with valid VL</a:t>
                      </a:r>
                    </a:p>
                  </a:txBody>
                  <a:tcPr/>
                </a:tc>
                <a:tc>
                  <a:txBody>
                    <a:bodyPr/>
                    <a:lstStyle/>
                    <a:p>
                      <a:r>
                        <a:rPr lang="en-US" dirty="0"/>
                        <a:t>Number Suppressed</a:t>
                      </a:r>
                    </a:p>
                  </a:txBody>
                  <a:tcPr/>
                </a:tc>
                <a:tc>
                  <a:txBody>
                    <a:bodyPr/>
                    <a:lstStyle/>
                    <a:p>
                      <a:r>
                        <a:rPr lang="en-US" dirty="0"/>
                        <a:t>% Suppression rate</a:t>
                      </a:r>
                    </a:p>
                  </a:txBody>
                  <a:tcPr/>
                </a:tc>
                <a:tc>
                  <a:txBody>
                    <a:bodyPr/>
                    <a:lstStyle/>
                    <a:p>
                      <a:r>
                        <a:rPr lang="en-US" dirty="0"/>
                        <a:t>Sources of variation</a:t>
                      </a:r>
                    </a:p>
                  </a:txBody>
                  <a:tcPr/>
                </a:tc>
                <a:extLst>
                  <a:ext uri="{0D108BD9-81ED-4DB2-BD59-A6C34878D82A}">
                    <a16:rowId xmlns:a16="http://schemas.microsoft.com/office/drawing/2014/main" val="3226338294"/>
                  </a:ext>
                </a:extLst>
              </a:tr>
              <a:tr h="0">
                <a:tc>
                  <a:txBody>
                    <a:bodyPr/>
                    <a:lstStyle/>
                    <a:p>
                      <a:r>
                        <a:rPr lang="en-US" dirty="0"/>
                        <a:t> March</a:t>
                      </a:r>
                    </a:p>
                  </a:txBody>
                  <a:tcPr/>
                </a:tc>
                <a:tc>
                  <a:txBody>
                    <a:bodyPr/>
                    <a:lstStyle/>
                    <a:p>
                      <a:r>
                        <a:rPr lang="en-US" dirty="0"/>
                        <a:t>108</a:t>
                      </a:r>
                    </a:p>
                  </a:txBody>
                  <a:tcPr/>
                </a:tc>
                <a:tc>
                  <a:txBody>
                    <a:bodyPr/>
                    <a:lstStyle/>
                    <a:p>
                      <a:r>
                        <a:rPr lang="en-US" dirty="0"/>
                        <a:t>94</a:t>
                      </a:r>
                    </a:p>
                  </a:txBody>
                  <a:tcPr/>
                </a:tc>
                <a:tc>
                  <a:txBody>
                    <a:bodyPr/>
                    <a:lstStyle/>
                    <a:p>
                      <a:r>
                        <a:rPr lang="en-US" dirty="0"/>
                        <a:t>87%</a:t>
                      </a:r>
                    </a:p>
                  </a:txBody>
                  <a:tcPr/>
                </a:tc>
                <a:tc>
                  <a:txBody>
                    <a:bodyPr/>
                    <a:lstStyle/>
                    <a:p>
                      <a:r>
                        <a:rPr lang="en-US" dirty="0"/>
                        <a:t>Care givers did not attend all literacy session</a:t>
                      </a:r>
                    </a:p>
                  </a:txBody>
                  <a:tcPr/>
                </a:tc>
                <a:extLst>
                  <a:ext uri="{0D108BD9-81ED-4DB2-BD59-A6C34878D82A}">
                    <a16:rowId xmlns:a16="http://schemas.microsoft.com/office/drawing/2014/main" val="2547187238"/>
                  </a:ext>
                </a:extLst>
              </a:tr>
              <a:tr h="370840">
                <a:tc>
                  <a:txBody>
                    <a:bodyPr/>
                    <a:lstStyle/>
                    <a:p>
                      <a:r>
                        <a:rPr lang="en-US" dirty="0"/>
                        <a:t>April</a:t>
                      </a:r>
                    </a:p>
                  </a:txBody>
                  <a:tcPr/>
                </a:tc>
                <a:tc>
                  <a:txBody>
                    <a:bodyPr/>
                    <a:lstStyle/>
                    <a:p>
                      <a:r>
                        <a:rPr lang="en-US" dirty="0"/>
                        <a:t>106</a:t>
                      </a:r>
                    </a:p>
                  </a:txBody>
                  <a:tcPr/>
                </a:tc>
                <a:tc>
                  <a:txBody>
                    <a:bodyPr/>
                    <a:lstStyle/>
                    <a:p>
                      <a:r>
                        <a:rPr lang="en-US" dirty="0"/>
                        <a:t>96</a:t>
                      </a:r>
                    </a:p>
                  </a:txBody>
                  <a:tcPr/>
                </a:tc>
                <a:tc>
                  <a:txBody>
                    <a:bodyPr/>
                    <a:lstStyle/>
                    <a:p>
                      <a:r>
                        <a:rPr lang="en-US" dirty="0"/>
                        <a:t>90%</a:t>
                      </a:r>
                    </a:p>
                  </a:txBody>
                  <a:tcPr/>
                </a:tc>
                <a:tc>
                  <a:txBody>
                    <a:bodyPr/>
                    <a:lstStyle/>
                    <a:p>
                      <a:r>
                        <a:rPr lang="en-US" dirty="0"/>
                        <a:t>Pediatrics not eligible for VL uptake</a:t>
                      </a:r>
                    </a:p>
                  </a:txBody>
                  <a:tcPr/>
                </a:tc>
                <a:extLst>
                  <a:ext uri="{0D108BD9-81ED-4DB2-BD59-A6C34878D82A}">
                    <a16:rowId xmlns:a16="http://schemas.microsoft.com/office/drawing/2014/main" val="2958422991"/>
                  </a:ext>
                </a:extLst>
              </a:tr>
              <a:tr h="370840">
                <a:tc>
                  <a:txBody>
                    <a:bodyPr/>
                    <a:lstStyle/>
                    <a:p>
                      <a:r>
                        <a:rPr lang="en-US" dirty="0"/>
                        <a:t>May</a:t>
                      </a:r>
                    </a:p>
                  </a:txBody>
                  <a:tcPr/>
                </a:tc>
                <a:tc>
                  <a:txBody>
                    <a:bodyPr/>
                    <a:lstStyle/>
                    <a:p>
                      <a:r>
                        <a:rPr lang="en-US" dirty="0"/>
                        <a:t>112</a:t>
                      </a:r>
                    </a:p>
                  </a:txBody>
                  <a:tcPr/>
                </a:tc>
                <a:tc>
                  <a:txBody>
                    <a:bodyPr/>
                    <a:lstStyle/>
                    <a:p>
                      <a:r>
                        <a:rPr lang="en-US" dirty="0"/>
                        <a:t>101</a:t>
                      </a:r>
                    </a:p>
                  </a:txBody>
                  <a:tcPr/>
                </a:tc>
                <a:tc>
                  <a:txBody>
                    <a:bodyPr/>
                    <a:lstStyle/>
                    <a:p>
                      <a:r>
                        <a:rPr lang="en-US" dirty="0"/>
                        <a:t>90%</a:t>
                      </a:r>
                    </a:p>
                  </a:txBody>
                  <a:tcPr/>
                </a:tc>
                <a:tc>
                  <a:txBody>
                    <a:bodyPr/>
                    <a:lstStyle/>
                    <a:p>
                      <a:endParaRPr lang="en-US" dirty="0"/>
                    </a:p>
                  </a:txBody>
                  <a:tcPr/>
                </a:tc>
                <a:extLst>
                  <a:ext uri="{0D108BD9-81ED-4DB2-BD59-A6C34878D82A}">
                    <a16:rowId xmlns:a16="http://schemas.microsoft.com/office/drawing/2014/main" val="3596705189"/>
                  </a:ext>
                </a:extLst>
              </a:tr>
              <a:tr h="370840">
                <a:tc>
                  <a:txBody>
                    <a:bodyPr/>
                    <a:lstStyle/>
                    <a:p>
                      <a:r>
                        <a:rPr lang="en-US" dirty="0"/>
                        <a:t>June</a:t>
                      </a:r>
                    </a:p>
                  </a:txBody>
                  <a:tcPr/>
                </a:tc>
                <a:tc>
                  <a:txBody>
                    <a:bodyPr/>
                    <a:lstStyle/>
                    <a:p>
                      <a:r>
                        <a:rPr lang="en-US" dirty="0"/>
                        <a:t>104</a:t>
                      </a:r>
                    </a:p>
                  </a:txBody>
                  <a:tcPr/>
                </a:tc>
                <a:tc>
                  <a:txBody>
                    <a:bodyPr/>
                    <a:lstStyle/>
                    <a:p>
                      <a:r>
                        <a:rPr lang="en-US" dirty="0"/>
                        <a:t>95</a:t>
                      </a:r>
                    </a:p>
                  </a:txBody>
                  <a:tcPr/>
                </a:tc>
                <a:tc>
                  <a:txBody>
                    <a:bodyPr/>
                    <a:lstStyle/>
                    <a:p>
                      <a:r>
                        <a:rPr lang="en-US" dirty="0"/>
                        <a:t>91%</a:t>
                      </a:r>
                    </a:p>
                  </a:txBody>
                  <a:tcPr/>
                </a:tc>
                <a:tc>
                  <a:txBody>
                    <a:bodyPr/>
                    <a:lstStyle/>
                    <a:p>
                      <a:endParaRPr lang="en-US" dirty="0"/>
                    </a:p>
                  </a:txBody>
                  <a:tcPr/>
                </a:tc>
                <a:extLst>
                  <a:ext uri="{0D108BD9-81ED-4DB2-BD59-A6C34878D82A}">
                    <a16:rowId xmlns:a16="http://schemas.microsoft.com/office/drawing/2014/main" val="2876987223"/>
                  </a:ext>
                </a:extLst>
              </a:tr>
              <a:tr h="370840">
                <a:tc>
                  <a:txBody>
                    <a:bodyPr/>
                    <a:lstStyle/>
                    <a:p>
                      <a:r>
                        <a:rPr lang="en-US" dirty="0"/>
                        <a:t>July  </a:t>
                      </a:r>
                    </a:p>
                  </a:txBody>
                  <a:tcPr/>
                </a:tc>
                <a:tc>
                  <a:txBody>
                    <a:bodyPr/>
                    <a:lstStyle/>
                    <a:p>
                      <a:r>
                        <a:rPr lang="en-US" dirty="0"/>
                        <a:t>105</a:t>
                      </a:r>
                    </a:p>
                  </a:txBody>
                  <a:tcPr/>
                </a:tc>
                <a:tc>
                  <a:txBody>
                    <a:bodyPr/>
                    <a:lstStyle/>
                    <a:p>
                      <a:r>
                        <a:rPr lang="en-US" dirty="0"/>
                        <a:t>97</a:t>
                      </a:r>
                    </a:p>
                  </a:txBody>
                  <a:tcPr/>
                </a:tc>
                <a:tc>
                  <a:txBody>
                    <a:bodyPr/>
                    <a:lstStyle/>
                    <a:p>
                      <a:r>
                        <a:rPr lang="en-US" dirty="0"/>
                        <a:t>92%</a:t>
                      </a:r>
                    </a:p>
                  </a:txBody>
                  <a:tcPr/>
                </a:tc>
                <a:tc>
                  <a:txBody>
                    <a:bodyPr/>
                    <a:lstStyle/>
                    <a:p>
                      <a:endParaRPr lang="en-US" dirty="0"/>
                    </a:p>
                  </a:txBody>
                  <a:tcPr/>
                </a:tc>
                <a:extLst>
                  <a:ext uri="{0D108BD9-81ED-4DB2-BD59-A6C34878D82A}">
                    <a16:rowId xmlns:a16="http://schemas.microsoft.com/office/drawing/2014/main" val="116719848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7406978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1876828"/>
                  </a:ext>
                </a:extLst>
              </a:tr>
            </a:tbl>
          </a:graphicData>
        </a:graphic>
      </p:graphicFrame>
    </p:spTree>
    <p:extLst>
      <p:ext uri="{BB962C8B-B14F-4D97-AF65-F5344CB8AC3E}">
        <p14:creationId xmlns:p14="http://schemas.microsoft.com/office/powerpoint/2010/main" val="3376456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Flow</Template>
  <TotalTime>1189</TotalTime>
  <Words>917</Words>
  <Application>Microsoft Office PowerPoint</Application>
  <PresentationFormat>On-screen Show (4:3)</PresentationFormat>
  <Paragraphs>105</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Constantia</vt:lpstr>
      <vt:lpstr>Garamond</vt:lpstr>
      <vt:lpstr>Wingdings 2</vt:lpstr>
      <vt:lpstr>Flow</vt:lpstr>
      <vt:lpstr>Sustaining Quality Improvement Strategies in HIV Service Delivery post CQI project</vt:lpstr>
      <vt:lpstr>Outline:</vt:lpstr>
      <vt:lpstr>Background</vt:lpstr>
      <vt:lpstr>Background Cont.</vt:lpstr>
      <vt:lpstr>Case Study: Pediatric Multi Facility VL QI project</vt:lpstr>
      <vt:lpstr>Goal</vt:lpstr>
      <vt:lpstr>Methodology</vt:lpstr>
      <vt:lpstr>Changes Tested </vt:lpstr>
      <vt:lpstr>VL Suppression Achievements</vt:lpstr>
      <vt:lpstr>Run Chart on Suppression Rate</vt:lpstr>
      <vt:lpstr>Conclusion</vt:lpstr>
      <vt:lpstr>PowerPoint Presentation</vt:lpstr>
    </vt:vector>
  </TitlesOfParts>
  <Company>Columbia University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M&amp;E Framework – Classical Systems Approach</dc:title>
  <dc:creator>Emmanuel Ouma</dc:creator>
  <cp:lastModifiedBy>Christine Odieny</cp:lastModifiedBy>
  <cp:revision>438</cp:revision>
  <dcterms:created xsi:type="dcterms:W3CDTF">2013-07-15T19:41:00Z</dcterms:created>
  <dcterms:modified xsi:type="dcterms:W3CDTF">2024-04-17T09:16:21Z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6B6CBBA5F5794E30BB8582CEF4C6152E</vt:lpwstr>
  </property>
  <property fmtid="{D5CDD505-2E9C-101B-9397-08002B2CF9AE}" pid="3" name="KSOProductBuildVer">
    <vt:lpwstr>1033-11.2.0.11417</vt:lpwstr>
  </property>
</Properties>
</file>