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
  </p:notesMasterIdLst>
  <p:handoutMasterIdLst>
    <p:handoutMasterId r:id="rId14"/>
  </p:handoutMasterIdLst>
  <p:sldIdLst>
    <p:sldId id="271" r:id="rId2"/>
    <p:sldId id="277" r:id="rId3"/>
    <p:sldId id="613" r:id="rId4"/>
    <p:sldId id="477" r:id="rId5"/>
    <p:sldId id="270" r:id="rId6"/>
    <p:sldId id="258" r:id="rId7"/>
    <p:sldId id="615" r:id="rId8"/>
    <p:sldId id="282" r:id="rId9"/>
    <p:sldId id="284" r:id="rId10"/>
    <p:sldId id="285" r:id="rId11"/>
    <p:sldId id="616" r:id="rId12"/>
  </p:sldIdLst>
  <p:sldSz cx="9144000" cy="6858000" type="screen4x3"/>
  <p:notesSz cx="6935788" cy="9220200"/>
  <p:defaultTextStyle>
    <a:defPPr>
      <a:defRPr lang="en-US"/>
    </a:defPPr>
    <a:lvl1pPr algn="l" rtl="0" eaLnBrk="0" fontAlgn="base" hangingPunct="0">
      <a:spcBef>
        <a:spcPct val="0"/>
      </a:spcBef>
      <a:spcAft>
        <a:spcPct val="0"/>
      </a:spcAft>
      <a:defRPr sz="2400" kern="1200">
        <a:solidFill>
          <a:srgbClr val="CC0000"/>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rgbClr val="CC0000"/>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rgbClr val="CC0000"/>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rgbClr val="CC0000"/>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rgbClr val="CC0000"/>
        </a:solidFill>
        <a:latin typeface="Arial" panose="020B0604020202020204" pitchFamily="34" charset="0"/>
        <a:ea typeface="+mn-ea"/>
        <a:cs typeface="+mn-cs"/>
      </a:defRPr>
    </a:lvl5pPr>
    <a:lvl6pPr marL="2286000" algn="l" defTabSz="914400" rtl="0" eaLnBrk="1" latinLnBrk="0" hangingPunct="1">
      <a:defRPr sz="2400" kern="1200">
        <a:solidFill>
          <a:srgbClr val="CC0000"/>
        </a:solidFill>
        <a:latin typeface="Arial" panose="020B0604020202020204" pitchFamily="34" charset="0"/>
        <a:ea typeface="+mn-ea"/>
        <a:cs typeface="+mn-cs"/>
      </a:defRPr>
    </a:lvl6pPr>
    <a:lvl7pPr marL="2743200" algn="l" defTabSz="914400" rtl="0" eaLnBrk="1" latinLnBrk="0" hangingPunct="1">
      <a:defRPr sz="2400" kern="1200">
        <a:solidFill>
          <a:srgbClr val="CC0000"/>
        </a:solidFill>
        <a:latin typeface="Arial" panose="020B0604020202020204" pitchFamily="34" charset="0"/>
        <a:ea typeface="+mn-ea"/>
        <a:cs typeface="+mn-cs"/>
      </a:defRPr>
    </a:lvl7pPr>
    <a:lvl8pPr marL="3200400" algn="l" defTabSz="914400" rtl="0" eaLnBrk="1" latinLnBrk="0" hangingPunct="1">
      <a:defRPr sz="2400" kern="1200">
        <a:solidFill>
          <a:srgbClr val="CC0000"/>
        </a:solidFill>
        <a:latin typeface="Arial" panose="020B0604020202020204" pitchFamily="34" charset="0"/>
        <a:ea typeface="+mn-ea"/>
        <a:cs typeface="+mn-cs"/>
      </a:defRPr>
    </a:lvl8pPr>
    <a:lvl9pPr marL="3657600" algn="l" defTabSz="914400" rtl="0" eaLnBrk="1" latinLnBrk="0" hangingPunct="1">
      <a:defRPr sz="2400" kern="1200">
        <a:solidFill>
          <a:srgbClr val="CC0000"/>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17">
          <p15:clr>
            <a:srgbClr val="A4A3A4"/>
          </p15:clr>
        </p15:guide>
        <p15:guide id="2" orient="horz" pos="4169">
          <p15:clr>
            <a:srgbClr val="A4A3A4"/>
          </p15:clr>
        </p15:guide>
        <p15:guide id="3" orient="horz" pos="536">
          <p15:clr>
            <a:srgbClr val="A4A3A4"/>
          </p15:clr>
        </p15:guide>
        <p15:guide id="4" orient="horz" pos="3465">
          <p15:clr>
            <a:srgbClr val="A4A3A4"/>
          </p15:clr>
        </p15:guide>
        <p15:guide id="5" orient="horz">
          <p15:clr>
            <a:srgbClr val="A4A3A4"/>
          </p15:clr>
        </p15:guide>
        <p15:guide id="6" pos="5626">
          <p15:clr>
            <a:srgbClr val="A4A3A4"/>
          </p15:clr>
        </p15:guide>
        <p15:guide id="7" pos="5242">
          <p15:clr>
            <a:srgbClr val="A4A3A4"/>
          </p15:clr>
        </p15:guide>
        <p15:guide id="8" pos="731">
          <p15:clr>
            <a:srgbClr val="A4A3A4"/>
          </p15:clr>
        </p15:guide>
        <p15:guide id="9" pos="2951">
          <p15:clr>
            <a:srgbClr val="A4A3A4"/>
          </p15:clr>
        </p15:guide>
      </p15:sldGuideLst>
    </p:ext>
    <p:ext uri="{2D200454-40CA-4A62-9FC3-DE9A4176ACB9}">
      <p15:notesGuideLst xmlns:p15="http://schemas.microsoft.com/office/powerpoint/2012/main">
        <p15:guide id="1" orient="horz" pos="226">
          <p15:clr>
            <a:srgbClr val="A4A3A4"/>
          </p15:clr>
        </p15:guide>
        <p15:guide id="2" pos="168">
          <p15:clr>
            <a:srgbClr val="A4A3A4"/>
          </p15:clr>
        </p15:guide>
        <p15:guide id="3" pos="4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AE"/>
    <a:srgbClr val="9090DA"/>
    <a:srgbClr val="CC0000"/>
    <a:srgbClr val="3838A8"/>
    <a:srgbClr val="3B3BB1"/>
    <a:srgbClr val="008000"/>
    <a:srgbClr val="FFFFC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varScale="1">
        <p:scale>
          <a:sx n="71" d="100"/>
          <a:sy n="71" d="100"/>
        </p:scale>
        <p:origin x="1356" y="96"/>
      </p:cViewPr>
      <p:guideLst>
        <p:guide orient="horz" pos="617"/>
        <p:guide orient="horz" pos="4169"/>
        <p:guide orient="horz" pos="536"/>
        <p:guide orient="horz" pos="3465"/>
        <p:guide orient="horz"/>
        <p:guide pos="5626"/>
        <p:guide pos="5242"/>
        <p:guide pos="731"/>
        <p:guide pos="29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8" d="100"/>
        <a:sy n="108" d="100"/>
      </p:scale>
      <p:origin x="0" y="0"/>
    </p:cViewPr>
  </p:sorterViewPr>
  <p:notesViewPr>
    <p:cSldViewPr snapToGrid="0">
      <p:cViewPr>
        <p:scale>
          <a:sx n="100" d="100"/>
          <a:sy n="100" d="100"/>
        </p:scale>
        <p:origin x="-168" y="-60"/>
      </p:cViewPr>
      <p:guideLst>
        <p:guide orient="horz" pos="226"/>
        <p:guide pos="168"/>
        <p:guide pos="4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E39032B-134D-5716-D606-4B172FBFD67E}"/>
              </a:ext>
            </a:extLst>
          </p:cNvPr>
          <p:cNvSpPr>
            <a:spLocks noGrp="1" noChangeArrowheads="1"/>
          </p:cNvSpPr>
          <p:nvPr>
            <p:ph type="hdr" sz="quarter"/>
          </p:nvPr>
        </p:nvSpPr>
        <p:spPr bwMode="auto">
          <a:xfrm>
            <a:off x="0" y="0"/>
            <a:ext cx="3005138" cy="461963"/>
          </a:xfrm>
          <a:prstGeom prst="rect">
            <a:avLst/>
          </a:prstGeom>
          <a:noFill/>
          <a:ln w="9525">
            <a:noFill/>
            <a:miter lim="800000"/>
            <a:headEnd/>
            <a:tailEnd/>
          </a:ln>
          <a:effectLst/>
        </p:spPr>
        <p:txBody>
          <a:bodyPr vert="horz" wrap="square" lIns="91861" tIns="45929" rIns="91861" bIns="45929" numCol="1" anchor="t" anchorCtr="0" compatLnSpc="1">
            <a:prstTxWarp prst="textNoShape">
              <a:avLst/>
            </a:prstTxWarp>
          </a:bodyPr>
          <a:lstStyle>
            <a:lvl1pPr algn="l" defTabSz="919163" eaLnBrk="1" hangingPunct="1">
              <a:lnSpc>
                <a:spcPct val="100000"/>
              </a:lnSpc>
              <a:defRPr sz="1200">
                <a:solidFill>
                  <a:schemeClr val="tx1"/>
                </a:solidFill>
                <a:latin typeface="Times New Roman" pitchFamily="18" charset="0"/>
              </a:defRPr>
            </a:lvl1pPr>
          </a:lstStyle>
          <a:p>
            <a:pPr>
              <a:defRPr/>
            </a:pPr>
            <a:endParaRPr lang="en-US"/>
          </a:p>
        </p:txBody>
      </p:sp>
      <p:sp>
        <p:nvSpPr>
          <p:cNvPr id="23555" name="Rectangle 3">
            <a:extLst>
              <a:ext uri="{FF2B5EF4-FFF2-40B4-BE49-F238E27FC236}">
                <a16:creationId xmlns:a16="http://schemas.microsoft.com/office/drawing/2014/main" id="{232B9C9A-C101-809B-145F-5B8B2567AF69}"/>
              </a:ext>
            </a:extLst>
          </p:cNvPr>
          <p:cNvSpPr>
            <a:spLocks noGrp="1" noChangeArrowheads="1"/>
          </p:cNvSpPr>
          <p:nvPr>
            <p:ph type="dt" sz="quarter" idx="1"/>
          </p:nvPr>
        </p:nvSpPr>
        <p:spPr bwMode="auto">
          <a:xfrm>
            <a:off x="3930650" y="0"/>
            <a:ext cx="3005138" cy="461963"/>
          </a:xfrm>
          <a:prstGeom prst="rect">
            <a:avLst/>
          </a:prstGeom>
          <a:noFill/>
          <a:ln w="9525">
            <a:noFill/>
            <a:miter lim="800000"/>
            <a:headEnd/>
            <a:tailEnd/>
          </a:ln>
          <a:effectLst/>
        </p:spPr>
        <p:txBody>
          <a:bodyPr vert="horz" wrap="square" lIns="91861" tIns="45929" rIns="91861" bIns="45929" numCol="1" anchor="t" anchorCtr="0" compatLnSpc="1">
            <a:prstTxWarp prst="textNoShape">
              <a:avLst/>
            </a:prstTxWarp>
          </a:bodyPr>
          <a:lstStyle>
            <a:lvl1pPr algn="r" defTabSz="919163" eaLnBrk="1" hangingPunct="1">
              <a:lnSpc>
                <a:spcPct val="100000"/>
              </a:lnSpc>
              <a:defRPr sz="1200">
                <a:solidFill>
                  <a:schemeClr val="tx1"/>
                </a:solidFill>
                <a:latin typeface="Times New Roman" pitchFamily="18" charset="0"/>
              </a:defRPr>
            </a:lvl1pPr>
          </a:lstStyle>
          <a:p>
            <a:pPr>
              <a:defRPr/>
            </a:pPr>
            <a:endParaRPr lang="en-US"/>
          </a:p>
        </p:txBody>
      </p:sp>
      <p:sp>
        <p:nvSpPr>
          <p:cNvPr id="23556" name="Rectangle 4">
            <a:extLst>
              <a:ext uri="{FF2B5EF4-FFF2-40B4-BE49-F238E27FC236}">
                <a16:creationId xmlns:a16="http://schemas.microsoft.com/office/drawing/2014/main" id="{9DE149EB-E38A-CCBB-7805-2B83D654AC22}"/>
              </a:ext>
            </a:extLst>
          </p:cNvPr>
          <p:cNvSpPr>
            <a:spLocks noGrp="1" noChangeArrowheads="1"/>
          </p:cNvSpPr>
          <p:nvPr>
            <p:ph type="ftr" sz="quarter" idx="2"/>
          </p:nvPr>
        </p:nvSpPr>
        <p:spPr bwMode="auto">
          <a:xfrm>
            <a:off x="0" y="8758238"/>
            <a:ext cx="3005138" cy="461962"/>
          </a:xfrm>
          <a:prstGeom prst="rect">
            <a:avLst/>
          </a:prstGeom>
          <a:noFill/>
          <a:ln w="9525">
            <a:noFill/>
            <a:miter lim="800000"/>
            <a:headEnd/>
            <a:tailEnd/>
          </a:ln>
          <a:effectLst/>
        </p:spPr>
        <p:txBody>
          <a:bodyPr vert="horz" wrap="square" lIns="91861" tIns="45929" rIns="91861" bIns="45929" numCol="1" anchor="b" anchorCtr="0" compatLnSpc="1">
            <a:prstTxWarp prst="textNoShape">
              <a:avLst/>
            </a:prstTxWarp>
          </a:bodyPr>
          <a:lstStyle>
            <a:lvl1pPr algn="l" defTabSz="919163" eaLnBrk="1" hangingPunct="1">
              <a:lnSpc>
                <a:spcPct val="100000"/>
              </a:lnSpc>
              <a:defRPr sz="1200">
                <a:solidFill>
                  <a:schemeClr val="tx1"/>
                </a:solidFill>
                <a:latin typeface="Times New Roman" pitchFamily="18" charset="0"/>
              </a:defRPr>
            </a:lvl1pPr>
          </a:lstStyle>
          <a:p>
            <a:pPr>
              <a:defRPr/>
            </a:pPr>
            <a:endParaRPr lang="en-US"/>
          </a:p>
        </p:txBody>
      </p:sp>
      <p:sp>
        <p:nvSpPr>
          <p:cNvPr id="23557" name="Rectangle 5">
            <a:extLst>
              <a:ext uri="{FF2B5EF4-FFF2-40B4-BE49-F238E27FC236}">
                <a16:creationId xmlns:a16="http://schemas.microsoft.com/office/drawing/2014/main" id="{D258B445-C174-D0CC-96D6-6FDA323AE881}"/>
              </a:ext>
            </a:extLst>
          </p:cNvPr>
          <p:cNvSpPr>
            <a:spLocks noGrp="1" noChangeArrowheads="1"/>
          </p:cNvSpPr>
          <p:nvPr>
            <p:ph type="sldNum" sz="quarter" idx="3"/>
          </p:nvPr>
        </p:nvSpPr>
        <p:spPr bwMode="auto">
          <a:xfrm>
            <a:off x="3930650" y="8758238"/>
            <a:ext cx="3005138" cy="461962"/>
          </a:xfrm>
          <a:prstGeom prst="rect">
            <a:avLst/>
          </a:prstGeom>
          <a:noFill/>
          <a:ln w="9525">
            <a:noFill/>
            <a:miter lim="800000"/>
            <a:headEnd/>
            <a:tailEnd/>
          </a:ln>
          <a:effectLst/>
        </p:spPr>
        <p:txBody>
          <a:bodyPr vert="horz" wrap="square" lIns="91861" tIns="45929" rIns="91861" bIns="45929" numCol="1" anchor="b" anchorCtr="0" compatLnSpc="1">
            <a:prstTxWarp prst="textNoShape">
              <a:avLst/>
            </a:prstTxWarp>
          </a:bodyPr>
          <a:lstStyle>
            <a:lvl1pPr algn="r" defTabSz="919163" eaLnBrk="1" hangingPunct="1">
              <a:defRPr sz="1200">
                <a:solidFill>
                  <a:schemeClr val="tx1"/>
                </a:solidFill>
                <a:latin typeface="Times New Roman" panose="02020603050405020304" pitchFamily="18" charset="0"/>
              </a:defRPr>
            </a:lvl1pPr>
          </a:lstStyle>
          <a:p>
            <a:fld id="{A1A9474D-3E65-48BE-8809-FB49069BA04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A7CC5B2A-DEBF-7E97-9793-C65BA93ADBEC}"/>
              </a:ext>
            </a:extLst>
          </p:cNvPr>
          <p:cNvSpPr>
            <a:spLocks noGrp="1" noRot="1" noChangeAspect="1" noChangeArrowheads="1" noTextEdit="1"/>
          </p:cNvSpPr>
          <p:nvPr>
            <p:ph type="sldImg" idx="2"/>
          </p:nvPr>
        </p:nvSpPr>
        <p:spPr bwMode="auto">
          <a:xfrm>
            <a:off x="1150938" y="677863"/>
            <a:ext cx="4622800" cy="3467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0037" name="Rectangle 5">
            <a:extLst>
              <a:ext uri="{FF2B5EF4-FFF2-40B4-BE49-F238E27FC236}">
                <a16:creationId xmlns:a16="http://schemas.microsoft.com/office/drawing/2014/main" id="{D524ED9C-6E00-F3A8-D8E9-183B0AF4ADDC}"/>
              </a:ext>
            </a:extLst>
          </p:cNvPr>
          <p:cNvSpPr>
            <a:spLocks noGrp="1" noChangeArrowheads="1"/>
          </p:cNvSpPr>
          <p:nvPr>
            <p:ph type="body" sz="quarter" idx="3"/>
          </p:nvPr>
        </p:nvSpPr>
        <p:spPr bwMode="auto">
          <a:xfrm>
            <a:off x="923925" y="4370388"/>
            <a:ext cx="5075238" cy="4146550"/>
          </a:xfrm>
          <a:prstGeom prst="rect">
            <a:avLst/>
          </a:prstGeom>
          <a:noFill/>
          <a:ln w="9525">
            <a:noFill/>
            <a:miter lim="800000"/>
            <a:headEnd/>
            <a:tailEnd/>
          </a:ln>
          <a:effectLst/>
        </p:spPr>
        <p:txBody>
          <a:bodyPr vert="horz" wrap="square" lIns="90789" tIns="45395" rIns="90789" bIns="4539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3FBC57D-586D-75B7-3B27-17F7ABC711A7}"/>
              </a:ext>
            </a:extLst>
          </p:cNvPr>
          <p:cNvSpPr>
            <a:spLocks noGrp="1" noRot="1" noChangeAspect="1" noChangeArrowheads="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171A46E-178D-4920-851D-BC28D0D8855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19C017F9-9766-4312-1249-82B51D011D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027666478"/>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072530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9463" y="-190500"/>
            <a:ext cx="191928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190500"/>
            <a:ext cx="5605463"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6228578"/>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190750" y="-190500"/>
            <a:ext cx="6858000" cy="1143000"/>
          </a:xfrm>
        </p:spPr>
        <p:txBody>
          <a:bodyPr/>
          <a:lstStyle/>
          <a:p>
            <a:r>
              <a:rPr lang="en-US"/>
              <a:t>Click to edit Master title style</a:t>
            </a:r>
          </a:p>
        </p:txBody>
      </p:sp>
      <p:sp>
        <p:nvSpPr>
          <p:cNvPr id="3" name="Table Placeholder 2"/>
          <p:cNvSpPr>
            <a:spLocks noGrp="1"/>
          </p:cNvSpPr>
          <p:nvPr>
            <p:ph type="tbl" idx="1"/>
          </p:nvPr>
        </p:nvSpPr>
        <p:spPr>
          <a:xfrm>
            <a:off x="1371600" y="1409700"/>
            <a:ext cx="7524750" cy="4114800"/>
          </a:xfrm>
        </p:spPr>
        <p:txBody>
          <a:bodyPr/>
          <a:lstStyle/>
          <a:p>
            <a:pPr lvl="0"/>
            <a:endParaRPr lang="en-US" noProof="0"/>
          </a:p>
        </p:txBody>
      </p:sp>
    </p:spTree>
    <p:extLst>
      <p:ext uri="{BB962C8B-B14F-4D97-AF65-F5344CB8AC3E}">
        <p14:creationId xmlns:p14="http://schemas.microsoft.com/office/powerpoint/2010/main" val="403087518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711341"/>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10571257"/>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409700"/>
            <a:ext cx="36861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10175" y="1409700"/>
            <a:ext cx="36861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5862172"/>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488682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8216650"/>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88600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9000442"/>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3226947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7209672-6BF4-94FB-EEF8-5C30A5BDDD5A}"/>
              </a:ext>
            </a:extLst>
          </p:cNvPr>
          <p:cNvSpPr>
            <a:spLocks noGrp="1" noChangeArrowheads="1"/>
          </p:cNvSpPr>
          <p:nvPr>
            <p:ph type="title"/>
          </p:nvPr>
        </p:nvSpPr>
        <p:spPr bwMode="auto">
          <a:xfrm>
            <a:off x="2190750" y="-190500"/>
            <a:ext cx="6858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ECCC50D-BD17-E1B5-D1BE-D60688F9F036}"/>
              </a:ext>
            </a:extLst>
          </p:cNvPr>
          <p:cNvSpPr>
            <a:spLocks noGrp="1" noChangeArrowheads="1"/>
          </p:cNvSpPr>
          <p:nvPr>
            <p:ph type="body" idx="1"/>
          </p:nvPr>
        </p:nvSpPr>
        <p:spPr bwMode="auto">
          <a:xfrm>
            <a:off x="1371600" y="1409700"/>
            <a:ext cx="75247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78884" name="Text Box 4">
            <a:extLst>
              <a:ext uri="{FF2B5EF4-FFF2-40B4-BE49-F238E27FC236}">
                <a16:creationId xmlns:a16="http://schemas.microsoft.com/office/drawing/2014/main" id="{28B1D59A-546F-9CDA-E40A-5E21ADF0C60E}"/>
              </a:ext>
            </a:extLst>
          </p:cNvPr>
          <p:cNvSpPr txBox="1">
            <a:spLocks noChangeArrowheads="1"/>
          </p:cNvSpPr>
          <p:nvPr/>
        </p:nvSpPr>
        <p:spPr bwMode="auto">
          <a:xfrm>
            <a:off x="182563" y="6142038"/>
            <a:ext cx="1511300" cy="476250"/>
          </a:xfrm>
          <a:prstGeom prst="rect">
            <a:avLst/>
          </a:prstGeom>
          <a:noFill/>
          <a:ln w="9525">
            <a:noFill/>
            <a:miter lim="800000"/>
            <a:headEnd/>
            <a:tailEnd/>
          </a:ln>
          <a:effectLst/>
        </p:spPr>
        <p:txBody>
          <a:bodyPr anchor="b">
            <a:spAutoFit/>
          </a:bodyPr>
          <a:lstStyle>
            <a:lvl1pPr>
              <a:defRPr sz="2400">
                <a:solidFill>
                  <a:srgbClr val="CC0000"/>
                </a:solidFill>
                <a:latin typeface="Arial" panose="020B0604020202020204" pitchFamily="34" charset="0"/>
              </a:defRPr>
            </a:lvl1pPr>
            <a:lvl2pPr marL="742950" indent="-285750">
              <a:defRPr sz="2400">
                <a:solidFill>
                  <a:srgbClr val="CC0000"/>
                </a:solidFill>
                <a:latin typeface="Arial" panose="020B0604020202020204" pitchFamily="34" charset="0"/>
              </a:defRPr>
            </a:lvl2pPr>
            <a:lvl3pPr marL="1143000" indent="-228600">
              <a:defRPr sz="2400">
                <a:solidFill>
                  <a:srgbClr val="CC0000"/>
                </a:solidFill>
                <a:latin typeface="Arial" panose="020B0604020202020204" pitchFamily="34" charset="0"/>
              </a:defRPr>
            </a:lvl3pPr>
            <a:lvl4pPr marL="1600200" indent="-228600">
              <a:defRPr sz="2400">
                <a:solidFill>
                  <a:srgbClr val="CC0000"/>
                </a:solidFill>
                <a:latin typeface="Arial" panose="020B0604020202020204" pitchFamily="34" charset="0"/>
              </a:defRPr>
            </a:lvl4pPr>
            <a:lvl5pPr marL="2057400" indent="-228600">
              <a:defRPr sz="2400">
                <a:solidFill>
                  <a:srgbClr val="CC0000"/>
                </a:solidFill>
                <a:latin typeface="Arial" panose="020B0604020202020204" pitchFamily="34" charset="0"/>
              </a:defRPr>
            </a:lvl5pPr>
            <a:lvl6pPr marL="2514600" indent="-228600" eaLnBrk="0" fontAlgn="base" hangingPunct="0">
              <a:spcBef>
                <a:spcPct val="0"/>
              </a:spcBef>
              <a:spcAft>
                <a:spcPct val="0"/>
              </a:spcAft>
              <a:defRPr sz="2400">
                <a:solidFill>
                  <a:srgbClr val="CC0000"/>
                </a:solidFill>
                <a:latin typeface="Arial" panose="020B0604020202020204" pitchFamily="34" charset="0"/>
              </a:defRPr>
            </a:lvl6pPr>
            <a:lvl7pPr marL="2971800" indent="-228600" eaLnBrk="0" fontAlgn="base" hangingPunct="0">
              <a:spcBef>
                <a:spcPct val="0"/>
              </a:spcBef>
              <a:spcAft>
                <a:spcPct val="0"/>
              </a:spcAft>
              <a:defRPr sz="2400">
                <a:solidFill>
                  <a:srgbClr val="CC0000"/>
                </a:solidFill>
                <a:latin typeface="Arial" panose="020B0604020202020204" pitchFamily="34" charset="0"/>
              </a:defRPr>
            </a:lvl7pPr>
            <a:lvl8pPr marL="3429000" indent="-228600" eaLnBrk="0" fontAlgn="base" hangingPunct="0">
              <a:spcBef>
                <a:spcPct val="0"/>
              </a:spcBef>
              <a:spcAft>
                <a:spcPct val="0"/>
              </a:spcAft>
              <a:defRPr sz="2400">
                <a:solidFill>
                  <a:srgbClr val="CC0000"/>
                </a:solidFill>
                <a:latin typeface="Arial" panose="020B0604020202020204" pitchFamily="34" charset="0"/>
              </a:defRPr>
            </a:lvl8pPr>
            <a:lvl9pPr marL="3886200" indent="-228600" eaLnBrk="0" fontAlgn="base" hangingPunct="0">
              <a:spcBef>
                <a:spcPct val="0"/>
              </a:spcBef>
              <a:spcAft>
                <a:spcPct val="0"/>
              </a:spcAft>
              <a:defRPr sz="2400">
                <a:solidFill>
                  <a:srgbClr val="CC0000"/>
                </a:solidFill>
                <a:latin typeface="Arial" panose="020B0604020202020204" pitchFamily="34" charset="0"/>
              </a:defRPr>
            </a:lvl9pPr>
          </a:lstStyle>
          <a:p>
            <a:pPr eaLnBrk="1" hangingPunct="1">
              <a:lnSpc>
                <a:spcPct val="90000"/>
              </a:lnSpc>
              <a:spcBef>
                <a:spcPct val="50000"/>
              </a:spcBef>
            </a:pPr>
            <a:fld id="{45464FBF-82B1-4EC3-899B-F27000CC4F0E}" type="slidenum">
              <a:rPr lang="en-US" altLang="en-US" sz="2800" i="1">
                <a:solidFill>
                  <a:schemeClr val="bg1"/>
                </a:solidFill>
              </a:rPr>
              <a:pPr eaLnBrk="1" hangingPunct="1">
                <a:lnSpc>
                  <a:spcPct val="90000"/>
                </a:lnSpc>
                <a:spcBef>
                  <a:spcPct val="50000"/>
                </a:spcBef>
              </a:pPr>
              <a:t>‹#›</a:t>
            </a:fld>
            <a:endParaRPr lang="en-US" altLang="en-US" sz="2800" i="1">
              <a:solidFill>
                <a:schemeClr val="bg1"/>
              </a:solidFill>
            </a:endParaRPr>
          </a:p>
        </p:txBody>
      </p:sp>
      <p:sp>
        <p:nvSpPr>
          <p:cNvPr id="378885" name="Text Box 5">
            <a:extLst>
              <a:ext uri="{FF2B5EF4-FFF2-40B4-BE49-F238E27FC236}">
                <a16:creationId xmlns:a16="http://schemas.microsoft.com/office/drawing/2014/main" id="{36DC3658-7069-8AC3-4498-64BA60B6184C}"/>
              </a:ext>
            </a:extLst>
          </p:cNvPr>
          <p:cNvSpPr txBox="1">
            <a:spLocks noChangeArrowheads="1"/>
          </p:cNvSpPr>
          <p:nvPr userDrawn="1"/>
        </p:nvSpPr>
        <p:spPr bwMode="auto">
          <a:xfrm>
            <a:off x="182563" y="6142038"/>
            <a:ext cx="1511300" cy="476250"/>
          </a:xfrm>
          <a:prstGeom prst="rect">
            <a:avLst/>
          </a:prstGeom>
          <a:noFill/>
          <a:ln w="9525">
            <a:noFill/>
            <a:miter lim="800000"/>
            <a:headEnd/>
            <a:tailEnd/>
          </a:ln>
          <a:effectLst/>
        </p:spPr>
        <p:txBody>
          <a:bodyPr anchor="b">
            <a:spAutoFit/>
          </a:bodyPr>
          <a:lstStyle>
            <a:lvl1pPr>
              <a:defRPr sz="2400">
                <a:solidFill>
                  <a:srgbClr val="CC0000"/>
                </a:solidFill>
                <a:latin typeface="Arial" panose="020B0604020202020204" pitchFamily="34" charset="0"/>
              </a:defRPr>
            </a:lvl1pPr>
            <a:lvl2pPr marL="742950" indent="-285750">
              <a:defRPr sz="2400">
                <a:solidFill>
                  <a:srgbClr val="CC0000"/>
                </a:solidFill>
                <a:latin typeface="Arial" panose="020B0604020202020204" pitchFamily="34" charset="0"/>
              </a:defRPr>
            </a:lvl2pPr>
            <a:lvl3pPr marL="1143000" indent="-228600">
              <a:defRPr sz="2400">
                <a:solidFill>
                  <a:srgbClr val="CC0000"/>
                </a:solidFill>
                <a:latin typeface="Arial" panose="020B0604020202020204" pitchFamily="34" charset="0"/>
              </a:defRPr>
            </a:lvl3pPr>
            <a:lvl4pPr marL="1600200" indent="-228600">
              <a:defRPr sz="2400">
                <a:solidFill>
                  <a:srgbClr val="CC0000"/>
                </a:solidFill>
                <a:latin typeface="Arial" panose="020B0604020202020204" pitchFamily="34" charset="0"/>
              </a:defRPr>
            </a:lvl4pPr>
            <a:lvl5pPr marL="2057400" indent="-228600">
              <a:defRPr sz="2400">
                <a:solidFill>
                  <a:srgbClr val="CC0000"/>
                </a:solidFill>
                <a:latin typeface="Arial" panose="020B0604020202020204" pitchFamily="34" charset="0"/>
              </a:defRPr>
            </a:lvl5pPr>
            <a:lvl6pPr marL="2514600" indent="-228600" eaLnBrk="0" fontAlgn="base" hangingPunct="0">
              <a:spcBef>
                <a:spcPct val="0"/>
              </a:spcBef>
              <a:spcAft>
                <a:spcPct val="0"/>
              </a:spcAft>
              <a:defRPr sz="2400">
                <a:solidFill>
                  <a:srgbClr val="CC0000"/>
                </a:solidFill>
                <a:latin typeface="Arial" panose="020B0604020202020204" pitchFamily="34" charset="0"/>
              </a:defRPr>
            </a:lvl6pPr>
            <a:lvl7pPr marL="2971800" indent="-228600" eaLnBrk="0" fontAlgn="base" hangingPunct="0">
              <a:spcBef>
                <a:spcPct val="0"/>
              </a:spcBef>
              <a:spcAft>
                <a:spcPct val="0"/>
              </a:spcAft>
              <a:defRPr sz="2400">
                <a:solidFill>
                  <a:srgbClr val="CC0000"/>
                </a:solidFill>
                <a:latin typeface="Arial" panose="020B0604020202020204" pitchFamily="34" charset="0"/>
              </a:defRPr>
            </a:lvl7pPr>
            <a:lvl8pPr marL="3429000" indent="-228600" eaLnBrk="0" fontAlgn="base" hangingPunct="0">
              <a:spcBef>
                <a:spcPct val="0"/>
              </a:spcBef>
              <a:spcAft>
                <a:spcPct val="0"/>
              </a:spcAft>
              <a:defRPr sz="2400">
                <a:solidFill>
                  <a:srgbClr val="CC0000"/>
                </a:solidFill>
                <a:latin typeface="Arial" panose="020B0604020202020204" pitchFamily="34" charset="0"/>
              </a:defRPr>
            </a:lvl8pPr>
            <a:lvl9pPr marL="3886200" indent="-228600" eaLnBrk="0" fontAlgn="base" hangingPunct="0">
              <a:spcBef>
                <a:spcPct val="0"/>
              </a:spcBef>
              <a:spcAft>
                <a:spcPct val="0"/>
              </a:spcAft>
              <a:defRPr sz="2400">
                <a:solidFill>
                  <a:srgbClr val="CC0000"/>
                </a:solidFill>
                <a:latin typeface="Arial" panose="020B0604020202020204" pitchFamily="34" charset="0"/>
              </a:defRPr>
            </a:lvl9pPr>
          </a:lstStyle>
          <a:p>
            <a:pPr eaLnBrk="1" hangingPunct="1">
              <a:lnSpc>
                <a:spcPct val="90000"/>
              </a:lnSpc>
              <a:spcBef>
                <a:spcPct val="50000"/>
              </a:spcBef>
            </a:pPr>
            <a:fld id="{FF8CF32C-50CA-49C1-83EA-EA35139FEEA8}" type="slidenum">
              <a:rPr lang="en-US" altLang="en-US" sz="2800" i="1">
                <a:solidFill>
                  <a:schemeClr val="bg1"/>
                </a:solidFill>
              </a:rPr>
              <a:pPr eaLnBrk="1" hangingPunct="1">
                <a:lnSpc>
                  <a:spcPct val="90000"/>
                </a:lnSpc>
                <a:spcBef>
                  <a:spcPct val="50000"/>
                </a:spcBef>
              </a:pPr>
              <a:t>‹#›</a:t>
            </a:fld>
            <a:endParaRPr lang="en-US" altLang="en-US" sz="2800" i="1">
              <a:solidFill>
                <a:schemeClr val="bg1"/>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wipe dir="r"/>
  </p:transition>
  <p:txStyles>
    <p:titleStyle>
      <a:lvl1pPr algn="r" rtl="0" eaLnBrk="0" fontAlgn="base" hangingPunct="0">
        <a:lnSpc>
          <a:spcPct val="90000"/>
        </a:lnSpc>
        <a:spcBef>
          <a:spcPct val="0"/>
        </a:spcBef>
        <a:spcAft>
          <a:spcPct val="0"/>
        </a:spcAft>
        <a:defRPr sz="2800" i="1">
          <a:solidFill>
            <a:srgbClr val="CC0000"/>
          </a:solidFill>
          <a:latin typeface="+mj-lt"/>
          <a:ea typeface="+mj-ea"/>
          <a:cs typeface="+mj-cs"/>
        </a:defRPr>
      </a:lvl1pPr>
      <a:lvl2pPr algn="r" rtl="0" eaLnBrk="0" fontAlgn="base" hangingPunct="0">
        <a:lnSpc>
          <a:spcPct val="90000"/>
        </a:lnSpc>
        <a:spcBef>
          <a:spcPct val="0"/>
        </a:spcBef>
        <a:spcAft>
          <a:spcPct val="0"/>
        </a:spcAft>
        <a:defRPr sz="2800" i="1">
          <a:solidFill>
            <a:srgbClr val="CC0000"/>
          </a:solidFill>
          <a:latin typeface="Arial" charset="0"/>
        </a:defRPr>
      </a:lvl2pPr>
      <a:lvl3pPr algn="r" rtl="0" eaLnBrk="0" fontAlgn="base" hangingPunct="0">
        <a:lnSpc>
          <a:spcPct val="90000"/>
        </a:lnSpc>
        <a:spcBef>
          <a:spcPct val="0"/>
        </a:spcBef>
        <a:spcAft>
          <a:spcPct val="0"/>
        </a:spcAft>
        <a:defRPr sz="2800" i="1">
          <a:solidFill>
            <a:srgbClr val="CC0000"/>
          </a:solidFill>
          <a:latin typeface="Arial" charset="0"/>
        </a:defRPr>
      </a:lvl3pPr>
      <a:lvl4pPr algn="r" rtl="0" eaLnBrk="0" fontAlgn="base" hangingPunct="0">
        <a:lnSpc>
          <a:spcPct val="90000"/>
        </a:lnSpc>
        <a:spcBef>
          <a:spcPct val="0"/>
        </a:spcBef>
        <a:spcAft>
          <a:spcPct val="0"/>
        </a:spcAft>
        <a:defRPr sz="2800" i="1">
          <a:solidFill>
            <a:srgbClr val="CC0000"/>
          </a:solidFill>
          <a:latin typeface="Arial" charset="0"/>
        </a:defRPr>
      </a:lvl4pPr>
      <a:lvl5pPr algn="r" rtl="0" eaLnBrk="0" fontAlgn="base" hangingPunct="0">
        <a:lnSpc>
          <a:spcPct val="90000"/>
        </a:lnSpc>
        <a:spcBef>
          <a:spcPct val="0"/>
        </a:spcBef>
        <a:spcAft>
          <a:spcPct val="0"/>
        </a:spcAft>
        <a:defRPr sz="2800" i="1">
          <a:solidFill>
            <a:srgbClr val="CC0000"/>
          </a:solidFill>
          <a:latin typeface="Arial" charset="0"/>
        </a:defRPr>
      </a:lvl5pPr>
      <a:lvl6pPr marL="457200" algn="r" rtl="0" fontAlgn="base">
        <a:lnSpc>
          <a:spcPct val="90000"/>
        </a:lnSpc>
        <a:spcBef>
          <a:spcPct val="0"/>
        </a:spcBef>
        <a:spcAft>
          <a:spcPct val="0"/>
        </a:spcAft>
        <a:defRPr sz="2800" i="1">
          <a:solidFill>
            <a:srgbClr val="CC0000"/>
          </a:solidFill>
          <a:latin typeface="Arial" charset="0"/>
        </a:defRPr>
      </a:lvl6pPr>
      <a:lvl7pPr marL="914400" algn="r" rtl="0" fontAlgn="base">
        <a:lnSpc>
          <a:spcPct val="90000"/>
        </a:lnSpc>
        <a:spcBef>
          <a:spcPct val="0"/>
        </a:spcBef>
        <a:spcAft>
          <a:spcPct val="0"/>
        </a:spcAft>
        <a:defRPr sz="2800" i="1">
          <a:solidFill>
            <a:srgbClr val="CC0000"/>
          </a:solidFill>
          <a:latin typeface="Arial" charset="0"/>
        </a:defRPr>
      </a:lvl7pPr>
      <a:lvl8pPr marL="1371600" algn="r" rtl="0" fontAlgn="base">
        <a:lnSpc>
          <a:spcPct val="90000"/>
        </a:lnSpc>
        <a:spcBef>
          <a:spcPct val="0"/>
        </a:spcBef>
        <a:spcAft>
          <a:spcPct val="0"/>
        </a:spcAft>
        <a:defRPr sz="2800" i="1">
          <a:solidFill>
            <a:srgbClr val="CC0000"/>
          </a:solidFill>
          <a:latin typeface="Arial" charset="0"/>
        </a:defRPr>
      </a:lvl8pPr>
      <a:lvl9pPr marL="1828800" algn="r" rtl="0" fontAlgn="base">
        <a:lnSpc>
          <a:spcPct val="90000"/>
        </a:lnSpc>
        <a:spcBef>
          <a:spcPct val="0"/>
        </a:spcBef>
        <a:spcAft>
          <a:spcPct val="0"/>
        </a:spcAft>
        <a:defRPr sz="2800" i="1">
          <a:solidFill>
            <a:srgbClr val="CC0000"/>
          </a:solidFill>
          <a:latin typeface="Arial" charset="0"/>
        </a:defRPr>
      </a:lvl9pPr>
    </p:titleStyle>
    <p:bodyStyle>
      <a:lvl1pPr marL="285750" indent="-285750" algn="l" rtl="0" eaLnBrk="0" fontAlgn="base" hangingPunct="0">
        <a:lnSpc>
          <a:spcPct val="90000"/>
        </a:lnSpc>
        <a:spcBef>
          <a:spcPct val="50000"/>
        </a:spcBef>
        <a:spcAft>
          <a:spcPct val="0"/>
        </a:spcAft>
        <a:buClr>
          <a:srgbClr val="CC0000"/>
        </a:buClr>
        <a:buSzPct val="125000"/>
        <a:buChar char="•"/>
        <a:defRPr sz="2400">
          <a:solidFill>
            <a:schemeClr val="tx1"/>
          </a:solidFill>
          <a:latin typeface="+mn-lt"/>
          <a:ea typeface="+mn-ea"/>
          <a:cs typeface="+mn-cs"/>
        </a:defRPr>
      </a:lvl1pPr>
      <a:lvl2pPr marL="742950" indent="-338138" algn="l" rtl="0" eaLnBrk="0" fontAlgn="base" hangingPunct="0">
        <a:lnSpc>
          <a:spcPct val="90000"/>
        </a:lnSpc>
        <a:spcBef>
          <a:spcPct val="50000"/>
        </a:spcBef>
        <a:spcAft>
          <a:spcPct val="0"/>
        </a:spcAft>
        <a:buClr>
          <a:srgbClr val="CC0000"/>
        </a:buClr>
        <a:buSzPct val="125000"/>
        <a:buChar char="–"/>
        <a:defRPr sz="2400">
          <a:solidFill>
            <a:schemeClr val="tx1"/>
          </a:solidFill>
          <a:latin typeface="+mn-lt"/>
        </a:defRPr>
      </a:lvl2pPr>
      <a:lvl3pPr marL="1143000" indent="-228600" algn="l" rtl="0" eaLnBrk="0" fontAlgn="base" hangingPunct="0">
        <a:lnSpc>
          <a:spcPct val="90000"/>
        </a:lnSpc>
        <a:spcBef>
          <a:spcPct val="50000"/>
        </a:spcBef>
        <a:spcAft>
          <a:spcPct val="0"/>
        </a:spcAft>
        <a:buClr>
          <a:schemeClr val="tx1"/>
        </a:buClr>
        <a:buSzPct val="125000"/>
        <a:buChar char="•"/>
        <a:defRPr sz="2400">
          <a:solidFill>
            <a:schemeClr val="tx1"/>
          </a:solidFill>
          <a:latin typeface="+mn-lt"/>
        </a:defRPr>
      </a:lvl3pPr>
      <a:lvl4pPr marL="1600200" indent="-228600" algn="l" rtl="0" eaLnBrk="0" fontAlgn="base" hangingPunct="0">
        <a:lnSpc>
          <a:spcPct val="90000"/>
        </a:lnSpc>
        <a:spcBef>
          <a:spcPct val="50000"/>
        </a:spcBef>
        <a:spcAft>
          <a:spcPct val="0"/>
        </a:spcAft>
        <a:buClr>
          <a:srgbClr val="CC0000"/>
        </a:buClr>
        <a:buSzPct val="125000"/>
        <a:buChar char="–"/>
        <a:defRPr sz="2400">
          <a:solidFill>
            <a:schemeClr val="tx1"/>
          </a:solidFill>
          <a:latin typeface="+mn-lt"/>
        </a:defRPr>
      </a:lvl4pPr>
      <a:lvl5pPr marL="2057400" indent="-228600" algn="l" rtl="0" eaLnBrk="0" fontAlgn="base" hangingPunct="0">
        <a:lnSpc>
          <a:spcPct val="90000"/>
        </a:lnSpc>
        <a:spcBef>
          <a:spcPct val="50000"/>
        </a:spcBef>
        <a:spcAft>
          <a:spcPct val="0"/>
        </a:spcAft>
        <a:buClr>
          <a:srgbClr val="CC0000"/>
        </a:buClr>
        <a:buSzPct val="125000"/>
        <a:buChar char="»"/>
        <a:defRPr sz="2400">
          <a:solidFill>
            <a:schemeClr val="tx1"/>
          </a:solidFill>
          <a:latin typeface="+mn-lt"/>
        </a:defRPr>
      </a:lvl5pPr>
      <a:lvl6pPr marL="2514600" indent="-228600" algn="l" rtl="0" fontAlgn="base">
        <a:lnSpc>
          <a:spcPct val="90000"/>
        </a:lnSpc>
        <a:spcBef>
          <a:spcPct val="50000"/>
        </a:spcBef>
        <a:spcAft>
          <a:spcPct val="0"/>
        </a:spcAft>
        <a:buClr>
          <a:srgbClr val="CC0000"/>
        </a:buClr>
        <a:buSzPct val="125000"/>
        <a:buChar char="»"/>
        <a:defRPr sz="2400">
          <a:solidFill>
            <a:schemeClr val="tx1"/>
          </a:solidFill>
          <a:latin typeface="+mn-lt"/>
        </a:defRPr>
      </a:lvl6pPr>
      <a:lvl7pPr marL="2971800" indent="-228600" algn="l" rtl="0" fontAlgn="base">
        <a:lnSpc>
          <a:spcPct val="90000"/>
        </a:lnSpc>
        <a:spcBef>
          <a:spcPct val="50000"/>
        </a:spcBef>
        <a:spcAft>
          <a:spcPct val="0"/>
        </a:spcAft>
        <a:buClr>
          <a:srgbClr val="CC0000"/>
        </a:buClr>
        <a:buSzPct val="125000"/>
        <a:buChar char="»"/>
        <a:defRPr sz="2400">
          <a:solidFill>
            <a:schemeClr val="tx1"/>
          </a:solidFill>
          <a:latin typeface="+mn-lt"/>
        </a:defRPr>
      </a:lvl7pPr>
      <a:lvl8pPr marL="3429000" indent="-228600" algn="l" rtl="0" fontAlgn="base">
        <a:lnSpc>
          <a:spcPct val="90000"/>
        </a:lnSpc>
        <a:spcBef>
          <a:spcPct val="50000"/>
        </a:spcBef>
        <a:spcAft>
          <a:spcPct val="0"/>
        </a:spcAft>
        <a:buClr>
          <a:srgbClr val="CC0000"/>
        </a:buClr>
        <a:buSzPct val="125000"/>
        <a:buChar char="»"/>
        <a:defRPr sz="2400">
          <a:solidFill>
            <a:schemeClr val="tx1"/>
          </a:solidFill>
          <a:latin typeface="+mn-lt"/>
        </a:defRPr>
      </a:lvl8pPr>
      <a:lvl9pPr marL="3886200" indent="-228600" algn="l" rtl="0" fontAlgn="base">
        <a:lnSpc>
          <a:spcPct val="90000"/>
        </a:lnSpc>
        <a:spcBef>
          <a:spcPct val="50000"/>
        </a:spcBef>
        <a:spcAft>
          <a:spcPct val="0"/>
        </a:spcAft>
        <a:buClr>
          <a:srgbClr val="CC0000"/>
        </a:buClr>
        <a:buSzPct val="12500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E2A8222F-0A9E-BA47-E018-BCC015A1589A}"/>
              </a:ext>
            </a:extLst>
          </p:cNvPr>
          <p:cNvSpPr>
            <a:spLocks noGrp="1" noChangeArrowheads="1"/>
          </p:cNvSpPr>
          <p:nvPr>
            <p:ph type="ctrTitle"/>
          </p:nvPr>
        </p:nvSpPr>
        <p:spPr>
          <a:xfrm>
            <a:off x="704850" y="1077913"/>
            <a:ext cx="7772400" cy="1541462"/>
          </a:xfrm>
        </p:spPr>
        <p:txBody>
          <a:bodyPr/>
          <a:lstStyle/>
          <a:p>
            <a:pPr eaLnBrk="1" hangingPunct="1">
              <a:lnSpc>
                <a:spcPct val="95000"/>
              </a:lnSpc>
              <a:spcBef>
                <a:spcPct val="150000"/>
              </a:spcBef>
            </a:pPr>
            <a:r>
              <a:rPr lang="en-US" altLang="en-US" dirty="0"/>
              <a:t>Use of CHVs in optimizing follow up of clients post VMMC surgeries </a:t>
            </a:r>
            <a:br>
              <a:rPr lang="en-US" altLang="en-US" dirty="0"/>
            </a:br>
            <a:endParaRPr lang="en-US" altLang="en-US" dirty="0"/>
          </a:p>
        </p:txBody>
      </p:sp>
      <p:sp>
        <p:nvSpPr>
          <p:cNvPr id="4099" name="Rectangle 5">
            <a:extLst>
              <a:ext uri="{FF2B5EF4-FFF2-40B4-BE49-F238E27FC236}">
                <a16:creationId xmlns:a16="http://schemas.microsoft.com/office/drawing/2014/main" id="{3A090363-0E35-C106-D153-05679818F221}"/>
              </a:ext>
            </a:extLst>
          </p:cNvPr>
          <p:cNvSpPr>
            <a:spLocks noGrp="1" noChangeArrowheads="1"/>
          </p:cNvSpPr>
          <p:nvPr>
            <p:ph type="subTitle" idx="1"/>
          </p:nvPr>
        </p:nvSpPr>
        <p:spPr>
          <a:xfrm>
            <a:off x="2076450" y="4152900"/>
            <a:ext cx="6400800" cy="1752600"/>
          </a:xfrm>
        </p:spPr>
        <p:txBody>
          <a:bodyPr/>
          <a:lstStyle/>
          <a:p>
            <a:pPr algn="r" eaLnBrk="1" hangingPunct="1"/>
            <a:r>
              <a:rPr lang="en-US" altLang="en-US" i="1" dirty="0"/>
              <a:t>Milton Koyier</a:t>
            </a:r>
          </a:p>
          <a:p>
            <a:pPr algn="r" eaLnBrk="1" hangingPunct="1"/>
            <a:r>
              <a:rPr lang="en-US" altLang="en-US" i="1" dirty="0"/>
              <a:t>Prevention Lead, Ngima Mogen Project .</a:t>
            </a:r>
          </a:p>
        </p:txBody>
      </p:sp>
      <p:sp>
        <p:nvSpPr>
          <p:cNvPr id="4100" name="Line 6">
            <a:extLst>
              <a:ext uri="{FF2B5EF4-FFF2-40B4-BE49-F238E27FC236}">
                <a16:creationId xmlns:a16="http://schemas.microsoft.com/office/drawing/2014/main" id="{5FFC17AF-F14E-6D4A-E140-A25ABC184E52}"/>
              </a:ext>
            </a:extLst>
          </p:cNvPr>
          <p:cNvSpPr>
            <a:spLocks noChangeShapeType="1"/>
          </p:cNvSpPr>
          <p:nvPr/>
        </p:nvSpPr>
        <p:spPr bwMode="auto">
          <a:xfrm>
            <a:off x="2852738" y="2649538"/>
            <a:ext cx="629126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Rectangle 7">
            <a:extLst>
              <a:ext uri="{FF2B5EF4-FFF2-40B4-BE49-F238E27FC236}">
                <a16:creationId xmlns:a16="http://schemas.microsoft.com/office/drawing/2014/main" id="{7FE49B8C-D732-A044-568F-74B7DFE3DB0A}"/>
              </a:ext>
            </a:extLst>
          </p:cNvPr>
          <p:cNvSpPr>
            <a:spLocks noChangeArrowheads="1"/>
          </p:cNvSpPr>
          <p:nvPr/>
        </p:nvSpPr>
        <p:spPr bwMode="auto">
          <a:xfrm>
            <a:off x="684213" y="2606675"/>
            <a:ext cx="77724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eaLnBrk="1" hangingPunct="1">
              <a:lnSpc>
                <a:spcPct val="95000"/>
              </a:lnSpc>
              <a:spcBef>
                <a:spcPct val="150000"/>
              </a:spcBef>
              <a:buClrTx/>
              <a:buSzTx/>
              <a:buFontTx/>
              <a:buNone/>
            </a:pPr>
            <a:r>
              <a:rPr lang="en-US" altLang="en-US" sz="2800" i="1" dirty="0">
                <a:solidFill>
                  <a:srgbClr val="CC0000"/>
                </a:solidFill>
              </a:rPr>
              <a:t>A case of Rachuonyo South Sub County, Homa Bay county</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A1C58FE-5E10-6DCF-DBDE-4CA51A73ADBA}"/>
              </a:ext>
            </a:extLst>
          </p:cNvPr>
          <p:cNvSpPr>
            <a:spLocks noGrp="1" noChangeArrowheads="1"/>
          </p:cNvSpPr>
          <p:nvPr>
            <p:ph type="title"/>
          </p:nvPr>
        </p:nvSpPr>
        <p:spPr/>
        <p:txBody>
          <a:bodyPr/>
          <a:lstStyle/>
          <a:p>
            <a:pPr eaLnBrk="1" hangingPunct="1"/>
            <a:r>
              <a:rPr lang="en-US" altLang="en-US" dirty="0"/>
              <a:t>Conclusions and Recommendations</a:t>
            </a:r>
          </a:p>
        </p:txBody>
      </p:sp>
      <p:sp>
        <p:nvSpPr>
          <p:cNvPr id="12291" name="Rectangle 3">
            <a:extLst>
              <a:ext uri="{FF2B5EF4-FFF2-40B4-BE49-F238E27FC236}">
                <a16:creationId xmlns:a16="http://schemas.microsoft.com/office/drawing/2014/main" id="{9A8E0F7C-59F1-B451-31BB-9673D0CAC2BF}"/>
              </a:ext>
            </a:extLst>
          </p:cNvPr>
          <p:cNvSpPr>
            <a:spLocks noGrp="1" noChangeArrowheads="1"/>
          </p:cNvSpPr>
          <p:nvPr>
            <p:ph type="body" idx="1"/>
          </p:nvPr>
        </p:nvSpPr>
        <p:spPr>
          <a:xfrm>
            <a:off x="2379663" y="1390650"/>
            <a:ext cx="6503987" cy="4114800"/>
          </a:xfrm>
        </p:spPr>
        <p:txBody>
          <a:bodyPr/>
          <a:lstStyle/>
          <a:p>
            <a:pPr eaLnBrk="1" hangingPunct="1"/>
            <a:r>
              <a:rPr lang="en-US" altLang="en-US" dirty="0"/>
              <a:t>Utilization of CHVs to enhance community  VMMC  Follow up  as a strategy is a great step towards improving follow up </a:t>
            </a:r>
            <a:r>
              <a:rPr lang="en-US" altLang="en-US"/>
              <a:t>rate (95%) </a:t>
            </a:r>
            <a:r>
              <a:rPr lang="en-US" altLang="en-US" dirty="0"/>
              <a:t>and prevention of occurring adverse events post Male circumcision </a:t>
            </a:r>
          </a:p>
        </p:txBody>
      </p:sp>
      <p:sp>
        <p:nvSpPr>
          <p:cNvPr id="12292" name="Line 4">
            <a:extLst>
              <a:ext uri="{FF2B5EF4-FFF2-40B4-BE49-F238E27FC236}">
                <a16:creationId xmlns:a16="http://schemas.microsoft.com/office/drawing/2014/main" id="{18D1DC87-B4EF-5C12-B2D5-641531A29673}"/>
              </a:ext>
            </a:extLst>
          </p:cNvPr>
          <p:cNvSpPr>
            <a:spLocks noChangeShapeType="1"/>
          </p:cNvSpPr>
          <p:nvPr/>
        </p:nvSpPr>
        <p:spPr bwMode="auto">
          <a:xfrm>
            <a:off x="3824288" y="981075"/>
            <a:ext cx="53197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2029013F-1C5B-2615-8997-A876C7559D32}"/>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9C34BB2A-8008-6420-66FA-53789FD8BA15}"/>
              </a:ext>
            </a:extLst>
          </p:cNvPr>
          <p:cNvPicPr/>
          <p:nvPr/>
        </p:nvPicPr>
        <p:blipFill>
          <a:blip r:embed="rId3"/>
          <a:stretch>
            <a:fillRect/>
          </a:stretch>
        </p:blipFill>
        <p:spPr>
          <a:xfrm>
            <a:off x="134470" y="6281678"/>
            <a:ext cx="543207" cy="457201"/>
          </a:xfrm>
          <a:prstGeom prst="rect">
            <a:avLst/>
          </a:prstGeom>
        </p:spPr>
      </p:pic>
      <p:pic>
        <p:nvPicPr>
          <p:cNvPr id="4" name="Picture 3">
            <a:extLst>
              <a:ext uri="{FF2B5EF4-FFF2-40B4-BE49-F238E27FC236}">
                <a16:creationId xmlns:a16="http://schemas.microsoft.com/office/drawing/2014/main" id="{A9B5FDBE-6C5F-5649-1EE5-AEC5AB89F3F4}"/>
              </a:ext>
            </a:extLst>
          </p:cNvPr>
          <p:cNvPicPr>
            <a:picLocks noChangeAspect="1"/>
          </p:cNvPicPr>
          <p:nvPr/>
        </p:nvPicPr>
        <p:blipFill>
          <a:blip r:embed="rId4"/>
          <a:stretch>
            <a:fillRect/>
          </a:stretch>
        </p:blipFill>
        <p:spPr>
          <a:xfrm>
            <a:off x="6388369" y="3429000"/>
            <a:ext cx="2495281" cy="2169570"/>
          </a:xfrm>
          <a:prstGeom prst="rect">
            <a:avLst/>
          </a:prstGeom>
        </p:spPr>
      </p:pic>
      <p:sp>
        <p:nvSpPr>
          <p:cNvPr id="5" name="Oval 4">
            <a:extLst>
              <a:ext uri="{FF2B5EF4-FFF2-40B4-BE49-F238E27FC236}">
                <a16:creationId xmlns:a16="http://schemas.microsoft.com/office/drawing/2014/main" id="{DEBB51B3-D634-388E-8A55-C689E4450D4C}"/>
              </a:ext>
            </a:extLst>
          </p:cNvPr>
          <p:cNvSpPr/>
          <p:nvPr/>
        </p:nvSpPr>
        <p:spPr bwMode="auto">
          <a:xfrm>
            <a:off x="6383612" y="5143878"/>
            <a:ext cx="2191870" cy="909384"/>
          </a:xfrm>
          <a:prstGeom prst="ellipse">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chemeClr val="tx1">
                    <a:lumMod val="50000"/>
                    <a:lumOff val="50000"/>
                  </a:schemeClr>
                </a:solidFill>
                <a:effectLst/>
                <a:latin typeface="Arial" charset="0"/>
              </a:rPr>
              <a:t>Image of CHVs in community outreaches and follow up</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A1C58FE-5E10-6DCF-DBDE-4CA51A73ADBA}"/>
              </a:ext>
            </a:extLst>
          </p:cNvPr>
          <p:cNvSpPr>
            <a:spLocks noGrp="1" noChangeArrowheads="1"/>
          </p:cNvSpPr>
          <p:nvPr>
            <p:ph type="title"/>
          </p:nvPr>
        </p:nvSpPr>
        <p:spPr/>
        <p:txBody>
          <a:bodyPr/>
          <a:lstStyle/>
          <a:p>
            <a:pPr algn="ctr"/>
            <a:r>
              <a:rPr lang="en-US" sz="28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THANK YOU</a:t>
            </a:r>
          </a:p>
        </p:txBody>
      </p:sp>
      <p:pic>
        <p:nvPicPr>
          <p:cNvPr id="2" name="Picture 1">
            <a:extLst>
              <a:ext uri="{FF2B5EF4-FFF2-40B4-BE49-F238E27FC236}">
                <a16:creationId xmlns:a16="http://schemas.microsoft.com/office/drawing/2014/main" id="{2029013F-1C5B-2615-8997-A876C7559D32}"/>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9C34BB2A-8008-6420-66FA-53789FD8BA15}"/>
              </a:ext>
            </a:extLst>
          </p:cNvPr>
          <p:cNvPicPr/>
          <p:nvPr/>
        </p:nvPicPr>
        <p:blipFill>
          <a:blip r:embed="rId3"/>
          <a:stretch>
            <a:fillRect/>
          </a:stretch>
        </p:blipFill>
        <p:spPr>
          <a:xfrm>
            <a:off x="134470" y="6281678"/>
            <a:ext cx="543207" cy="457201"/>
          </a:xfrm>
          <a:prstGeom prst="rect">
            <a:avLst/>
          </a:prstGeom>
        </p:spPr>
      </p:pic>
      <p:sp>
        <p:nvSpPr>
          <p:cNvPr id="6" name="Cloud Callout 7">
            <a:extLst>
              <a:ext uri="{FF2B5EF4-FFF2-40B4-BE49-F238E27FC236}">
                <a16:creationId xmlns:a16="http://schemas.microsoft.com/office/drawing/2014/main" id="{D06955BC-29E1-321A-C9AC-74EEEFEB7E78}"/>
              </a:ext>
            </a:extLst>
          </p:cNvPr>
          <p:cNvSpPr>
            <a:spLocks noGrp="1"/>
          </p:cNvSpPr>
          <p:nvPr>
            <p:ph type="body" idx="1"/>
          </p:nvPr>
        </p:nvSpPr>
        <p:spPr>
          <a:xfrm>
            <a:off x="2379663" y="1390650"/>
            <a:ext cx="6503987" cy="41148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GB" sz="2400" b="1" dirty="0"/>
              <a:t>Any Question please?</a:t>
            </a:r>
            <a:endParaRPr lang="en-US" sz="2400" b="1" dirty="0"/>
          </a:p>
        </p:txBody>
      </p:sp>
    </p:spTree>
    <p:extLst>
      <p:ext uri="{BB962C8B-B14F-4D97-AF65-F5344CB8AC3E}">
        <p14:creationId xmlns:p14="http://schemas.microsoft.com/office/powerpoint/2010/main" val="497027020"/>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5">
            <a:extLst>
              <a:ext uri="{FF2B5EF4-FFF2-40B4-BE49-F238E27FC236}">
                <a16:creationId xmlns:a16="http://schemas.microsoft.com/office/drawing/2014/main" id="{9882CEEE-129D-9D10-FB79-9CD3770016B1}"/>
              </a:ext>
            </a:extLst>
          </p:cNvPr>
          <p:cNvSpPr>
            <a:spLocks noChangeArrowheads="1"/>
          </p:cNvSpPr>
          <p:nvPr/>
        </p:nvSpPr>
        <p:spPr bwMode="auto">
          <a:xfrm>
            <a:off x="1487488" y="1177925"/>
            <a:ext cx="7458075" cy="5068888"/>
          </a:xfrm>
          <a:prstGeom prst="roundRect">
            <a:avLst>
              <a:gd name="adj" fmla="val 16667"/>
            </a:avLst>
          </a:prstGeom>
          <a:solidFill>
            <a:schemeClr val="bg1"/>
          </a:solidFill>
          <a:ln w="38100">
            <a:solidFill>
              <a:schemeClr val="hlink"/>
            </a:solidFill>
            <a:round/>
            <a:headEnd/>
            <a:tailEnd/>
          </a:ln>
          <a:effectLst>
            <a:outerShdw dist="81320" dir="3080412" algn="ctr" rotWithShape="0">
              <a:schemeClr val="tx1"/>
            </a:outerShdw>
          </a:effec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6147" name="Rectangle 2">
            <a:extLst>
              <a:ext uri="{FF2B5EF4-FFF2-40B4-BE49-F238E27FC236}">
                <a16:creationId xmlns:a16="http://schemas.microsoft.com/office/drawing/2014/main" id="{D1B16087-39AA-A877-A5CA-E2A272BE30D1}"/>
              </a:ext>
            </a:extLst>
          </p:cNvPr>
          <p:cNvSpPr>
            <a:spLocks noGrp="1" noChangeArrowheads="1"/>
          </p:cNvSpPr>
          <p:nvPr>
            <p:ph type="title"/>
          </p:nvPr>
        </p:nvSpPr>
        <p:spPr>
          <a:xfrm>
            <a:off x="2190750" y="-190500"/>
            <a:ext cx="6953250" cy="1143000"/>
          </a:xfrm>
        </p:spPr>
        <p:txBody>
          <a:bodyPr/>
          <a:lstStyle/>
          <a:p>
            <a:pPr algn="ctr" eaLnBrk="1" hangingPunct="1"/>
            <a:r>
              <a:rPr lang="en-US" altLang="en-US" dirty="0"/>
              <a:t>Project Background</a:t>
            </a:r>
          </a:p>
        </p:txBody>
      </p:sp>
      <p:sp>
        <p:nvSpPr>
          <p:cNvPr id="6148" name="Rectangle 3">
            <a:extLst>
              <a:ext uri="{FF2B5EF4-FFF2-40B4-BE49-F238E27FC236}">
                <a16:creationId xmlns:a16="http://schemas.microsoft.com/office/drawing/2014/main" id="{64F1ED4D-7725-C2F8-8D10-5D2376D5577B}"/>
              </a:ext>
            </a:extLst>
          </p:cNvPr>
          <p:cNvSpPr>
            <a:spLocks noGrp="1" noChangeArrowheads="1"/>
          </p:cNvSpPr>
          <p:nvPr>
            <p:ph type="body" idx="1"/>
          </p:nvPr>
        </p:nvSpPr>
        <p:spPr>
          <a:xfrm>
            <a:off x="1827213" y="1374775"/>
            <a:ext cx="6980237" cy="4114800"/>
          </a:xfrm>
        </p:spPr>
        <p:txBody>
          <a:bodyPr/>
          <a:lstStyle/>
          <a:p>
            <a:pPr eaLnBrk="1" hangingPunct="1">
              <a:lnSpc>
                <a:spcPct val="80000"/>
              </a:lnSpc>
              <a:spcBef>
                <a:spcPct val="15000"/>
              </a:spcBef>
            </a:pPr>
            <a:endParaRPr lang="en-US" altLang="en-US" dirty="0"/>
          </a:p>
          <a:p>
            <a:pPr eaLnBrk="1" hangingPunct="1">
              <a:lnSpc>
                <a:spcPct val="80000"/>
              </a:lnSpc>
              <a:spcBef>
                <a:spcPct val="15000"/>
              </a:spcBef>
            </a:pPr>
            <a:r>
              <a:rPr lang="en-US" altLang="en-US" dirty="0"/>
              <a:t>Since the inception of the VMMC program in Kenya, client review is conducted based on the policy of physical client review by the clinicians.</a:t>
            </a:r>
          </a:p>
          <a:p>
            <a:pPr eaLnBrk="1" hangingPunct="1">
              <a:lnSpc>
                <a:spcPct val="80000"/>
              </a:lnSpc>
              <a:spcBef>
                <a:spcPct val="15000"/>
              </a:spcBef>
            </a:pPr>
            <a:r>
              <a:rPr lang="en-US" altLang="en-US" dirty="0"/>
              <a:t> At least one Clinical review is required within 14 days for all circumcised clients.  </a:t>
            </a:r>
          </a:p>
          <a:p>
            <a:pPr eaLnBrk="1" hangingPunct="1">
              <a:lnSpc>
                <a:spcPct val="80000"/>
              </a:lnSpc>
              <a:spcBef>
                <a:spcPct val="15000"/>
              </a:spcBef>
            </a:pPr>
            <a:r>
              <a:rPr lang="en-US" altLang="en-US" dirty="0"/>
              <a:t>The goal is to ascertain the healing progress of all clients who receive VMMC services, this has been key in prevention of Adverse Events occurrence.</a:t>
            </a:r>
          </a:p>
        </p:txBody>
      </p:sp>
      <p:sp>
        <p:nvSpPr>
          <p:cNvPr id="6149" name="Line 4">
            <a:extLst>
              <a:ext uri="{FF2B5EF4-FFF2-40B4-BE49-F238E27FC236}">
                <a16:creationId xmlns:a16="http://schemas.microsoft.com/office/drawing/2014/main" id="{5524E9F1-5F59-3745-344E-D89CFE206B15}"/>
              </a:ext>
            </a:extLst>
          </p:cNvPr>
          <p:cNvSpPr>
            <a:spLocks noChangeShapeType="1"/>
          </p:cNvSpPr>
          <p:nvPr/>
        </p:nvSpPr>
        <p:spPr bwMode="auto">
          <a:xfrm>
            <a:off x="2784475" y="952500"/>
            <a:ext cx="625633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394D6FB2-575A-5D5D-E0DE-D47D67F7B108}"/>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CE64DE4F-7E77-8532-88F9-50EB86879C2A}"/>
              </a:ext>
            </a:extLst>
          </p:cNvPr>
          <p:cNvPicPr/>
          <p:nvPr/>
        </p:nvPicPr>
        <p:blipFill>
          <a:blip r:embed="rId3"/>
          <a:stretch>
            <a:fillRect/>
          </a:stretch>
        </p:blipFill>
        <p:spPr>
          <a:xfrm>
            <a:off x="7318" y="6378553"/>
            <a:ext cx="543207" cy="457201"/>
          </a:xfrm>
          <a:prstGeom prst="rect">
            <a:avLst/>
          </a:prstGeom>
        </p:spPr>
      </p:pic>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5">
            <a:extLst>
              <a:ext uri="{FF2B5EF4-FFF2-40B4-BE49-F238E27FC236}">
                <a16:creationId xmlns:a16="http://schemas.microsoft.com/office/drawing/2014/main" id="{9882CEEE-129D-9D10-FB79-9CD3770016B1}"/>
              </a:ext>
            </a:extLst>
          </p:cNvPr>
          <p:cNvSpPr>
            <a:spLocks noChangeArrowheads="1"/>
          </p:cNvSpPr>
          <p:nvPr/>
        </p:nvSpPr>
        <p:spPr bwMode="auto">
          <a:xfrm>
            <a:off x="1487488" y="1177925"/>
            <a:ext cx="7458075" cy="5068888"/>
          </a:xfrm>
          <a:prstGeom prst="roundRect">
            <a:avLst>
              <a:gd name="adj" fmla="val 16667"/>
            </a:avLst>
          </a:prstGeom>
          <a:solidFill>
            <a:schemeClr val="bg1"/>
          </a:solidFill>
          <a:ln w="38100">
            <a:solidFill>
              <a:schemeClr val="hlink"/>
            </a:solidFill>
            <a:round/>
            <a:headEnd/>
            <a:tailEnd/>
          </a:ln>
          <a:effectLst>
            <a:outerShdw dist="81320" dir="3080412" algn="ctr" rotWithShape="0">
              <a:schemeClr val="tx1"/>
            </a:outerShdw>
          </a:effec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6147" name="Rectangle 2">
            <a:extLst>
              <a:ext uri="{FF2B5EF4-FFF2-40B4-BE49-F238E27FC236}">
                <a16:creationId xmlns:a16="http://schemas.microsoft.com/office/drawing/2014/main" id="{D1B16087-39AA-A877-A5CA-E2A272BE30D1}"/>
              </a:ext>
            </a:extLst>
          </p:cNvPr>
          <p:cNvSpPr>
            <a:spLocks noGrp="1" noChangeArrowheads="1"/>
          </p:cNvSpPr>
          <p:nvPr>
            <p:ph type="title"/>
          </p:nvPr>
        </p:nvSpPr>
        <p:spPr>
          <a:xfrm>
            <a:off x="2190750" y="-190500"/>
            <a:ext cx="6953250" cy="1143000"/>
          </a:xfrm>
        </p:spPr>
        <p:txBody>
          <a:bodyPr/>
          <a:lstStyle/>
          <a:p>
            <a:pPr algn="ctr" eaLnBrk="1" hangingPunct="1"/>
            <a:r>
              <a:rPr lang="en-US" altLang="en-US" dirty="0"/>
              <a:t>Project Background Cont.</a:t>
            </a:r>
          </a:p>
        </p:txBody>
      </p:sp>
      <p:sp>
        <p:nvSpPr>
          <p:cNvPr id="6148" name="Rectangle 3">
            <a:extLst>
              <a:ext uri="{FF2B5EF4-FFF2-40B4-BE49-F238E27FC236}">
                <a16:creationId xmlns:a16="http://schemas.microsoft.com/office/drawing/2014/main" id="{64F1ED4D-7725-C2F8-8D10-5D2376D5577B}"/>
              </a:ext>
            </a:extLst>
          </p:cNvPr>
          <p:cNvSpPr>
            <a:spLocks noGrp="1" noChangeArrowheads="1"/>
          </p:cNvSpPr>
          <p:nvPr>
            <p:ph type="body" idx="1"/>
          </p:nvPr>
        </p:nvSpPr>
        <p:spPr>
          <a:xfrm>
            <a:off x="1827213" y="1374775"/>
            <a:ext cx="6980237" cy="4114800"/>
          </a:xfrm>
        </p:spPr>
        <p:txBody>
          <a:bodyPr/>
          <a:lstStyle/>
          <a:p>
            <a:pPr marL="0" indent="0" eaLnBrk="1" hangingPunct="1">
              <a:lnSpc>
                <a:spcPct val="80000"/>
              </a:lnSpc>
              <a:spcBef>
                <a:spcPct val="15000"/>
              </a:spcBef>
              <a:buNone/>
            </a:pPr>
            <a:endParaRPr lang="en-US" altLang="en-US" dirty="0"/>
          </a:p>
          <a:p>
            <a:pPr eaLnBrk="1" hangingPunct="1">
              <a:lnSpc>
                <a:spcPct val="80000"/>
              </a:lnSpc>
              <a:spcBef>
                <a:spcPct val="15000"/>
              </a:spcBef>
            </a:pPr>
            <a:r>
              <a:rPr lang="en-US" altLang="en-US" dirty="0"/>
              <a:t>During the inception of VMMC Program in Rachuonyo South Sub County, client reviews came with logistical challenges since the project was new with limited funding to support community physical client reviews. </a:t>
            </a:r>
          </a:p>
          <a:p>
            <a:pPr eaLnBrk="1" hangingPunct="1">
              <a:lnSpc>
                <a:spcPct val="80000"/>
              </a:lnSpc>
              <a:spcBef>
                <a:spcPct val="15000"/>
              </a:spcBef>
            </a:pPr>
            <a:r>
              <a:rPr lang="en-US" altLang="en-US" dirty="0"/>
              <a:t>There was shortage of dedicated vehicles and Roving clinicians to support the clients follow up.</a:t>
            </a:r>
          </a:p>
          <a:p>
            <a:pPr eaLnBrk="1" hangingPunct="1">
              <a:lnSpc>
                <a:spcPct val="80000"/>
              </a:lnSpc>
              <a:spcBef>
                <a:spcPct val="15000"/>
              </a:spcBef>
            </a:pPr>
            <a:r>
              <a:rPr lang="en-US" altLang="en-US" dirty="0"/>
              <a:t>To upscale follow up of clients for the project, we explored the community-based strategies by engaging County CHVs. Our follow up rate Percentage before the Engagement was at 82% in the first quarter, which was below the National Follow up rate of 100%.</a:t>
            </a:r>
          </a:p>
        </p:txBody>
      </p:sp>
      <p:sp>
        <p:nvSpPr>
          <p:cNvPr id="6149" name="Line 4">
            <a:extLst>
              <a:ext uri="{FF2B5EF4-FFF2-40B4-BE49-F238E27FC236}">
                <a16:creationId xmlns:a16="http://schemas.microsoft.com/office/drawing/2014/main" id="{5524E9F1-5F59-3745-344E-D89CFE206B15}"/>
              </a:ext>
            </a:extLst>
          </p:cNvPr>
          <p:cNvSpPr>
            <a:spLocks noChangeShapeType="1"/>
          </p:cNvSpPr>
          <p:nvPr/>
        </p:nvSpPr>
        <p:spPr bwMode="auto">
          <a:xfrm>
            <a:off x="2784475" y="952500"/>
            <a:ext cx="625633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07F2D76D-3186-F1F7-3F69-421831BC9BA4}"/>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680957DA-B1A3-505D-608B-05B2238E55A8}"/>
              </a:ext>
            </a:extLst>
          </p:cNvPr>
          <p:cNvPicPr/>
          <p:nvPr/>
        </p:nvPicPr>
        <p:blipFill>
          <a:blip r:embed="rId3"/>
          <a:stretch>
            <a:fillRect/>
          </a:stretch>
        </p:blipFill>
        <p:spPr>
          <a:xfrm>
            <a:off x="7318" y="6378553"/>
            <a:ext cx="543207" cy="457201"/>
          </a:xfrm>
          <a:prstGeom prst="rect">
            <a:avLst/>
          </a:prstGeom>
        </p:spPr>
      </p:pic>
    </p:spTree>
    <p:extLst>
      <p:ext uri="{BB962C8B-B14F-4D97-AF65-F5344CB8AC3E}">
        <p14:creationId xmlns:p14="http://schemas.microsoft.com/office/powerpoint/2010/main" val="383178359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5">
            <a:extLst>
              <a:ext uri="{FF2B5EF4-FFF2-40B4-BE49-F238E27FC236}">
                <a16:creationId xmlns:a16="http://schemas.microsoft.com/office/drawing/2014/main" id="{1FF76028-C624-E110-381E-156707992945}"/>
              </a:ext>
            </a:extLst>
          </p:cNvPr>
          <p:cNvGrpSpPr>
            <a:grpSpLocks/>
          </p:cNvGrpSpPr>
          <p:nvPr/>
        </p:nvGrpSpPr>
        <p:grpSpPr bwMode="auto">
          <a:xfrm>
            <a:off x="1573213" y="1439863"/>
            <a:ext cx="7151687" cy="4329112"/>
            <a:chOff x="125" y="1289"/>
            <a:chExt cx="4133" cy="2501"/>
          </a:xfrm>
        </p:grpSpPr>
        <p:sp>
          <p:nvSpPr>
            <p:cNvPr id="24582" name="Oval 6">
              <a:extLst>
                <a:ext uri="{FF2B5EF4-FFF2-40B4-BE49-F238E27FC236}">
                  <a16:creationId xmlns:a16="http://schemas.microsoft.com/office/drawing/2014/main" id="{89F7899E-9AD8-F643-39B1-5D3C88B7DD84}"/>
                </a:ext>
              </a:extLst>
            </p:cNvPr>
            <p:cNvSpPr>
              <a:spLocks noChangeArrowheads="1"/>
            </p:cNvSpPr>
            <p:nvPr/>
          </p:nvSpPr>
          <p:spPr bwMode="auto">
            <a:xfrm>
              <a:off x="125" y="1289"/>
              <a:ext cx="4133" cy="2501"/>
            </a:xfrm>
            <a:prstGeom prst="ellipse">
              <a:avLst/>
            </a:prstGeom>
            <a:gradFill rotWithShape="0">
              <a:gsLst>
                <a:gs pos="0">
                  <a:srgbClr val="760000"/>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24583" name="Oval 7">
              <a:extLst>
                <a:ext uri="{FF2B5EF4-FFF2-40B4-BE49-F238E27FC236}">
                  <a16:creationId xmlns:a16="http://schemas.microsoft.com/office/drawing/2014/main" id="{1F3E5657-9661-F95C-48FD-B5E4561922B6}"/>
                </a:ext>
              </a:extLst>
            </p:cNvPr>
            <p:cNvSpPr>
              <a:spLocks noChangeArrowheads="1"/>
            </p:cNvSpPr>
            <p:nvPr/>
          </p:nvSpPr>
          <p:spPr bwMode="auto">
            <a:xfrm>
              <a:off x="263" y="1462"/>
              <a:ext cx="3814" cy="2152"/>
            </a:xfrm>
            <a:prstGeom prst="ellipse">
              <a:avLst/>
            </a:prstGeom>
            <a:gradFill rotWithShape="0">
              <a:gsLst>
                <a:gs pos="0">
                  <a:srgbClr val="CC0000"/>
                </a:gs>
                <a:gs pos="100000">
                  <a:srgbClr val="12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grpSp>
      <p:sp>
        <p:nvSpPr>
          <p:cNvPr id="24579" name="Rectangle 2">
            <a:extLst>
              <a:ext uri="{FF2B5EF4-FFF2-40B4-BE49-F238E27FC236}">
                <a16:creationId xmlns:a16="http://schemas.microsoft.com/office/drawing/2014/main" id="{6FE1A76E-FECC-BDD9-E318-37B20182A7F7}"/>
              </a:ext>
            </a:extLst>
          </p:cNvPr>
          <p:cNvSpPr>
            <a:spLocks noGrp="1" noChangeArrowheads="1"/>
          </p:cNvSpPr>
          <p:nvPr>
            <p:ph type="title"/>
          </p:nvPr>
        </p:nvSpPr>
        <p:spPr/>
        <p:txBody>
          <a:bodyPr/>
          <a:lstStyle/>
          <a:p>
            <a:pPr eaLnBrk="1" hangingPunct="1"/>
            <a:r>
              <a:rPr lang="en-US" altLang="en-US" dirty="0"/>
              <a:t>Project Objective</a:t>
            </a:r>
          </a:p>
        </p:txBody>
      </p:sp>
      <p:sp>
        <p:nvSpPr>
          <p:cNvPr id="24580" name="Rectangle 3">
            <a:extLst>
              <a:ext uri="{FF2B5EF4-FFF2-40B4-BE49-F238E27FC236}">
                <a16:creationId xmlns:a16="http://schemas.microsoft.com/office/drawing/2014/main" id="{C5F65058-8D3F-1A73-4715-8FEE4370F310}"/>
              </a:ext>
            </a:extLst>
          </p:cNvPr>
          <p:cNvSpPr>
            <a:spLocks noGrp="1" noChangeArrowheads="1"/>
          </p:cNvSpPr>
          <p:nvPr>
            <p:ph type="body" idx="1"/>
          </p:nvPr>
        </p:nvSpPr>
        <p:spPr>
          <a:xfrm>
            <a:off x="2487613" y="2925763"/>
            <a:ext cx="5746750" cy="1484312"/>
          </a:xfrm>
          <a:effectLst>
            <a:outerShdw dist="35921" dir="2700000" algn="ctr" rotWithShape="0">
              <a:schemeClr val="tx1"/>
            </a:outerShdw>
          </a:effectLst>
        </p:spPr>
        <p:txBody>
          <a:bodyPr/>
          <a:lstStyle/>
          <a:p>
            <a:pPr marL="119063" indent="-119063" eaLnBrk="1" hangingPunct="1">
              <a:buFontTx/>
              <a:buNone/>
              <a:tabLst>
                <a:tab pos="1779588" algn="l"/>
              </a:tabLst>
            </a:pPr>
            <a:r>
              <a:rPr lang="en-US" altLang="en-US" sz="2800" i="1" dirty="0">
                <a:solidFill>
                  <a:schemeClr val="bg1"/>
                </a:solidFill>
              </a:rPr>
              <a:t>To increase Follow up rate of VMMC clients  from 82% to 100% from October 2022 to September 2023.</a:t>
            </a:r>
          </a:p>
          <a:p>
            <a:pPr marL="119063" indent="-119063" eaLnBrk="1" hangingPunct="1">
              <a:buFontTx/>
              <a:buNone/>
              <a:tabLst>
                <a:tab pos="1779588" algn="l"/>
              </a:tabLst>
            </a:pPr>
            <a:br>
              <a:rPr lang="en-US" altLang="en-US" sz="2000" dirty="0">
                <a:solidFill>
                  <a:schemeClr val="bg1"/>
                </a:solidFill>
              </a:rPr>
            </a:br>
            <a:r>
              <a:rPr lang="en-US" altLang="en-US" sz="2000" dirty="0">
                <a:solidFill>
                  <a:schemeClr val="bg1"/>
                </a:solidFill>
              </a:rPr>
              <a:t> 	</a:t>
            </a:r>
            <a:br>
              <a:rPr lang="en-US" altLang="en-US" sz="2000" dirty="0">
                <a:solidFill>
                  <a:schemeClr val="bg1"/>
                </a:solidFill>
              </a:rPr>
            </a:br>
            <a:r>
              <a:rPr lang="en-US" altLang="en-US" sz="2000" dirty="0">
                <a:solidFill>
                  <a:schemeClr val="bg1"/>
                </a:solidFill>
              </a:rPr>
              <a:t>			</a:t>
            </a:r>
            <a:endParaRPr lang="en-US" altLang="en-US" sz="1800" dirty="0">
              <a:solidFill>
                <a:schemeClr val="bg1"/>
              </a:solidFill>
            </a:endParaRPr>
          </a:p>
        </p:txBody>
      </p:sp>
      <p:sp>
        <p:nvSpPr>
          <p:cNvPr id="24581" name="Line 4">
            <a:extLst>
              <a:ext uri="{FF2B5EF4-FFF2-40B4-BE49-F238E27FC236}">
                <a16:creationId xmlns:a16="http://schemas.microsoft.com/office/drawing/2014/main" id="{24BF7B19-FD0D-4A14-C787-C2DAD29A96AF}"/>
              </a:ext>
            </a:extLst>
          </p:cNvPr>
          <p:cNvSpPr>
            <a:spLocks noChangeShapeType="1"/>
          </p:cNvSpPr>
          <p:nvPr/>
        </p:nvSpPr>
        <p:spPr bwMode="auto">
          <a:xfrm>
            <a:off x="4427538" y="981075"/>
            <a:ext cx="471646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99E6FAEA-1652-A171-5685-B5D507A5ACD1}"/>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85FF367F-7269-5B0E-9EE1-8CC4D31A427F}"/>
              </a:ext>
            </a:extLst>
          </p:cNvPr>
          <p:cNvPicPr/>
          <p:nvPr/>
        </p:nvPicPr>
        <p:blipFill>
          <a:blip r:embed="rId3"/>
          <a:stretch>
            <a:fillRect/>
          </a:stretch>
        </p:blipFill>
        <p:spPr>
          <a:xfrm>
            <a:off x="7318" y="6400799"/>
            <a:ext cx="543207" cy="457201"/>
          </a:xfrm>
          <a:prstGeom prst="rect">
            <a:avLst/>
          </a:prstGeom>
        </p:spPr>
      </p:pic>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8213D5A9-1AC4-4F5F-5A9F-DA954B8864CE}"/>
              </a:ext>
            </a:extLst>
          </p:cNvPr>
          <p:cNvSpPr>
            <a:spLocks noChangeShapeType="1"/>
          </p:cNvSpPr>
          <p:nvPr/>
        </p:nvSpPr>
        <p:spPr bwMode="auto">
          <a:xfrm flipV="1">
            <a:off x="2752408" y="3586162"/>
            <a:ext cx="0" cy="388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1" name="Line 3">
            <a:extLst>
              <a:ext uri="{FF2B5EF4-FFF2-40B4-BE49-F238E27FC236}">
                <a16:creationId xmlns:a16="http://schemas.microsoft.com/office/drawing/2014/main" id="{16FD905E-7736-E8C9-2492-AF1166966802}"/>
              </a:ext>
            </a:extLst>
          </p:cNvPr>
          <p:cNvSpPr>
            <a:spLocks noChangeShapeType="1"/>
          </p:cNvSpPr>
          <p:nvPr/>
        </p:nvSpPr>
        <p:spPr bwMode="auto">
          <a:xfrm flipV="1">
            <a:off x="5746269" y="3552825"/>
            <a:ext cx="0" cy="388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175" name="Group 7">
            <a:extLst>
              <a:ext uri="{FF2B5EF4-FFF2-40B4-BE49-F238E27FC236}">
                <a16:creationId xmlns:a16="http://schemas.microsoft.com/office/drawing/2014/main" id="{4913527E-618A-B4B2-99AE-1E6DE7C19163}"/>
              </a:ext>
            </a:extLst>
          </p:cNvPr>
          <p:cNvGrpSpPr>
            <a:grpSpLocks/>
          </p:cNvGrpSpPr>
          <p:nvPr/>
        </p:nvGrpSpPr>
        <p:grpSpPr bwMode="auto">
          <a:xfrm>
            <a:off x="789837" y="2796702"/>
            <a:ext cx="3556865" cy="591121"/>
            <a:chOff x="-13" y="1798"/>
            <a:chExt cx="2546" cy="309"/>
          </a:xfrm>
        </p:grpSpPr>
        <p:sp>
          <p:nvSpPr>
            <p:cNvPr id="7210" name="Line 8">
              <a:extLst>
                <a:ext uri="{FF2B5EF4-FFF2-40B4-BE49-F238E27FC236}">
                  <a16:creationId xmlns:a16="http://schemas.microsoft.com/office/drawing/2014/main" id="{5505F574-75E9-7580-6EA3-31A5EB86FE38}"/>
                </a:ext>
              </a:extLst>
            </p:cNvPr>
            <p:cNvSpPr>
              <a:spLocks noChangeShapeType="1"/>
            </p:cNvSpPr>
            <p:nvPr/>
          </p:nvSpPr>
          <p:spPr bwMode="auto">
            <a:xfrm flipV="1">
              <a:off x="-13" y="1862"/>
              <a:ext cx="0" cy="2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7212" name="Line 10">
              <a:extLst>
                <a:ext uri="{FF2B5EF4-FFF2-40B4-BE49-F238E27FC236}">
                  <a16:creationId xmlns:a16="http://schemas.microsoft.com/office/drawing/2014/main" id="{844DE902-2865-32A7-4147-26E6BB4CD71B}"/>
                </a:ext>
              </a:extLst>
            </p:cNvPr>
            <p:cNvSpPr>
              <a:spLocks noChangeShapeType="1"/>
            </p:cNvSpPr>
            <p:nvPr/>
          </p:nvSpPr>
          <p:spPr bwMode="auto">
            <a:xfrm flipV="1">
              <a:off x="2533" y="1798"/>
              <a:ext cx="0" cy="2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7176" name="Rectangle 13">
            <a:extLst>
              <a:ext uri="{FF2B5EF4-FFF2-40B4-BE49-F238E27FC236}">
                <a16:creationId xmlns:a16="http://schemas.microsoft.com/office/drawing/2014/main" id="{059E806C-6554-69A8-8BF6-609E860CFE09}"/>
              </a:ext>
            </a:extLst>
          </p:cNvPr>
          <p:cNvSpPr>
            <a:spLocks noChangeArrowheads="1"/>
          </p:cNvSpPr>
          <p:nvPr/>
        </p:nvSpPr>
        <p:spPr bwMode="auto">
          <a:xfrm>
            <a:off x="1235855" y="3399585"/>
            <a:ext cx="7372350" cy="114300"/>
          </a:xfrm>
          <a:prstGeom prst="rect">
            <a:avLst/>
          </a:prstGeom>
          <a:solidFill>
            <a:schemeClr val="tx1"/>
          </a:solidFill>
          <a:ln w="9525">
            <a:solidFill>
              <a:schemeClr val="tx1"/>
            </a:solidFill>
            <a:miter lim="800000"/>
            <a:headEnd/>
            <a:tailEnd/>
          </a:ln>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7177" name="Rectangle 14">
            <a:extLst>
              <a:ext uri="{FF2B5EF4-FFF2-40B4-BE49-F238E27FC236}">
                <a16:creationId xmlns:a16="http://schemas.microsoft.com/office/drawing/2014/main" id="{00385DA6-50F8-5CCD-A3DC-2B7E881AAD51}"/>
              </a:ext>
            </a:extLst>
          </p:cNvPr>
          <p:cNvSpPr>
            <a:spLocks noGrp="1" noChangeArrowheads="1"/>
          </p:cNvSpPr>
          <p:nvPr>
            <p:ph type="title"/>
          </p:nvPr>
        </p:nvSpPr>
        <p:spPr>
          <a:xfrm>
            <a:off x="2190750" y="133350"/>
            <a:ext cx="6858000" cy="1143000"/>
          </a:xfrm>
        </p:spPr>
        <p:txBody>
          <a:bodyPr/>
          <a:lstStyle/>
          <a:p>
            <a:pPr eaLnBrk="1" hangingPunct="1"/>
            <a:r>
              <a:rPr lang="en-US" altLang="en-US" dirty="0"/>
              <a:t>Road map of  Activities </a:t>
            </a:r>
          </a:p>
        </p:txBody>
      </p:sp>
      <p:sp>
        <p:nvSpPr>
          <p:cNvPr id="7178" name="Text Box 15">
            <a:extLst>
              <a:ext uri="{FF2B5EF4-FFF2-40B4-BE49-F238E27FC236}">
                <a16:creationId xmlns:a16="http://schemas.microsoft.com/office/drawing/2014/main" id="{12FCA346-4090-4BF7-826D-7F5062882BE1}"/>
              </a:ext>
            </a:extLst>
          </p:cNvPr>
          <p:cNvSpPr txBox="1">
            <a:spLocks noChangeArrowheads="1"/>
          </p:cNvSpPr>
          <p:nvPr/>
        </p:nvSpPr>
        <p:spPr bwMode="auto">
          <a:xfrm>
            <a:off x="1001943" y="1714642"/>
            <a:ext cx="1060447" cy="919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200" dirty="0"/>
              <a:t>Engagement of CHVs in each area Kasipul SC</a:t>
            </a:r>
          </a:p>
        </p:txBody>
      </p:sp>
      <p:sp>
        <p:nvSpPr>
          <p:cNvPr id="7179" name="Text Box 16">
            <a:extLst>
              <a:ext uri="{FF2B5EF4-FFF2-40B4-BE49-F238E27FC236}">
                <a16:creationId xmlns:a16="http://schemas.microsoft.com/office/drawing/2014/main" id="{B227FF09-AB6B-957C-F25D-EBDBFF18A2A9}"/>
              </a:ext>
            </a:extLst>
          </p:cNvPr>
          <p:cNvSpPr txBox="1">
            <a:spLocks noChangeArrowheads="1"/>
          </p:cNvSpPr>
          <p:nvPr/>
        </p:nvSpPr>
        <p:spPr bwMode="auto">
          <a:xfrm>
            <a:off x="2319068" y="3928969"/>
            <a:ext cx="1282698" cy="795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200" dirty="0"/>
              <a:t>CHVs tracking VMMC clients in the community</a:t>
            </a:r>
          </a:p>
        </p:txBody>
      </p:sp>
      <p:sp>
        <p:nvSpPr>
          <p:cNvPr id="7180" name="Text Box 17">
            <a:extLst>
              <a:ext uri="{FF2B5EF4-FFF2-40B4-BE49-F238E27FC236}">
                <a16:creationId xmlns:a16="http://schemas.microsoft.com/office/drawing/2014/main" id="{5F80B20E-AE2E-E61E-AEC5-B2D509A9D723}"/>
              </a:ext>
            </a:extLst>
          </p:cNvPr>
          <p:cNvSpPr txBox="1">
            <a:spLocks noChangeArrowheads="1"/>
          </p:cNvSpPr>
          <p:nvPr/>
        </p:nvSpPr>
        <p:spPr bwMode="auto">
          <a:xfrm>
            <a:off x="3564483" y="1730751"/>
            <a:ext cx="1295400" cy="114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200" dirty="0"/>
              <a:t>CHVs presenting clients in various facilities and central places </a:t>
            </a:r>
          </a:p>
        </p:txBody>
      </p:sp>
      <p:sp>
        <p:nvSpPr>
          <p:cNvPr id="7181" name="Text Box 18">
            <a:extLst>
              <a:ext uri="{FF2B5EF4-FFF2-40B4-BE49-F238E27FC236}">
                <a16:creationId xmlns:a16="http://schemas.microsoft.com/office/drawing/2014/main" id="{DC06F614-7A22-46B5-55DB-BDF2DAE5A143}"/>
              </a:ext>
            </a:extLst>
          </p:cNvPr>
          <p:cNvSpPr txBox="1">
            <a:spLocks noChangeArrowheads="1"/>
          </p:cNvSpPr>
          <p:nvPr/>
        </p:nvSpPr>
        <p:spPr bwMode="auto">
          <a:xfrm>
            <a:off x="5156201" y="3903662"/>
            <a:ext cx="1106487" cy="1060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200" dirty="0"/>
              <a:t>Clients are reviewed within 14 days</a:t>
            </a:r>
          </a:p>
        </p:txBody>
      </p:sp>
      <p:sp>
        <p:nvSpPr>
          <p:cNvPr id="7182" name="Text Box 19">
            <a:extLst>
              <a:ext uri="{FF2B5EF4-FFF2-40B4-BE49-F238E27FC236}">
                <a16:creationId xmlns:a16="http://schemas.microsoft.com/office/drawing/2014/main" id="{395DD127-959E-8B80-6DFE-4DC7B5045F9D}"/>
              </a:ext>
            </a:extLst>
          </p:cNvPr>
          <p:cNvSpPr txBox="1">
            <a:spLocks noChangeArrowheads="1"/>
          </p:cNvSpPr>
          <p:nvPr/>
        </p:nvSpPr>
        <p:spPr bwMode="auto">
          <a:xfrm>
            <a:off x="6536281" y="2512311"/>
            <a:ext cx="1238250" cy="499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200" dirty="0"/>
              <a:t>Improved client follow up and monitoring</a:t>
            </a:r>
          </a:p>
        </p:txBody>
      </p:sp>
      <p:sp>
        <p:nvSpPr>
          <p:cNvPr id="7183" name="Text Box 20">
            <a:extLst>
              <a:ext uri="{FF2B5EF4-FFF2-40B4-BE49-F238E27FC236}">
                <a16:creationId xmlns:a16="http://schemas.microsoft.com/office/drawing/2014/main" id="{326939CD-F998-6044-0BBF-6C8307A7C5FA}"/>
              </a:ext>
            </a:extLst>
          </p:cNvPr>
          <p:cNvSpPr txBox="1">
            <a:spLocks noChangeArrowheads="1"/>
          </p:cNvSpPr>
          <p:nvPr/>
        </p:nvSpPr>
        <p:spPr bwMode="auto">
          <a:xfrm>
            <a:off x="4781550" y="3887788"/>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200" dirty="0"/>
              <a:t> </a:t>
            </a:r>
          </a:p>
        </p:txBody>
      </p:sp>
      <p:sp>
        <p:nvSpPr>
          <p:cNvPr id="7184" name="Text Box 21">
            <a:extLst>
              <a:ext uri="{FF2B5EF4-FFF2-40B4-BE49-F238E27FC236}">
                <a16:creationId xmlns:a16="http://schemas.microsoft.com/office/drawing/2014/main" id="{E434FFE0-1759-FB25-7F40-869738778B63}"/>
              </a:ext>
            </a:extLst>
          </p:cNvPr>
          <p:cNvSpPr txBox="1">
            <a:spLocks noChangeArrowheads="1"/>
          </p:cNvSpPr>
          <p:nvPr/>
        </p:nvSpPr>
        <p:spPr bwMode="auto">
          <a:xfrm>
            <a:off x="5697755" y="2114549"/>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endParaRPr lang="en-US" altLang="en-US" sz="1200" dirty="0"/>
          </a:p>
        </p:txBody>
      </p:sp>
      <p:sp>
        <p:nvSpPr>
          <p:cNvPr id="7185" name="Text Box 22">
            <a:extLst>
              <a:ext uri="{FF2B5EF4-FFF2-40B4-BE49-F238E27FC236}">
                <a16:creationId xmlns:a16="http://schemas.microsoft.com/office/drawing/2014/main" id="{653F29F1-6A97-C0F4-0257-3335C0AA555F}"/>
              </a:ext>
            </a:extLst>
          </p:cNvPr>
          <p:cNvSpPr txBox="1">
            <a:spLocks noChangeArrowheads="1"/>
          </p:cNvSpPr>
          <p:nvPr/>
        </p:nvSpPr>
        <p:spPr bwMode="auto">
          <a:xfrm>
            <a:off x="6262688" y="3879850"/>
            <a:ext cx="1471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endParaRPr lang="en-US" altLang="en-US" sz="1200" dirty="0"/>
          </a:p>
        </p:txBody>
      </p:sp>
      <p:sp>
        <p:nvSpPr>
          <p:cNvPr id="7186" name="Text Box 23">
            <a:extLst>
              <a:ext uri="{FF2B5EF4-FFF2-40B4-BE49-F238E27FC236}">
                <a16:creationId xmlns:a16="http://schemas.microsoft.com/office/drawing/2014/main" id="{3EC7CECF-DE45-3C56-1A9D-9DC5BDDD550E}"/>
              </a:ext>
            </a:extLst>
          </p:cNvPr>
          <p:cNvSpPr txBox="1">
            <a:spLocks noChangeArrowheads="1"/>
          </p:cNvSpPr>
          <p:nvPr/>
        </p:nvSpPr>
        <p:spPr bwMode="auto">
          <a:xfrm>
            <a:off x="7389812" y="1714779"/>
            <a:ext cx="904875" cy="988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endParaRPr lang="en-US" altLang="en-US" sz="1200" dirty="0"/>
          </a:p>
        </p:txBody>
      </p:sp>
      <p:sp>
        <p:nvSpPr>
          <p:cNvPr id="7187" name="Text Box 24">
            <a:extLst>
              <a:ext uri="{FF2B5EF4-FFF2-40B4-BE49-F238E27FC236}">
                <a16:creationId xmlns:a16="http://schemas.microsoft.com/office/drawing/2014/main" id="{E9158B3E-4CCA-6ECC-5B86-EDA65FEA8F18}"/>
              </a:ext>
            </a:extLst>
          </p:cNvPr>
          <p:cNvSpPr txBox="1">
            <a:spLocks noChangeArrowheads="1"/>
          </p:cNvSpPr>
          <p:nvPr/>
        </p:nvSpPr>
        <p:spPr bwMode="auto">
          <a:xfrm>
            <a:off x="8042275" y="3885360"/>
            <a:ext cx="1101725" cy="106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spcBef>
                <a:spcPct val="0"/>
              </a:spcBef>
              <a:buClrTx/>
              <a:buSzTx/>
              <a:buFontTx/>
              <a:buNone/>
            </a:pPr>
            <a:r>
              <a:rPr lang="en-US" altLang="en-US" sz="1200" dirty="0"/>
              <a:t>Zero Adverse Events</a:t>
            </a:r>
          </a:p>
        </p:txBody>
      </p:sp>
      <p:sp>
        <p:nvSpPr>
          <p:cNvPr id="7188" name="Oval 26">
            <a:extLst>
              <a:ext uri="{FF2B5EF4-FFF2-40B4-BE49-F238E27FC236}">
                <a16:creationId xmlns:a16="http://schemas.microsoft.com/office/drawing/2014/main" id="{A3B8EC2C-C08D-66A7-2C59-4754E3C9B249}"/>
              </a:ext>
            </a:extLst>
          </p:cNvPr>
          <p:cNvSpPr>
            <a:spLocks noChangeArrowheads="1"/>
          </p:cNvSpPr>
          <p:nvPr/>
        </p:nvSpPr>
        <p:spPr bwMode="auto">
          <a:xfrm>
            <a:off x="1100138" y="3067050"/>
            <a:ext cx="476250" cy="476250"/>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7189" name="Oval 27">
            <a:extLst>
              <a:ext uri="{FF2B5EF4-FFF2-40B4-BE49-F238E27FC236}">
                <a16:creationId xmlns:a16="http://schemas.microsoft.com/office/drawing/2014/main" id="{FAA8463C-ABCB-AC9A-685F-F421788342EB}"/>
              </a:ext>
            </a:extLst>
          </p:cNvPr>
          <p:cNvSpPr>
            <a:spLocks noChangeArrowheads="1"/>
          </p:cNvSpPr>
          <p:nvPr/>
        </p:nvSpPr>
        <p:spPr bwMode="auto">
          <a:xfrm>
            <a:off x="2484167" y="3137368"/>
            <a:ext cx="476250" cy="476250"/>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7190" name="Oval 28">
            <a:extLst>
              <a:ext uri="{FF2B5EF4-FFF2-40B4-BE49-F238E27FC236}">
                <a16:creationId xmlns:a16="http://schemas.microsoft.com/office/drawing/2014/main" id="{A2C9ECD8-0795-221C-FE2E-D8C4FE909C1F}"/>
              </a:ext>
            </a:extLst>
          </p:cNvPr>
          <p:cNvSpPr>
            <a:spLocks noChangeArrowheads="1"/>
          </p:cNvSpPr>
          <p:nvPr/>
        </p:nvSpPr>
        <p:spPr bwMode="auto">
          <a:xfrm>
            <a:off x="4108577" y="3209085"/>
            <a:ext cx="476250" cy="476250"/>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7191" name="Oval 29">
            <a:extLst>
              <a:ext uri="{FF2B5EF4-FFF2-40B4-BE49-F238E27FC236}">
                <a16:creationId xmlns:a16="http://schemas.microsoft.com/office/drawing/2014/main" id="{87FF42E7-24EC-4287-D935-8222D4950E43}"/>
              </a:ext>
            </a:extLst>
          </p:cNvPr>
          <p:cNvSpPr>
            <a:spLocks noChangeArrowheads="1"/>
          </p:cNvSpPr>
          <p:nvPr/>
        </p:nvSpPr>
        <p:spPr bwMode="auto">
          <a:xfrm>
            <a:off x="5508144" y="3076575"/>
            <a:ext cx="476250" cy="476250"/>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r>
              <a:rPr lang="en-US" altLang="en-US" b="1" dirty="0">
                <a:solidFill>
                  <a:schemeClr val="bg1"/>
                </a:solidFill>
              </a:rPr>
              <a:t>4</a:t>
            </a:r>
            <a:r>
              <a:rPr lang="en-US" altLang="en-US" dirty="0">
                <a:solidFill>
                  <a:srgbClr val="CC0000"/>
                </a:solidFill>
              </a:rPr>
              <a:t>4</a:t>
            </a:r>
          </a:p>
        </p:txBody>
      </p:sp>
      <p:sp>
        <p:nvSpPr>
          <p:cNvPr id="7192" name="Oval 30">
            <a:extLst>
              <a:ext uri="{FF2B5EF4-FFF2-40B4-BE49-F238E27FC236}">
                <a16:creationId xmlns:a16="http://schemas.microsoft.com/office/drawing/2014/main" id="{C32BD264-EC84-691D-3C01-C46B4680CA68}"/>
              </a:ext>
            </a:extLst>
          </p:cNvPr>
          <p:cNvSpPr>
            <a:spLocks noChangeArrowheads="1"/>
          </p:cNvSpPr>
          <p:nvPr/>
        </p:nvSpPr>
        <p:spPr bwMode="auto">
          <a:xfrm>
            <a:off x="6928487" y="3265390"/>
            <a:ext cx="476250" cy="415925"/>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endParaRPr lang="en-US" altLang="en-US">
              <a:solidFill>
                <a:srgbClr val="CC0000"/>
              </a:solidFill>
            </a:endParaRPr>
          </a:p>
        </p:txBody>
      </p:sp>
      <p:sp>
        <p:nvSpPr>
          <p:cNvPr id="7197" name="Text Box 35">
            <a:extLst>
              <a:ext uri="{FF2B5EF4-FFF2-40B4-BE49-F238E27FC236}">
                <a16:creationId xmlns:a16="http://schemas.microsoft.com/office/drawing/2014/main" id="{96A11D6F-CA22-C40E-DEFB-B8570B4A4F8B}"/>
              </a:ext>
            </a:extLst>
          </p:cNvPr>
          <p:cNvSpPr txBox="1">
            <a:spLocks noChangeArrowheads="1"/>
          </p:cNvSpPr>
          <p:nvPr/>
        </p:nvSpPr>
        <p:spPr bwMode="auto">
          <a:xfrm>
            <a:off x="1185328" y="3119437"/>
            <a:ext cx="58554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eaLnBrk="1" hangingPunct="1">
              <a:lnSpc>
                <a:spcPct val="100000"/>
              </a:lnSpc>
              <a:buClrTx/>
              <a:buSzTx/>
              <a:buFontTx/>
              <a:buNone/>
            </a:pPr>
            <a:r>
              <a:rPr lang="en-US" altLang="en-US" b="1" dirty="0">
                <a:solidFill>
                  <a:schemeClr val="bg1"/>
                </a:solidFill>
              </a:rPr>
              <a:t>1</a:t>
            </a:r>
          </a:p>
        </p:txBody>
      </p:sp>
      <p:sp>
        <p:nvSpPr>
          <p:cNvPr id="7198" name="Text Box 36">
            <a:extLst>
              <a:ext uri="{FF2B5EF4-FFF2-40B4-BE49-F238E27FC236}">
                <a16:creationId xmlns:a16="http://schemas.microsoft.com/office/drawing/2014/main" id="{A9FC5217-9615-A7AC-9EA2-15048CDD5303}"/>
              </a:ext>
            </a:extLst>
          </p:cNvPr>
          <p:cNvSpPr txBox="1">
            <a:spLocks noChangeArrowheads="1"/>
          </p:cNvSpPr>
          <p:nvPr/>
        </p:nvSpPr>
        <p:spPr bwMode="auto">
          <a:xfrm>
            <a:off x="2476183" y="3139234"/>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buClrTx/>
              <a:buSzTx/>
              <a:buFontTx/>
              <a:buNone/>
            </a:pPr>
            <a:r>
              <a:rPr lang="en-US" altLang="en-US" b="1" dirty="0">
                <a:solidFill>
                  <a:schemeClr val="bg1"/>
                </a:solidFill>
              </a:rPr>
              <a:t>2</a:t>
            </a:r>
          </a:p>
        </p:txBody>
      </p:sp>
      <p:sp>
        <p:nvSpPr>
          <p:cNvPr id="7199" name="Text Box 37">
            <a:extLst>
              <a:ext uri="{FF2B5EF4-FFF2-40B4-BE49-F238E27FC236}">
                <a16:creationId xmlns:a16="http://schemas.microsoft.com/office/drawing/2014/main" id="{62D33E5E-D210-0F24-C7F7-21202B785236}"/>
              </a:ext>
            </a:extLst>
          </p:cNvPr>
          <p:cNvSpPr txBox="1">
            <a:spLocks noChangeArrowheads="1"/>
          </p:cNvSpPr>
          <p:nvPr/>
        </p:nvSpPr>
        <p:spPr bwMode="auto">
          <a:xfrm>
            <a:off x="3998696" y="3228135"/>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buClrTx/>
              <a:buSzTx/>
              <a:buFontTx/>
              <a:buNone/>
            </a:pPr>
            <a:r>
              <a:rPr lang="en-US" altLang="en-US" b="1" dirty="0">
                <a:solidFill>
                  <a:schemeClr val="bg1"/>
                </a:solidFill>
              </a:rPr>
              <a:t>3</a:t>
            </a:r>
          </a:p>
        </p:txBody>
      </p:sp>
      <p:sp>
        <p:nvSpPr>
          <p:cNvPr id="7201" name="Text Box 39">
            <a:extLst>
              <a:ext uri="{FF2B5EF4-FFF2-40B4-BE49-F238E27FC236}">
                <a16:creationId xmlns:a16="http://schemas.microsoft.com/office/drawing/2014/main" id="{2502F30F-EB46-AE2C-2ED8-297E71FD872B}"/>
              </a:ext>
            </a:extLst>
          </p:cNvPr>
          <p:cNvSpPr txBox="1">
            <a:spLocks noChangeArrowheads="1"/>
          </p:cNvSpPr>
          <p:nvPr/>
        </p:nvSpPr>
        <p:spPr bwMode="auto">
          <a:xfrm>
            <a:off x="6863637" y="3209085"/>
            <a:ext cx="693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buClrTx/>
              <a:buSzTx/>
              <a:buFontTx/>
              <a:buNone/>
            </a:pPr>
            <a:r>
              <a:rPr lang="en-US" altLang="en-US" b="1" dirty="0">
                <a:solidFill>
                  <a:schemeClr val="bg1"/>
                </a:solidFill>
              </a:rPr>
              <a:t>5</a:t>
            </a:r>
          </a:p>
        </p:txBody>
      </p:sp>
      <p:sp>
        <p:nvSpPr>
          <p:cNvPr id="7207" name="Line 52">
            <a:extLst>
              <a:ext uri="{FF2B5EF4-FFF2-40B4-BE49-F238E27FC236}">
                <a16:creationId xmlns:a16="http://schemas.microsoft.com/office/drawing/2014/main" id="{B6BB987F-29FA-1022-1100-B2C9A181A51D}"/>
              </a:ext>
            </a:extLst>
          </p:cNvPr>
          <p:cNvSpPr>
            <a:spLocks noChangeShapeType="1"/>
          </p:cNvSpPr>
          <p:nvPr/>
        </p:nvSpPr>
        <p:spPr bwMode="auto">
          <a:xfrm>
            <a:off x="3060700" y="1262063"/>
            <a:ext cx="60833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Line 11">
            <a:extLst>
              <a:ext uri="{FF2B5EF4-FFF2-40B4-BE49-F238E27FC236}">
                <a16:creationId xmlns:a16="http://schemas.microsoft.com/office/drawing/2014/main" id="{F4306274-DEEC-8A82-3214-22AA74BCD8F0}"/>
              </a:ext>
            </a:extLst>
          </p:cNvPr>
          <p:cNvSpPr>
            <a:spLocks noChangeShapeType="1"/>
          </p:cNvSpPr>
          <p:nvPr/>
        </p:nvSpPr>
        <p:spPr bwMode="auto">
          <a:xfrm flipV="1">
            <a:off x="7155406" y="2916237"/>
            <a:ext cx="0" cy="388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pic>
        <p:nvPicPr>
          <p:cNvPr id="6" name="Picture 5">
            <a:extLst>
              <a:ext uri="{FF2B5EF4-FFF2-40B4-BE49-F238E27FC236}">
                <a16:creationId xmlns:a16="http://schemas.microsoft.com/office/drawing/2014/main" id="{697F6595-D34F-6973-42A2-C9D3DB6185CA}"/>
              </a:ext>
            </a:extLst>
          </p:cNvPr>
          <p:cNvPicPr>
            <a:picLocks noChangeAspect="1"/>
          </p:cNvPicPr>
          <p:nvPr/>
        </p:nvPicPr>
        <p:blipFill>
          <a:blip r:embed="rId3"/>
          <a:stretch>
            <a:fillRect/>
          </a:stretch>
        </p:blipFill>
        <p:spPr>
          <a:xfrm>
            <a:off x="8575482" y="6472237"/>
            <a:ext cx="561200" cy="363517"/>
          </a:xfrm>
          <a:prstGeom prst="rect">
            <a:avLst/>
          </a:prstGeom>
        </p:spPr>
      </p:pic>
      <p:pic>
        <p:nvPicPr>
          <p:cNvPr id="7" name="Picture 6" descr="homa bay.jpg">
            <a:extLst>
              <a:ext uri="{FF2B5EF4-FFF2-40B4-BE49-F238E27FC236}">
                <a16:creationId xmlns:a16="http://schemas.microsoft.com/office/drawing/2014/main" id="{478A4313-4BD6-5020-C5A7-89D0CE02731F}"/>
              </a:ext>
            </a:extLst>
          </p:cNvPr>
          <p:cNvPicPr/>
          <p:nvPr/>
        </p:nvPicPr>
        <p:blipFill>
          <a:blip r:embed="rId4"/>
          <a:stretch>
            <a:fillRect/>
          </a:stretch>
        </p:blipFill>
        <p:spPr>
          <a:xfrm>
            <a:off x="7318" y="6378553"/>
            <a:ext cx="543207" cy="457201"/>
          </a:xfrm>
          <a:prstGeom prst="rect">
            <a:avLst/>
          </a:prstGeom>
        </p:spPr>
      </p:pic>
      <p:sp>
        <p:nvSpPr>
          <p:cNvPr id="2" name="Text Box 39">
            <a:extLst>
              <a:ext uri="{FF2B5EF4-FFF2-40B4-BE49-F238E27FC236}">
                <a16:creationId xmlns:a16="http://schemas.microsoft.com/office/drawing/2014/main" id="{791FC6C6-BF78-26D3-FF6C-C0FFB0F5AD6C}"/>
              </a:ext>
            </a:extLst>
          </p:cNvPr>
          <p:cNvSpPr txBox="1">
            <a:spLocks noChangeArrowheads="1"/>
          </p:cNvSpPr>
          <p:nvPr/>
        </p:nvSpPr>
        <p:spPr bwMode="auto">
          <a:xfrm>
            <a:off x="8339964" y="3228135"/>
            <a:ext cx="552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lnSpc>
                <a:spcPct val="100000"/>
              </a:lnSpc>
              <a:buClrTx/>
              <a:buSzTx/>
              <a:buFontTx/>
              <a:buNone/>
            </a:pPr>
            <a:r>
              <a:rPr lang="en-US" altLang="en-US" b="1" dirty="0">
                <a:solidFill>
                  <a:schemeClr val="bg1"/>
                </a:solidFill>
              </a:rPr>
              <a:t>6</a:t>
            </a:r>
          </a:p>
        </p:txBody>
      </p:sp>
      <p:sp>
        <p:nvSpPr>
          <p:cNvPr id="4" name="Line 11">
            <a:extLst>
              <a:ext uri="{FF2B5EF4-FFF2-40B4-BE49-F238E27FC236}">
                <a16:creationId xmlns:a16="http://schemas.microsoft.com/office/drawing/2014/main" id="{500AE3AB-CBE1-D2B4-7F42-A31A42AAECEB}"/>
              </a:ext>
            </a:extLst>
          </p:cNvPr>
          <p:cNvSpPr>
            <a:spLocks noChangeShapeType="1"/>
          </p:cNvSpPr>
          <p:nvPr/>
        </p:nvSpPr>
        <p:spPr bwMode="auto">
          <a:xfrm flipV="1">
            <a:off x="8599861" y="3586162"/>
            <a:ext cx="0" cy="388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8" name="Oval 26">
            <a:extLst>
              <a:ext uri="{FF2B5EF4-FFF2-40B4-BE49-F238E27FC236}">
                <a16:creationId xmlns:a16="http://schemas.microsoft.com/office/drawing/2014/main" id="{DBB3A4F0-9876-D372-3C6B-2ED3D669D852}"/>
              </a:ext>
            </a:extLst>
          </p:cNvPr>
          <p:cNvSpPr>
            <a:spLocks noChangeArrowheads="1"/>
          </p:cNvSpPr>
          <p:nvPr/>
        </p:nvSpPr>
        <p:spPr bwMode="auto">
          <a:xfrm>
            <a:off x="8405380" y="3218610"/>
            <a:ext cx="476250" cy="476250"/>
          </a:xfrm>
          <a:prstGeom prst="ellipse">
            <a:avLst/>
          </a:pr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ctr" eaLnBrk="1" hangingPunct="1">
              <a:spcBef>
                <a:spcPct val="0"/>
              </a:spcBef>
              <a:buClrTx/>
              <a:buSzTx/>
              <a:buFontTx/>
              <a:buNone/>
            </a:pPr>
            <a:r>
              <a:rPr lang="en-US" altLang="en-US" b="1" dirty="0">
                <a:solidFill>
                  <a:schemeClr val="bg1"/>
                </a:solidFill>
              </a:rPr>
              <a:t>6</a:t>
            </a:r>
          </a:p>
        </p:txBody>
      </p:sp>
      <p:sp>
        <p:nvSpPr>
          <p:cNvPr id="9" name="Line 2">
            <a:extLst>
              <a:ext uri="{FF2B5EF4-FFF2-40B4-BE49-F238E27FC236}">
                <a16:creationId xmlns:a16="http://schemas.microsoft.com/office/drawing/2014/main" id="{921180D6-EB10-8A74-E9A3-DE2DC9861D1A}"/>
              </a:ext>
            </a:extLst>
          </p:cNvPr>
          <p:cNvSpPr>
            <a:spLocks noChangeShapeType="1"/>
          </p:cNvSpPr>
          <p:nvPr/>
        </p:nvSpPr>
        <p:spPr bwMode="auto">
          <a:xfrm flipV="1">
            <a:off x="1325059" y="2636686"/>
            <a:ext cx="0" cy="388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6BBD6B7-70A6-5F93-E21E-6867D7617056}"/>
              </a:ext>
            </a:extLst>
          </p:cNvPr>
          <p:cNvSpPr>
            <a:spLocks noGrp="1" noChangeArrowheads="1"/>
          </p:cNvSpPr>
          <p:nvPr>
            <p:ph type="title"/>
          </p:nvPr>
        </p:nvSpPr>
        <p:spPr/>
        <p:txBody>
          <a:bodyPr/>
          <a:lstStyle/>
          <a:p>
            <a:pPr eaLnBrk="1" hangingPunct="1"/>
            <a:r>
              <a:rPr lang="en-US" altLang="en-US" dirty="0"/>
              <a:t>Methodology</a:t>
            </a:r>
          </a:p>
        </p:txBody>
      </p:sp>
      <p:sp>
        <p:nvSpPr>
          <p:cNvPr id="9219" name="Rectangle 3">
            <a:extLst>
              <a:ext uri="{FF2B5EF4-FFF2-40B4-BE49-F238E27FC236}">
                <a16:creationId xmlns:a16="http://schemas.microsoft.com/office/drawing/2014/main" id="{A93CD6A9-6F86-D3AA-431F-6EC64A01B27D}"/>
              </a:ext>
            </a:extLst>
          </p:cNvPr>
          <p:cNvSpPr>
            <a:spLocks noGrp="1" noChangeArrowheads="1"/>
          </p:cNvSpPr>
          <p:nvPr>
            <p:ph type="body" idx="1"/>
          </p:nvPr>
        </p:nvSpPr>
        <p:spPr>
          <a:xfrm>
            <a:off x="1619250" y="2190750"/>
            <a:ext cx="7086600" cy="4114800"/>
          </a:xfrm>
        </p:spPr>
        <p:txBody>
          <a:bodyPr/>
          <a:lstStyle/>
          <a:p>
            <a:pPr eaLnBrk="1" hangingPunct="1">
              <a:lnSpc>
                <a:spcPct val="95000"/>
              </a:lnSpc>
              <a:spcBef>
                <a:spcPct val="60000"/>
              </a:spcBef>
            </a:pPr>
            <a:r>
              <a:rPr lang="en-US" altLang="en-US" dirty="0"/>
              <a:t>We utilized data from involvement of CHVs in the stationed various Facilities Simbiri , Nyabola, Ongamo ,Nyangiela, Ombek, Swindon and Mangima</a:t>
            </a:r>
          </a:p>
          <a:p>
            <a:pPr eaLnBrk="1" hangingPunct="1">
              <a:lnSpc>
                <a:spcPct val="95000"/>
              </a:lnSpc>
              <a:spcBef>
                <a:spcPct val="60000"/>
              </a:spcBef>
            </a:pPr>
            <a:r>
              <a:rPr lang="en-US" altLang="en-US" dirty="0"/>
              <a:t>3 CHVs were drawn from the said facilities for sensitization. The training was mainly Focused Group Discussion  on how to attain the National required Follow up Rate. We also engaged clinicians who directly reached out to clients in centralized place through the CHVs.</a:t>
            </a:r>
          </a:p>
        </p:txBody>
      </p:sp>
      <p:sp>
        <p:nvSpPr>
          <p:cNvPr id="9220" name="Text Box 16">
            <a:extLst>
              <a:ext uri="{FF2B5EF4-FFF2-40B4-BE49-F238E27FC236}">
                <a16:creationId xmlns:a16="http://schemas.microsoft.com/office/drawing/2014/main" id="{EA22DBC7-3347-21F3-CC83-89D26311BDF0}"/>
              </a:ext>
            </a:extLst>
          </p:cNvPr>
          <p:cNvSpPr txBox="1">
            <a:spLocks noChangeArrowheads="1"/>
          </p:cNvSpPr>
          <p:nvPr/>
        </p:nvSpPr>
        <p:spPr bwMode="auto">
          <a:xfrm>
            <a:off x="1257300" y="104775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50000"/>
              </a:spcBef>
              <a:buClr>
                <a:srgbClr val="CC0000"/>
              </a:buClr>
              <a:buSzPct val="125000"/>
              <a:buChar char="•"/>
              <a:defRPr sz="2400">
                <a:solidFill>
                  <a:schemeClr val="tx1"/>
                </a:solidFill>
                <a:latin typeface="Arial" panose="020B0604020202020204" pitchFamily="34" charset="0"/>
              </a:defRPr>
            </a:lvl1pPr>
            <a:lvl2pPr marL="742950" indent="-285750">
              <a:lnSpc>
                <a:spcPct val="90000"/>
              </a:lnSpc>
              <a:spcBef>
                <a:spcPct val="50000"/>
              </a:spcBef>
              <a:buClr>
                <a:srgbClr val="CC0000"/>
              </a:buClr>
              <a:buSzPct val="125000"/>
              <a:buChar char="–"/>
              <a:defRPr sz="2400">
                <a:solidFill>
                  <a:schemeClr val="tx1"/>
                </a:solidFill>
                <a:latin typeface="Arial" panose="020B0604020202020204" pitchFamily="34" charset="0"/>
              </a:defRPr>
            </a:lvl2pPr>
            <a:lvl3pPr marL="1143000" indent="-228600">
              <a:lnSpc>
                <a:spcPct val="90000"/>
              </a:lnSpc>
              <a:spcBef>
                <a:spcPct val="50000"/>
              </a:spcBef>
              <a:buClr>
                <a:schemeClr val="tx1"/>
              </a:buClr>
              <a:buSzPct val="125000"/>
              <a:buChar char="•"/>
              <a:defRPr sz="2400">
                <a:solidFill>
                  <a:schemeClr val="tx1"/>
                </a:solidFill>
                <a:latin typeface="Arial" panose="020B0604020202020204" pitchFamily="34" charset="0"/>
              </a:defRPr>
            </a:lvl3pPr>
            <a:lvl4pPr marL="16002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4pPr>
            <a:lvl5pPr marL="2057400" indent="-228600">
              <a:lnSpc>
                <a:spcPct val="90000"/>
              </a:lnSpc>
              <a:spcBef>
                <a:spcPct val="50000"/>
              </a:spcBef>
              <a:buClr>
                <a:srgbClr val="CC0000"/>
              </a:buClr>
              <a:buSzPct val="125000"/>
              <a:buChar char="»"/>
              <a:defRPr sz="2400">
                <a:solidFill>
                  <a:schemeClr val="tx1"/>
                </a:solidFill>
                <a:latin typeface="Arial" panose="020B0604020202020204" pitchFamily="34" charset="0"/>
              </a:defRPr>
            </a:lvl5pPr>
            <a:lvl6pPr marL="25146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6pPr>
            <a:lvl7pPr marL="29718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7pPr>
            <a:lvl8pPr marL="34290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8pPr>
            <a:lvl9pPr marL="3886200" indent="-228600" eaLnBrk="0" fontAlgn="base" hangingPunct="0">
              <a:lnSpc>
                <a:spcPct val="90000"/>
              </a:lnSpc>
              <a:spcBef>
                <a:spcPct val="50000"/>
              </a:spcBef>
              <a:spcAft>
                <a:spcPct val="0"/>
              </a:spcAft>
              <a:buClr>
                <a:srgbClr val="CC0000"/>
              </a:buClr>
              <a:buSzPct val="125000"/>
              <a:buChar char="»"/>
              <a:defRPr sz="2400">
                <a:solidFill>
                  <a:schemeClr val="tx1"/>
                </a:solidFill>
                <a:latin typeface="Arial" panose="020B0604020202020204" pitchFamily="34" charset="0"/>
              </a:defRPr>
            </a:lvl9pPr>
          </a:lstStyle>
          <a:p>
            <a:pPr algn="r" eaLnBrk="1" hangingPunct="1">
              <a:lnSpc>
                <a:spcPct val="100000"/>
              </a:lnSpc>
              <a:buClrTx/>
              <a:buSzTx/>
              <a:buFontTx/>
              <a:buNone/>
            </a:pPr>
            <a:r>
              <a:rPr lang="en-US" altLang="en-US" i="1" dirty="0"/>
              <a:t>How did we do it?</a:t>
            </a:r>
          </a:p>
        </p:txBody>
      </p:sp>
      <p:sp>
        <p:nvSpPr>
          <p:cNvPr id="9221" name="Line 19">
            <a:extLst>
              <a:ext uri="{FF2B5EF4-FFF2-40B4-BE49-F238E27FC236}">
                <a16:creationId xmlns:a16="http://schemas.microsoft.com/office/drawing/2014/main" id="{7D36BFF1-01B2-54C2-EE17-584F3040AC74}"/>
              </a:ext>
            </a:extLst>
          </p:cNvPr>
          <p:cNvSpPr>
            <a:spLocks noChangeShapeType="1"/>
          </p:cNvSpPr>
          <p:nvPr/>
        </p:nvSpPr>
        <p:spPr bwMode="auto">
          <a:xfrm>
            <a:off x="2465388" y="981075"/>
            <a:ext cx="66786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B84B5CA5-45FB-D038-498E-BF0F6E0F0D40}"/>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902E75C9-697B-9B67-E540-25B9EE2816E7}"/>
              </a:ext>
            </a:extLst>
          </p:cNvPr>
          <p:cNvPicPr/>
          <p:nvPr/>
        </p:nvPicPr>
        <p:blipFill>
          <a:blip r:embed="rId3"/>
          <a:stretch>
            <a:fillRect/>
          </a:stretch>
        </p:blipFill>
        <p:spPr>
          <a:xfrm>
            <a:off x="7318" y="6378553"/>
            <a:ext cx="543207" cy="457201"/>
          </a:xfrm>
          <a:prstGeom prst="rect">
            <a:avLst/>
          </a:prstGeom>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6BBD6B7-70A6-5F93-E21E-6867D7617056}"/>
              </a:ext>
            </a:extLst>
          </p:cNvPr>
          <p:cNvSpPr>
            <a:spLocks noGrp="1" noChangeArrowheads="1"/>
          </p:cNvSpPr>
          <p:nvPr>
            <p:ph type="title"/>
          </p:nvPr>
        </p:nvSpPr>
        <p:spPr/>
        <p:txBody>
          <a:bodyPr/>
          <a:lstStyle/>
          <a:p>
            <a:pPr eaLnBrk="1" hangingPunct="1"/>
            <a:r>
              <a:rPr lang="en-US" altLang="en-US" dirty="0"/>
              <a:t>Data Collection</a:t>
            </a:r>
          </a:p>
        </p:txBody>
      </p:sp>
      <p:sp>
        <p:nvSpPr>
          <p:cNvPr id="9219" name="Rectangle 3">
            <a:extLst>
              <a:ext uri="{FF2B5EF4-FFF2-40B4-BE49-F238E27FC236}">
                <a16:creationId xmlns:a16="http://schemas.microsoft.com/office/drawing/2014/main" id="{A93CD6A9-6F86-D3AA-431F-6EC64A01B27D}"/>
              </a:ext>
            </a:extLst>
          </p:cNvPr>
          <p:cNvSpPr>
            <a:spLocks noGrp="1" noChangeArrowheads="1"/>
          </p:cNvSpPr>
          <p:nvPr>
            <p:ph type="body" idx="1"/>
          </p:nvPr>
        </p:nvSpPr>
        <p:spPr>
          <a:xfrm>
            <a:off x="1619250" y="2190750"/>
            <a:ext cx="7086600" cy="4114800"/>
          </a:xfrm>
        </p:spPr>
        <p:txBody>
          <a:bodyPr/>
          <a:lstStyle/>
          <a:p>
            <a:pPr eaLnBrk="1" hangingPunct="1">
              <a:lnSpc>
                <a:spcPct val="95000"/>
              </a:lnSpc>
              <a:spcBef>
                <a:spcPct val="60000"/>
              </a:spcBef>
            </a:pPr>
            <a:r>
              <a:rPr lang="en-US" altLang="en-US" dirty="0"/>
              <a:t>Data was collected through follow up forms and submitted to the Facility through clinicians tasked to review the clients.</a:t>
            </a:r>
          </a:p>
          <a:p>
            <a:pPr eaLnBrk="1" hangingPunct="1">
              <a:lnSpc>
                <a:spcPct val="95000"/>
              </a:lnSpc>
              <a:spcBef>
                <a:spcPct val="60000"/>
              </a:spcBef>
            </a:pPr>
            <a:r>
              <a:rPr lang="en-US" altLang="en-US" dirty="0"/>
              <a:t>Data analyzed descriptively through bar graphs and charts.</a:t>
            </a:r>
          </a:p>
        </p:txBody>
      </p:sp>
      <p:sp>
        <p:nvSpPr>
          <p:cNvPr id="9221" name="Line 19">
            <a:extLst>
              <a:ext uri="{FF2B5EF4-FFF2-40B4-BE49-F238E27FC236}">
                <a16:creationId xmlns:a16="http://schemas.microsoft.com/office/drawing/2014/main" id="{7D36BFF1-01B2-54C2-EE17-584F3040AC74}"/>
              </a:ext>
            </a:extLst>
          </p:cNvPr>
          <p:cNvSpPr>
            <a:spLocks noChangeShapeType="1"/>
          </p:cNvSpPr>
          <p:nvPr/>
        </p:nvSpPr>
        <p:spPr bwMode="auto">
          <a:xfrm>
            <a:off x="2465388" y="981075"/>
            <a:ext cx="66786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A21B58D8-C722-34AE-B621-60A9908ED603}"/>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0DFADFCA-8A0A-2E5B-8591-D6E56D088A74}"/>
              </a:ext>
            </a:extLst>
          </p:cNvPr>
          <p:cNvPicPr/>
          <p:nvPr/>
        </p:nvPicPr>
        <p:blipFill>
          <a:blip r:embed="rId3"/>
          <a:stretch>
            <a:fillRect/>
          </a:stretch>
        </p:blipFill>
        <p:spPr>
          <a:xfrm>
            <a:off x="7318" y="6355861"/>
            <a:ext cx="543207" cy="457201"/>
          </a:xfrm>
          <a:prstGeom prst="rect">
            <a:avLst/>
          </a:prstGeom>
        </p:spPr>
      </p:pic>
    </p:spTree>
    <p:extLst>
      <p:ext uri="{BB962C8B-B14F-4D97-AF65-F5344CB8AC3E}">
        <p14:creationId xmlns:p14="http://schemas.microsoft.com/office/powerpoint/2010/main" val="51790957"/>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B63BEF8-1D5B-5124-4B44-CB60BAD73A9D}"/>
              </a:ext>
            </a:extLst>
          </p:cNvPr>
          <p:cNvSpPr>
            <a:spLocks noGrp="1" noChangeArrowheads="1"/>
          </p:cNvSpPr>
          <p:nvPr>
            <p:ph type="title"/>
          </p:nvPr>
        </p:nvSpPr>
        <p:spPr>
          <a:xfrm>
            <a:off x="2144713" y="-190500"/>
            <a:ext cx="6858000" cy="1143000"/>
          </a:xfrm>
        </p:spPr>
        <p:txBody>
          <a:bodyPr/>
          <a:lstStyle/>
          <a:p>
            <a:pPr eaLnBrk="1" hangingPunct="1"/>
            <a:r>
              <a:rPr lang="en-US" altLang="en-US" dirty="0"/>
              <a:t>Results</a:t>
            </a:r>
          </a:p>
        </p:txBody>
      </p:sp>
      <p:pic>
        <p:nvPicPr>
          <p:cNvPr id="3" name="Picture 2">
            <a:extLst>
              <a:ext uri="{FF2B5EF4-FFF2-40B4-BE49-F238E27FC236}">
                <a16:creationId xmlns:a16="http://schemas.microsoft.com/office/drawing/2014/main" id="{E76E066A-8FE5-0027-D9F1-98460993E309}"/>
              </a:ext>
            </a:extLst>
          </p:cNvPr>
          <p:cNvPicPr>
            <a:picLocks noChangeAspect="1"/>
          </p:cNvPicPr>
          <p:nvPr/>
        </p:nvPicPr>
        <p:blipFill>
          <a:blip r:embed="rId2"/>
          <a:stretch>
            <a:fillRect/>
          </a:stretch>
        </p:blipFill>
        <p:spPr>
          <a:xfrm>
            <a:off x="87923" y="-67235"/>
            <a:ext cx="9056077" cy="6925235"/>
          </a:xfrm>
          <a:prstGeom prst="rect">
            <a:avLst/>
          </a:prstGeom>
        </p:spPr>
      </p:pic>
      <p:sp>
        <p:nvSpPr>
          <p:cNvPr id="10243" name="Rectangle 3">
            <a:extLst>
              <a:ext uri="{FF2B5EF4-FFF2-40B4-BE49-F238E27FC236}">
                <a16:creationId xmlns:a16="http://schemas.microsoft.com/office/drawing/2014/main" id="{82359F13-3BD3-3EEA-4184-2DD22406219B}"/>
              </a:ext>
            </a:extLst>
          </p:cNvPr>
          <p:cNvSpPr>
            <a:spLocks noGrp="1" noChangeArrowheads="1"/>
          </p:cNvSpPr>
          <p:nvPr>
            <p:ph type="body" idx="1"/>
          </p:nvPr>
        </p:nvSpPr>
        <p:spPr>
          <a:xfrm>
            <a:off x="1477963" y="1409700"/>
            <a:ext cx="7524750" cy="4114800"/>
          </a:xfrm>
        </p:spPr>
        <p:txBody>
          <a:bodyPr/>
          <a:lstStyle/>
          <a:p>
            <a:pPr eaLnBrk="1" hangingPunct="1"/>
            <a:r>
              <a:rPr lang="en-US" altLang="en-US" sz="2000" dirty="0"/>
              <a:t>VMMC Follow Up Rate</a:t>
            </a:r>
          </a:p>
        </p:txBody>
      </p:sp>
      <p:sp>
        <p:nvSpPr>
          <p:cNvPr id="10244" name="Line 4">
            <a:extLst>
              <a:ext uri="{FF2B5EF4-FFF2-40B4-BE49-F238E27FC236}">
                <a16:creationId xmlns:a16="http://schemas.microsoft.com/office/drawing/2014/main" id="{F5DAFA4E-E3F5-3088-7BD8-93A14F9BAA30}"/>
              </a:ext>
            </a:extLst>
          </p:cNvPr>
          <p:cNvSpPr>
            <a:spLocks noChangeShapeType="1"/>
          </p:cNvSpPr>
          <p:nvPr/>
        </p:nvSpPr>
        <p:spPr bwMode="auto">
          <a:xfrm>
            <a:off x="6999287" y="952500"/>
            <a:ext cx="197008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 name="Picture 3">
            <a:extLst>
              <a:ext uri="{FF2B5EF4-FFF2-40B4-BE49-F238E27FC236}">
                <a16:creationId xmlns:a16="http://schemas.microsoft.com/office/drawing/2014/main" id="{77E65D11-A4A0-9031-EE27-D82C2EDDD1E8}"/>
              </a:ext>
            </a:extLst>
          </p:cNvPr>
          <p:cNvPicPr>
            <a:picLocks noChangeAspect="1"/>
          </p:cNvPicPr>
          <p:nvPr/>
        </p:nvPicPr>
        <p:blipFill>
          <a:blip r:embed="rId3"/>
          <a:stretch>
            <a:fillRect/>
          </a:stretch>
        </p:blipFill>
        <p:spPr>
          <a:xfrm>
            <a:off x="8575482" y="6472237"/>
            <a:ext cx="561200" cy="363517"/>
          </a:xfrm>
          <a:prstGeom prst="rect">
            <a:avLst/>
          </a:prstGeom>
        </p:spPr>
      </p:pic>
      <p:pic>
        <p:nvPicPr>
          <p:cNvPr id="5" name="Picture 4" descr="homa bay.jpg">
            <a:extLst>
              <a:ext uri="{FF2B5EF4-FFF2-40B4-BE49-F238E27FC236}">
                <a16:creationId xmlns:a16="http://schemas.microsoft.com/office/drawing/2014/main" id="{25B064B3-BB66-F6EA-299E-CD810B03F9A0}"/>
              </a:ext>
            </a:extLst>
          </p:cNvPr>
          <p:cNvPicPr/>
          <p:nvPr/>
        </p:nvPicPr>
        <p:blipFill>
          <a:blip r:embed="rId4"/>
          <a:stretch>
            <a:fillRect/>
          </a:stretch>
        </p:blipFill>
        <p:spPr>
          <a:xfrm>
            <a:off x="0" y="6409203"/>
            <a:ext cx="543207" cy="457201"/>
          </a:xfrm>
          <a:prstGeom prst="rect">
            <a:avLst/>
          </a:prstGeom>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3DC59D0-79DB-86FC-6C98-7F2B198D3EC8}"/>
              </a:ext>
            </a:extLst>
          </p:cNvPr>
          <p:cNvSpPr>
            <a:spLocks noGrp="1" noChangeArrowheads="1"/>
          </p:cNvSpPr>
          <p:nvPr>
            <p:ph type="title"/>
          </p:nvPr>
        </p:nvSpPr>
        <p:spPr/>
        <p:txBody>
          <a:bodyPr/>
          <a:lstStyle/>
          <a:p>
            <a:pPr eaLnBrk="1" hangingPunct="1"/>
            <a:r>
              <a:rPr lang="en-US" altLang="en-US" dirty="0"/>
              <a:t>Lessons Learnt</a:t>
            </a:r>
          </a:p>
        </p:txBody>
      </p:sp>
      <p:sp>
        <p:nvSpPr>
          <p:cNvPr id="11267" name="Rectangle 3">
            <a:extLst>
              <a:ext uri="{FF2B5EF4-FFF2-40B4-BE49-F238E27FC236}">
                <a16:creationId xmlns:a16="http://schemas.microsoft.com/office/drawing/2014/main" id="{1B979F52-3D22-E6FD-07BA-88FF26935D8F}"/>
              </a:ext>
            </a:extLst>
          </p:cNvPr>
          <p:cNvSpPr>
            <a:spLocks noGrp="1" noChangeArrowheads="1"/>
          </p:cNvSpPr>
          <p:nvPr>
            <p:ph type="body" idx="1"/>
          </p:nvPr>
        </p:nvSpPr>
        <p:spPr>
          <a:xfrm>
            <a:off x="1912938" y="1409700"/>
            <a:ext cx="6988175" cy="4114800"/>
          </a:xfrm>
        </p:spPr>
        <p:txBody>
          <a:bodyPr/>
          <a:lstStyle/>
          <a:p>
            <a:pPr eaLnBrk="1" hangingPunct="1"/>
            <a:r>
              <a:rPr lang="en-US" altLang="en-US" dirty="0"/>
              <a:t>CHVs play a pivotal role by providing linkages between clinicians and hard to reach clients post VMMC and educating VMMC Clients on the importance of returning to the facility for reviews.</a:t>
            </a:r>
          </a:p>
          <a:p>
            <a:pPr eaLnBrk="1" hangingPunct="1"/>
            <a:r>
              <a:rPr lang="en-US" altLang="en-US" dirty="0"/>
              <a:t>CHVs with minimal training and education can significantly support client reviews especially for clients with no indication for clinical reviews in resource-limited settings.</a:t>
            </a:r>
          </a:p>
        </p:txBody>
      </p:sp>
      <p:sp>
        <p:nvSpPr>
          <p:cNvPr id="11268" name="Line 4">
            <a:extLst>
              <a:ext uri="{FF2B5EF4-FFF2-40B4-BE49-F238E27FC236}">
                <a16:creationId xmlns:a16="http://schemas.microsoft.com/office/drawing/2014/main" id="{BF3BE391-F422-ED0A-C40F-80FB2123B56D}"/>
              </a:ext>
            </a:extLst>
          </p:cNvPr>
          <p:cNvSpPr>
            <a:spLocks noChangeShapeType="1"/>
          </p:cNvSpPr>
          <p:nvPr/>
        </p:nvSpPr>
        <p:spPr bwMode="auto">
          <a:xfrm>
            <a:off x="3084513" y="969963"/>
            <a:ext cx="667861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 name="Picture 1">
            <a:extLst>
              <a:ext uri="{FF2B5EF4-FFF2-40B4-BE49-F238E27FC236}">
                <a16:creationId xmlns:a16="http://schemas.microsoft.com/office/drawing/2014/main" id="{7A59A8F3-0586-55C0-D4A8-A2E569E21B44}"/>
              </a:ext>
            </a:extLst>
          </p:cNvPr>
          <p:cNvPicPr>
            <a:picLocks noChangeAspect="1"/>
          </p:cNvPicPr>
          <p:nvPr/>
        </p:nvPicPr>
        <p:blipFill>
          <a:blip r:embed="rId2"/>
          <a:stretch>
            <a:fillRect/>
          </a:stretch>
        </p:blipFill>
        <p:spPr>
          <a:xfrm>
            <a:off x="8575482" y="6472237"/>
            <a:ext cx="561200" cy="363517"/>
          </a:xfrm>
          <a:prstGeom prst="rect">
            <a:avLst/>
          </a:prstGeom>
        </p:spPr>
      </p:pic>
      <p:pic>
        <p:nvPicPr>
          <p:cNvPr id="3" name="Picture 2" descr="homa bay.jpg">
            <a:extLst>
              <a:ext uri="{FF2B5EF4-FFF2-40B4-BE49-F238E27FC236}">
                <a16:creationId xmlns:a16="http://schemas.microsoft.com/office/drawing/2014/main" id="{C05ABB4A-9C43-B70B-B746-BB3C5958468A}"/>
              </a:ext>
            </a:extLst>
          </p:cNvPr>
          <p:cNvPicPr/>
          <p:nvPr/>
        </p:nvPicPr>
        <p:blipFill>
          <a:blip r:embed="rId3"/>
          <a:stretch>
            <a:fillRect/>
          </a:stretch>
        </p:blipFill>
        <p:spPr>
          <a:xfrm>
            <a:off x="7318" y="6378553"/>
            <a:ext cx="543207" cy="457201"/>
          </a:xfrm>
          <a:prstGeom prst="rect">
            <a:avLst/>
          </a:prstGeom>
        </p:spPr>
      </p:pic>
    </p:spTree>
  </p:cSld>
  <p:clrMapOvr>
    <a:masterClrMapping/>
  </p:clrMapOvr>
  <p:transition>
    <p:wipe dir="r"/>
  </p:transition>
</p:sld>
</file>

<file path=ppt/theme/theme1.xml><?xml version="1.0" encoding="utf-8"?>
<a:theme xmlns:a="http://schemas.openxmlformats.org/drawingml/2006/main" name="World Bank">
  <a:themeElements>
    <a:clrScheme name="World B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World B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CC0000"/>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CC0000"/>
            </a:solidFill>
            <a:effectLst/>
            <a:latin typeface="Arial" charset="0"/>
          </a:defRPr>
        </a:defPPr>
      </a:lstStyle>
    </a:lnDef>
  </a:objectDefaults>
  <a:extraClrSchemeLst>
    <a:extraClrScheme>
      <a:clrScheme name="World B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World B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orld B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orld B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orld B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orld B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World B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Data\Microsoft\Templates\World Bank.pot</Template>
  <TotalTime>18993</TotalTime>
  <Words>509</Words>
  <Application>Microsoft Office PowerPoint</Application>
  <PresentationFormat>On-screen Show (4:3)</PresentationFormat>
  <Paragraphs>49</Paragraphs>
  <Slides>11</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World Bank</vt:lpstr>
      <vt:lpstr>Use of CHVs in optimizing follow up of clients post VMMC surgeries  </vt:lpstr>
      <vt:lpstr>Project Background</vt:lpstr>
      <vt:lpstr>Project Background Cont.</vt:lpstr>
      <vt:lpstr>Project Objective</vt:lpstr>
      <vt:lpstr>Road map of  Activities </vt:lpstr>
      <vt:lpstr>Methodology</vt:lpstr>
      <vt:lpstr>Data Collection</vt:lpstr>
      <vt:lpstr>Results</vt:lpstr>
      <vt:lpstr>Lessons Learnt</vt:lpstr>
      <vt:lpstr>Conclusions and Recommendations</vt:lpstr>
      <vt:lpstr>THANK YOU</vt:lpstr>
    </vt:vector>
  </TitlesOfParts>
  <Company>Condor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 Steps to Designing, Building and Sustaining a Performance-Based Monitoring and Evaluations System</dc:title>
  <dc:creator>Condor Communications</dc:creator>
  <dc:description>www.condorcom.com</dc:description>
  <cp:lastModifiedBy>Christine Odieny</cp:lastModifiedBy>
  <cp:revision>826</cp:revision>
  <cp:lastPrinted>2001-02-06T21:50:03Z</cp:lastPrinted>
  <dcterms:created xsi:type="dcterms:W3CDTF">2000-10-10T23:23:23Z</dcterms:created>
  <dcterms:modified xsi:type="dcterms:W3CDTF">2023-09-06T07:21:28Z</dcterms:modified>
</cp:coreProperties>
</file>