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Economica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Economica-regular.fntdata"/><Relationship Id="rId43" Type="http://schemas.openxmlformats.org/officeDocument/2006/relationships/slide" Target="slides/slide38.xml"/><Relationship Id="rId46" Type="http://schemas.openxmlformats.org/officeDocument/2006/relationships/font" Target="fonts/Economica-italic.fntdata"/><Relationship Id="rId45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Economica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5eea3c2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5eea3c2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5eea3c2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5eea3c2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5eea3c2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5eea3c2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fc826f0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fc826f0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fc826f0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fc826f0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fc826f0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fc826f0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253883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253883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2538834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2538834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2538834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2538834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2538834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2538834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27d8a4a6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27d8a4a6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3916347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3916347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3916347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3916347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3916347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3916347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3916347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3916347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3916347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3916347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916347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916347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39163475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39163475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39163475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3916347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9daf63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9daf63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9daf636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9daf636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27d8a4a6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27d8a4a6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9daf636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9daf636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9daf636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9daf636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9daf636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9daf636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9daf6367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9daf636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9daf636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9daf636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9daf6367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9daf6367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9daf636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9daf636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9daf636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9daf636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9daf6367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9daf6367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27d8a4a6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27d8a4a6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27d8a4a6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27d8a4a6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27d8a4a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27d8a4a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27d8a4a6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27d8a4a6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27d8a4a6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27d8a4a6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27d8a4a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27d8a4a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341: Web Technologies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Dennis Owusu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&amp; Paginate for a large collection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Requests for Large Binary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 to see what’s available (GET with empty body)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range to get partial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206 to indicate partial response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5" y="1717250"/>
            <a:ext cx="3117950" cy="1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750" y="491100"/>
            <a:ext cx="2624274" cy="6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7025" y="1225224"/>
            <a:ext cx="2296925" cy="14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8562" y="2708675"/>
            <a:ext cx="2560999" cy="7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4150" y="3513700"/>
            <a:ext cx="1994226" cy="13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Versioning a REST API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versioning can work sometimes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0" y="1689126"/>
            <a:ext cx="5424449" cy="12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50" y="3055100"/>
            <a:ext cx="6143823" cy="1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Versioning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URI Versioning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cumbersome (gets </a:t>
            </a:r>
            <a:r>
              <a:rPr lang="en"/>
              <a:t>unwieldy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HATEOAS?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String Versioning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to say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HATEOAS?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Versioning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to 1 on client 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HATEOAS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925" y="1524150"/>
            <a:ext cx="3773200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575" y="2413325"/>
            <a:ext cx="3925550" cy="2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2575" y="3182100"/>
            <a:ext cx="3925551" cy="8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PLATFORMS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DATABASES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Databases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database is database in the cloud.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similar advantages to Cloud in general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Pay-for-use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(arguable)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Databases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Highly structured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Rows and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Predefined relationships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data schema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to query and manipulate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MySQL, PostgreSQL, SQL Server, Oracle, Spanner, Cloud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Non-relational Databases (NoSQL)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Unstructured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clearly defined schema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data with different formats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MongoDb, Cassandra, Hbase, Cloud Bigtable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Firestore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 Database from Google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 can be client-side or server-side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Offline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Collections -&gt; Documents -&gt; Field-value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Architecture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00" y="1336425"/>
            <a:ext cx="7839249" cy="21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565325" y="3725550"/>
            <a:ext cx="476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Application logic - page navigation, authentication, searching, transactions - implemented on server.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Example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0" y="1225225"/>
            <a:ext cx="5755642" cy="3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6468750" y="1519875"/>
            <a:ext cx="213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Third-party authentication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Client access to cloud 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Rich client - tracking session, navigation, view/display construction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On-demand server side logic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Driven Serverless Example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0" y="1100900"/>
            <a:ext cx="8146199" cy="19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25" y="3269750"/>
            <a:ext cx="8146199" cy="169765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296550" y="1195525"/>
            <a:ext cx="1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Traditional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296550" y="3269750"/>
            <a:ext cx="1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Serverless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as a Service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1388"/>
            <a:ext cx="8520599" cy="234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FAAS “Limitations”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needed between invocations must be externalized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Execution Duration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Start-up 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“Cold-starts”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Serverless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Operational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Development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Scaling Costs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Operational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packaging and deployment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to market and continuous experimentation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Arguably Greener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when needed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Vendor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Multitenancy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Vendor lock-in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concerns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Increased surface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BAAS </a:t>
            </a:r>
            <a:r>
              <a:rPr lang="en"/>
              <a:t>database</a:t>
            </a:r>
            <a:r>
              <a:rPr lang="en"/>
              <a:t> - no longer have server-side barrier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FAAS - IAM configurations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Repetition of client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Goes Against “Backend for Frontend”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in-server state for FAAS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Drawbacks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Execution duration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Startup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testing difficulty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 (Creating local environment)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WEB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Client Applications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Page Apps (SPA)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 to the serverless paradigm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Rich web clients interact similar to mobile applications (Android, IOS)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(Google), React (Facebook), Vue, 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React/React Native for Cross-platform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Flutter is cross-platform: flutter web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Widgets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Widgets are the building 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Legos?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 rotWithShape="1">
          <a:blip r:embed="rId3">
            <a:alphaModFix/>
          </a:blip>
          <a:srcRect b="0" l="0" r="0" t="5464"/>
          <a:stretch/>
        </p:blipFill>
        <p:spPr>
          <a:xfrm>
            <a:off x="514600" y="2001800"/>
            <a:ext cx="5120493" cy="27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5745900" y="2171550"/>
            <a:ext cx="24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Root Widget covers screen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(Application Programming Interface) defines how two software systems communicate/exchange information (protocol).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API is API on the web.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Widgets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Row,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Children can be positioned right, left, top, bottom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Margins, padding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Design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3"/>
          <p:cNvSpPr txBox="1"/>
          <p:nvPr/>
        </p:nvSpPr>
        <p:spPr>
          <a:xfrm>
            <a:off x="1139900" y="1881325"/>
            <a:ext cx="6024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“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Material Design is an adaptable system of guidelines, components, and tools that support the best practices of user interface design. Backed by open-source code, Material Design streamlines collaboration between designers and developers, and helps teams quickly build beautiful products.”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43"/>
          <p:cNvSpPr txBox="1"/>
          <p:nvPr/>
        </p:nvSpPr>
        <p:spPr>
          <a:xfrm>
            <a:off x="5273250" y="2887825"/>
            <a:ext cx="15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m3.material.io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Design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pubspec.yaml</a:t>
            </a:r>
            <a:endParaRPr/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25" y="1761625"/>
            <a:ext cx="3575250" cy="11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875" y="2293750"/>
            <a:ext cx="4907700" cy="2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Design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\\</a:t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000" y="1616200"/>
            <a:ext cx="4461975" cy="191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25" y="1051875"/>
            <a:ext cx="3970975" cy="39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088" y="0"/>
            <a:ext cx="3695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Gestures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426" y="309126"/>
            <a:ext cx="5359901" cy="4525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Gestures</a:t>
            </a:r>
            <a:endParaRPr/>
          </a:p>
        </p:txBody>
      </p:sp>
      <p:sp>
        <p:nvSpPr>
          <p:cNvPr id="302" name="Google Shape;302;p4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950" y="459282"/>
            <a:ext cx="5182050" cy="437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Widgets</a:t>
            </a:r>
            <a:endParaRPr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 widgets needed for changing widget in response to user input.</a:t>
            </a:r>
            <a:endParaRPr/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75" y="1983250"/>
            <a:ext cx="4840526" cy="24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49351"/>
            <a:ext cx="2326474" cy="325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Widgets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b="0" l="0" r="2353" t="0"/>
          <a:stretch/>
        </p:blipFill>
        <p:spPr>
          <a:xfrm>
            <a:off x="797025" y="1147225"/>
            <a:ext cx="4077725" cy="384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950" y="1670663"/>
            <a:ext cx="3446000" cy="24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approach to constructing web APIs.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imposes certain constraints to achieve certain goals.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Platform Independence: Any client can call the API regardless of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Decoupled Service Evolution: The client and server can evolve independently*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is a custodian of </a:t>
            </a:r>
            <a:r>
              <a:rPr i="1" lang="en"/>
              <a:t>resources</a:t>
            </a:r>
            <a:r>
              <a:rPr lang="en"/>
              <a:t>. E.g. data,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resource has a unique </a:t>
            </a:r>
            <a:r>
              <a:rPr i="1" lang="en"/>
              <a:t>identifier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 is through exchange of </a:t>
            </a:r>
            <a:r>
              <a:rPr i="1" lang="en"/>
              <a:t>representations </a:t>
            </a:r>
            <a:r>
              <a:rPr lang="en"/>
              <a:t>of resources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is a popular format for these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is usually used with http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set of methods: GET, POST, PUT, PATCH, 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 Request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scalability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50" y="1621600"/>
            <a:ext cx="8475899" cy="24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POST, PUT, 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creates resource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creates resource or updates 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must be idempotent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PATCH performs partial update to resource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Header contains request type; Request body contains representation.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POST and 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format of the body is called media type or MIME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JSON, 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Specified in header using Content-type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25" y="3290150"/>
            <a:ext cx="4502849" cy="14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725" y="3537499"/>
            <a:ext cx="3615576" cy="93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status codes to provide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 (Ok)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404 (Not Found)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 (Created)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400 (Bad Request)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202 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Expose endpoint for checking status of operation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5" y="3509775"/>
            <a:ext cx="4223001" cy="12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175" y="3531063"/>
            <a:ext cx="3603524" cy="13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