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handoutMasterIdLst>
    <p:handoutMasterId r:id="rId39"/>
  </p:handoutMasterIdLst>
  <p:sldIdLst>
    <p:sldId id="256" r:id="rId2"/>
    <p:sldId id="257" r:id="rId3"/>
    <p:sldId id="489" r:id="rId4"/>
    <p:sldId id="465" r:id="rId5"/>
    <p:sldId id="490" r:id="rId6"/>
    <p:sldId id="491" r:id="rId7"/>
    <p:sldId id="492" r:id="rId8"/>
    <p:sldId id="493" r:id="rId9"/>
    <p:sldId id="494" r:id="rId10"/>
    <p:sldId id="495" r:id="rId11"/>
    <p:sldId id="496" r:id="rId12"/>
    <p:sldId id="498" r:id="rId13"/>
    <p:sldId id="502" r:id="rId14"/>
    <p:sldId id="497" r:id="rId15"/>
    <p:sldId id="499" r:id="rId16"/>
    <p:sldId id="426" r:id="rId17"/>
    <p:sldId id="427" r:id="rId18"/>
    <p:sldId id="516" r:id="rId19"/>
    <p:sldId id="513" r:id="rId20"/>
    <p:sldId id="514" r:id="rId21"/>
    <p:sldId id="429" r:id="rId22"/>
    <p:sldId id="430" r:id="rId23"/>
    <p:sldId id="431" r:id="rId24"/>
    <p:sldId id="501" r:id="rId25"/>
    <p:sldId id="510" r:id="rId26"/>
    <p:sldId id="441" r:id="rId27"/>
    <p:sldId id="450" r:id="rId28"/>
    <p:sldId id="443" r:id="rId29"/>
    <p:sldId id="515" r:id="rId30"/>
    <p:sldId id="445" r:id="rId31"/>
    <p:sldId id="517" r:id="rId32"/>
    <p:sldId id="448" r:id="rId33"/>
    <p:sldId id="446" r:id="rId34"/>
    <p:sldId id="511" r:id="rId35"/>
    <p:sldId id="518" r:id="rId36"/>
    <p:sldId id="328"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0" autoAdjust="0"/>
  </p:normalViewPr>
  <p:slideViewPr>
    <p:cSldViewPr snapToGrid="0">
      <p:cViewPr varScale="1">
        <p:scale>
          <a:sx n="68" d="100"/>
          <a:sy n="68" d="100"/>
        </p:scale>
        <p:origin x="546" y="45"/>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84"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8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6/22/2024</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AA926E-82D6-5F4B-8D0C-176071C18271}" type="slidenum">
              <a:rPr lang="en-US" smtClean="0"/>
              <a:t>26</a:t>
            </a:fld>
            <a:endParaRPr lang="en-US"/>
          </a:p>
        </p:txBody>
      </p:sp>
    </p:spTree>
    <p:extLst>
      <p:ext uri="{BB962C8B-B14F-4D97-AF65-F5344CB8AC3E}">
        <p14:creationId xmlns:p14="http://schemas.microsoft.com/office/powerpoint/2010/main" val="582880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AA926E-82D6-5F4B-8D0C-176071C18271}" type="slidenum">
              <a:rPr lang="en-US" smtClean="0"/>
              <a:t>28</a:t>
            </a:fld>
            <a:endParaRPr lang="en-US"/>
          </a:p>
        </p:txBody>
      </p:sp>
    </p:spTree>
    <p:extLst>
      <p:ext uri="{BB962C8B-B14F-4D97-AF65-F5344CB8AC3E}">
        <p14:creationId xmlns:p14="http://schemas.microsoft.com/office/powerpoint/2010/main" val="1475792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30</a:t>
            </a:fld>
            <a:endParaRPr lang="en-US"/>
          </a:p>
        </p:txBody>
      </p:sp>
    </p:spTree>
    <p:extLst>
      <p:ext uri="{BB962C8B-B14F-4D97-AF65-F5344CB8AC3E}">
        <p14:creationId xmlns:p14="http://schemas.microsoft.com/office/powerpoint/2010/main" val="3439647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32</a:t>
            </a:fld>
            <a:endParaRPr lang="en-US"/>
          </a:p>
        </p:txBody>
      </p:sp>
    </p:spTree>
    <p:extLst>
      <p:ext uri="{BB962C8B-B14F-4D97-AF65-F5344CB8AC3E}">
        <p14:creationId xmlns:p14="http://schemas.microsoft.com/office/powerpoint/2010/main" val="59611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33</a:t>
            </a:fld>
            <a:endParaRPr lang="en-US"/>
          </a:p>
        </p:txBody>
      </p:sp>
    </p:spTree>
    <p:extLst>
      <p:ext uri="{BB962C8B-B14F-4D97-AF65-F5344CB8AC3E}">
        <p14:creationId xmlns:p14="http://schemas.microsoft.com/office/powerpoint/2010/main" val="3439816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000000"/>
                </a:solidFill>
                <a:effectLst/>
                <a:latin typeface="-apple-system"/>
              </a:rPr>
              <a:t>Actions: Represent the actions that users perform in the application or other events that the application generates. Actions are initiated by users or other components in the system and contain information about the action being performed.</a:t>
            </a:r>
          </a:p>
          <a:p>
            <a:pPr algn="l"/>
            <a:r>
              <a:rPr lang="en-US" b="0" i="0">
                <a:solidFill>
                  <a:srgbClr val="000000"/>
                </a:solidFill>
                <a:effectLst/>
                <a:latin typeface="-apple-system"/>
              </a:rPr>
              <a:t>Dispatcher: The intermediary component of the Flux architecture. The Dispatcher's responsibility is to receive actions and dispatch them to the corresponding stores. It ensures that actions are sent and processed in the correct order.</a:t>
            </a:r>
          </a:p>
          <a:p>
            <a:pPr algn="l"/>
            <a:r>
              <a:rPr lang="en-US" b="0" i="0">
                <a:solidFill>
                  <a:srgbClr val="000000"/>
                </a:solidFill>
                <a:effectLst/>
                <a:latin typeface="-apple-system"/>
              </a:rPr>
              <a:t>Stores: Contain the application's data and perform the business logic. Each store manages a separate portion of the application's data and provides methods to access and update the data. When the data in a store changes, it notifies other components through events.</a:t>
            </a:r>
          </a:p>
          <a:p>
            <a:pPr algn="l"/>
            <a:r>
              <a:rPr lang="en-US" b="0" i="0">
                <a:solidFill>
                  <a:srgbClr val="000000"/>
                </a:solidFill>
                <a:effectLst/>
                <a:latin typeface="-apple-system"/>
              </a:rPr>
              <a:t>Views: Represent the user interface and display data from the stores. Views receive data from stores and update the user interface based on that data. When users interact with the interface, views create actions and send them to the dispatcher to perform the corresponding actions.</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8769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AA926E-82D6-5F4B-8D0C-176071C18271}" type="slidenum">
              <a:rPr lang="en-US" smtClean="0"/>
              <a:t>16</a:t>
            </a:fld>
            <a:endParaRPr lang="en-US"/>
          </a:p>
        </p:txBody>
      </p:sp>
    </p:spTree>
    <p:extLst>
      <p:ext uri="{BB962C8B-B14F-4D97-AF65-F5344CB8AC3E}">
        <p14:creationId xmlns:p14="http://schemas.microsoft.com/office/powerpoint/2010/main" val="3656353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17</a:t>
            </a:fld>
            <a:endParaRPr lang="en-US"/>
          </a:p>
        </p:txBody>
      </p:sp>
    </p:spTree>
    <p:extLst>
      <p:ext uri="{BB962C8B-B14F-4D97-AF65-F5344CB8AC3E}">
        <p14:creationId xmlns:p14="http://schemas.microsoft.com/office/powerpoint/2010/main" val="3473886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1026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21</a:t>
            </a:fld>
            <a:endParaRPr lang="en-US"/>
          </a:p>
        </p:txBody>
      </p:sp>
    </p:spTree>
    <p:extLst>
      <p:ext uri="{BB962C8B-B14F-4D97-AF65-F5344CB8AC3E}">
        <p14:creationId xmlns:p14="http://schemas.microsoft.com/office/powerpoint/2010/main" val="3872002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22</a:t>
            </a:fld>
            <a:endParaRPr lang="en-US"/>
          </a:p>
        </p:txBody>
      </p:sp>
    </p:spTree>
    <p:extLst>
      <p:ext uri="{BB962C8B-B14F-4D97-AF65-F5344CB8AC3E}">
        <p14:creationId xmlns:p14="http://schemas.microsoft.com/office/powerpoint/2010/main" val="242778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vi-VN" b="0" i="0">
              <a:solidFill>
                <a:srgbClr val="050E17"/>
              </a:solidFill>
              <a:effectLst/>
              <a:latin typeface="-apple-system"/>
            </a:endParaRPr>
          </a:p>
        </p:txBody>
      </p:sp>
      <p:sp>
        <p:nvSpPr>
          <p:cNvPr id="4" name="Slide Number Placeholder 3"/>
          <p:cNvSpPr>
            <a:spLocks noGrp="1"/>
          </p:cNvSpPr>
          <p:nvPr>
            <p:ph type="sldNum" sz="quarter" idx="5"/>
          </p:nvPr>
        </p:nvSpPr>
        <p:spPr/>
        <p:txBody>
          <a:bodyPr/>
          <a:lstStyle/>
          <a:p>
            <a:fld id="{48AA926E-82D6-5F4B-8D0C-176071C18271}" type="slidenum">
              <a:rPr lang="en-US" smtClean="0"/>
              <a:t>23</a:t>
            </a:fld>
            <a:endParaRPr lang="en-US"/>
          </a:p>
        </p:txBody>
      </p:sp>
    </p:spTree>
    <p:extLst>
      <p:ext uri="{BB962C8B-B14F-4D97-AF65-F5344CB8AC3E}">
        <p14:creationId xmlns:p14="http://schemas.microsoft.com/office/powerpoint/2010/main" val="14380488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hasCustomPrompt="1"/>
          </p:nvPr>
        </p:nvSpPr>
        <p:spPr>
          <a:xfrm>
            <a:off x="1524000" y="1773382"/>
            <a:ext cx="9144000" cy="1655618"/>
          </a:xfrm>
          <a:prstGeom prst="rect">
            <a:avLst/>
          </a:prstGeom>
          <a:solidFill>
            <a:schemeClr val="accent1">
              <a:lumMod val="40000"/>
              <a:lumOff val="60000"/>
            </a:schemeClr>
          </a:soli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07061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461739"/>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Introduction to Redux, Redux Thunk and Redux Toolkit</a:t>
            </a:r>
            <a:endParaRPr lang="en-US"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F97C-6822-4A92-8041-7AF94DE83540}"/>
              </a:ext>
            </a:extLst>
          </p:cNvPr>
          <p:cNvSpPr>
            <a:spLocks noGrp="1"/>
          </p:cNvSpPr>
          <p:nvPr>
            <p:ph type="title"/>
          </p:nvPr>
        </p:nvSpPr>
        <p:spPr/>
        <p:txBody>
          <a:bodyPr/>
          <a:lstStyle/>
          <a:p>
            <a:r>
              <a:rPr lang="en-US"/>
              <a:t>React and MVC</a:t>
            </a:r>
          </a:p>
        </p:txBody>
      </p:sp>
      <p:sp>
        <p:nvSpPr>
          <p:cNvPr id="3" name="Text Placeholder 2">
            <a:extLst>
              <a:ext uri="{FF2B5EF4-FFF2-40B4-BE49-F238E27FC236}">
                <a16:creationId xmlns:a16="http://schemas.microsoft.com/office/drawing/2014/main" id="{3E804F5D-0871-4E3A-B415-B06AAD95E99C}"/>
              </a:ext>
            </a:extLst>
          </p:cNvPr>
          <p:cNvSpPr>
            <a:spLocks noGrp="1"/>
          </p:cNvSpPr>
          <p:nvPr>
            <p:ph type="body" idx="1"/>
          </p:nvPr>
        </p:nvSpPr>
        <p:spPr/>
        <p:txBody>
          <a:bodyPr/>
          <a:lstStyle/>
          <a:p>
            <a:pPr algn="just"/>
            <a:r>
              <a:rPr lang="en-US"/>
              <a:t>Initially React was viewed as the “V” in MVC</a:t>
            </a:r>
          </a:p>
          <a:p>
            <a:pPr lvl="1" algn="just"/>
            <a:r>
              <a:rPr lang="en-US"/>
              <a:t>Not emphasized any more</a:t>
            </a:r>
          </a:p>
          <a:p>
            <a:pPr algn="just"/>
            <a:r>
              <a:rPr lang="en-US"/>
              <a:t>Facebook found issues with using the standard  MVC architecture pattern</a:t>
            </a:r>
          </a:p>
          <a:p>
            <a:pPr lvl="1" algn="just"/>
            <a:r>
              <a:rPr lang="en-US"/>
              <a:t>Discarded in favor of the Flux architecture</a:t>
            </a:r>
          </a:p>
          <a:p>
            <a:pPr lvl="1" algn="just"/>
            <a:r>
              <a:rPr lang="en-US"/>
              <a:t>Problems with cascading updates, decentralized  mutations, race conditions</a:t>
            </a:r>
          </a:p>
        </p:txBody>
      </p:sp>
      <p:sp>
        <p:nvSpPr>
          <p:cNvPr id="4" name="Slide Number Placeholder 3">
            <a:extLst>
              <a:ext uri="{FF2B5EF4-FFF2-40B4-BE49-F238E27FC236}">
                <a16:creationId xmlns:a16="http://schemas.microsoft.com/office/drawing/2014/main" id="{BDDFAA29-25B6-41FF-A8EF-CC18E91A1BE1}"/>
              </a:ext>
            </a:extLst>
          </p:cNvPr>
          <p:cNvSpPr>
            <a:spLocks noGrp="1"/>
          </p:cNvSpPr>
          <p:nvPr>
            <p:ph type="sldNum"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13949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FDAF-08D9-42BB-A2B2-82F42F09F630}"/>
              </a:ext>
            </a:extLst>
          </p:cNvPr>
          <p:cNvSpPr>
            <a:spLocks noGrp="1"/>
          </p:cNvSpPr>
          <p:nvPr>
            <p:ph type="title"/>
          </p:nvPr>
        </p:nvSpPr>
        <p:spPr/>
        <p:txBody>
          <a:bodyPr/>
          <a:lstStyle/>
          <a:p>
            <a:r>
              <a:rPr lang="en-US" spc="-5"/>
              <a:t>The</a:t>
            </a:r>
            <a:r>
              <a:rPr lang="en-US" spc="-35"/>
              <a:t> </a:t>
            </a:r>
            <a:r>
              <a:rPr lang="en-US" spc="-5"/>
              <a:t>Flux</a:t>
            </a:r>
            <a:r>
              <a:rPr lang="en-US" spc="-20"/>
              <a:t> Architecture</a:t>
            </a:r>
            <a:endParaRPr lang="en-US"/>
          </a:p>
        </p:txBody>
      </p:sp>
      <p:sp>
        <p:nvSpPr>
          <p:cNvPr id="3" name="Text Placeholder 2">
            <a:extLst>
              <a:ext uri="{FF2B5EF4-FFF2-40B4-BE49-F238E27FC236}">
                <a16:creationId xmlns:a16="http://schemas.microsoft.com/office/drawing/2014/main" id="{B4F8B189-8C6A-4527-B09D-912045F5E854}"/>
              </a:ext>
            </a:extLst>
          </p:cNvPr>
          <p:cNvSpPr>
            <a:spLocks noGrp="1"/>
          </p:cNvSpPr>
          <p:nvPr>
            <p:ph type="body" idx="1"/>
          </p:nvPr>
        </p:nvSpPr>
        <p:spPr/>
        <p:txBody>
          <a:bodyPr/>
          <a:lstStyle/>
          <a:p>
            <a:r>
              <a:rPr lang="en-US" spc="-5">
                <a:latin typeface="Calibri"/>
                <a:cs typeface="Calibri"/>
              </a:rPr>
              <a:t>Unidirectional</a:t>
            </a:r>
            <a:r>
              <a:rPr lang="en-US" spc="-15">
                <a:latin typeface="Calibri"/>
                <a:cs typeface="Calibri"/>
              </a:rPr>
              <a:t> </a:t>
            </a:r>
            <a:r>
              <a:rPr lang="en-US" spc="-20">
                <a:latin typeface="Calibri"/>
                <a:cs typeface="Calibri"/>
              </a:rPr>
              <a:t>Data</a:t>
            </a:r>
            <a:r>
              <a:rPr lang="en-US" spc="-10">
                <a:latin typeface="Calibri"/>
                <a:cs typeface="Calibri"/>
              </a:rPr>
              <a:t> </a:t>
            </a:r>
            <a:r>
              <a:rPr lang="en-US" spc="-5">
                <a:latin typeface="Calibri"/>
                <a:cs typeface="Calibri"/>
              </a:rPr>
              <a:t>Flow</a:t>
            </a:r>
            <a:endParaRPr lang="en-US">
              <a:latin typeface="Calibri"/>
              <a:cs typeface="Calibri"/>
            </a:endParaRPr>
          </a:p>
          <a:p>
            <a:endParaRPr lang="en-US"/>
          </a:p>
        </p:txBody>
      </p:sp>
      <p:sp>
        <p:nvSpPr>
          <p:cNvPr id="4" name="Slide Number Placeholder 3">
            <a:extLst>
              <a:ext uri="{FF2B5EF4-FFF2-40B4-BE49-F238E27FC236}">
                <a16:creationId xmlns:a16="http://schemas.microsoft.com/office/drawing/2014/main" id="{0E61BE2B-4613-4FD4-8A55-179A24B220F3}"/>
              </a:ext>
            </a:extLst>
          </p:cNvPr>
          <p:cNvSpPr>
            <a:spLocks noGrp="1"/>
          </p:cNvSpPr>
          <p:nvPr>
            <p:ph type="sldNum" idx="12"/>
          </p:nvPr>
        </p:nvSpPr>
        <p:spPr/>
        <p:txBody>
          <a:bodyPr/>
          <a:lstStyle/>
          <a:p>
            <a:fld id="{00000000-1234-1234-1234-123412341234}" type="slidenum">
              <a:rPr lang="en-US" smtClean="0"/>
              <a:pPr/>
              <a:t>11</a:t>
            </a:fld>
            <a:endParaRPr lang="en-US"/>
          </a:p>
        </p:txBody>
      </p:sp>
      <p:pic>
        <p:nvPicPr>
          <p:cNvPr id="5" name="Picture 4">
            <a:extLst>
              <a:ext uri="{FF2B5EF4-FFF2-40B4-BE49-F238E27FC236}">
                <a16:creationId xmlns:a16="http://schemas.microsoft.com/office/drawing/2014/main" id="{954176E1-9B91-4E1A-BC8A-2652E294B2F3}"/>
              </a:ext>
            </a:extLst>
          </p:cNvPr>
          <p:cNvPicPr>
            <a:picLocks noChangeAspect="1"/>
          </p:cNvPicPr>
          <p:nvPr/>
        </p:nvPicPr>
        <p:blipFill>
          <a:blip r:embed="rId3"/>
          <a:stretch>
            <a:fillRect/>
          </a:stretch>
        </p:blipFill>
        <p:spPr>
          <a:xfrm>
            <a:off x="1607235" y="2757781"/>
            <a:ext cx="8744407" cy="1080390"/>
          </a:xfrm>
          <a:prstGeom prst="rect">
            <a:avLst/>
          </a:prstGeom>
        </p:spPr>
      </p:pic>
    </p:spTree>
    <p:extLst>
      <p:ext uri="{BB962C8B-B14F-4D97-AF65-F5344CB8AC3E}">
        <p14:creationId xmlns:p14="http://schemas.microsoft.com/office/powerpoint/2010/main" val="1928681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FDAF-08D9-42BB-A2B2-82F42F09F630}"/>
              </a:ext>
            </a:extLst>
          </p:cNvPr>
          <p:cNvSpPr>
            <a:spLocks noGrp="1"/>
          </p:cNvSpPr>
          <p:nvPr>
            <p:ph type="title"/>
          </p:nvPr>
        </p:nvSpPr>
        <p:spPr/>
        <p:txBody>
          <a:bodyPr/>
          <a:lstStyle/>
          <a:p>
            <a:r>
              <a:rPr lang="en-US" spc="-5"/>
              <a:t>The</a:t>
            </a:r>
            <a:r>
              <a:rPr lang="en-US" spc="-35"/>
              <a:t> </a:t>
            </a:r>
            <a:r>
              <a:rPr lang="en-US" spc="-5"/>
              <a:t>Flux</a:t>
            </a:r>
            <a:r>
              <a:rPr lang="en-US" spc="-20"/>
              <a:t> Architecture – cont’d</a:t>
            </a:r>
            <a:endParaRPr lang="en-US"/>
          </a:p>
        </p:txBody>
      </p:sp>
      <p:sp>
        <p:nvSpPr>
          <p:cNvPr id="3" name="Text Placeholder 2">
            <a:extLst>
              <a:ext uri="{FF2B5EF4-FFF2-40B4-BE49-F238E27FC236}">
                <a16:creationId xmlns:a16="http://schemas.microsoft.com/office/drawing/2014/main" id="{B4F8B189-8C6A-4527-B09D-912045F5E854}"/>
              </a:ext>
            </a:extLst>
          </p:cNvPr>
          <p:cNvSpPr>
            <a:spLocks noGrp="1"/>
          </p:cNvSpPr>
          <p:nvPr>
            <p:ph type="body" idx="1"/>
          </p:nvPr>
        </p:nvSpPr>
        <p:spPr>
          <a:xfrm>
            <a:off x="838200" y="1535810"/>
            <a:ext cx="10515600" cy="4944889"/>
          </a:xfrm>
        </p:spPr>
        <p:txBody>
          <a:bodyPr>
            <a:normAutofit/>
          </a:bodyPr>
          <a:lstStyle/>
          <a:p>
            <a:endParaRPr lang="en-US"/>
          </a:p>
          <a:p>
            <a:endParaRPr lang="en-US"/>
          </a:p>
          <a:p>
            <a:endParaRPr lang="en-US"/>
          </a:p>
          <a:p>
            <a:endParaRPr lang="en-US"/>
          </a:p>
          <a:p>
            <a:endParaRPr lang="en-US"/>
          </a:p>
          <a:p>
            <a:endParaRPr lang="en-US"/>
          </a:p>
          <a:p>
            <a:endParaRPr lang="en-US"/>
          </a:p>
          <a:p>
            <a:pPr algn="just"/>
            <a:r>
              <a:rPr lang="en-US"/>
              <a:t>New actions propagated through the system  in response to user interactions</a:t>
            </a:r>
            <a:endParaRPr lang="en-US" dirty="0"/>
          </a:p>
        </p:txBody>
      </p:sp>
      <p:sp>
        <p:nvSpPr>
          <p:cNvPr id="4" name="Slide Number Placeholder 3">
            <a:extLst>
              <a:ext uri="{FF2B5EF4-FFF2-40B4-BE49-F238E27FC236}">
                <a16:creationId xmlns:a16="http://schemas.microsoft.com/office/drawing/2014/main" id="{0E61BE2B-4613-4FD4-8A55-179A24B220F3}"/>
              </a:ext>
            </a:extLst>
          </p:cNvPr>
          <p:cNvSpPr>
            <a:spLocks noGrp="1"/>
          </p:cNvSpPr>
          <p:nvPr>
            <p:ph type="sldNum" idx="12"/>
          </p:nvPr>
        </p:nvSpPr>
        <p:spPr/>
        <p:txBody>
          <a:bodyPr/>
          <a:lstStyle/>
          <a:p>
            <a:fld id="{00000000-1234-1234-1234-123412341234}" type="slidenum">
              <a:rPr lang="en-US" smtClean="0"/>
              <a:pPr/>
              <a:t>12</a:t>
            </a:fld>
            <a:endParaRPr lang="en-US"/>
          </a:p>
        </p:txBody>
      </p:sp>
      <p:pic>
        <p:nvPicPr>
          <p:cNvPr id="2050" name="Picture 2">
            <a:extLst>
              <a:ext uri="{FF2B5EF4-FFF2-40B4-BE49-F238E27FC236}">
                <a16:creationId xmlns:a16="http://schemas.microsoft.com/office/drawing/2014/main" id="{361CB381-7B89-43EF-B73F-648DCB86C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935" y="1195642"/>
            <a:ext cx="7412125" cy="407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045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7920-1BE0-40D1-8B44-1ACBC4E8D920}"/>
              </a:ext>
            </a:extLst>
          </p:cNvPr>
          <p:cNvSpPr>
            <a:spLocks noGrp="1"/>
          </p:cNvSpPr>
          <p:nvPr>
            <p:ph type="title"/>
          </p:nvPr>
        </p:nvSpPr>
        <p:spPr/>
        <p:txBody>
          <a:bodyPr/>
          <a:lstStyle/>
          <a:p>
            <a:r>
              <a:rPr lang="en-US"/>
              <a:t>Compare between Flux and MVC</a:t>
            </a:r>
          </a:p>
        </p:txBody>
      </p:sp>
      <p:sp>
        <p:nvSpPr>
          <p:cNvPr id="3" name="Text Placeholder 2">
            <a:extLst>
              <a:ext uri="{FF2B5EF4-FFF2-40B4-BE49-F238E27FC236}">
                <a16:creationId xmlns:a16="http://schemas.microsoft.com/office/drawing/2014/main" id="{29344494-89C5-4506-A823-345565C2D32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8B9908B-5F7E-4610-BB3D-4C8FFC53BCC2}"/>
              </a:ext>
            </a:extLst>
          </p:cNvPr>
          <p:cNvSpPr>
            <a:spLocks noGrp="1"/>
          </p:cNvSpPr>
          <p:nvPr>
            <p:ph type="sldNum" idx="12"/>
          </p:nvPr>
        </p:nvSpPr>
        <p:spPr/>
        <p:txBody>
          <a:bodyPr/>
          <a:lstStyle/>
          <a:p>
            <a:fld id="{00000000-1234-1234-1234-123412341234}" type="slidenum">
              <a:rPr lang="en-US" smtClean="0"/>
              <a:pPr/>
              <a:t>13</a:t>
            </a:fld>
            <a:endParaRPr lang="en-US"/>
          </a:p>
        </p:txBody>
      </p:sp>
      <p:graphicFrame>
        <p:nvGraphicFramePr>
          <p:cNvPr id="5" name="Table 5">
            <a:extLst>
              <a:ext uri="{FF2B5EF4-FFF2-40B4-BE49-F238E27FC236}">
                <a16:creationId xmlns:a16="http://schemas.microsoft.com/office/drawing/2014/main" id="{95B194CA-95CF-40A4-B14B-51C421069B3C}"/>
              </a:ext>
            </a:extLst>
          </p:cNvPr>
          <p:cNvGraphicFramePr>
            <a:graphicFrameLocks noGrp="1"/>
          </p:cNvGraphicFramePr>
          <p:nvPr>
            <p:extLst>
              <p:ext uri="{D42A27DB-BD31-4B8C-83A1-F6EECF244321}">
                <p14:modId xmlns:p14="http://schemas.microsoft.com/office/powerpoint/2010/main" val="2159681717"/>
              </p:ext>
            </p:extLst>
          </p:nvPr>
        </p:nvGraphicFramePr>
        <p:xfrm>
          <a:off x="135653" y="1293702"/>
          <a:ext cx="11920694" cy="5369560"/>
        </p:xfrm>
        <a:graphic>
          <a:graphicData uri="http://schemas.openxmlformats.org/drawingml/2006/table">
            <a:tbl>
              <a:tblPr firstRow="1" bandRow="1">
                <a:tableStyleId>{3C2FFA5D-87B4-456A-9821-1D502468CF0F}</a:tableStyleId>
              </a:tblPr>
              <a:tblGrid>
                <a:gridCol w="2331217">
                  <a:extLst>
                    <a:ext uri="{9D8B030D-6E8A-4147-A177-3AD203B41FA5}">
                      <a16:colId xmlns:a16="http://schemas.microsoft.com/office/drawing/2014/main" val="1444702722"/>
                    </a:ext>
                  </a:extLst>
                </a:gridCol>
                <a:gridCol w="4572000">
                  <a:extLst>
                    <a:ext uri="{9D8B030D-6E8A-4147-A177-3AD203B41FA5}">
                      <a16:colId xmlns:a16="http://schemas.microsoft.com/office/drawing/2014/main" val="393851943"/>
                    </a:ext>
                  </a:extLst>
                </a:gridCol>
                <a:gridCol w="5017477">
                  <a:extLst>
                    <a:ext uri="{9D8B030D-6E8A-4147-A177-3AD203B41FA5}">
                      <a16:colId xmlns:a16="http://schemas.microsoft.com/office/drawing/2014/main" val="3940973778"/>
                    </a:ext>
                  </a:extLst>
                </a:gridCol>
              </a:tblGrid>
              <a:tr h="370840">
                <a:tc>
                  <a:txBody>
                    <a:bodyPr/>
                    <a:lstStyle/>
                    <a:p>
                      <a:endParaRPr lang="en-US" sz="1600"/>
                    </a:p>
                  </a:txBody>
                  <a:tcPr/>
                </a:tc>
                <a:tc>
                  <a:txBody>
                    <a:bodyPr/>
                    <a:lstStyle/>
                    <a:p>
                      <a:pPr algn="ctr"/>
                      <a:r>
                        <a:rPr lang="en-US" sz="1600"/>
                        <a:t>Flux</a:t>
                      </a:r>
                    </a:p>
                  </a:txBody>
                  <a:tcPr/>
                </a:tc>
                <a:tc>
                  <a:txBody>
                    <a:bodyPr/>
                    <a:lstStyle/>
                    <a:p>
                      <a:pPr algn="ctr"/>
                      <a:r>
                        <a:rPr lang="en-US" sz="1600"/>
                        <a:t>MVC</a:t>
                      </a:r>
                    </a:p>
                  </a:txBody>
                  <a:tcPr/>
                </a:tc>
                <a:extLst>
                  <a:ext uri="{0D108BD9-81ED-4DB2-BD59-A6C34878D82A}">
                    <a16:rowId xmlns:a16="http://schemas.microsoft.com/office/drawing/2014/main" val="946241000"/>
                  </a:ext>
                </a:extLst>
              </a:tr>
              <a:tr h="370840">
                <a:tc>
                  <a:txBody>
                    <a:bodyPr/>
                    <a:lstStyle/>
                    <a:p>
                      <a:r>
                        <a:rPr lang="en-US" sz="1600" b="1"/>
                        <a:t>Unidirectional data flow</a:t>
                      </a:r>
                    </a:p>
                  </a:txBody>
                  <a:tcPr/>
                </a:tc>
                <a:tc>
                  <a:txBody>
                    <a:bodyPr/>
                    <a:lstStyle/>
                    <a:p>
                      <a:pPr algn="just"/>
                      <a:r>
                        <a:rPr lang="en-US" sz="1600"/>
                        <a:t>Flux adheres to the principle of unidirectional data flow, where data can only be updated through actions and passed down to other components in a single direction</a:t>
                      </a:r>
                    </a:p>
                  </a:txBody>
                  <a:tcPr/>
                </a:tc>
                <a:tc>
                  <a:txBody>
                    <a:bodyPr/>
                    <a:lstStyle/>
                    <a:p>
                      <a:pPr algn="just"/>
                      <a:r>
                        <a:rPr lang="en-US" sz="1600"/>
                        <a:t>MVC does not enforce unidirectional data flow. State can be updated from both the Controller and Model, and the View can directly access the Model to display data</a:t>
                      </a:r>
                    </a:p>
                  </a:txBody>
                  <a:tcPr/>
                </a:tc>
                <a:extLst>
                  <a:ext uri="{0D108BD9-81ED-4DB2-BD59-A6C34878D82A}">
                    <a16:rowId xmlns:a16="http://schemas.microsoft.com/office/drawing/2014/main" val="2693949624"/>
                  </a:ext>
                </a:extLst>
              </a:tr>
              <a:tr h="370840">
                <a:tc>
                  <a:txBody>
                    <a:bodyPr/>
                    <a:lstStyle/>
                    <a:p>
                      <a:r>
                        <a:rPr lang="en-US" sz="1600" b="1"/>
                        <a:t>State management</a:t>
                      </a:r>
                    </a:p>
                  </a:txBody>
                  <a:tcPr/>
                </a:tc>
                <a:tc>
                  <a:txBody>
                    <a:bodyPr/>
                    <a:lstStyle/>
                    <a:p>
                      <a:pPr algn="just"/>
                      <a:r>
                        <a:rPr lang="en-US" sz="1600" b="0" u="none" strike="noStrike" cap="none">
                          <a:solidFill>
                            <a:srgbClr val="000000"/>
                          </a:solidFill>
                          <a:effectLst/>
                          <a:sym typeface="Arial"/>
                        </a:rPr>
                        <a:t>Flux has one or multiple Stores to store application data. Stores are responsible for handling logic and providing data to Views. Stores are not tightly coupled to Views and can exist independently.</a:t>
                      </a:r>
                      <a:endParaRPr lang="en-US" sz="1600"/>
                    </a:p>
                  </a:txBody>
                  <a:tcPr/>
                </a:tc>
                <a:tc>
                  <a:txBody>
                    <a:bodyPr/>
                    <a:lstStyle/>
                    <a:p>
                      <a:pPr algn="just"/>
                      <a:r>
                        <a:rPr lang="en-US" sz="1600" b="0" u="none" strike="noStrike" cap="none">
                          <a:solidFill>
                            <a:srgbClr val="000000"/>
                          </a:solidFill>
                          <a:effectLst/>
                          <a:sym typeface="Arial"/>
                        </a:rPr>
                        <a:t>The Model is responsible for storing data and handling logic. The Controller serves as an intermediary between the Model and View, controlling the process of updating data and interactions between components</a:t>
                      </a:r>
                      <a:endParaRPr lang="en-US" sz="1600"/>
                    </a:p>
                  </a:txBody>
                  <a:tcPr/>
                </a:tc>
                <a:extLst>
                  <a:ext uri="{0D108BD9-81ED-4DB2-BD59-A6C34878D82A}">
                    <a16:rowId xmlns:a16="http://schemas.microsoft.com/office/drawing/2014/main" val="4215088409"/>
                  </a:ext>
                </a:extLst>
              </a:tr>
              <a:tr h="370840">
                <a:tc>
                  <a:txBody>
                    <a:bodyPr/>
                    <a:lstStyle/>
                    <a:p>
                      <a:r>
                        <a:rPr lang="en-US" sz="1600" b="1" u="none" strike="noStrike" cap="none">
                          <a:solidFill>
                            <a:srgbClr val="000000"/>
                          </a:solidFill>
                          <a:effectLst/>
                          <a:sym typeface="Arial"/>
                        </a:rPr>
                        <a:t>Action</a:t>
                      </a:r>
                      <a:endParaRPr lang="en-US" sz="1600" b="1"/>
                    </a:p>
                  </a:txBody>
                  <a:tcPr/>
                </a:tc>
                <a:tc>
                  <a:txBody>
                    <a:bodyPr/>
                    <a:lstStyle/>
                    <a:p>
                      <a:pPr algn="just"/>
                      <a:r>
                        <a:rPr lang="en-US" sz="1600" b="0" u="none" strike="noStrike" cap="none">
                          <a:solidFill>
                            <a:srgbClr val="000000"/>
                          </a:solidFill>
                          <a:effectLst/>
                          <a:sym typeface="Arial"/>
                        </a:rPr>
                        <a:t>actions are simple objects that describe events occurring in the application. Actions contain information about the type of action and corresponding data</a:t>
                      </a:r>
                      <a:endParaRPr lang="en-US" sz="1600"/>
                    </a:p>
                  </a:txBody>
                  <a:tcPr/>
                </a:tc>
                <a:tc>
                  <a:txBody>
                    <a:bodyPr/>
                    <a:lstStyle/>
                    <a:p>
                      <a:pPr algn="just"/>
                      <a:r>
                        <a:rPr lang="en-US" sz="1600" b="0" u="none" strike="noStrike" cap="none">
                          <a:solidFill>
                            <a:srgbClr val="000000"/>
                          </a:solidFill>
                          <a:effectLst/>
                          <a:sym typeface="Arial"/>
                        </a:rPr>
                        <a:t>actions are not explicitly defined as in Flux. Instead, user interactions and other events in the application are handled in the Controller and Model.</a:t>
                      </a:r>
                      <a:endParaRPr lang="en-US" sz="1600"/>
                    </a:p>
                  </a:txBody>
                  <a:tcPr/>
                </a:tc>
                <a:extLst>
                  <a:ext uri="{0D108BD9-81ED-4DB2-BD59-A6C34878D82A}">
                    <a16:rowId xmlns:a16="http://schemas.microsoft.com/office/drawing/2014/main" val="4259821572"/>
                  </a:ext>
                </a:extLst>
              </a:tr>
              <a:tr h="370840">
                <a:tc>
                  <a:txBody>
                    <a:bodyPr/>
                    <a:lstStyle/>
                    <a:p>
                      <a:r>
                        <a:rPr lang="en-US" sz="1600" b="1" u="none" strike="noStrike" cap="none">
                          <a:solidFill>
                            <a:srgbClr val="000000"/>
                          </a:solidFill>
                          <a:effectLst/>
                          <a:sym typeface="Arial"/>
                        </a:rPr>
                        <a:t>Component dependencies</a:t>
                      </a:r>
                      <a:endParaRPr lang="en-US" sz="1600" b="1"/>
                    </a:p>
                  </a:txBody>
                  <a:tcPr/>
                </a:tc>
                <a:tc>
                  <a:txBody>
                    <a:bodyPr/>
                    <a:lstStyle/>
                    <a:p>
                      <a:pPr algn="just"/>
                      <a:r>
                        <a:rPr lang="en-US" sz="1600" b="0" u="none" strike="noStrike" cap="none">
                          <a:solidFill>
                            <a:srgbClr val="000000"/>
                          </a:solidFill>
                          <a:effectLst/>
                          <a:sym typeface="Arial"/>
                        </a:rPr>
                        <a:t>Dispatcher is responsible for sending actions from View to Store. Stores do not depend on any other components and can exist independently. This ensures the independence and ease of testing of the components.</a:t>
                      </a:r>
                      <a:endParaRPr lang="en-US" sz="1600"/>
                    </a:p>
                  </a:txBody>
                  <a:tcPr/>
                </a:tc>
                <a:tc>
                  <a:txBody>
                    <a:bodyPr/>
                    <a:lstStyle/>
                    <a:p>
                      <a:pPr algn="just"/>
                      <a:r>
                        <a:rPr lang="en-US" sz="1600" b="0" u="none" strike="noStrike" cap="none">
                          <a:solidFill>
                            <a:srgbClr val="000000"/>
                          </a:solidFill>
                          <a:effectLst/>
                          <a:sym typeface="Arial"/>
                        </a:rPr>
                        <a:t>Controller depends on the Model and View to coordinate and update data. The Controller sends requests to the Model and updates the View to display new data. This dependency can increase the coupling between components and make testing more challenging</a:t>
                      </a:r>
                      <a:endParaRPr lang="en-US" sz="1600"/>
                    </a:p>
                  </a:txBody>
                  <a:tcPr/>
                </a:tc>
                <a:extLst>
                  <a:ext uri="{0D108BD9-81ED-4DB2-BD59-A6C34878D82A}">
                    <a16:rowId xmlns:a16="http://schemas.microsoft.com/office/drawing/2014/main" val="3844064408"/>
                  </a:ext>
                </a:extLst>
              </a:tr>
            </a:tbl>
          </a:graphicData>
        </a:graphic>
      </p:graphicFrame>
    </p:spTree>
    <p:extLst>
      <p:ext uri="{BB962C8B-B14F-4D97-AF65-F5344CB8AC3E}">
        <p14:creationId xmlns:p14="http://schemas.microsoft.com/office/powerpoint/2010/main" val="2331501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F7DB-A92B-442D-9B17-3A5651639058}"/>
              </a:ext>
            </a:extLst>
          </p:cNvPr>
          <p:cNvSpPr>
            <a:spLocks noGrp="1"/>
          </p:cNvSpPr>
          <p:nvPr>
            <p:ph type="title"/>
          </p:nvPr>
        </p:nvSpPr>
        <p:spPr/>
        <p:txBody>
          <a:bodyPr/>
          <a:lstStyle/>
          <a:p>
            <a:r>
              <a:rPr lang="en-US"/>
              <a:t>Introduction to Redux</a:t>
            </a:r>
          </a:p>
        </p:txBody>
      </p:sp>
      <p:sp>
        <p:nvSpPr>
          <p:cNvPr id="3" name="Text Placeholder 2">
            <a:extLst>
              <a:ext uri="{FF2B5EF4-FFF2-40B4-BE49-F238E27FC236}">
                <a16:creationId xmlns:a16="http://schemas.microsoft.com/office/drawing/2014/main" id="{FB5743ED-B9B3-4F06-A3F3-20E62449DA99}"/>
              </a:ext>
            </a:extLst>
          </p:cNvPr>
          <p:cNvSpPr>
            <a:spLocks noGrp="1"/>
          </p:cNvSpPr>
          <p:nvPr>
            <p:ph type="body" idx="1"/>
          </p:nvPr>
        </p:nvSpPr>
        <p:spPr>
          <a:xfrm>
            <a:off x="838200" y="1535811"/>
            <a:ext cx="5761620" cy="4351338"/>
          </a:xfrm>
        </p:spPr>
        <p:txBody>
          <a:bodyPr/>
          <a:lstStyle/>
          <a:p>
            <a:pPr>
              <a:lnSpc>
                <a:spcPct val="150000"/>
              </a:lnSpc>
            </a:pPr>
            <a:r>
              <a:rPr lang="en-US"/>
              <a:t>What is Redux?</a:t>
            </a:r>
          </a:p>
          <a:p>
            <a:pPr lvl="1">
              <a:lnSpc>
                <a:spcPct val="150000"/>
              </a:lnSpc>
            </a:pPr>
            <a:r>
              <a:rPr lang="en-US"/>
              <a:t>Predictable state container for JavaScript apps</a:t>
            </a:r>
          </a:p>
          <a:p>
            <a:pPr lvl="1">
              <a:lnSpc>
                <a:spcPct val="150000"/>
              </a:lnSpc>
            </a:pPr>
            <a:r>
              <a:rPr lang="en-US"/>
              <a:t>Inspired by Flux architecture, Elm language, Immutable</a:t>
            </a:r>
          </a:p>
          <a:p>
            <a:pPr lvl="1">
              <a:lnSpc>
                <a:spcPct val="150000"/>
              </a:lnSpc>
            </a:pPr>
            <a:r>
              <a:rPr lang="en-US"/>
              <a:t>Makes state mutations predictable</a:t>
            </a:r>
          </a:p>
          <a:p>
            <a:endParaRPr lang="en-US"/>
          </a:p>
        </p:txBody>
      </p:sp>
      <p:sp>
        <p:nvSpPr>
          <p:cNvPr id="4" name="Slide Number Placeholder 3">
            <a:extLst>
              <a:ext uri="{FF2B5EF4-FFF2-40B4-BE49-F238E27FC236}">
                <a16:creationId xmlns:a16="http://schemas.microsoft.com/office/drawing/2014/main" id="{840C619C-F682-468F-8B43-A88D09AAF91F}"/>
              </a:ext>
            </a:extLst>
          </p:cNvPr>
          <p:cNvSpPr>
            <a:spLocks noGrp="1"/>
          </p:cNvSpPr>
          <p:nvPr>
            <p:ph type="sldNum" idx="12"/>
          </p:nvPr>
        </p:nvSpPr>
        <p:spPr/>
        <p:txBody>
          <a:bodyPr/>
          <a:lstStyle/>
          <a:p>
            <a:fld id="{00000000-1234-1234-1234-123412341234}" type="slidenum">
              <a:rPr lang="en-US" smtClean="0"/>
              <a:pPr/>
              <a:t>14</a:t>
            </a:fld>
            <a:endParaRPr lang="en-US"/>
          </a:p>
        </p:txBody>
      </p:sp>
      <p:pic>
        <p:nvPicPr>
          <p:cNvPr id="5" name="Picture 4">
            <a:extLst>
              <a:ext uri="{FF2B5EF4-FFF2-40B4-BE49-F238E27FC236}">
                <a16:creationId xmlns:a16="http://schemas.microsoft.com/office/drawing/2014/main" id="{1DF86607-9D31-4145-99DF-FD43ACD46079}"/>
              </a:ext>
            </a:extLst>
          </p:cNvPr>
          <p:cNvPicPr>
            <a:picLocks noChangeAspect="1"/>
          </p:cNvPicPr>
          <p:nvPr/>
        </p:nvPicPr>
        <p:blipFill>
          <a:blip r:embed="rId2"/>
          <a:stretch>
            <a:fillRect/>
          </a:stretch>
        </p:blipFill>
        <p:spPr>
          <a:xfrm>
            <a:off x="6599820" y="1825591"/>
            <a:ext cx="5456528" cy="3369406"/>
          </a:xfrm>
          <a:prstGeom prst="rect">
            <a:avLst/>
          </a:prstGeom>
        </p:spPr>
      </p:pic>
    </p:spTree>
    <p:extLst>
      <p:ext uri="{BB962C8B-B14F-4D97-AF65-F5344CB8AC3E}">
        <p14:creationId xmlns:p14="http://schemas.microsoft.com/office/powerpoint/2010/main" val="399631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2F60-C4CC-49E5-9B56-91525D106061}"/>
              </a:ext>
            </a:extLst>
          </p:cNvPr>
          <p:cNvSpPr>
            <a:spLocks noGrp="1"/>
          </p:cNvSpPr>
          <p:nvPr>
            <p:ph type="title"/>
          </p:nvPr>
        </p:nvSpPr>
        <p:spPr/>
        <p:txBody>
          <a:bodyPr/>
          <a:lstStyle/>
          <a:p>
            <a:r>
              <a:rPr lang="en-US" spc="-5"/>
              <a:t>Main</a:t>
            </a:r>
            <a:r>
              <a:rPr lang="en-US" spc="-35"/>
              <a:t> </a:t>
            </a:r>
            <a:r>
              <a:rPr lang="en-US" spc="-5"/>
              <a:t>Principles</a:t>
            </a:r>
            <a:r>
              <a:rPr lang="en-US" spc="-25"/>
              <a:t> </a:t>
            </a:r>
            <a:r>
              <a:rPr lang="en-US"/>
              <a:t>of</a:t>
            </a:r>
            <a:r>
              <a:rPr lang="en-US" spc="-25"/>
              <a:t> </a:t>
            </a:r>
            <a:r>
              <a:rPr lang="en-US" spc="-20"/>
              <a:t>Redux</a:t>
            </a:r>
            <a:endParaRPr lang="en-US"/>
          </a:p>
        </p:txBody>
      </p:sp>
      <p:sp>
        <p:nvSpPr>
          <p:cNvPr id="3" name="Text Placeholder 2">
            <a:extLst>
              <a:ext uri="{FF2B5EF4-FFF2-40B4-BE49-F238E27FC236}">
                <a16:creationId xmlns:a16="http://schemas.microsoft.com/office/drawing/2014/main" id="{0CE128E3-07B3-4D7C-808A-30FD205584C2}"/>
              </a:ext>
            </a:extLst>
          </p:cNvPr>
          <p:cNvSpPr>
            <a:spLocks noGrp="1"/>
          </p:cNvSpPr>
          <p:nvPr>
            <p:ph type="body" idx="1"/>
          </p:nvPr>
        </p:nvSpPr>
        <p:spPr/>
        <p:txBody>
          <a:bodyPr>
            <a:normAutofit fontScale="92500" lnSpcReduction="10000"/>
          </a:bodyPr>
          <a:lstStyle/>
          <a:p>
            <a:pPr>
              <a:lnSpc>
                <a:spcPct val="150000"/>
              </a:lnSpc>
            </a:pPr>
            <a:r>
              <a:rPr lang="en-US"/>
              <a:t>Single source of truth</a:t>
            </a:r>
          </a:p>
          <a:p>
            <a:pPr lvl="1">
              <a:lnSpc>
                <a:spcPct val="150000"/>
              </a:lnSpc>
            </a:pPr>
            <a:r>
              <a:rPr lang="en-US"/>
              <a:t>Single state object tree within a single store</a:t>
            </a:r>
          </a:p>
          <a:p>
            <a:pPr>
              <a:lnSpc>
                <a:spcPct val="150000"/>
              </a:lnSpc>
            </a:pPr>
            <a:r>
              <a:rPr lang="en-US"/>
              <a:t>State is read-only (only getters, no setters)</a:t>
            </a:r>
          </a:p>
          <a:p>
            <a:pPr lvl="1">
              <a:lnSpc>
                <a:spcPct val="150000"/>
              </a:lnSpc>
            </a:pPr>
            <a:r>
              <a:rPr lang="en-US"/>
              <a:t>Changes should only be done through actions</a:t>
            </a:r>
          </a:p>
          <a:p>
            <a:pPr>
              <a:lnSpc>
                <a:spcPct val="150000"/>
              </a:lnSpc>
            </a:pPr>
            <a:r>
              <a:rPr lang="en-US"/>
              <a:t>Changes are made with pure functions</a:t>
            </a:r>
          </a:p>
          <a:p>
            <a:pPr lvl="1">
              <a:lnSpc>
                <a:spcPct val="150000"/>
              </a:lnSpc>
            </a:pPr>
            <a:r>
              <a:rPr lang="en-US"/>
              <a:t>Take previous state and action and return next state</a:t>
            </a:r>
          </a:p>
          <a:p>
            <a:pPr lvl="1">
              <a:lnSpc>
                <a:spcPct val="150000"/>
              </a:lnSpc>
            </a:pPr>
            <a:r>
              <a:rPr lang="en-US"/>
              <a:t>No mutation of the previous state</a:t>
            </a:r>
          </a:p>
          <a:p>
            <a:endParaRPr lang="en-US"/>
          </a:p>
        </p:txBody>
      </p:sp>
      <p:sp>
        <p:nvSpPr>
          <p:cNvPr id="4" name="Slide Number Placeholder 3">
            <a:extLst>
              <a:ext uri="{FF2B5EF4-FFF2-40B4-BE49-F238E27FC236}">
                <a16:creationId xmlns:a16="http://schemas.microsoft.com/office/drawing/2014/main" id="{47FD8C8B-861A-48F6-AFE5-4793BCAA4F90}"/>
              </a:ext>
            </a:extLst>
          </p:cNvPr>
          <p:cNvSpPr>
            <a:spLocks noGrp="1"/>
          </p:cNvSpPr>
          <p:nvPr>
            <p:ph type="sldNum" idx="12"/>
          </p:nvPr>
        </p:nvSpPr>
        <p:spPr/>
        <p:txBody>
          <a:bodyPr/>
          <a:lstStyle/>
          <a:p>
            <a:fld id="{00000000-1234-1234-1234-123412341234}" type="slidenum">
              <a:rPr lang="en-US" smtClean="0"/>
              <a:pPr/>
              <a:t>15</a:t>
            </a:fld>
            <a:endParaRPr lang="en-US"/>
          </a:p>
        </p:txBody>
      </p:sp>
    </p:spTree>
    <p:extLst>
      <p:ext uri="{BB962C8B-B14F-4D97-AF65-F5344CB8AC3E}">
        <p14:creationId xmlns:p14="http://schemas.microsoft.com/office/powerpoint/2010/main" val="3781409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4865B2-D102-1444-B190-01743625242D}"/>
              </a:ext>
            </a:extLst>
          </p:cNvPr>
          <p:cNvSpPr>
            <a:spLocks noGrp="1"/>
          </p:cNvSpPr>
          <p:nvPr>
            <p:ph type="sldNum" sz="quarter" idx="12"/>
          </p:nvPr>
        </p:nvSpPr>
        <p:spPr/>
        <p:txBody>
          <a:bodyPr/>
          <a:lstStyle/>
          <a:p>
            <a:fld id="{289B54F0-ACAA-B148-9265-2A8F79BF8221}" type="slidenum">
              <a:rPr lang="en-US"/>
              <a:t>16</a:t>
            </a:fld>
            <a:endParaRPr lang="en-US"/>
          </a:p>
        </p:txBody>
      </p:sp>
      <p:sp>
        <p:nvSpPr>
          <p:cNvPr id="4" name="Title 3">
            <a:extLst>
              <a:ext uri="{FF2B5EF4-FFF2-40B4-BE49-F238E27FC236}">
                <a16:creationId xmlns:a16="http://schemas.microsoft.com/office/drawing/2014/main" id="{A243D598-2F01-A54F-A41A-0D1D70FDBB76}"/>
              </a:ext>
            </a:extLst>
          </p:cNvPr>
          <p:cNvSpPr>
            <a:spLocks noGrp="1"/>
          </p:cNvSpPr>
          <p:nvPr>
            <p:ph type="title"/>
          </p:nvPr>
        </p:nvSpPr>
        <p:spPr/>
        <p:txBody>
          <a:bodyPr/>
          <a:lstStyle/>
          <a:p>
            <a:r>
              <a:rPr lang="en-US" spc="-15" dirty="0"/>
              <a:t>What</a:t>
            </a:r>
            <a:r>
              <a:rPr lang="en-US" spc="-45" dirty="0"/>
              <a:t> </a:t>
            </a:r>
            <a:r>
              <a:rPr lang="en-US" spc="-5" dirty="0"/>
              <a:t>is</a:t>
            </a:r>
            <a:r>
              <a:rPr lang="en-US" spc="-25" dirty="0"/>
              <a:t> </a:t>
            </a:r>
            <a:r>
              <a:rPr lang="en-US" spc="-20" dirty="0"/>
              <a:t>Redux</a:t>
            </a:r>
            <a:endParaRPr lang="en-US"/>
          </a:p>
        </p:txBody>
      </p:sp>
      <p:sp>
        <p:nvSpPr>
          <p:cNvPr id="5" name="Content Placeholder 4">
            <a:extLst>
              <a:ext uri="{FF2B5EF4-FFF2-40B4-BE49-F238E27FC236}">
                <a16:creationId xmlns:a16="http://schemas.microsoft.com/office/drawing/2014/main" id="{528BA023-1734-AE42-90FE-9C77E7597799}"/>
              </a:ext>
            </a:extLst>
          </p:cNvPr>
          <p:cNvSpPr>
            <a:spLocks noGrp="1"/>
          </p:cNvSpPr>
          <p:nvPr>
            <p:ph idx="1"/>
          </p:nvPr>
        </p:nvSpPr>
        <p:spPr/>
        <p:txBody>
          <a:bodyPr>
            <a:normAutofit lnSpcReduction="10000"/>
          </a:bodyPr>
          <a:lstStyle/>
          <a:p>
            <a:pPr algn="just">
              <a:lnSpc>
                <a:spcPct val="150000"/>
              </a:lnSpc>
            </a:pPr>
            <a:r>
              <a:rPr lang="en-US" dirty="0"/>
              <a:t>Single store and single state tree enables powerful techniques:</a:t>
            </a:r>
          </a:p>
          <a:p>
            <a:pPr lvl="1">
              <a:lnSpc>
                <a:spcPct val="150000"/>
              </a:lnSpc>
            </a:pPr>
            <a:r>
              <a:rPr lang="en-US" dirty="0"/>
              <a:t>Logging</a:t>
            </a:r>
          </a:p>
          <a:p>
            <a:pPr lvl="1">
              <a:lnSpc>
                <a:spcPct val="150000"/>
              </a:lnSpc>
            </a:pPr>
            <a:r>
              <a:rPr lang="en-US" dirty="0"/>
              <a:t>API handling</a:t>
            </a:r>
          </a:p>
          <a:p>
            <a:pPr lvl="1">
              <a:lnSpc>
                <a:spcPct val="150000"/>
              </a:lnSpc>
            </a:pPr>
            <a:r>
              <a:rPr lang="en-US" dirty="0"/>
              <a:t>Undo/redo</a:t>
            </a:r>
          </a:p>
          <a:p>
            <a:pPr lvl="1">
              <a:lnSpc>
                <a:spcPct val="150000"/>
              </a:lnSpc>
            </a:pPr>
            <a:r>
              <a:rPr lang="en-US" dirty="0"/>
              <a:t>State persistence</a:t>
            </a:r>
          </a:p>
          <a:p>
            <a:pPr lvl="1">
              <a:lnSpc>
                <a:spcPct val="150000"/>
              </a:lnSpc>
            </a:pPr>
            <a:r>
              <a:rPr lang="en-US" dirty="0"/>
              <a:t>“time-travel debugging”</a:t>
            </a:r>
          </a:p>
        </p:txBody>
      </p:sp>
      <p:pic>
        <p:nvPicPr>
          <p:cNvPr id="3074" name="Picture 2" descr="redux-la-gi">
            <a:extLst>
              <a:ext uri="{FF2B5EF4-FFF2-40B4-BE49-F238E27FC236}">
                <a16:creationId xmlns:a16="http://schemas.microsoft.com/office/drawing/2014/main" id="{93CBC75B-CCBB-4847-B30B-A6444D616C8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60298" y="2394928"/>
            <a:ext cx="4651524" cy="349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99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26A906-ACEF-524D-ABA3-4200E0BEADB9}"/>
              </a:ext>
            </a:extLst>
          </p:cNvPr>
          <p:cNvSpPr>
            <a:spLocks noGrp="1"/>
          </p:cNvSpPr>
          <p:nvPr>
            <p:ph type="sldNum" sz="quarter" idx="12"/>
          </p:nvPr>
        </p:nvSpPr>
        <p:spPr/>
        <p:txBody>
          <a:bodyPr/>
          <a:lstStyle/>
          <a:p>
            <a:fld id="{289B54F0-ACAA-B148-9265-2A8F79BF8221}" type="slidenum">
              <a:rPr lang="en-US"/>
              <a:t>17</a:t>
            </a:fld>
            <a:endParaRPr lang="en-US"/>
          </a:p>
        </p:txBody>
      </p:sp>
      <p:sp>
        <p:nvSpPr>
          <p:cNvPr id="4" name="Title 3">
            <a:extLst>
              <a:ext uri="{FF2B5EF4-FFF2-40B4-BE49-F238E27FC236}">
                <a16:creationId xmlns:a16="http://schemas.microsoft.com/office/drawing/2014/main" id="{B693DE0E-A69E-2541-9FAC-A4FE6A79A99A}"/>
              </a:ext>
            </a:extLst>
          </p:cNvPr>
          <p:cNvSpPr>
            <a:spLocks noGrp="1"/>
          </p:cNvSpPr>
          <p:nvPr>
            <p:ph type="title"/>
          </p:nvPr>
        </p:nvSpPr>
        <p:spPr/>
        <p:txBody>
          <a:bodyPr/>
          <a:lstStyle/>
          <a:p>
            <a:r>
              <a:rPr lang="en-US" spc="-20" dirty="0"/>
              <a:t>Redux</a:t>
            </a:r>
            <a:r>
              <a:rPr lang="en-US" spc="-35" dirty="0"/>
              <a:t> </a:t>
            </a:r>
            <a:r>
              <a:rPr lang="en-US" spc="-25" dirty="0"/>
              <a:t>Data</a:t>
            </a:r>
            <a:r>
              <a:rPr lang="en-US" spc="-35" dirty="0"/>
              <a:t> </a:t>
            </a:r>
            <a:r>
              <a:rPr lang="en-US" spc="-10" dirty="0"/>
              <a:t>Flow</a:t>
            </a:r>
            <a:endParaRPr lang="en-US" dirty="0"/>
          </a:p>
        </p:txBody>
      </p:sp>
      <p:sp>
        <p:nvSpPr>
          <p:cNvPr id="5" name="Content Placeholder 4">
            <a:extLst>
              <a:ext uri="{FF2B5EF4-FFF2-40B4-BE49-F238E27FC236}">
                <a16:creationId xmlns:a16="http://schemas.microsoft.com/office/drawing/2014/main" id="{7A54C748-1FCE-5A4D-BD7E-AE1E17BB589A}"/>
              </a:ext>
            </a:extLst>
          </p:cNvPr>
          <p:cNvSpPr>
            <a:spLocks noGrp="1"/>
          </p:cNvSpPr>
          <p:nvPr>
            <p:ph idx="1"/>
          </p:nvPr>
        </p:nvSpPr>
        <p:spPr/>
        <p:txBody>
          <a:bodyPr/>
          <a:lstStyle/>
          <a:p>
            <a:r>
              <a:rPr lang="en-US" dirty="0"/>
              <a:t>Uni-directional data flow</a:t>
            </a:r>
          </a:p>
        </p:txBody>
      </p:sp>
      <p:pic>
        <p:nvPicPr>
          <p:cNvPr id="6" name="Picture 5">
            <a:extLst>
              <a:ext uri="{FF2B5EF4-FFF2-40B4-BE49-F238E27FC236}">
                <a16:creationId xmlns:a16="http://schemas.microsoft.com/office/drawing/2014/main" id="{98BB3D41-2920-6345-BA86-A0E7F7F1AD7E}"/>
              </a:ext>
            </a:extLst>
          </p:cNvPr>
          <p:cNvPicPr>
            <a:picLocks noChangeAspect="1"/>
          </p:cNvPicPr>
          <p:nvPr/>
        </p:nvPicPr>
        <p:blipFill>
          <a:blip r:embed="rId3"/>
          <a:stretch>
            <a:fillRect/>
          </a:stretch>
        </p:blipFill>
        <p:spPr>
          <a:xfrm>
            <a:off x="160815" y="2517526"/>
            <a:ext cx="5050282" cy="3142745"/>
          </a:xfrm>
          <a:prstGeom prst="rect">
            <a:avLst/>
          </a:prstGeom>
        </p:spPr>
      </p:pic>
      <p:sp>
        <p:nvSpPr>
          <p:cNvPr id="7" name="Content Placeholder 4">
            <a:extLst>
              <a:ext uri="{FF2B5EF4-FFF2-40B4-BE49-F238E27FC236}">
                <a16:creationId xmlns:a16="http://schemas.microsoft.com/office/drawing/2014/main" id="{F873278F-3E13-9B0D-A822-92C598D4DADE}"/>
              </a:ext>
            </a:extLst>
          </p:cNvPr>
          <p:cNvSpPr txBox="1">
            <a:spLocks/>
          </p:cNvSpPr>
          <p:nvPr/>
        </p:nvSpPr>
        <p:spPr>
          <a:xfrm>
            <a:off x="5426110" y="1475658"/>
            <a:ext cx="6407455" cy="4627563"/>
          </a:xfrm>
          <a:prstGeom prst="rect">
            <a:avLst/>
          </a:prstGeom>
        </p:spPr>
        <p:txBody>
          <a:bodyPr vert="horz" lIns="91440" tIns="45720" rIns="91440" bIns="45720" rtlCol="0">
            <a:noAutofit/>
          </a:bodyPr>
          <a:lstStyle>
            <a:lvl1pPr marL="344488" indent="-344488" algn="l" defTabSz="914400" rtl="0" eaLnBrk="1" latinLnBrk="0" hangingPunct="1">
              <a:lnSpc>
                <a:spcPct val="130000"/>
              </a:lnSpc>
              <a:spcBef>
                <a:spcPts val="1000"/>
              </a:spcBef>
              <a:buClr>
                <a:srgbClr val="892912"/>
              </a:buClr>
              <a:buSzPct val="60000"/>
              <a:buFont typeface=".Lucida Grande UI Regular"/>
              <a:buChar char="◆"/>
              <a:tabLst/>
              <a:defRPr sz="2800" kern="1200">
                <a:solidFill>
                  <a:schemeClr val="tx1"/>
                </a:solidFill>
                <a:latin typeface="Arial" panose="020B0604020202020204" pitchFamily="34" charset="0"/>
                <a:ea typeface="+mn-ea"/>
                <a:cs typeface="Arial" panose="020B0604020202020204" pitchFamily="34" charset="0"/>
              </a:defRPr>
            </a:lvl1pPr>
            <a:lvl2pPr marL="685800" indent="-341313" algn="l" defTabSz="914400" rtl="0" eaLnBrk="1" latinLnBrk="0" hangingPunct="1">
              <a:lnSpc>
                <a:spcPct val="130000"/>
              </a:lnSpc>
              <a:spcBef>
                <a:spcPts val="500"/>
              </a:spcBef>
              <a:buClr>
                <a:srgbClr val="C00000"/>
              </a:buClr>
              <a:buSzPct val="80000"/>
              <a:buFont typeface="Wingdings" pitchFamily="2" charset="2"/>
              <a:buChar char="§"/>
              <a:tabLst/>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3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t>State</a:t>
            </a:r>
            <a:r>
              <a:rPr lang="en-US" sz="2400" dirty="0"/>
              <a:t>: stored in plain JS object</a:t>
            </a:r>
          </a:p>
          <a:p>
            <a:pPr algn="just"/>
            <a:r>
              <a:rPr lang="en-US" sz="2400" b="1" dirty="0"/>
              <a:t>Action</a:t>
            </a:r>
            <a:r>
              <a:rPr lang="en-US" sz="2400" dirty="0"/>
              <a:t>: plain JS object with a type field that  specifies how to change something in the state</a:t>
            </a:r>
          </a:p>
          <a:p>
            <a:pPr algn="just"/>
            <a:r>
              <a:rPr lang="en-US" sz="2400" b="1" dirty="0"/>
              <a:t>Reducer</a:t>
            </a:r>
            <a:r>
              <a:rPr lang="en-US" sz="2400" dirty="0"/>
              <a:t>: pure functions that take the current  state and action and return a new state</a:t>
            </a:r>
          </a:p>
          <a:p>
            <a:pPr lvl="1" algn="just"/>
            <a:r>
              <a:rPr lang="en-US" dirty="0"/>
              <a:t>Update data immutably (do not modify inputs)</a:t>
            </a:r>
          </a:p>
        </p:txBody>
      </p:sp>
    </p:spTree>
    <p:extLst>
      <p:ext uri="{BB962C8B-B14F-4D97-AF65-F5344CB8AC3E}">
        <p14:creationId xmlns:p14="http://schemas.microsoft.com/office/powerpoint/2010/main" val="117906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3865-0C73-40D2-A69E-1972B9A436C7}"/>
              </a:ext>
            </a:extLst>
          </p:cNvPr>
          <p:cNvSpPr>
            <a:spLocks noGrp="1"/>
          </p:cNvSpPr>
          <p:nvPr>
            <p:ph type="title"/>
          </p:nvPr>
        </p:nvSpPr>
        <p:spPr/>
        <p:txBody>
          <a:bodyPr/>
          <a:lstStyle/>
          <a:p>
            <a:r>
              <a:rPr lang="en-US"/>
              <a:t>How to install redux</a:t>
            </a:r>
          </a:p>
        </p:txBody>
      </p:sp>
      <p:sp>
        <p:nvSpPr>
          <p:cNvPr id="3" name="Text Placeholder 2">
            <a:extLst>
              <a:ext uri="{FF2B5EF4-FFF2-40B4-BE49-F238E27FC236}">
                <a16:creationId xmlns:a16="http://schemas.microsoft.com/office/drawing/2014/main" id="{FE1C699A-EDBF-4FB8-B5DC-3149BEEDBD9F}"/>
              </a:ext>
            </a:extLst>
          </p:cNvPr>
          <p:cNvSpPr>
            <a:spLocks noGrp="1"/>
          </p:cNvSpPr>
          <p:nvPr>
            <p:ph type="body" idx="1"/>
          </p:nvPr>
        </p:nvSpPr>
        <p:spPr>
          <a:xfrm>
            <a:off x="838200" y="1535810"/>
            <a:ext cx="10515600" cy="4944889"/>
          </a:xfrm>
        </p:spPr>
        <p:txBody>
          <a:bodyPr>
            <a:normAutofit fontScale="92500" lnSpcReduction="10000"/>
          </a:bodyPr>
          <a:lstStyle/>
          <a:p>
            <a:pPr algn="just"/>
            <a:r>
              <a:rPr lang="en-US" b="1"/>
              <a:t>Redux</a:t>
            </a:r>
            <a:r>
              <a:rPr lang="en-US"/>
              <a:t>: Application state management library helps maintain and update application state in the "store“.</a:t>
            </a:r>
          </a:p>
          <a:p>
            <a:pPr marL="571500" lvl="1" indent="0" algn="just">
              <a:buNone/>
            </a:pPr>
            <a:r>
              <a:rPr lang="en-US">
                <a:latin typeface="Courier New" panose="02070309020205020404" pitchFamily="49" charset="0"/>
                <a:cs typeface="Courier New" panose="02070309020205020404" pitchFamily="49" charset="0"/>
              </a:rPr>
              <a:t>	npm i redux@4.2.1</a:t>
            </a:r>
          </a:p>
          <a:p>
            <a:pPr algn="just"/>
            <a:r>
              <a:rPr lang="en-US" b="1"/>
              <a:t>React-Redux</a:t>
            </a:r>
            <a:r>
              <a:rPr lang="en-US"/>
              <a:t>: Library combining React and Redux, providing connection between React component and Redux store. Provide hooks like useSelector and useDispatch to access state and send actions to the Redux store from components.</a:t>
            </a:r>
          </a:p>
          <a:p>
            <a:pPr marL="571500" lvl="1" indent="0" algn="just">
              <a:buNone/>
            </a:pPr>
            <a:r>
              <a:rPr lang="en-US"/>
              <a:t>	</a:t>
            </a:r>
            <a:r>
              <a:rPr lang="en-US">
                <a:latin typeface="Courier New" panose="02070309020205020404" pitchFamily="49" charset="0"/>
                <a:cs typeface="Courier New" panose="02070309020205020404" pitchFamily="49" charset="0"/>
              </a:rPr>
              <a:t>npm i react-redux@8.1.3</a:t>
            </a:r>
          </a:p>
          <a:p>
            <a:pPr algn="just"/>
            <a:r>
              <a:rPr lang="en-US" b="1"/>
              <a:t>Redux Thunk</a:t>
            </a:r>
            <a:r>
              <a:rPr lang="en-US"/>
              <a:t>: Redux middleware, allowing to handle asynchronous actions in Redux. Actions perform asynchronous tasks such as API calls, handle waiting tasks, and then dispatch subsequent actions.</a:t>
            </a:r>
          </a:p>
          <a:p>
            <a:pPr marL="571500" lvl="1" indent="0" algn="just">
              <a:buNone/>
            </a:pPr>
            <a:r>
              <a:rPr lang="en-US"/>
              <a:t>	</a:t>
            </a:r>
            <a:r>
              <a:rPr lang="en-US">
                <a:latin typeface="Courier New" panose="02070309020205020404" pitchFamily="49" charset="0"/>
                <a:cs typeface="Courier New" panose="02070309020205020404" pitchFamily="49" charset="0"/>
              </a:rPr>
              <a:t>npm i redux-thunk@2.4.2 </a:t>
            </a:r>
          </a:p>
        </p:txBody>
      </p:sp>
      <p:sp>
        <p:nvSpPr>
          <p:cNvPr id="4" name="Slide Number Placeholder 3">
            <a:extLst>
              <a:ext uri="{FF2B5EF4-FFF2-40B4-BE49-F238E27FC236}">
                <a16:creationId xmlns:a16="http://schemas.microsoft.com/office/drawing/2014/main" id="{EEAE1019-5CB2-4FC8-8EAF-15B3279D9523}"/>
              </a:ext>
            </a:extLst>
          </p:cNvPr>
          <p:cNvSpPr>
            <a:spLocks noGrp="1"/>
          </p:cNvSpPr>
          <p:nvPr>
            <p:ph type="sldNum" idx="12"/>
          </p:nvPr>
        </p:nvSpPr>
        <p:spPr/>
        <p:txBody>
          <a:bodyPr/>
          <a:lstStyle/>
          <a:p>
            <a:fld id="{00000000-1234-1234-1234-123412341234}" type="slidenum">
              <a:rPr lang="en-US" smtClean="0"/>
              <a:pPr/>
              <a:t>18</a:t>
            </a:fld>
            <a:endParaRPr lang="en-US"/>
          </a:p>
        </p:txBody>
      </p:sp>
    </p:spTree>
    <p:extLst>
      <p:ext uri="{BB962C8B-B14F-4D97-AF65-F5344CB8AC3E}">
        <p14:creationId xmlns:p14="http://schemas.microsoft.com/office/powerpoint/2010/main" val="1120944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A6BD-3B1D-491F-9260-5CDECABA9FCC}"/>
              </a:ext>
            </a:extLst>
          </p:cNvPr>
          <p:cNvSpPr>
            <a:spLocks noGrp="1"/>
          </p:cNvSpPr>
          <p:nvPr>
            <p:ph type="title"/>
          </p:nvPr>
        </p:nvSpPr>
        <p:spPr/>
        <p:txBody>
          <a:bodyPr/>
          <a:lstStyle/>
          <a:p>
            <a:r>
              <a:rPr lang="en-US"/>
              <a:t>Redux Action</a:t>
            </a:r>
          </a:p>
        </p:txBody>
      </p:sp>
      <p:sp>
        <p:nvSpPr>
          <p:cNvPr id="3" name="Text Placeholder 2">
            <a:extLst>
              <a:ext uri="{FF2B5EF4-FFF2-40B4-BE49-F238E27FC236}">
                <a16:creationId xmlns:a16="http://schemas.microsoft.com/office/drawing/2014/main" id="{436796A9-2F5A-4C16-9ABA-F3C4F811FB9F}"/>
              </a:ext>
            </a:extLst>
          </p:cNvPr>
          <p:cNvSpPr>
            <a:spLocks noGrp="1"/>
          </p:cNvSpPr>
          <p:nvPr>
            <p:ph type="body" idx="1"/>
          </p:nvPr>
        </p:nvSpPr>
        <p:spPr/>
        <p:txBody>
          <a:bodyPr>
            <a:normAutofit/>
          </a:bodyPr>
          <a:lstStyle/>
          <a:p>
            <a:pPr algn="just"/>
            <a:r>
              <a:rPr lang="en-US" sz="2400"/>
              <a:t>Actions are simply events. They are the way we send data from the app to the Redux store. These data can be from user vs app interaction, API calls or can also be from form submission.</a:t>
            </a:r>
          </a:p>
        </p:txBody>
      </p:sp>
      <p:sp>
        <p:nvSpPr>
          <p:cNvPr id="4" name="Slide Number Placeholder 3">
            <a:extLst>
              <a:ext uri="{FF2B5EF4-FFF2-40B4-BE49-F238E27FC236}">
                <a16:creationId xmlns:a16="http://schemas.microsoft.com/office/drawing/2014/main" id="{97EC1304-1345-48C8-97EE-F6CD6C45B935}"/>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8" name="TextBox 7">
            <a:extLst>
              <a:ext uri="{FF2B5EF4-FFF2-40B4-BE49-F238E27FC236}">
                <a16:creationId xmlns:a16="http://schemas.microsoft.com/office/drawing/2014/main" id="{B4E0666A-5BA7-4066-9A2A-1B9C80B9133A}"/>
              </a:ext>
            </a:extLst>
          </p:cNvPr>
          <p:cNvSpPr txBox="1"/>
          <p:nvPr/>
        </p:nvSpPr>
        <p:spPr>
          <a:xfrm>
            <a:off x="1204127" y="2908388"/>
            <a:ext cx="5759380" cy="3754874"/>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//Action.js</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increment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decrement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'./counterSlice'</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incrementAsync</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dispatch</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dispatch</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increment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1000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decrementAsync</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dispatch</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dispatch</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decrement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1000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p:txBody>
      </p:sp>
      <p:pic>
        <p:nvPicPr>
          <p:cNvPr id="14" name="Picture 13">
            <a:extLst>
              <a:ext uri="{FF2B5EF4-FFF2-40B4-BE49-F238E27FC236}">
                <a16:creationId xmlns:a16="http://schemas.microsoft.com/office/drawing/2014/main" id="{24FCC879-C2BC-4A86-B109-4C091A940936}"/>
              </a:ext>
            </a:extLst>
          </p:cNvPr>
          <p:cNvPicPr>
            <a:picLocks noChangeAspect="1"/>
          </p:cNvPicPr>
          <p:nvPr/>
        </p:nvPicPr>
        <p:blipFill>
          <a:blip r:embed="rId2"/>
          <a:stretch>
            <a:fillRect/>
          </a:stretch>
        </p:blipFill>
        <p:spPr>
          <a:xfrm>
            <a:off x="8534006" y="2908388"/>
            <a:ext cx="2819794" cy="1514686"/>
          </a:xfrm>
          <a:prstGeom prst="rect">
            <a:avLst/>
          </a:prstGeom>
        </p:spPr>
      </p:pic>
    </p:spTree>
    <p:extLst>
      <p:ext uri="{BB962C8B-B14F-4D97-AF65-F5344CB8AC3E}">
        <p14:creationId xmlns:p14="http://schemas.microsoft.com/office/powerpoint/2010/main" val="414408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algn="just"/>
            <a:r>
              <a:rPr lang="en-US" sz="2400"/>
              <a:t>Discuss the features of the Flux architecture.</a:t>
            </a:r>
          </a:p>
          <a:p>
            <a:pPr algn="just"/>
            <a:r>
              <a:rPr lang="en-US" sz="2400"/>
              <a:t>Explain the Redux approach to implementing a variant of the Flow architecture.</a:t>
            </a:r>
          </a:p>
          <a:p>
            <a:pPr lvl="0" algn="just"/>
            <a:r>
              <a:rPr lang="en-US" sz="2400"/>
              <a:t>Install and Configure Redux.</a:t>
            </a:r>
          </a:p>
          <a:p>
            <a:pPr algn="just"/>
            <a:r>
              <a:rPr lang="en-US" sz="2400"/>
              <a:t>Define Redux Toolkit</a:t>
            </a:r>
          </a:p>
          <a:p>
            <a:pPr algn="just"/>
            <a:r>
              <a:rPr lang="en-US" sz="2400"/>
              <a:t>Split the reducer function into multiple simpler functions and combine the reducer functions</a:t>
            </a:r>
          </a:p>
          <a:p>
            <a:pPr lvl="0" algn="just"/>
            <a:r>
              <a:rPr lang="en-US" sz="2400">
                <a:effectLst/>
              </a:rPr>
              <a:t>Use Redux Thunk middleware to return a function instead of an action</a:t>
            </a:r>
          </a:p>
          <a:p>
            <a:pPr lvl="0" algn="just"/>
            <a:r>
              <a:rPr lang="en-US" sz="2400">
                <a:effectLst/>
              </a:rPr>
              <a:t>Use a logger middleware to print a log of actions initiated on the Redux store</a:t>
            </a:r>
          </a:p>
          <a:p>
            <a:pPr lvl="0" algn="just"/>
            <a:endParaRPr lang="en-US" sz="2400">
              <a:effectLst/>
            </a:endParaRPr>
          </a:p>
          <a:p>
            <a:pPr algn="just"/>
            <a:endParaRPr lang="en-US" sz="2400"/>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BEF0-3B2A-4FBB-81AF-281BD6368457}"/>
              </a:ext>
            </a:extLst>
          </p:cNvPr>
          <p:cNvSpPr>
            <a:spLocks noGrp="1"/>
          </p:cNvSpPr>
          <p:nvPr>
            <p:ph type="title"/>
          </p:nvPr>
        </p:nvSpPr>
        <p:spPr/>
        <p:txBody>
          <a:bodyPr/>
          <a:lstStyle/>
          <a:p>
            <a:r>
              <a:rPr lang="en-US"/>
              <a:t>Redux Reducer</a:t>
            </a:r>
          </a:p>
        </p:txBody>
      </p:sp>
      <p:sp>
        <p:nvSpPr>
          <p:cNvPr id="3" name="Text Placeholder 2">
            <a:extLst>
              <a:ext uri="{FF2B5EF4-FFF2-40B4-BE49-F238E27FC236}">
                <a16:creationId xmlns:a16="http://schemas.microsoft.com/office/drawing/2014/main" id="{9150CD95-919C-4566-8216-E1F6C56BFC9E}"/>
              </a:ext>
            </a:extLst>
          </p:cNvPr>
          <p:cNvSpPr>
            <a:spLocks noGrp="1"/>
          </p:cNvSpPr>
          <p:nvPr>
            <p:ph type="body" idx="1"/>
          </p:nvPr>
        </p:nvSpPr>
        <p:spPr/>
        <p:txBody>
          <a:bodyPr>
            <a:normAutofit/>
          </a:bodyPr>
          <a:lstStyle/>
          <a:p>
            <a:pPr algn="just"/>
            <a:r>
              <a:rPr lang="en-US" sz="2400"/>
              <a:t>Reducers are primitive functions that take the current state of the app, perform an action, and return a new state. </a:t>
            </a:r>
          </a:p>
          <a:p>
            <a:pPr algn="just"/>
            <a:r>
              <a:rPr lang="en-US" sz="2400"/>
              <a:t>These states are </a:t>
            </a:r>
            <a:r>
              <a:rPr lang="en-US" sz="2400" b="1"/>
              <a:t>stored as objects </a:t>
            </a:r>
            <a:r>
              <a:rPr lang="en-US" sz="2400"/>
              <a:t>and they define how an application's state changes in </a:t>
            </a:r>
            <a:r>
              <a:rPr lang="en-US" sz="2400" b="1"/>
              <a:t>response to an action sent to the store</a:t>
            </a:r>
            <a:r>
              <a:rPr lang="en-US" sz="2400"/>
              <a:t>.</a:t>
            </a:r>
          </a:p>
        </p:txBody>
      </p:sp>
      <p:sp>
        <p:nvSpPr>
          <p:cNvPr id="4" name="Slide Number Placeholder 3">
            <a:extLst>
              <a:ext uri="{FF2B5EF4-FFF2-40B4-BE49-F238E27FC236}">
                <a16:creationId xmlns:a16="http://schemas.microsoft.com/office/drawing/2014/main" id="{FFD79B77-FBB5-48B7-B59E-FCD0698E0697}"/>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Box 5">
            <a:extLst>
              <a:ext uri="{FF2B5EF4-FFF2-40B4-BE49-F238E27FC236}">
                <a16:creationId xmlns:a16="http://schemas.microsoft.com/office/drawing/2014/main" id="{32E70A71-BF11-481E-AEA4-4372A986D8F4}"/>
              </a:ext>
            </a:extLst>
          </p:cNvPr>
          <p:cNvSpPr txBox="1"/>
          <p:nvPr/>
        </p:nvSpPr>
        <p:spPr>
          <a:xfrm>
            <a:off x="420776" y="3358019"/>
            <a:ext cx="6094324" cy="3323987"/>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//CounterSlice.js</a:t>
            </a:r>
            <a:endParaRPr lang="en-US" b="0">
              <a:solidFill>
                <a:srgbClr val="CCCCCC"/>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createSlice</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"@reduxjs/toolkit"</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counterSlice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createSlice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name:</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'counter'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initialState:</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reducers:</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increment</a:t>
            </a:r>
            <a:r>
              <a:rPr lang="en-US" b="0">
                <a:solidFill>
                  <a:srgbClr val="9CDCFE"/>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state</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=&gt;</a:t>
            </a:r>
            <a:r>
              <a:rPr lang="en-US" b="0">
                <a:solidFill>
                  <a:srgbClr val="9CDCFE"/>
                </a:solidFill>
                <a:effectLst/>
                <a:latin typeface="Consolas" panose="020B0609020204030204" pitchFamily="49" charset="0"/>
              </a:rPr>
              <a:t>state</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decrement</a:t>
            </a:r>
            <a:r>
              <a:rPr lang="en-US" b="0">
                <a:solidFill>
                  <a:srgbClr val="9CDCFE"/>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state</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=&gt;</a:t>
            </a:r>
            <a:r>
              <a:rPr lang="en-US" b="0">
                <a:solidFill>
                  <a:srgbClr val="9CDCFE"/>
                </a:solidFill>
                <a:effectLst/>
                <a:latin typeface="Consolas" panose="020B0609020204030204" pitchFamily="49" charset="0"/>
              </a:rPr>
              <a:t>state</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increment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decrement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counterSlice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actions</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counterSlice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reducer</a:t>
            </a:r>
            <a:endParaRPr lang="en-US" b="0">
              <a:solidFill>
                <a:srgbClr val="CCCCCC"/>
              </a:solidFill>
              <a:effectLst/>
              <a:latin typeface="Consolas" panose="020B0609020204030204" pitchFamily="49" charset="0"/>
            </a:endParaRPr>
          </a:p>
        </p:txBody>
      </p:sp>
      <p:sp>
        <p:nvSpPr>
          <p:cNvPr id="8" name="TextBox 7">
            <a:extLst>
              <a:ext uri="{FF2B5EF4-FFF2-40B4-BE49-F238E27FC236}">
                <a16:creationId xmlns:a16="http://schemas.microsoft.com/office/drawing/2014/main" id="{DE27EBEA-DB69-401B-A3D6-AB2FFBB18DEE}"/>
              </a:ext>
            </a:extLst>
          </p:cNvPr>
          <p:cNvSpPr txBox="1"/>
          <p:nvPr/>
        </p:nvSpPr>
        <p:spPr>
          <a:xfrm>
            <a:off x="6515101" y="3372157"/>
            <a:ext cx="5352002" cy="2554545"/>
          </a:xfrm>
          <a:prstGeom prst="rect">
            <a:avLst/>
          </a:prstGeom>
          <a:noFill/>
        </p:spPr>
        <p:txBody>
          <a:bodyPr wrap="square">
            <a:spAutoFit/>
          </a:bodyPr>
          <a:lstStyle/>
          <a:p>
            <a:pPr marL="342900" indent="-342900" algn="just">
              <a:buFont typeface="Arial" panose="020B0604020202020204" pitchFamily="34" charset="0"/>
              <a:buChar char="•"/>
            </a:pPr>
            <a:r>
              <a:rPr lang="en-US" sz="2000">
                <a:solidFill>
                  <a:srgbClr val="002060"/>
                </a:solidFill>
              </a:rPr>
              <a:t>createSlice is not a direct replacement for createAction, is method for creating </a:t>
            </a:r>
            <a:r>
              <a:rPr lang="en-US" sz="2000" b="1">
                <a:solidFill>
                  <a:srgbClr val="002060"/>
                </a:solidFill>
              </a:rPr>
              <a:t>reducers</a:t>
            </a:r>
            <a:r>
              <a:rPr lang="en-US" sz="2000">
                <a:solidFill>
                  <a:srgbClr val="002060"/>
                </a:solidFill>
              </a:rPr>
              <a:t> and </a:t>
            </a:r>
            <a:r>
              <a:rPr lang="en-US" sz="2000" b="1">
                <a:solidFill>
                  <a:srgbClr val="002060"/>
                </a:solidFill>
              </a:rPr>
              <a:t>actions</a:t>
            </a:r>
            <a:r>
              <a:rPr lang="en-US" sz="2000">
                <a:solidFill>
                  <a:srgbClr val="002060"/>
                </a:solidFill>
              </a:rPr>
              <a:t> more automatically and conveniently. </a:t>
            </a:r>
          </a:p>
          <a:p>
            <a:pPr marL="342900" indent="-342900" algn="just">
              <a:buFont typeface="Arial" panose="020B0604020202020204" pitchFamily="34" charset="0"/>
              <a:buChar char="•"/>
            </a:pPr>
            <a:r>
              <a:rPr lang="en-US" sz="2000">
                <a:solidFill>
                  <a:srgbClr val="002060"/>
                </a:solidFill>
              </a:rPr>
              <a:t>createSlice is a function provided by the Redux Toolkit that combines both creating </a:t>
            </a:r>
            <a:r>
              <a:rPr lang="en-US" sz="2000" b="1">
                <a:solidFill>
                  <a:srgbClr val="002060"/>
                </a:solidFill>
              </a:rPr>
              <a:t>reducers</a:t>
            </a:r>
            <a:r>
              <a:rPr lang="en-US" sz="2000">
                <a:solidFill>
                  <a:srgbClr val="002060"/>
                </a:solidFill>
              </a:rPr>
              <a:t> and </a:t>
            </a:r>
            <a:r>
              <a:rPr lang="en-US" sz="2000" b="1">
                <a:solidFill>
                  <a:srgbClr val="002060"/>
                </a:solidFill>
              </a:rPr>
              <a:t>actions</a:t>
            </a:r>
            <a:r>
              <a:rPr lang="en-US" sz="2000">
                <a:solidFill>
                  <a:srgbClr val="002060"/>
                </a:solidFill>
              </a:rPr>
              <a:t> for a "slice" of application state.</a:t>
            </a:r>
          </a:p>
        </p:txBody>
      </p:sp>
    </p:spTree>
    <p:extLst>
      <p:ext uri="{BB962C8B-B14F-4D97-AF65-F5344CB8AC3E}">
        <p14:creationId xmlns:p14="http://schemas.microsoft.com/office/powerpoint/2010/main" val="2765351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FF6C82-6CC3-7949-9937-01BAE0D2FE88}"/>
              </a:ext>
            </a:extLst>
          </p:cNvPr>
          <p:cNvSpPr>
            <a:spLocks noGrp="1"/>
          </p:cNvSpPr>
          <p:nvPr>
            <p:ph type="sldNum" sz="quarter" idx="12"/>
          </p:nvPr>
        </p:nvSpPr>
        <p:spPr/>
        <p:txBody>
          <a:bodyPr/>
          <a:lstStyle/>
          <a:p>
            <a:fld id="{289B54F0-ACAA-B148-9265-2A8F79BF8221}" type="slidenum">
              <a:rPr lang="en-US"/>
              <a:t>21</a:t>
            </a:fld>
            <a:endParaRPr lang="en-US"/>
          </a:p>
        </p:txBody>
      </p:sp>
      <p:sp>
        <p:nvSpPr>
          <p:cNvPr id="4" name="Title 3">
            <a:extLst>
              <a:ext uri="{FF2B5EF4-FFF2-40B4-BE49-F238E27FC236}">
                <a16:creationId xmlns:a16="http://schemas.microsoft.com/office/drawing/2014/main" id="{2EA8B069-7A6D-2740-A7BE-6D9D341DB4AF}"/>
              </a:ext>
            </a:extLst>
          </p:cNvPr>
          <p:cNvSpPr>
            <a:spLocks noGrp="1"/>
          </p:cNvSpPr>
          <p:nvPr>
            <p:ph type="title"/>
          </p:nvPr>
        </p:nvSpPr>
        <p:spPr/>
        <p:txBody>
          <a:bodyPr/>
          <a:lstStyle/>
          <a:p>
            <a:r>
              <a:rPr lang="en-US" spc="-20" dirty="0"/>
              <a:t>Redux</a:t>
            </a:r>
            <a:r>
              <a:rPr lang="en-US" spc="-60" dirty="0"/>
              <a:t> </a:t>
            </a:r>
            <a:r>
              <a:rPr lang="en-US" spc="-25" dirty="0"/>
              <a:t>Store</a:t>
            </a:r>
            <a:endParaRPr lang="en-US"/>
          </a:p>
        </p:txBody>
      </p:sp>
      <p:sp>
        <p:nvSpPr>
          <p:cNvPr id="5" name="Content Placeholder 4">
            <a:extLst>
              <a:ext uri="{FF2B5EF4-FFF2-40B4-BE49-F238E27FC236}">
                <a16:creationId xmlns:a16="http://schemas.microsoft.com/office/drawing/2014/main" id="{79EB6E1B-8BB3-BA4F-8369-C2723D5DD080}"/>
              </a:ext>
            </a:extLst>
          </p:cNvPr>
          <p:cNvSpPr>
            <a:spLocks noGrp="1"/>
          </p:cNvSpPr>
          <p:nvPr>
            <p:ph idx="1"/>
          </p:nvPr>
        </p:nvSpPr>
        <p:spPr>
          <a:xfrm>
            <a:off x="228599" y="1581661"/>
            <a:ext cx="7408148" cy="4627563"/>
          </a:xfrm>
        </p:spPr>
        <p:txBody>
          <a:bodyPr>
            <a:normAutofit fontScale="92500" lnSpcReduction="20000"/>
          </a:bodyPr>
          <a:lstStyle/>
          <a:p>
            <a:pPr>
              <a:lnSpc>
                <a:spcPct val="150000"/>
              </a:lnSpc>
            </a:pPr>
            <a:r>
              <a:rPr lang="en-US" dirty="0"/>
              <a:t>Holds the current state value</a:t>
            </a:r>
          </a:p>
          <a:p>
            <a:pPr>
              <a:lnSpc>
                <a:spcPct val="150000"/>
              </a:lnSpc>
            </a:pPr>
            <a:r>
              <a:rPr lang="en-US" dirty="0"/>
              <a:t>Created </a:t>
            </a:r>
            <a:r>
              <a:rPr lang="en-US"/>
              <a:t>using configureStore() from @reduxjs/toolkit</a:t>
            </a:r>
          </a:p>
          <a:p>
            <a:pPr>
              <a:lnSpc>
                <a:spcPct val="150000"/>
              </a:lnSpc>
            </a:pPr>
            <a:r>
              <a:rPr lang="en-US"/>
              <a:t>Instead of simply initializing a store, </a:t>
            </a:r>
            <a:r>
              <a:rPr lang="en-US" b="1"/>
              <a:t>configureStore</a:t>
            </a:r>
            <a:r>
              <a:rPr lang="en-US"/>
              <a:t> will default settings to allow the use of redux devtool to debug and monitor state updates as well as pre-set some middleware.</a:t>
            </a:r>
            <a:endParaRPr lang="en-US" dirty="0"/>
          </a:p>
          <a:p>
            <a:endParaRPr lang="en-US" dirty="0"/>
          </a:p>
        </p:txBody>
      </p:sp>
      <p:sp>
        <p:nvSpPr>
          <p:cNvPr id="8" name="TextBox 7">
            <a:extLst>
              <a:ext uri="{FF2B5EF4-FFF2-40B4-BE49-F238E27FC236}">
                <a16:creationId xmlns:a16="http://schemas.microsoft.com/office/drawing/2014/main" id="{8646ACFA-A006-4036-B9EE-45455461483F}"/>
              </a:ext>
            </a:extLst>
          </p:cNvPr>
          <p:cNvSpPr txBox="1"/>
          <p:nvPr/>
        </p:nvSpPr>
        <p:spPr>
          <a:xfrm>
            <a:off x="6785150" y="1648673"/>
            <a:ext cx="5178251" cy="2462213"/>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//Store.js</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configureStore</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"@reduxjs/toolkit"</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counterReducer</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"./counterSlice"</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store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configureStore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reducer:</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counter</a:t>
            </a:r>
            <a:r>
              <a:rPr lang="en-US" b="0">
                <a:solidFill>
                  <a:srgbClr val="9CDCFE"/>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counterReducer</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store</a:t>
            </a:r>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487064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A94716-8BC7-154B-A165-5570C8698AD1}"/>
              </a:ext>
            </a:extLst>
          </p:cNvPr>
          <p:cNvSpPr>
            <a:spLocks noGrp="1"/>
          </p:cNvSpPr>
          <p:nvPr>
            <p:ph type="sldNum" sz="quarter" idx="12"/>
          </p:nvPr>
        </p:nvSpPr>
        <p:spPr/>
        <p:txBody>
          <a:bodyPr/>
          <a:lstStyle/>
          <a:p>
            <a:fld id="{289B54F0-ACAA-B148-9265-2A8F79BF8221}" type="slidenum">
              <a:rPr lang="en-US"/>
              <a:t>22</a:t>
            </a:fld>
            <a:endParaRPr lang="en-US"/>
          </a:p>
        </p:txBody>
      </p:sp>
      <p:sp>
        <p:nvSpPr>
          <p:cNvPr id="4" name="Title 3">
            <a:extLst>
              <a:ext uri="{FF2B5EF4-FFF2-40B4-BE49-F238E27FC236}">
                <a16:creationId xmlns:a16="http://schemas.microsoft.com/office/drawing/2014/main" id="{D5AD2037-90BC-E64C-94FA-40840D65FEDD}"/>
              </a:ext>
            </a:extLst>
          </p:cNvPr>
          <p:cNvSpPr>
            <a:spLocks noGrp="1"/>
          </p:cNvSpPr>
          <p:nvPr>
            <p:ph type="title"/>
          </p:nvPr>
        </p:nvSpPr>
        <p:spPr/>
        <p:txBody>
          <a:bodyPr/>
          <a:lstStyle/>
          <a:p>
            <a:r>
              <a:rPr lang="en-US" spc="-15" dirty="0"/>
              <a:t>React</a:t>
            </a:r>
            <a:r>
              <a:rPr lang="en-US" spc="-45" dirty="0"/>
              <a:t> </a:t>
            </a:r>
            <a:r>
              <a:rPr lang="en-US" spc="-5" dirty="0"/>
              <a:t>with</a:t>
            </a:r>
            <a:r>
              <a:rPr lang="en-US" spc="-45" dirty="0"/>
              <a:t> </a:t>
            </a:r>
            <a:r>
              <a:rPr lang="en-US" spc="-20" dirty="0"/>
              <a:t>Redux</a:t>
            </a:r>
            <a:endParaRPr lang="en-US"/>
          </a:p>
        </p:txBody>
      </p:sp>
      <p:sp>
        <p:nvSpPr>
          <p:cNvPr id="5" name="Content Placeholder 4">
            <a:extLst>
              <a:ext uri="{FF2B5EF4-FFF2-40B4-BE49-F238E27FC236}">
                <a16:creationId xmlns:a16="http://schemas.microsoft.com/office/drawing/2014/main" id="{8A00E040-6258-0745-96F1-B230CD9CA101}"/>
              </a:ext>
            </a:extLst>
          </p:cNvPr>
          <p:cNvSpPr>
            <a:spLocks noGrp="1"/>
          </p:cNvSpPr>
          <p:nvPr>
            <p:ph idx="1"/>
          </p:nvPr>
        </p:nvSpPr>
        <p:spPr>
          <a:xfrm>
            <a:off x="499872" y="1549400"/>
            <a:ext cx="6719463" cy="4627563"/>
          </a:xfrm>
        </p:spPr>
        <p:txBody>
          <a:bodyPr>
            <a:normAutofit/>
          </a:bodyPr>
          <a:lstStyle/>
          <a:p>
            <a:pPr>
              <a:lnSpc>
                <a:spcPct val="150000"/>
              </a:lnSpc>
            </a:pPr>
            <a:r>
              <a:rPr lang="en-US" dirty="0"/>
              <a:t>Use the react-redux package for bindings  between React and Redux</a:t>
            </a:r>
          </a:p>
          <a:p>
            <a:pPr lvl="1">
              <a:lnSpc>
                <a:spcPct val="150000"/>
              </a:lnSpc>
            </a:pPr>
            <a:r>
              <a:rPr lang="en-US"/>
              <a:t>Surround </a:t>
            </a:r>
            <a:r>
              <a:rPr lang="en-US" dirty="0"/>
              <a:t>your App root with &lt;Provider&gt;</a:t>
            </a:r>
          </a:p>
          <a:p>
            <a:pPr lvl="2">
              <a:lnSpc>
                <a:spcPct val="150000"/>
              </a:lnSpc>
            </a:pPr>
            <a:r>
              <a:rPr lang="en-US" dirty="0"/>
              <a:t>Takes the store as an attribute</a:t>
            </a:r>
          </a:p>
          <a:p>
            <a:pPr lvl="2">
              <a:lnSpc>
                <a:spcPct val="150000"/>
              </a:lnSpc>
            </a:pPr>
            <a:r>
              <a:rPr lang="en-US" dirty="0"/>
              <a:t>Makes store accessible to all connected components</a:t>
            </a:r>
          </a:p>
        </p:txBody>
      </p:sp>
      <p:sp>
        <p:nvSpPr>
          <p:cNvPr id="8" name="TextBox 7">
            <a:extLst>
              <a:ext uri="{FF2B5EF4-FFF2-40B4-BE49-F238E27FC236}">
                <a16:creationId xmlns:a16="http://schemas.microsoft.com/office/drawing/2014/main" id="{9BD4C130-1E16-4A16-BF03-E4E95DDBB51C}"/>
              </a:ext>
            </a:extLst>
          </p:cNvPr>
          <p:cNvSpPr txBox="1"/>
          <p:nvPr/>
        </p:nvSpPr>
        <p:spPr>
          <a:xfrm>
            <a:off x="7219335" y="1874728"/>
            <a:ext cx="4567381" cy="3323987"/>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//App.js</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Provider</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'react-redux'</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store</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'./Redux/Store'</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Counter</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'./Counter'</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Provider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store</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4FC1FF"/>
                </a:solidFill>
                <a:effectLst/>
                <a:latin typeface="Consolas" panose="020B0609020204030204" pitchFamily="49" charset="0"/>
              </a:rPr>
              <a:t>store</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Counter</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Provider</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046406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800F39-4018-7145-AD66-E2A0A49B99B8}"/>
              </a:ext>
            </a:extLst>
          </p:cNvPr>
          <p:cNvSpPr>
            <a:spLocks noGrp="1"/>
          </p:cNvSpPr>
          <p:nvPr>
            <p:ph type="sldNum" sz="quarter" idx="12"/>
          </p:nvPr>
        </p:nvSpPr>
        <p:spPr/>
        <p:txBody>
          <a:bodyPr/>
          <a:lstStyle/>
          <a:p>
            <a:fld id="{289B54F0-ACAA-B148-9265-2A8F79BF8221}" type="slidenum">
              <a:rPr lang="en-US"/>
              <a:t>23</a:t>
            </a:fld>
            <a:endParaRPr lang="en-US"/>
          </a:p>
        </p:txBody>
      </p:sp>
      <p:sp>
        <p:nvSpPr>
          <p:cNvPr id="4" name="Title 3">
            <a:extLst>
              <a:ext uri="{FF2B5EF4-FFF2-40B4-BE49-F238E27FC236}">
                <a16:creationId xmlns:a16="http://schemas.microsoft.com/office/drawing/2014/main" id="{CE98548C-EFBA-854C-92F2-5CF9C867F52F}"/>
              </a:ext>
            </a:extLst>
          </p:cNvPr>
          <p:cNvSpPr>
            <a:spLocks noGrp="1"/>
          </p:cNvSpPr>
          <p:nvPr>
            <p:ph type="title"/>
          </p:nvPr>
        </p:nvSpPr>
        <p:spPr/>
        <p:txBody>
          <a:bodyPr/>
          <a:lstStyle/>
          <a:p>
            <a:r>
              <a:rPr lang="en-US" spc="-15" dirty="0"/>
              <a:t>React</a:t>
            </a:r>
            <a:r>
              <a:rPr lang="en-US" spc="-45" dirty="0"/>
              <a:t> </a:t>
            </a:r>
            <a:r>
              <a:rPr lang="en-US" spc="-5"/>
              <a:t>with</a:t>
            </a:r>
            <a:r>
              <a:rPr lang="en-US" spc="-45"/>
              <a:t> </a:t>
            </a:r>
            <a:r>
              <a:rPr lang="en-US" spc="-20"/>
              <a:t>Redux – cont’d</a:t>
            </a:r>
            <a:endParaRPr lang="en-US" dirty="0"/>
          </a:p>
        </p:txBody>
      </p:sp>
      <p:sp>
        <p:nvSpPr>
          <p:cNvPr id="5" name="Content Placeholder 4">
            <a:extLst>
              <a:ext uri="{FF2B5EF4-FFF2-40B4-BE49-F238E27FC236}">
                <a16:creationId xmlns:a16="http://schemas.microsoft.com/office/drawing/2014/main" id="{B06588BE-FF43-364C-9ADB-03DC58C9181E}"/>
              </a:ext>
            </a:extLst>
          </p:cNvPr>
          <p:cNvSpPr>
            <a:spLocks noGrp="1"/>
          </p:cNvSpPr>
          <p:nvPr>
            <p:ph idx="1"/>
          </p:nvPr>
        </p:nvSpPr>
        <p:spPr>
          <a:xfrm>
            <a:off x="109041" y="1549400"/>
            <a:ext cx="5539592" cy="4627563"/>
          </a:xfrm>
        </p:spPr>
        <p:txBody>
          <a:bodyPr>
            <a:normAutofit fontScale="70000" lnSpcReduction="20000"/>
          </a:bodyPr>
          <a:lstStyle/>
          <a:p>
            <a:pPr algn="just">
              <a:lnSpc>
                <a:spcPct val="150000"/>
              </a:lnSpc>
            </a:pPr>
            <a:r>
              <a:rPr lang="en-US"/>
              <a:t>useSelector and useDispatch from react-redux: These are hooks provided by the react-redux library that allow the component to interact with the Redux store.</a:t>
            </a:r>
          </a:p>
          <a:p>
            <a:pPr lvl="1" algn="just">
              <a:lnSpc>
                <a:spcPct val="150000"/>
              </a:lnSpc>
            </a:pPr>
            <a:r>
              <a:rPr lang="en-US" b="1"/>
              <a:t>useSelector</a:t>
            </a:r>
            <a:r>
              <a:rPr lang="en-US"/>
              <a:t> hook is used to select a value from the Redux store. </a:t>
            </a:r>
            <a:r>
              <a:rPr lang="en-US" i="1"/>
              <a:t>In this case, it selects the counter value from the state. </a:t>
            </a:r>
          </a:p>
          <a:p>
            <a:pPr lvl="1" algn="just">
              <a:lnSpc>
                <a:spcPct val="150000"/>
              </a:lnSpc>
            </a:pPr>
            <a:r>
              <a:rPr lang="en-US" b="1"/>
              <a:t>useDispatch</a:t>
            </a:r>
            <a:r>
              <a:rPr lang="en-US"/>
              <a:t> hook is used to get the reference to the dispatch function, which is used to dispatch actions to the Redux store.</a:t>
            </a:r>
            <a:endParaRPr lang="en-US" dirty="0"/>
          </a:p>
        </p:txBody>
      </p:sp>
      <p:sp>
        <p:nvSpPr>
          <p:cNvPr id="8" name="TextBox 7">
            <a:extLst>
              <a:ext uri="{FF2B5EF4-FFF2-40B4-BE49-F238E27FC236}">
                <a16:creationId xmlns:a16="http://schemas.microsoft.com/office/drawing/2014/main" id="{2B28EA3C-F5B8-4F0C-A83D-01B26E06BE7B}"/>
              </a:ext>
            </a:extLst>
          </p:cNvPr>
          <p:cNvSpPr txBox="1"/>
          <p:nvPr/>
        </p:nvSpPr>
        <p:spPr>
          <a:xfrm>
            <a:off x="6097676" y="814190"/>
            <a:ext cx="6094324" cy="6124754"/>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//Counter.js</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useSelector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useDispatch</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'react-redux'</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incrementAsync</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decrementAsync</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'./Redux/actions'</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Counter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count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useSelector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state</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=&gt;</a:t>
            </a:r>
            <a:r>
              <a:rPr lang="en-US" b="0">
                <a:solidFill>
                  <a:srgbClr val="9CDCFE"/>
                </a:solidFill>
                <a:effectLst/>
                <a:latin typeface="Consolas" panose="020B0609020204030204" pitchFamily="49" charset="0"/>
              </a:rPr>
              <a:t>state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counter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dispatch</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useDispatch</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handleIncrement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dispatch</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incrementAsync</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handleDecrement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dispatch</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decrementAsync</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h2</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Count: </a:t>
            </a:r>
            <a:r>
              <a:rPr lang="en-US" b="0">
                <a:solidFill>
                  <a:srgbClr val="569CD6"/>
                </a:solidFill>
                <a:effectLst/>
                <a:latin typeface="Consolas" panose="020B0609020204030204" pitchFamily="49" charset="0"/>
              </a:rPr>
              <a:t>{</a:t>
            </a:r>
            <a:r>
              <a:rPr lang="en-US" b="0">
                <a:solidFill>
                  <a:srgbClr val="4FC1FF"/>
                </a:solidFill>
                <a:effectLst/>
                <a:latin typeface="Consolas" panose="020B0609020204030204" pitchFamily="49" charset="0"/>
              </a:rPr>
              <a:t>count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h2</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onClick</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DCDCAA"/>
                </a:solidFill>
                <a:effectLst/>
                <a:latin typeface="Consolas" panose="020B0609020204030204" pitchFamily="49" charset="0"/>
              </a:rPr>
              <a:t>handleIncrement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onClick</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DCDCAA"/>
                </a:solidFill>
                <a:effectLst/>
                <a:latin typeface="Consolas" panose="020B0609020204030204" pitchFamily="49" charset="0"/>
              </a:rPr>
              <a:t>handleDecrement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r>
              <a:rPr lang="en-US" b="0">
                <a:solidFill>
                  <a:srgbClr val="569CD6"/>
                </a:solidFill>
                <a:effectLst/>
                <a:latin typeface="Consolas" panose="020B0609020204030204" pitchFamily="49" charset="0"/>
              </a:rPr>
              <a:t>&amp;nbsp;</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&amp;nbsp;</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Counter</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681457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Exercise 24: Introduction to Redux</a:t>
            </a:r>
          </a:p>
        </p:txBody>
      </p:sp>
      <p:sp>
        <p:nvSpPr>
          <p:cNvPr id="8" name="TextBox 7">
            <a:extLst>
              <a:ext uri="{FF2B5EF4-FFF2-40B4-BE49-F238E27FC236}">
                <a16:creationId xmlns:a16="http://schemas.microsoft.com/office/drawing/2014/main" id="{43077C47-9764-4637-BA06-F020FDBB3037}"/>
              </a:ext>
            </a:extLst>
          </p:cNvPr>
          <p:cNvSpPr txBox="1"/>
          <p:nvPr/>
        </p:nvSpPr>
        <p:spPr>
          <a:xfrm>
            <a:off x="1329732" y="3627101"/>
            <a:ext cx="9532536" cy="954107"/>
          </a:xfrm>
          <a:prstGeom prst="rect">
            <a:avLst/>
          </a:prstGeom>
          <a:noFill/>
        </p:spPr>
        <p:txBody>
          <a:bodyPr wrap="square">
            <a:spAutoFit/>
          </a:bodyPr>
          <a:lstStyle/>
          <a:p>
            <a:pPr marL="285750" lvl="0" indent="-285750">
              <a:buFont typeface="Arial" panose="020B0604020202020204" pitchFamily="34" charset="0"/>
              <a:buChar char="•"/>
            </a:pPr>
            <a:r>
              <a:rPr lang="en-US" sz="2800">
                <a:solidFill>
                  <a:srgbClr val="002060"/>
                </a:solidFill>
              </a:rPr>
              <a:t>Install and configure Redux within your application</a:t>
            </a:r>
          </a:p>
          <a:p>
            <a:pPr marL="285750" lvl="0" indent="-285750">
              <a:buFont typeface="Arial" panose="020B0604020202020204" pitchFamily="34" charset="0"/>
              <a:buChar char="•"/>
            </a:pPr>
            <a:r>
              <a:rPr lang="en-US" sz="2800">
                <a:solidFill>
                  <a:srgbClr val="002060"/>
                </a:solidFill>
              </a:rPr>
              <a:t>Configure your React application to make use of Redux </a:t>
            </a:r>
          </a:p>
        </p:txBody>
      </p:sp>
    </p:spTree>
    <p:extLst>
      <p:ext uri="{BB962C8B-B14F-4D97-AF65-F5344CB8AC3E}">
        <p14:creationId xmlns:p14="http://schemas.microsoft.com/office/powerpoint/2010/main" val="1961444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Redux Middleware and Redux Thunk</a:t>
            </a:r>
          </a:p>
        </p:txBody>
      </p:sp>
    </p:spTree>
    <p:extLst>
      <p:ext uri="{BB962C8B-B14F-4D97-AF65-F5344CB8AC3E}">
        <p14:creationId xmlns:p14="http://schemas.microsoft.com/office/powerpoint/2010/main" val="999198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3433D8-E1BF-3D4A-96E9-72918FB99DC5}"/>
              </a:ext>
            </a:extLst>
          </p:cNvPr>
          <p:cNvSpPr>
            <a:spLocks noGrp="1"/>
          </p:cNvSpPr>
          <p:nvPr>
            <p:ph type="sldNum" sz="quarter" idx="12"/>
          </p:nvPr>
        </p:nvSpPr>
        <p:spPr/>
        <p:txBody>
          <a:bodyPr/>
          <a:lstStyle/>
          <a:p>
            <a:fld id="{289B54F0-ACAA-B148-9265-2A8F79BF8221}" type="slidenum">
              <a:rPr lang="en-US"/>
              <a:t>26</a:t>
            </a:fld>
            <a:endParaRPr lang="en-US"/>
          </a:p>
        </p:txBody>
      </p:sp>
      <p:sp>
        <p:nvSpPr>
          <p:cNvPr id="4" name="Title 3">
            <a:extLst>
              <a:ext uri="{FF2B5EF4-FFF2-40B4-BE49-F238E27FC236}">
                <a16:creationId xmlns:a16="http://schemas.microsoft.com/office/drawing/2014/main" id="{A74FDDE2-4687-ED42-AFC3-CA478EA9EE0D}"/>
              </a:ext>
            </a:extLst>
          </p:cNvPr>
          <p:cNvSpPr>
            <a:spLocks noGrp="1"/>
          </p:cNvSpPr>
          <p:nvPr>
            <p:ph type="title"/>
          </p:nvPr>
        </p:nvSpPr>
        <p:spPr/>
        <p:txBody>
          <a:bodyPr/>
          <a:lstStyle/>
          <a:p>
            <a:r>
              <a:rPr lang="en-US" spc="-20" dirty="0"/>
              <a:t>Redux</a:t>
            </a:r>
            <a:r>
              <a:rPr lang="en-US" spc="-75" dirty="0"/>
              <a:t> </a:t>
            </a:r>
            <a:r>
              <a:rPr lang="en-US" spc="-15" dirty="0"/>
              <a:t>Middleware</a:t>
            </a:r>
            <a:endParaRPr lang="en-US"/>
          </a:p>
        </p:txBody>
      </p:sp>
      <p:sp>
        <p:nvSpPr>
          <p:cNvPr id="5" name="Content Placeholder 4">
            <a:extLst>
              <a:ext uri="{FF2B5EF4-FFF2-40B4-BE49-F238E27FC236}">
                <a16:creationId xmlns:a16="http://schemas.microsoft.com/office/drawing/2014/main" id="{3B86621F-F071-D349-AEF3-389829B43018}"/>
              </a:ext>
            </a:extLst>
          </p:cNvPr>
          <p:cNvSpPr>
            <a:spLocks noGrp="1"/>
          </p:cNvSpPr>
          <p:nvPr>
            <p:ph idx="1"/>
          </p:nvPr>
        </p:nvSpPr>
        <p:spPr/>
        <p:txBody>
          <a:bodyPr>
            <a:normAutofit/>
          </a:bodyPr>
          <a:lstStyle/>
          <a:p>
            <a:r>
              <a:rPr lang="en-US" dirty="0"/>
              <a:t>Provides the capability to run code after an action is dispatched</a:t>
            </a:r>
            <a:r>
              <a:rPr lang="en-US"/>
              <a:t>, but </a:t>
            </a:r>
            <a:r>
              <a:rPr lang="en-US" dirty="0"/>
              <a:t>before it reaches the reducer</a:t>
            </a:r>
          </a:p>
          <a:p>
            <a:pPr lvl="1"/>
            <a:r>
              <a:rPr lang="en-US" dirty="0"/>
              <a:t>Third-party extension point</a:t>
            </a:r>
          </a:p>
          <a:p>
            <a:pPr lvl="1"/>
            <a:r>
              <a:rPr lang="en-US" dirty="0"/>
              <a:t>e.g., logging, async API calls</a:t>
            </a:r>
          </a:p>
          <a:p>
            <a:r>
              <a:rPr lang="en-US" dirty="0"/>
              <a:t>Middleware:</a:t>
            </a:r>
          </a:p>
          <a:p>
            <a:pPr lvl="1"/>
            <a:r>
              <a:rPr lang="en-US" dirty="0"/>
              <a:t>Forms pipeline that wraps around the dispatch()</a:t>
            </a:r>
          </a:p>
          <a:p>
            <a:pPr lvl="1"/>
            <a:r>
              <a:rPr lang="en-US" dirty="0"/>
              <a:t>Pass actions onward</a:t>
            </a:r>
          </a:p>
          <a:p>
            <a:pPr lvl="1"/>
            <a:r>
              <a:rPr lang="en-US" dirty="0"/>
              <a:t>Restart the dispatch pipeline</a:t>
            </a:r>
          </a:p>
          <a:p>
            <a:pPr lvl="1"/>
            <a:r>
              <a:rPr lang="en-US" dirty="0"/>
              <a:t>Access the store state</a:t>
            </a:r>
          </a:p>
        </p:txBody>
      </p:sp>
    </p:spTree>
    <p:extLst>
      <p:ext uri="{BB962C8B-B14F-4D97-AF65-F5344CB8AC3E}">
        <p14:creationId xmlns:p14="http://schemas.microsoft.com/office/powerpoint/2010/main" val="3117333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75EE04-4EFE-407D-9C8A-CD0433EA549A}"/>
              </a:ext>
            </a:extLst>
          </p:cNvPr>
          <p:cNvSpPr>
            <a:spLocks noGrp="1"/>
          </p:cNvSpPr>
          <p:nvPr>
            <p:ph type="sldNum" sz="quarter" idx="12"/>
          </p:nvPr>
        </p:nvSpPr>
        <p:spPr/>
        <p:txBody>
          <a:bodyPr/>
          <a:lstStyle/>
          <a:p>
            <a:fld id="{289B54F0-ACAA-B148-9265-2A8F79BF8221}" type="slidenum">
              <a:rPr lang="en-US" smtClean="0"/>
              <a:t>27</a:t>
            </a:fld>
            <a:endParaRPr lang="en-US"/>
          </a:p>
        </p:txBody>
      </p:sp>
      <p:pic>
        <p:nvPicPr>
          <p:cNvPr id="7" name="Picture 6">
            <a:extLst>
              <a:ext uri="{FF2B5EF4-FFF2-40B4-BE49-F238E27FC236}">
                <a16:creationId xmlns:a16="http://schemas.microsoft.com/office/drawing/2014/main" id="{483CB086-DDAA-43F3-BEC5-13C647DA61A9}"/>
              </a:ext>
            </a:extLst>
          </p:cNvPr>
          <p:cNvPicPr>
            <a:picLocks noChangeAspect="1"/>
          </p:cNvPicPr>
          <p:nvPr/>
        </p:nvPicPr>
        <p:blipFill>
          <a:blip r:embed="rId2"/>
          <a:stretch>
            <a:fillRect/>
          </a:stretch>
        </p:blipFill>
        <p:spPr>
          <a:xfrm>
            <a:off x="2124075" y="1444555"/>
            <a:ext cx="7858125" cy="4210050"/>
          </a:xfrm>
          <a:prstGeom prst="rect">
            <a:avLst/>
          </a:prstGeom>
        </p:spPr>
      </p:pic>
    </p:spTree>
    <p:extLst>
      <p:ext uri="{BB962C8B-B14F-4D97-AF65-F5344CB8AC3E}">
        <p14:creationId xmlns:p14="http://schemas.microsoft.com/office/powerpoint/2010/main" val="2370676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92507-3C07-3543-928D-7E4CE39F144F}"/>
              </a:ext>
            </a:extLst>
          </p:cNvPr>
          <p:cNvSpPr>
            <a:spLocks noGrp="1"/>
          </p:cNvSpPr>
          <p:nvPr>
            <p:ph type="sldNum" sz="quarter" idx="12"/>
          </p:nvPr>
        </p:nvSpPr>
        <p:spPr/>
        <p:txBody>
          <a:bodyPr/>
          <a:lstStyle/>
          <a:p>
            <a:fld id="{289B54F0-ACAA-B148-9265-2A8F79BF8221}" type="slidenum">
              <a:rPr lang="en-US"/>
              <a:t>28</a:t>
            </a:fld>
            <a:endParaRPr lang="en-US"/>
          </a:p>
        </p:txBody>
      </p:sp>
      <p:sp>
        <p:nvSpPr>
          <p:cNvPr id="4" name="Title 3">
            <a:extLst>
              <a:ext uri="{FF2B5EF4-FFF2-40B4-BE49-F238E27FC236}">
                <a16:creationId xmlns:a16="http://schemas.microsoft.com/office/drawing/2014/main" id="{CE2418DC-7997-124A-8A2B-E24A2891B046}"/>
              </a:ext>
            </a:extLst>
          </p:cNvPr>
          <p:cNvSpPr>
            <a:spLocks noGrp="1"/>
          </p:cNvSpPr>
          <p:nvPr>
            <p:ph type="title"/>
          </p:nvPr>
        </p:nvSpPr>
        <p:spPr/>
        <p:txBody>
          <a:bodyPr/>
          <a:lstStyle/>
          <a:p>
            <a:r>
              <a:rPr lang="en-US" spc="-20" dirty="0"/>
              <a:t>Redux</a:t>
            </a:r>
            <a:r>
              <a:rPr lang="en-US" spc="-75" dirty="0"/>
              <a:t> </a:t>
            </a:r>
            <a:r>
              <a:rPr lang="en-US" spc="-15" dirty="0"/>
              <a:t>Middleware</a:t>
            </a:r>
            <a:endParaRPr lang="en-US"/>
          </a:p>
        </p:txBody>
      </p:sp>
      <p:sp>
        <p:nvSpPr>
          <p:cNvPr id="5" name="Content Placeholder 4">
            <a:extLst>
              <a:ext uri="{FF2B5EF4-FFF2-40B4-BE49-F238E27FC236}">
                <a16:creationId xmlns:a16="http://schemas.microsoft.com/office/drawing/2014/main" id="{1F438C5D-3CD5-914E-8301-D538F4A23D22}"/>
              </a:ext>
            </a:extLst>
          </p:cNvPr>
          <p:cNvSpPr>
            <a:spLocks noGrp="1"/>
          </p:cNvSpPr>
          <p:nvPr>
            <p:ph idx="1"/>
          </p:nvPr>
        </p:nvSpPr>
        <p:spPr/>
        <p:txBody>
          <a:bodyPr>
            <a:normAutofit/>
          </a:bodyPr>
          <a:lstStyle/>
          <a:p>
            <a:r>
              <a:rPr lang="en-US" dirty="0"/>
              <a:t>Middleware typically used for:</a:t>
            </a:r>
          </a:p>
          <a:p>
            <a:pPr lvl="1"/>
            <a:r>
              <a:rPr lang="en-US" dirty="0"/>
              <a:t>Inspecting the actions and the state,</a:t>
            </a:r>
          </a:p>
          <a:p>
            <a:pPr lvl="1"/>
            <a:r>
              <a:rPr lang="en-US" dirty="0"/>
              <a:t>Modify actions,</a:t>
            </a:r>
          </a:p>
          <a:p>
            <a:pPr lvl="1"/>
            <a:r>
              <a:rPr lang="en-US" dirty="0"/>
              <a:t>Dispatch other actions,</a:t>
            </a:r>
          </a:p>
          <a:p>
            <a:pPr lvl="1"/>
            <a:r>
              <a:rPr lang="en-US" dirty="0"/>
              <a:t>Stop actions from reaching the reducers, etc.</a:t>
            </a:r>
          </a:p>
          <a:p>
            <a:r>
              <a:rPr lang="en-US" dirty="0"/>
              <a:t>The </a:t>
            </a:r>
            <a:r>
              <a:rPr lang="en-US" dirty="0" err="1"/>
              <a:t>applyMiddleware</a:t>
            </a:r>
            <a:r>
              <a:rPr lang="en-US" dirty="0"/>
              <a:t>() function:</a:t>
            </a:r>
          </a:p>
          <a:p>
            <a:pPr lvl="1"/>
            <a:r>
              <a:rPr lang="en-US" dirty="0"/>
              <a:t>Sets up the middleware pipeline</a:t>
            </a:r>
          </a:p>
          <a:p>
            <a:pPr lvl="1"/>
            <a:r>
              <a:rPr lang="en-US" dirty="0"/>
              <a:t>Returns a “store enhancer” that is passed </a:t>
            </a:r>
            <a:r>
              <a:rPr lang="en-US"/>
              <a:t>to configureStore()</a:t>
            </a:r>
            <a:endParaRPr lang="en-US" dirty="0"/>
          </a:p>
        </p:txBody>
      </p:sp>
    </p:spTree>
    <p:extLst>
      <p:ext uri="{BB962C8B-B14F-4D97-AF65-F5344CB8AC3E}">
        <p14:creationId xmlns:p14="http://schemas.microsoft.com/office/powerpoint/2010/main" val="302917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D5E1-12F8-4BEA-908D-79B4D24C1008}"/>
              </a:ext>
            </a:extLst>
          </p:cNvPr>
          <p:cNvSpPr>
            <a:spLocks noGrp="1"/>
          </p:cNvSpPr>
          <p:nvPr>
            <p:ph type="title"/>
          </p:nvPr>
        </p:nvSpPr>
        <p:spPr/>
        <p:txBody>
          <a:bodyPr/>
          <a:lstStyle/>
          <a:p>
            <a:r>
              <a:rPr lang="en-US"/>
              <a:t>What is redux-thunk?</a:t>
            </a:r>
          </a:p>
        </p:txBody>
      </p:sp>
      <p:sp>
        <p:nvSpPr>
          <p:cNvPr id="3" name="Text Placeholder 2">
            <a:extLst>
              <a:ext uri="{FF2B5EF4-FFF2-40B4-BE49-F238E27FC236}">
                <a16:creationId xmlns:a16="http://schemas.microsoft.com/office/drawing/2014/main" id="{16509ED9-77D9-4713-A5EF-1985B6191381}"/>
              </a:ext>
            </a:extLst>
          </p:cNvPr>
          <p:cNvSpPr>
            <a:spLocks noGrp="1"/>
          </p:cNvSpPr>
          <p:nvPr>
            <p:ph type="body" idx="1"/>
          </p:nvPr>
        </p:nvSpPr>
        <p:spPr>
          <a:xfrm>
            <a:off x="838200" y="1535810"/>
            <a:ext cx="10515600" cy="4944889"/>
          </a:xfrm>
        </p:spPr>
        <p:txBody>
          <a:bodyPr>
            <a:normAutofit/>
          </a:bodyPr>
          <a:lstStyle/>
          <a:p>
            <a:pPr algn="just"/>
            <a:r>
              <a:rPr lang="en-US"/>
              <a:t>Solution for asynchronous processing in redux activity stream (working with restful api)</a:t>
            </a:r>
          </a:p>
          <a:p>
            <a:pPr algn="just"/>
            <a:r>
              <a:rPr lang="en-US"/>
              <a:t>How Redux Thunk works is as follows: </a:t>
            </a:r>
          </a:p>
          <a:p>
            <a:pPr lvl="1" algn="just"/>
            <a:r>
              <a:rPr lang="en-US"/>
              <a:t>When an action is dispatched, Redux Thunk checks to see if the action is a function. </a:t>
            </a:r>
          </a:p>
          <a:p>
            <a:pPr lvl="1" algn="just"/>
            <a:r>
              <a:rPr lang="en-US"/>
              <a:t>If must, Redux Thunk calls the function with the dispatch and getState parameters. </a:t>
            </a:r>
          </a:p>
          <a:p>
            <a:pPr lvl="1" algn="just"/>
            <a:r>
              <a:rPr lang="en-US"/>
              <a:t>The called function can perform asynchronous operations, such as API calls, and can dispatch subsequent actions. </a:t>
            </a:r>
          </a:p>
          <a:p>
            <a:pPr lvl="1" algn="just"/>
            <a:r>
              <a:rPr lang="en-US"/>
              <a:t>When the asynchronous task completes, the resulting action can be dispatched to update the Redux state.</a:t>
            </a:r>
          </a:p>
        </p:txBody>
      </p:sp>
      <p:sp>
        <p:nvSpPr>
          <p:cNvPr id="4" name="Slide Number Placeholder 3">
            <a:extLst>
              <a:ext uri="{FF2B5EF4-FFF2-40B4-BE49-F238E27FC236}">
                <a16:creationId xmlns:a16="http://schemas.microsoft.com/office/drawing/2014/main" id="{782B74AD-3C01-4A82-970D-4922D044A755}"/>
              </a:ext>
            </a:extLst>
          </p:cNvPr>
          <p:cNvSpPr>
            <a:spLocks noGrp="1"/>
          </p:cNvSpPr>
          <p:nvPr>
            <p:ph type="sldNum" idx="12"/>
          </p:nvPr>
        </p:nvSpPr>
        <p:spPr/>
        <p:txBody>
          <a:bodyPr/>
          <a:lstStyle/>
          <a:p>
            <a:fld id="{00000000-1234-1234-1234-123412341234}" type="slidenum">
              <a:rPr lang="en-US" smtClean="0"/>
              <a:pPr/>
              <a:t>29</a:t>
            </a:fld>
            <a:endParaRPr lang="en-US"/>
          </a:p>
        </p:txBody>
      </p:sp>
    </p:spTree>
    <p:extLst>
      <p:ext uri="{BB962C8B-B14F-4D97-AF65-F5344CB8AC3E}">
        <p14:creationId xmlns:p14="http://schemas.microsoft.com/office/powerpoint/2010/main" val="62598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Model-View-Controller Framework</a:t>
            </a:r>
          </a:p>
        </p:txBody>
      </p:sp>
    </p:spTree>
    <p:extLst>
      <p:ext uri="{BB962C8B-B14F-4D97-AF65-F5344CB8AC3E}">
        <p14:creationId xmlns:p14="http://schemas.microsoft.com/office/powerpoint/2010/main" val="4149877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C8A1C9-4B23-C045-9FE2-BBA10CD85A0D}"/>
              </a:ext>
            </a:extLst>
          </p:cNvPr>
          <p:cNvSpPr>
            <a:spLocks noGrp="1"/>
          </p:cNvSpPr>
          <p:nvPr>
            <p:ph type="sldNum" sz="quarter" idx="12"/>
          </p:nvPr>
        </p:nvSpPr>
        <p:spPr/>
        <p:txBody>
          <a:bodyPr/>
          <a:lstStyle/>
          <a:p>
            <a:fld id="{289B54F0-ACAA-B148-9265-2A8F79BF8221}" type="slidenum">
              <a:rPr lang="en-US"/>
              <a:t>30</a:t>
            </a:fld>
            <a:endParaRPr lang="en-US"/>
          </a:p>
        </p:txBody>
      </p:sp>
      <p:sp>
        <p:nvSpPr>
          <p:cNvPr id="4" name="Title 3">
            <a:extLst>
              <a:ext uri="{FF2B5EF4-FFF2-40B4-BE49-F238E27FC236}">
                <a16:creationId xmlns:a16="http://schemas.microsoft.com/office/drawing/2014/main" id="{CCB4B0FE-07DA-CC46-91EA-FAFA9E5466A3}"/>
              </a:ext>
            </a:extLst>
          </p:cNvPr>
          <p:cNvSpPr>
            <a:spLocks noGrp="1"/>
          </p:cNvSpPr>
          <p:nvPr>
            <p:ph type="title"/>
          </p:nvPr>
        </p:nvSpPr>
        <p:spPr/>
        <p:txBody>
          <a:bodyPr/>
          <a:lstStyle/>
          <a:p>
            <a:r>
              <a:rPr lang="en-US" spc="-20" dirty="0"/>
              <a:t>Redux</a:t>
            </a:r>
            <a:r>
              <a:rPr lang="en-US" spc="-75" dirty="0"/>
              <a:t> </a:t>
            </a:r>
            <a:r>
              <a:rPr lang="en-US" spc="-5" dirty="0"/>
              <a:t>Thunk</a:t>
            </a:r>
            <a:endParaRPr lang="en-US" dirty="0"/>
          </a:p>
        </p:txBody>
      </p:sp>
      <p:sp>
        <p:nvSpPr>
          <p:cNvPr id="5" name="Content Placeholder 4">
            <a:extLst>
              <a:ext uri="{FF2B5EF4-FFF2-40B4-BE49-F238E27FC236}">
                <a16:creationId xmlns:a16="http://schemas.microsoft.com/office/drawing/2014/main" id="{80144D22-F415-514A-BA73-8AD614A241C4}"/>
              </a:ext>
            </a:extLst>
          </p:cNvPr>
          <p:cNvSpPr>
            <a:spLocks noGrp="1"/>
          </p:cNvSpPr>
          <p:nvPr>
            <p:ph idx="1"/>
          </p:nvPr>
        </p:nvSpPr>
        <p:spPr>
          <a:xfrm>
            <a:off x="838200" y="1500610"/>
            <a:ext cx="10591060" cy="4627563"/>
          </a:xfrm>
        </p:spPr>
        <p:txBody>
          <a:bodyPr>
            <a:normAutofit/>
          </a:bodyPr>
          <a:lstStyle/>
          <a:p>
            <a:r>
              <a:rPr lang="en-US" dirty="0"/>
              <a:t>Middleware that allows you to write action creators that return a function instead of an action</a:t>
            </a:r>
          </a:p>
          <a:p>
            <a:pPr lvl="1"/>
            <a:r>
              <a:rPr lang="en-US" dirty="0"/>
              <a:t>Can be used to delay the dispatch of an action, or</a:t>
            </a:r>
          </a:p>
          <a:p>
            <a:pPr lvl="1"/>
            <a:r>
              <a:rPr lang="en-US" dirty="0"/>
              <a:t>Dispatch only if a certain condition is met</a:t>
            </a:r>
          </a:p>
          <a:p>
            <a:r>
              <a:rPr lang="en-US" dirty="0"/>
              <a:t>Inner function receives the dispatch() and  </a:t>
            </a:r>
            <a:r>
              <a:rPr lang="en-US" dirty="0" err="1"/>
              <a:t>getState</a:t>
            </a:r>
            <a:r>
              <a:rPr lang="en-US" dirty="0"/>
              <a:t>() store methods</a:t>
            </a:r>
          </a:p>
        </p:txBody>
      </p:sp>
    </p:spTree>
    <p:extLst>
      <p:ext uri="{BB962C8B-B14F-4D97-AF65-F5344CB8AC3E}">
        <p14:creationId xmlns:p14="http://schemas.microsoft.com/office/powerpoint/2010/main" val="1667086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CB78-09FF-4E1B-9B07-D5B6596C15B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F0ADEB5-0ED6-434E-BA49-EB16723EBCB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485FEDF-D041-4234-8EE1-0FC43FE65C6A}"/>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Box 4">
            <a:extLst>
              <a:ext uri="{FF2B5EF4-FFF2-40B4-BE49-F238E27FC236}">
                <a16:creationId xmlns:a16="http://schemas.microsoft.com/office/drawing/2014/main" id="{97CBFA9B-093D-40F6-A054-1A3989CD8C76}"/>
              </a:ext>
            </a:extLst>
          </p:cNvPr>
          <p:cNvSpPr txBox="1"/>
          <p:nvPr/>
        </p:nvSpPr>
        <p:spPr>
          <a:xfrm>
            <a:off x="0" y="151179"/>
            <a:ext cx="6616840" cy="6555641"/>
          </a:xfrm>
          <a:prstGeom prst="rect">
            <a:avLst/>
          </a:prstGeom>
          <a:solidFill>
            <a:schemeClr val="tx1"/>
          </a:solidFill>
        </p:spPr>
        <p:txBody>
          <a:bodyPr wrap="square">
            <a:spAutoFit/>
          </a:bodyPr>
          <a:lstStyle/>
          <a:p>
            <a:r>
              <a:rPr lang="vi-VN" sz="1200" b="0">
                <a:solidFill>
                  <a:srgbClr val="6A9955"/>
                </a:solidFill>
                <a:effectLst/>
                <a:latin typeface="Consolas" panose="020B0609020204030204" pitchFamily="49" charset="0"/>
              </a:rPr>
              <a:t>// </a:t>
            </a:r>
            <a:r>
              <a:rPr lang="en-US" sz="1200" b="0">
                <a:solidFill>
                  <a:srgbClr val="6A9955"/>
                </a:solidFill>
                <a:effectLst/>
                <a:latin typeface="Consolas" panose="020B0609020204030204" pitchFamily="49" charset="0"/>
              </a:rPr>
              <a:t>1. Redux/fetchJobSlice</a:t>
            </a:r>
            <a:endParaRPr lang="en-US" sz="1200" b="0">
              <a:solidFill>
                <a:srgbClr val="C586C0"/>
              </a:solidFill>
              <a:effectLst/>
              <a:latin typeface="Consolas" panose="020B0609020204030204" pitchFamily="49" charset="0"/>
            </a:endParaRPr>
          </a:p>
          <a:p>
            <a:r>
              <a:rPr lang="vi-VN" sz="1200" b="0">
                <a:solidFill>
                  <a:srgbClr val="C586C0"/>
                </a:solidFill>
                <a:effectLst/>
                <a:latin typeface="Consolas" panose="020B0609020204030204" pitchFamily="49" charset="0"/>
              </a:rPr>
              <a:t>import</a:t>
            </a:r>
            <a:r>
              <a:rPr lang="vi-VN" sz="1200" b="0">
                <a:solidFill>
                  <a:srgbClr val="CCCCCC"/>
                </a:solidFill>
                <a:effectLst/>
                <a:latin typeface="Consolas" panose="020B0609020204030204" pitchFamily="49" charset="0"/>
              </a:rPr>
              <a:t> { </a:t>
            </a:r>
            <a:r>
              <a:rPr lang="vi-VN" sz="1200" b="0">
                <a:solidFill>
                  <a:srgbClr val="9CDCFE"/>
                </a:solidFill>
                <a:effectLst/>
                <a:latin typeface="Consolas" panose="020B0609020204030204" pitchFamily="49" charset="0"/>
              </a:rPr>
              <a:t>createSlice</a:t>
            </a:r>
            <a:r>
              <a:rPr lang="vi-VN" sz="1200" b="0">
                <a:solidFill>
                  <a:srgbClr val="CCCCCC"/>
                </a:solidFill>
                <a:effectLst/>
                <a:latin typeface="Consolas" panose="020B0609020204030204" pitchFamily="49" charset="0"/>
              </a:rPr>
              <a:t> } </a:t>
            </a:r>
            <a:r>
              <a:rPr lang="vi-VN" sz="1200" b="0">
                <a:solidFill>
                  <a:srgbClr val="C586C0"/>
                </a:solidFill>
                <a:effectLst/>
                <a:latin typeface="Consolas" panose="020B0609020204030204" pitchFamily="49" charset="0"/>
              </a:rPr>
              <a:t>from</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'@reduxjs/toolkit'</a:t>
            </a:r>
            <a:r>
              <a:rPr lang="vi-VN" sz="1200" b="0">
                <a:solidFill>
                  <a:srgbClr val="CCCCCC"/>
                </a:solidFill>
                <a:effectLst/>
                <a:latin typeface="Consolas" panose="020B0609020204030204" pitchFamily="49" charset="0"/>
              </a:rPr>
              <a:t>;</a:t>
            </a:r>
          </a:p>
          <a:p>
            <a:r>
              <a:rPr lang="vi-VN" sz="1200" b="0">
                <a:solidFill>
                  <a:srgbClr val="C586C0"/>
                </a:solidFill>
                <a:effectLst/>
                <a:latin typeface="Consolas" panose="020B0609020204030204" pitchFamily="49" charset="0"/>
              </a:rPr>
              <a:t>import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axios</a:t>
            </a:r>
            <a:r>
              <a:rPr lang="vi-VN" sz="1200" b="0">
                <a:solidFill>
                  <a:srgbClr val="CCCCCC"/>
                </a:solidFill>
                <a:effectLst/>
                <a:latin typeface="Consolas" panose="020B0609020204030204" pitchFamily="49" charset="0"/>
              </a:rPr>
              <a:t> </a:t>
            </a:r>
            <a:r>
              <a:rPr lang="vi-VN" sz="1200" b="0">
                <a:solidFill>
                  <a:srgbClr val="C586C0"/>
                </a:solidFill>
                <a:effectLst/>
                <a:latin typeface="Consolas" panose="020B0609020204030204" pitchFamily="49" charset="0"/>
              </a:rPr>
              <a:t>from</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'axios'</a:t>
            </a:r>
            <a:r>
              <a:rPr lang="vi-VN" sz="1200" b="0">
                <a:solidFill>
                  <a:srgbClr val="CCCCCC"/>
                </a:solidFill>
                <a:effectLst/>
                <a:latin typeface="Consolas" panose="020B0609020204030204" pitchFamily="49" charset="0"/>
              </a:rPr>
              <a:t>;</a:t>
            </a:r>
          </a:p>
          <a:p>
            <a:br>
              <a:rPr lang="vi-VN" sz="1200" b="0">
                <a:solidFill>
                  <a:srgbClr val="CCCCCC"/>
                </a:solidFill>
                <a:effectLst/>
                <a:latin typeface="Consolas" panose="020B0609020204030204" pitchFamily="49" charset="0"/>
              </a:rPr>
            </a:b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fetchJobDetailStart</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'FETCH_JOB_DETAIL_START'</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a:t>
            </a:r>
          </a:p>
          <a:p>
            <a:br>
              <a:rPr lang="vi-VN" sz="1200" b="0">
                <a:solidFill>
                  <a:srgbClr val="CCCCCC"/>
                </a:solidFill>
                <a:effectLst/>
                <a:latin typeface="Consolas" panose="020B0609020204030204" pitchFamily="49" charset="0"/>
              </a:rPr>
            </a:b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fetchJobDetailSuccess</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jobDetail</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'FETCH_JOB_DETAIL_SUCCESS'</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payload:</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jobDetail</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a:t>
            </a:r>
          </a:p>
          <a:p>
            <a:br>
              <a:rPr lang="vi-VN" sz="1200" b="0">
                <a:solidFill>
                  <a:srgbClr val="CCCCCC"/>
                </a:solidFill>
                <a:effectLst/>
                <a:latin typeface="Consolas" panose="020B0609020204030204" pitchFamily="49" charset="0"/>
              </a:rPr>
            </a:b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fetchJobDetailFailure</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'FETCH_JOB_DETAIL_FAILURE'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payload:</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a:t>
            </a:r>
          </a:p>
          <a:p>
            <a:endParaRPr lang="vi-VN" sz="1200" b="0">
              <a:solidFill>
                <a:srgbClr val="CCCCCC"/>
              </a:solidFill>
              <a:effectLst/>
              <a:latin typeface="Consolas" panose="020B0609020204030204" pitchFamily="49" charset="0"/>
            </a:endParaRPr>
          </a:p>
          <a:p>
            <a:r>
              <a:rPr lang="vi-VN" sz="1200" b="0">
                <a:solidFill>
                  <a:srgbClr val="C586C0"/>
                </a:solidFill>
                <a:effectLst/>
                <a:latin typeface="Consolas" panose="020B0609020204030204" pitchFamily="49" charset="0"/>
              </a:rPr>
              <a:t>export</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fetchJobDetail</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jobId</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C586C0"/>
                </a:solidFill>
                <a:effectLst/>
                <a:latin typeface="Consolas" panose="020B0609020204030204" pitchFamily="49" charset="0"/>
              </a:rPr>
              <a:t>return</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async</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dispatch</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dispatch</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fetchJobDetailStart</a:t>
            </a:r>
            <a:r>
              <a:rPr lang="vi-VN" sz="1200" b="0">
                <a:solidFill>
                  <a:srgbClr val="CCCCCC"/>
                </a:solidFill>
                <a:effectLst/>
                <a:latin typeface="Consolas" panose="020B0609020204030204" pitchFamily="49" charset="0"/>
              </a:rPr>
              <a:t>());</a:t>
            </a:r>
          </a:p>
          <a:p>
            <a:br>
              <a:rPr lang="vi-VN" sz="1200" b="0">
                <a:solidFill>
                  <a:srgbClr val="CCCCCC"/>
                </a:solidFill>
                <a:effectLst/>
                <a:latin typeface="Consolas" panose="020B0609020204030204" pitchFamily="49" charset="0"/>
              </a:rPr>
            </a:br>
            <a:r>
              <a:rPr lang="vi-VN" sz="1200" b="0">
                <a:solidFill>
                  <a:srgbClr val="CCCCCC"/>
                </a:solidFill>
                <a:effectLst/>
                <a:latin typeface="Consolas" panose="020B0609020204030204" pitchFamily="49" charset="0"/>
              </a:rPr>
              <a:t>        </a:t>
            </a:r>
            <a:r>
              <a:rPr lang="vi-VN" sz="1200" b="0">
                <a:solidFill>
                  <a:srgbClr val="C586C0"/>
                </a:solidFill>
                <a:effectLst/>
                <a:latin typeface="Consolas" panose="020B0609020204030204" pitchFamily="49" charset="0"/>
              </a:rPr>
              <a:t>try</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response</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C586C0"/>
                </a:solidFill>
                <a:effectLst/>
                <a:latin typeface="Consolas" panose="020B0609020204030204" pitchFamily="49" charset="0"/>
              </a:rPr>
              <a:t>await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axios</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get</a:t>
            </a:r>
            <a:r>
              <a:rPr lang="vi-VN" sz="1200" b="0">
                <a:solidFill>
                  <a:srgbClr val="CCCCCC"/>
                </a:solidFill>
                <a:effectLst/>
                <a:latin typeface="Consolas" panose="020B0609020204030204" pitchFamily="49" charset="0"/>
              </a:rPr>
              <a:t>(</a:t>
            </a:r>
            <a:r>
              <a:rPr lang="vi-VN" sz="1200" b="0">
                <a:solidFill>
                  <a:srgbClr val="CE9178"/>
                </a:solidFill>
                <a:effectLst/>
                <a:latin typeface="Consolas" panose="020B0609020204030204" pitchFamily="49" charset="0"/>
              </a:rPr>
              <a:t>`https://my-json-server.typicode.com/typicode/demo/posts/</a:t>
            </a:r>
            <a:r>
              <a:rPr lang="vi-VN" sz="1200" b="0">
                <a:solidFill>
                  <a:srgbClr val="569CD6"/>
                </a:solidFill>
                <a:effectLst/>
                <a:latin typeface="Consolas" panose="020B0609020204030204" pitchFamily="49" charset="0"/>
              </a:rPr>
              <a:t>${</a:t>
            </a:r>
            <a:r>
              <a:rPr lang="vi-VN" sz="1200" b="0">
                <a:solidFill>
                  <a:srgbClr val="9CDCFE"/>
                </a:solidFill>
                <a:effectLst/>
                <a:latin typeface="Consolas" panose="020B0609020204030204" pitchFamily="49" charset="0"/>
              </a:rPr>
              <a:t>jobId</a:t>
            </a:r>
            <a:r>
              <a:rPr lang="vi-VN" sz="1200" b="0">
                <a:solidFill>
                  <a:srgbClr val="569CD6"/>
                </a:solidFill>
                <a:effectLst/>
                <a:latin typeface="Consolas" panose="020B0609020204030204" pitchFamily="49" charset="0"/>
              </a:rPr>
              <a:t>}</a:t>
            </a:r>
            <a:r>
              <a:rPr lang="vi-VN" sz="1200" b="0">
                <a:solidFill>
                  <a:srgbClr val="CE9178"/>
                </a:solidFill>
                <a:effectLst/>
                <a:latin typeface="Consolas" panose="020B0609020204030204" pitchFamily="49" charset="0"/>
              </a:rPr>
              <a:t>`</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jobDetail</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response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data</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dispatch</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fetchJobDetailSuccess</a:t>
            </a:r>
            <a:r>
              <a:rPr lang="vi-VN" sz="1200" b="0">
                <a:solidFill>
                  <a:srgbClr val="CCCCCC"/>
                </a:solidFill>
                <a:effectLst/>
                <a:latin typeface="Consolas" panose="020B0609020204030204" pitchFamily="49" charset="0"/>
              </a:rPr>
              <a:t>(</a:t>
            </a:r>
            <a:r>
              <a:rPr lang="vi-VN" sz="1200" b="0">
                <a:solidFill>
                  <a:srgbClr val="4FC1FF"/>
                </a:solidFill>
                <a:effectLst/>
                <a:latin typeface="Consolas" panose="020B0609020204030204" pitchFamily="49" charset="0"/>
              </a:rPr>
              <a:t>jobDetail</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 </a:t>
            </a:r>
            <a:r>
              <a:rPr lang="vi-VN" sz="1200" b="0">
                <a:solidFill>
                  <a:srgbClr val="C586C0"/>
                </a:solidFill>
                <a:effectLst/>
                <a:latin typeface="Consolas" panose="020B0609020204030204" pitchFamily="49" charset="0"/>
              </a:rPr>
              <a:t>catch</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dispatch</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fetchJobDetailFailure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message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a:t>
            </a:r>
          </a:p>
          <a:p>
            <a:br>
              <a:rPr lang="vi-VN" sz="1200" b="0">
                <a:solidFill>
                  <a:srgbClr val="CCCCCC"/>
                </a:solidFill>
                <a:effectLst/>
                <a:latin typeface="Consolas" panose="020B0609020204030204" pitchFamily="49" charset="0"/>
              </a:rPr>
            </a:br>
            <a:endParaRPr lang="vi-VN" sz="1200" b="0">
              <a:solidFill>
                <a:srgbClr val="CCCCCC"/>
              </a:solidFill>
              <a:effectLst/>
              <a:latin typeface="Consolas" panose="020B0609020204030204" pitchFamily="49" charset="0"/>
            </a:endParaRPr>
          </a:p>
        </p:txBody>
      </p:sp>
      <p:sp>
        <p:nvSpPr>
          <p:cNvPr id="6" name="TextBox 5">
            <a:extLst>
              <a:ext uri="{FF2B5EF4-FFF2-40B4-BE49-F238E27FC236}">
                <a16:creationId xmlns:a16="http://schemas.microsoft.com/office/drawing/2014/main" id="{0F8E8235-6DA0-4788-BDDC-08445371F9D7}"/>
              </a:ext>
            </a:extLst>
          </p:cNvPr>
          <p:cNvSpPr txBox="1"/>
          <p:nvPr/>
        </p:nvSpPr>
        <p:spPr>
          <a:xfrm>
            <a:off x="6007980" y="1659609"/>
            <a:ext cx="6271106" cy="4524315"/>
          </a:xfrm>
          <a:prstGeom prst="rect">
            <a:avLst/>
          </a:prstGeom>
          <a:solidFill>
            <a:schemeClr val="tx1"/>
          </a:solidFill>
        </p:spPr>
        <p:txBody>
          <a:bodyPr wrap="square">
            <a:spAutoFit/>
          </a:bodyPr>
          <a:lstStyle/>
          <a:p>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jobSlice</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createSlice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name:</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'jobs'</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initialState:</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jobDetail:</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null</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loading:</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false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null</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reducers:</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extraReducers</a:t>
            </a:r>
            <a:r>
              <a:rPr lang="vi-VN" sz="1200" b="0">
                <a:solidFill>
                  <a:srgbClr val="9CDCFE"/>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builder</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builder</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addCase</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fetchJobDetailStart</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loading</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true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null</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addCase</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fetchJobDetailSuccess</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action</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loading</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false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jobDetail</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action</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payload</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addCase</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fetchJobDetailFailure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action</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loading</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false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action</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payload</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a:t>
            </a:r>
          </a:p>
          <a:p>
            <a:r>
              <a:rPr lang="vi-VN" sz="1200" b="0">
                <a:solidFill>
                  <a:srgbClr val="C586C0"/>
                </a:solidFill>
                <a:effectLst/>
                <a:latin typeface="Consolas" panose="020B0609020204030204" pitchFamily="49" charset="0"/>
              </a:rPr>
              <a:t>export</a:t>
            </a:r>
            <a:r>
              <a:rPr lang="vi-VN" sz="1200" b="0">
                <a:solidFill>
                  <a:srgbClr val="CCCCCC"/>
                </a:solidFill>
                <a:effectLst/>
                <a:latin typeface="Consolas" panose="020B0609020204030204" pitchFamily="49" charset="0"/>
              </a:rPr>
              <a:t> </a:t>
            </a:r>
            <a:r>
              <a:rPr lang="vi-VN" sz="1200" b="0">
                <a:solidFill>
                  <a:srgbClr val="C586C0"/>
                </a:solidFill>
                <a:effectLst/>
                <a:latin typeface="Consolas" panose="020B0609020204030204" pitchFamily="49" charset="0"/>
              </a:rPr>
              <a:t>default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jobSlice</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reducer</a:t>
            </a:r>
            <a:r>
              <a:rPr lang="vi-VN" sz="12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877904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47CE74-AE19-9964-AB91-A58944F6A076}"/>
              </a:ext>
            </a:extLst>
          </p:cNvPr>
          <p:cNvSpPr>
            <a:spLocks noGrp="1"/>
          </p:cNvSpPr>
          <p:nvPr>
            <p:ph type="sldNum" sz="quarter" idx="12"/>
          </p:nvPr>
        </p:nvSpPr>
        <p:spPr/>
        <p:txBody>
          <a:bodyPr/>
          <a:lstStyle/>
          <a:p>
            <a:fld id="{289B54F0-ACAA-B148-9265-2A8F79BF8221}" type="slidenum">
              <a:rPr lang="en-US" smtClean="0"/>
              <a:t>32</a:t>
            </a:fld>
            <a:endParaRPr lang="en-US"/>
          </a:p>
        </p:txBody>
      </p:sp>
      <p:sp>
        <p:nvSpPr>
          <p:cNvPr id="4" name="Title 3">
            <a:extLst>
              <a:ext uri="{FF2B5EF4-FFF2-40B4-BE49-F238E27FC236}">
                <a16:creationId xmlns:a16="http://schemas.microsoft.com/office/drawing/2014/main" id="{7F5D9AE8-20CD-79C2-3051-F39B2B5EC8DB}"/>
              </a:ext>
            </a:extLst>
          </p:cNvPr>
          <p:cNvSpPr>
            <a:spLocks noGrp="1"/>
          </p:cNvSpPr>
          <p:nvPr>
            <p:ph type="title"/>
          </p:nvPr>
        </p:nvSpPr>
        <p:spPr/>
        <p:txBody>
          <a:bodyPr/>
          <a:lstStyle/>
          <a:p>
            <a:r>
              <a:rPr lang="en-US" spc="-20" dirty="0"/>
              <a:t>Redux</a:t>
            </a:r>
            <a:r>
              <a:rPr lang="en-US" spc="-75" dirty="0"/>
              <a:t> </a:t>
            </a:r>
            <a:r>
              <a:rPr lang="en-US" spc="-5" dirty="0" err="1"/>
              <a:t>Thunk</a:t>
            </a:r>
            <a:endParaRPr lang="en-US" dirty="0"/>
          </a:p>
        </p:txBody>
      </p:sp>
      <p:sp>
        <p:nvSpPr>
          <p:cNvPr id="9" name="TextBox 8">
            <a:extLst>
              <a:ext uri="{FF2B5EF4-FFF2-40B4-BE49-F238E27FC236}">
                <a16:creationId xmlns:a16="http://schemas.microsoft.com/office/drawing/2014/main" id="{0E2CF6C4-11AC-4B14-A5B0-B0F9DBE36FB7}"/>
              </a:ext>
            </a:extLst>
          </p:cNvPr>
          <p:cNvSpPr txBox="1"/>
          <p:nvPr/>
        </p:nvSpPr>
        <p:spPr>
          <a:xfrm>
            <a:off x="631631" y="3853289"/>
            <a:ext cx="4951324" cy="3108543"/>
          </a:xfrm>
          <a:prstGeom prst="rect">
            <a:avLst/>
          </a:prstGeom>
          <a:solidFill>
            <a:schemeClr val="tx1"/>
          </a:solidFill>
        </p:spPr>
        <p:txBody>
          <a:bodyPr wrap="square">
            <a:spAutoFit/>
          </a:bodyPr>
          <a:lstStyle/>
          <a:p>
            <a:r>
              <a:rPr lang="vi-VN" sz="1400" b="0">
                <a:solidFill>
                  <a:srgbClr val="6A9955"/>
                </a:solidFill>
                <a:effectLst/>
                <a:latin typeface="Consolas" panose="020B0609020204030204" pitchFamily="49" charset="0"/>
              </a:rPr>
              <a:t>// </a:t>
            </a:r>
            <a:r>
              <a:rPr lang="en-US" sz="1400" b="0">
                <a:solidFill>
                  <a:srgbClr val="6A9955"/>
                </a:solidFill>
                <a:effectLst/>
                <a:latin typeface="Consolas" panose="020B0609020204030204" pitchFamily="49" charset="0"/>
              </a:rPr>
              <a:t>App</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Provider</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'react-redux'</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store</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'./Redux/store'</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JobDetail</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'./Redux/fetchJobDetail'</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Provider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store</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4FC1FF"/>
                </a:solidFill>
                <a:effectLst/>
                <a:latin typeface="Consolas" panose="020B0609020204030204" pitchFamily="49" charset="0"/>
              </a:rPr>
              <a:t>store</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JobDetail</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jobId</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Provider</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a:t>
            </a:r>
            <a:br>
              <a:rPr lang="en-US" b="0">
                <a:solidFill>
                  <a:srgbClr val="CCCCCC"/>
                </a:solidFill>
                <a:effectLst/>
                <a:latin typeface="Consolas" panose="020B0609020204030204" pitchFamily="49" charset="0"/>
              </a:rPr>
            </a:br>
            <a:endParaRPr lang="en-US" b="0">
              <a:solidFill>
                <a:srgbClr val="CCCCCC"/>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E4805BAB-2127-44F9-9044-929756416B33}"/>
              </a:ext>
            </a:extLst>
          </p:cNvPr>
          <p:cNvSpPr txBox="1"/>
          <p:nvPr/>
        </p:nvSpPr>
        <p:spPr>
          <a:xfrm>
            <a:off x="631631" y="1336669"/>
            <a:ext cx="5303018" cy="2462213"/>
          </a:xfrm>
          <a:prstGeom prst="rect">
            <a:avLst/>
          </a:prstGeom>
          <a:solidFill>
            <a:schemeClr val="tx1"/>
          </a:solidFill>
        </p:spPr>
        <p:txBody>
          <a:bodyPr wrap="square">
            <a:spAutoFit/>
          </a:bodyPr>
          <a:lstStyle/>
          <a:p>
            <a:r>
              <a:rPr lang="vi-VN" sz="1400" b="0">
                <a:solidFill>
                  <a:srgbClr val="6A9955"/>
                </a:solidFill>
                <a:effectLst/>
                <a:latin typeface="Consolas" panose="020B0609020204030204" pitchFamily="49" charset="0"/>
              </a:rPr>
              <a:t>// </a:t>
            </a:r>
            <a:r>
              <a:rPr lang="en-US" sz="1400" b="0">
                <a:solidFill>
                  <a:srgbClr val="6A9955"/>
                </a:solidFill>
                <a:effectLst/>
                <a:latin typeface="Consolas" panose="020B0609020204030204" pitchFamily="49" charset="0"/>
              </a:rPr>
              <a:t>2. </a:t>
            </a:r>
            <a:r>
              <a:rPr lang="en-US">
                <a:solidFill>
                  <a:srgbClr val="6A9955"/>
                </a:solidFill>
                <a:latin typeface="Consolas" panose="020B0609020204030204" pitchFamily="49" charset="0"/>
              </a:rPr>
              <a:t>Redux/</a:t>
            </a:r>
            <a:r>
              <a:rPr lang="en-US" sz="1400" b="0">
                <a:solidFill>
                  <a:srgbClr val="6A9955"/>
                </a:solidFill>
                <a:effectLst/>
                <a:latin typeface="Consolas" panose="020B0609020204030204" pitchFamily="49" charset="0"/>
              </a:rPr>
              <a:t>store</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configureStore</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"@reduxjs/toolkit"</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fetchReducer</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"./fetchJobSlice"</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store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configureStore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reducer:</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jobs</a:t>
            </a:r>
            <a:r>
              <a:rPr lang="en-US" b="0">
                <a:solidFill>
                  <a:srgbClr val="9CDCFE"/>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fetchReducer</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store</a:t>
            </a:r>
            <a:r>
              <a:rPr lang="en-US" b="0">
                <a:solidFill>
                  <a:srgbClr val="CCCCCC"/>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6C5F5D34-B4FD-4A86-80AA-A1AC2D2AEE59}"/>
              </a:ext>
            </a:extLst>
          </p:cNvPr>
          <p:cNvSpPr txBox="1"/>
          <p:nvPr/>
        </p:nvSpPr>
        <p:spPr>
          <a:xfrm>
            <a:off x="6096000" y="138399"/>
            <a:ext cx="6096000" cy="6740307"/>
          </a:xfrm>
          <a:prstGeom prst="rect">
            <a:avLst/>
          </a:prstGeom>
          <a:solidFill>
            <a:schemeClr val="tx1"/>
          </a:solidFill>
        </p:spPr>
        <p:txBody>
          <a:bodyPr wrap="square">
            <a:spAutoFit/>
          </a:bodyPr>
          <a:lstStyle/>
          <a:p>
            <a:r>
              <a:rPr lang="vi-VN" sz="1200" b="0">
                <a:solidFill>
                  <a:srgbClr val="6A9955"/>
                </a:solidFill>
                <a:effectLst/>
                <a:latin typeface="Consolas" panose="020B0609020204030204" pitchFamily="49" charset="0"/>
              </a:rPr>
              <a:t>// </a:t>
            </a:r>
            <a:r>
              <a:rPr lang="en-US" sz="1200" b="0">
                <a:solidFill>
                  <a:srgbClr val="6A9955"/>
                </a:solidFill>
                <a:effectLst/>
                <a:latin typeface="Consolas" panose="020B0609020204030204" pitchFamily="49" charset="0"/>
              </a:rPr>
              <a:t>3. Redux/fetchJobDetail</a:t>
            </a:r>
            <a:endParaRPr lang="en-US" sz="1200" b="0">
              <a:solidFill>
                <a:srgbClr val="C586C0"/>
              </a:solidFill>
              <a:effectLst/>
              <a:latin typeface="Consolas" panose="020B0609020204030204" pitchFamily="49" charset="0"/>
            </a:endParaRP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React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useEffect</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useDispatch</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useSelector</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'react-redux'</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fetchJobDetail</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'./actions'</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JobDetail</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jobId</a:t>
            </a:r>
            <a:r>
              <a:rPr lang="en-US" sz="1200" b="0">
                <a:solidFill>
                  <a:srgbClr val="CCCCCC"/>
                </a:solidFill>
                <a:effectLst/>
                <a:latin typeface="Consolas" panose="020B0609020204030204" pitchFamily="49" charset="0"/>
              </a:rPr>
              <a:t> })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dispatch</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useDispatch</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jobDetail</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useSelector</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jobs</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jobDetail</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loading</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useSelector</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jobs</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loading</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error</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useSelector</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jobs</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error</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useEffect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dispatch</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fetchJobDetail</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jobId</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 [</a:t>
            </a:r>
            <a:r>
              <a:rPr lang="en-US" sz="1200" b="0">
                <a:solidFill>
                  <a:srgbClr val="DCDCAA"/>
                </a:solidFill>
                <a:effectLst/>
                <a:latin typeface="Consolas" panose="020B0609020204030204" pitchFamily="49" charset="0"/>
              </a:rPr>
              <a:t>dispatch</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jobId</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if</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loading</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Loading...</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if</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error</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Error: </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error</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if</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4FC1FF"/>
                </a:solidFill>
                <a:effectLst/>
                <a:latin typeface="Consolas" panose="020B0609020204030204" pitchFamily="49" charset="0"/>
              </a:rPr>
              <a:t>jobDetail</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null</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h1</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Job Detail</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h1</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p</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jobDetail</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title</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p</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586C0"/>
                </a:solidFill>
                <a:effectLst/>
                <a:latin typeface="Consolas" panose="020B0609020204030204" pitchFamily="49" charset="0"/>
              </a:rPr>
              <a:t>export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default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JobDetail</a:t>
            </a:r>
            <a:r>
              <a:rPr lang="en-US" sz="12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271172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F3802E-4640-8C40-A52C-829A446B4C8D}"/>
              </a:ext>
            </a:extLst>
          </p:cNvPr>
          <p:cNvSpPr>
            <a:spLocks noGrp="1"/>
          </p:cNvSpPr>
          <p:nvPr>
            <p:ph type="sldNum" sz="quarter" idx="12"/>
          </p:nvPr>
        </p:nvSpPr>
        <p:spPr/>
        <p:txBody>
          <a:bodyPr/>
          <a:lstStyle/>
          <a:p>
            <a:fld id="{289B54F0-ACAA-B148-9265-2A8F79BF8221}" type="slidenum">
              <a:rPr lang="en-US"/>
              <a:t>33</a:t>
            </a:fld>
            <a:endParaRPr lang="en-US"/>
          </a:p>
        </p:txBody>
      </p:sp>
      <p:sp>
        <p:nvSpPr>
          <p:cNvPr id="4" name="Title 3">
            <a:extLst>
              <a:ext uri="{FF2B5EF4-FFF2-40B4-BE49-F238E27FC236}">
                <a16:creationId xmlns:a16="http://schemas.microsoft.com/office/drawing/2014/main" id="{4D7812CF-D285-EF41-BE84-BE63DE86AC53}"/>
              </a:ext>
            </a:extLst>
          </p:cNvPr>
          <p:cNvSpPr>
            <a:spLocks noGrp="1"/>
          </p:cNvSpPr>
          <p:nvPr>
            <p:ph type="title"/>
          </p:nvPr>
        </p:nvSpPr>
        <p:spPr/>
        <p:txBody>
          <a:bodyPr/>
          <a:lstStyle/>
          <a:p>
            <a:r>
              <a:rPr lang="en-US" spc="-20" dirty="0"/>
              <a:t>Redux</a:t>
            </a:r>
            <a:r>
              <a:rPr lang="en-US" spc="-75" dirty="0"/>
              <a:t> </a:t>
            </a:r>
            <a:r>
              <a:rPr lang="en-US" spc="-5" dirty="0"/>
              <a:t>Thunk</a:t>
            </a:r>
            <a:endParaRPr lang="en-US"/>
          </a:p>
        </p:txBody>
      </p:sp>
      <p:sp>
        <p:nvSpPr>
          <p:cNvPr id="5" name="Content Placeholder 4">
            <a:extLst>
              <a:ext uri="{FF2B5EF4-FFF2-40B4-BE49-F238E27FC236}">
                <a16:creationId xmlns:a16="http://schemas.microsoft.com/office/drawing/2014/main" id="{EF1B3C03-7363-AA47-A297-01A7B6D85D14}"/>
              </a:ext>
            </a:extLst>
          </p:cNvPr>
          <p:cNvSpPr>
            <a:spLocks noGrp="1"/>
          </p:cNvSpPr>
          <p:nvPr>
            <p:ph idx="1"/>
          </p:nvPr>
        </p:nvSpPr>
        <p:spPr/>
        <p:txBody>
          <a:bodyPr>
            <a:normAutofit/>
          </a:bodyPr>
          <a:lstStyle/>
          <a:p>
            <a:r>
              <a:rPr lang="en-US" dirty="0"/>
              <a:t>Useful for complex synchronous logic</a:t>
            </a:r>
          </a:p>
          <a:p>
            <a:pPr lvl="1"/>
            <a:r>
              <a:rPr lang="en-US" dirty="0"/>
              <a:t>Multiple dispatches</a:t>
            </a:r>
          </a:p>
          <a:p>
            <a:pPr lvl="1"/>
            <a:r>
              <a:rPr lang="en-US" dirty="0"/>
              <a:t>Conditional dispatches</a:t>
            </a:r>
          </a:p>
          <a:p>
            <a:pPr lvl="1"/>
            <a:r>
              <a:rPr lang="en-US" dirty="0"/>
              <a:t>Simple Async logic</a:t>
            </a:r>
          </a:p>
          <a:p>
            <a:pPr algn="just"/>
            <a:r>
              <a:rPr lang="en-US" dirty="0"/>
              <a:t>Redux Saga: Uses ES6 generators to </a:t>
            </a:r>
            <a:r>
              <a:rPr lang="en-US"/>
              <a:t>control pausable </a:t>
            </a:r>
            <a:r>
              <a:rPr lang="en-US" dirty="0"/>
              <a:t>functions</a:t>
            </a:r>
          </a:p>
          <a:p>
            <a:pPr lvl="1"/>
            <a:r>
              <a:rPr lang="en-US" dirty="0" err="1"/>
              <a:t>Comples</a:t>
            </a:r>
            <a:r>
              <a:rPr lang="en-US" dirty="0"/>
              <a:t> async logic</a:t>
            </a:r>
          </a:p>
          <a:p>
            <a:pPr lvl="1"/>
            <a:r>
              <a:rPr lang="en-US" dirty="0"/>
              <a:t>Ongoing “background thread” like processing behavior</a:t>
            </a:r>
          </a:p>
        </p:txBody>
      </p:sp>
      <p:pic>
        <p:nvPicPr>
          <p:cNvPr id="6" name="Picture 5">
            <a:extLst>
              <a:ext uri="{FF2B5EF4-FFF2-40B4-BE49-F238E27FC236}">
                <a16:creationId xmlns:a16="http://schemas.microsoft.com/office/drawing/2014/main" id="{566C1533-BFE9-4C03-95EF-221849B4C034}"/>
              </a:ext>
            </a:extLst>
          </p:cNvPr>
          <p:cNvPicPr>
            <a:picLocks noChangeAspect="1"/>
          </p:cNvPicPr>
          <p:nvPr/>
        </p:nvPicPr>
        <p:blipFill>
          <a:blip r:embed="rId3"/>
          <a:stretch>
            <a:fillRect/>
          </a:stretch>
        </p:blipFill>
        <p:spPr>
          <a:xfrm>
            <a:off x="8355840" y="1366937"/>
            <a:ext cx="2896004" cy="1571844"/>
          </a:xfrm>
          <a:prstGeom prst="rect">
            <a:avLst/>
          </a:prstGeom>
        </p:spPr>
      </p:pic>
    </p:spTree>
    <p:extLst>
      <p:ext uri="{BB962C8B-B14F-4D97-AF65-F5344CB8AC3E}">
        <p14:creationId xmlns:p14="http://schemas.microsoft.com/office/powerpoint/2010/main" val="1336997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Exercise 25: Redux Thunk </a:t>
            </a:r>
          </a:p>
        </p:txBody>
      </p:sp>
      <p:sp>
        <p:nvSpPr>
          <p:cNvPr id="5" name="TextBox 4">
            <a:extLst>
              <a:ext uri="{FF2B5EF4-FFF2-40B4-BE49-F238E27FC236}">
                <a16:creationId xmlns:a16="http://schemas.microsoft.com/office/drawing/2014/main" id="{C9760C7E-A523-4307-AD53-C54F1484D83F}"/>
              </a:ext>
            </a:extLst>
          </p:cNvPr>
          <p:cNvSpPr txBox="1"/>
          <p:nvPr/>
        </p:nvSpPr>
        <p:spPr>
          <a:xfrm>
            <a:off x="1429378" y="3732610"/>
            <a:ext cx="9201777" cy="1569660"/>
          </a:xfrm>
          <a:prstGeom prst="rect">
            <a:avLst/>
          </a:prstGeom>
          <a:noFill/>
        </p:spPr>
        <p:txBody>
          <a:bodyPr wrap="square">
            <a:spAutoFit/>
          </a:bodyPr>
          <a:lstStyle/>
          <a:p>
            <a:pPr marL="571500" lvl="0" indent="-571500" algn="just">
              <a:buFont typeface="Arial" panose="020B0604020202020204" pitchFamily="34" charset="0"/>
              <a:buChar char="•"/>
            </a:pPr>
            <a:r>
              <a:rPr lang="en-US" sz="2400">
                <a:solidFill>
                  <a:srgbClr val="002060"/>
                </a:solidFill>
              </a:rPr>
              <a:t>Use Redux Thunk middleware to return a function instead of an action</a:t>
            </a:r>
          </a:p>
          <a:p>
            <a:pPr marL="571500" indent="-571500" algn="just">
              <a:buFont typeface="Arial" panose="020B0604020202020204" pitchFamily="34" charset="0"/>
              <a:buChar char="•"/>
            </a:pPr>
            <a:r>
              <a:rPr lang="en-US" sz="2400">
                <a:solidFill>
                  <a:srgbClr val="002060"/>
                </a:solidFill>
              </a:rPr>
              <a:t>Use a logger to print a log of actions initiated on the Redux store.</a:t>
            </a:r>
            <a:r>
              <a:rPr lang="en-US" sz="2400">
                <a:solidFill>
                  <a:srgbClr val="002060"/>
                </a:solidFill>
                <a:effectLst/>
              </a:rPr>
              <a:t> </a:t>
            </a:r>
            <a:endParaRPr lang="en-US" sz="2400">
              <a:solidFill>
                <a:srgbClr val="002060"/>
              </a:solidFill>
            </a:endParaRPr>
          </a:p>
        </p:txBody>
      </p:sp>
    </p:spTree>
    <p:extLst>
      <p:ext uri="{BB962C8B-B14F-4D97-AF65-F5344CB8AC3E}">
        <p14:creationId xmlns:p14="http://schemas.microsoft.com/office/powerpoint/2010/main" val="2373475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390D-1CB7-432C-B14A-7C0F16AE6C88}"/>
              </a:ext>
            </a:extLst>
          </p:cNvPr>
          <p:cNvSpPr>
            <a:spLocks noGrp="1"/>
          </p:cNvSpPr>
          <p:nvPr>
            <p:ph type="ctrTitle"/>
          </p:nvPr>
        </p:nvSpPr>
        <p:spPr/>
        <p:txBody>
          <a:bodyPr/>
          <a:lstStyle/>
          <a:p>
            <a:r>
              <a:rPr lang="en-US"/>
              <a:t>Lab 6: Demo about Redux Toolkit, Redux Thunk</a:t>
            </a:r>
          </a:p>
        </p:txBody>
      </p:sp>
    </p:spTree>
    <p:extLst>
      <p:ext uri="{BB962C8B-B14F-4D97-AF65-F5344CB8AC3E}">
        <p14:creationId xmlns:p14="http://schemas.microsoft.com/office/powerpoint/2010/main" val="2732685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40" y="1149006"/>
            <a:ext cx="10973736" cy="5331694"/>
          </a:xfrm>
          <a:prstGeom prst="rect">
            <a:avLst/>
          </a:prstGeom>
          <a:noFill/>
          <a:ln>
            <a:noFill/>
          </a:ln>
        </p:spPr>
        <p:txBody>
          <a:bodyPr spcFirstLastPara="1" wrap="square" lIns="91425" tIns="45700" rIns="91425" bIns="45700" anchor="t" anchorCtr="0">
            <a:normAutofit/>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000"/>
              <a:t>Concepts were introduced:</a:t>
            </a:r>
          </a:p>
          <a:p>
            <a:pPr lvl="1" algn="just">
              <a:lnSpc>
                <a:spcPct val="110000"/>
              </a:lnSpc>
            </a:pPr>
            <a:r>
              <a:rPr lang="en-US"/>
              <a:t>Discuss the features of the Flux architecture</a:t>
            </a:r>
          </a:p>
          <a:p>
            <a:pPr lvl="1" algn="just">
              <a:lnSpc>
                <a:spcPct val="110000"/>
              </a:lnSpc>
            </a:pPr>
            <a:r>
              <a:rPr lang="en-US"/>
              <a:t>Explain the Redux approach to implementing a variant of the Flow architecture</a:t>
            </a:r>
          </a:p>
          <a:p>
            <a:pPr lvl="1" algn="just">
              <a:lnSpc>
                <a:spcPct val="110000"/>
              </a:lnSpc>
            </a:pPr>
            <a:r>
              <a:rPr lang="en-US"/>
              <a:t>Install and Configure Redux</a:t>
            </a:r>
          </a:p>
          <a:p>
            <a:pPr lvl="1" algn="just">
              <a:lnSpc>
                <a:spcPct val="110000"/>
              </a:lnSpc>
            </a:pPr>
            <a:r>
              <a:rPr lang="en-US">
                <a:solidFill>
                  <a:schemeClr val="dk1"/>
                </a:solidFill>
              </a:rPr>
              <a:t>Define Redux Toolkit</a:t>
            </a:r>
          </a:p>
          <a:p>
            <a:pPr lvl="1">
              <a:lnSpc>
                <a:spcPct val="110000"/>
              </a:lnSpc>
            </a:pPr>
            <a:r>
              <a:rPr lang="en-US">
                <a:solidFill>
                  <a:schemeClr val="dk1"/>
                </a:solidFill>
              </a:rPr>
              <a:t>Split the reducer function into multiple simpler functions and combine the reducer functions</a:t>
            </a:r>
          </a:p>
          <a:p>
            <a:pPr lvl="1">
              <a:lnSpc>
                <a:spcPct val="110000"/>
              </a:lnSpc>
            </a:pPr>
            <a:r>
              <a:rPr lang="en-US">
                <a:solidFill>
                  <a:schemeClr val="dk1"/>
                </a:solidFill>
              </a:rPr>
              <a:t>Use Redux Thunk middleware to return a function instead of an action</a:t>
            </a:r>
          </a:p>
          <a:p>
            <a:pPr lvl="1">
              <a:lnSpc>
                <a:spcPct val="110000"/>
              </a:lnSpc>
            </a:pPr>
            <a:r>
              <a:rPr lang="en-US">
                <a:solidFill>
                  <a:schemeClr val="dk1"/>
                </a:solidFill>
              </a:rPr>
              <a:t>Use a logger middleware to print a log of actions initiated on the Redux store</a:t>
            </a:r>
          </a:p>
          <a:p>
            <a:pPr lvl="1" algn="just">
              <a:lnSpc>
                <a:spcPct val="110000"/>
              </a:lnSpc>
            </a:pPr>
            <a:endParaRPr lang="en-US"/>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FA0D-57CE-4B78-B497-E6E7805131C4}"/>
              </a:ext>
            </a:extLst>
          </p:cNvPr>
          <p:cNvSpPr>
            <a:spLocks noGrp="1"/>
          </p:cNvSpPr>
          <p:nvPr>
            <p:ph type="title"/>
          </p:nvPr>
        </p:nvSpPr>
        <p:spPr/>
        <p:txBody>
          <a:bodyPr/>
          <a:lstStyle/>
          <a:p>
            <a:r>
              <a:rPr lang="en-US"/>
              <a:t>Design Patterns</a:t>
            </a:r>
          </a:p>
        </p:txBody>
      </p:sp>
      <p:sp>
        <p:nvSpPr>
          <p:cNvPr id="3" name="Text Placeholder 2">
            <a:extLst>
              <a:ext uri="{FF2B5EF4-FFF2-40B4-BE49-F238E27FC236}">
                <a16:creationId xmlns:a16="http://schemas.microsoft.com/office/drawing/2014/main" id="{A70109DA-A501-4C9D-ACC1-0A3CAA151DB2}"/>
              </a:ext>
            </a:extLst>
          </p:cNvPr>
          <p:cNvSpPr>
            <a:spLocks noGrp="1"/>
          </p:cNvSpPr>
          <p:nvPr>
            <p:ph type="body" idx="1"/>
          </p:nvPr>
        </p:nvSpPr>
        <p:spPr>
          <a:xfrm>
            <a:off x="838200" y="1535810"/>
            <a:ext cx="10515600" cy="4944889"/>
          </a:xfrm>
        </p:spPr>
        <p:txBody>
          <a:bodyPr>
            <a:normAutofit/>
          </a:bodyPr>
          <a:lstStyle/>
          <a:p>
            <a:pPr algn="just">
              <a:lnSpc>
                <a:spcPct val="110000"/>
              </a:lnSpc>
            </a:pPr>
            <a:r>
              <a:rPr lang="en-US" sz="2600"/>
              <a:t>Well-documented solution to a recurring problem</a:t>
            </a:r>
          </a:p>
          <a:p>
            <a:pPr lvl="1" algn="just">
              <a:lnSpc>
                <a:spcPct val="110000"/>
              </a:lnSpc>
            </a:pPr>
            <a:r>
              <a:rPr lang="en-US" sz="2200"/>
              <a:t>Also referred to as an architectural pattern</a:t>
            </a:r>
          </a:p>
          <a:p>
            <a:pPr algn="just">
              <a:lnSpc>
                <a:spcPct val="110000"/>
              </a:lnSpc>
            </a:pPr>
            <a:r>
              <a:rPr lang="en-US" sz="2600"/>
              <a:t>Software design pattern</a:t>
            </a:r>
          </a:p>
          <a:p>
            <a:pPr lvl="1" algn="just">
              <a:lnSpc>
                <a:spcPct val="110000"/>
              </a:lnSpc>
            </a:pPr>
            <a:r>
              <a:rPr lang="en-US" sz="2200"/>
              <a:t>Reusable solution to commonly occurring problems</a:t>
            </a:r>
          </a:p>
          <a:p>
            <a:pPr lvl="1" algn="just">
              <a:lnSpc>
                <a:spcPct val="110000"/>
              </a:lnSpc>
            </a:pPr>
            <a:r>
              <a:rPr lang="en-US" sz="2200"/>
              <a:t>Gang of four: E. Gamma et al. Design Patterns:  Elements of Reusable Object-Oriented Software,  Addison-Wesley, 1994</a:t>
            </a:r>
          </a:p>
        </p:txBody>
      </p:sp>
      <p:sp>
        <p:nvSpPr>
          <p:cNvPr id="4" name="Slide Number Placeholder 3">
            <a:extLst>
              <a:ext uri="{FF2B5EF4-FFF2-40B4-BE49-F238E27FC236}">
                <a16:creationId xmlns:a16="http://schemas.microsoft.com/office/drawing/2014/main" id="{F7FDDAD0-3913-49FE-9C7B-F6F82FEFE683}"/>
              </a:ext>
            </a:extLst>
          </p:cNvPr>
          <p:cNvSpPr>
            <a:spLocks noGrp="1"/>
          </p:cNvSpPr>
          <p:nvPr>
            <p:ph type="sldNum" idx="12"/>
          </p:nvPr>
        </p:nvSpPr>
        <p:spPr/>
        <p:txBody>
          <a:bodyPr/>
          <a:lstStyle/>
          <a:p>
            <a:fld id="{00000000-1234-1234-1234-123412341234}" type="slidenum">
              <a:rPr lang="en-US" smtClean="0"/>
              <a:pPr/>
              <a:t>4</a:t>
            </a:fld>
            <a:endParaRPr lang="en-US"/>
          </a:p>
        </p:txBody>
      </p:sp>
      <p:sp>
        <p:nvSpPr>
          <p:cNvPr id="6" name="object 4">
            <a:extLst>
              <a:ext uri="{FF2B5EF4-FFF2-40B4-BE49-F238E27FC236}">
                <a16:creationId xmlns:a16="http://schemas.microsoft.com/office/drawing/2014/main" id="{A116ABA1-61EF-4BFA-A6D8-E0D3612E3E76}"/>
              </a:ext>
            </a:extLst>
          </p:cNvPr>
          <p:cNvSpPr txBox="1"/>
          <p:nvPr/>
        </p:nvSpPr>
        <p:spPr>
          <a:xfrm>
            <a:off x="1310472" y="5686324"/>
            <a:ext cx="6550152" cy="320601"/>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libri"/>
                <a:cs typeface="Calibri"/>
              </a:rPr>
              <a:t>https://en.wikipedia.org/wiki/Software_design_pattern</a:t>
            </a:r>
            <a:endParaRPr sz="2000">
              <a:latin typeface="Calibri"/>
              <a:cs typeface="Calibri"/>
            </a:endParaRPr>
          </a:p>
        </p:txBody>
      </p:sp>
    </p:spTree>
    <p:extLst>
      <p:ext uri="{BB962C8B-B14F-4D97-AF65-F5344CB8AC3E}">
        <p14:creationId xmlns:p14="http://schemas.microsoft.com/office/powerpoint/2010/main" val="332520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CC85-84D5-42F3-8107-4EACF79645AB}"/>
              </a:ext>
            </a:extLst>
          </p:cNvPr>
          <p:cNvSpPr>
            <a:spLocks noGrp="1"/>
          </p:cNvSpPr>
          <p:nvPr>
            <p:ph type="title"/>
          </p:nvPr>
        </p:nvSpPr>
        <p:spPr/>
        <p:txBody>
          <a:bodyPr/>
          <a:lstStyle/>
          <a:p>
            <a:r>
              <a:rPr lang="en-US"/>
              <a:t>The Model-View-Controller (MVC) Architecture</a:t>
            </a:r>
          </a:p>
        </p:txBody>
      </p:sp>
      <p:sp>
        <p:nvSpPr>
          <p:cNvPr id="3" name="Text Placeholder 2">
            <a:extLst>
              <a:ext uri="{FF2B5EF4-FFF2-40B4-BE49-F238E27FC236}">
                <a16:creationId xmlns:a16="http://schemas.microsoft.com/office/drawing/2014/main" id="{2341C835-8DA6-4292-89BD-430E99183D12}"/>
              </a:ext>
            </a:extLst>
          </p:cNvPr>
          <p:cNvSpPr>
            <a:spLocks noGrp="1"/>
          </p:cNvSpPr>
          <p:nvPr>
            <p:ph type="body" idx="1"/>
          </p:nvPr>
        </p:nvSpPr>
        <p:spPr>
          <a:xfrm>
            <a:off x="838200" y="1535811"/>
            <a:ext cx="7241512" cy="4351338"/>
          </a:xfrm>
        </p:spPr>
        <p:txBody>
          <a:bodyPr/>
          <a:lstStyle/>
          <a:p>
            <a:pPr algn="just"/>
            <a:r>
              <a:rPr lang="en-US"/>
              <a:t>Software engineering architecture pattern</a:t>
            </a:r>
          </a:p>
          <a:p>
            <a:pPr lvl="1"/>
            <a:r>
              <a:rPr lang="en-US"/>
              <a:t>Isolation of domain logic  from user interface</a:t>
            </a:r>
          </a:p>
          <a:p>
            <a:pPr lvl="1"/>
            <a:r>
              <a:rPr lang="en-US"/>
              <a:t>Permits independent  development, testing and  maintenance </a:t>
            </a:r>
            <a:br>
              <a:rPr lang="en-US"/>
            </a:br>
            <a:r>
              <a:rPr lang="en-US"/>
              <a:t>(separation  of concerns)</a:t>
            </a:r>
          </a:p>
          <a:p>
            <a:pPr algn="just"/>
            <a:endParaRPr lang="en-US"/>
          </a:p>
        </p:txBody>
      </p:sp>
      <p:sp>
        <p:nvSpPr>
          <p:cNvPr id="4" name="Slide Number Placeholder 3">
            <a:extLst>
              <a:ext uri="{FF2B5EF4-FFF2-40B4-BE49-F238E27FC236}">
                <a16:creationId xmlns:a16="http://schemas.microsoft.com/office/drawing/2014/main" id="{502C33B8-73C2-4F8C-9CE4-9B2C8C4968D6}"/>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1026" name="Picture 2">
            <a:extLst>
              <a:ext uri="{FF2B5EF4-FFF2-40B4-BE49-F238E27FC236}">
                <a16:creationId xmlns:a16="http://schemas.microsoft.com/office/drawing/2014/main" id="{28545B4D-6BF4-4148-96B3-BC06FE77C1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725"/>
          <a:stretch/>
        </p:blipFill>
        <p:spPr bwMode="auto">
          <a:xfrm>
            <a:off x="8079712" y="1452562"/>
            <a:ext cx="3737149"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20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F97C-6822-4A92-8041-7AF94DE83540}"/>
              </a:ext>
            </a:extLst>
          </p:cNvPr>
          <p:cNvSpPr>
            <a:spLocks noGrp="1"/>
          </p:cNvSpPr>
          <p:nvPr>
            <p:ph type="title"/>
          </p:nvPr>
        </p:nvSpPr>
        <p:spPr/>
        <p:txBody>
          <a:bodyPr/>
          <a:lstStyle/>
          <a:p>
            <a:r>
              <a:rPr lang="en-US"/>
              <a:t>MVC Framework</a:t>
            </a:r>
          </a:p>
        </p:txBody>
      </p:sp>
      <p:sp>
        <p:nvSpPr>
          <p:cNvPr id="3" name="Text Placeholder 2">
            <a:extLst>
              <a:ext uri="{FF2B5EF4-FFF2-40B4-BE49-F238E27FC236}">
                <a16:creationId xmlns:a16="http://schemas.microsoft.com/office/drawing/2014/main" id="{3E804F5D-0871-4E3A-B415-B06AAD95E99C}"/>
              </a:ext>
            </a:extLst>
          </p:cNvPr>
          <p:cNvSpPr>
            <a:spLocks noGrp="1"/>
          </p:cNvSpPr>
          <p:nvPr>
            <p:ph type="body" idx="1"/>
          </p:nvPr>
        </p:nvSpPr>
        <p:spPr/>
        <p:txBody>
          <a:bodyPr/>
          <a:lstStyle/>
          <a:p>
            <a:pPr algn="just">
              <a:lnSpc>
                <a:spcPct val="100000"/>
              </a:lnSpc>
            </a:pPr>
            <a:r>
              <a:rPr lang="en-US" b="1"/>
              <a:t>Model</a:t>
            </a:r>
          </a:p>
          <a:p>
            <a:pPr lvl="1" algn="just">
              <a:lnSpc>
                <a:spcPct val="100000"/>
              </a:lnSpc>
            </a:pPr>
            <a:r>
              <a:rPr lang="en-US"/>
              <a:t>Manages the behavior and data of the application domain</a:t>
            </a:r>
          </a:p>
          <a:p>
            <a:pPr lvl="1" algn="just">
              <a:lnSpc>
                <a:spcPct val="100000"/>
              </a:lnSpc>
            </a:pPr>
            <a:r>
              <a:rPr lang="en-US"/>
              <a:t>Responds to requests for information about its state  (usually from the view)</a:t>
            </a:r>
          </a:p>
          <a:p>
            <a:pPr lvl="1" algn="just">
              <a:lnSpc>
                <a:spcPct val="100000"/>
              </a:lnSpc>
            </a:pPr>
            <a:r>
              <a:rPr lang="en-US"/>
              <a:t>Responds to instructions to change state (usually  from the controller)</a:t>
            </a:r>
          </a:p>
          <a:p>
            <a:pPr lvl="1" algn="just">
              <a:lnSpc>
                <a:spcPct val="100000"/>
              </a:lnSpc>
            </a:pPr>
            <a:r>
              <a:rPr lang="en-US"/>
              <a:t>In event-driven systems, the model notifies  observers (usually views) when the information  changes so that they can react</a:t>
            </a:r>
          </a:p>
          <a:p>
            <a:pPr algn="just">
              <a:lnSpc>
                <a:spcPct val="100000"/>
              </a:lnSpc>
            </a:pPr>
            <a:endParaRPr lang="en-US"/>
          </a:p>
        </p:txBody>
      </p:sp>
      <p:sp>
        <p:nvSpPr>
          <p:cNvPr id="4" name="Slide Number Placeholder 3">
            <a:extLst>
              <a:ext uri="{FF2B5EF4-FFF2-40B4-BE49-F238E27FC236}">
                <a16:creationId xmlns:a16="http://schemas.microsoft.com/office/drawing/2014/main" id="{BDDFAA29-25B6-41FF-A8EF-CC18E91A1BE1}"/>
              </a:ext>
            </a:extLst>
          </p:cNvPr>
          <p:cNvSpPr>
            <a:spLocks noGrp="1"/>
          </p:cNvSpPr>
          <p:nvPr>
            <p:ph type="sldNum" idx="12"/>
          </p:nvPr>
        </p:nvSpPr>
        <p:spPr/>
        <p:txBody>
          <a:bodyPr/>
          <a:lstStyle/>
          <a:p>
            <a:fld id="{00000000-1234-1234-1234-123412341234}" type="slidenum">
              <a:rPr lang="en-US" smtClean="0"/>
              <a:pPr/>
              <a:t>6</a:t>
            </a:fld>
            <a:endParaRPr lang="en-US"/>
          </a:p>
        </p:txBody>
      </p:sp>
    </p:spTree>
    <p:extLst>
      <p:ext uri="{BB962C8B-B14F-4D97-AF65-F5344CB8AC3E}">
        <p14:creationId xmlns:p14="http://schemas.microsoft.com/office/powerpoint/2010/main" val="500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F97C-6822-4A92-8041-7AF94DE83540}"/>
              </a:ext>
            </a:extLst>
          </p:cNvPr>
          <p:cNvSpPr>
            <a:spLocks noGrp="1"/>
          </p:cNvSpPr>
          <p:nvPr>
            <p:ph type="title"/>
          </p:nvPr>
        </p:nvSpPr>
        <p:spPr/>
        <p:txBody>
          <a:bodyPr/>
          <a:lstStyle/>
          <a:p>
            <a:r>
              <a:rPr lang="en-US"/>
              <a:t>MVC Framework – cont’d</a:t>
            </a:r>
          </a:p>
        </p:txBody>
      </p:sp>
      <p:sp>
        <p:nvSpPr>
          <p:cNvPr id="3" name="Text Placeholder 2">
            <a:extLst>
              <a:ext uri="{FF2B5EF4-FFF2-40B4-BE49-F238E27FC236}">
                <a16:creationId xmlns:a16="http://schemas.microsoft.com/office/drawing/2014/main" id="{3E804F5D-0871-4E3A-B415-B06AAD95E99C}"/>
              </a:ext>
            </a:extLst>
          </p:cNvPr>
          <p:cNvSpPr>
            <a:spLocks noGrp="1"/>
          </p:cNvSpPr>
          <p:nvPr>
            <p:ph type="body" idx="1"/>
          </p:nvPr>
        </p:nvSpPr>
        <p:spPr/>
        <p:txBody>
          <a:bodyPr/>
          <a:lstStyle/>
          <a:p>
            <a:pPr>
              <a:lnSpc>
                <a:spcPct val="100000"/>
              </a:lnSpc>
            </a:pPr>
            <a:r>
              <a:rPr lang="en-US" b="1"/>
              <a:t>View</a:t>
            </a:r>
          </a:p>
          <a:p>
            <a:pPr lvl="1" algn="just">
              <a:lnSpc>
                <a:spcPct val="100000"/>
              </a:lnSpc>
            </a:pPr>
            <a:r>
              <a:rPr lang="en-US"/>
              <a:t>Renders the model into a form suitable for  interaction, typically a user interface element</a:t>
            </a:r>
          </a:p>
          <a:p>
            <a:pPr lvl="1" algn="just">
              <a:lnSpc>
                <a:spcPct val="100000"/>
              </a:lnSpc>
            </a:pPr>
            <a:r>
              <a:rPr lang="en-US"/>
              <a:t>Multiple views can exist for a single model for  different purposes</a:t>
            </a:r>
          </a:p>
          <a:p>
            <a:pPr lvl="1" algn="just">
              <a:lnSpc>
                <a:spcPct val="100000"/>
              </a:lnSpc>
            </a:pPr>
            <a:r>
              <a:rPr lang="en-US"/>
              <a:t>A viewport typically has a one to one  correspondence with a display surface and  knows how to render to it</a:t>
            </a:r>
          </a:p>
        </p:txBody>
      </p:sp>
      <p:sp>
        <p:nvSpPr>
          <p:cNvPr id="4" name="Slide Number Placeholder 3">
            <a:extLst>
              <a:ext uri="{FF2B5EF4-FFF2-40B4-BE49-F238E27FC236}">
                <a16:creationId xmlns:a16="http://schemas.microsoft.com/office/drawing/2014/main" id="{BDDFAA29-25B6-41FF-A8EF-CC18E91A1BE1}"/>
              </a:ext>
            </a:extLst>
          </p:cNvPr>
          <p:cNvSpPr>
            <a:spLocks noGrp="1"/>
          </p:cNvSpPr>
          <p:nvPr>
            <p:ph type="sldNum" idx="12"/>
          </p:nvPr>
        </p:nvSpPr>
        <p:spPr/>
        <p:txBody>
          <a:bodyPr/>
          <a:lstStyle/>
          <a:p>
            <a:fld id="{00000000-1234-1234-1234-123412341234}" type="slidenum">
              <a:rPr lang="en-US" smtClean="0"/>
              <a:pPr/>
              <a:t>7</a:t>
            </a:fld>
            <a:endParaRPr lang="en-US"/>
          </a:p>
        </p:txBody>
      </p:sp>
    </p:spTree>
    <p:extLst>
      <p:ext uri="{BB962C8B-B14F-4D97-AF65-F5344CB8AC3E}">
        <p14:creationId xmlns:p14="http://schemas.microsoft.com/office/powerpoint/2010/main" val="38439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F97C-6822-4A92-8041-7AF94DE83540}"/>
              </a:ext>
            </a:extLst>
          </p:cNvPr>
          <p:cNvSpPr>
            <a:spLocks noGrp="1"/>
          </p:cNvSpPr>
          <p:nvPr>
            <p:ph type="title"/>
          </p:nvPr>
        </p:nvSpPr>
        <p:spPr/>
        <p:txBody>
          <a:bodyPr/>
          <a:lstStyle/>
          <a:p>
            <a:r>
              <a:rPr lang="en-US"/>
              <a:t>MVC Framework – cont’d</a:t>
            </a:r>
          </a:p>
        </p:txBody>
      </p:sp>
      <p:sp>
        <p:nvSpPr>
          <p:cNvPr id="3" name="Text Placeholder 2">
            <a:extLst>
              <a:ext uri="{FF2B5EF4-FFF2-40B4-BE49-F238E27FC236}">
                <a16:creationId xmlns:a16="http://schemas.microsoft.com/office/drawing/2014/main" id="{3E804F5D-0871-4E3A-B415-B06AAD95E99C}"/>
              </a:ext>
            </a:extLst>
          </p:cNvPr>
          <p:cNvSpPr>
            <a:spLocks noGrp="1"/>
          </p:cNvSpPr>
          <p:nvPr>
            <p:ph type="body" idx="1"/>
          </p:nvPr>
        </p:nvSpPr>
        <p:spPr/>
        <p:txBody>
          <a:bodyPr/>
          <a:lstStyle/>
          <a:p>
            <a:pPr>
              <a:lnSpc>
                <a:spcPct val="100000"/>
              </a:lnSpc>
            </a:pPr>
            <a:r>
              <a:rPr lang="en-US" b="1"/>
              <a:t>Controller</a:t>
            </a:r>
          </a:p>
          <a:p>
            <a:pPr lvl="1" algn="just">
              <a:lnSpc>
                <a:spcPct val="100000"/>
              </a:lnSpc>
            </a:pPr>
            <a:r>
              <a:rPr lang="en-US"/>
              <a:t>Receives user input and initiates a  response by making calls on model  objects</a:t>
            </a:r>
          </a:p>
          <a:p>
            <a:pPr lvl="1" algn="just">
              <a:lnSpc>
                <a:spcPct val="100000"/>
              </a:lnSpc>
            </a:pPr>
            <a:r>
              <a:rPr lang="en-US"/>
              <a:t>A controller accepts input from the  user and instructs the model and  viewport to perform actions based on  that input</a:t>
            </a:r>
          </a:p>
        </p:txBody>
      </p:sp>
      <p:sp>
        <p:nvSpPr>
          <p:cNvPr id="4" name="Slide Number Placeholder 3">
            <a:extLst>
              <a:ext uri="{FF2B5EF4-FFF2-40B4-BE49-F238E27FC236}">
                <a16:creationId xmlns:a16="http://schemas.microsoft.com/office/drawing/2014/main" id="{BDDFAA29-25B6-41FF-A8EF-CC18E91A1BE1}"/>
              </a:ext>
            </a:extLst>
          </p:cNvPr>
          <p:cNvSpPr>
            <a:spLocks noGrp="1"/>
          </p:cNvSpPr>
          <p:nvPr>
            <p:ph type="sldNum" idx="12"/>
          </p:nvPr>
        </p:nvSpPr>
        <p:spPr/>
        <p:txBody>
          <a:bodyPr/>
          <a:lstStyle/>
          <a:p>
            <a:fld id="{00000000-1234-1234-1234-123412341234}" type="slidenum">
              <a:rPr lang="en-US" smtClean="0"/>
              <a:pPr/>
              <a:t>8</a:t>
            </a:fld>
            <a:endParaRPr lang="en-US"/>
          </a:p>
        </p:txBody>
      </p:sp>
    </p:spTree>
    <p:extLst>
      <p:ext uri="{BB962C8B-B14F-4D97-AF65-F5344CB8AC3E}">
        <p14:creationId xmlns:p14="http://schemas.microsoft.com/office/powerpoint/2010/main" val="361641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The Flux Architecture</a:t>
            </a:r>
          </a:p>
        </p:txBody>
      </p:sp>
    </p:spTree>
    <p:extLst>
      <p:ext uri="{BB962C8B-B14F-4D97-AF65-F5344CB8AC3E}">
        <p14:creationId xmlns:p14="http://schemas.microsoft.com/office/powerpoint/2010/main" val="10370273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13115</TotalTime>
  <Words>2889</Words>
  <Application>Microsoft Office PowerPoint</Application>
  <PresentationFormat>Widescreen</PresentationFormat>
  <Paragraphs>404</Paragraphs>
  <Slides>36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-apple-system</vt:lpstr>
      <vt:lpstr>Arial</vt:lpstr>
      <vt:lpstr>Calibri</vt:lpstr>
      <vt:lpstr>Consolas</vt:lpstr>
      <vt:lpstr>Courier New</vt:lpstr>
      <vt:lpstr>Noto Sans Symbols</vt:lpstr>
      <vt:lpstr>Office Theme</vt:lpstr>
      <vt:lpstr>Introduction to Redux, Redux Thunk and Redux Toolkit</vt:lpstr>
      <vt:lpstr>Objectives </vt:lpstr>
      <vt:lpstr>PowerPoint Presentation</vt:lpstr>
      <vt:lpstr>Design Patterns</vt:lpstr>
      <vt:lpstr>The Model-View-Controller (MVC) Architecture</vt:lpstr>
      <vt:lpstr>MVC Framework</vt:lpstr>
      <vt:lpstr>MVC Framework – cont’d</vt:lpstr>
      <vt:lpstr>MVC Framework – cont’d</vt:lpstr>
      <vt:lpstr>PowerPoint Presentation</vt:lpstr>
      <vt:lpstr>React and MVC</vt:lpstr>
      <vt:lpstr>The Flux Architecture</vt:lpstr>
      <vt:lpstr>The Flux Architecture – cont’d</vt:lpstr>
      <vt:lpstr>Compare between Flux and MVC</vt:lpstr>
      <vt:lpstr>Introduction to Redux</vt:lpstr>
      <vt:lpstr>Main Principles of Redux</vt:lpstr>
      <vt:lpstr>What is Redux</vt:lpstr>
      <vt:lpstr>Redux Data Flow</vt:lpstr>
      <vt:lpstr>How to install redux</vt:lpstr>
      <vt:lpstr>Redux Action</vt:lpstr>
      <vt:lpstr>Redux Reducer</vt:lpstr>
      <vt:lpstr>Redux Store</vt:lpstr>
      <vt:lpstr>React with Redux</vt:lpstr>
      <vt:lpstr>React with Redux – cont’d</vt:lpstr>
      <vt:lpstr>PowerPoint Presentation</vt:lpstr>
      <vt:lpstr>PowerPoint Presentation</vt:lpstr>
      <vt:lpstr>Redux Middleware</vt:lpstr>
      <vt:lpstr>PowerPoint Presentation</vt:lpstr>
      <vt:lpstr>Redux Middleware</vt:lpstr>
      <vt:lpstr>What is redux-thunk?</vt:lpstr>
      <vt:lpstr>Redux Thunk</vt:lpstr>
      <vt:lpstr>PowerPoint Presentation</vt:lpstr>
      <vt:lpstr>Redux Thunk</vt:lpstr>
      <vt:lpstr>Redux Thunk</vt:lpstr>
      <vt:lpstr>PowerPoint Presentation</vt:lpstr>
      <vt:lpstr>Lab 6: Demo about Redux Toolkit, Redux Thunk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Hoai Nguyen Thi Thuy</cp:lastModifiedBy>
  <cp:revision>456</cp:revision>
  <dcterms:created xsi:type="dcterms:W3CDTF">2021-01-25T08:25:31Z</dcterms:created>
  <dcterms:modified xsi:type="dcterms:W3CDTF">2024-06-22T10:04:54Z</dcterms:modified>
</cp:coreProperties>
</file>