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390" r:id="rId4"/>
    <p:sldId id="391" r:id="rId5"/>
    <p:sldId id="386" r:id="rId6"/>
    <p:sldId id="392" r:id="rId7"/>
    <p:sldId id="393" r:id="rId8"/>
    <p:sldId id="394" r:id="rId9"/>
    <p:sldId id="395" r:id="rId10"/>
    <p:sldId id="396" r:id="rId11"/>
    <p:sldId id="397" r:id="rId12"/>
    <p:sldId id="398" r:id="rId13"/>
    <p:sldId id="399" r:id="rId14"/>
    <p:sldId id="400" r:id="rId15"/>
    <p:sldId id="401" r:id="rId16"/>
    <p:sldId id="407" r:id="rId17"/>
    <p:sldId id="406" r:id="rId18"/>
    <p:sldId id="408" r:id="rId19"/>
    <p:sldId id="403" r:id="rId20"/>
    <p:sldId id="402" r:id="rId21"/>
    <p:sldId id="404" r:id="rId22"/>
    <p:sldId id="405" r:id="rId23"/>
    <p:sldId id="383" r:id="rId24"/>
    <p:sldId id="32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69" d="100"/>
          <a:sy n="69" d="100"/>
        </p:scale>
        <p:origin x="543" y="45"/>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8" Type="http://schemas.openxmlformats.org/officeDocument/2006/relationships/slide" Target="slides/slide7.xml"/><Relationship Id="rId8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4/11/2024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460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759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Default property values work a little differently than default state values. They're set as a class attribute called </a:t>
            </a:r>
            <a:r>
              <a:rPr lang="en-US" b="1"/>
              <a:t>defaultProps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110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Functional components are lightweight; they don't have any state or lifecycle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14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Props, State and Context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5E8-6719-4093-998E-C765F878DACF}"/>
              </a:ext>
            </a:extLst>
          </p:cNvPr>
          <p:cNvSpPr>
            <a:spLocks noGrp="1"/>
          </p:cNvSpPr>
          <p:nvPr>
            <p:ph type="title"/>
          </p:nvPr>
        </p:nvSpPr>
        <p:spPr/>
        <p:txBody>
          <a:bodyPr/>
          <a:lstStyle/>
          <a:p>
            <a:r>
              <a:rPr lang="en-US"/>
              <a:t>Setting component state – cont’d</a:t>
            </a:r>
          </a:p>
        </p:txBody>
      </p:sp>
      <p:sp>
        <p:nvSpPr>
          <p:cNvPr id="3" name="Text Placeholder 2">
            <a:extLst>
              <a:ext uri="{FF2B5EF4-FFF2-40B4-BE49-F238E27FC236}">
                <a16:creationId xmlns:a16="http://schemas.microsoft.com/office/drawing/2014/main" id="{3CAF29B0-46C9-426E-AD6F-5423CC1901AD}"/>
              </a:ext>
            </a:extLst>
          </p:cNvPr>
          <p:cNvSpPr>
            <a:spLocks noGrp="1"/>
          </p:cNvSpPr>
          <p:nvPr>
            <p:ph type="body" idx="1"/>
          </p:nvPr>
        </p:nvSpPr>
        <p:spPr/>
        <p:txBody>
          <a:bodyPr/>
          <a:lstStyle/>
          <a:p>
            <a:r>
              <a:rPr lang="en-US"/>
              <a:t>Merging component state</a:t>
            </a:r>
          </a:p>
        </p:txBody>
      </p:sp>
      <p:sp>
        <p:nvSpPr>
          <p:cNvPr id="4" name="Slide Number Placeholder 3">
            <a:extLst>
              <a:ext uri="{FF2B5EF4-FFF2-40B4-BE49-F238E27FC236}">
                <a16:creationId xmlns:a16="http://schemas.microsoft.com/office/drawing/2014/main" id="{56F3E0FA-526F-4FFE-9133-FABD21BB5E08}"/>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8" name="Picture 7">
            <a:extLst>
              <a:ext uri="{FF2B5EF4-FFF2-40B4-BE49-F238E27FC236}">
                <a16:creationId xmlns:a16="http://schemas.microsoft.com/office/drawing/2014/main" id="{1274B1F0-2CB2-4BA8-8A3A-BAB834564A6A}"/>
              </a:ext>
            </a:extLst>
          </p:cNvPr>
          <p:cNvPicPr>
            <a:picLocks noChangeAspect="1"/>
          </p:cNvPicPr>
          <p:nvPr/>
        </p:nvPicPr>
        <p:blipFill>
          <a:blip r:embed="rId3"/>
          <a:stretch>
            <a:fillRect/>
          </a:stretch>
        </p:blipFill>
        <p:spPr>
          <a:xfrm>
            <a:off x="838200" y="2185718"/>
            <a:ext cx="3724870" cy="4672282"/>
          </a:xfrm>
          <a:prstGeom prst="rect">
            <a:avLst/>
          </a:prstGeom>
        </p:spPr>
      </p:pic>
      <p:pic>
        <p:nvPicPr>
          <p:cNvPr id="12" name="Picture 11">
            <a:extLst>
              <a:ext uri="{FF2B5EF4-FFF2-40B4-BE49-F238E27FC236}">
                <a16:creationId xmlns:a16="http://schemas.microsoft.com/office/drawing/2014/main" id="{E6F94B10-D866-45FC-8010-A0833D400862}"/>
              </a:ext>
            </a:extLst>
          </p:cNvPr>
          <p:cNvPicPr>
            <a:picLocks noChangeAspect="1"/>
          </p:cNvPicPr>
          <p:nvPr/>
        </p:nvPicPr>
        <p:blipFill>
          <a:blip r:embed="rId4"/>
          <a:stretch>
            <a:fillRect/>
          </a:stretch>
        </p:blipFill>
        <p:spPr>
          <a:xfrm>
            <a:off x="4675028" y="2173543"/>
            <a:ext cx="4115157" cy="2644369"/>
          </a:xfrm>
          <a:prstGeom prst="rect">
            <a:avLst/>
          </a:prstGeom>
        </p:spPr>
      </p:pic>
      <p:pic>
        <p:nvPicPr>
          <p:cNvPr id="16" name="Picture 15">
            <a:extLst>
              <a:ext uri="{FF2B5EF4-FFF2-40B4-BE49-F238E27FC236}">
                <a16:creationId xmlns:a16="http://schemas.microsoft.com/office/drawing/2014/main" id="{83581940-B939-46DC-A965-4404C2B9D851}"/>
              </a:ext>
            </a:extLst>
          </p:cNvPr>
          <p:cNvPicPr>
            <a:picLocks noChangeAspect="1"/>
          </p:cNvPicPr>
          <p:nvPr/>
        </p:nvPicPr>
        <p:blipFill>
          <a:blip r:embed="rId5"/>
          <a:stretch>
            <a:fillRect/>
          </a:stretch>
        </p:blipFill>
        <p:spPr>
          <a:xfrm>
            <a:off x="4675028" y="4916858"/>
            <a:ext cx="5071427" cy="1928967"/>
          </a:xfrm>
          <a:prstGeom prst="rect">
            <a:avLst/>
          </a:prstGeom>
        </p:spPr>
      </p:pic>
      <p:pic>
        <p:nvPicPr>
          <p:cNvPr id="17" name="Picture 16">
            <a:extLst>
              <a:ext uri="{FF2B5EF4-FFF2-40B4-BE49-F238E27FC236}">
                <a16:creationId xmlns:a16="http://schemas.microsoft.com/office/drawing/2014/main" id="{7D0622BA-F441-462B-BC9F-455330B880DA}"/>
              </a:ext>
            </a:extLst>
          </p:cNvPr>
          <p:cNvPicPr>
            <a:picLocks noChangeAspect="1"/>
          </p:cNvPicPr>
          <p:nvPr/>
        </p:nvPicPr>
        <p:blipFill>
          <a:blip r:embed="rId6"/>
          <a:stretch>
            <a:fillRect/>
          </a:stretch>
        </p:blipFill>
        <p:spPr>
          <a:xfrm>
            <a:off x="9634297" y="2532788"/>
            <a:ext cx="2217612" cy="1295512"/>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92C9EDED-BEE7-487A-9DCF-67382E42B22B}"/>
              </a:ext>
            </a:extLst>
          </p:cNvPr>
          <p:cNvPicPr>
            <a:picLocks noChangeAspect="1"/>
          </p:cNvPicPr>
          <p:nvPr/>
        </p:nvPicPr>
        <p:blipFill>
          <a:blip r:embed="rId7"/>
          <a:stretch>
            <a:fillRect/>
          </a:stretch>
        </p:blipFill>
        <p:spPr>
          <a:xfrm>
            <a:off x="9588573" y="668492"/>
            <a:ext cx="2263336" cy="1272650"/>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8FD3E586-D519-480F-AFB8-139363F4BDA6}"/>
              </a:ext>
            </a:extLst>
          </p:cNvPr>
          <p:cNvSpPr txBox="1"/>
          <p:nvPr/>
        </p:nvSpPr>
        <p:spPr>
          <a:xfrm>
            <a:off x="9465581" y="2084029"/>
            <a:ext cx="2386328" cy="307777"/>
          </a:xfrm>
          <a:prstGeom prst="rect">
            <a:avLst/>
          </a:prstGeom>
          <a:noFill/>
        </p:spPr>
        <p:txBody>
          <a:bodyPr wrap="square">
            <a:spAutoFit/>
          </a:bodyPr>
          <a:lstStyle/>
          <a:p>
            <a:r>
              <a:rPr lang="en-US"/>
              <a:t>The UI while data is loading </a:t>
            </a:r>
          </a:p>
        </p:txBody>
      </p:sp>
      <p:sp>
        <p:nvSpPr>
          <p:cNvPr id="23" name="TextBox 22">
            <a:extLst>
              <a:ext uri="{FF2B5EF4-FFF2-40B4-BE49-F238E27FC236}">
                <a16:creationId xmlns:a16="http://schemas.microsoft.com/office/drawing/2014/main" id="{CE2A9D76-FED5-4483-976C-4CCEA83680EB}"/>
              </a:ext>
            </a:extLst>
          </p:cNvPr>
          <p:cNvSpPr txBox="1"/>
          <p:nvPr/>
        </p:nvSpPr>
        <p:spPr>
          <a:xfrm>
            <a:off x="9588573" y="3800087"/>
            <a:ext cx="2603427" cy="523220"/>
          </a:xfrm>
          <a:prstGeom prst="rect">
            <a:avLst/>
          </a:prstGeom>
          <a:noFill/>
        </p:spPr>
        <p:txBody>
          <a:bodyPr wrap="square">
            <a:spAutoFit/>
          </a:bodyPr>
          <a:lstStyle/>
          <a:p>
            <a:r>
              <a:rPr lang="en-US"/>
              <a:t>The UI when all async </a:t>
            </a:r>
          </a:p>
          <a:p>
            <a:r>
              <a:rPr lang="en-US"/>
              <a:t>operations are complete</a:t>
            </a:r>
          </a:p>
        </p:txBody>
      </p:sp>
    </p:spTree>
    <p:extLst>
      <p:ext uri="{BB962C8B-B14F-4D97-AF65-F5344CB8AC3E}">
        <p14:creationId xmlns:p14="http://schemas.microsoft.com/office/powerpoint/2010/main" val="177071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B4F4-7BB6-4207-BCCD-B050FD918B77}"/>
              </a:ext>
            </a:extLst>
          </p:cNvPr>
          <p:cNvSpPr>
            <a:spLocks noGrp="1"/>
          </p:cNvSpPr>
          <p:nvPr>
            <p:ph type="title"/>
          </p:nvPr>
        </p:nvSpPr>
        <p:spPr/>
        <p:txBody>
          <a:bodyPr/>
          <a:lstStyle/>
          <a:p>
            <a:r>
              <a:rPr lang="en-US"/>
              <a:t>Passing property values</a:t>
            </a:r>
          </a:p>
        </p:txBody>
      </p:sp>
      <p:sp>
        <p:nvSpPr>
          <p:cNvPr id="3" name="Text Placeholder 2">
            <a:extLst>
              <a:ext uri="{FF2B5EF4-FFF2-40B4-BE49-F238E27FC236}">
                <a16:creationId xmlns:a16="http://schemas.microsoft.com/office/drawing/2014/main" id="{971E2A5D-36A5-4F73-A5CF-D363E5391A17}"/>
              </a:ext>
            </a:extLst>
          </p:cNvPr>
          <p:cNvSpPr>
            <a:spLocks noGrp="1"/>
          </p:cNvSpPr>
          <p:nvPr>
            <p:ph type="body" idx="1"/>
          </p:nvPr>
        </p:nvSpPr>
        <p:spPr/>
        <p:txBody>
          <a:bodyPr/>
          <a:lstStyle/>
          <a:p>
            <a:r>
              <a:rPr lang="en-US"/>
              <a:t>Default property values (</a:t>
            </a:r>
            <a:r>
              <a:rPr lang="en-US" b="1"/>
              <a:t>defaultProps</a:t>
            </a:r>
            <a:r>
              <a:rPr lang="en-US"/>
              <a:t>)</a:t>
            </a:r>
          </a:p>
        </p:txBody>
      </p:sp>
      <p:sp>
        <p:nvSpPr>
          <p:cNvPr id="4" name="Slide Number Placeholder 3">
            <a:extLst>
              <a:ext uri="{FF2B5EF4-FFF2-40B4-BE49-F238E27FC236}">
                <a16:creationId xmlns:a16="http://schemas.microsoft.com/office/drawing/2014/main" id="{0C709197-29B1-4484-B5D8-DEF7430EC48C}"/>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6" name="Picture 5">
            <a:extLst>
              <a:ext uri="{FF2B5EF4-FFF2-40B4-BE49-F238E27FC236}">
                <a16:creationId xmlns:a16="http://schemas.microsoft.com/office/drawing/2014/main" id="{5169926B-3E9E-4B73-9A30-004808C6759C}"/>
              </a:ext>
            </a:extLst>
          </p:cNvPr>
          <p:cNvPicPr>
            <a:picLocks noChangeAspect="1"/>
          </p:cNvPicPr>
          <p:nvPr/>
        </p:nvPicPr>
        <p:blipFill>
          <a:blip r:embed="rId3"/>
          <a:stretch>
            <a:fillRect/>
          </a:stretch>
        </p:blipFill>
        <p:spPr>
          <a:xfrm>
            <a:off x="838200" y="2302219"/>
            <a:ext cx="5137492" cy="3093745"/>
          </a:xfrm>
          <a:prstGeom prst="rect">
            <a:avLst/>
          </a:prstGeom>
        </p:spPr>
      </p:pic>
      <p:pic>
        <p:nvPicPr>
          <p:cNvPr id="8" name="Picture 7">
            <a:extLst>
              <a:ext uri="{FF2B5EF4-FFF2-40B4-BE49-F238E27FC236}">
                <a16:creationId xmlns:a16="http://schemas.microsoft.com/office/drawing/2014/main" id="{BB9C1DBA-0525-4592-B96F-063A6ABDAA22}"/>
              </a:ext>
            </a:extLst>
          </p:cNvPr>
          <p:cNvPicPr>
            <a:picLocks noChangeAspect="1"/>
          </p:cNvPicPr>
          <p:nvPr/>
        </p:nvPicPr>
        <p:blipFill>
          <a:blip r:embed="rId4"/>
          <a:stretch>
            <a:fillRect/>
          </a:stretch>
        </p:blipFill>
        <p:spPr>
          <a:xfrm>
            <a:off x="6441775" y="2302219"/>
            <a:ext cx="5441997" cy="2078862"/>
          </a:xfrm>
          <a:prstGeom prst="rect">
            <a:avLst/>
          </a:prstGeom>
        </p:spPr>
      </p:pic>
      <p:pic>
        <p:nvPicPr>
          <p:cNvPr id="10" name="Picture 9">
            <a:extLst>
              <a:ext uri="{FF2B5EF4-FFF2-40B4-BE49-F238E27FC236}">
                <a16:creationId xmlns:a16="http://schemas.microsoft.com/office/drawing/2014/main" id="{D6A8CE4C-0070-4190-9E20-C8BB4B873E7E}"/>
              </a:ext>
            </a:extLst>
          </p:cNvPr>
          <p:cNvPicPr>
            <a:picLocks noChangeAspect="1"/>
          </p:cNvPicPr>
          <p:nvPr/>
        </p:nvPicPr>
        <p:blipFill>
          <a:blip r:embed="rId5"/>
          <a:stretch>
            <a:fillRect/>
          </a:stretch>
        </p:blipFill>
        <p:spPr>
          <a:xfrm>
            <a:off x="6441775" y="4522020"/>
            <a:ext cx="2630215" cy="965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478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B4F4-7BB6-4207-BCCD-B050FD918B77}"/>
              </a:ext>
            </a:extLst>
          </p:cNvPr>
          <p:cNvSpPr>
            <a:spLocks noGrp="1"/>
          </p:cNvSpPr>
          <p:nvPr>
            <p:ph type="title"/>
          </p:nvPr>
        </p:nvSpPr>
        <p:spPr/>
        <p:txBody>
          <a:bodyPr/>
          <a:lstStyle/>
          <a:p>
            <a:r>
              <a:rPr lang="en-US"/>
              <a:t>Passing property values – cont’d</a:t>
            </a:r>
          </a:p>
        </p:txBody>
      </p:sp>
      <p:sp>
        <p:nvSpPr>
          <p:cNvPr id="3" name="Text Placeholder 2">
            <a:extLst>
              <a:ext uri="{FF2B5EF4-FFF2-40B4-BE49-F238E27FC236}">
                <a16:creationId xmlns:a16="http://schemas.microsoft.com/office/drawing/2014/main" id="{971E2A5D-36A5-4F73-A5CF-D363E5391A17}"/>
              </a:ext>
            </a:extLst>
          </p:cNvPr>
          <p:cNvSpPr>
            <a:spLocks noGrp="1"/>
          </p:cNvSpPr>
          <p:nvPr>
            <p:ph type="body" idx="1"/>
          </p:nvPr>
        </p:nvSpPr>
        <p:spPr>
          <a:xfrm>
            <a:off x="838200" y="1535811"/>
            <a:ext cx="10515600" cy="4351338"/>
          </a:xfrm>
        </p:spPr>
        <p:txBody>
          <a:bodyPr/>
          <a:lstStyle/>
          <a:p>
            <a:r>
              <a:rPr lang="en-US"/>
              <a:t>Setting property values</a:t>
            </a:r>
          </a:p>
        </p:txBody>
      </p:sp>
      <p:sp>
        <p:nvSpPr>
          <p:cNvPr id="4" name="Slide Number Placeholder 3">
            <a:extLst>
              <a:ext uri="{FF2B5EF4-FFF2-40B4-BE49-F238E27FC236}">
                <a16:creationId xmlns:a16="http://schemas.microsoft.com/office/drawing/2014/main" id="{0C709197-29B1-4484-B5D8-DEF7430EC48C}"/>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6" name="Picture 5">
            <a:extLst>
              <a:ext uri="{FF2B5EF4-FFF2-40B4-BE49-F238E27FC236}">
                <a16:creationId xmlns:a16="http://schemas.microsoft.com/office/drawing/2014/main" id="{6F48EA84-9AE4-4947-B9EF-D9A256785500}"/>
              </a:ext>
            </a:extLst>
          </p:cNvPr>
          <p:cNvPicPr>
            <a:picLocks noChangeAspect="1"/>
          </p:cNvPicPr>
          <p:nvPr/>
        </p:nvPicPr>
        <p:blipFill>
          <a:blip r:embed="rId2"/>
          <a:stretch>
            <a:fillRect/>
          </a:stretch>
        </p:blipFill>
        <p:spPr>
          <a:xfrm>
            <a:off x="5190290" y="2001170"/>
            <a:ext cx="4641819" cy="4844655"/>
          </a:xfrm>
          <a:prstGeom prst="rect">
            <a:avLst/>
          </a:prstGeom>
        </p:spPr>
      </p:pic>
      <p:pic>
        <p:nvPicPr>
          <p:cNvPr id="8" name="Picture 7">
            <a:extLst>
              <a:ext uri="{FF2B5EF4-FFF2-40B4-BE49-F238E27FC236}">
                <a16:creationId xmlns:a16="http://schemas.microsoft.com/office/drawing/2014/main" id="{EDEA82FC-C468-43D0-9301-EB05DFD5093F}"/>
              </a:ext>
            </a:extLst>
          </p:cNvPr>
          <p:cNvPicPr>
            <a:picLocks noChangeAspect="1"/>
          </p:cNvPicPr>
          <p:nvPr/>
        </p:nvPicPr>
        <p:blipFill>
          <a:blip r:embed="rId3"/>
          <a:stretch>
            <a:fillRect/>
          </a:stretch>
        </p:blipFill>
        <p:spPr>
          <a:xfrm>
            <a:off x="1009061" y="2305209"/>
            <a:ext cx="2903472" cy="2766300"/>
          </a:xfrm>
          <a:prstGeom prst="rect">
            <a:avLst/>
          </a:prstGeom>
        </p:spPr>
      </p:pic>
      <p:pic>
        <p:nvPicPr>
          <p:cNvPr id="10" name="Picture 9">
            <a:extLst>
              <a:ext uri="{FF2B5EF4-FFF2-40B4-BE49-F238E27FC236}">
                <a16:creationId xmlns:a16="http://schemas.microsoft.com/office/drawing/2014/main" id="{A2D4CF23-C66A-45E7-9755-318582B64BA3}"/>
              </a:ext>
            </a:extLst>
          </p:cNvPr>
          <p:cNvPicPr>
            <a:picLocks noChangeAspect="1"/>
          </p:cNvPicPr>
          <p:nvPr/>
        </p:nvPicPr>
        <p:blipFill>
          <a:blip r:embed="rId4"/>
          <a:stretch>
            <a:fillRect/>
          </a:stretch>
        </p:blipFill>
        <p:spPr>
          <a:xfrm>
            <a:off x="1009061" y="5204956"/>
            <a:ext cx="4054191" cy="1630821"/>
          </a:xfrm>
          <a:prstGeom prst="rect">
            <a:avLst/>
          </a:prstGeom>
        </p:spPr>
      </p:pic>
      <p:pic>
        <p:nvPicPr>
          <p:cNvPr id="12" name="Picture 11">
            <a:extLst>
              <a:ext uri="{FF2B5EF4-FFF2-40B4-BE49-F238E27FC236}">
                <a16:creationId xmlns:a16="http://schemas.microsoft.com/office/drawing/2014/main" id="{D9A80A30-25EB-49F2-B75B-E657EA36C004}"/>
              </a:ext>
            </a:extLst>
          </p:cNvPr>
          <p:cNvPicPr>
            <a:picLocks noChangeAspect="1"/>
          </p:cNvPicPr>
          <p:nvPr/>
        </p:nvPicPr>
        <p:blipFill>
          <a:blip r:embed="rId5"/>
          <a:stretch>
            <a:fillRect/>
          </a:stretch>
        </p:blipFill>
        <p:spPr>
          <a:xfrm>
            <a:off x="9959147" y="4431459"/>
            <a:ext cx="2232853" cy="154699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10FF784-1514-4D37-B237-DE5F4B69E490}"/>
              </a:ext>
            </a:extLst>
          </p:cNvPr>
          <p:cNvPicPr>
            <a:picLocks noChangeAspect="1"/>
          </p:cNvPicPr>
          <p:nvPr/>
        </p:nvPicPr>
        <p:blipFill>
          <a:blip r:embed="rId6"/>
          <a:stretch>
            <a:fillRect/>
          </a:stretch>
        </p:blipFill>
        <p:spPr>
          <a:xfrm>
            <a:off x="9942384" y="2001170"/>
            <a:ext cx="2209992" cy="1386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189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5041-B4E2-41CE-B76D-FFA21095BC13}"/>
              </a:ext>
            </a:extLst>
          </p:cNvPr>
          <p:cNvSpPr>
            <a:spLocks noGrp="1"/>
          </p:cNvSpPr>
          <p:nvPr>
            <p:ph type="title"/>
          </p:nvPr>
        </p:nvSpPr>
        <p:spPr/>
        <p:txBody>
          <a:bodyPr/>
          <a:lstStyle/>
          <a:p>
            <a:r>
              <a:rPr lang="en-US"/>
              <a:t>Stateless components</a:t>
            </a:r>
          </a:p>
        </p:txBody>
      </p:sp>
      <p:sp>
        <p:nvSpPr>
          <p:cNvPr id="3" name="Text Placeholder 2">
            <a:extLst>
              <a:ext uri="{FF2B5EF4-FFF2-40B4-BE49-F238E27FC236}">
                <a16:creationId xmlns:a16="http://schemas.microsoft.com/office/drawing/2014/main" id="{33C564CE-4DCE-4A08-B9BE-4E12A067DED0}"/>
              </a:ext>
            </a:extLst>
          </p:cNvPr>
          <p:cNvSpPr>
            <a:spLocks noGrp="1"/>
          </p:cNvSpPr>
          <p:nvPr>
            <p:ph type="body" idx="1"/>
          </p:nvPr>
        </p:nvSpPr>
        <p:spPr/>
        <p:txBody>
          <a:bodyPr/>
          <a:lstStyle/>
          <a:p>
            <a:r>
              <a:rPr lang="en-US"/>
              <a:t>Pure functional components</a:t>
            </a:r>
          </a:p>
        </p:txBody>
      </p:sp>
      <p:sp>
        <p:nvSpPr>
          <p:cNvPr id="4" name="Slide Number Placeholder 3">
            <a:extLst>
              <a:ext uri="{FF2B5EF4-FFF2-40B4-BE49-F238E27FC236}">
                <a16:creationId xmlns:a16="http://schemas.microsoft.com/office/drawing/2014/main" id="{20A76AA6-C2F2-4D74-A547-7E0C64CF63B2}"/>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6" name="Picture 5">
            <a:extLst>
              <a:ext uri="{FF2B5EF4-FFF2-40B4-BE49-F238E27FC236}">
                <a16:creationId xmlns:a16="http://schemas.microsoft.com/office/drawing/2014/main" id="{1770FEBC-319E-45B7-A3A1-747EBAEF441B}"/>
              </a:ext>
            </a:extLst>
          </p:cNvPr>
          <p:cNvPicPr>
            <a:picLocks noChangeAspect="1"/>
          </p:cNvPicPr>
          <p:nvPr/>
        </p:nvPicPr>
        <p:blipFill>
          <a:blip r:embed="rId2"/>
          <a:stretch>
            <a:fillRect/>
          </a:stretch>
        </p:blipFill>
        <p:spPr>
          <a:xfrm>
            <a:off x="6096000" y="2285370"/>
            <a:ext cx="4967490" cy="4560455"/>
          </a:xfrm>
          <a:prstGeom prst="rect">
            <a:avLst/>
          </a:prstGeom>
        </p:spPr>
      </p:pic>
      <p:pic>
        <p:nvPicPr>
          <p:cNvPr id="8" name="Picture 7">
            <a:extLst>
              <a:ext uri="{FF2B5EF4-FFF2-40B4-BE49-F238E27FC236}">
                <a16:creationId xmlns:a16="http://schemas.microsoft.com/office/drawing/2014/main" id="{74366174-31F4-46AD-90B2-3CFAF2C21669}"/>
              </a:ext>
            </a:extLst>
          </p:cNvPr>
          <p:cNvPicPr>
            <a:picLocks noChangeAspect="1"/>
          </p:cNvPicPr>
          <p:nvPr/>
        </p:nvPicPr>
        <p:blipFill>
          <a:blip r:embed="rId3"/>
          <a:stretch>
            <a:fillRect/>
          </a:stretch>
        </p:blipFill>
        <p:spPr>
          <a:xfrm>
            <a:off x="838200" y="2285370"/>
            <a:ext cx="4893730" cy="1422472"/>
          </a:xfrm>
          <a:prstGeom prst="rect">
            <a:avLst/>
          </a:prstGeom>
        </p:spPr>
      </p:pic>
      <p:pic>
        <p:nvPicPr>
          <p:cNvPr id="10" name="Picture 9">
            <a:extLst>
              <a:ext uri="{FF2B5EF4-FFF2-40B4-BE49-F238E27FC236}">
                <a16:creationId xmlns:a16="http://schemas.microsoft.com/office/drawing/2014/main" id="{B5A2D161-8B69-44DE-AA62-2854A0700582}"/>
              </a:ext>
            </a:extLst>
          </p:cNvPr>
          <p:cNvPicPr>
            <a:picLocks noChangeAspect="1"/>
          </p:cNvPicPr>
          <p:nvPr/>
        </p:nvPicPr>
        <p:blipFill>
          <a:blip r:embed="rId4"/>
          <a:stretch>
            <a:fillRect/>
          </a:stretch>
        </p:blipFill>
        <p:spPr>
          <a:xfrm>
            <a:off x="838200" y="4247193"/>
            <a:ext cx="3935060" cy="1422472"/>
          </a:xfrm>
          <a:prstGeom prst="rect">
            <a:avLst/>
          </a:prstGeom>
        </p:spPr>
      </p:pic>
    </p:spTree>
    <p:extLst>
      <p:ext uri="{BB962C8B-B14F-4D97-AF65-F5344CB8AC3E}">
        <p14:creationId xmlns:p14="http://schemas.microsoft.com/office/powerpoint/2010/main" val="141684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5041-B4E2-41CE-B76D-FFA21095BC13}"/>
              </a:ext>
            </a:extLst>
          </p:cNvPr>
          <p:cNvSpPr>
            <a:spLocks noGrp="1"/>
          </p:cNvSpPr>
          <p:nvPr>
            <p:ph type="title"/>
          </p:nvPr>
        </p:nvSpPr>
        <p:spPr/>
        <p:txBody>
          <a:bodyPr/>
          <a:lstStyle/>
          <a:p>
            <a:r>
              <a:rPr lang="en-US"/>
              <a:t>Stateless components – cont’d</a:t>
            </a:r>
          </a:p>
        </p:txBody>
      </p:sp>
      <p:sp>
        <p:nvSpPr>
          <p:cNvPr id="3" name="Text Placeholder 2">
            <a:extLst>
              <a:ext uri="{FF2B5EF4-FFF2-40B4-BE49-F238E27FC236}">
                <a16:creationId xmlns:a16="http://schemas.microsoft.com/office/drawing/2014/main" id="{33C564CE-4DCE-4A08-B9BE-4E12A067DED0}"/>
              </a:ext>
            </a:extLst>
          </p:cNvPr>
          <p:cNvSpPr>
            <a:spLocks noGrp="1"/>
          </p:cNvSpPr>
          <p:nvPr>
            <p:ph type="body" idx="1"/>
          </p:nvPr>
        </p:nvSpPr>
        <p:spPr/>
        <p:txBody>
          <a:bodyPr/>
          <a:lstStyle/>
          <a:p>
            <a:r>
              <a:rPr lang="en-US"/>
              <a:t>Defaults in functional components</a:t>
            </a:r>
          </a:p>
        </p:txBody>
      </p:sp>
      <p:sp>
        <p:nvSpPr>
          <p:cNvPr id="4" name="Slide Number Placeholder 3">
            <a:extLst>
              <a:ext uri="{FF2B5EF4-FFF2-40B4-BE49-F238E27FC236}">
                <a16:creationId xmlns:a16="http://schemas.microsoft.com/office/drawing/2014/main" id="{20A76AA6-C2F2-4D74-A547-7E0C64CF63B2}"/>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6" name="Picture 5">
            <a:extLst>
              <a:ext uri="{FF2B5EF4-FFF2-40B4-BE49-F238E27FC236}">
                <a16:creationId xmlns:a16="http://schemas.microsoft.com/office/drawing/2014/main" id="{1BD0ECBB-19C2-4CE9-ACB9-085BD0B23A42}"/>
              </a:ext>
            </a:extLst>
          </p:cNvPr>
          <p:cNvPicPr>
            <a:picLocks noChangeAspect="1"/>
          </p:cNvPicPr>
          <p:nvPr/>
        </p:nvPicPr>
        <p:blipFill>
          <a:blip r:embed="rId3"/>
          <a:stretch>
            <a:fillRect/>
          </a:stretch>
        </p:blipFill>
        <p:spPr>
          <a:xfrm>
            <a:off x="987099" y="2469843"/>
            <a:ext cx="5597126" cy="3127090"/>
          </a:xfrm>
          <a:prstGeom prst="rect">
            <a:avLst/>
          </a:prstGeom>
        </p:spPr>
      </p:pic>
    </p:spTree>
    <p:extLst>
      <p:ext uri="{BB962C8B-B14F-4D97-AF65-F5344CB8AC3E}">
        <p14:creationId xmlns:p14="http://schemas.microsoft.com/office/powerpoint/2010/main" val="247867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9315-CDEC-434C-9706-85B53E52FDEB}"/>
              </a:ext>
            </a:extLst>
          </p:cNvPr>
          <p:cNvSpPr>
            <a:spLocks noGrp="1"/>
          </p:cNvSpPr>
          <p:nvPr>
            <p:ph type="title"/>
          </p:nvPr>
        </p:nvSpPr>
        <p:spPr/>
        <p:txBody>
          <a:bodyPr/>
          <a:lstStyle/>
          <a:p>
            <a:r>
              <a:rPr lang="en-US"/>
              <a:t>Container components</a:t>
            </a:r>
          </a:p>
        </p:txBody>
      </p:sp>
      <p:sp>
        <p:nvSpPr>
          <p:cNvPr id="3" name="Text Placeholder 2">
            <a:extLst>
              <a:ext uri="{FF2B5EF4-FFF2-40B4-BE49-F238E27FC236}">
                <a16:creationId xmlns:a16="http://schemas.microsoft.com/office/drawing/2014/main" id="{BAADC1A2-5185-4562-92E1-D65E14BB6664}"/>
              </a:ext>
            </a:extLst>
          </p:cNvPr>
          <p:cNvSpPr>
            <a:spLocks noGrp="1"/>
          </p:cNvSpPr>
          <p:nvPr>
            <p:ph type="body" idx="1"/>
          </p:nvPr>
        </p:nvSpPr>
        <p:spPr/>
        <p:txBody>
          <a:bodyPr/>
          <a:lstStyle/>
          <a:p>
            <a:pPr algn="just"/>
            <a:r>
              <a:rPr lang="en-US"/>
              <a:t>Don't couple data fetching with the component that renders the data.</a:t>
            </a:r>
          </a:p>
          <a:p>
            <a:pPr algn="just"/>
            <a:r>
              <a:rPr lang="en-US"/>
              <a:t>The container is responsible for fetching the data and passing it to its child component.</a:t>
            </a:r>
          </a:p>
          <a:p>
            <a:pPr algn="just"/>
            <a:r>
              <a:rPr lang="en-US"/>
              <a:t>It contains the component responsible for rendering the data.</a:t>
            </a:r>
          </a:p>
          <a:p>
            <a:pPr algn="just"/>
            <a:r>
              <a:rPr lang="en-US"/>
              <a:t>For example, a container could substitute its child component. Or a child component could be used in a different container.</a:t>
            </a:r>
          </a:p>
        </p:txBody>
      </p:sp>
      <p:sp>
        <p:nvSpPr>
          <p:cNvPr id="4" name="Slide Number Placeholder 3">
            <a:extLst>
              <a:ext uri="{FF2B5EF4-FFF2-40B4-BE49-F238E27FC236}">
                <a16:creationId xmlns:a16="http://schemas.microsoft.com/office/drawing/2014/main" id="{3FFF7F4D-38B7-47D4-8302-A988BD9D537D}"/>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250252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FD72-1676-4AF4-9AB6-404DC6B9D073}"/>
              </a:ext>
            </a:extLst>
          </p:cNvPr>
          <p:cNvSpPr>
            <a:spLocks noGrp="1"/>
          </p:cNvSpPr>
          <p:nvPr>
            <p:ph type="title"/>
          </p:nvPr>
        </p:nvSpPr>
        <p:spPr/>
        <p:txBody>
          <a:bodyPr/>
          <a:lstStyle/>
          <a:p>
            <a:r>
              <a:rPr lang="en-US"/>
              <a:t>Container components – cont’d</a:t>
            </a:r>
          </a:p>
        </p:txBody>
      </p:sp>
      <p:sp>
        <p:nvSpPr>
          <p:cNvPr id="3" name="Text Placeholder 2">
            <a:extLst>
              <a:ext uri="{FF2B5EF4-FFF2-40B4-BE49-F238E27FC236}">
                <a16:creationId xmlns:a16="http://schemas.microsoft.com/office/drawing/2014/main" id="{0305DB59-39AC-4478-AC4A-D70AED8F41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281024-7840-4A5B-A021-04157B5F2E6D}"/>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6" name="Picture 5">
            <a:extLst>
              <a:ext uri="{FF2B5EF4-FFF2-40B4-BE49-F238E27FC236}">
                <a16:creationId xmlns:a16="http://schemas.microsoft.com/office/drawing/2014/main" id="{A4A08E6A-B4A4-43CB-BD29-2EF7592700FD}"/>
              </a:ext>
            </a:extLst>
          </p:cNvPr>
          <p:cNvPicPr>
            <a:picLocks noChangeAspect="1"/>
          </p:cNvPicPr>
          <p:nvPr/>
        </p:nvPicPr>
        <p:blipFill>
          <a:blip r:embed="rId2"/>
          <a:stretch>
            <a:fillRect/>
          </a:stretch>
        </p:blipFill>
        <p:spPr>
          <a:xfrm>
            <a:off x="838200" y="1535811"/>
            <a:ext cx="5337340" cy="4944889"/>
          </a:xfrm>
          <a:prstGeom prst="rect">
            <a:avLst/>
          </a:prstGeom>
        </p:spPr>
      </p:pic>
      <p:pic>
        <p:nvPicPr>
          <p:cNvPr id="8" name="Picture 7">
            <a:extLst>
              <a:ext uri="{FF2B5EF4-FFF2-40B4-BE49-F238E27FC236}">
                <a16:creationId xmlns:a16="http://schemas.microsoft.com/office/drawing/2014/main" id="{EE1A0C35-EF97-40F4-95C7-8CCE46159A00}"/>
              </a:ext>
            </a:extLst>
          </p:cNvPr>
          <p:cNvPicPr>
            <a:picLocks noChangeAspect="1"/>
          </p:cNvPicPr>
          <p:nvPr/>
        </p:nvPicPr>
        <p:blipFill>
          <a:blip r:embed="rId3"/>
          <a:stretch>
            <a:fillRect/>
          </a:stretch>
        </p:blipFill>
        <p:spPr>
          <a:xfrm>
            <a:off x="6496198" y="1535811"/>
            <a:ext cx="2995939" cy="1958510"/>
          </a:xfrm>
          <a:prstGeom prst="rect">
            <a:avLst/>
          </a:prstGeom>
        </p:spPr>
      </p:pic>
      <p:pic>
        <p:nvPicPr>
          <p:cNvPr id="10" name="Picture 9">
            <a:extLst>
              <a:ext uri="{FF2B5EF4-FFF2-40B4-BE49-F238E27FC236}">
                <a16:creationId xmlns:a16="http://schemas.microsoft.com/office/drawing/2014/main" id="{C4730CA7-770D-4161-878F-397E5FF5A536}"/>
              </a:ext>
            </a:extLst>
          </p:cNvPr>
          <p:cNvPicPr>
            <a:picLocks noChangeAspect="1"/>
          </p:cNvPicPr>
          <p:nvPr/>
        </p:nvPicPr>
        <p:blipFill>
          <a:blip r:embed="rId4"/>
          <a:stretch>
            <a:fillRect/>
          </a:stretch>
        </p:blipFill>
        <p:spPr>
          <a:xfrm>
            <a:off x="6459419" y="3711479"/>
            <a:ext cx="5121711" cy="2175669"/>
          </a:xfrm>
          <a:prstGeom prst="rect">
            <a:avLst/>
          </a:prstGeom>
        </p:spPr>
      </p:pic>
      <p:pic>
        <p:nvPicPr>
          <p:cNvPr id="12" name="Picture 11">
            <a:extLst>
              <a:ext uri="{FF2B5EF4-FFF2-40B4-BE49-F238E27FC236}">
                <a16:creationId xmlns:a16="http://schemas.microsoft.com/office/drawing/2014/main" id="{7797D0C4-DBFB-4FA7-9F30-C38105ADD271}"/>
              </a:ext>
            </a:extLst>
          </p:cNvPr>
          <p:cNvPicPr>
            <a:picLocks noChangeAspect="1"/>
          </p:cNvPicPr>
          <p:nvPr/>
        </p:nvPicPr>
        <p:blipFill>
          <a:blip r:embed="rId5"/>
          <a:stretch>
            <a:fillRect/>
          </a:stretch>
        </p:blipFill>
        <p:spPr>
          <a:xfrm>
            <a:off x="9687057" y="1535810"/>
            <a:ext cx="2263336" cy="1074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139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EAD-D21D-4308-BF5B-85490C3D9A13}"/>
              </a:ext>
            </a:extLst>
          </p:cNvPr>
          <p:cNvSpPr>
            <a:spLocks noGrp="1"/>
          </p:cNvSpPr>
          <p:nvPr>
            <p:ph type="title"/>
          </p:nvPr>
        </p:nvSpPr>
        <p:spPr/>
        <p:txBody>
          <a:bodyPr/>
          <a:lstStyle/>
          <a:p>
            <a:r>
              <a:rPr lang="en-US"/>
              <a:t>Providing and consuming context – cont’d</a:t>
            </a:r>
          </a:p>
        </p:txBody>
      </p:sp>
      <p:sp>
        <p:nvSpPr>
          <p:cNvPr id="4" name="Slide Number Placeholder 3">
            <a:extLst>
              <a:ext uri="{FF2B5EF4-FFF2-40B4-BE49-F238E27FC236}">
                <a16:creationId xmlns:a16="http://schemas.microsoft.com/office/drawing/2014/main" id="{AE4FC7A9-BDE9-40EC-9101-28D212180183}"/>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7" name="Text Placeholder 2">
            <a:extLst>
              <a:ext uri="{FF2B5EF4-FFF2-40B4-BE49-F238E27FC236}">
                <a16:creationId xmlns:a16="http://schemas.microsoft.com/office/drawing/2014/main" id="{0D40DE88-F711-5A78-C831-16716D171903}"/>
              </a:ext>
            </a:extLst>
          </p:cNvPr>
          <p:cNvSpPr>
            <a:spLocks noGrp="1"/>
          </p:cNvSpPr>
          <p:nvPr>
            <p:ph type="body" idx="1"/>
          </p:nvPr>
        </p:nvSpPr>
        <p:spPr>
          <a:xfrm>
            <a:off x="838200" y="1535810"/>
            <a:ext cx="10515600" cy="4944889"/>
          </a:xfrm>
        </p:spPr>
        <p:txBody>
          <a:bodyPr>
            <a:normAutofit/>
          </a:bodyPr>
          <a:lstStyle/>
          <a:p>
            <a:pPr algn="just"/>
            <a:r>
              <a:rPr lang="en-US" dirty="0"/>
              <a:t>In React, when using contexts: providers and consumers. </a:t>
            </a:r>
          </a:p>
          <a:p>
            <a:pPr lvl="1" algn="just"/>
            <a:r>
              <a:rPr lang="en-US" b="1" dirty="0"/>
              <a:t>A context provider </a:t>
            </a:r>
            <a:r>
              <a:rPr lang="en-US" dirty="0"/>
              <a:t>creates data and makes sure that it's available to any React components. </a:t>
            </a:r>
          </a:p>
          <a:p>
            <a:pPr lvl="1" algn="just"/>
            <a:r>
              <a:rPr lang="en-US" b="1" dirty="0"/>
              <a:t>A context consumer </a:t>
            </a:r>
            <a:r>
              <a:rPr lang="en-US" dirty="0"/>
              <a:t>is a component that uses this data within the context.</a:t>
            </a:r>
          </a:p>
          <a:p>
            <a:pPr algn="just"/>
            <a:r>
              <a:rPr lang="en-US" dirty="0"/>
              <a:t>Let's say that you have some application data that determines permissions for given application features. This data could be fetched from an API, or it could be hardcoded. In either case, the requirement is that you don't want to have to pass all of this permission data through the component tree.</a:t>
            </a:r>
          </a:p>
        </p:txBody>
      </p:sp>
    </p:spTree>
    <p:extLst>
      <p:ext uri="{BB962C8B-B14F-4D97-AF65-F5344CB8AC3E}">
        <p14:creationId xmlns:p14="http://schemas.microsoft.com/office/powerpoint/2010/main" val="35733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43F0-5640-D942-EB29-1AEAC1E4BEC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C356437-7D43-C766-B226-E2E28B66D1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BA41DE-D991-C541-8671-7BFC7C622726}"/>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422153F2-694D-6B3D-3238-7D32FF5CB12D}"/>
              </a:ext>
            </a:extLst>
          </p:cNvPr>
          <p:cNvPicPr>
            <a:picLocks noChangeAspect="1"/>
          </p:cNvPicPr>
          <p:nvPr/>
        </p:nvPicPr>
        <p:blipFill>
          <a:blip r:embed="rId2"/>
          <a:stretch>
            <a:fillRect/>
          </a:stretch>
        </p:blipFill>
        <p:spPr>
          <a:xfrm>
            <a:off x="616528" y="620209"/>
            <a:ext cx="8610600" cy="5381625"/>
          </a:xfrm>
          <a:prstGeom prst="rect">
            <a:avLst/>
          </a:prstGeom>
        </p:spPr>
      </p:pic>
    </p:spTree>
    <p:extLst>
      <p:ext uri="{BB962C8B-B14F-4D97-AF65-F5344CB8AC3E}">
        <p14:creationId xmlns:p14="http://schemas.microsoft.com/office/powerpoint/2010/main" val="13394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4F9B-A57F-470C-AB10-C3C9F2BE4A7F}"/>
              </a:ext>
            </a:extLst>
          </p:cNvPr>
          <p:cNvSpPr>
            <a:spLocks noGrp="1"/>
          </p:cNvSpPr>
          <p:nvPr>
            <p:ph type="title"/>
          </p:nvPr>
        </p:nvSpPr>
        <p:spPr/>
        <p:txBody>
          <a:bodyPr/>
          <a:lstStyle/>
          <a:p>
            <a:r>
              <a:rPr lang="en-US" dirty="0"/>
              <a:t>Providing and consuming context</a:t>
            </a:r>
          </a:p>
        </p:txBody>
      </p:sp>
      <p:sp>
        <p:nvSpPr>
          <p:cNvPr id="3" name="Text Placeholder 2">
            <a:extLst>
              <a:ext uri="{FF2B5EF4-FFF2-40B4-BE49-F238E27FC236}">
                <a16:creationId xmlns:a16="http://schemas.microsoft.com/office/drawing/2014/main" id="{3FF226C1-DB5D-4D22-812C-513B266B3A61}"/>
              </a:ext>
            </a:extLst>
          </p:cNvPr>
          <p:cNvSpPr>
            <a:spLocks noGrp="1"/>
          </p:cNvSpPr>
          <p:nvPr>
            <p:ph type="body" idx="1"/>
          </p:nvPr>
        </p:nvSpPr>
        <p:spPr>
          <a:xfrm>
            <a:off x="353291" y="1535811"/>
            <a:ext cx="10515600" cy="4944889"/>
          </a:xfrm>
        </p:spPr>
        <p:txBody>
          <a:bodyPr>
            <a:normAutofit/>
          </a:bodyPr>
          <a:lstStyle/>
          <a:p>
            <a:pPr algn="just"/>
            <a:r>
              <a:rPr lang="en-US" dirty="0"/>
              <a:t>Providing Context</a:t>
            </a:r>
          </a:p>
          <a:p>
            <a:pPr lvl="1" algn="just"/>
            <a:r>
              <a:rPr lang="en-US" sz="2800" dirty="0">
                <a:solidFill>
                  <a:srgbClr val="002060"/>
                </a:solidFill>
              </a:rPr>
              <a:t>Create a Context</a:t>
            </a:r>
          </a:p>
          <a:p>
            <a:pPr lvl="1" algn="just"/>
            <a:endParaRPr lang="en-US" b="1" dirty="0">
              <a:solidFill>
                <a:srgbClr val="0D0D0D"/>
              </a:solidFill>
              <a:highlight>
                <a:srgbClr val="FFFFFF"/>
              </a:highlight>
              <a:latin typeface="Söhne"/>
            </a:endParaRPr>
          </a:p>
          <a:p>
            <a:pPr lvl="1" algn="just"/>
            <a:r>
              <a:rPr lang="en-US" sz="2800" dirty="0">
                <a:solidFill>
                  <a:srgbClr val="002060"/>
                </a:solidFill>
              </a:rPr>
              <a:t>Provide a Context Value</a:t>
            </a:r>
          </a:p>
          <a:p>
            <a:pPr marL="571500" lvl="1" indent="0" algn="just">
              <a:buNone/>
            </a:pPr>
            <a:endParaRPr lang="en-US" b="1" i="0" dirty="0">
              <a:solidFill>
                <a:srgbClr val="0D0D0D"/>
              </a:solidFill>
              <a:effectLst/>
              <a:highlight>
                <a:srgbClr val="FFFFFF"/>
              </a:highlight>
              <a:latin typeface="Söhne"/>
            </a:endParaRPr>
          </a:p>
          <a:p>
            <a:pPr algn="just"/>
            <a:r>
              <a:rPr lang="en-US" dirty="0"/>
              <a:t>Consuming Context</a:t>
            </a:r>
          </a:p>
          <a:p>
            <a:pPr marL="114300" indent="0" algn="just">
              <a:buNone/>
            </a:pPr>
            <a:endParaRPr lang="en-US" b="1" i="0" dirty="0">
              <a:solidFill>
                <a:srgbClr val="0D0D0D"/>
              </a:solidFill>
              <a:effectLst/>
              <a:highlight>
                <a:srgbClr val="FFFFFF"/>
              </a:highlight>
              <a:latin typeface="Söhne"/>
            </a:endParaRPr>
          </a:p>
          <a:p>
            <a:pPr marL="571500" lvl="1" indent="0" algn="just">
              <a:buNone/>
            </a:pPr>
            <a:endParaRPr lang="en-US" dirty="0"/>
          </a:p>
        </p:txBody>
      </p:sp>
      <p:sp>
        <p:nvSpPr>
          <p:cNvPr id="4" name="Slide Number Placeholder 3">
            <a:extLst>
              <a:ext uri="{FF2B5EF4-FFF2-40B4-BE49-F238E27FC236}">
                <a16:creationId xmlns:a16="http://schemas.microsoft.com/office/drawing/2014/main" id="{2D9CB0D1-C874-4861-B15A-BE523F1C4130}"/>
              </a:ext>
            </a:extLst>
          </p:cNvPr>
          <p:cNvSpPr>
            <a:spLocks noGrp="1"/>
          </p:cNvSpPr>
          <p:nvPr>
            <p:ph type="sldNum" idx="12"/>
          </p:nvPr>
        </p:nvSpPr>
        <p:spPr/>
        <p:txBody>
          <a:bodyPr/>
          <a:lstStyle/>
          <a:p>
            <a:fld id="{00000000-1234-1234-1234-123412341234}" type="slidenum">
              <a:rPr lang="en-US" smtClean="0"/>
              <a:pPr/>
              <a:t>19</a:t>
            </a:fld>
            <a:endParaRPr lang="en-US"/>
          </a:p>
        </p:txBody>
      </p:sp>
      <p:pic>
        <p:nvPicPr>
          <p:cNvPr id="6" name="Picture 5">
            <a:extLst>
              <a:ext uri="{FF2B5EF4-FFF2-40B4-BE49-F238E27FC236}">
                <a16:creationId xmlns:a16="http://schemas.microsoft.com/office/drawing/2014/main" id="{48BC7CC4-33DF-741D-F788-6C644513C061}"/>
              </a:ext>
            </a:extLst>
          </p:cNvPr>
          <p:cNvPicPr>
            <a:picLocks noChangeAspect="1"/>
          </p:cNvPicPr>
          <p:nvPr/>
        </p:nvPicPr>
        <p:blipFill>
          <a:blip r:embed="rId2"/>
          <a:stretch>
            <a:fillRect/>
          </a:stretch>
        </p:blipFill>
        <p:spPr>
          <a:xfrm>
            <a:off x="4161559" y="1908099"/>
            <a:ext cx="7677150" cy="533400"/>
          </a:xfrm>
          <a:prstGeom prst="rect">
            <a:avLst/>
          </a:prstGeom>
        </p:spPr>
      </p:pic>
      <p:pic>
        <p:nvPicPr>
          <p:cNvPr id="8" name="Picture 7">
            <a:extLst>
              <a:ext uri="{FF2B5EF4-FFF2-40B4-BE49-F238E27FC236}">
                <a16:creationId xmlns:a16="http://schemas.microsoft.com/office/drawing/2014/main" id="{50B15540-5E28-ABF6-754F-77C3D1CD63AE}"/>
              </a:ext>
            </a:extLst>
          </p:cNvPr>
          <p:cNvPicPr>
            <a:picLocks noChangeAspect="1"/>
          </p:cNvPicPr>
          <p:nvPr/>
        </p:nvPicPr>
        <p:blipFill>
          <a:blip r:embed="rId3"/>
          <a:stretch>
            <a:fillRect/>
          </a:stretch>
        </p:blipFill>
        <p:spPr>
          <a:xfrm>
            <a:off x="5278581" y="2706832"/>
            <a:ext cx="6456915" cy="1241714"/>
          </a:xfrm>
          <a:prstGeom prst="rect">
            <a:avLst/>
          </a:prstGeom>
        </p:spPr>
      </p:pic>
      <p:pic>
        <p:nvPicPr>
          <p:cNvPr id="10" name="Picture 9">
            <a:extLst>
              <a:ext uri="{FF2B5EF4-FFF2-40B4-BE49-F238E27FC236}">
                <a16:creationId xmlns:a16="http://schemas.microsoft.com/office/drawing/2014/main" id="{289418EC-3246-7A5B-02BF-1E68B016E703}"/>
              </a:ext>
            </a:extLst>
          </p:cNvPr>
          <p:cNvPicPr>
            <a:picLocks noChangeAspect="1"/>
          </p:cNvPicPr>
          <p:nvPr/>
        </p:nvPicPr>
        <p:blipFill>
          <a:blip r:embed="rId4"/>
          <a:stretch>
            <a:fillRect/>
          </a:stretch>
        </p:blipFill>
        <p:spPr>
          <a:xfrm>
            <a:off x="3048866" y="4484430"/>
            <a:ext cx="8014855" cy="1675519"/>
          </a:xfrm>
          <a:prstGeom prst="rect">
            <a:avLst/>
          </a:prstGeom>
        </p:spPr>
      </p:pic>
    </p:spTree>
    <p:extLst>
      <p:ext uri="{BB962C8B-B14F-4D97-AF65-F5344CB8AC3E}">
        <p14:creationId xmlns:p14="http://schemas.microsoft.com/office/powerpoint/2010/main" val="201794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Passing Property Values</a:t>
            </a:r>
          </a:p>
          <a:p>
            <a:pPr marL="342900" lvl="0" indent="-342900" algn="l" rtl="0">
              <a:lnSpc>
                <a:spcPct val="120000"/>
              </a:lnSpc>
              <a:spcBef>
                <a:spcPts val="0"/>
              </a:spcBef>
              <a:spcAft>
                <a:spcPts val="0"/>
              </a:spcAft>
              <a:buClr>
                <a:srgbClr val="973735"/>
              </a:buClr>
              <a:buSzPts val="1400"/>
              <a:buFont typeface="Noto Sans Symbols"/>
              <a:buChar char="◆"/>
            </a:pPr>
            <a:r>
              <a:rPr lang="en-US"/>
              <a:t>Stateless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Container Components</a:t>
            </a:r>
          </a:p>
          <a:p>
            <a:pPr marL="342900" lvl="0" indent="-342900" algn="l" rtl="0">
              <a:lnSpc>
                <a:spcPct val="120000"/>
              </a:lnSpc>
              <a:spcBef>
                <a:spcPts val="0"/>
              </a:spcBef>
              <a:spcAft>
                <a:spcPts val="0"/>
              </a:spcAft>
              <a:buClr>
                <a:srgbClr val="973735"/>
              </a:buClr>
              <a:buSzPts val="1400"/>
              <a:buFont typeface="Noto Sans Symbols"/>
              <a:buChar char="◆"/>
            </a:pPr>
            <a:r>
              <a:rPr lang="en-US"/>
              <a:t>Providing and Consuming Context</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FD72-1676-4AF4-9AB6-404DC6B9D073}"/>
              </a:ext>
            </a:extLst>
          </p:cNvPr>
          <p:cNvSpPr>
            <a:spLocks noGrp="1"/>
          </p:cNvSpPr>
          <p:nvPr>
            <p:ph type="title"/>
          </p:nvPr>
        </p:nvSpPr>
        <p:spPr>
          <a:xfrm>
            <a:off x="6587835" y="620209"/>
            <a:ext cx="5306291" cy="575433"/>
          </a:xfrm>
        </p:spPr>
        <p:txBody>
          <a:bodyPr/>
          <a:lstStyle/>
          <a:p>
            <a:r>
              <a:rPr lang="en-US" dirty="0"/>
              <a:t>Providing and consuming context – cont’d</a:t>
            </a:r>
          </a:p>
        </p:txBody>
      </p:sp>
      <p:sp>
        <p:nvSpPr>
          <p:cNvPr id="3" name="Text Placeholder 2">
            <a:extLst>
              <a:ext uri="{FF2B5EF4-FFF2-40B4-BE49-F238E27FC236}">
                <a16:creationId xmlns:a16="http://schemas.microsoft.com/office/drawing/2014/main" id="{0305DB59-39AC-4478-AC4A-D70AED8F41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281024-7840-4A5B-A021-04157B5F2E6D}"/>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11" name="Picture 10">
            <a:extLst>
              <a:ext uri="{FF2B5EF4-FFF2-40B4-BE49-F238E27FC236}">
                <a16:creationId xmlns:a16="http://schemas.microsoft.com/office/drawing/2014/main" id="{6E371501-677A-C0FA-349B-4D03665FC7F5}"/>
              </a:ext>
            </a:extLst>
          </p:cNvPr>
          <p:cNvPicPr>
            <a:picLocks noChangeAspect="1"/>
          </p:cNvPicPr>
          <p:nvPr/>
        </p:nvPicPr>
        <p:blipFill>
          <a:blip r:embed="rId2"/>
          <a:stretch>
            <a:fillRect/>
          </a:stretch>
        </p:blipFill>
        <p:spPr>
          <a:xfrm>
            <a:off x="540326" y="69273"/>
            <a:ext cx="5668641" cy="6740152"/>
          </a:xfrm>
          <a:prstGeom prst="rect">
            <a:avLst/>
          </a:prstGeom>
        </p:spPr>
      </p:pic>
    </p:spTree>
    <p:extLst>
      <p:ext uri="{BB962C8B-B14F-4D97-AF65-F5344CB8AC3E}">
        <p14:creationId xmlns:p14="http://schemas.microsoft.com/office/powerpoint/2010/main" val="4012896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EAD-D21D-4308-BF5B-85490C3D9A13}"/>
              </a:ext>
            </a:extLst>
          </p:cNvPr>
          <p:cNvSpPr>
            <a:spLocks noGrp="1"/>
          </p:cNvSpPr>
          <p:nvPr>
            <p:ph type="title"/>
          </p:nvPr>
        </p:nvSpPr>
        <p:spPr/>
        <p:txBody>
          <a:bodyPr/>
          <a:lstStyle/>
          <a:p>
            <a:r>
              <a:rPr lang="en-US"/>
              <a:t>Providing and consuming context – cont’d</a:t>
            </a:r>
          </a:p>
        </p:txBody>
      </p:sp>
      <p:sp>
        <p:nvSpPr>
          <p:cNvPr id="4" name="Slide Number Placeholder 3">
            <a:extLst>
              <a:ext uri="{FF2B5EF4-FFF2-40B4-BE49-F238E27FC236}">
                <a16:creationId xmlns:a16="http://schemas.microsoft.com/office/drawing/2014/main" id="{AE4FC7A9-BDE9-40EC-9101-28D212180183}"/>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6" name="Picture 5">
            <a:extLst>
              <a:ext uri="{FF2B5EF4-FFF2-40B4-BE49-F238E27FC236}">
                <a16:creationId xmlns:a16="http://schemas.microsoft.com/office/drawing/2014/main" id="{8994E6E3-08FD-42D6-8BC2-654BD384F765}"/>
              </a:ext>
            </a:extLst>
          </p:cNvPr>
          <p:cNvPicPr>
            <a:picLocks noChangeAspect="1"/>
          </p:cNvPicPr>
          <p:nvPr/>
        </p:nvPicPr>
        <p:blipFill>
          <a:blip r:embed="rId2"/>
          <a:stretch>
            <a:fillRect/>
          </a:stretch>
        </p:blipFill>
        <p:spPr>
          <a:xfrm>
            <a:off x="808662" y="1195642"/>
            <a:ext cx="4557155" cy="3987510"/>
          </a:xfrm>
          <a:prstGeom prst="rect">
            <a:avLst/>
          </a:prstGeom>
        </p:spPr>
      </p:pic>
      <p:pic>
        <p:nvPicPr>
          <p:cNvPr id="8" name="Picture 7">
            <a:extLst>
              <a:ext uri="{FF2B5EF4-FFF2-40B4-BE49-F238E27FC236}">
                <a16:creationId xmlns:a16="http://schemas.microsoft.com/office/drawing/2014/main" id="{63F8F3FC-0BFD-4EB4-9AE2-A5EAFFF91C85}"/>
              </a:ext>
            </a:extLst>
          </p:cNvPr>
          <p:cNvPicPr>
            <a:picLocks noChangeAspect="1"/>
          </p:cNvPicPr>
          <p:nvPr/>
        </p:nvPicPr>
        <p:blipFill>
          <a:blip r:embed="rId3"/>
          <a:stretch>
            <a:fillRect/>
          </a:stretch>
        </p:blipFill>
        <p:spPr>
          <a:xfrm>
            <a:off x="5473377" y="1229081"/>
            <a:ext cx="4023709" cy="1623201"/>
          </a:xfrm>
          <a:prstGeom prst="rect">
            <a:avLst/>
          </a:prstGeom>
        </p:spPr>
      </p:pic>
      <p:pic>
        <p:nvPicPr>
          <p:cNvPr id="10" name="Picture 9">
            <a:extLst>
              <a:ext uri="{FF2B5EF4-FFF2-40B4-BE49-F238E27FC236}">
                <a16:creationId xmlns:a16="http://schemas.microsoft.com/office/drawing/2014/main" id="{50ADED47-AA41-4437-BF26-4FDA508B204A}"/>
              </a:ext>
            </a:extLst>
          </p:cNvPr>
          <p:cNvPicPr>
            <a:picLocks noChangeAspect="1"/>
          </p:cNvPicPr>
          <p:nvPr/>
        </p:nvPicPr>
        <p:blipFill>
          <a:blip r:embed="rId4"/>
          <a:stretch>
            <a:fillRect/>
          </a:stretch>
        </p:blipFill>
        <p:spPr>
          <a:xfrm>
            <a:off x="5473377" y="2935050"/>
            <a:ext cx="4023709" cy="1628091"/>
          </a:xfrm>
          <a:prstGeom prst="rect">
            <a:avLst/>
          </a:prstGeom>
        </p:spPr>
      </p:pic>
      <p:pic>
        <p:nvPicPr>
          <p:cNvPr id="12" name="Picture 11">
            <a:extLst>
              <a:ext uri="{FF2B5EF4-FFF2-40B4-BE49-F238E27FC236}">
                <a16:creationId xmlns:a16="http://schemas.microsoft.com/office/drawing/2014/main" id="{7A2465C0-0B17-4E97-8AF3-D99A91F94C0B}"/>
              </a:ext>
            </a:extLst>
          </p:cNvPr>
          <p:cNvPicPr>
            <a:picLocks noChangeAspect="1"/>
          </p:cNvPicPr>
          <p:nvPr/>
        </p:nvPicPr>
        <p:blipFill>
          <a:blip r:embed="rId5"/>
          <a:stretch>
            <a:fillRect/>
          </a:stretch>
        </p:blipFill>
        <p:spPr>
          <a:xfrm>
            <a:off x="5473377" y="4640516"/>
            <a:ext cx="4023709" cy="1628091"/>
          </a:xfrm>
          <a:prstGeom prst="rect">
            <a:avLst/>
          </a:prstGeom>
        </p:spPr>
      </p:pic>
      <p:pic>
        <p:nvPicPr>
          <p:cNvPr id="14" name="Picture 13">
            <a:extLst>
              <a:ext uri="{FF2B5EF4-FFF2-40B4-BE49-F238E27FC236}">
                <a16:creationId xmlns:a16="http://schemas.microsoft.com/office/drawing/2014/main" id="{3F808E65-F75C-4CC2-8A68-7D78F01D2570}"/>
              </a:ext>
            </a:extLst>
          </p:cNvPr>
          <p:cNvPicPr>
            <a:picLocks noChangeAspect="1"/>
          </p:cNvPicPr>
          <p:nvPr/>
        </p:nvPicPr>
        <p:blipFill>
          <a:blip r:embed="rId6"/>
          <a:stretch>
            <a:fillRect/>
          </a:stretch>
        </p:blipFill>
        <p:spPr>
          <a:xfrm>
            <a:off x="9651490" y="1229081"/>
            <a:ext cx="2339543" cy="2042337"/>
          </a:xfrm>
          <a:prstGeom prst="rect">
            <a:avLst/>
          </a:prstGeom>
        </p:spPr>
      </p:pic>
      <p:pic>
        <p:nvPicPr>
          <p:cNvPr id="16" name="Picture 15">
            <a:extLst>
              <a:ext uri="{FF2B5EF4-FFF2-40B4-BE49-F238E27FC236}">
                <a16:creationId xmlns:a16="http://schemas.microsoft.com/office/drawing/2014/main" id="{BACA9D2D-603A-49E1-8B17-1E9D86865DAA}"/>
              </a:ext>
            </a:extLst>
          </p:cNvPr>
          <p:cNvPicPr>
            <a:picLocks noChangeAspect="1"/>
          </p:cNvPicPr>
          <p:nvPr/>
        </p:nvPicPr>
        <p:blipFill>
          <a:blip r:embed="rId7"/>
          <a:stretch>
            <a:fillRect/>
          </a:stretch>
        </p:blipFill>
        <p:spPr>
          <a:xfrm>
            <a:off x="808661" y="5229908"/>
            <a:ext cx="4557155" cy="1628092"/>
          </a:xfrm>
          <a:prstGeom prst="rect">
            <a:avLst/>
          </a:prstGeom>
        </p:spPr>
      </p:pic>
      <p:pic>
        <p:nvPicPr>
          <p:cNvPr id="18" name="Picture 17">
            <a:extLst>
              <a:ext uri="{FF2B5EF4-FFF2-40B4-BE49-F238E27FC236}">
                <a16:creationId xmlns:a16="http://schemas.microsoft.com/office/drawing/2014/main" id="{395EF5E4-C198-4508-B26B-F5C86EDD53AC}"/>
              </a:ext>
            </a:extLst>
          </p:cNvPr>
          <p:cNvPicPr>
            <a:picLocks noChangeAspect="1"/>
          </p:cNvPicPr>
          <p:nvPr/>
        </p:nvPicPr>
        <p:blipFill>
          <a:blip r:embed="rId8"/>
          <a:stretch>
            <a:fillRect/>
          </a:stretch>
        </p:blipFill>
        <p:spPr>
          <a:xfrm>
            <a:off x="9651489" y="3550819"/>
            <a:ext cx="2276025" cy="930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065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11: React Component 2</a:t>
            </a:r>
          </a:p>
        </p:txBody>
      </p:sp>
    </p:spTree>
    <p:extLst>
      <p:ext uri="{BB962C8B-B14F-4D97-AF65-F5344CB8AC3E}">
        <p14:creationId xmlns:p14="http://schemas.microsoft.com/office/powerpoint/2010/main" val="353957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3: Demo about all Components</a:t>
            </a:r>
          </a:p>
        </p:txBody>
      </p:sp>
    </p:spTree>
    <p:extLst>
      <p:ext uri="{BB962C8B-B14F-4D97-AF65-F5344CB8AC3E}">
        <p14:creationId xmlns:p14="http://schemas.microsoft.com/office/powerpoint/2010/main" val="2032905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679596" y="1440408"/>
            <a:ext cx="11538305" cy="3312462"/>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Passing Property Values</a:t>
            </a:r>
          </a:p>
          <a:p>
            <a:pPr marL="800100" lvl="1">
              <a:lnSpc>
                <a:spcPct val="120000"/>
              </a:lnSpc>
              <a:spcBef>
                <a:spcPts val="0"/>
              </a:spcBef>
              <a:buClr>
                <a:srgbClr val="973735"/>
              </a:buClr>
              <a:buSzPts val="1400"/>
              <a:buFont typeface="Noto Sans Symbols"/>
              <a:buChar char="◆"/>
            </a:pPr>
            <a:r>
              <a:rPr lang="en-US"/>
              <a:t>Stateless Components</a:t>
            </a:r>
          </a:p>
          <a:p>
            <a:pPr marL="800100" lvl="1">
              <a:lnSpc>
                <a:spcPct val="120000"/>
              </a:lnSpc>
              <a:spcBef>
                <a:spcPts val="0"/>
              </a:spcBef>
              <a:buClr>
                <a:srgbClr val="973735"/>
              </a:buClr>
              <a:buSzPts val="1400"/>
              <a:buFont typeface="Noto Sans Symbols"/>
              <a:buChar char="◆"/>
            </a:pPr>
            <a:r>
              <a:rPr lang="en-US"/>
              <a:t>Container Components</a:t>
            </a:r>
          </a:p>
          <a:p>
            <a:pPr marL="800100" lvl="1">
              <a:lnSpc>
                <a:spcPct val="120000"/>
              </a:lnSpc>
              <a:spcBef>
                <a:spcPts val="0"/>
              </a:spcBef>
              <a:buClr>
                <a:srgbClr val="973735"/>
              </a:buClr>
              <a:buSzPts val="1400"/>
              <a:buFont typeface="Noto Sans Symbols"/>
              <a:buChar char="◆"/>
            </a:pPr>
            <a:r>
              <a:rPr lang="en-US"/>
              <a:t>Providing and Consuming Context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A9DA-A732-4335-B5A8-C964838F6240}"/>
              </a:ext>
            </a:extLst>
          </p:cNvPr>
          <p:cNvSpPr>
            <a:spLocks noGrp="1"/>
          </p:cNvSpPr>
          <p:nvPr>
            <p:ph type="title"/>
          </p:nvPr>
        </p:nvSpPr>
        <p:spPr/>
        <p:txBody>
          <a:bodyPr/>
          <a:lstStyle/>
          <a:p>
            <a:r>
              <a:rPr lang="en-US"/>
              <a:t>State in Class Components</a:t>
            </a:r>
          </a:p>
        </p:txBody>
      </p:sp>
      <p:sp>
        <p:nvSpPr>
          <p:cNvPr id="4" name="Slide Number Placeholder 3">
            <a:extLst>
              <a:ext uri="{FF2B5EF4-FFF2-40B4-BE49-F238E27FC236}">
                <a16:creationId xmlns:a16="http://schemas.microsoft.com/office/drawing/2014/main" id="{0C09BEF6-8170-4870-9926-EA3B4C7D1E4A}"/>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5" name="Google Shape;144;p9">
            <a:extLst>
              <a:ext uri="{FF2B5EF4-FFF2-40B4-BE49-F238E27FC236}">
                <a16:creationId xmlns:a16="http://schemas.microsoft.com/office/drawing/2014/main" id="{41E9B0F7-3ACD-4DFB-952E-D2F69A343EEA}"/>
              </a:ext>
            </a:extLst>
          </p:cNvPr>
          <p:cNvSpPr txBox="1">
            <a:spLocks/>
          </p:cNvSpPr>
          <p:nvPr/>
        </p:nvSpPr>
        <p:spPr>
          <a:xfrm>
            <a:off x="838200" y="1611727"/>
            <a:ext cx="5384409" cy="38103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4488" indent="-344488">
              <a:lnSpc>
                <a:spcPct val="130000"/>
              </a:lnSpc>
              <a:spcBef>
                <a:spcPts val="0"/>
              </a:spcBef>
              <a:buClr>
                <a:srgbClr val="892912"/>
              </a:buClr>
              <a:buSzPct val="59999"/>
              <a:buFont typeface="Merriweather Sans"/>
              <a:buChar char="◆"/>
            </a:pPr>
            <a:r>
              <a:rPr lang="en-US"/>
              <a:t>State declared within the  constructor</a:t>
            </a:r>
          </a:p>
          <a:p>
            <a:pPr marL="344488" indent="-344507">
              <a:lnSpc>
                <a:spcPct val="130000"/>
              </a:lnSpc>
              <a:spcBef>
                <a:spcPts val="0"/>
              </a:spcBef>
              <a:buClr>
                <a:srgbClr val="892912"/>
              </a:buClr>
              <a:buSzPct val="60000"/>
              <a:buFont typeface="Merriweather Sans"/>
              <a:buChar char="◆"/>
            </a:pPr>
            <a:r>
              <a:rPr lang="en-US" sz="2400">
                <a:solidFill>
                  <a:schemeClr val="dk1"/>
                </a:solidFill>
              </a:rPr>
              <a:t>State should only be modified  using setState()</a:t>
            </a:r>
            <a:endParaRPr lang="en-US" sz="1800">
              <a:solidFill>
                <a:schemeClr val="dk1"/>
              </a:solidFill>
              <a:latin typeface="Calibri"/>
              <a:ea typeface="Calibri"/>
              <a:cs typeface="Calibri"/>
              <a:sym typeface="Calibri"/>
            </a:endParaRPr>
          </a:p>
          <a:p>
            <a:pPr marL="344488" indent="-344488">
              <a:lnSpc>
                <a:spcPct val="130000"/>
              </a:lnSpc>
              <a:buClr>
                <a:srgbClr val="892912"/>
              </a:buClr>
              <a:buSzPct val="59999"/>
              <a:buFont typeface="Merriweather Sans"/>
              <a:buChar char="◆"/>
            </a:pPr>
            <a:r>
              <a:rPr lang="en-US">
                <a:solidFill>
                  <a:schemeClr val="dk1"/>
                </a:solidFill>
                <a:latin typeface="Calibri"/>
                <a:ea typeface="Calibri"/>
                <a:cs typeface="Calibri"/>
                <a:sym typeface="Calibri"/>
              </a:rPr>
              <a:t>Never do the following:</a:t>
            </a:r>
            <a:endParaRPr lang="en-US"/>
          </a:p>
          <a:p>
            <a:pPr marL="457200" lvl="1" indent="0">
              <a:spcBef>
                <a:spcPts val="1000"/>
              </a:spcBef>
              <a:buClr>
                <a:srgbClr val="892912"/>
              </a:buClr>
              <a:buSzPct val="59999"/>
              <a:buFont typeface="Arial"/>
              <a:buNone/>
            </a:pPr>
            <a:r>
              <a:rPr lang="en-US">
                <a:latin typeface="Calibri"/>
                <a:ea typeface="Calibri"/>
                <a:cs typeface="Calibri"/>
                <a:sym typeface="Calibri"/>
              </a:rPr>
              <a:t>this.state.count = this.state.count +1 ;</a:t>
            </a:r>
            <a:endParaRPr lang="en-US"/>
          </a:p>
          <a:p>
            <a:pPr marL="344488" indent="-344488">
              <a:lnSpc>
                <a:spcPct val="130000"/>
              </a:lnSpc>
              <a:spcBef>
                <a:spcPts val="0"/>
              </a:spcBef>
              <a:buClr>
                <a:srgbClr val="892912"/>
              </a:buClr>
              <a:buSzPct val="59999"/>
              <a:buFont typeface="Merriweather Sans"/>
              <a:buChar char="◆"/>
            </a:pPr>
            <a:endParaRPr lang="en-US" dirty="0"/>
          </a:p>
        </p:txBody>
      </p:sp>
      <p:pic>
        <p:nvPicPr>
          <p:cNvPr id="6" name="Picture 5">
            <a:extLst>
              <a:ext uri="{FF2B5EF4-FFF2-40B4-BE49-F238E27FC236}">
                <a16:creationId xmlns:a16="http://schemas.microsoft.com/office/drawing/2014/main" id="{1E0F37B5-75CC-4ABF-8A88-199FBA2DFCA8}"/>
              </a:ext>
            </a:extLst>
          </p:cNvPr>
          <p:cNvPicPr>
            <a:picLocks noChangeAspect="1"/>
          </p:cNvPicPr>
          <p:nvPr/>
        </p:nvPicPr>
        <p:blipFill>
          <a:blip r:embed="rId2"/>
          <a:stretch>
            <a:fillRect/>
          </a:stretch>
        </p:blipFill>
        <p:spPr>
          <a:xfrm>
            <a:off x="7080183" y="1195119"/>
            <a:ext cx="5062579" cy="5240215"/>
          </a:xfrm>
          <a:prstGeom prst="rect">
            <a:avLst/>
          </a:prstGeom>
        </p:spPr>
      </p:pic>
      <p:cxnSp>
        <p:nvCxnSpPr>
          <p:cNvPr id="7" name="Straight Arrow Connector 6">
            <a:extLst>
              <a:ext uri="{FF2B5EF4-FFF2-40B4-BE49-F238E27FC236}">
                <a16:creationId xmlns:a16="http://schemas.microsoft.com/office/drawing/2014/main" id="{CD2777E7-C7B9-4D47-A201-7F026BFEFA10}"/>
              </a:ext>
            </a:extLst>
          </p:cNvPr>
          <p:cNvCxnSpPr>
            <a:cxnSpLocks/>
            <a:endCxn id="6" idx="1"/>
          </p:cNvCxnSpPr>
          <p:nvPr/>
        </p:nvCxnSpPr>
        <p:spPr>
          <a:xfrm>
            <a:off x="3877519" y="3678328"/>
            <a:ext cx="3202664" cy="13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D846A12-EDE9-4033-88FF-78D7102DEDFE}"/>
              </a:ext>
            </a:extLst>
          </p:cNvPr>
          <p:cNvCxnSpPr>
            <a:cxnSpLocks/>
          </p:cNvCxnSpPr>
          <p:nvPr/>
        </p:nvCxnSpPr>
        <p:spPr>
          <a:xfrm flipV="1">
            <a:off x="3530404" y="2232979"/>
            <a:ext cx="3426656" cy="29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07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1B8B-F769-45C8-BE9D-BDCBF62BA996}"/>
              </a:ext>
            </a:extLst>
          </p:cNvPr>
          <p:cNvSpPr>
            <a:spLocks noGrp="1"/>
          </p:cNvSpPr>
          <p:nvPr>
            <p:ph type="title"/>
          </p:nvPr>
        </p:nvSpPr>
        <p:spPr/>
        <p:txBody>
          <a:bodyPr/>
          <a:lstStyle/>
          <a:p>
            <a:r>
              <a:rPr lang="en-US"/>
              <a:t>State in Function component</a:t>
            </a:r>
          </a:p>
        </p:txBody>
      </p:sp>
      <p:sp>
        <p:nvSpPr>
          <p:cNvPr id="4" name="Slide Number Placeholder 3">
            <a:extLst>
              <a:ext uri="{FF2B5EF4-FFF2-40B4-BE49-F238E27FC236}">
                <a16:creationId xmlns:a16="http://schemas.microsoft.com/office/drawing/2014/main" id="{3302C1A3-929C-4502-95E2-0DAA6275DBD5}"/>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5" name="Google Shape;144;p9">
            <a:extLst>
              <a:ext uri="{FF2B5EF4-FFF2-40B4-BE49-F238E27FC236}">
                <a16:creationId xmlns:a16="http://schemas.microsoft.com/office/drawing/2014/main" id="{6BD1AA1A-E3E3-4A8C-AFF5-BEDC481968F9}"/>
              </a:ext>
            </a:extLst>
          </p:cNvPr>
          <p:cNvSpPr txBox="1">
            <a:spLocks/>
          </p:cNvSpPr>
          <p:nvPr/>
        </p:nvSpPr>
        <p:spPr>
          <a:xfrm>
            <a:off x="838200" y="1583957"/>
            <a:ext cx="5668918" cy="1746534"/>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4488" indent="-344488">
              <a:lnSpc>
                <a:spcPct val="150000"/>
              </a:lnSpc>
              <a:spcBef>
                <a:spcPts val="0"/>
              </a:spcBef>
              <a:buSzPct val="59999"/>
            </a:pPr>
            <a:r>
              <a:rPr lang="en-US">
                <a:sym typeface="Calibri"/>
              </a:rPr>
              <a:t>useState() </a:t>
            </a:r>
            <a:r>
              <a:rPr lang="en-US"/>
              <a:t>allows you to use state in functional components</a:t>
            </a:r>
          </a:p>
          <a:p>
            <a:pPr marL="457200" lvl="1" indent="0">
              <a:lnSpc>
                <a:spcPct val="150000"/>
              </a:lnSpc>
              <a:spcBef>
                <a:spcPts val="0"/>
              </a:spcBef>
              <a:buSzPct val="59999"/>
              <a:buFont typeface="Arial"/>
              <a:buNone/>
            </a:pPr>
            <a:r>
              <a:rPr lang="en-US">
                <a:sym typeface="Calibri"/>
              </a:rPr>
              <a:t>import React, { useState } from 'react’;</a:t>
            </a:r>
            <a:endParaRPr lang="en-US" dirty="0">
              <a:sym typeface="Calibri"/>
            </a:endParaRPr>
          </a:p>
        </p:txBody>
      </p:sp>
      <p:pic>
        <p:nvPicPr>
          <p:cNvPr id="6" name="Picture 5">
            <a:extLst>
              <a:ext uri="{FF2B5EF4-FFF2-40B4-BE49-F238E27FC236}">
                <a16:creationId xmlns:a16="http://schemas.microsoft.com/office/drawing/2014/main" id="{B8B6D199-38CC-4470-8B51-995395D30531}"/>
              </a:ext>
            </a:extLst>
          </p:cNvPr>
          <p:cNvPicPr>
            <a:picLocks noChangeAspect="1"/>
          </p:cNvPicPr>
          <p:nvPr/>
        </p:nvPicPr>
        <p:blipFill>
          <a:blip r:embed="rId2"/>
          <a:stretch>
            <a:fillRect/>
          </a:stretch>
        </p:blipFill>
        <p:spPr>
          <a:xfrm>
            <a:off x="6595829" y="1535811"/>
            <a:ext cx="5434630" cy="4531055"/>
          </a:xfrm>
          <a:prstGeom prst="rect">
            <a:avLst/>
          </a:prstGeom>
        </p:spPr>
      </p:pic>
    </p:spTree>
    <p:extLst>
      <p:ext uri="{BB962C8B-B14F-4D97-AF65-F5344CB8AC3E}">
        <p14:creationId xmlns:p14="http://schemas.microsoft.com/office/powerpoint/2010/main" val="223303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6342-D5DF-4FAF-8CAC-4833F28B32BB}"/>
              </a:ext>
            </a:extLst>
          </p:cNvPr>
          <p:cNvSpPr>
            <a:spLocks noGrp="1"/>
          </p:cNvSpPr>
          <p:nvPr>
            <p:ph type="title"/>
          </p:nvPr>
        </p:nvSpPr>
        <p:spPr/>
        <p:txBody>
          <a:bodyPr/>
          <a:lstStyle/>
          <a:p>
            <a:r>
              <a:rPr lang="en-US"/>
              <a:t>What are component Properties(Props)?</a:t>
            </a:r>
          </a:p>
        </p:txBody>
      </p:sp>
      <p:sp>
        <p:nvSpPr>
          <p:cNvPr id="3" name="Text Placeholder 2">
            <a:extLst>
              <a:ext uri="{FF2B5EF4-FFF2-40B4-BE49-F238E27FC236}">
                <a16:creationId xmlns:a16="http://schemas.microsoft.com/office/drawing/2014/main" id="{C044B1B0-A490-44C6-BE9B-0EBA320628EE}"/>
              </a:ext>
            </a:extLst>
          </p:cNvPr>
          <p:cNvSpPr>
            <a:spLocks noGrp="1"/>
          </p:cNvSpPr>
          <p:nvPr>
            <p:ph type="body" idx="1"/>
          </p:nvPr>
        </p:nvSpPr>
        <p:spPr/>
        <p:txBody>
          <a:bodyPr/>
          <a:lstStyle/>
          <a:p>
            <a:r>
              <a:rPr lang="en-US"/>
              <a:t>Properties are used to pass data into your React components</a:t>
            </a:r>
          </a:p>
          <a:p>
            <a:r>
              <a:rPr lang="en-US"/>
              <a:t>In the context of JSX, properties are called attributes</a:t>
            </a:r>
          </a:p>
          <a:p>
            <a:r>
              <a:rPr lang="en-US"/>
              <a:t>Properties are different than state because they don't change after the initial render of the component.</a:t>
            </a:r>
          </a:p>
        </p:txBody>
      </p:sp>
      <p:sp>
        <p:nvSpPr>
          <p:cNvPr id="4" name="Slide Number Placeholder 3">
            <a:extLst>
              <a:ext uri="{FF2B5EF4-FFF2-40B4-BE49-F238E27FC236}">
                <a16:creationId xmlns:a16="http://schemas.microsoft.com/office/drawing/2014/main" id="{A71E4B3D-8371-4AA1-AE0C-FEA0387CF549}"/>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6" name="Picture 5">
            <a:extLst>
              <a:ext uri="{FF2B5EF4-FFF2-40B4-BE49-F238E27FC236}">
                <a16:creationId xmlns:a16="http://schemas.microsoft.com/office/drawing/2014/main" id="{65D6F5CD-D01D-44A5-8AD5-91928EA20C9A}"/>
              </a:ext>
            </a:extLst>
          </p:cNvPr>
          <p:cNvPicPr>
            <a:picLocks noChangeAspect="1"/>
          </p:cNvPicPr>
          <p:nvPr/>
        </p:nvPicPr>
        <p:blipFill>
          <a:blip r:embed="rId3"/>
          <a:stretch>
            <a:fillRect/>
          </a:stretch>
        </p:blipFill>
        <p:spPr>
          <a:xfrm>
            <a:off x="8988652" y="3283803"/>
            <a:ext cx="1567460" cy="2603346"/>
          </a:xfrm>
          <a:prstGeom prst="rect">
            <a:avLst/>
          </a:prstGeom>
        </p:spPr>
      </p:pic>
      <p:sp>
        <p:nvSpPr>
          <p:cNvPr id="8" name="TextBox 7">
            <a:extLst>
              <a:ext uri="{FF2B5EF4-FFF2-40B4-BE49-F238E27FC236}">
                <a16:creationId xmlns:a16="http://schemas.microsoft.com/office/drawing/2014/main" id="{2AD5AF71-350A-438B-A9FD-603AFB3FE499}"/>
              </a:ext>
            </a:extLst>
          </p:cNvPr>
          <p:cNvSpPr txBox="1"/>
          <p:nvPr/>
        </p:nvSpPr>
        <p:spPr>
          <a:xfrm>
            <a:off x="7827381" y="5930014"/>
            <a:ext cx="6094070" cy="307777"/>
          </a:xfrm>
          <a:prstGeom prst="rect">
            <a:avLst/>
          </a:prstGeom>
          <a:noFill/>
        </p:spPr>
        <p:txBody>
          <a:bodyPr wrap="square">
            <a:spAutoFit/>
          </a:bodyPr>
          <a:lstStyle/>
          <a:p>
            <a:r>
              <a:rPr lang="en-US"/>
              <a:t>The cycle of rendering components as properties </a:t>
            </a:r>
          </a:p>
        </p:txBody>
      </p:sp>
      <p:sp>
        <p:nvSpPr>
          <p:cNvPr id="10" name="TextBox 9">
            <a:extLst>
              <a:ext uri="{FF2B5EF4-FFF2-40B4-BE49-F238E27FC236}">
                <a16:creationId xmlns:a16="http://schemas.microsoft.com/office/drawing/2014/main" id="{5D5C5ED4-4AD0-4FB8-9AB4-80B95197BECA}"/>
              </a:ext>
            </a:extLst>
          </p:cNvPr>
          <p:cNvSpPr txBox="1"/>
          <p:nvPr/>
        </p:nvSpPr>
        <p:spPr>
          <a:xfrm>
            <a:off x="1309386" y="3846812"/>
            <a:ext cx="6517995"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a:solidFill>
                  <a:schemeClr val="accent5">
                    <a:lumMod val="50000"/>
                  </a:schemeClr>
                </a:solidFill>
              </a:rPr>
              <a:t>If a property value has changed, to re-render the component, then we have to re-render the JSX that was used to render it in the first place. The React internals make sure that this is done efficiently.</a:t>
            </a:r>
          </a:p>
        </p:txBody>
      </p:sp>
    </p:spTree>
    <p:extLst>
      <p:ext uri="{BB962C8B-B14F-4D97-AF65-F5344CB8AC3E}">
        <p14:creationId xmlns:p14="http://schemas.microsoft.com/office/powerpoint/2010/main" val="73696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9D99-D797-47C0-A5BA-13EB349A5B13}"/>
              </a:ext>
            </a:extLst>
          </p:cNvPr>
          <p:cNvSpPr>
            <a:spLocks noGrp="1"/>
          </p:cNvSpPr>
          <p:nvPr>
            <p:ph type="title"/>
          </p:nvPr>
        </p:nvSpPr>
        <p:spPr/>
        <p:txBody>
          <a:bodyPr/>
          <a:lstStyle/>
          <a:p>
            <a:r>
              <a:rPr lang="en-US"/>
              <a:t>Props with Class Component</a:t>
            </a:r>
          </a:p>
        </p:txBody>
      </p:sp>
      <p:sp>
        <p:nvSpPr>
          <p:cNvPr id="3" name="Text Placeholder 2">
            <a:extLst>
              <a:ext uri="{FF2B5EF4-FFF2-40B4-BE49-F238E27FC236}">
                <a16:creationId xmlns:a16="http://schemas.microsoft.com/office/drawing/2014/main" id="{33493B3B-9BCB-4059-82D0-3B6AB5576F92}"/>
              </a:ext>
            </a:extLst>
          </p:cNvPr>
          <p:cNvSpPr>
            <a:spLocks noGrp="1"/>
          </p:cNvSpPr>
          <p:nvPr>
            <p:ph type="body" idx="1"/>
          </p:nvPr>
        </p:nvSpPr>
        <p:spPr/>
        <p:txBody>
          <a:bodyPr/>
          <a:lstStyle/>
          <a:p>
            <a:r>
              <a:rPr lang="en-US"/>
              <a:t>Define a class component.</a:t>
            </a:r>
          </a:p>
          <a:p>
            <a:r>
              <a:rPr lang="en-US"/>
              <a:t>Use the component and pass props to it</a:t>
            </a:r>
          </a:p>
        </p:txBody>
      </p:sp>
      <p:sp>
        <p:nvSpPr>
          <p:cNvPr id="4" name="Slide Number Placeholder 3">
            <a:extLst>
              <a:ext uri="{FF2B5EF4-FFF2-40B4-BE49-F238E27FC236}">
                <a16:creationId xmlns:a16="http://schemas.microsoft.com/office/drawing/2014/main" id="{F4460D7F-773E-4882-AF25-9279DDD74C3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8" name="Picture 7">
            <a:extLst>
              <a:ext uri="{FF2B5EF4-FFF2-40B4-BE49-F238E27FC236}">
                <a16:creationId xmlns:a16="http://schemas.microsoft.com/office/drawing/2014/main" id="{814F6459-6FF1-4614-B47D-0259A0450B48}"/>
              </a:ext>
            </a:extLst>
          </p:cNvPr>
          <p:cNvPicPr>
            <a:picLocks noChangeAspect="1"/>
          </p:cNvPicPr>
          <p:nvPr/>
        </p:nvPicPr>
        <p:blipFill>
          <a:blip r:embed="rId2"/>
          <a:stretch>
            <a:fillRect/>
          </a:stretch>
        </p:blipFill>
        <p:spPr>
          <a:xfrm>
            <a:off x="94218" y="2822937"/>
            <a:ext cx="6001782" cy="2164928"/>
          </a:xfrm>
          <a:prstGeom prst="rect">
            <a:avLst/>
          </a:prstGeom>
        </p:spPr>
      </p:pic>
      <p:pic>
        <p:nvPicPr>
          <p:cNvPr id="10" name="Picture 9">
            <a:extLst>
              <a:ext uri="{FF2B5EF4-FFF2-40B4-BE49-F238E27FC236}">
                <a16:creationId xmlns:a16="http://schemas.microsoft.com/office/drawing/2014/main" id="{F55E5AB8-3B07-4471-8746-9323A11FDA3D}"/>
              </a:ext>
            </a:extLst>
          </p:cNvPr>
          <p:cNvPicPr>
            <a:picLocks noChangeAspect="1"/>
          </p:cNvPicPr>
          <p:nvPr/>
        </p:nvPicPr>
        <p:blipFill>
          <a:blip r:embed="rId3"/>
          <a:stretch>
            <a:fillRect/>
          </a:stretch>
        </p:blipFill>
        <p:spPr>
          <a:xfrm>
            <a:off x="6130963" y="3964796"/>
            <a:ext cx="3150240" cy="102306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41E5B028-FE6A-4304-8DA0-C99B704356DA}"/>
              </a:ext>
            </a:extLst>
          </p:cNvPr>
          <p:cNvPicPr>
            <a:picLocks noChangeAspect="1"/>
          </p:cNvPicPr>
          <p:nvPr/>
        </p:nvPicPr>
        <p:blipFill>
          <a:blip r:embed="rId4"/>
          <a:stretch>
            <a:fillRect/>
          </a:stretch>
        </p:blipFill>
        <p:spPr>
          <a:xfrm>
            <a:off x="6130963" y="2822937"/>
            <a:ext cx="6061037" cy="1023069"/>
          </a:xfrm>
          <a:prstGeom prst="rect">
            <a:avLst/>
          </a:prstGeom>
        </p:spPr>
      </p:pic>
    </p:spTree>
    <p:extLst>
      <p:ext uri="{BB962C8B-B14F-4D97-AF65-F5344CB8AC3E}">
        <p14:creationId xmlns:p14="http://schemas.microsoft.com/office/powerpoint/2010/main" val="136821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BA62-4F70-45FF-A2EE-D8E29E0D1814}"/>
              </a:ext>
            </a:extLst>
          </p:cNvPr>
          <p:cNvSpPr>
            <a:spLocks noGrp="1"/>
          </p:cNvSpPr>
          <p:nvPr>
            <p:ph type="title"/>
          </p:nvPr>
        </p:nvSpPr>
        <p:spPr/>
        <p:txBody>
          <a:bodyPr/>
          <a:lstStyle/>
          <a:p>
            <a:r>
              <a:rPr lang="en-US"/>
              <a:t>Props with Functional Component</a:t>
            </a:r>
          </a:p>
        </p:txBody>
      </p:sp>
      <p:sp>
        <p:nvSpPr>
          <p:cNvPr id="3" name="Text Placeholder 2">
            <a:extLst>
              <a:ext uri="{FF2B5EF4-FFF2-40B4-BE49-F238E27FC236}">
                <a16:creationId xmlns:a16="http://schemas.microsoft.com/office/drawing/2014/main" id="{8643BBD4-2FDE-4FC3-92D7-AFB8E62329CA}"/>
              </a:ext>
            </a:extLst>
          </p:cNvPr>
          <p:cNvSpPr>
            <a:spLocks noGrp="1"/>
          </p:cNvSpPr>
          <p:nvPr>
            <p:ph type="body" idx="1"/>
          </p:nvPr>
        </p:nvSpPr>
        <p:spPr/>
        <p:txBody>
          <a:bodyPr/>
          <a:lstStyle/>
          <a:p>
            <a:r>
              <a:rPr lang="en-US"/>
              <a:t>Define a functional component</a:t>
            </a:r>
          </a:p>
          <a:p>
            <a:r>
              <a:rPr lang="en-US"/>
              <a:t>Use the component and pass props to it</a:t>
            </a:r>
          </a:p>
        </p:txBody>
      </p:sp>
      <p:sp>
        <p:nvSpPr>
          <p:cNvPr id="4" name="Slide Number Placeholder 3">
            <a:extLst>
              <a:ext uri="{FF2B5EF4-FFF2-40B4-BE49-F238E27FC236}">
                <a16:creationId xmlns:a16="http://schemas.microsoft.com/office/drawing/2014/main" id="{928E8935-C37C-4E00-A378-1A2BA65368F5}"/>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D7DF9D1F-DA55-461A-B3E4-B93D38D638CA}"/>
              </a:ext>
            </a:extLst>
          </p:cNvPr>
          <p:cNvPicPr>
            <a:picLocks noChangeAspect="1"/>
          </p:cNvPicPr>
          <p:nvPr/>
        </p:nvPicPr>
        <p:blipFill>
          <a:blip r:embed="rId2"/>
          <a:stretch>
            <a:fillRect/>
          </a:stretch>
        </p:blipFill>
        <p:spPr>
          <a:xfrm>
            <a:off x="981629" y="2907470"/>
            <a:ext cx="3993610" cy="3573229"/>
          </a:xfrm>
          <a:prstGeom prst="rect">
            <a:avLst/>
          </a:prstGeom>
        </p:spPr>
      </p:pic>
      <p:pic>
        <p:nvPicPr>
          <p:cNvPr id="10" name="Picture 9">
            <a:extLst>
              <a:ext uri="{FF2B5EF4-FFF2-40B4-BE49-F238E27FC236}">
                <a16:creationId xmlns:a16="http://schemas.microsoft.com/office/drawing/2014/main" id="{B515F4D9-25CA-4F0B-895C-2EC62DE7D412}"/>
              </a:ext>
            </a:extLst>
          </p:cNvPr>
          <p:cNvPicPr>
            <a:picLocks noChangeAspect="1"/>
          </p:cNvPicPr>
          <p:nvPr/>
        </p:nvPicPr>
        <p:blipFill>
          <a:blip r:embed="rId3"/>
          <a:stretch>
            <a:fillRect/>
          </a:stretch>
        </p:blipFill>
        <p:spPr>
          <a:xfrm>
            <a:off x="5144475" y="2923063"/>
            <a:ext cx="6570785" cy="2158223"/>
          </a:xfrm>
          <a:prstGeom prst="rect">
            <a:avLst/>
          </a:prstGeom>
        </p:spPr>
      </p:pic>
      <p:pic>
        <p:nvPicPr>
          <p:cNvPr id="12" name="Picture 11">
            <a:extLst>
              <a:ext uri="{FF2B5EF4-FFF2-40B4-BE49-F238E27FC236}">
                <a16:creationId xmlns:a16="http://schemas.microsoft.com/office/drawing/2014/main" id="{4B7B4C57-EB98-4ED6-A176-A39C9ED6AB4D}"/>
              </a:ext>
            </a:extLst>
          </p:cNvPr>
          <p:cNvPicPr>
            <a:picLocks noChangeAspect="1"/>
          </p:cNvPicPr>
          <p:nvPr/>
        </p:nvPicPr>
        <p:blipFill>
          <a:blip r:embed="rId4"/>
          <a:stretch>
            <a:fillRect/>
          </a:stretch>
        </p:blipFill>
        <p:spPr>
          <a:xfrm>
            <a:off x="5144474" y="5207515"/>
            <a:ext cx="2464685" cy="1517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352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F98-C0F2-441F-95D0-E10770B58B8E}"/>
              </a:ext>
            </a:extLst>
          </p:cNvPr>
          <p:cNvSpPr>
            <a:spLocks noGrp="1"/>
          </p:cNvSpPr>
          <p:nvPr>
            <p:ph type="title"/>
          </p:nvPr>
        </p:nvSpPr>
        <p:spPr/>
        <p:txBody>
          <a:bodyPr/>
          <a:lstStyle/>
          <a:p>
            <a:r>
              <a:rPr lang="en-US"/>
              <a:t>Setting component state</a:t>
            </a:r>
          </a:p>
        </p:txBody>
      </p:sp>
      <p:sp>
        <p:nvSpPr>
          <p:cNvPr id="3" name="Text Placeholder 2">
            <a:extLst>
              <a:ext uri="{FF2B5EF4-FFF2-40B4-BE49-F238E27FC236}">
                <a16:creationId xmlns:a16="http://schemas.microsoft.com/office/drawing/2014/main" id="{89E5F153-25CA-41B9-8D54-8C181D4A94F1}"/>
              </a:ext>
            </a:extLst>
          </p:cNvPr>
          <p:cNvSpPr>
            <a:spLocks noGrp="1"/>
          </p:cNvSpPr>
          <p:nvPr>
            <p:ph type="body" idx="1"/>
          </p:nvPr>
        </p:nvSpPr>
        <p:spPr/>
        <p:txBody>
          <a:bodyPr/>
          <a:lstStyle/>
          <a:p>
            <a:r>
              <a:rPr lang="en-US"/>
              <a:t>Setting initial component state</a:t>
            </a:r>
          </a:p>
        </p:txBody>
      </p:sp>
      <p:sp>
        <p:nvSpPr>
          <p:cNvPr id="4" name="Slide Number Placeholder 3">
            <a:extLst>
              <a:ext uri="{FF2B5EF4-FFF2-40B4-BE49-F238E27FC236}">
                <a16:creationId xmlns:a16="http://schemas.microsoft.com/office/drawing/2014/main" id="{BE6372C0-C81B-47CA-BEB8-9678ED7BD32E}"/>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D7C3A349-85E9-4CA0-BFE7-687CC8AE28B1}"/>
              </a:ext>
            </a:extLst>
          </p:cNvPr>
          <p:cNvPicPr>
            <a:picLocks noChangeAspect="1"/>
          </p:cNvPicPr>
          <p:nvPr/>
        </p:nvPicPr>
        <p:blipFill>
          <a:blip r:embed="rId2"/>
          <a:stretch>
            <a:fillRect/>
          </a:stretch>
        </p:blipFill>
        <p:spPr>
          <a:xfrm>
            <a:off x="838200" y="2249551"/>
            <a:ext cx="5257800" cy="4553065"/>
          </a:xfrm>
          <a:prstGeom prst="rect">
            <a:avLst/>
          </a:prstGeom>
        </p:spPr>
      </p:pic>
      <p:pic>
        <p:nvPicPr>
          <p:cNvPr id="8" name="Picture 7">
            <a:extLst>
              <a:ext uri="{FF2B5EF4-FFF2-40B4-BE49-F238E27FC236}">
                <a16:creationId xmlns:a16="http://schemas.microsoft.com/office/drawing/2014/main" id="{CB11DBF3-C987-40D6-817D-5850CB6D525D}"/>
              </a:ext>
            </a:extLst>
          </p:cNvPr>
          <p:cNvPicPr>
            <a:picLocks noChangeAspect="1"/>
          </p:cNvPicPr>
          <p:nvPr/>
        </p:nvPicPr>
        <p:blipFill>
          <a:blip r:embed="rId3"/>
          <a:stretch>
            <a:fillRect/>
          </a:stretch>
        </p:blipFill>
        <p:spPr>
          <a:xfrm>
            <a:off x="6200077" y="2249551"/>
            <a:ext cx="5984204" cy="2276150"/>
          </a:xfrm>
          <a:prstGeom prst="rect">
            <a:avLst/>
          </a:prstGeom>
        </p:spPr>
      </p:pic>
      <p:pic>
        <p:nvPicPr>
          <p:cNvPr id="10" name="Picture 9">
            <a:extLst>
              <a:ext uri="{FF2B5EF4-FFF2-40B4-BE49-F238E27FC236}">
                <a16:creationId xmlns:a16="http://schemas.microsoft.com/office/drawing/2014/main" id="{9F27366B-C4E0-4BEB-BB17-F1729BAF65EC}"/>
              </a:ext>
            </a:extLst>
          </p:cNvPr>
          <p:cNvPicPr>
            <a:picLocks noChangeAspect="1"/>
          </p:cNvPicPr>
          <p:nvPr/>
        </p:nvPicPr>
        <p:blipFill>
          <a:blip r:embed="rId4"/>
          <a:stretch>
            <a:fillRect/>
          </a:stretch>
        </p:blipFill>
        <p:spPr>
          <a:xfrm>
            <a:off x="6200077" y="4747908"/>
            <a:ext cx="3418646" cy="148988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51D3886D-1C2E-445B-AA04-0ED78004130A}"/>
              </a:ext>
            </a:extLst>
          </p:cNvPr>
          <p:cNvSpPr txBox="1"/>
          <p:nvPr/>
        </p:nvSpPr>
        <p:spPr>
          <a:xfrm>
            <a:off x="6831958" y="6190994"/>
            <a:ext cx="6094070" cy="307777"/>
          </a:xfrm>
          <a:prstGeom prst="rect">
            <a:avLst/>
          </a:prstGeom>
          <a:noFill/>
        </p:spPr>
        <p:txBody>
          <a:bodyPr wrap="square">
            <a:spAutoFit/>
          </a:bodyPr>
          <a:lstStyle/>
          <a:p>
            <a:r>
              <a:rPr lang="en-US"/>
              <a:t>Rendering two buttons </a:t>
            </a:r>
          </a:p>
        </p:txBody>
      </p:sp>
    </p:spTree>
    <p:extLst>
      <p:ext uri="{BB962C8B-B14F-4D97-AF65-F5344CB8AC3E}">
        <p14:creationId xmlns:p14="http://schemas.microsoft.com/office/powerpoint/2010/main" val="399784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5E8-6719-4093-998E-C765F878DACF}"/>
              </a:ext>
            </a:extLst>
          </p:cNvPr>
          <p:cNvSpPr>
            <a:spLocks noGrp="1"/>
          </p:cNvSpPr>
          <p:nvPr>
            <p:ph type="title"/>
          </p:nvPr>
        </p:nvSpPr>
        <p:spPr/>
        <p:txBody>
          <a:bodyPr/>
          <a:lstStyle/>
          <a:p>
            <a:r>
              <a:rPr lang="en-US"/>
              <a:t>Setting component state – cont’d</a:t>
            </a:r>
          </a:p>
        </p:txBody>
      </p:sp>
      <p:sp>
        <p:nvSpPr>
          <p:cNvPr id="3" name="Text Placeholder 2">
            <a:extLst>
              <a:ext uri="{FF2B5EF4-FFF2-40B4-BE49-F238E27FC236}">
                <a16:creationId xmlns:a16="http://schemas.microsoft.com/office/drawing/2014/main" id="{3CAF29B0-46C9-426E-AD6F-5423CC1901AD}"/>
              </a:ext>
            </a:extLst>
          </p:cNvPr>
          <p:cNvSpPr>
            <a:spLocks noGrp="1"/>
          </p:cNvSpPr>
          <p:nvPr>
            <p:ph type="body" idx="1"/>
          </p:nvPr>
        </p:nvSpPr>
        <p:spPr/>
        <p:txBody>
          <a:bodyPr/>
          <a:lstStyle/>
          <a:p>
            <a:r>
              <a:rPr lang="en-US"/>
              <a:t>Creating component state</a:t>
            </a:r>
          </a:p>
        </p:txBody>
      </p:sp>
      <p:sp>
        <p:nvSpPr>
          <p:cNvPr id="4" name="Slide Number Placeholder 3">
            <a:extLst>
              <a:ext uri="{FF2B5EF4-FFF2-40B4-BE49-F238E27FC236}">
                <a16:creationId xmlns:a16="http://schemas.microsoft.com/office/drawing/2014/main" id="{56F3E0FA-526F-4FFE-9133-FABD21BB5E08}"/>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F3BB7035-5C00-422B-B7E8-539E8D591C15}"/>
              </a:ext>
            </a:extLst>
          </p:cNvPr>
          <p:cNvPicPr>
            <a:picLocks noChangeAspect="1"/>
          </p:cNvPicPr>
          <p:nvPr/>
        </p:nvPicPr>
        <p:blipFill>
          <a:blip r:embed="rId2"/>
          <a:stretch>
            <a:fillRect/>
          </a:stretch>
        </p:blipFill>
        <p:spPr>
          <a:xfrm>
            <a:off x="7471144" y="12175"/>
            <a:ext cx="4720856" cy="6585395"/>
          </a:xfrm>
          <a:prstGeom prst="rect">
            <a:avLst/>
          </a:prstGeom>
        </p:spPr>
      </p:pic>
      <p:pic>
        <p:nvPicPr>
          <p:cNvPr id="7" name="Picture 6">
            <a:extLst>
              <a:ext uri="{FF2B5EF4-FFF2-40B4-BE49-F238E27FC236}">
                <a16:creationId xmlns:a16="http://schemas.microsoft.com/office/drawing/2014/main" id="{41EEF1AB-9938-4659-B62D-99E62EBBB88F}"/>
              </a:ext>
            </a:extLst>
          </p:cNvPr>
          <p:cNvPicPr>
            <a:picLocks noChangeAspect="1"/>
          </p:cNvPicPr>
          <p:nvPr/>
        </p:nvPicPr>
        <p:blipFill>
          <a:blip r:embed="rId3"/>
          <a:stretch>
            <a:fillRect/>
          </a:stretch>
        </p:blipFill>
        <p:spPr>
          <a:xfrm>
            <a:off x="186960" y="2144587"/>
            <a:ext cx="6959814" cy="2647233"/>
          </a:xfrm>
          <a:prstGeom prst="rect">
            <a:avLst/>
          </a:prstGeom>
        </p:spPr>
      </p:pic>
      <p:pic>
        <p:nvPicPr>
          <p:cNvPr id="9" name="Picture 8">
            <a:extLst>
              <a:ext uri="{FF2B5EF4-FFF2-40B4-BE49-F238E27FC236}">
                <a16:creationId xmlns:a16="http://schemas.microsoft.com/office/drawing/2014/main" id="{3E0032C9-280C-4CC9-8111-D003DD033C05}"/>
              </a:ext>
            </a:extLst>
          </p:cNvPr>
          <p:cNvPicPr>
            <a:picLocks noChangeAspect="1"/>
          </p:cNvPicPr>
          <p:nvPr/>
        </p:nvPicPr>
        <p:blipFill>
          <a:blip r:embed="rId4"/>
          <a:stretch>
            <a:fillRect/>
          </a:stretch>
        </p:blipFill>
        <p:spPr>
          <a:xfrm>
            <a:off x="4235682" y="5000060"/>
            <a:ext cx="2911092" cy="140220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85C498C-DA48-4856-A443-3807755A9F97}"/>
              </a:ext>
            </a:extLst>
          </p:cNvPr>
          <p:cNvPicPr>
            <a:picLocks noChangeAspect="1"/>
          </p:cNvPicPr>
          <p:nvPr/>
        </p:nvPicPr>
        <p:blipFill>
          <a:blip r:embed="rId5"/>
          <a:stretch>
            <a:fillRect/>
          </a:stretch>
        </p:blipFill>
        <p:spPr>
          <a:xfrm>
            <a:off x="186960" y="4973388"/>
            <a:ext cx="3886537" cy="1455546"/>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9CCDEB6F-FEF0-4D4A-B483-B60C862FFD7A}"/>
              </a:ext>
            </a:extLst>
          </p:cNvPr>
          <p:cNvSpPr txBox="1"/>
          <p:nvPr/>
        </p:nvSpPr>
        <p:spPr>
          <a:xfrm>
            <a:off x="1209101" y="6202160"/>
            <a:ext cx="6099858" cy="307777"/>
          </a:xfrm>
          <a:prstGeom prst="rect">
            <a:avLst/>
          </a:prstGeom>
          <a:noFill/>
        </p:spPr>
        <p:txBody>
          <a:bodyPr wrap="square">
            <a:spAutoFit/>
          </a:bodyPr>
          <a:lstStyle/>
          <a:p>
            <a:r>
              <a:rPr lang="en-US"/>
              <a:t>The UI while loading</a:t>
            </a:r>
          </a:p>
        </p:txBody>
      </p:sp>
      <p:sp>
        <p:nvSpPr>
          <p:cNvPr id="15" name="TextBox 14">
            <a:extLst>
              <a:ext uri="{FF2B5EF4-FFF2-40B4-BE49-F238E27FC236}">
                <a16:creationId xmlns:a16="http://schemas.microsoft.com/office/drawing/2014/main" id="{A273D265-B012-406C-B0E3-F32BED77E216}"/>
              </a:ext>
            </a:extLst>
          </p:cNvPr>
          <p:cNvSpPr txBox="1"/>
          <p:nvPr/>
        </p:nvSpPr>
        <p:spPr>
          <a:xfrm>
            <a:off x="4640400" y="6172399"/>
            <a:ext cx="6099858" cy="307777"/>
          </a:xfrm>
          <a:prstGeom prst="rect">
            <a:avLst/>
          </a:prstGeom>
          <a:noFill/>
        </p:spPr>
        <p:txBody>
          <a:bodyPr wrap="square">
            <a:spAutoFit/>
          </a:bodyPr>
          <a:lstStyle/>
          <a:p>
            <a:r>
              <a:rPr lang="en-US"/>
              <a:t>The UI when loading is complete</a:t>
            </a:r>
          </a:p>
        </p:txBody>
      </p:sp>
    </p:spTree>
    <p:extLst>
      <p:ext uri="{BB962C8B-B14F-4D97-AF65-F5344CB8AC3E}">
        <p14:creationId xmlns:p14="http://schemas.microsoft.com/office/powerpoint/2010/main" val="2300347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5831</TotalTime>
  <Words>566</Words>
  <Application>Microsoft Office PowerPoint</Application>
  <PresentationFormat>Widescreen</PresentationFormat>
  <Paragraphs>103</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Merriweather Sans</vt:lpstr>
      <vt:lpstr>Noto Sans Symbols</vt:lpstr>
      <vt:lpstr>Söhne</vt:lpstr>
      <vt:lpstr>Wingdings</vt:lpstr>
      <vt:lpstr>Office Theme</vt:lpstr>
      <vt:lpstr>Props, State and Context</vt:lpstr>
      <vt:lpstr>Objectives </vt:lpstr>
      <vt:lpstr>State in Class Components</vt:lpstr>
      <vt:lpstr>State in Function component</vt:lpstr>
      <vt:lpstr>What are component Properties(Props)?</vt:lpstr>
      <vt:lpstr>Props with Class Component</vt:lpstr>
      <vt:lpstr>Props with Functional Component</vt:lpstr>
      <vt:lpstr>Setting component state</vt:lpstr>
      <vt:lpstr>Setting component state – cont’d</vt:lpstr>
      <vt:lpstr>Setting component state – cont’d</vt:lpstr>
      <vt:lpstr>Passing property values</vt:lpstr>
      <vt:lpstr>Passing property values – cont’d</vt:lpstr>
      <vt:lpstr>Stateless components</vt:lpstr>
      <vt:lpstr>Stateless components – cont’d</vt:lpstr>
      <vt:lpstr>Container components</vt:lpstr>
      <vt:lpstr>Container components – cont’d</vt:lpstr>
      <vt:lpstr>Providing and consuming context – cont’d</vt:lpstr>
      <vt:lpstr>PowerPoint Presentation</vt:lpstr>
      <vt:lpstr>Providing and consuming context</vt:lpstr>
      <vt:lpstr>Providing and consuming context – cont’d</vt:lpstr>
      <vt:lpstr>Providing and consuming context – cont’d</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Hoai Nguyen Thi Thuy</cp:lastModifiedBy>
  <cp:revision>239</cp:revision>
  <dcterms:created xsi:type="dcterms:W3CDTF">2021-01-25T08:25:31Z</dcterms:created>
  <dcterms:modified xsi:type="dcterms:W3CDTF">2024-04-12T10:29:52Z</dcterms:modified>
</cp:coreProperties>
</file>