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6">
  <p:sldMasterIdLst>
    <p:sldMasterId id="2147483648" r:id="rId1"/>
  </p:sldMasterIdLst>
  <p:notesMasterIdLst>
    <p:notesMasterId r:id="rId12"/>
  </p:notesMasterIdLst>
  <p:sldIdLst>
    <p:sldId id="322" r:id="rId2"/>
    <p:sldId id="256" r:id="rId3"/>
    <p:sldId id="340" r:id="rId4"/>
    <p:sldId id="257" r:id="rId5"/>
    <p:sldId id="297" r:id="rId6"/>
    <p:sldId id="298" r:id="rId7"/>
    <p:sldId id="341" r:id="rId8"/>
    <p:sldId id="333" r:id="rId9"/>
    <p:sldId id="339" r:id="rId10"/>
    <p:sldId id="325" r:id="rId11"/>
  </p:sldIdLst>
  <p:sldSz cx="9144000" cy="5143500" type="screen16x9"/>
  <p:notesSz cx="6858000" cy="9144000"/>
  <p:embeddedFontLst>
    <p:embeddedFont>
      <p:font typeface="Livvic Light" pitchFamily="2" charset="0"/>
      <p:regular r:id="rId13"/>
      <p:italic r:id="rId14"/>
    </p:embeddedFont>
    <p:embeddedFont>
      <p:font typeface="Maven Pro" panose="020B0604020202020204" charset="0"/>
      <p:regular r:id="rId15"/>
      <p:bold r:id="rId16"/>
    </p:embeddedFont>
    <p:embeddedFont>
      <p:font typeface="Nunito Light" pitchFamily="2" charset="0"/>
      <p:regular r:id="rId17"/>
      <p:italic r:id="rId18"/>
    </p:embeddedFont>
    <p:embeddedFont>
      <p:font typeface="Share Tech" panose="020B0604020202020204" charset="0"/>
      <p:regular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03" d="100"/>
          <a:sy n="103" d="100"/>
        </p:scale>
        <p:origin x="80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98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p:spPr>
        <p:txBody>
          <a:bodyPr/>
          <a:lstStyle/>
          <a:p>
            <a:fld id="{E5405169-9147-4F65-8812-304646151639}" type="datetimeFigureOut">
              <a:rPr lang="en-US" smtClean="0"/>
              <a:t>11/3/2023</a:t>
            </a:fld>
            <a:endParaRPr lang="en-US"/>
          </a:p>
        </p:txBody>
      </p:sp>
      <p:sp>
        <p:nvSpPr>
          <p:cNvPr id="5" name="Footer Placeholder 4"/>
          <p:cNvSpPr>
            <a:spLocks noGrp="1"/>
          </p:cNvSpPr>
          <p:nvPr>
            <p:ph type="ftr" sz="quarter" idx="11"/>
          </p:nvPr>
        </p:nvSpPr>
        <p:spPr>
          <a:xfrm>
            <a:off x="3028950" y="4767263"/>
            <a:ext cx="3086100" cy="273844"/>
          </a:xfrm>
        </p:spPr>
        <p:txBody>
          <a:bodyPr/>
          <a:lstStyle/>
          <a:p>
            <a:endParaRPr lang="en-US"/>
          </a:p>
        </p:txBody>
      </p:sp>
      <p:sp>
        <p:nvSpPr>
          <p:cNvPr id="6" name="Slide Number Placeholder 5"/>
          <p:cNvSpPr>
            <a:spLocks noGrp="1"/>
          </p:cNvSpPr>
          <p:nvPr>
            <p:ph type="sldNum" sz="quarter" idx="12"/>
          </p:nvPr>
        </p:nvSpPr>
        <p:spPr>
          <a:xfrm>
            <a:off x="6457950" y="4767263"/>
            <a:ext cx="2057400" cy="273844"/>
          </a:xfrm>
        </p:spPr>
        <p:txBody>
          <a:bodyPr/>
          <a:lstStyle/>
          <a:p>
            <a:fld id="{97491DC0-996E-4A26-A96A-22AFF52F64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1pPr>
            <a:lvl2pPr lvl="1">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2pPr>
            <a:lvl3pPr lvl="2">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3pPr>
            <a:lvl4pPr lvl="3">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4pPr>
            <a:lvl5pPr lvl="4">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5pPr>
            <a:lvl6pPr lvl="5">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6pPr>
            <a:lvl7pPr lvl="6">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7pPr>
            <a:lvl8pPr lvl="7">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8pPr>
            <a:lvl9pPr lvl="8">
              <a:spcBef>
                <a:spcPts val="0"/>
              </a:spcBef>
              <a:spcAft>
                <a:spcPts val="0"/>
              </a:spcAft>
              <a:buClr>
                <a:schemeClr val="lt1"/>
              </a:buClr>
              <a:buSzPts val="2800"/>
              <a:buFont typeface="Share Tech" panose="00000500000000000000"/>
              <a:buNone/>
              <a:defRPr sz="2800">
                <a:solidFill>
                  <a:schemeClr val="lt1"/>
                </a:solidFill>
                <a:latin typeface="Share Tech" panose="00000500000000000000"/>
                <a:ea typeface="Share Tech" panose="00000500000000000000"/>
                <a:cs typeface="Share Tech" panose="00000500000000000000"/>
                <a:sym typeface="Share Tech"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7.GIF"/><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876299" y="393700"/>
            <a:ext cx="7805973" cy="430887"/>
          </a:xfrm>
          <a:prstGeom prst="rect">
            <a:avLst/>
          </a:prstGeom>
          <a:no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TRƯỜNG ĐẠI HỌC SƯ PHẠM THÀNH PHỐ HỒ CHÍ MINH </a:t>
            </a:r>
          </a:p>
        </p:txBody>
      </p:sp>
      <p:sp>
        <p:nvSpPr>
          <p:cNvPr id="11" name="Text Box 10"/>
          <p:cNvSpPr txBox="1"/>
          <p:nvPr/>
        </p:nvSpPr>
        <p:spPr>
          <a:xfrm>
            <a:off x="2742464" y="2104783"/>
            <a:ext cx="3271761" cy="400110"/>
          </a:xfrm>
          <a:prstGeom prst="rect">
            <a:avLst/>
          </a:prstGeom>
          <a:noFill/>
        </p:spPr>
        <p:txBody>
          <a:bodyPr wrap="square" rtlCol="0">
            <a:spAutoFit/>
          </a:bodyPr>
          <a:lstStyle/>
          <a:p>
            <a:r>
              <a:rPr lang="en-US" sz="2000" dirty="0">
                <a:solidFill>
                  <a:srgbClr val="FFC000"/>
                </a:solidFill>
                <a:latin typeface="Times New Roman" panose="02020603050405020304" pitchFamily="18" charset="0"/>
                <a:cs typeface="Times New Roman" panose="02020603050405020304" pitchFamily="18" charset="0"/>
              </a:rPr>
              <a:t>BÁO </a:t>
            </a:r>
            <a:r>
              <a:rPr lang="en-US" sz="2000">
                <a:solidFill>
                  <a:srgbClr val="FFC000"/>
                </a:solidFill>
                <a:latin typeface="Times New Roman" panose="02020603050405020304" pitchFamily="18" charset="0"/>
                <a:cs typeface="Times New Roman" panose="02020603050405020304" pitchFamily="18" charset="0"/>
              </a:rPr>
              <a:t>CÁO ĐỒ ÁN CUỐI KÌ</a:t>
            </a:r>
            <a:endParaRPr lang="en-US" sz="2000" dirty="0">
              <a:solidFill>
                <a:srgbClr val="FFC000"/>
              </a:solidFill>
              <a:latin typeface="Times New Roman" panose="02020603050405020304" pitchFamily="18" charset="0"/>
              <a:cs typeface="Times New Roman" panose="02020603050405020304" pitchFamily="18" charset="0"/>
            </a:endParaRPr>
          </a:p>
        </p:txBody>
      </p:sp>
      <p:sp>
        <p:nvSpPr>
          <p:cNvPr id="435" name="Google Shape;435;p25"/>
          <p:cNvSpPr txBox="1">
            <a:spLocks noGrp="1"/>
          </p:cNvSpPr>
          <p:nvPr>
            <p:ph type="ctrTitle"/>
          </p:nvPr>
        </p:nvSpPr>
        <p:spPr>
          <a:xfrm>
            <a:off x="1477838" y="3490909"/>
            <a:ext cx="7608750" cy="499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0">
                <a:solidFill>
                  <a:srgbClr val="FFFFFF"/>
                </a:solidFill>
                <a:effectLst/>
                <a:latin typeface="Arial" panose="020B0604020202020204" pitchFamily="34" charset="0"/>
              </a:rPr>
              <a:t>Đề tài:NHẬN DIỆN KHUÔN MẶT (FACE RECOGNITION)</a:t>
            </a:r>
            <a:endParaRPr lang="en-US" sz="1800" dirty="0"/>
          </a:p>
        </p:txBody>
      </p:sp>
      <p:sp>
        <p:nvSpPr>
          <p:cNvPr id="12" name="Text Box 11"/>
          <p:cNvSpPr txBox="1"/>
          <p:nvPr/>
        </p:nvSpPr>
        <p:spPr>
          <a:xfrm>
            <a:off x="2447742" y="2571750"/>
            <a:ext cx="4826635" cy="337185"/>
          </a:xfrm>
          <a:prstGeom prst="rect">
            <a:avLst/>
          </a:prstGeom>
          <a:noFill/>
        </p:spPr>
        <p:txBody>
          <a:bodyPr wrap="square" rtlCol="0">
            <a:spAutoFit/>
          </a:bodyPr>
          <a:lstStyle/>
          <a:p>
            <a:r>
              <a:rPr lang="en-US" sz="1600" dirty="0" err="1">
                <a:solidFill>
                  <a:schemeClr val="bg1"/>
                </a:solidFill>
              </a:rPr>
              <a:t>Môn</a:t>
            </a:r>
            <a:r>
              <a:rPr lang="en-US" sz="1600" dirty="0">
                <a:solidFill>
                  <a:schemeClr val="bg1"/>
                </a:solidFill>
              </a:rPr>
              <a:t> </a:t>
            </a:r>
            <a:r>
              <a:rPr lang="en-US" sz="1600" dirty="0" err="1">
                <a:solidFill>
                  <a:schemeClr val="bg1"/>
                </a:solidFill>
              </a:rPr>
              <a:t>học</a:t>
            </a:r>
            <a:r>
              <a:rPr lang="en-US" sz="1600" dirty="0">
                <a:solidFill>
                  <a:schemeClr val="bg1"/>
                </a:solidFill>
              </a:rPr>
              <a:t>: </a:t>
            </a:r>
            <a:r>
              <a:rPr lang="en-US" sz="1600" dirty="0" err="1">
                <a:solidFill>
                  <a:schemeClr val="bg1"/>
                </a:solidFill>
              </a:rPr>
              <a:t>Công</a:t>
            </a:r>
            <a:r>
              <a:rPr lang="en-US" sz="1600" dirty="0">
                <a:solidFill>
                  <a:schemeClr val="bg1"/>
                </a:solidFill>
              </a:rPr>
              <a:t> </a:t>
            </a:r>
            <a:r>
              <a:rPr lang="en-US" sz="1600" dirty="0" err="1">
                <a:solidFill>
                  <a:schemeClr val="bg1"/>
                </a:solidFill>
              </a:rPr>
              <a:t>nghệ</a:t>
            </a:r>
            <a:r>
              <a:rPr lang="en-US" sz="1600" dirty="0">
                <a:solidFill>
                  <a:schemeClr val="bg1"/>
                </a:solidFill>
              </a:rPr>
              <a:t> </a:t>
            </a:r>
            <a:r>
              <a:rPr lang="en-US" sz="1600" dirty="0" err="1">
                <a:solidFill>
                  <a:schemeClr val="bg1"/>
                </a:solidFill>
              </a:rPr>
              <a:t>phần</a:t>
            </a:r>
            <a:r>
              <a:rPr lang="en-US" sz="1600" dirty="0">
                <a:solidFill>
                  <a:schemeClr val="bg1"/>
                </a:solidFill>
              </a:rPr>
              <a:t> </a:t>
            </a:r>
            <a:r>
              <a:rPr lang="en-US" sz="1600" dirty="0" err="1">
                <a:solidFill>
                  <a:schemeClr val="bg1"/>
                </a:solidFill>
              </a:rPr>
              <a:t>mềm</a:t>
            </a:r>
            <a:r>
              <a:rPr lang="en-US" sz="1600" dirty="0">
                <a:solidFill>
                  <a:schemeClr val="bg1"/>
                </a:solidFill>
              </a:rPr>
              <a:t> </a:t>
            </a:r>
            <a:r>
              <a:rPr lang="en-US" sz="1600" dirty="0" err="1">
                <a:solidFill>
                  <a:schemeClr val="bg1"/>
                </a:solidFill>
              </a:rPr>
              <a:t>nâng</a:t>
            </a:r>
            <a:r>
              <a:rPr lang="en-US" sz="1600" dirty="0">
                <a:solidFill>
                  <a:schemeClr val="bg1"/>
                </a:solidFill>
              </a:rPr>
              <a:t> </a:t>
            </a:r>
            <a:r>
              <a:rPr lang="en-US" sz="1600" dirty="0" err="1">
                <a:solidFill>
                  <a:schemeClr val="bg1"/>
                </a:solidFill>
              </a:rPr>
              <a:t>cao</a:t>
            </a:r>
            <a:r>
              <a:rPr lang="en-US" sz="1600" dirty="0">
                <a:solidFill>
                  <a:schemeClr val="bg1"/>
                </a:solidFill>
              </a:rPr>
              <a:t> </a:t>
            </a:r>
          </a:p>
        </p:txBody>
      </p:sp>
      <p:sp>
        <p:nvSpPr>
          <p:cNvPr id="13" name="Text Box 12"/>
          <p:cNvSpPr txBox="1"/>
          <p:nvPr/>
        </p:nvSpPr>
        <p:spPr>
          <a:xfrm>
            <a:off x="3441205" y="3041472"/>
            <a:ext cx="2573020" cy="337185"/>
          </a:xfrm>
          <a:prstGeom prst="rect">
            <a:avLst/>
          </a:prstGeom>
          <a:noFill/>
        </p:spPr>
        <p:txBody>
          <a:bodyPr wrap="square" rtlCol="0">
            <a:spAutoFit/>
          </a:bodyPr>
          <a:lstStyle/>
          <a:p>
            <a:r>
              <a:rPr lang="en-US" sz="1600" dirty="0">
                <a:solidFill>
                  <a:schemeClr val="accent6">
                    <a:lumMod val="75000"/>
                  </a:schemeClr>
                </a:solidFill>
                <a:latin typeface="Times New Roman" panose="02020603050405020304" pitchFamily="18" charset="0"/>
                <a:cs typeface="Times New Roman" panose="02020603050405020304" pitchFamily="18" charset="0"/>
              </a:rPr>
              <a:t>GVHD: </a:t>
            </a:r>
            <a:r>
              <a:rPr lang="en-US" sz="1600" dirty="0" err="1">
                <a:solidFill>
                  <a:schemeClr val="accent6">
                    <a:lumMod val="75000"/>
                  </a:schemeClr>
                </a:solidFill>
                <a:latin typeface="Times New Roman" panose="02020603050405020304" pitchFamily="18" charset="0"/>
                <a:cs typeface="Times New Roman" panose="02020603050405020304" pitchFamily="18" charset="0"/>
              </a:rPr>
              <a:t>Trần</a:t>
            </a:r>
            <a:r>
              <a:rPr lang="en-US" sz="1600" dirty="0">
                <a:solidFill>
                  <a:schemeClr val="accent6">
                    <a:lumMod val="75000"/>
                  </a:schemeClr>
                </a:solidFill>
                <a:latin typeface="Times New Roman" panose="02020603050405020304" pitchFamily="18" charset="0"/>
                <a:cs typeface="Times New Roman" panose="02020603050405020304" pitchFamily="18" charset="0"/>
              </a:rPr>
              <a:t> </a:t>
            </a:r>
            <a:r>
              <a:rPr lang="en-US" sz="1600" dirty="0" err="1">
                <a:solidFill>
                  <a:schemeClr val="accent6">
                    <a:lumMod val="75000"/>
                  </a:schemeClr>
                </a:solidFill>
                <a:latin typeface="Times New Roman" panose="02020603050405020304" pitchFamily="18" charset="0"/>
                <a:cs typeface="Times New Roman" panose="02020603050405020304" pitchFamily="18" charset="0"/>
              </a:rPr>
              <a:t>Sơn</a:t>
            </a:r>
            <a:r>
              <a:rPr lang="en-US" sz="1600" dirty="0">
                <a:solidFill>
                  <a:schemeClr val="accent6">
                    <a:lumMod val="75000"/>
                  </a:schemeClr>
                </a:solidFill>
                <a:latin typeface="Times New Roman" panose="02020603050405020304" pitchFamily="18" charset="0"/>
                <a:cs typeface="Times New Roman" panose="02020603050405020304" pitchFamily="18" charset="0"/>
              </a:rPr>
              <a:t> </a:t>
            </a:r>
            <a:r>
              <a:rPr lang="en-US" sz="1600" dirty="0" err="1">
                <a:solidFill>
                  <a:schemeClr val="accent6">
                    <a:lumMod val="75000"/>
                  </a:schemeClr>
                </a:solidFill>
                <a:latin typeface="Times New Roman" panose="02020603050405020304" pitchFamily="18" charset="0"/>
                <a:cs typeface="Times New Roman" panose="02020603050405020304" pitchFamily="18" charset="0"/>
              </a:rPr>
              <a:t>Hải</a:t>
            </a:r>
            <a:r>
              <a:rPr lang="en-US" sz="1600" dirty="0">
                <a:solidFill>
                  <a:schemeClr val="accent6">
                    <a:lumMod val="75000"/>
                  </a:schemeClr>
                </a:solidFill>
                <a:latin typeface="Times New Roman" panose="02020603050405020304" pitchFamily="18" charset="0"/>
                <a:cs typeface="Times New Roman" panose="02020603050405020304" pitchFamily="18" charset="0"/>
              </a:rPr>
              <a:t> </a:t>
            </a:r>
          </a:p>
        </p:txBody>
      </p:sp>
      <p:pic>
        <p:nvPicPr>
          <p:cNvPr id="2050" name="Picture 2" descr="Logo Trường Đại Học Huế - HU">
            <a:extLst>
              <a:ext uri="{FF2B5EF4-FFF2-40B4-BE49-F238E27FC236}">
                <a16:creationId xmlns:a16="http://schemas.microsoft.com/office/drawing/2014/main" id="{053E2C65-7A62-C476-20AD-1BFB7A54E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164" y="843424"/>
            <a:ext cx="2145672" cy="1299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 name="Picture 14" descr="anh-dong-dep-34_114435114"/>
          <p:cNvPicPr>
            <a:picLocks noChangeAspect="1"/>
          </p:cNvPicPr>
          <p:nvPr/>
        </p:nvPicPr>
        <p:blipFill>
          <a:blip r:embed="rId3"/>
          <a:stretch>
            <a:fillRect/>
          </a:stretch>
        </p:blipFill>
        <p:spPr>
          <a:xfrm>
            <a:off x="8211979" y="3486626"/>
            <a:ext cx="932021" cy="1656874"/>
          </a:xfrm>
          <a:prstGeom prst="rect">
            <a:avLst/>
          </a:prstGeom>
        </p:spPr>
      </p:pic>
      <p:pic>
        <p:nvPicPr>
          <p:cNvPr id="16" name="Picture 15" descr="Anh-dong-gif-chim-dep-Ohaylam.com-(43)"/>
          <p:cNvPicPr>
            <a:picLocks noChangeAspect="1"/>
          </p:cNvPicPr>
          <p:nvPr/>
        </p:nvPicPr>
        <p:blipFill>
          <a:blip r:embed="rId4"/>
          <a:stretch>
            <a:fillRect/>
          </a:stretch>
        </p:blipFill>
        <p:spPr>
          <a:xfrm>
            <a:off x="535305" y="431483"/>
            <a:ext cx="1357313" cy="1021556"/>
          </a:xfrm>
          <a:prstGeom prst="rect">
            <a:avLst/>
          </a:prstGeom>
        </p:spPr>
      </p:pic>
      <p:pic>
        <p:nvPicPr>
          <p:cNvPr id="17" name="Picture 16" descr="anh-dong-dep-102_114435723"/>
          <p:cNvPicPr>
            <a:picLocks noChangeAspect="1"/>
          </p:cNvPicPr>
          <p:nvPr/>
        </p:nvPicPr>
        <p:blipFill>
          <a:blip r:embed="rId5"/>
          <a:stretch>
            <a:fillRect/>
          </a:stretch>
        </p:blipFill>
        <p:spPr>
          <a:xfrm>
            <a:off x="0" y="0"/>
            <a:ext cx="1149668" cy="258794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p:nvPr>
        </p:nvSpPr>
        <p:spPr>
          <a:xfrm>
            <a:off x="1149350" y="796290"/>
            <a:ext cx="6560185" cy="1236980"/>
          </a:xfrm>
        </p:spPr>
        <p:txBody>
          <a:bodyPr/>
          <a:lstStyle/>
          <a:p>
            <a:r>
              <a:rPr lang="en-US" dirty="0" err="1"/>
              <a:t>Thành</a:t>
            </a:r>
            <a:r>
              <a:rPr lang="en-US" dirty="0"/>
              <a:t> </a:t>
            </a:r>
            <a:r>
              <a:rPr lang="en-US" dirty="0" err="1"/>
              <a:t>viên</a:t>
            </a:r>
            <a:r>
              <a:rPr lang="en-US" dirty="0"/>
              <a:t> </a:t>
            </a:r>
            <a:r>
              <a:rPr lang="en-US" dirty="0" err="1"/>
              <a:t>nhóm</a:t>
            </a:r>
            <a:endParaRPr lang="en-US" dirty="0"/>
          </a:p>
        </p:txBody>
      </p:sp>
      <p:sp>
        <p:nvSpPr>
          <p:cNvPr id="6" name="TextBox 5">
            <a:extLst>
              <a:ext uri="{FF2B5EF4-FFF2-40B4-BE49-F238E27FC236}">
                <a16:creationId xmlns:a16="http://schemas.microsoft.com/office/drawing/2014/main" id="{8B819F54-C1F0-643C-97D3-7C9C76561370}"/>
              </a:ext>
            </a:extLst>
          </p:cNvPr>
          <p:cNvSpPr txBox="1"/>
          <p:nvPr/>
        </p:nvSpPr>
        <p:spPr>
          <a:xfrm>
            <a:off x="2667190" y="2033505"/>
            <a:ext cx="4572000" cy="1815882"/>
          </a:xfrm>
          <a:prstGeom prst="rect">
            <a:avLst/>
          </a:prstGeom>
          <a:noFill/>
        </p:spPr>
        <p:txBody>
          <a:bodyPr wrap="square">
            <a:spAutoFit/>
          </a:bodyPr>
          <a:lstStyle/>
          <a:p>
            <a:r>
              <a:rPr lang="en-US" dirty="0">
                <a:solidFill>
                  <a:schemeClr val="bg1"/>
                </a:solidFill>
              </a:rPr>
              <a:t>Phan </a:t>
            </a:r>
            <a:r>
              <a:rPr lang="en-US" dirty="0" err="1">
                <a:solidFill>
                  <a:schemeClr val="bg1"/>
                </a:solidFill>
              </a:rPr>
              <a:t>Bảo</a:t>
            </a:r>
            <a:r>
              <a:rPr lang="en-US" dirty="0">
                <a:solidFill>
                  <a:schemeClr val="bg1"/>
                </a:solidFill>
              </a:rPr>
              <a:t> </a:t>
            </a:r>
            <a:r>
              <a:rPr lang="en-US" dirty="0" err="1">
                <a:solidFill>
                  <a:schemeClr val="bg1"/>
                </a:solidFill>
              </a:rPr>
              <a:t>Ân</a:t>
            </a:r>
            <a:r>
              <a:rPr lang="en-US" dirty="0">
                <a:solidFill>
                  <a:schemeClr val="bg1"/>
                </a:solidFill>
              </a:rPr>
              <a:t>	   46.01.104.004</a:t>
            </a:r>
          </a:p>
          <a:p>
            <a:endParaRPr lang="en-US" dirty="0">
              <a:solidFill>
                <a:schemeClr val="bg1"/>
              </a:solidFill>
            </a:endParaRPr>
          </a:p>
          <a:p>
            <a:r>
              <a:rPr lang="en-US" dirty="0" err="1">
                <a:solidFill>
                  <a:schemeClr val="bg1"/>
                </a:solidFill>
              </a:rPr>
              <a:t>Huỳnh</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Phong</a:t>
            </a:r>
            <a:r>
              <a:rPr lang="en-US" dirty="0">
                <a:solidFill>
                  <a:schemeClr val="bg1"/>
                </a:solidFill>
              </a:rPr>
              <a:t>	46.01.104.137</a:t>
            </a:r>
          </a:p>
          <a:p>
            <a:endParaRPr lang="en-US" dirty="0">
              <a:solidFill>
                <a:schemeClr val="bg1"/>
              </a:solidFill>
            </a:endParaRPr>
          </a:p>
          <a:p>
            <a:r>
              <a:rPr lang="en-US" dirty="0" err="1">
                <a:solidFill>
                  <a:schemeClr val="bg1"/>
                </a:solidFill>
              </a:rPr>
              <a:t>Nguyễn</a:t>
            </a:r>
            <a:r>
              <a:rPr lang="en-US" dirty="0">
                <a:solidFill>
                  <a:schemeClr val="bg1"/>
                </a:solidFill>
              </a:rPr>
              <a:t> Minh </a:t>
            </a:r>
            <a:r>
              <a:rPr lang="en-US" dirty="0" err="1">
                <a:solidFill>
                  <a:schemeClr val="bg1"/>
                </a:solidFill>
              </a:rPr>
              <a:t>Tâm</a:t>
            </a:r>
            <a:r>
              <a:rPr lang="en-US" dirty="0">
                <a:solidFill>
                  <a:schemeClr val="bg1"/>
                </a:solidFill>
              </a:rPr>
              <a:t>	46.01.104.157</a:t>
            </a:r>
          </a:p>
          <a:p>
            <a:endParaRPr lang="en-US" dirty="0">
              <a:solidFill>
                <a:schemeClr val="bg1"/>
              </a:solidFill>
            </a:endParaRPr>
          </a:p>
          <a:p>
            <a:r>
              <a:rPr lang="en-US" dirty="0" err="1">
                <a:solidFill>
                  <a:schemeClr val="bg1"/>
                </a:solidFill>
              </a:rPr>
              <a:t>Phạm</a:t>
            </a:r>
            <a:r>
              <a:rPr lang="en-US" dirty="0">
                <a:solidFill>
                  <a:schemeClr val="bg1"/>
                </a:solidFill>
              </a:rPr>
              <a:t> </a:t>
            </a:r>
            <a:r>
              <a:rPr lang="en-US" dirty="0" err="1">
                <a:solidFill>
                  <a:schemeClr val="bg1"/>
                </a:solidFill>
              </a:rPr>
              <a:t>Duy</a:t>
            </a:r>
            <a:r>
              <a:rPr lang="en-US" dirty="0">
                <a:solidFill>
                  <a:schemeClr val="bg1"/>
                </a:solidFill>
              </a:rPr>
              <a:t> </a:t>
            </a:r>
            <a:r>
              <a:rPr lang="en-US" dirty="0" err="1">
                <a:solidFill>
                  <a:schemeClr val="bg1"/>
                </a:solidFill>
              </a:rPr>
              <a:t>Triều</a:t>
            </a:r>
            <a:r>
              <a:rPr lang="en-US" dirty="0">
                <a:solidFill>
                  <a:schemeClr val="bg1"/>
                </a:solidFill>
              </a:rPr>
              <a:t>	46.01.104.197</a:t>
            </a:r>
          </a:p>
          <a:p>
            <a:endParaRPr lang="en-US" dirty="0"/>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36754" y="1128163"/>
            <a:ext cx="7976066" cy="3800676"/>
          </a:xfrm>
        </p:spPr>
        <p:txBody>
          <a:bodyPr/>
          <a:lstStyle/>
          <a:p>
            <a:pPr marL="165100" indent="0" eaLnBrk="1" fontAlgn="auto" latinLnBrk="0" hangingPunct="1">
              <a:lnSpc>
                <a:spcPct val="173000"/>
              </a:lnSpc>
              <a:spcBef>
                <a:spcPts val="600"/>
              </a:spcBef>
              <a:spcAft>
                <a:spcPts val="600"/>
              </a:spcAft>
              <a:buNone/>
            </a:pPr>
            <a:r>
              <a:rPr lang="vi-VN" sz="1300">
                <a:solidFill>
                  <a:schemeClr val="bg1"/>
                </a:solidFill>
                <a:latin typeface="Maven Pro" charset="0"/>
                <a:cs typeface="Maven Pro" charset="0"/>
              </a:rPr>
              <a:t>Với sự phát triển không ngừng của khoa học và công nghệ, đặc biệt là với sự phổ biến của điện thoại thông minh, lĩnh vực xử lý ảnh đã trở nên quan trọng hơn bao giờ hết. Công nghệ xử lý ảnh không chỉ giúp chỉnh sửa và cải thiện chất lượng hình ảnh mà còn giải quyết các bài toán nhận dạng, như nhận dạng chữ viết, dấu vân tay, và khuôn mặt.</a:t>
            </a:r>
            <a:endParaRPr lang="en-US" sz="1300">
              <a:solidFill>
                <a:schemeClr val="bg1"/>
              </a:solidFill>
              <a:latin typeface="Maven Pro" charset="0"/>
              <a:cs typeface="Maven Pro" charset="0"/>
            </a:endParaRPr>
          </a:p>
          <a:p>
            <a:pPr marL="165100" indent="0" eaLnBrk="1" fontAlgn="auto" latinLnBrk="0" hangingPunct="1">
              <a:lnSpc>
                <a:spcPct val="173000"/>
              </a:lnSpc>
              <a:spcBef>
                <a:spcPts val="600"/>
              </a:spcBef>
              <a:spcAft>
                <a:spcPts val="600"/>
              </a:spcAft>
              <a:buNone/>
            </a:pPr>
            <a:r>
              <a:rPr lang="vi-VN" sz="1300">
                <a:solidFill>
                  <a:schemeClr val="bg1"/>
                </a:solidFill>
                <a:latin typeface="Maven Pro" charset="0"/>
                <a:cs typeface="Maven Pro" charset="0"/>
              </a:rPr>
              <a:t>Trong đó, bài toán nhận dạng khuôn mặt đóng vai trò quan trọng. Khuôn mặt mang thông tin quan trọng về giới tính, tuổi tác, chủng tộc, trạng thái cảm xúc, và quan hệ với người khác. Nó được ứng dụng rộng rãi trong các lĩnh vực như giám sát, quản lý vào ra, tìm kiếm thông tin về người nổi tiếng, và đặc biệt trong lĩnh vực an ninh và bảo mật.</a:t>
            </a:r>
            <a:endParaRPr lang="en-US" sz="1300" dirty="0">
              <a:solidFill>
                <a:schemeClr val="bg1"/>
              </a:solidFill>
              <a:latin typeface="Maven Pro" charset="0"/>
              <a:cs typeface="Maven Pro" charset="0"/>
            </a:endParaRPr>
          </a:p>
        </p:txBody>
      </p:sp>
      <p:sp>
        <p:nvSpPr>
          <p:cNvPr id="3" name="Title 2"/>
          <p:cNvSpPr>
            <a:spLocks noGrp="1"/>
          </p:cNvSpPr>
          <p:nvPr>
            <p:ph type="ctrTitle"/>
          </p:nvPr>
        </p:nvSpPr>
        <p:spPr>
          <a:xfrm>
            <a:off x="2360999" y="452491"/>
            <a:ext cx="4727575" cy="1061720"/>
          </a:xfrm>
        </p:spPr>
        <p:txBody>
          <a:bodyPr/>
          <a:lstStyle/>
          <a:p>
            <a:r>
              <a:rPr lang="en-US">
                <a:latin typeface="Tahoma" panose="020B0604030504040204" pitchFamily="34" charset="0"/>
                <a:ea typeface="Tahoma" panose="020B0604030504040204" pitchFamily="34" charset="0"/>
                <a:cs typeface="Tahoma" panose="020B0604030504040204" pitchFamily="34" charset="0"/>
              </a:rPr>
              <a:t>GIỚI THIỆU VỀ ĐỀ TÀI</a:t>
            </a:r>
            <a:br>
              <a:rPr lang="en-US" dirty="0"/>
            </a:br>
            <a:endParaRPr lang="en-US" dirty="0"/>
          </a:p>
        </p:txBody>
      </p:sp>
    </p:spTree>
    <p:extLst>
      <p:ext uri="{BB962C8B-B14F-4D97-AF65-F5344CB8AC3E}">
        <p14:creationId xmlns:p14="http://schemas.microsoft.com/office/powerpoint/2010/main" val="2312169191"/>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a:latin typeface="Times New Roman" panose="02020603050405020304" pitchFamily="18" charset="0"/>
                <a:cs typeface="Times New Roman" panose="02020603050405020304" pitchFamily="18" charset="0"/>
              </a:rPr>
              <a:t>NGÔN NGỮ PYTHON</a:t>
            </a:r>
            <a:endParaRPr lang="en-US" sz="1800" dirty="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THUẬT TOÁN HAAR CASCADE</a:t>
            </a:r>
          </a:p>
          <a:p>
            <a:pPr marL="0" indent="0">
              <a:buNone/>
            </a:pPr>
            <a:r>
              <a:rPr lang="en-US" sz="1800">
                <a:latin typeface="Times New Roman" panose="02020603050405020304" pitchFamily="18" charset="0"/>
                <a:cs typeface="Times New Roman" panose="02020603050405020304" pitchFamily="18" charset="0"/>
              </a:rPr>
              <a:t>OPENCV</a:t>
            </a:r>
            <a:endParaRPr lang="en-US" sz="1800" dirty="0">
              <a:latin typeface="Times New Roman" panose="02020603050405020304" pitchFamily="18" charset="0"/>
              <a:cs typeface="Times New Roman" panose="02020603050405020304" pitchFamily="18" charset="0"/>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CƠ SỞ LÝ THUYẾT</a:t>
            </a:r>
            <a:endParaRPr lang="en-US" dirty="0"/>
          </a:p>
        </p:txBody>
      </p:sp>
      <p:grpSp>
        <p:nvGrpSpPr>
          <p:cNvPr id="4" name="Google Shape;508;p28"/>
          <p:cNvGrpSpPr/>
          <p:nvPr/>
        </p:nvGrpSpPr>
        <p:grpSpPr>
          <a:xfrm rot="5400000">
            <a:off x="3979896" y="1644226"/>
            <a:ext cx="2851442" cy="3213988"/>
            <a:chOff x="2501950" y="1507050"/>
            <a:chExt cx="2392350" cy="2696525"/>
          </a:xfrm>
        </p:grpSpPr>
        <p:sp>
          <p:nvSpPr>
            <p:cNvPr id="5"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34;p28"/>
          <p:cNvGrpSpPr/>
          <p:nvPr/>
        </p:nvGrpSpPr>
        <p:grpSpPr>
          <a:xfrm rot="5400000">
            <a:off x="4744477" y="2023715"/>
            <a:ext cx="1541751" cy="2455003"/>
            <a:chOff x="2160750" y="237575"/>
            <a:chExt cx="3253325" cy="5180425"/>
          </a:xfrm>
        </p:grpSpPr>
        <p:sp>
          <p:nvSpPr>
            <p:cNvPr id="2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69924" y="1031240"/>
            <a:ext cx="8154407" cy="2394585"/>
          </a:xfrm>
        </p:spPr>
        <p:txBody>
          <a:bodyPr/>
          <a:lstStyle/>
          <a:p>
            <a:pPr marL="165100" indent="0">
              <a:buNone/>
            </a:pPr>
            <a:r>
              <a:rPr lang="vi-VN" sz="1400" b="0" i="0">
                <a:solidFill>
                  <a:schemeClr val="bg1"/>
                </a:solidFill>
                <a:effectLst/>
                <a:latin typeface="Söhne"/>
              </a:rPr>
              <a:t>Thuật toán Haar Cascade là một phương pháp phổ biến được sử dụng trong xử lý ảnh và thị giác máy tính để nhận dạng đối tượng, thường được sử dụng cho việc nhận dạng khuôn mặt trong hình ảnh hoặc video.</a:t>
            </a:r>
            <a:endParaRPr lang="en-US" sz="1050">
              <a:solidFill>
                <a:schemeClr val="bg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2387213" y="413523"/>
            <a:ext cx="3931811" cy="1459881"/>
          </a:xfrm>
        </p:spPr>
        <p:txBody>
          <a:bodyPr/>
          <a:lstStyle/>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r>
              <a:rPr kumimoji="0" lang="en-US" sz="1800" b="0"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sym typeface="Maven Pro"/>
              </a:rPr>
              <a:t>THUẬT TOÁN HAAR CASCADE </a:t>
            </a:r>
            <a:br>
              <a:rPr kumimoji="0" lang="en-US" sz="1800" b="0"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sym typeface="Maven Pro"/>
              </a:rPr>
            </a:br>
            <a:br>
              <a:rPr lang="en-US"/>
            </a:br>
            <a:endParaRPr lang="en-US" dirty="0"/>
          </a:p>
        </p:txBody>
      </p:sp>
      <p:grpSp>
        <p:nvGrpSpPr>
          <p:cNvPr id="17" name="Google Shape;1301;p45"/>
          <p:cNvGrpSpPr/>
          <p:nvPr/>
        </p:nvGrpSpPr>
        <p:grpSpPr>
          <a:xfrm>
            <a:off x="6892158" y="3588663"/>
            <a:ext cx="1751365" cy="974253"/>
            <a:chOff x="4811600" y="2231525"/>
            <a:chExt cx="890600" cy="495450"/>
          </a:xfrm>
        </p:grpSpPr>
        <p:sp>
          <p:nvSpPr>
            <p:cNvPr id="18" name="Google Shape;1302;p45"/>
            <p:cNvSpPr/>
            <p:nvPr/>
          </p:nvSpPr>
          <p:spPr>
            <a:xfrm>
              <a:off x="5604200" y="2591000"/>
              <a:ext cx="90750" cy="31025"/>
            </a:xfrm>
            <a:custGeom>
              <a:avLst/>
              <a:gdLst/>
              <a:ahLst/>
              <a:cxnLst/>
              <a:rect l="l" t="t" r="r" b="b"/>
              <a:pathLst>
                <a:path w="3630" h="1241" extrusionOk="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3;p45"/>
            <p:cNvSpPr/>
            <p:nvPr/>
          </p:nvSpPr>
          <p:spPr>
            <a:xfrm>
              <a:off x="4820100" y="2573450"/>
              <a:ext cx="90450" cy="34100"/>
            </a:xfrm>
            <a:custGeom>
              <a:avLst/>
              <a:gdLst/>
              <a:ahLst/>
              <a:cxnLst/>
              <a:rect l="l" t="t" r="r" b="b"/>
              <a:pathLst>
                <a:path w="3618" h="1364" extrusionOk="0">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04;p45"/>
            <p:cNvSpPr/>
            <p:nvPr/>
          </p:nvSpPr>
          <p:spPr>
            <a:xfrm>
              <a:off x="5584675" y="2508700"/>
              <a:ext cx="87900" cy="45000"/>
            </a:xfrm>
            <a:custGeom>
              <a:avLst/>
              <a:gdLst/>
              <a:ahLst/>
              <a:cxnLst/>
              <a:rect l="l" t="t" r="r" b="b"/>
              <a:pathLst>
                <a:path w="3516" h="1800" extrusionOk="0">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05;p45"/>
            <p:cNvSpPr/>
            <p:nvPr/>
          </p:nvSpPr>
          <p:spPr>
            <a:xfrm>
              <a:off x="4845925" y="2492075"/>
              <a:ext cx="86975" cy="47975"/>
            </a:xfrm>
            <a:custGeom>
              <a:avLst/>
              <a:gdLst/>
              <a:ahLst/>
              <a:cxnLst/>
              <a:rect l="l" t="t" r="r" b="b"/>
              <a:pathLst>
                <a:path w="3479" h="1919" extrusionOk="0">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6;p45"/>
            <p:cNvSpPr/>
            <p:nvPr/>
          </p:nvSpPr>
          <p:spPr>
            <a:xfrm>
              <a:off x="5552225" y="2432700"/>
              <a:ext cx="81925" cy="57850"/>
            </a:xfrm>
            <a:custGeom>
              <a:avLst/>
              <a:gdLst/>
              <a:ahLst/>
              <a:cxnLst/>
              <a:rect l="l" t="t" r="r" b="b"/>
              <a:pathLst>
                <a:path w="3277" h="2314" extrusionOk="0">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7;p45"/>
            <p:cNvSpPr/>
            <p:nvPr/>
          </p:nvSpPr>
          <p:spPr>
            <a:xfrm>
              <a:off x="4887825" y="2417825"/>
              <a:ext cx="80050" cy="60225"/>
            </a:xfrm>
            <a:custGeom>
              <a:avLst/>
              <a:gdLst/>
              <a:ahLst/>
              <a:cxnLst/>
              <a:rect l="l" t="t" r="r" b="b"/>
              <a:pathLst>
                <a:path w="3202" h="2409" extrusionOk="0">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8;p45"/>
            <p:cNvSpPr/>
            <p:nvPr/>
          </p:nvSpPr>
          <p:spPr>
            <a:xfrm>
              <a:off x="5508425" y="2365875"/>
              <a:ext cx="72800" cy="68850"/>
            </a:xfrm>
            <a:custGeom>
              <a:avLst/>
              <a:gdLst/>
              <a:ahLst/>
              <a:cxnLst/>
              <a:rect l="l" t="t" r="r" b="b"/>
              <a:pathLst>
                <a:path w="2912" h="2754" extrusionOk="0">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09;p45"/>
            <p:cNvSpPr/>
            <p:nvPr/>
          </p:nvSpPr>
          <p:spPr>
            <a:xfrm>
              <a:off x="4943275" y="2353000"/>
              <a:ext cx="70600" cy="70875"/>
            </a:xfrm>
            <a:custGeom>
              <a:avLst/>
              <a:gdLst/>
              <a:ahLst/>
              <a:cxnLst/>
              <a:rect l="l" t="t" r="r" b="b"/>
              <a:pathLst>
                <a:path w="2824" h="2835" extrusionOk="0">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0;p45"/>
            <p:cNvSpPr/>
            <p:nvPr/>
          </p:nvSpPr>
          <p:spPr>
            <a:xfrm>
              <a:off x="5454250" y="2310450"/>
              <a:ext cx="62400" cy="77925"/>
            </a:xfrm>
            <a:custGeom>
              <a:avLst/>
              <a:gdLst/>
              <a:ahLst/>
              <a:cxnLst/>
              <a:rect l="l" t="t" r="r" b="b"/>
              <a:pathLst>
                <a:path w="2496" h="3117" extrusionOk="0">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1;p45"/>
            <p:cNvSpPr/>
            <p:nvPr/>
          </p:nvSpPr>
          <p:spPr>
            <a:xfrm>
              <a:off x="5010075" y="2300475"/>
              <a:ext cx="60175" cy="79300"/>
            </a:xfrm>
            <a:custGeom>
              <a:avLst/>
              <a:gdLst/>
              <a:ahLst/>
              <a:cxnLst/>
              <a:rect l="l" t="t" r="r" b="b"/>
              <a:pathLst>
                <a:path w="2407" h="3172" extrusionOk="0">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2;p45"/>
            <p:cNvSpPr/>
            <p:nvPr/>
          </p:nvSpPr>
          <p:spPr>
            <a:xfrm>
              <a:off x="5392175" y="2268775"/>
              <a:ext cx="49800" cy="84550"/>
            </a:xfrm>
            <a:custGeom>
              <a:avLst/>
              <a:gdLst/>
              <a:ahLst/>
              <a:cxnLst/>
              <a:rect l="l" t="t" r="r" b="b"/>
              <a:pathLst>
                <a:path w="1992" h="3382" extrusionOk="0">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3;p45"/>
            <p:cNvSpPr/>
            <p:nvPr/>
          </p:nvSpPr>
          <p:spPr>
            <a:xfrm>
              <a:off x="5085975" y="2261900"/>
              <a:ext cx="47275" cy="85675"/>
            </a:xfrm>
            <a:custGeom>
              <a:avLst/>
              <a:gdLst/>
              <a:ahLst/>
              <a:cxnLst/>
              <a:rect l="l" t="t" r="r" b="b"/>
              <a:pathLst>
                <a:path w="1891" h="3427" extrusionOk="0">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4;p45"/>
            <p:cNvSpPr/>
            <p:nvPr/>
          </p:nvSpPr>
          <p:spPr>
            <a:xfrm>
              <a:off x="5324775" y="2242575"/>
              <a:ext cx="35625" cy="88725"/>
            </a:xfrm>
            <a:custGeom>
              <a:avLst/>
              <a:gdLst/>
              <a:ahLst/>
              <a:cxnLst/>
              <a:rect l="l" t="t" r="r" b="b"/>
              <a:pathLst>
                <a:path w="1425" h="3549" extrusionOk="0">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15;p45"/>
            <p:cNvSpPr/>
            <p:nvPr/>
          </p:nvSpPr>
          <p:spPr>
            <a:xfrm>
              <a:off x="5168825" y="2239225"/>
              <a:ext cx="32475" cy="89225"/>
            </a:xfrm>
            <a:custGeom>
              <a:avLst/>
              <a:gdLst/>
              <a:ahLst/>
              <a:cxnLst/>
              <a:rect l="l" t="t" r="r" b="b"/>
              <a:pathLst>
                <a:path w="1299" h="3569" extrusionOk="0">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6;p45"/>
            <p:cNvSpPr/>
            <p:nvPr/>
          </p:nvSpPr>
          <p:spPr>
            <a:xfrm>
              <a:off x="5252000" y="2231525"/>
              <a:ext cx="19875" cy="90125"/>
            </a:xfrm>
            <a:custGeom>
              <a:avLst/>
              <a:gdLst/>
              <a:ahLst/>
              <a:cxnLst/>
              <a:rect l="l" t="t" r="r" b="b"/>
              <a:pathLst>
                <a:path w="795" h="3605" extrusionOk="0">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7;p45"/>
            <p:cNvSpPr/>
            <p:nvPr/>
          </p:nvSpPr>
          <p:spPr>
            <a:xfrm>
              <a:off x="5218300" y="2653400"/>
              <a:ext cx="95775" cy="73575"/>
            </a:xfrm>
            <a:custGeom>
              <a:avLst/>
              <a:gdLst/>
              <a:ahLst/>
              <a:cxnLst/>
              <a:rect l="l" t="t" r="r" b="b"/>
              <a:pathLst>
                <a:path w="3831" h="2943" extrusionOk="0">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8;p45"/>
            <p:cNvSpPr/>
            <p:nvPr/>
          </p:nvSpPr>
          <p:spPr>
            <a:xfrm>
              <a:off x="5122200" y="2485750"/>
              <a:ext cx="158175" cy="217850"/>
            </a:xfrm>
            <a:custGeom>
              <a:avLst/>
              <a:gdLst/>
              <a:ahLst/>
              <a:cxnLst/>
              <a:rect l="l" t="t" r="r" b="b"/>
              <a:pathLst>
                <a:path w="6327" h="8714" extrusionOk="0">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9;p45"/>
            <p:cNvSpPr/>
            <p:nvPr/>
          </p:nvSpPr>
          <p:spPr>
            <a:xfrm>
              <a:off x="5612075" y="2674425"/>
              <a:ext cx="90125" cy="19575"/>
            </a:xfrm>
            <a:custGeom>
              <a:avLst/>
              <a:gdLst/>
              <a:ahLst/>
              <a:cxnLst/>
              <a:rect l="l" t="t" r="r" b="b"/>
              <a:pathLst>
                <a:path w="3605" h="783" extrusionOk="0">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0;p45"/>
            <p:cNvSpPr/>
            <p:nvPr/>
          </p:nvSpPr>
          <p:spPr>
            <a:xfrm>
              <a:off x="4811600" y="2666250"/>
              <a:ext cx="90125" cy="19575"/>
            </a:xfrm>
            <a:custGeom>
              <a:avLst/>
              <a:gdLst/>
              <a:ahLst/>
              <a:cxnLst/>
              <a:rect l="l" t="t" r="r" b="b"/>
              <a:pathLst>
                <a:path w="3605" h="783" extrusionOk="0">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79B188F8-7CD7-8959-21EA-F3226A375D8D}"/>
              </a:ext>
            </a:extLst>
          </p:cNvPr>
          <p:cNvPicPr>
            <a:picLocks noChangeAspect="1"/>
          </p:cNvPicPr>
          <p:nvPr/>
        </p:nvPicPr>
        <p:blipFill>
          <a:blip r:embed="rId2"/>
          <a:stretch>
            <a:fillRect/>
          </a:stretch>
        </p:blipFill>
        <p:spPr>
          <a:xfrm>
            <a:off x="2308850" y="1860604"/>
            <a:ext cx="4697985" cy="2702312"/>
          </a:xfrm>
          <a:prstGeom prst="rect">
            <a:avLst/>
          </a:prstGeom>
        </p:spPr>
      </p:pic>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746810" y="293075"/>
            <a:ext cx="2141034" cy="1061720"/>
          </a:xfrm>
        </p:spPr>
        <p:txBody>
          <a:bodyPr/>
          <a:lstStyle/>
          <a:p>
            <a:r>
              <a:rPr lang="en-US">
                <a:latin typeface="Times New Roman" panose="02020603050405020304" pitchFamily="18" charset="0"/>
                <a:cs typeface="Times New Roman" panose="02020603050405020304" pitchFamily="18" charset="0"/>
              </a:rPr>
              <a:t>OPENCV</a:t>
            </a:r>
            <a:br>
              <a:rPr lang="en-US" dirty="0"/>
            </a:br>
            <a:endParaRPr lang="en-US" dirty="0"/>
          </a:p>
        </p:txBody>
      </p:sp>
      <p:sp>
        <p:nvSpPr>
          <p:cNvPr id="5" name="Text Placeholder 4">
            <a:extLst>
              <a:ext uri="{FF2B5EF4-FFF2-40B4-BE49-F238E27FC236}">
                <a16:creationId xmlns:a16="http://schemas.microsoft.com/office/drawing/2014/main" id="{FDEE4217-A974-8141-D179-62B91B69649A}"/>
              </a:ext>
            </a:extLst>
          </p:cNvPr>
          <p:cNvSpPr>
            <a:spLocks noGrp="1"/>
          </p:cNvSpPr>
          <p:nvPr>
            <p:ph type="body" idx="1"/>
          </p:nvPr>
        </p:nvSpPr>
        <p:spPr>
          <a:xfrm>
            <a:off x="597374" y="1063525"/>
            <a:ext cx="8204655" cy="3786900"/>
          </a:xfrm>
        </p:spPr>
        <p:txBody>
          <a:bodyPr/>
          <a:lstStyle/>
          <a:p>
            <a:r>
              <a:rPr lang="vi-VN" sz="1400"/>
              <a:t>OpenCV (Open Source Computer Vision Library) là một thư viện mã nguồn mở được phát triển cho xử lý ảnh và thị giác máy tính. OpenCV cung cấp một loạt các công cụ và thuật toán cho việc xử lý ảnh số, xử lý video, phân loại, theo dõi đối tượng, và thậm chí cả thị giác máy tính trong thời gian thực. </a:t>
            </a:r>
            <a:r>
              <a:rPr lang="en-US" sz="1400"/>
              <a:t>Một số ưu điểm của OpenCV</a:t>
            </a:r>
            <a:endParaRPr lang="vi-VN" sz="1400"/>
          </a:p>
          <a:p>
            <a:endParaRPr lang="vi-VN" sz="1400"/>
          </a:p>
          <a:p>
            <a:r>
              <a:rPr lang="vi-VN" sz="1400"/>
              <a:t>Mã nguồn mở</a:t>
            </a:r>
          </a:p>
          <a:p>
            <a:r>
              <a:rPr lang="vi-VN" sz="1400"/>
              <a:t>Đa nền tảng</a:t>
            </a:r>
          </a:p>
          <a:p>
            <a:r>
              <a:rPr lang="en-US" sz="1400"/>
              <a:t>Hỗ trợ ngôn ngữ </a:t>
            </a:r>
            <a:r>
              <a:rPr lang="vi-VN" sz="1400"/>
              <a:t>C</a:t>
            </a:r>
            <a:r>
              <a:rPr lang="en-US" sz="1400"/>
              <a:t> </a:t>
            </a:r>
            <a:r>
              <a:rPr lang="vi-VN" sz="1400"/>
              <a:t>và Python</a:t>
            </a:r>
          </a:p>
          <a:p>
            <a:r>
              <a:rPr lang="vi-VN" sz="1400"/>
              <a:t>Thư viện mạnh mẽ</a:t>
            </a:r>
            <a:endParaRPr lang="en-US" sz="1400"/>
          </a:p>
          <a:p>
            <a:r>
              <a:rPr lang="vi-VN" sz="1400"/>
              <a:t>Ứng dụng rộng rãi</a:t>
            </a:r>
          </a:p>
          <a:p>
            <a:r>
              <a:rPr lang="vi-VN" sz="1400"/>
              <a:t>Cộng đồng và tài liệu đa dạng</a:t>
            </a:r>
          </a:p>
          <a:p>
            <a:r>
              <a:rPr lang="vi-VN" sz="1400"/>
              <a:t>Tóm lại, OpenCV là một thư viện quan trọng trong lĩnh vực xử lý ảnh và thị giác máy tính, cung cấp công cụ mạnh mẽ cho nhiều ứng dụng khác nhau và được sử dụng rộng rãi trong cả nghiên cứu và ứng dụng thương mại.</a:t>
            </a:r>
            <a:endParaRPr lang="en-US" sz="1400"/>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69924" y="1031240"/>
            <a:ext cx="8154407" cy="3698737"/>
          </a:xfrm>
        </p:spPr>
        <p:txBody>
          <a:bodyPr/>
          <a:lstStyle/>
          <a:p>
            <a:pPr marL="165100" indent="0">
              <a:buNone/>
            </a:pPr>
            <a:r>
              <a:rPr lang="en-US" sz="2400">
                <a:solidFill>
                  <a:schemeClr val="bg1"/>
                </a:solidFill>
                <a:latin typeface="Times New Roman" panose="02020603050405020304" pitchFamily="18" charset="0"/>
                <a:cs typeface="Times New Roman" panose="02020603050405020304" pitchFamily="18" charset="0"/>
              </a:rPr>
              <a:t>1.	Tải Thuật toán Haar Cascade Frontal Face</a:t>
            </a:r>
          </a:p>
          <a:p>
            <a:pPr marL="165100" indent="0">
              <a:buNone/>
            </a:pPr>
            <a:r>
              <a:rPr lang="en-US" sz="2400">
                <a:solidFill>
                  <a:schemeClr val="bg1"/>
                </a:solidFill>
                <a:latin typeface="Times New Roman" panose="02020603050405020304" pitchFamily="18" charset="0"/>
                <a:cs typeface="Times New Roman" panose="02020603050405020304" pitchFamily="18" charset="0"/>
              </a:rPr>
              <a:t>2.	Khởi tạo camera</a:t>
            </a:r>
          </a:p>
          <a:p>
            <a:pPr marL="165100" indent="0">
              <a:buNone/>
            </a:pPr>
            <a:r>
              <a:rPr lang="en-US" sz="2400">
                <a:solidFill>
                  <a:schemeClr val="bg1"/>
                </a:solidFill>
                <a:latin typeface="Times New Roman" panose="02020603050405020304" pitchFamily="18" charset="0"/>
                <a:cs typeface="Times New Roman" panose="02020603050405020304" pitchFamily="18" charset="0"/>
              </a:rPr>
              <a:t>3.	Đọc khung hình từ camera</a:t>
            </a:r>
          </a:p>
          <a:p>
            <a:pPr marL="165100" indent="0">
              <a:buNone/>
            </a:pPr>
            <a:r>
              <a:rPr lang="en-US" sz="2400">
                <a:solidFill>
                  <a:schemeClr val="bg1"/>
                </a:solidFill>
                <a:latin typeface="Times New Roman" panose="02020603050405020304" pitchFamily="18" charset="0"/>
                <a:cs typeface="Times New Roman" panose="02020603050405020304" pitchFamily="18" charset="0"/>
              </a:rPr>
              <a:t>4.	Chuyển đổi hình ảnh sang thang độ xám</a:t>
            </a:r>
          </a:p>
          <a:p>
            <a:pPr marL="165100" indent="0">
              <a:buNone/>
            </a:pPr>
            <a:r>
              <a:rPr lang="en-US" sz="2400">
                <a:solidFill>
                  <a:schemeClr val="bg1"/>
                </a:solidFill>
                <a:latin typeface="Times New Roman" panose="02020603050405020304" pitchFamily="18" charset="0"/>
                <a:cs typeface="Times New Roman" panose="02020603050405020304" pitchFamily="18" charset="0"/>
              </a:rPr>
              <a:t>5.	Lấy tọa độ khuôn mặt</a:t>
            </a:r>
          </a:p>
          <a:p>
            <a:pPr marL="165100" indent="0">
              <a:buNone/>
            </a:pPr>
            <a:r>
              <a:rPr lang="en-US" sz="2400">
                <a:solidFill>
                  <a:schemeClr val="bg1"/>
                </a:solidFill>
                <a:latin typeface="Times New Roman" panose="02020603050405020304" pitchFamily="18" charset="0"/>
                <a:cs typeface="Times New Roman" panose="02020603050405020304" pitchFamily="18" charset="0"/>
              </a:rPr>
              <a:t>6.	Vẽ một hình chữ nhật và đặt thông điệp thích hợp</a:t>
            </a:r>
          </a:p>
          <a:p>
            <a:pPr marL="165100" indent="0">
              <a:buNone/>
            </a:pPr>
            <a:r>
              <a:rPr lang="en-US" sz="2400">
                <a:solidFill>
                  <a:schemeClr val="bg1"/>
                </a:solidFill>
                <a:latin typeface="Times New Roman" panose="02020603050405020304" pitchFamily="18" charset="0"/>
                <a:cs typeface="Times New Roman" panose="02020603050405020304" pitchFamily="18" charset="0"/>
              </a:rPr>
              <a:t>7.	Hiển thị đầu ra</a:t>
            </a:r>
          </a:p>
          <a:p>
            <a:pPr marL="165100" indent="0">
              <a:buNone/>
            </a:pPr>
            <a:endParaRPr lang="en-US" sz="1050">
              <a:solidFill>
                <a:schemeClr val="bg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2033227" y="413523"/>
            <a:ext cx="4285798" cy="1459881"/>
          </a:xfrm>
        </p:spPr>
        <p:txBody>
          <a:bodyPr/>
          <a:lstStyle/>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r>
              <a:rPr lang="en-US" sz="1800">
                <a:solidFill>
                  <a:srgbClr val="FFFFFF"/>
                </a:solidFill>
                <a:latin typeface="Times New Roman" panose="02020603050405020304" pitchFamily="18" charset="0"/>
                <a:cs typeface="Times New Roman" panose="02020603050405020304" pitchFamily="18" charset="0"/>
                <a:sym typeface="Maven Pro"/>
              </a:rPr>
              <a:t>QUI TRÌNH NHẬN DIỆN KHUÔN MẶT</a:t>
            </a:r>
            <a:r>
              <a:rPr kumimoji="0" lang="en-US" sz="1800" b="0"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sym typeface="Maven Pro"/>
              </a:rPr>
              <a:t> </a:t>
            </a:r>
            <a:br>
              <a:rPr kumimoji="0" lang="en-US" sz="1800" b="0"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sym typeface="Maven Pro"/>
              </a:rPr>
            </a:br>
            <a:br>
              <a:rPr lang="en-US"/>
            </a:br>
            <a:endParaRPr lang="en-US" dirty="0"/>
          </a:p>
        </p:txBody>
      </p:sp>
      <p:grpSp>
        <p:nvGrpSpPr>
          <p:cNvPr id="17" name="Google Shape;1301;p45"/>
          <p:cNvGrpSpPr/>
          <p:nvPr/>
        </p:nvGrpSpPr>
        <p:grpSpPr>
          <a:xfrm>
            <a:off x="6892158" y="3588663"/>
            <a:ext cx="1751365" cy="974253"/>
            <a:chOff x="4811600" y="2231525"/>
            <a:chExt cx="890600" cy="495450"/>
          </a:xfrm>
        </p:grpSpPr>
        <p:sp>
          <p:nvSpPr>
            <p:cNvPr id="18" name="Google Shape;1302;p45"/>
            <p:cNvSpPr/>
            <p:nvPr/>
          </p:nvSpPr>
          <p:spPr>
            <a:xfrm>
              <a:off x="5604200" y="2591000"/>
              <a:ext cx="90750" cy="31025"/>
            </a:xfrm>
            <a:custGeom>
              <a:avLst/>
              <a:gdLst/>
              <a:ahLst/>
              <a:cxnLst/>
              <a:rect l="l" t="t" r="r" b="b"/>
              <a:pathLst>
                <a:path w="3630" h="1241" extrusionOk="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9" name="Google Shape;1303;p45"/>
            <p:cNvSpPr/>
            <p:nvPr/>
          </p:nvSpPr>
          <p:spPr>
            <a:xfrm>
              <a:off x="4820100" y="2573450"/>
              <a:ext cx="90450" cy="34100"/>
            </a:xfrm>
            <a:custGeom>
              <a:avLst/>
              <a:gdLst/>
              <a:ahLst/>
              <a:cxnLst/>
              <a:rect l="l" t="t" r="r" b="b"/>
              <a:pathLst>
                <a:path w="3618" h="1364" extrusionOk="0">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0" name="Google Shape;1304;p45"/>
            <p:cNvSpPr/>
            <p:nvPr/>
          </p:nvSpPr>
          <p:spPr>
            <a:xfrm>
              <a:off x="5584675" y="2508700"/>
              <a:ext cx="87900" cy="45000"/>
            </a:xfrm>
            <a:custGeom>
              <a:avLst/>
              <a:gdLst/>
              <a:ahLst/>
              <a:cxnLst/>
              <a:rect l="l" t="t" r="r" b="b"/>
              <a:pathLst>
                <a:path w="3516" h="1800" extrusionOk="0">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1" name="Google Shape;1305;p45"/>
            <p:cNvSpPr/>
            <p:nvPr/>
          </p:nvSpPr>
          <p:spPr>
            <a:xfrm>
              <a:off x="4845925" y="2492075"/>
              <a:ext cx="86975" cy="47975"/>
            </a:xfrm>
            <a:custGeom>
              <a:avLst/>
              <a:gdLst/>
              <a:ahLst/>
              <a:cxnLst/>
              <a:rect l="l" t="t" r="r" b="b"/>
              <a:pathLst>
                <a:path w="3479" h="1919" extrusionOk="0">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2" name="Google Shape;1306;p45"/>
            <p:cNvSpPr/>
            <p:nvPr/>
          </p:nvSpPr>
          <p:spPr>
            <a:xfrm>
              <a:off x="5552225" y="2432700"/>
              <a:ext cx="81925" cy="57850"/>
            </a:xfrm>
            <a:custGeom>
              <a:avLst/>
              <a:gdLst/>
              <a:ahLst/>
              <a:cxnLst/>
              <a:rect l="l" t="t" r="r" b="b"/>
              <a:pathLst>
                <a:path w="3277" h="2314" extrusionOk="0">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3" name="Google Shape;1307;p45"/>
            <p:cNvSpPr/>
            <p:nvPr/>
          </p:nvSpPr>
          <p:spPr>
            <a:xfrm>
              <a:off x="4887825" y="2417825"/>
              <a:ext cx="80050" cy="60225"/>
            </a:xfrm>
            <a:custGeom>
              <a:avLst/>
              <a:gdLst/>
              <a:ahLst/>
              <a:cxnLst/>
              <a:rect l="l" t="t" r="r" b="b"/>
              <a:pathLst>
                <a:path w="3202" h="2409" extrusionOk="0">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4" name="Google Shape;1308;p45"/>
            <p:cNvSpPr/>
            <p:nvPr/>
          </p:nvSpPr>
          <p:spPr>
            <a:xfrm>
              <a:off x="5508425" y="2365875"/>
              <a:ext cx="72800" cy="68850"/>
            </a:xfrm>
            <a:custGeom>
              <a:avLst/>
              <a:gdLst/>
              <a:ahLst/>
              <a:cxnLst/>
              <a:rect l="l" t="t" r="r" b="b"/>
              <a:pathLst>
                <a:path w="2912" h="2754" extrusionOk="0">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5" name="Google Shape;1309;p45"/>
            <p:cNvSpPr/>
            <p:nvPr/>
          </p:nvSpPr>
          <p:spPr>
            <a:xfrm>
              <a:off x="4943275" y="2353000"/>
              <a:ext cx="70600" cy="70875"/>
            </a:xfrm>
            <a:custGeom>
              <a:avLst/>
              <a:gdLst/>
              <a:ahLst/>
              <a:cxnLst/>
              <a:rect l="l" t="t" r="r" b="b"/>
              <a:pathLst>
                <a:path w="2824" h="2835" extrusionOk="0">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6" name="Google Shape;1310;p45"/>
            <p:cNvSpPr/>
            <p:nvPr/>
          </p:nvSpPr>
          <p:spPr>
            <a:xfrm>
              <a:off x="5454250" y="2310450"/>
              <a:ext cx="62400" cy="77925"/>
            </a:xfrm>
            <a:custGeom>
              <a:avLst/>
              <a:gdLst/>
              <a:ahLst/>
              <a:cxnLst/>
              <a:rect l="l" t="t" r="r" b="b"/>
              <a:pathLst>
                <a:path w="2496" h="3117" extrusionOk="0">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7" name="Google Shape;1311;p45"/>
            <p:cNvSpPr/>
            <p:nvPr/>
          </p:nvSpPr>
          <p:spPr>
            <a:xfrm>
              <a:off x="5010075" y="2300475"/>
              <a:ext cx="60175" cy="79300"/>
            </a:xfrm>
            <a:custGeom>
              <a:avLst/>
              <a:gdLst/>
              <a:ahLst/>
              <a:cxnLst/>
              <a:rect l="l" t="t" r="r" b="b"/>
              <a:pathLst>
                <a:path w="2407" h="3172" extrusionOk="0">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8" name="Google Shape;1312;p45"/>
            <p:cNvSpPr/>
            <p:nvPr/>
          </p:nvSpPr>
          <p:spPr>
            <a:xfrm>
              <a:off x="5392175" y="2268775"/>
              <a:ext cx="49800" cy="84550"/>
            </a:xfrm>
            <a:custGeom>
              <a:avLst/>
              <a:gdLst/>
              <a:ahLst/>
              <a:cxnLst/>
              <a:rect l="l" t="t" r="r" b="b"/>
              <a:pathLst>
                <a:path w="1992" h="3382" extrusionOk="0">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9" name="Google Shape;1313;p45"/>
            <p:cNvSpPr/>
            <p:nvPr/>
          </p:nvSpPr>
          <p:spPr>
            <a:xfrm>
              <a:off x="5085975" y="2261900"/>
              <a:ext cx="47275" cy="85675"/>
            </a:xfrm>
            <a:custGeom>
              <a:avLst/>
              <a:gdLst/>
              <a:ahLst/>
              <a:cxnLst/>
              <a:rect l="l" t="t" r="r" b="b"/>
              <a:pathLst>
                <a:path w="1891" h="3427" extrusionOk="0">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30" name="Google Shape;1314;p45"/>
            <p:cNvSpPr/>
            <p:nvPr/>
          </p:nvSpPr>
          <p:spPr>
            <a:xfrm>
              <a:off x="5324775" y="2242575"/>
              <a:ext cx="35625" cy="88725"/>
            </a:xfrm>
            <a:custGeom>
              <a:avLst/>
              <a:gdLst/>
              <a:ahLst/>
              <a:cxnLst/>
              <a:rect l="l" t="t" r="r" b="b"/>
              <a:pathLst>
                <a:path w="1425" h="3549" extrusionOk="0">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31" name="Google Shape;1315;p45"/>
            <p:cNvSpPr/>
            <p:nvPr/>
          </p:nvSpPr>
          <p:spPr>
            <a:xfrm>
              <a:off x="5168825" y="2239225"/>
              <a:ext cx="32475" cy="89225"/>
            </a:xfrm>
            <a:custGeom>
              <a:avLst/>
              <a:gdLst/>
              <a:ahLst/>
              <a:cxnLst/>
              <a:rect l="l" t="t" r="r" b="b"/>
              <a:pathLst>
                <a:path w="1299" h="3569" extrusionOk="0">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32" name="Google Shape;1316;p45"/>
            <p:cNvSpPr/>
            <p:nvPr/>
          </p:nvSpPr>
          <p:spPr>
            <a:xfrm>
              <a:off x="5252000" y="2231525"/>
              <a:ext cx="19875" cy="90125"/>
            </a:xfrm>
            <a:custGeom>
              <a:avLst/>
              <a:gdLst/>
              <a:ahLst/>
              <a:cxnLst/>
              <a:rect l="l" t="t" r="r" b="b"/>
              <a:pathLst>
                <a:path w="795" h="3605" extrusionOk="0">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33" name="Google Shape;1317;p45"/>
            <p:cNvSpPr/>
            <p:nvPr/>
          </p:nvSpPr>
          <p:spPr>
            <a:xfrm>
              <a:off x="5218300" y="2653400"/>
              <a:ext cx="95775" cy="73575"/>
            </a:xfrm>
            <a:custGeom>
              <a:avLst/>
              <a:gdLst/>
              <a:ahLst/>
              <a:cxnLst/>
              <a:rect l="l" t="t" r="r" b="b"/>
              <a:pathLst>
                <a:path w="3831" h="2943" extrusionOk="0">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34" name="Google Shape;1318;p45"/>
            <p:cNvSpPr/>
            <p:nvPr/>
          </p:nvSpPr>
          <p:spPr>
            <a:xfrm>
              <a:off x="5122200" y="2485750"/>
              <a:ext cx="158175" cy="217850"/>
            </a:xfrm>
            <a:custGeom>
              <a:avLst/>
              <a:gdLst/>
              <a:ahLst/>
              <a:cxnLst/>
              <a:rect l="l" t="t" r="r" b="b"/>
              <a:pathLst>
                <a:path w="6327" h="8714" extrusionOk="0">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35" name="Google Shape;1319;p45"/>
            <p:cNvSpPr/>
            <p:nvPr/>
          </p:nvSpPr>
          <p:spPr>
            <a:xfrm>
              <a:off x="5612075" y="2674425"/>
              <a:ext cx="90125" cy="19575"/>
            </a:xfrm>
            <a:custGeom>
              <a:avLst/>
              <a:gdLst/>
              <a:ahLst/>
              <a:cxnLst/>
              <a:rect l="l" t="t" r="r" b="b"/>
              <a:pathLst>
                <a:path w="3605" h="783" extrusionOk="0">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36" name="Google Shape;1320;p45"/>
            <p:cNvSpPr/>
            <p:nvPr/>
          </p:nvSpPr>
          <p:spPr>
            <a:xfrm>
              <a:off x="4811600" y="2666250"/>
              <a:ext cx="90125" cy="19575"/>
            </a:xfrm>
            <a:custGeom>
              <a:avLst/>
              <a:gdLst/>
              <a:ahLst/>
              <a:cxnLst/>
              <a:rect l="l" t="t" r="r" b="b"/>
              <a:pathLst>
                <a:path w="3605" h="783" extrusionOk="0">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grpSp>
    </p:spTree>
    <p:extLst>
      <p:ext uri="{BB962C8B-B14F-4D97-AF65-F5344CB8AC3E}">
        <p14:creationId xmlns:p14="http://schemas.microsoft.com/office/powerpoint/2010/main" val="3095673226"/>
      </p:ext>
    </p:extLst>
  </p:cSld>
  <p:clrMapOvr>
    <a:masterClrMapping/>
  </p:clrMapOvr>
  <p:transition>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50273" y="1861230"/>
            <a:ext cx="3665034" cy="584775"/>
          </a:xfrm>
          <a:prstGeom prst="rect">
            <a:avLst/>
          </a:prstGeom>
          <a:noFill/>
        </p:spPr>
        <p:txBody>
          <a:bodyPr wrap="square" rtlCol="0">
            <a:spAutoFit/>
          </a:bodyPr>
          <a:lstStyle/>
          <a:p>
            <a:r>
              <a:rPr lang="en-US" sz="3200">
                <a:solidFill>
                  <a:schemeClr val="bg1"/>
                </a:solidFill>
                <a:latin typeface="Maven Pro" charset="0"/>
                <a:cs typeface="Maven Pro" charset="0"/>
              </a:rPr>
              <a:t>DEMO SẢN PHẨM </a:t>
            </a:r>
            <a:endParaRPr lang="en-US" sz="3200" dirty="0">
              <a:solidFill>
                <a:schemeClr val="bg1"/>
              </a:solidFill>
              <a:latin typeface="Maven Pro" charset="0"/>
              <a:cs typeface="Maven Pro" charset="0"/>
            </a:endParaRPr>
          </a:p>
        </p:txBody>
      </p:sp>
    </p:spTree>
    <p:extLst>
      <p:ext uri="{BB962C8B-B14F-4D97-AF65-F5344CB8AC3E}">
        <p14:creationId xmlns:p14="http://schemas.microsoft.com/office/powerpoint/2010/main" val="244061772"/>
      </p:ext>
    </p:extLst>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l">
              <a:buNone/>
            </a:pPr>
            <a:r>
              <a:rPr lang="vi-VN" sz="1500" b="1" i="0" dirty="0">
                <a:solidFill>
                  <a:schemeClr val="bg1"/>
                </a:solidFill>
                <a:effectLst/>
                <a:latin typeface="Söhne"/>
              </a:rPr>
              <a:t>KẾT LUẬN :</a:t>
            </a:r>
          </a:p>
          <a:p>
            <a:pPr marL="165100" indent="0" algn="l">
              <a:buNone/>
            </a:pPr>
            <a:r>
              <a:rPr lang="en-US" sz="1500">
                <a:solidFill>
                  <a:schemeClr val="bg1"/>
                </a:solidFill>
                <a:latin typeface="Söhne"/>
              </a:rPr>
              <a:t>S</a:t>
            </a:r>
            <a:r>
              <a:rPr lang="vi-VN" sz="1500">
                <a:solidFill>
                  <a:schemeClr val="bg1"/>
                </a:solidFill>
                <a:latin typeface="Söhne"/>
              </a:rPr>
              <a:t>ự quan trọng của xử lý ảnh cũng như sự phát triển và tầm quan trọng của bài toán phát hiện mặt người trong đời sống. </a:t>
            </a:r>
            <a:endParaRPr lang="en-US" sz="1500">
              <a:solidFill>
                <a:schemeClr val="bg1"/>
              </a:solidFill>
              <a:latin typeface="Söhne"/>
            </a:endParaRPr>
          </a:p>
          <a:p>
            <a:pPr marL="165100" indent="0" algn="l">
              <a:buNone/>
            </a:pPr>
            <a:r>
              <a:rPr lang="en-US" sz="1500">
                <a:solidFill>
                  <a:schemeClr val="bg1"/>
                </a:solidFill>
                <a:latin typeface="Söhne"/>
              </a:rPr>
              <a:t>T</a:t>
            </a:r>
            <a:r>
              <a:rPr lang="vi-VN" sz="1500">
                <a:solidFill>
                  <a:schemeClr val="bg1"/>
                </a:solidFill>
                <a:latin typeface="Söhne"/>
              </a:rPr>
              <a:t>ìm hiểu về thư viện mã nguồn mở OpenCV. Qua đó biết cách sử dụng các hàm được xây dựng sẵn trong thư viện OpenCV. </a:t>
            </a:r>
            <a:endParaRPr lang="vi-VN" sz="1500" dirty="0">
              <a:solidFill>
                <a:schemeClr val="bg1"/>
              </a:solidFill>
              <a:latin typeface="Söhne"/>
            </a:endParaRPr>
          </a:p>
          <a:p>
            <a:pPr marL="165100" indent="0" algn="l">
              <a:buNone/>
            </a:pPr>
            <a:r>
              <a:rPr lang="vi-VN" sz="1500" b="1" dirty="0">
                <a:solidFill>
                  <a:schemeClr val="bg1"/>
                </a:solidFill>
                <a:latin typeface="Söhne"/>
              </a:rPr>
              <a:t>HƯỚNG PHÁT TRIỂN :</a:t>
            </a:r>
          </a:p>
          <a:p>
            <a:pPr algn="l">
              <a:buFont typeface="+mj-lt"/>
              <a:buAutoNum type="arabicPeriod"/>
            </a:pPr>
            <a:r>
              <a:rPr lang="vi-VN" sz="1500" b="1" i="0">
                <a:solidFill>
                  <a:schemeClr val="bg1"/>
                </a:solidFill>
                <a:effectLst/>
                <a:latin typeface="Söhne"/>
              </a:rPr>
              <a:t>•	Phân tích cảm xúc của khuôn mặt người.</a:t>
            </a:r>
          </a:p>
          <a:p>
            <a:pPr algn="l">
              <a:buFont typeface="+mj-lt"/>
              <a:buAutoNum type="arabicPeriod"/>
            </a:pPr>
            <a:r>
              <a:rPr lang="vi-VN" sz="1500" b="1" i="0">
                <a:solidFill>
                  <a:schemeClr val="bg1"/>
                </a:solidFill>
                <a:effectLst/>
                <a:latin typeface="Söhne"/>
              </a:rPr>
              <a:t>•	Tổ chức tìm kiếm liên quan đến con người thông qua khuôn mặt trên nhiều hệ cơ sở dữ liệu lớn.</a:t>
            </a:r>
          </a:p>
          <a:p>
            <a:pPr algn="l">
              <a:buFont typeface="+mj-lt"/>
              <a:buAutoNum type="arabicPeriod"/>
            </a:pPr>
            <a:r>
              <a:rPr lang="vi-VN" sz="1500" b="1" i="0">
                <a:solidFill>
                  <a:schemeClr val="bg1"/>
                </a:solidFill>
                <a:effectLst/>
                <a:latin typeface="Söhne"/>
              </a:rPr>
              <a:t>•	Điều khiển ra vào các cơ quan, văn phòng.</a:t>
            </a:r>
          </a:p>
          <a:p>
            <a:pPr algn="l">
              <a:buFont typeface="+mj-lt"/>
              <a:buAutoNum type="arabicPeriod"/>
            </a:pPr>
            <a:r>
              <a:rPr lang="vi-VN" sz="1500" b="1" i="0">
                <a:solidFill>
                  <a:schemeClr val="bg1"/>
                </a:solidFill>
                <a:effectLst/>
                <a:latin typeface="Söhne"/>
              </a:rPr>
              <a:t>•	Hệ thống quan sát, theo dõi và bảo vệ. </a:t>
            </a:r>
          </a:p>
          <a:p>
            <a:pPr algn="l">
              <a:buFont typeface="+mj-lt"/>
              <a:buAutoNum type="arabicPeriod"/>
            </a:pPr>
            <a:r>
              <a:rPr lang="vi-VN" sz="1500" b="1" i="0">
                <a:solidFill>
                  <a:schemeClr val="bg1"/>
                </a:solidFill>
                <a:effectLst/>
                <a:latin typeface="Söhne"/>
              </a:rPr>
              <a:t>•	Giải trí.</a:t>
            </a:r>
          </a:p>
          <a:p>
            <a:pPr algn="l">
              <a:buFont typeface="+mj-lt"/>
              <a:buAutoNum type="arabicPeriod"/>
            </a:pPr>
            <a:r>
              <a:rPr lang="vi-VN" sz="1500" b="1" i="0">
                <a:solidFill>
                  <a:schemeClr val="bg1"/>
                </a:solidFill>
                <a:effectLst/>
                <a:latin typeface="Söhne"/>
              </a:rPr>
              <a:t>•	Nhận diện tội phạm</a:t>
            </a:r>
          </a:p>
          <a:p>
            <a:pPr algn="l">
              <a:buFont typeface="+mj-lt"/>
              <a:buAutoNum type="arabicPeriod"/>
            </a:pPr>
            <a:r>
              <a:rPr lang="vi-VN" sz="1500" b="1" i="0">
                <a:solidFill>
                  <a:schemeClr val="bg1"/>
                </a:solidFill>
                <a:effectLst/>
                <a:latin typeface="Söhne"/>
              </a:rPr>
              <a:t>•	Hệ thống giao tiếp thông minh giữa người và máy.</a:t>
            </a:r>
          </a:p>
          <a:p>
            <a:pPr marL="0" lvl="0" indent="0" algn="l" rtl="0">
              <a:lnSpc>
                <a:spcPct val="100000"/>
              </a:lnSpc>
              <a:spcBef>
                <a:spcPts val="0"/>
              </a:spcBef>
              <a:spcAft>
                <a:spcPts val="0"/>
              </a:spcAft>
              <a:buNone/>
            </a:pPr>
            <a:endParaRPr lang="en-US" sz="15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r>
              <a:rPr lang="en-US" dirty="0"/>
              <a:t> </a:t>
            </a:r>
          </a:p>
        </p:txBody>
      </p:sp>
    </p:spTree>
    <p:extLst>
      <p:ext uri="{BB962C8B-B14F-4D97-AF65-F5344CB8AC3E}">
        <p14:creationId xmlns:p14="http://schemas.microsoft.com/office/powerpoint/2010/main" val="1493990062"/>
      </p:ext>
    </p:extLst>
  </p:cSld>
  <p:clrMapOvr>
    <a:masterClrMapping/>
  </p:clrMapOvr>
  <p:transition>
    <p:wipe/>
  </p:transition>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3317</TotalTime>
  <Words>685</Words>
  <Application>Microsoft Office PowerPoint</Application>
  <PresentationFormat>On-screen Show (16:9)</PresentationFormat>
  <Paragraphs>53</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Tahoma</vt:lpstr>
      <vt:lpstr>Maven Pro</vt:lpstr>
      <vt:lpstr>Nunito Light</vt:lpstr>
      <vt:lpstr>Times New Roman</vt:lpstr>
      <vt:lpstr>Söhne</vt:lpstr>
      <vt:lpstr>Share Tech</vt:lpstr>
      <vt:lpstr>Livvic Light</vt:lpstr>
      <vt:lpstr>Data Science Consulting by Slidesgo</vt:lpstr>
      <vt:lpstr>Đề tài:NHẬN DIỆN KHUÔN MẶT (FACE RECOGNITION)</vt:lpstr>
      <vt:lpstr>Thành viên nhóm</vt:lpstr>
      <vt:lpstr>GIỚI THIỆU VỀ ĐỀ TÀI </vt:lpstr>
      <vt:lpstr>CƠ SỞ LÝ THUYẾT</vt:lpstr>
      <vt:lpstr>THUẬT TOÁN HAAR CASCADE   </vt:lpstr>
      <vt:lpstr>OPENCV </vt:lpstr>
      <vt:lpstr>QUI TRÌNH NHẬN DIỆN KHUÔN MẶT   </vt:lpstr>
      <vt:lpstr>PowerPoint Presentation</vt:lpstr>
      <vt:lpstr>Kết luận và hướng phát triển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Trung Thành Trần</dc:creator>
  <cp:lastModifiedBy>An Phan</cp:lastModifiedBy>
  <cp:revision>17</cp:revision>
  <dcterms:created xsi:type="dcterms:W3CDTF">2021-05-22T11:32:02Z</dcterms:created>
  <dcterms:modified xsi:type="dcterms:W3CDTF">2023-11-03T12:16:02Z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