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943463-FCD7-4973-91C5-C0FC6DB22A24}">
  <a:tblStyle styleId="{BC943463-FCD7-4973-91C5-C0FC6DB22A24}"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0D1CB18-E2DB-4387-BD8A-015373764C65}"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ebfe860c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ebfe860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54f38249d_2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54f38249d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54f38249d_2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54f38249d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54f38249d_2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54f38249d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54f38249d_2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54f38249d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54f38249d_2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54f38249d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7347decee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7347dece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ebbe6ca5e_1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ebbe6ca5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54f38249d_2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54f38249d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54f38249d_2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54f38249d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54f38249d_2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54f38249d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54f38249d_2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54f38249d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54f38249d_2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54f38249d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54f38249d_2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54f38249d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7347dece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7347dec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0" y="1864475"/>
            <a:ext cx="8520600" cy="9327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1" name="Shape 51"/>
        <p:cNvGrpSpPr/>
        <p:nvPr/>
      </p:nvGrpSpPr>
      <p:grpSpPr>
        <a:xfrm>
          <a:off x="0" y="0"/>
          <a:ext cx="0" cy="0"/>
          <a:chOff x="0" y="0"/>
          <a:chExt cx="0" cy="0"/>
        </a:xfrm>
      </p:grpSpPr>
      <p:sp>
        <p:nvSpPr>
          <p:cNvPr id="52" name="Google Shape;52;p13"/>
          <p:cNvSpPr txBox="1"/>
          <p:nvPr>
            <p:ph type="title"/>
          </p:nvPr>
        </p:nvSpPr>
        <p:spPr>
          <a:xfrm>
            <a:off x="457200" y="231553"/>
            <a:ext cx="7766100" cy="862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2800"/>
              <a:buFont typeface="Georgia"/>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3" name="Google Shape;53;p13"/>
          <p:cNvSpPr txBox="1"/>
          <p:nvPr>
            <p:ph idx="1" type="body"/>
          </p:nvPr>
        </p:nvSpPr>
        <p:spPr>
          <a:xfrm>
            <a:off x="457200" y="1512694"/>
            <a:ext cx="7740600" cy="2467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rgbClr val="2D637F"/>
              </a:buClr>
              <a:buSzPts val="1800"/>
              <a:buChar char="●"/>
              <a:defRPr/>
            </a:lvl1pPr>
            <a:lvl2pPr indent="-342900" lvl="1" marL="914400" rtl="0" algn="l">
              <a:spcBef>
                <a:spcPts val="1600"/>
              </a:spcBef>
              <a:spcAft>
                <a:spcPts val="0"/>
              </a:spcAft>
              <a:buClr>
                <a:srgbClr val="2D637F"/>
              </a:buClr>
              <a:buSzPts val="1800"/>
              <a:buChar char="○"/>
              <a:defRPr/>
            </a:lvl2pPr>
            <a:lvl3pPr indent="-342900" lvl="2" marL="1371600" rtl="0" algn="l">
              <a:spcBef>
                <a:spcPts val="1600"/>
              </a:spcBef>
              <a:spcAft>
                <a:spcPts val="0"/>
              </a:spcAft>
              <a:buClr>
                <a:srgbClr val="2D637F"/>
              </a:buClr>
              <a:buSzPts val="1800"/>
              <a:buChar char="■"/>
              <a:defRPr/>
            </a:lvl3pPr>
            <a:lvl4pPr indent="-342900" lvl="3" marL="1828800" rtl="0" algn="l">
              <a:spcBef>
                <a:spcPts val="1600"/>
              </a:spcBef>
              <a:spcAft>
                <a:spcPts val="0"/>
              </a:spcAft>
              <a:buClr>
                <a:srgbClr val="2D637F"/>
              </a:buClr>
              <a:buSzPts val="1800"/>
              <a:buChar char="●"/>
              <a:defRPr/>
            </a:lvl4pPr>
            <a:lvl5pPr indent="-342900" lvl="4" marL="2286000" rtl="0" algn="l">
              <a:spcBef>
                <a:spcPts val="1600"/>
              </a:spcBef>
              <a:spcAft>
                <a:spcPts val="0"/>
              </a:spcAft>
              <a:buClr>
                <a:srgbClr val="2D637F"/>
              </a:buClr>
              <a:buSzPts val="1800"/>
              <a:buChar char="○"/>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54" name="Google Shape;54;p13"/>
          <p:cNvSpPr txBox="1"/>
          <p:nvPr>
            <p:ph idx="12" type="sldNum"/>
          </p:nvPr>
        </p:nvSpPr>
        <p:spPr>
          <a:xfrm>
            <a:off x="8548759" y="4840170"/>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5" name="Shape 55"/>
        <p:cNvGrpSpPr/>
        <p:nvPr/>
      </p:nvGrpSpPr>
      <p:grpSpPr>
        <a:xfrm>
          <a:off x="0" y="0"/>
          <a:ext cx="0" cy="0"/>
          <a:chOff x="0" y="0"/>
          <a:chExt cx="0" cy="0"/>
        </a:xfrm>
      </p:grpSpPr>
      <p:sp>
        <p:nvSpPr>
          <p:cNvPr id="56" name="Google Shape;56;p14"/>
          <p:cNvSpPr txBox="1"/>
          <p:nvPr>
            <p:ph type="title"/>
          </p:nvPr>
        </p:nvSpPr>
        <p:spPr>
          <a:xfrm>
            <a:off x="457201" y="211322"/>
            <a:ext cx="7464300" cy="8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3000"/>
              <a:buFont typeface="Georgia"/>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4"/>
          <p:cNvSpPr txBox="1"/>
          <p:nvPr>
            <p:ph idx="1" type="body"/>
          </p:nvPr>
        </p:nvSpPr>
        <p:spPr>
          <a:xfrm>
            <a:off x="457201" y="1378333"/>
            <a:ext cx="3717900" cy="27834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lvl1pPr>
            <a:lvl2pPr indent="-317500" lvl="1" marL="914400" rtl="0" algn="l">
              <a:spcBef>
                <a:spcPts val="1600"/>
              </a:spcBef>
              <a:spcAft>
                <a:spcPts val="0"/>
              </a:spcAft>
              <a:buClr>
                <a:srgbClr val="2D637F"/>
              </a:buClr>
              <a:buSzPts val="1400"/>
              <a:buChar char="○"/>
              <a:defRPr sz="1400"/>
            </a:lvl2pPr>
            <a:lvl3pPr indent="-317500" lvl="2" marL="1371600" rtl="0" algn="l">
              <a:spcBef>
                <a:spcPts val="1600"/>
              </a:spcBef>
              <a:spcAft>
                <a:spcPts val="0"/>
              </a:spcAft>
              <a:buClr>
                <a:srgbClr val="2D637F"/>
              </a:buClr>
              <a:buSzPts val="1400"/>
              <a:buChar char="■"/>
              <a:defRPr sz="1400"/>
            </a:lvl3pPr>
            <a:lvl4pPr indent="-317500" lvl="3" marL="1828800" rtl="0" algn="l">
              <a:spcBef>
                <a:spcPts val="1600"/>
              </a:spcBef>
              <a:spcAft>
                <a:spcPts val="0"/>
              </a:spcAft>
              <a:buClr>
                <a:srgbClr val="2D637F"/>
              </a:buClr>
              <a:buSzPts val="1400"/>
              <a:buChar char="●"/>
              <a:defRPr sz="1400"/>
            </a:lvl4pPr>
            <a:lvl5pPr indent="-317500" lvl="4" marL="2286000" rtl="0" algn="l">
              <a:spcBef>
                <a:spcPts val="1600"/>
              </a:spcBef>
              <a:spcAft>
                <a:spcPts val="0"/>
              </a:spcAft>
              <a:buClr>
                <a:srgbClr val="2D637F"/>
              </a:buClr>
              <a:buSzPts val="1400"/>
              <a:buChar char="○"/>
              <a:defRPr/>
            </a:lvl5pPr>
            <a:lvl6pPr indent="-317500" lvl="5" marL="2743200" rtl="0" algn="l">
              <a:spcBef>
                <a:spcPts val="1600"/>
              </a:spcBef>
              <a:spcAft>
                <a:spcPts val="0"/>
              </a:spcAft>
              <a:buClr>
                <a:schemeClr val="dk1"/>
              </a:buClr>
              <a:buSzPts val="1400"/>
              <a:buChar char="■"/>
              <a:defRPr sz="1400"/>
            </a:lvl6pPr>
            <a:lvl7pPr indent="-317500" lvl="6" marL="3200400" rtl="0" algn="l">
              <a:spcBef>
                <a:spcPts val="1600"/>
              </a:spcBef>
              <a:spcAft>
                <a:spcPts val="0"/>
              </a:spcAft>
              <a:buClr>
                <a:schemeClr val="dk1"/>
              </a:buClr>
              <a:buSzPts val="1400"/>
              <a:buChar char="●"/>
              <a:defRPr sz="1400"/>
            </a:lvl7pPr>
            <a:lvl8pPr indent="-317500" lvl="7" marL="3657600" rtl="0" algn="l">
              <a:spcBef>
                <a:spcPts val="1600"/>
              </a:spcBef>
              <a:spcAft>
                <a:spcPts val="0"/>
              </a:spcAft>
              <a:buClr>
                <a:schemeClr val="dk1"/>
              </a:buClr>
              <a:buSzPts val="1400"/>
              <a:buChar char="○"/>
              <a:defRPr sz="1400"/>
            </a:lvl8pPr>
            <a:lvl9pPr indent="-317500" lvl="8" marL="4114800" rtl="0" algn="l">
              <a:spcBef>
                <a:spcPts val="1600"/>
              </a:spcBef>
              <a:spcAft>
                <a:spcPts val="1600"/>
              </a:spcAft>
              <a:buClr>
                <a:schemeClr val="dk1"/>
              </a:buClr>
              <a:buSzPts val="1400"/>
              <a:buChar char="■"/>
              <a:defRPr sz="1400"/>
            </a:lvl9pPr>
          </a:lstStyle>
          <a:p/>
        </p:txBody>
      </p:sp>
      <p:sp>
        <p:nvSpPr>
          <p:cNvPr id="58" name="Google Shape;58;p14"/>
          <p:cNvSpPr txBox="1"/>
          <p:nvPr>
            <p:ph idx="2" type="body"/>
          </p:nvPr>
        </p:nvSpPr>
        <p:spPr>
          <a:xfrm>
            <a:off x="4175125" y="1378333"/>
            <a:ext cx="3746400" cy="27834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solidFill>
                  <a:srgbClr val="2D637F"/>
                </a:solidFill>
              </a:defRPr>
            </a:lvl1pPr>
            <a:lvl2pPr indent="-317500" lvl="1" marL="914400" rtl="0" algn="l">
              <a:spcBef>
                <a:spcPts val="1600"/>
              </a:spcBef>
              <a:spcAft>
                <a:spcPts val="0"/>
              </a:spcAft>
              <a:buClr>
                <a:srgbClr val="2D637F"/>
              </a:buClr>
              <a:buSzPts val="1400"/>
              <a:buChar char="○"/>
              <a:defRPr sz="1400">
                <a:solidFill>
                  <a:srgbClr val="2D637F"/>
                </a:solidFill>
              </a:defRPr>
            </a:lvl2pPr>
            <a:lvl3pPr indent="-317500" lvl="2" marL="1371600" rtl="0" algn="l">
              <a:spcBef>
                <a:spcPts val="1600"/>
              </a:spcBef>
              <a:spcAft>
                <a:spcPts val="0"/>
              </a:spcAft>
              <a:buClr>
                <a:srgbClr val="2D637F"/>
              </a:buClr>
              <a:buSzPts val="1400"/>
              <a:buChar char="■"/>
              <a:defRPr sz="1400">
                <a:solidFill>
                  <a:srgbClr val="2D637F"/>
                </a:solidFill>
              </a:defRPr>
            </a:lvl3pPr>
            <a:lvl4pPr indent="-317500" lvl="3" marL="1828800" rtl="0" algn="l">
              <a:spcBef>
                <a:spcPts val="1600"/>
              </a:spcBef>
              <a:spcAft>
                <a:spcPts val="0"/>
              </a:spcAft>
              <a:buClr>
                <a:srgbClr val="2D637F"/>
              </a:buClr>
              <a:buSzPts val="1400"/>
              <a:buChar char="●"/>
              <a:defRPr sz="1400">
                <a:solidFill>
                  <a:srgbClr val="2D637F"/>
                </a:solidFill>
              </a:defRPr>
            </a:lvl4pPr>
            <a:lvl5pPr indent="-317500" lvl="4" marL="2286000" rtl="0" algn="l">
              <a:spcBef>
                <a:spcPts val="1600"/>
              </a:spcBef>
              <a:spcAft>
                <a:spcPts val="0"/>
              </a:spcAft>
              <a:buClr>
                <a:srgbClr val="2D637F"/>
              </a:buClr>
              <a:buSzPts val="1400"/>
              <a:buChar char="○"/>
              <a:defRPr>
                <a:solidFill>
                  <a:srgbClr val="2D637F"/>
                </a:solidFill>
              </a:defRPr>
            </a:lvl5pPr>
            <a:lvl6pPr indent="-317500" lvl="5" marL="2743200" rtl="0" algn="l">
              <a:spcBef>
                <a:spcPts val="1600"/>
              </a:spcBef>
              <a:spcAft>
                <a:spcPts val="0"/>
              </a:spcAft>
              <a:buClr>
                <a:schemeClr val="dk1"/>
              </a:buClr>
              <a:buSzPts val="1400"/>
              <a:buChar char="■"/>
              <a:defRPr sz="1400"/>
            </a:lvl6pPr>
            <a:lvl7pPr indent="-317500" lvl="6" marL="3200400" rtl="0" algn="l">
              <a:spcBef>
                <a:spcPts val="1600"/>
              </a:spcBef>
              <a:spcAft>
                <a:spcPts val="0"/>
              </a:spcAft>
              <a:buClr>
                <a:schemeClr val="dk1"/>
              </a:buClr>
              <a:buSzPts val="1400"/>
              <a:buChar char="●"/>
              <a:defRPr sz="1400"/>
            </a:lvl7pPr>
            <a:lvl8pPr indent="-317500" lvl="7" marL="3657600" rtl="0" algn="l">
              <a:spcBef>
                <a:spcPts val="1600"/>
              </a:spcBef>
              <a:spcAft>
                <a:spcPts val="0"/>
              </a:spcAft>
              <a:buClr>
                <a:schemeClr val="dk1"/>
              </a:buClr>
              <a:buSzPts val="1400"/>
              <a:buChar char="○"/>
              <a:defRPr sz="1400"/>
            </a:lvl8pPr>
            <a:lvl9pPr indent="-317500" lvl="8" marL="4114800" rtl="0" algn="l">
              <a:spcBef>
                <a:spcPts val="1600"/>
              </a:spcBef>
              <a:spcAft>
                <a:spcPts val="1600"/>
              </a:spcAft>
              <a:buClr>
                <a:schemeClr val="dk1"/>
              </a:buClr>
              <a:buSzPts val="1400"/>
              <a:buChar char="■"/>
              <a:defRPr sz="1400"/>
            </a:lvl9pPr>
          </a:lstStyle>
          <a:p/>
        </p:txBody>
      </p:sp>
      <p:sp>
        <p:nvSpPr>
          <p:cNvPr id="59" name="Google Shape;5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762125"/>
            <a:ext cx="8520600" cy="2806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Georgia"/>
              <a:buNone/>
              <a:defRPr b="1" sz="2800">
                <a:solidFill>
                  <a:schemeClr val="dk1"/>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p:txBody>
      </p:sp>
      <p:sp>
        <p:nvSpPr>
          <p:cNvPr id="7" name="Google Shape;7;p1"/>
          <p:cNvSpPr txBox="1"/>
          <p:nvPr>
            <p:ph idx="1" type="body"/>
          </p:nvPr>
        </p:nvSpPr>
        <p:spPr>
          <a:xfrm>
            <a:off x="311700" y="1762125"/>
            <a:ext cx="8520600" cy="2806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ucida Sans"/>
              <a:buChar char="●"/>
              <a:defRPr sz="1800">
                <a:solidFill>
                  <a:schemeClr val="dk2"/>
                </a:solidFill>
                <a:latin typeface="Lucida Sans"/>
                <a:ea typeface="Lucida Sans"/>
                <a:cs typeface="Lucida Sans"/>
                <a:sym typeface="Lucida Sans"/>
              </a:defRPr>
            </a:lvl1pPr>
            <a:lvl2pPr indent="-317500" lvl="1" marL="9144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2pPr>
            <a:lvl3pPr indent="-317500" lvl="2" marL="13716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3pPr>
            <a:lvl4pPr indent="-317500" lvl="3" marL="18288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4pPr>
            <a:lvl5pPr indent="-317500" lvl="4" marL="22860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5pPr>
            <a:lvl6pPr indent="-317500" lvl="5" marL="27432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6pPr>
            <a:lvl7pPr indent="-317500" lvl="6" marL="32004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7pPr>
            <a:lvl8pPr indent="-317500" lvl="7" marL="36576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8pPr>
            <a:lvl9pPr indent="-317500" lvl="8" marL="4114800">
              <a:lnSpc>
                <a:spcPct val="115000"/>
              </a:lnSpc>
              <a:spcBef>
                <a:spcPts val="1600"/>
              </a:spcBef>
              <a:spcAft>
                <a:spcPts val="1600"/>
              </a:spcAft>
              <a:buClr>
                <a:schemeClr val="dk2"/>
              </a:buClr>
              <a:buSzPts val="1400"/>
              <a:buFont typeface="Lucida Sans"/>
              <a:buChar char="■"/>
              <a:defRPr>
                <a:solidFill>
                  <a:schemeClr val="dk2"/>
                </a:solidFill>
                <a:latin typeface="Lucida Sans"/>
                <a:ea typeface="Lucida Sans"/>
                <a:cs typeface="Lucida Sans"/>
                <a:sym typeface="Lucida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441550" y="1071750"/>
            <a:ext cx="8702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2"/>
              </a:solidFill>
              <a:latin typeface="Lucida Sans"/>
              <a:ea typeface="Lucida Sans"/>
              <a:cs typeface="Lucida Sans"/>
              <a:sym typeface="Lucida Sans"/>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cs.google.com/document/d/1AU0ii0igvj3Q5-VEXEmDn1jW7CUCqX-jBQYIY-DsVC0/edit?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slide" Target="/ppt/slides/slide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arxiv.org/abs/2010.11125" TargetMode="External"/><Relationship Id="rId4" Type="http://schemas.openxmlformats.org/officeDocument/2006/relationships/hyperlink" Target="https://arxiv.org/pdf/2010.11934.pdf" TargetMode="External"/><Relationship Id="rId5" Type="http://schemas.openxmlformats.org/officeDocument/2006/relationships/hyperlink" Target="https://arxiv.org/pdf/1910.10683.pdf" TargetMode="External"/><Relationship Id="rId6" Type="http://schemas.openxmlformats.org/officeDocument/2006/relationships/hyperlink" Target="http://www.statmt.org/wmt21/large-scale-multilingual-translation-task.html" TargetMode="External"/><Relationship Id="rId7" Type="http://schemas.openxmlformats.org/officeDocument/2006/relationships/hyperlink" Target="https://aclanthology.org/P02-1040.pdf" TargetMode="External"/><Relationship Id="rId8" Type="http://schemas.openxmlformats.org/officeDocument/2006/relationships/hyperlink" Target="https://arxiv.org/pdf/1706.03762.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ctrTitle"/>
          </p:nvPr>
        </p:nvSpPr>
        <p:spPr>
          <a:xfrm>
            <a:off x="311700" y="744575"/>
            <a:ext cx="8520600" cy="11475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b="0" lang="en" sz="2600">
                <a:uFill>
                  <a:noFill/>
                </a:uFill>
                <a:hlinkClick r:id="rId3"/>
              </a:rPr>
              <a:t>Transfer Learning across Transformer Models on Multi Language Translation Task</a:t>
            </a:r>
            <a:endParaRPr b="0" sz="3600"/>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nvSpPr>
        <p:spPr>
          <a:xfrm>
            <a:off x="2629050" y="2336525"/>
            <a:ext cx="3207600" cy="1391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a:solidFill>
                  <a:srgbClr val="1C4587"/>
                </a:solidFill>
                <a:latin typeface="Georgia"/>
                <a:ea typeface="Georgia"/>
                <a:cs typeface="Georgia"/>
                <a:sym typeface="Georgia"/>
              </a:rPr>
              <a:t>Kevin Ngo, Prakhar Maini</a:t>
            </a:r>
            <a:r>
              <a:rPr b="1" lang="en">
                <a:solidFill>
                  <a:schemeClr val="dk1"/>
                </a:solidFill>
                <a:latin typeface="Georgia"/>
                <a:ea typeface="Georgia"/>
                <a:cs typeface="Georgia"/>
                <a:sym typeface="Georgia"/>
              </a:rPr>
              <a:t> </a:t>
            </a:r>
            <a:endParaRPr i="1">
              <a:solidFill>
                <a:schemeClr val="dk1"/>
              </a:solidFill>
              <a:latin typeface="Georgia"/>
              <a:ea typeface="Georgia"/>
              <a:cs typeface="Georgia"/>
              <a:sym typeface="Georgia"/>
            </a:endParaRPr>
          </a:p>
          <a:p>
            <a:pPr indent="0" lvl="0" marL="0" rtl="0" algn="ctr">
              <a:lnSpc>
                <a:spcPct val="115000"/>
              </a:lnSpc>
              <a:spcBef>
                <a:spcPts val="0"/>
              </a:spcBef>
              <a:spcAft>
                <a:spcPts val="0"/>
              </a:spcAft>
              <a:buNone/>
            </a:pPr>
            <a:r>
              <a:t/>
            </a:r>
            <a:endParaRPr>
              <a:solidFill>
                <a:schemeClr val="dk1"/>
              </a:solidFill>
              <a:latin typeface="Georgia"/>
              <a:ea typeface="Georgia"/>
              <a:cs typeface="Georgia"/>
              <a:sym typeface="Georgia"/>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W266: Natural Language Processing</a:t>
            </a:r>
            <a:endParaRPr>
              <a:solidFill>
                <a:schemeClr val="dk1"/>
              </a:solidFill>
              <a:latin typeface="Georgia"/>
              <a:ea typeface="Georgia"/>
              <a:cs typeface="Georgia"/>
              <a:sym typeface="Georgia"/>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UC Berkeley School of Information</a:t>
            </a:r>
            <a:endParaRPr>
              <a:solidFill>
                <a:schemeClr val="dk1"/>
              </a:solidFill>
              <a:latin typeface="Georgia"/>
              <a:ea typeface="Georgia"/>
              <a:cs typeface="Georgia"/>
              <a:sym typeface="Georgia"/>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{kngo, prakharmaini}@berkeley.edu</a:t>
            </a:r>
            <a:endParaRPr>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45025"/>
            <a:ext cx="8520600" cy="4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Analysis - I</a:t>
            </a:r>
            <a:endParaRPr/>
          </a:p>
        </p:txBody>
      </p:sp>
      <p:sp>
        <p:nvSpPr>
          <p:cNvPr id="159" name="Google Shape;15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4"/>
          <p:cNvSpPr txBox="1"/>
          <p:nvPr/>
        </p:nvSpPr>
        <p:spPr>
          <a:xfrm>
            <a:off x="210700" y="952500"/>
            <a:ext cx="8142900" cy="3274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100">
                <a:solidFill>
                  <a:schemeClr val="dk1"/>
                </a:solidFill>
                <a:latin typeface="Georgia"/>
                <a:ea typeface="Georgia"/>
                <a:cs typeface="Georgia"/>
                <a:sym typeface="Georgia"/>
              </a:rPr>
              <a:t>Source (mk)</a:t>
            </a:r>
            <a:r>
              <a:rPr lang="en" sz="1100">
                <a:solidFill>
                  <a:schemeClr val="dk1"/>
                </a:solidFill>
                <a:latin typeface="Georgia"/>
                <a:ea typeface="Georgia"/>
                <a:cs typeface="Georgia"/>
                <a:sym typeface="Georgia"/>
              </a:rPr>
              <a:t>: </a:t>
            </a:r>
            <a:r>
              <a:rPr lang="en" sz="1100">
                <a:solidFill>
                  <a:schemeClr val="dk1"/>
                </a:solidFill>
                <a:highlight>
                  <a:srgbClr val="FFFFFF"/>
                </a:highlight>
                <a:latin typeface="Georgia"/>
                <a:ea typeface="Georgia"/>
                <a:cs typeface="Georgia"/>
                <a:sym typeface="Georgia"/>
              </a:rPr>
              <a:t>Постојат многу нешта кои треба да ги земете во предвид пред и кога патувате некаде.</a:t>
            </a:r>
            <a:endParaRPr sz="1100">
              <a:solidFill>
                <a:schemeClr val="dk1"/>
              </a:solidFill>
              <a:highlight>
                <a:srgbClr val="FFFFFF"/>
              </a:highlight>
              <a:latin typeface="Georgia"/>
              <a:ea typeface="Georgia"/>
              <a:cs typeface="Georgia"/>
              <a:sym typeface="Georgia"/>
            </a:endParaRPr>
          </a:p>
          <a:p>
            <a:pPr indent="0" lvl="0" marL="0" rtl="0" algn="just">
              <a:lnSpc>
                <a:spcPct val="115000"/>
              </a:lnSpc>
              <a:spcBef>
                <a:spcPts val="0"/>
              </a:spcBef>
              <a:spcAft>
                <a:spcPts val="0"/>
              </a:spcAft>
              <a:buNone/>
            </a:pPr>
            <a:r>
              <a:rPr b="1" lang="en" sz="1100">
                <a:solidFill>
                  <a:schemeClr val="dk1"/>
                </a:solidFill>
                <a:highlight>
                  <a:srgbClr val="FFFFFF"/>
                </a:highlight>
                <a:latin typeface="Georgia"/>
                <a:ea typeface="Georgia"/>
                <a:cs typeface="Georgia"/>
                <a:sym typeface="Georgia"/>
              </a:rPr>
              <a:t>Google translate ref</a:t>
            </a:r>
            <a:r>
              <a:rPr lang="en" sz="1100">
                <a:solidFill>
                  <a:schemeClr val="dk1"/>
                </a:solidFill>
                <a:highlight>
                  <a:srgbClr val="FFFFFF"/>
                </a:highlight>
                <a:latin typeface="Georgia"/>
                <a:ea typeface="Georgia"/>
                <a:cs typeface="Georgia"/>
                <a:sym typeface="Georgia"/>
              </a:rPr>
              <a:t>: There are many things to consider before and when you travel somewhere.</a:t>
            </a:r>
            <a:endParaRPr sz="1100">
              <a:solidFill>
                <a:schemeClr val="dk1"/>
              </a:solidFill>
              <a:highlight>
                <a:srgbClr val="FFFFFF"/>
              </a:highlight>
              <a:latin typeface="Georgia"/>
              <a:ea typeface="Georgia"/>
              <a:cs typeface="Georgia"/>
              <a:sym typeface="Georgia"/>
            </a:endParaRPr>
          </a:p>
          <a:p>
            <a:pPr indent="0" lvl="0" marL="0" rtl="0" algn="just">
              <a:lnSpc>
                <a:spcPct val="115000"/>
              </a:lnSpc>
              <a:spcBef>
                <a:spcPts val="0"/>
              </a:spcBef>
              <a:spcAft>
                <a:spcPts val="0"/>
              </a:spcAft>
              <a:buNone/>
            </a:pPr>
            <a:r>
              <a:rPr b="1" lang="en" sz="1100">
                <a:solidFill>
                  <a:schemeClr val="dk1"/>
                </a:solidFill>
                <a:highlight>
                  <a:srgbClr val="FFFFFF"/>
                </a:highlight>
                <a:latin typeface="Georgia"/>
                <a:ea typeface="Georgia"/>
                <a:cs typeface="Georgia"/>
                <a:sym typeface="Georgia"/>
              </a:rPr>
              <a:t>Target (en)</a:t>
            </a:r>
            <a:r>
              <a:rPr lang="en" sz="1100">
                <a:solidFill>
                  <a:schemeClr val="dk1"/>
                </a:solidFill>
                <a:highlight>
                  <a:srgbClr val="FFFFFF"/>
                </a:highlight>
                <a:latin typeface="Georgia"/>
                <a:ea typeface="Georgia"/>
                <a:cs typeface="Georgia"/>
                <a:sym typeface="Georgia"/>
              </a:rPr>
              <a:t>: There are many things you have to take into consideration before and when you travel somewhere.</a:t>
            </a:r>
            <a:endParaRPr sz="1100">
              <a:solidFill>
                <a:schemeClr val="dk1"/>
              </a:solidFill>
              <a:highlight>
                <a:srgbClr val="FFFFFF"/>
              </a:highlight>
              <a:latin typeface="Georgia"/>
              <a:ea typeface="Georgia"/>
              <a:cs typeface="Georgia"/>
              <a:sym typeface="Georgia"/>
            </a:endParaRPr>
          </a:p>
          <a:p>
            <a:pPr indent="0" lvl="0" marL="0" rtl="0" algn="just">
              <a:lnSpc>
                <a:spcPct val="115000"/>
              </a:lnSpc>
              <a:spcBef>
                <a:spcPts val="0"/>
              </a:spcBef>
              <a:spcAft>
                <a:spcPts val="0"/>
              </a:spcAft>
              <a:buNone/>
            </a:pPr>
            <a:r>
              <a:t/>
            </a:r>
            <a:endParaRPr b="1" sz="1100">
              <a:solidFill>
                <a:schemeClr val="dk1"/>
              </a:solidFill>
              <a:highlight>
                <a:srgbClr val="FFFFFF"/>
              </a:highlight>
              <a:latin typeface="Georgia"/>
              <a:ea typeface="Georgia"/>
              <a:cs typeface="Georgia"/>
              <a:sym typeface="Georgia"/>
            </a:endParaRPr>
          </a:p>
          <a:p>
            <a:pPr indent="0" lvl="0" marL="0" rtl="0" algn="just">
              <a:lnSpc>
                <a:spcPct val="115000"/>
              </a:lnSpc>
              <a:spcBef>
                <a:spcPts val="0"/>
              </a:spcBef>
              <a:spcAft>
                <a:spcPts val="0"/>
              </a:spcAft>
              <a:buNone/>
            </a:pPr>
            <a:r>
              <a:rPr b="1" lang="en" sz="1100">
                <a:solidFill>
                  <a:schemeClr val="dk1"/>
                </a:solidFill>
                <a:highlight>
                  <a:srgbClr val="FFFFFF"/>
                </a:highlight>
                <a:latin typeface="Georgia"/>
                <a:ea typeface="Georgia"/>
                <a:cs typeface="Georgia"/>
                <a:sym typeface="Georgia"/>
              </a:rPr>
              <a:t>ME-TW translation</a:t>
            </a:r>
            <a:r>
              <a:rPr lang="en" sz="1100">
                <a:solidFill>
                  <a:schemeClr val="dk1"/>
                </a:solidFill>
                <a:highlight>
                  <a:srgbClr val="FFFFFF"/>
                </a:highlight>
                <a:latin typeface="Georgia"/>
                <a:ea typeface="Georgia"/>
                <a:cs typeface="Georgia"/>
                <a:sym typeface="Georgia"/>
              </a:rPr>
              <a:t>:</a:t>
            </a:r>
            <a:endParaRPr sz="1100">
              <a:solidFill>
                <a:schemeClr val="dk1"/>
              </a:solidFill>
              <a:highlight>
                <a:srgbClr val="FFFFFF"/>
              </a:highlight>
              <a:latin typeface="Georgia"/>
              <a:ea typeface="Georgia"/>
              <a:cs typeface="Georgia"/>
              <a:sym typeface="Georgia"/>
            </a:endParaRPr>
          </a:p>
          <a:p>
            <a:pPr indent="-298450" lvl="0" marL="457200" rtl="0" algn="just">
              <a:lnSpc>
                <a:spcPct val="115000"/>
              </a:lnSpc>
              <a:spcBef>
                <a:spcPts val="0"/>
              </a:spcBef>
              <a:spcAft>
                <a:spcPts val="0"/>
              </a:spcAft>
              <a:buClr>
                <a:schemeClr val="dk1"/>
              </a:buClr>
              <a:buSzPts val="1100"/>
              <a:buFont typeface="Times New Roman"/>
              <a:buChar char="●"/>
            </a:pPr>
            <a:r>
              <a:rPr b="1" lang="en" sz="1100">
                <a:solidFill>
                  <a:schemeClr val="dk1"/>
                </a:solidFill>
                <a:highlight>
                  <a:srgbClr val="FFFFFF"/>
                </a:highlight>
                <a:latin typeface="Georgia"/>
                <a:ea typeface="Georgia"/>
                <a:cs typeface="Georgia"/>
                <a:sym typeface="Georgia"/>
              </a:rPr>
              <a:t>10K training (BLEU 38.7)</a:t>
            </a:r>
            <a:r>
              <a:rPr lang="en" sz="1100">
                <a:solidFill>
                  <a:schemeClr val="dk1"/>
                </a:solidFill>
                <a:highlight>
                  <a:srgbClr val="FFFFFF"/>
                </a:highlight>
                <a:latin typeface="Georgia"/>
                <a:ea typeface="Georgia"/>
                <a:cs typeface="Georgia"/>
                <a:sym typeface="Georgia"/>
              </a:rPr>
              <a:t>: There are many things that you </a:t>
            </a:r>
            <a:r>
              <a:rPr b="1" lang="en" sz="1100">
                <a:solidFill>
                  <a:srgbClr val="FF0000"/>
                </a:solidFill>
                <a:highlight>
                  <a:srgbClr val="FFFFFF"/>
                </a:highlight>
                <a:latin typeface="Georgia"/>
                <a:ea typeface="Georgia"/>
                <a:cs typeface="Georgia"/>
                <a:sym typeface="Georgia"/>
              </a:rPr>
              <a:t>need </a:t>
            </a:r>
            <a:r>
              <a:rPr lang="en" sz="1100">
                <a:solidFill>
                  <a:schemeClr val="dk1"/>
                </a:solidFill>
                <a:highlight>
                  <a:srgbClr val="FFFFFF"/>
                </a:highlight>
                <a:latin typeface="Georgia"/>
                <a:ea typeface="Georgia"/>
                <a:cs typeface="Georgia"/>
                <a:sym typeface="Georgia"/>
              </a:rPr>
              <a:t>to take into consideration before you </a:t>
            </a:r>
            <a:r>
              <a:rPr b="1" lang="en" sz="1100">
                <a:solidFill>
                  <a:srgbClr val="FF0000"/>
                </a:solidFill>
                <a:highlight>
                  <a:srgbClr val="FFFFFF"/>
                </a:highlight>
                <a:latin typeface="Georgia"/>
                <a:ea typeface="Georgia"/>
                <a:cs typeface="Georgia"/>
                <a:sym typeface="Georgia"/>
              </a:rPr>
              <a:t>to me</a:t>
            </a:r>
            <a:r>
              <a:rPr lang="en" sz="1100">
                <a:solidFill>
                  <a:schemeClr val="dk1"/>
                </a:solidFill>
                <a:highlight>
                  <a:srgbClr val="FFFFFF"/>
                </a:highlight>
                <a:latin typeface="Georgia"/>
                <a:ea typeface="Georgia"/>
                <a:cs typeface="Georgia"/>
                <a:sym typeface="Georgia"/>
              </a:rPr>
              <a:t>.</a:t>
            </a:r>
            <a:endParaRPr sz="1100">
              <a:solidFill>
                <a:schemeClr val="dk1"/>
              </a:solidFill>
              <a:highlight>
                <a:srgbClr val="FFFFFF"/>
              </a:highlight>
              <a:latin typeface="Georgia"/>
              <a:ea typeface="Georgia"/>
              <a:cs typeface="Georgia"/>
              <a:sym typeface="Georgia"/>
            </a:endParaRPr>
          </a:p>
          <a:p>
            <a:pPr indent="-298450" lvl="0" marL="457200" rtl="0" algn="just">
              <a:lnSpc>
                <a:spcPct val="115000"/>
              </a:lnSpc>
              <a:spcBef>
                <a:spcPts val="0"/>
              </a:spcBef>
              <a:spcAft>
                <a:spcPts val="0"/>
              </a:spcAft>
              <a:buClr>
                <a:schemeClr val="dk1"/>
              </a:buClr>
              <a:buSzPts val="1100"/>
              <a:buFont typeface="Times New Roman"/>
              <a:buChar char="●"/>
            </a:pPr>
            <a:r>
              <a:rPr b="1" lang="en" sz="1100">
                <a:solidFill>
                  <a:schemeClr val="dk1"/>
                </a:solidFill>
                <a:highlight>
                  <a:srgbClr val="FFFFFF"/>
                </a:highlight>
                <a:latin typeface="Georgia"/>
                <a:ea typeface="Georgia"/>
                <a:cs typeface="Georgia"/>
                <a:sym typeface="Georgia"/>
              </a:rPr>
              <a:t>20K training (BLEU 64.5)</a:t>
            </a:r>
            <a:r>
              <a:rPr lang="en" sz="1100">
                <a:solidFill>
                  <a:schemeClr val="dk1"/>
                </a:solidFill>
                <a:highlight>
                  <a:srgbClr val="FFFFFF"/>
                </a:highlight>
                <a:latin typeface="Georgia"/>
                <a:ea typeface="Georgia"/>
                <a:cs typeface="Georgia"/>
                <a:sym typeface="Georgia"/>
              </a:rPr>
              <a:t>: There are many things you </a:t>
            </a:r>
            <a:r>
              <a:rPr b="1" lang="en" sz="1100">
                <a:solidFill>
                  <a:srgbClr val="FF0000"/>
                </a:solidFill>
                <a:highlight>
                  <a:srgbClr val="FFFFFF"/>
                </a:highlight>
                <a:latin typeface="Georgia"/>
                <a:ea typeface="Georgia"/>
                <a:cs typeface="Georgia"/>
                <a:sym typeface="Georgia"/>
              </a:rPr>
              <a:t>need </a:t>
            </a:r>
            <a:r>
              <a:rPr lang="en" sz="1100">
                <a:solidFill>
                  <a:schemeClr val="dk1"/>
                </a:solidFill>
                <a:highlight>
                  <a:srgbClr val="FFFFFF"/>
                </a:highlight>
                <a:latin typeface="Georgia"/>
                <a:ea typeface="Georgia"/>
                <a:cs typeface="Georgia"/>
                <a:sym typeface="Georgia"/>
              </a:rPr>
              <a:t>to take into consideration before and when you </a:t>
            </a:r>
            <a:r>
              <a:rPr b="1" lang="en" sz="1100">
                <a:solidFill>
                  <a:srgbClr val="FF0000"/>
                </a:solidFill>
                <a:highlight>
                  <a:srgbClr val="FFFFFF"/>
                </a:highlight>
                <a:latin typeface="Georgia"/>
                <a:ea typeface="Georgia"/>
                <a:cs typeface="Georgia"/>
                <a:sym typeface="Georgia"/>
              </a:rPr>
              <a:t>do</a:t>
            </a:r>
            <a:r>
              <a:rPr lang="en" sz="1100">
                <a:solidFill>
                  <a:schemeClr val="dk1"/>
                </a:solidFill>
                <a:highlight>
                  <a:srgbClr val="FFFFFF"/>
                </a:highlight>
                <a:latin typeface="Georgia"/>
                <a:ea typeface="Georgia"/>
                <a:cs typeface="Georgia"/>
                <a:sym typeface="Georgia"/>
              </a:rPr>
              <a:t>.</a:t>
            </a:r>
            <a:endParaRPr sz="1100">
              <a:solidFill>
                <a:schemeClr val="dk1"/>
              </a:solidFill>
              <a:highlight>
                <a:srgbClr val="FFFFFF"/>
              </a:highlight>
              <a:latin typeface="Georgia"/>
              <a:ea typeface="Georgia"/>
              <a:cs typeface="Georgia"/>
              <a:sym typeface="Georgia"/>
            </a:endParaRPr>
          </a:p>
          <a:p>
            <a:pPr indent="0" lvl="0" marL="0" rtl="0" algn="just">
              <a:lnSpc>
                <a:spcPct val="115000"/>
              </a:lnSpc>
              <a:spcBef>
                <a:spcPts val="0"/>
              </a:spcBef>
              <a:spcAft>
                <a:spcPts val="0"/>
              </a:spcAft>
              <a:buNone/>
            </a:pPr>
            <a:r>
              <a:t/>
            </a:r>
            <a:endParaRPr b="1" sz="1100">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rPr b="1" lang="en" sz="1100">
                <a:solidFill>
                  <a:schemeClr val="dk1"/>
                </a:solidFill>
                <a:latin typeface="Georgia"/>
                <a:ea typeface="Georgia"/>
                <a:cs typeface="Georgia"/>
                <a:sym typeface="Georgia"/>
              </a:rPr>
              <a:t>Observations</a:t>
            </a:r>
            <a:r>
              <a:rPr lang="en" sz="1100">
                <a:solidFill>
                  <a:schemeClr val="dk1"/>
                </a:solidFill>
                <a:latin typeface="Georgia"/>
                <a:ea typeface="Georgia"/>
                <a:cs typeface="Georgia"/>
                <a:sym typeface="Georgia"/>
              </a:rPr>
              <a:t>:</a:t>
            </a:r>
            <a:endParaRPr sz="1100">
              <a:solidFill>
                <a:schemeClr val="dk1"/>
              </a:solidFill>
              <a:latin typeface="Georgia"/>
              <a:ea typeface="Georgia"/>
              <a:cs typeface="Georgia"/>
              <a:sym typeface="Georgia"/>
            </a:endParaRPr>
          </a:p>
          <a:p>
            <a:pPr indent="-298450" lvl="0" marL="457200" rtl="0" algn="just">
              <a:lnSpc>
                <a:spcPct val="115000"/>
              </a:lnSpc>
              <a:spcBef>
                <a:spcPts val="0"/>
              </a:spcBef>
              <a:spcAft>
                <a:spcPts val="0"/>
              </a:spcAft>
              <a:buClr>
                <a:schemeClr val="dk1"/>
              </a:buClr>
              <a:buSzPts val="1100"/>
              <a:buFont typeface="Georgia"/>
              <a:buAutoNum type="arabicPeriod"/>
            </a:pPr>
            <a:r>
              <a:rPr lang="en" sz="1100">
                <a:solidFill>
                  <a:schemeClr val="dk1"/>
                </a:solidFill>
                <a:latin typeface="Georgia"/>
                <a:ea typeface="Georgia"/>
                <a:cs typeface="Georgia"/>
                <a:sym typeface="Georgia"/>
              </a:rPr>
              <a:t>Google translate reference</a:t>
            </a:r>
            <a:r>
              <a:rPr baseline="30000" lang="en" sz="1100">
                <a:solidFill>
                  <a:schemeClr val="dk1"/>
                </a:solidFill>
                <a:latin typeface="Georgia"/>
                <a:ea typeface="Georgia"/>
                <a:cs typeface="Georgia"/>
                <a:sym typeface="Georgia"/>
              </a:rPr>
              <a:t> </a:t>
            </a:r>
            <a:r>
              <a:rPr lang="en" sz="1100">
                <a:solidFill>
                  <a:schemeClr val="dk1"/>
                </a:solidFill>
                <a:latin typeface="Georgia"/>
                <a:ea typeface="Georgia"/>
                <a:cs typeface="Georgia"/>
                <a:sym typeface="Georgia"/>
              </a:rPr>
              <a:t>is quite close to the target sentence, however, google translate version is more succinct. </a:t>
            </a:r>
            <a:endParaRPr sz="1100">
              <a:solidFill>
                <a:schemeClr val="dk1"/>
              </a:solidFill>
              <a:latin typeface="Georgia"/>
              <a:ea typeface="Georgia"/>
              <a:cs typeface="Georgia"/>
              <a:sym typeface="Georgia"/>
            </a:endParaRPr>
          </a:p>
          <a:p>
            <a:pPr indent="-298450" lvl="0" marL="457200" rtl="0" algn="just">
              <a:lnSpc>
                <a:spcPct val="115000"/>
              </a:lnSpc>
              <a:spcBef>
                <a:spcPts val="0"/>
              </a:spcBef>
              <a:spcAft>
                <a:spcPts val="0"/>
              </a:spcAft>
              <a:buClr>
                <a:schemeClr val="dk1"/>
              </a:buClr>
              <a:buSzPts val="1100"/>
              <a:buFont typeface="Georgia"/>
              <a:buAutoNum type="arabicPeriod"/>
            </a:pPr>
            <a:r>
              <a:rPr lang="en" sz="1100">
                <a:solidFill>
                  <a:schemeClr val="dk1"/>
                </a:solidFill>
                <a:latin typeface="Georgia"/>
                <a:ea typeface="Georgia"/>
                <a:cs typeface="Georgia"/>
                <a:sym typeface="Georgia"/>
              </a:rPr>
              <a:t>Both 10K and 20K models are confusing “have to” with “need to”. From the perspective of translation quality, this doesn’t seem like an error.  </a:t>
            </a:r>
            <a:endParaRPr sz="1100">
              <a:solidFill>
                <a:schemeClr val="dk1"/>
              </a:solidFill>
              <a:latin typeface="Georgia"/>
              <a:ea typeface="Georgia"/>
              <a:cs typeface="Georgia"/>
              <a:sym typeface="Georgia"/>
            </a:endParaRPr>
          </a:p>
          <a:p>
            <a:pPr indent="-298450" lvl="0" marL="457200" rtl="0" algn="just">
              <a:lnSpc>
                <a:spcPct val="115000"/>
              </a:lnSpc>
              <a:spcBef>
                <a:spcPts val="0"/>
              </a:spcBef>
              <a:spcAft>
                <a:spcPts val="0"/>
              </a:spcAft>
              <a:buClr>
                <a:schemeClr val="dk1"/>
              </a:buClr>
              <a:buSzPts val="1100"/>
              <a:buFont typeface="Georgia"/>
              <a:buAutoNum type="arabicPeriod"/>
            </a:pPr>
            <a:r>
              <a:rPr lang="en" sz="1100">
                <a:solidFill>
                  <a:schemeClr val="dk1"/>
                </a:solidFill>
                <a:latin typeface="Georgia"/>
                <a:ea typeface="Georgia"/>
                <a:cs typeface="Georgia"/>
                <a:sym typeface="Georgia"/>
              </a:rPr>
              <a:t>Model translations are first person whereas the reference translation is in third person. This is a unique artifact of the training set.</a:t>
            </a:r>
            <a:endParaRPr sz="1100">
              <a:solidFill>
                <a:schemeClr val="dk1"/>
              </a:solidFill>
              <a:latin typeface="Georgia"/>
              <a:ea typeface="Georgia"/>
              <a:cs typeface="Georgia"/>
              <a:sym typeface="Georgia"/>
            </a:endParaRPr>
          </a:p>
          <a:p>
            <a:pPr indent="-298450" lvl="0" marL="457200" rtl="0" algn="just">
              <a:lnSpc>
                <a:spcPct val="115000"/>
              </a:lnSpc>
              <a:spcBef>
                <a:spcPts val="0"/>
              </a:spcBef>
              <a:spcAft>
                <a:spcPts val="0"/>
              </a:spcAft>
              <a:buClr>
                <a:schemeClr val="dk1"/>
              </a:buClr>
              <a:buSzPts val="1100"/>
              <a:buFont typeface="Georgia"/>
              <a:buAutoNum type="arabicPeriod"/>
            </a:pPr>
            <a:r>
              <a:rPr lang="en" sz="1100">
                <a:solidFill>
                  <a:schemeClr val="dk1"/>
                </a:solidFill>
                <a:latin typeface="Georgia"/>
                <a:ea typeface="Georgia"/>
                <a:cs typeface="Georgia"/>
                <a:sym typeface="Georgia"/>
              </a:rPr>
              <a:t>Both models found it hard to translate the end of sentence (i.e. “travel somewhere”). The models are not able to capture the travel context which is presented at the very end of the source sentence (“</a:t>
            </a:r>
            <a:r>
              <a:rPr lang="en" sz="1100">
                <a:solidFill>
                  <a:schemeClr val="dk1"/>
                </a:solidFill>
                <a:highlight>
                  <a:srgbClr val="FFFFFF"/>
                </a:highlight>
                <a:latin typeface="Georgia"/>
                <a:ea typeface="Georgia"/>
                <a:cs typeface="Georgia"/>
                <a:sym typeface="Georgia"/>
              </a:rPr>
              <a:t>патувате некаде”).</a:t>
            </a:r>
            <a:endParaRPr sz="11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45025"/>
            <a:ext cx="8520600" cy="4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Analysis - II</a:t>
            </a:r>
            <a:endParaRPr/>
          </a:p>
        </p:txBody>
      </p:sp>
      <p:sp>
        <p:nvSpPr>
          <p:cNvPr id="166" name="Google Shape;166;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5"/>
          <p:cNvSpPr txBox="1"/>
          <p:nvPr/>
        </p:nvSpPr>
        <p:spPr>
          <a:xfrm>
            <a:off x="283350" y="966975"/>
            <a:ext cx="8737800" cy="352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100">
                <a:solidFill>
                  <a:schemeClr val="dk1"/>
                </a:solidFill>
                <a:latin typeface="Georgia"/>
                <a:ea typeface="Georgia"/>
                <a:cs typeface="Georgia"/>
                <a:sym typeface="Georgia"/>
              </a:rPr>
              <a:t>Source (en)</a:t>
            </a:r>
            <a:r>
              <a:rPr lang="en" sz="1100">
                <a:solidFill>
                  <a:schemeClr val="dk1"/>
                </a:solidFill>
                <a:latin typeface="Georgia"/>
                <a:ea typeface="Georgia"/>
                <a:cs typeface="Georgia"/>
                <a:sym typeface="Georgia"/>
              </a:rPr>
              <a:t>: </a:t>
            </a:r>
            <a:r>
              <a:rPr i="1" lang="en" sz="1100">
                <a:solidFill>
                  <a:schemeClr val="dk1"/>
                </a:solidFill>
                <a:highlight>
                  <a:srgbClr val="FFFFFF"/>
                </a:highlight>
                <a:latin typeface="Georgia"/>
                <a:ea typeface="Georgia"/>
                <a:cs typeface="Georgia"/>
                <a:sym typeface="Georgia"/>
              </a:rPr>
              <a:t>He produced over 1,000 stamps for Sweden and 28 other countries.</a:t>
            </a:r>
            <a:endParaRPr i="1" sz="1100">
              <a:solidFill>
                <a:schemeClr val="dk1"/>
              </a:solidFill>
              <a:highlight>
                <a:srgbClr val="FFFFFF"/>
              </a:highlight>
              <a:latin typeface="Georgia"/>
              <a:ea typeface="Georgia"/>
              <a:cs typeface="Georgia"/>
              <a:sym typeface="Georgia"/>
            </a:endParaRPr>
          </a:p>
          <a:p>
            <a:pPr indent="0" lvl="0" marL="0" rtl="0" algn="just">
              <a:lnSpc>
                <a:spcPct val="115000"/>
              </a:lnSpc>
              <a:spcBef>
                <a:spcPts val="0"/>
              </a:spcBef>
              <a:spcAft>
                <a:spcPts val="0"/>
              </a:spcAft>
              <a:buNone/>
            </a:pPr>
            <a:r>
              <a:rPr b="1" lang="en" sz="1100">
                <a:solidFill>
                  <a:schemeClr val="dk1"/>
                </a:solidFill>
                <a:highlight>
                  <a:srgbClr val="FFFFFF"/>
                </a:highlight>
                <a:latin typeface="Georgia"/>
                <a:ea typeface="Georgia"/>
                <a:cs typeface="Georgia"/>
                <a:sym typeface="Georgia"/>
              </a:rPr>
              <a:t>Google translate ref</a:t>
            </a:r>
            <a:r>
              <a:rPr lang="en" sz="1100">
                <a:solidFill>
                  <a:schemeClr val="dk1"/>
                </a:solidFill>
                <a:highlight>
                  <a:srgbClr val="FFFFFF"/>
                </a:highlight>
                <a:latin typeface="Georgia"/>
                <a:ea typeface="Georgia"/>
                <a:cs typeface="Georgia"/>
                <a:sym typeface="Georgia"/>
              </a:rPr>
              <a:t>: Тој произведе над 1000 марки за Шведска и 28 други земји.</a:t>
            </a:r>
            <a:endParaRPr sz="1100">
              <a:solidFill>
                <a:schemeClr val="dk1"/>
              </a:solidFill>
              <a:highlight>
                <a:srgbClr val="FFFFFF"/>
              </a:highlight>
              <a:latin typeface="Georgia"/>
              <a:ea typeface="Georgia"/>
              <a:cs typeface="Georgia"/>
              <a:sym typeface="Georgia"/>
            </a:endParaRPr>
          </a:p>
          <a:p>
            <a:pPr indent="0" lvl="0" marL="0" rtl="0" algn="just">
              <a:lnSpc>
                <a:spcPct val="115000"/>
              </a:lnSpc>
              <a:spcBef>
                <a:spcPts val="0"/>
              </a:spcBef>
              <a:spcAft>
                <a:spcPts val="0"/>
              </a:spcAft>
              <a:buNone/>
            </a:pPr>
            <a:r>
              <a:rPr b="1" lang="en" sz="1100">
                <a:solidFill>
                  <a:schemeClr val="dk1"/>
                </a:solidFill>
                <a:highlight>
                  <a:srgbClr val="FFFFFF"/>
                </a:highlight>
                <a:latin typeface="Georgia"/>
                <a:ea typeface="Georgia"/>
                <a:cs typeface="Georgia"/>
                <a:sym typeface="Georgia"/>
              </a:rPr>
              <a:t>Target (mk)</a:t>
            </a:r>
            <a:r>
              <a:rPr lang="en" sz="1100">
                <a:solidFill>
                  <a:schemeClr val="dk1"/>
                </a:solidFill>
                <a:highlight>
                  <a:srgbClr val="FFFFFF"/>
                </a:highlight>
                <a:latin typeface="Georgia"/>
                <a:ea typeface="Georgia"/>
                <a:cs typeface="Georgia"/>
                <a:sym typeface="Georgia"/>
              </a:rPr>
              <a:t>: </a:t>
            </a:r>
            <a:r>
              <a:rPr i="1" lang="en" sz="1100">
                <a:solidFill>
                  <a:schemeClr val="dk1"/>
                </a:solidFill>
                <a:highlight>
                  <a:srgbClr val="FFFFFF"/>
                </a:highlight>
                <a:latin typeface="Georgia"/>
                <a:ea typeface="Georgia"/>
                <a:cs typeface="Georgia"/>
                <a:sym typeface="Georgia"/>
              </a:rPr>
              <a:t>Изработил преку 1000 поштенски марки за Шведска и 28 други земји.</a:t>
            </a:r>
            <a:endParaRPr i="1" sz="1100">
              <a:solidFill>
                <a:schemeClr val="dk1"/>
              </a:solidFill>
              <a:highlight>
                <a:srgbClr val="FFFFFF"/>
              </a:highlight>
              <a:latin typeface="Georgia"/>
              <a:ea typeface="Georgia"/>
              <a:cs typeface="Georgia"/>
              <a:sym typeface="Georgia"/>
            </a:endParaRPr>
          </a:p>
          <a:p>
            <a:pPr indent="0" lvl="0" marL="0" rtl="0" algn="just">
              <a:lnSpc>
                <a:spcPct val="115000"/>
              </a:lnSpc>
              <a:spcBef>
                <a:spcPts val="0"/>
              </a:spcBef>
              <a:spcAft>
                <a:spcPts val="0"/>
              </a:spcAft>
              <a:buNone/>
            </a:pPr>
            <a:r>
              <a:t/>
            </a:r>
            <a:endParaRPr b="1" sz="700">
              <a:solidFill>
                <a:schemeClr val="dk1"/>
              </a:solidFill>
              <a:highlight>
                <a:srgbClr val="FFFFFF"/>
              </a:highlight>
              <a:latin typeface="Georgia"/>
              <a:ea typeface="Georgia"/>
              <a:cs typeface="Georgia"/>
              <a:sym typeface="Georgia"/>
            </a:endParaRPr>
          </a:p>
          <a:p>
            <a:pPr indent="0" lvl="0" marL="0" rtl="0" algn="just">
              <a:lnSpc>
                <a:spcPct val="115000"/>
              </a:lnSpc>
              <a:spcBef>
                <a:spcPts val="0"/>
              </a:spcBef>
              <a:spcAft>
                <a:spcPts val="0"/>
              </a:spcAft>
              <a:buNone/>
            </a:pPr>
            <a:r>
              <a:rPr b="1" lang="en" sz="1100">
                <a:solidFill>
                  <a:schemeClr val="dk1"/>
                </a:solidFill>
                <a:highlight>
                  <a:srgbClr val="FFFFFF"/>
                </a:highlight>
                <a:latin typeface="Georgia"/>
                <a:ea typeface="Georgia"/>
                <a:cs typeface="Georgia"/>
                <a:sym typeface="Georgia"/>
              </a:rPr>
              <a:t>ME-TW translation</a:t>
            </a:r>
            <a:r>
              <a:rPr lang="en" sz="1100">
                <a:solidFill>
                  <a:schemeClr val="dk1"/>
                </a:solidFill>
                <a:highlight>
                  <a:srgbClr val="FFFFFF"/>
                </a:highlight>
                <a:latin typeface="Georgia"/>
                <a:ea typeface="Georgia"/>
                <a:cs typeface="Georgia"/>
                <a:sym typeface="Georgia"/>
              </a:rPr>
              <a:t>:</a:t>
            </a:r>
            <a:endParaRPr sz="1100">
              <a:solidFill>
                <a:schemeClr val="dk1"/>
              </a:solidFill>
              <a:highlight>
                <a:srgbClr val="FFFFFF"/>
              </a:highlight>
              <a:latin typeface="Georgia"/>
              <a:ea typeface="Georgia"/>
              <a:cs typeface="Georgia"/>
              <a:sym typeface="Georgia"/>
            </a:endParaRPr>
          </a:p>
          <a:p>
            <a:pPr indent="-298450" lvl="0" marL="457200" rtl="0" algn="just">
              <a:lnSpc>
                <a:spcPct val="115000"/>
              </a:lnSpc>
              <a:spcBef>
                <a:spcPts val="0"/>
              </a:spcBef>
              <a:spcAft>
                <a:spcPts val="0"/>
              </a:spcAft>
              <a:buClr>
                <a:schemeClr val="dk1"/>
              </a:buClr>
              <a:buSzPts val="1100"/>
              <a:buFont typeface="Times New Roman"/>
              <a:buChar char="●"/>
            </a:pPr>
            <a:r>
              <a:rPr b="1" lang="en" sz="1100">
                <a:solidFill>
                  <a:schemeClr val="dk1"/>
                </a:solidFill>
                <a:highlight>
                  <a:srgbClr val="FFFFFF"/>
                </a:highlight>
                <a:latin typeface="Georgia"/>
                <a:ea typeface="Georgia"/>
                <a:cs typeface="Georgia"/>
                <a:sym typeface="Georgia"/>
              </a:rPr>
              <a:t>10K training (BLEU 34.5)</a:t>
            </a:r>
            <a:r>
              <a:rPr lang="en" sz="1100">
                <a:solidFill>
                  <a:schemeClr val="dk1"/>
                </a:solidFill>
                <a:highlight>
                  <a:srgbClr val="FFFFFF"/>
                </a:highlight>
                <a:latin typeface="Georgia"/>
                <a:ea typeface="Georgia"/>
                <a:cs typeface="Georgia"/>
                <a:sym typeface="Georgia"/>
              </a:rPr>
              <a:t>: </a:t>
            </a:r>
            <a:r>
              <a:rPr b="1" lang="en" sz="1100">
                <a:solidFill>
                  <a:srgbClr val="FF0000"/>
                </a:solidFill>
                <a:highlight>
                  <a:srgbClr val="FFFFFF"/>
                </a:highlight>
                <a:latin typeface="Georgia"/>
                <a:ea typeface="Georgia"/>
                <a:cs typeface="Georgia"/>
                <a:sym typeface="Georgia"/>
              </a:rPr>
              <a:t>Тој </a:t>
            </a:r>
            <a:r>
              <a:rPr lang="en" sz="1100">
                <a:solidFill>
                  <a:schemeClr val="dk1"/>
                </a:solidFill>
                <a:highlight>
                  <a:srgbClr val="FFFFFF"/>
                </a:highlight>
                <a:latin typeface="Georgia"/>
                <a:ea typeface="Georgia"/>
                <a:cs typeface="Georgia"/>
                <a:sym typeface="Georgia"/>
              </a:rPr>
              <a:t>произлезе од 1000 возач за Sweden и 28 други земји.</a:t>
            </a:r>
            <a:endParaRPr sz="1100">
              <a:solidFill>
                <a:schemeClr val="dk1"/>
              </a:solidFill>
              <a:highlight>
                <a:srgbClr val="FFFFFF"/>
              </a:highlight>
              <a:latin typeface="Georgia"/>
              <a:ea typeface="Georgia"/>
              <a:cs typeface="Georgia"/>
              <a:sym typeface="Georgia"/>
            </a:endParaRPr>
          </a:p>
          <a:p>
            <a:pPr indent="-298450" lvl="1" marL="914400" rtl="0" algn="just">
              <a:lnSpc>
                <a:spcPct val="115000"/>
              </a:lnSpc>
              <a:spcBef>
                <a:spcPts val="0"/>
              </a:spcBef>
              <a:spcAft>
                <a:spcPts val="0"/>
              </a:spcAft>
              <a:buClr>
                <a:schemeClr val="dk1"/>
              </a:buClr>
              <a:buSzPts val="1100"/>
              <a:buFont typeface="Times New Roman"/>
              <a:buChar char="○"/>
            </a:pPr>
            <a:r>
              <a:rPr b="1" lang="en" sz="1100">
                <a:solidFill>
                  <a:schemeClr val="dk1"/>
                </a:solidFill>
                <a:highlight>
                  <a:srgbClr val="FFFFFF"/>
                </a:highlight>
                <a:latin typeface="Georgia"/>
                <a:ea typeface="Georgia"/>
                <a:cs typeface="Georgia"/>
                <a:sym typeface="Georgia"/>
              </a:rPr>
              <a:t>Google translate ref</a:t>
            </a:r>
            <a:r>
              <a:rPr lang="en" sz="1100">
                <a:solidFill>
                  <a:schemeClr val="dk1"/>
                </a:solidFill>
                <a:highlight>
                  <a:srgbClr val="FFFFFF"/>
                </a:highlight>
                <a:latin typeface="Georgia"/>
                <a:ea typeface="Georgia"/>
                <a:cs typeface="Georgia"/>
                <a:sym typeface="Georgia"/>
              </a:rPr>
              <a:t>: It came from 1000 drivers for Sweden and 28 other countries.</a:t>
            </a:r>
            <a:endParaRPr sz="1100">
              <a:solidFill>
                <a:schemeClr val="dk1"/>
              </a:solidFill>
              <a:highlight>
                <a:srgbClr val="FFFFFF"/>
              </a:highlight>
              <a:latin typeface="Georgia"/>
              <a:ea typeface="Georgia"/>
              <a:cs typeface="Georgia"/>
              <a:sym typeface="Georgia"/>
            </a:endParaRPr>
          </a:p>
          <a:p>
            <a:pPr indent="-298450" lvl="0" marL="457200" rtl="0" algn="just">
              <a:lnSpc>
                <a:spcPct val="115000"/>
              </a:lnSpc>
              <a:spcBef>
                <a:spcPts val="0"/>
              </a:spcBef>
              <a:spcAft>
                <a:spcPts val="0"/>
              </a:spcAft>
              <a:buClr>
                <a:schemeClr val="dk1"/>
              </a:buClr>
              <a:buSzPts val="1100"/>
              <a:buFont typeface="Times New Roman"/>
              <a:buChar char="●"/>
            </a:pPr>
            <a:r>
              <a:rPr b="1" lang="en" sz="1100">
                <a:solidFill>
                  <a:schemeClr val="dk1"/>
                </a:solidFill>
                <a:highlight>
                  <a:srgbClr val="FFFFFF"/>
                </a:highlight>
                <a:latin typeface="Georgia"/>
                <a:ea typeface="Georgia"/>
                <a:cs typeface="Georgia"/>
                <a:sym typeface="Georgia"/>
              </a:rPr>
              <a:t>20K training (BLEU 53.3)</a:t>
            </a:r>
            <a:r>
              <a:rPr lang="en" sz="1100">
                <a:solidFill>
                  <a:schemeClr val="dk1"/>
                </a:solidFill>
                <a:highlight>
                  <a:srgbClr val="FFFFFF"/>
                </a:highlight>
                <a:latin typeface="Georgia"/>
                <a:ea typeface="Georgia"/>
                <a:cs typeface="Georgia"/>
                <a:sym typeface="Georgia"/>
              </a:rPr>
              <a:t>: </a:t>
            </a:r>
            <a:r>
              <a:rPr b="1" lang="en" sz="1100">
                <a:solidFill>
                  <a:srgbClr val="FF0000"/>
                </a:solidFill>
                <a:highlight>
                  <a:srgbClr val="FFFFFF"/>
                </a:highlight>
                <a:latin typeface="Georgia"/>
                <a:ea typeface="Georgia"/>
                <a:cs typeface="Georgia"/>
                <a:sym typeface="Georgia"/>
              </a:rPr>
              <a:t>Тој </a:t>
            </a:r>
            <a:r>
              <a:rPr lang="en" sz="1100">
                <a:solidFill>
                  <a:schemeClr val="dk1"/>
                </a:solidFill>
                <a:highlight>
                  <a:srgbClr val="FFFFFF"/>
                </a:highlight>
                <a:latin typeface="Georgia"/>
                <a:ea typeface="Georgia"/>
                <a:cs typeface="Georgia"/>
                <a:sym typeface="Georgia"/>
              </a:rPr>
              <a:t>произведу -ва околу 1000 бодови за Шведска и 28 други земји.</a:t>
            </a:r>
            <a:endParaRPr sz="1100">
              <a:solidFill>
                <a:schemeClr val="dk1"/>
              </a:solidFill>
              <a:highlight>
                <a:srgbClr val="FFFFFF"/>
              </a:highlight>
              <a:latin typeface="Georgia"/>
              <a:ea typeface="Georgia"/>
              <a:cs typeface="Georgia"/>
              <a:sym typeface="Georgia"/>
            </a:endParaRPr>
          </a:p>
          <a:p>
            <a:pPr indent="-298450" lvl="1" marL="914400" rtl="0" algn="just">
              <a:lnSpc>
                <a:spcPct val="115000"/>
              </a:lnSpc>
              <a:spcBef>
                <a:spcPts val="0"/>
              </a:spcBef>
              <a:spcAft>
                <a:spcPts val="0"/>
              </a:spcAft>
              <a:buClr>
                <a:schemeClr val="dk1"/>
              </a:buClr>
              <a:buSzPts val="1100"/>
              <a:buFont typeface="Times New Roman"/>
              <a:buChar char="○"/>
            </a:pPr>
            <a:r>
              <a:rPr b="1" lang="en" sz="1100">
                <a:solidFill>
                  <a:schemeClr val="dk1"/>
                </a:solidFill>
                <a:highlight>
                  <a:srgbClr val="FFFFFF"/>
                </a:highlight>
                <a:latin typeface="Georgia"/>
                <a:ea typeface="Georgia"/>
                <a:cs typeface="Georgia"/>
                <a:sym typeface="Georgia"/>
              </a:rPr>
              <a:t>Google translate ref</a:t>
            </a:r>
            <a:r>
              <a:rPr lang="en" sz="1100">
                <a:solidFill>
                  <a:schemeClr val="dk1"/>
                </a:solidFill>
                <a:highlight>
                  <a:srgbClr val="FFFFFF"/>
                </a:highlight>
                <a:latin typeface="Georgia"/>
                <a:ea typeface="Georgia"/>
                <a:cs typeface="Georgia"/>
                <a:sym typeface="Georgia"/>
              </a:rPr>
              <a:t>: It produces about 1000 points for Sweden and 28 other countries.</a:t>
            </a:r>
            <a:endParaRPr sz="1100">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t/>
            </a:r>
            <a:endParaRPr b="1" sz="700">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rPr b="1" lang="en" sz="1100">
                <a:solidFill>
                  <a:schemeClr val="dk1"/>
                </a:solidFill>
                <a:latin typeface="Georgia"/>
                <a:ea typeface="Georgia"/>
                <a:cs typeface="Georgia"/>
                <a:sym typeface="Georgia"/>
              </a:rPr>
              <a:t>Observations</a:t>
            </a:r>
            <a:r>
              <a:rPr lang="en" sz="1100">
                <a:solidFill>
                  <a:schemeClr val="dk1"/>
                </a:solidFill>
                <a:latin typeface="Georgia"/>
                <a:ea typeface="Georgia"/>
                <a:cs typeface="Georgia"/>
                <a:sym typeface="Georgia"/>
              </a:rPr>
              <a:t>:</a:t>
            </a:r>
            <a:endParaRPr sz="1100">
              <a:solidFill>
                <a:schemeClr val="dk1"/>
              </a:solidFill>
              <a:latin typeface="Georgia"/>
              <a:ea typeface="Georgia"/>
              <a:cs typeface="Georgia"/>
              <a:sym typeface="Georgia"/>
            </a:endParaRPr>
          </a:p>
          <a:p>
            <a:pPr indent="-298450" lvl="0" marL="457200" rtl="0" algn="just">
              <a:lnSpc>
                <a:spcPct val="115000"/>
              </a:lnSpc>
              <a:spcBef>
                <a:spcPts val="0"/>
              </a:spcBef>
              <a:spcAft>
                <a:spcPts val="0"/>
              </a:spcAft>
              <a:buClr>
                <a:schemeClr val="dk1"/>
              </a:buClr>
              <a:buSzPts val="1100"/>
              <a:buFont typeface="Georgia"/>
              <a:buAutoNum type="arabicPeriod"/>
            </a:pPr>
            <a:r>
              <a:rPr lang="en" sz="1100">
                <a:solidFill>
                  <a:schemeClr val="dk1"/>
                </a:solidFill>
                <a:latin typeface="Georgia"/>
                <a:ea typeface="Georgia"/>
                <a:cs typeface="Georgia"/>
                <a:sym typeface="Georgia"/>
              </a:rPr>
              <a:t>The target macedonian sentence seems to be missing the reference for subject pronoun “He”. Interestingly, both models are able to pick this up and correct for it (“Toj”) [</a:t>
            </a:r>
            <a:r>
              <a:rPr lang="en" sz="1100">
                <a:solidFill>
                  <a:schemeClr val="dk1"/>
                </a:solidFill>
                <a:uFill>
                  <a:noFill/>
                </a:uFill>
                <a:latin typeface="Georgia"/>
                <a:ea typeface="Georgia"/>
                <a:cs typeface="Georgia"/>
                <a:sym typeface="Georgia"/>
                <a:hlinkClick action="ppaction://hlinksldjump" r:id="rId3">
                  <a:extLst>
                    <a:ext uri="{A12FA001-AC4F-418D-AE19-62706E023703}">
                      <ahyp:hlinkClr val="tx"/>
                    </a:ext>
                  </a:extLst>
                </a:hlinkClick>
              </a:rPr>
              <a:t>Appendix</a:t>
            </a:r>
            <a:r>
              <a:rPr lang="en" sz="1100">
                <a:solidFill>
                  <a:schemeClr val="dk1"/>
                </a:solidFill>
                <a:latin typeface="Georgia"/>
                <a:ea typeface="Georgia"/>
                <a:cs typeface="Georgia"/>
                <a:sym typeface="Georgia"/>
              </a:rPr>
              <a:t>].</a:t>
            </a:r>
            <a:endParaRPr sz="1100">
              <a:solidFill>
                <a:schemeClr val="dk1"/>
              </a:solidFill>
              <a:latin typeface="Georgia"/>
              <a:ea typeface="Georgia"/>
              <a:cs typeface="Georgia"/>
              <a:sym typeface="Georgia"/>
            </a:endParaRPr>
          </a:p>
          <a:p>
            <a:pPr indent="-298450" lvl="0" marL="457200" rtl="0" algn="just">
              <a:lnSpc>
                <a:spcPct val="115000"/>
              </a:lnSpc>
              <a:spcBef>
                <a:spcPts val="0"/>
              </a:spcBef>
              <a:spcAft>
                <a:spcPts val="0"/>
              </a:spcAft>
              <a:buClr>
                <a:schemeClr val="dk1"/>
              </a:buClr>
              <a:buSzPts val="1100"/>
              <a:buFont typeface="Georgia"/>
              <a:buAutoNum type="arabicPeriod"/>
            </a:pPr>
            <a:r>
              <a:rPr lang="en" sz="1100">
                <a:solidFill>
                  <a:schemeClr val="dk1"/>
                </a:solidFill>
                <a:latin typeface="Georgia"/>
                <a:ea typeface="Georgia"/>
                <a:cs typeface="Georgia"/>
                <a:sym typeface="Georgia"/>
              </a:rPr>
              <a:t>Both models have problems translating the word “stamp” in the source sentence. It is a possible artifact of limited exposure to the word due small training size. The 20K sentence model was able to pick-up macedonian translation of the word “Sweden”. </a:t>
            </a:r>
            <a:endParaRPr sz="1100">
              <a:solidFill>
                <a:schemeClr val="dk1"/>
              </a:solidFill>
              <a:latin typeface="Georgia"/>
              <a:ea typeface="Georgia"/>
              <a:cs typeface="Georgia"/>
              <a:sym typeface="Georgia"/>
            </a:endParaRPr>
          </a:p>
          <a:p>
            <a:pPr indent="-298450" lvl="0" marL="457200" rtl="0" algn="just">
              <a:lnSpc>
                <a:spcPct val="115000"/>
              </a:lnSpc>
              <a:spcBef>
                <a:spcPts val="0"/>
              </a:spcBef>
              <a:spcAft>
                <a:spcPts val="0"/>
              </a:spcAft>
              <a:buClr>
                <a:schemeClr val="dk1"/>
              </a:buClr>
              <a:buSzPts val="1100"/>
              <a:buFont typeface="Georgia"/>
              <a:buAutoNum type="arabicPeriod"/>
            </a:pPr>
            <a:r>
              <a:rPr lang="en" sz="1100">
                <a:solidFill>
                  <a:schemeClr val="dk1"/>
                </a:solidFill>
                <a:latin typeface="Georgia"/>
                <a:ea typeface="Georgia"/>
                <a:cs typeface="Georgia"/>
                <a:sym typeface="Georgia"/>
              </a:rPr>
              <a:t>Finally, it is interesting to note that the 10K model was able to identify the correct tense of the verb (“came”) however the verb itself was incorrect. In the case of the 20K model, the verb was correct, however the tense used was wrong. It seems that model training was happening in the right direction and more training time and data might have helped the model get the correct translation. </a:t>
            </a:r>
            <a:endParaRPr sz="1100">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45025"/>
            <a:ext cx="8520600" cy="4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73" name="Google Shape;17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74" name="Google Shape;174;p26"/>
          <p:cNvGrpSpPr/>
          <p:nvPr/>
        </p:nvGrpSpPr>
        <p:grpSpPr>
          <a:xfrm>
            <a:off x="658824" y="1434323"/>
            <a:ext cx="1698121" cy="2684801"/>
            <a:chOff x="406725" y="1427225"/>
            <a:chExt cx="1462511" cy="2561100"/>
          </a:xfrm>
        </p:grpSpPr>
        <p:sp>
          <p:nvSpPr>
            <p:cNvPr id="175" name="Google Shape;175;p26"/>
            <p:cNvSpPr/>
            <p:nvPr/>
          </p:nvSpPr>
          <p:spPr>
            <a:xfrm>
              <a:off x="406725" y="1427225"/>
              <a:ext cx="1462500" cy="3495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Georgia"/>
                  <a:ea typeface="Georgia"/>
                  <a:cs typeface="Georgia"/>
                  <a:sym typeface="Georgia"/>
                </a:rPr>
                <a:t>Max token cap</a:t>
              </a:r>
              <a:endParaRPr b="1" sz="1200">
                <a:solidFill>
                  <a:schemeClr val="lt1"/>
                </a:solidFill>
                <a:latin typeface="Georgia"/>
                <a:ea typeface="Georgia"/>
                <a:cs typeface="Georgia"/>
                <a:sym typeface="Georgia"/>
              </a:endParaRPr>
            </a:p>
          </p:txBody>
        </p:sp>
        <p:sp>
          <p:nvSpPr>
            <p:cNvPr id="176" name="Google Shape;176;p26"/>
            <p:cNvSpPr/>
            <p:nvPr/>
          </p:nvSpPr>
          <p:spPr>
            <a:xfrm>
              <a:off x="406736" y="1776725"/>
              <a:ext cx="1462500" cy="22116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Georgia"/>
                  <a:ea typeface="Georgia"/>
                  <a:cs typeface="Georgia"/>
                  <a:sym typeface="Georgia"/>
                </a:rPr>
                <a:t>Looking at the sentence size in our validation and test set, we decided to cap the max_token_size to 50. This limits the generalizability of our exploration for longer sentences.</a:t>
              </a:r>
              <a:endParaRPr sz="1000">
                <a:latin typeface="Georgia"/>
                <a:ea typeface="Georgia"/>
                <a:cs typeface="Georgia"/>
                <a:sym typeface="Georgia"/>
              </a:endParaRPr>
            </a:p>
          </p:txBody>
        </p:sp>
      </p:grpSp>
      <p:grpSp>
        <p:nvGrpSpPr>
          <p:cNvPr id="177" name="Google Shape;177;p26"/>
          <p:cNvGrpSpPr/>
          <p:nvPr/>
        </p:nvGrpSpPr>
        <p:grpSpPr>
          <a:xfrm>
            <a:off x="2744474" y="1434350"/>
            <a:ext cx="1698110" cy="2684700"/>
            <a:chOff x="406725" y="1427225"/>
            <a:chExt cx="1462501" cy="2684700"/>
          </a:xfrm>
        </p:grpSpPr>
        <p:sp>
          <p:nvSpPr>
            <p:cNvPr id="178" name="Google Shape;178;p26"/>
            <p:cNvSpPr/>
            <p:nvPr/>
          </p:nvSpPr>
          <p:spPr>
            <a:xfrm>
              <a:off x="406725" y="1427225"/>
              <a:ext cx="1462500" cy="3495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Georgia"/>
                  <a:ea typeface="Georgia"/>
                  <a:cs typeface="Georgia"/>
                  <a:sym typeface="Georgia"/>
                </a:rPr>
                <a:t>Training size</a:t>
              </a:r>
              <a:endParaRPr b="1" sz="1200">
                <a:solidFill>
                  <a:schemeClr val="lt1"/>
                </a:solidFill>
                <a:latin typeface="Georgia"/>
                <a:ea typeface="Georgia"/>
                <a:cs typeface="Georgia"/>
                <a:sym typeface="Georgia"/>
              </a:endParaRPr>
            </a:p>
          </p:txBody>
        </p:sp>
        <p:sp>
          <p:nvSpPr>
            <p:cNvPr id="179" name="Google Shape;179;p26"/>
            <p:cNvSpPr/>
            <p:nvPr/>
          </p:nvSpPr>
          <p:spPr>
            <a:xfrm>
              <a:off x="406726" y="1776725"/>
              <a:ext cx="1462500" cy="2335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Georgia"/>
                  <a:ea typeface="Georgia"/>
                  <a:cs typeface="Georgia"/>
                  <a:sym typeface="Georgia"/>
                </a:rPr>
                <a:t>Our experiments included relatively small amount of paired data with a total of 120K sentence pairs covering 6 directions or 20K </a:t>
              </a:r>
              <a:r>
                <a:rPr lang="en" sz="1000">
                  <a:solidFill>
                    <a:schemeClr val="dk1"/>
                  </a:solidFill>
                  <a:latin typeface="Georgia"/>
                  <a:ea typeface="Georgia"/>
                  <a:cs typeface="Georgia"/>
                  <a:sym typeface="Georgia"/>
                </a:rPr>
                <a:t>sentence</a:t>
              </a:r>
              <a:r>
                <a:rPr lang="en" sz="1000">
                  <a:solidFill>
                    <a:schemeClr val="dk1"/>
                  </a:solidFill>
                  <a:latin typeface="Georgia"/>
                  <a:ea typeface="Georgia"/>
                  <a:cs typeface="Georgia"/>
                  <a:sym typeface="Georgia"/>
                </a:rPr>
                <a:t> pairs each direction. Our results don’t showcase the steady state performance that can be achieved by the respective models with more training time and ample data</a:t>
              </a:r>
              <a:endParaRPr sz="1000">
                <a:latin typeface="Georgia"/>
                <a:ea typeface="Georgia"/>
                <a:cs typeface="Georgia"/>
                <a:sym typeface="Georgia"/>
              </a:endParaRPr>
            </a:p>
          </p:txBody>
        </p:sp>
      </p:grpSp>
      <p:grpSp>
        <p:nvGrpSpPr>
          <p:cNvPr id="180" name="Google Shape;180;p26"/>
          <p:cNvGrpSpPr/>
          <p:nvPr/>
        </p:nvGrpSpPr>
        <p:grpSpPr>
          <a:xfrm>
            <a:off x="4830121" y="1434406"/>
            <a:ext cx="1698111" cy="2684801"/>
            <a:chOff x="406723" y="1427225"/>
            <a:chExt cx="1462502" cy="2561100"/>
          </a:xfrm>
        </p:grpSpPr>
        <p:sp>
          <p:nvSpPr>
            <p:cNvPr id="181" name="Google Shape;181;p26"/>
            <p:cNvSpPr/>
            <p:nvPr/>
          </p:nvSpPr>
          <p:spPr>
            <a:xfrm>
              <a:off x="406725" y="1427225"/>
              <a:ext cx="1462500" cy="3495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Georgia"/>
                  <a:ea typeface="Georgia"/>
                  <a:cs typeface="Georgia"/>
                  <a:sym typeface="Georgia"/>
                </a:rPr>
                <a:t>Model explored</a:t>
              </a:r>
              <a:endParaRPr b="1" sz="1200">
                <a:solidFill>
                  <a:schemeClr val="lt1"/>
                </a:solidFill>
                <a:latin typeface="Georgia"/>
                <a:ea typeface="Georgia"/>
                <a:cs typeface="Georgia"/>
                <a:sym typeface="Georgia"/>
              </a:endParaRPr>
            </a:p>
          </p:txBody>
        </p:sp>
        <p:sp>
          <p:nvSpPr>
            <p:cNvPr id="182" name="Google Shape;182;p26"/>
            <p:cNvSpPr/>
            <p:nvPr/>
          </p:nvSpPr>
          <p:spPr>
            <a:xfrm>
              <a:off x="406723" y="1776725"/>
              <a:ext cx="1462500" cy="22116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Georgia"/>
                  <a:ea typeface="Georgia"/>
                  <a:cs typeface="Georgia"/>
                  <a:sym typeface="Georgia"/>
                </a:rPr>
                <a:t>We explored the T5 model as the only target architecture for understanding the efficiency of transfer learning across different model types. It is possible that our results are dependent on the choice of base model architecture and hence less generalizable.</a:t>
              </a:r>
              <a:endParaRPr sz="1000">
                <a:latin typeface="Georgia"/>
                <a:ea typeface="Georgia"/>
                <a:cs typeface="Georgia"/>
                <a:sym typeface="Georgia"/>
              </a:endParaRPr>
            </a:p>
          </p:txBody>
        </p:sp>
      </p:grpSp>
      <p:grpSp>
        <p:nvGrpSpPr>
          <p:cNvPr id="183" name="Google Shape;183;p26"/>
          <p:cNvGrpSpPr/>
          <p:nvPr/>
        </p:nvGrpSpPr>
        <p:grpSpPr>
          <a:xfrm>
            <a:off x="6915774" y="1434350"/>
            <a:ext cx="1698110" cy="2684700"/>
            <a:chOff x="406725" y="1427225"/>
            <a:chExt cx="1462501" cy="2684700"/>
          </a:xfrm>
        </p:grpSpPr>
        <p:sp>
          <p:nvSpPr>
            <p:cNvPr id="184" name="Google Shape;184;p26"/>
            <p:cNvSpPr/>
            <p:nvPr/>
          </p:nvSpPr>
          <p:spPr>
            <a:xfrm>
              <a:off x="406725" y="1427225"/>
              <a:ext cx="1462500" cy="3495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Georgia"/>
                  <a:ea typeface="Georgia"/>
                  <a:cs typeface="Georgia"/>
                  <a:sym typeface="Georgia"/>
                </a:rPr>
                <a:t>Task </a:t>
              </a:r>
              <a:r>
                <a:rPr b="1" lang="en" sz="1200">
                  <a:solidFill>
                    <a:schemeClr val="lt1"/>
                  </a:solidFill>
                  <a:latin typeface="Georgia"/>
                  <a:ea typeface="Georgia"/>
                  <a:cs typeface="Georgia"/>
                  <a:sym typeface="Georgia"/>
                </a:rPr>
                <a:t>explored</a:t>
              </a:r>
              <a:endParaRPr b="1" sz="1200">
                <a:solidFill>
                  <a:schemeClr val="lt1"/>
                </a:solidFill>
                <a:latin typeface="Georgia"/>
                <a:ea typeface="Georgia"/>
                <a:cs typeface="Georgia"/>
                <a:sym typeface="Georgia"/>
              </a:endParaRPr>
            </a:p>
          </p:txBody>
        </p:sp>
        <p:sp>
          <p:nvSpPr>
            <p:cNvPr id="185" name="Google Shape;185;p26"/>
            <p:cNvSpPr/>
            <p:nvPr/>
          </p:nvSpPr>
          <p:spPr>
            <a:xfrm>
              <a:off x="406726" y="1776725"/>
              <a:ext cx="1462500" cy="2335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Georgia"/>
                  <a:ea typeface="Georgia"/>
                  <a:cs typeface="Georgia"/>
                  <a:sym typeface="Georgia"/>
                </a:rPr>
                <a:t>All of our experiments were focused on the single downstream task of translation. More work needs to be done in order to ensure that our insights are generalizable across different downstream tasks such as Summarization, Classification, and Question and Answering.</a:t>
              </a:r>
              <a:endParaRPr sz="1000">
                <a:latin typeface="Georgia"/>
                <a:ea typeface="Georgia"/>
                <a:cs typeface="Georgia"/>
                <a:sym typeface="Georgia"/>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445025"/>
            <a:ext cx="8520600" cy="4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&amp; Next Steps</a:t>
            </a:r>
            <a:endParaRPr/>
          </a:p>
        </p:txBody>
      </p:sp>
      <p:sp>
        <p:nvSpPr>
          <p:cNvPr id="191" name="Google Shape;19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27"/>
          <p:cNvSpPr txBox="1"/>
          <p:nvPr/>
        </p:nvSpPr>
        <p:spPr>
          <a:xfrm>
            <a:off x="198300" y="1264175"/>
            <a:ext cx="8520600" cy="2878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chemeClr val="dk1"/>
                </a:solidFill>
                <a:latin typeface="Georgia"/>
                <a:ea typeface="Georgia"/>
                <a:cs typeface="Georgia"/>
                <a:sym typeface="Georgia"/>
              </a:rPr>
              <a:t>We demonstrated that pre-trained encoder-decoder weights from T5 are able to </a:t>
            </a:r>
            <a:r>
              <a:rPr b="1" lang="en">
                <a:solidFill>
                  <a:schemeClr val="dk1"/>
                </a:solidFill>
                <a:latin typeface="Georgia"/>
                <a:ea typeface="Georgia"/>
                <a:cs typeface="Georgia"/>
                <a:sym typeface="Georgia"/>
              </a:rPr>
              <a:t>generalize</a:t>
            </a:r>
            <a:r>
              <a:rPr lang="en">
                <a:solidFill>
                  <a:schemeClr val="dk1"/>
                </a:solidFill>
                <a:latin typeface="Georgia"/>
                <a:ea typeface="Georgia"/>
                <a:cs typeface="Georgia"/>
                <a:sym typeface="Georgia"/>
              </a:rPr>
              <a:t> over untrained low-resource languages and attain </a:t>
            </a:r>
            <a:r>
              <a:rPr b="1" lang="en">
                <a:solidFill>
                  <a:schemeClr val="dk1"/>
                </a:solidFill>
                <a:latin typeface="Georgia"/>
                <a:ea typeface="Georgia"/>
                <a:cs typeface="Georgia"/>
                <a:sym typeface="Georgia"/>
              </a:rPr>
              <a:t>improved performance</a:t>
            </a:r>
            <a:r>
              <a:rPr lang="en">
                <a:solidFill>
                  <a:schemeClr val="dk1"/>
                </a:solidFill>
                <a:latin typeface="Georgia"/>
                <a:ea typeface="Georgia"/>
                <a:cs typeface="Georgia"/>
                <a:sym typeface="Georgia"/>
              </a:rPr>
              <a:t> compared to random initialization of weights even with limited training data. Augmenting the training with pre-learnt multilingual embeddings from M2M-100 resulted in an additional boost in performance at larger training set sizes. </a:t>
            </a:r>
            <a:endParaRPr>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t/>
            </a:r>
            <a:endParaRPr>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rPr lang="en">
                <a:solidFill>
                  <a:schemeClr val="dk1"/>
                </a:solidFill>
                <a:latin typeface="Georgia"/>
                <a:ea typeface="Georgia"/>
                <a:cs typeface="Georgia"/>
                <a:sym typeface="Georgia"/>
              </a:rPr>
              <a:t>Multilingual embeddings</a:t>
            </a:r>
            <a:r>
              <a:rPr b="1" lang="en">
                <a:solidFill>
                  <a:schemeClr val="dk1"/>
                </a:solidFill>
                <a:latin typeface="Georgia"/>
                <a:ea typeface="Georgia"/>
                <a:cs typeface="Georgia"/>
                <a:sym typeface="Georgia"/>
              </a:rPr>
              <a:t> significantly improve performance</a:t>
            </a:r>
            <a:r>
              <a:rPr lang="en">
                <a:solidFill>
                  <a:schemeClr val="dk1"/>
                </a:solidFill>
                <a:latin typeface="Georgia"/>
                <a:ea typeface="Georgia"/>
                <a:cs typeface="Georgia"/>
                <a:sym typeface="Georgia"/>
              </a:rPr>
              <a:t> (+53% avg. BLEU score) on the low resource language pair (et-mk). With as little as 20K sentence pairs, the model is able to extract nuances of the languages. </a:t>
            </a:r>
            <a:endParaRPr>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t/>
            </a:r>
            <a:endParaRPr>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rPr lang="en">
                <a:solidFill>
                  <a:schemeClr val="dk1"/>
                </a:solidFill>
                <a:latin typeface="Georgia"/>
                <a:ea typeface="Georgia"/>
                <a:cs typeface="Georgia"/>
                <a:sym typeface="Georgia"/>
              </a:rPr>
              <a:t>We plan to test the generalizability of our hypothesis using </a:t>
            </a:r>
            <a:r>
              <a:rPr b="1" lang="en">
                <a:solidFill>
                  <a:schemeClr val="dk1"/>
                </a:solidFill>
                <a:latin typeface="Georgia"/>
                <a:ea typeface="Georgia"/>
                <a:cs typeface="Georgia"/>
                <a:sym typeface="Georgia"/>
              </a:rPr>
              <a:t>MBart </a:t>
            </a:r>
            <a:r>
              <a:rPr lang="en">
                <a:solidFill>
                  <a:schemeClr val="dk1"/>
                </a:solidFill>
                <a:latin typeface="Georgia"/>
                <a:ea typeface="Georgia"/>
                <a:cs typeface="Georgia"/>
                <a:sym typeface="Georgia"/>
              </a:rPr>
              <a:t>and </a:t>
            </a:r>
            <a:r>
              <a:rPr b="1" lang="en">
                <a:solidFill>
                  <a:schemeClr val="dk1"/>
                </a:solidFill>
                <a:latin typeface="Georgia"/>
                <a:ea typeface="Georgia"/>
                <a:cs typeface="Georgia"/>
                <a:sym typeface="Georgia"/>
              </a:rPr>
              <a:t>MBart-50 </a:t>
            </a:r>
            <a:r>
              <a:rPr lang="en">
                <a:solidFill>
                  <a:schemeClr val="dk1"/>
                </a:solidFill>
                <a:latin typeface="Georgia"/>
                <a:ea typeface="Georgia"/>
                <a:cs typeface="Georgia"/>
                <a:sym typeface="Georgia"/>
              </a:rPr>
              <a:t>in future work.</a:t>
            </a:r>
            <a:endParaRPr>
              <a:solidFill>
                <a:schemeClr val="dk1"/>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311700" y="445025"/>
            <a:ext cx="8520600" cy="4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198" name="Google Shape;19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28"/>
          <p:cNvSpPr txBox="1"/>
          <p:nvPr/>
        </p:nvSpPr>
        <p:spPr>
          <a:xfrm>
            <a:off x="463800" y="1220350"/>
            <a:ext cx="8368500" cy="2573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800">
                <a:solidFill>
                  <a:schemeClr val="dk1"/>
                </a:solidFill>
                <a:latin typeface="Georgia"/>
                <a:ea typeface="Georgia"/>
                <a:cs typeface="Georgia"/>
                <a:sym typeface="Georgia"/>
              </a:rPr>
              <a:t>[1] </a:t>
            </a:r>
            <a:r>
              <a:rPr lang="en" sz="800">
                <a:solidFill>
                  <a:schemeClr val="dk1"/>
                </a:solidFill>
                <a:highlight>
                  <a:srgbClr val="FFFFFF"/>
                </a:highlight>
                <a:latin typeface="Georgia"/>
                <a:ea typeface="Georgia"/>
                <a:cs typeface="Georgia"/>
                <a:sym typeface="Georgia"/>
              </a:rPr>
              <a:t>Angela Fan, Shruti Bhosale, Holger Schwenk, Zhiyi Ma, Ahmed El-Kishky, Siddharth Goyal, Mandeep Baines, Onur Celebi, Guillaume Wenzek, Vishrav Chaudhary, Naman Goyal, Tom Birch, Vitaliy Liptchinsky, Sergey Edunov, Edouard Grave, Michael Auli and Armand Joulin.</a:t>
            </a:r>
            <a:r>
              <a:rPr lang="en" sz="800">
                <a:solidFill>
                  <a:schemeClr val="dk1"/>
                </a:solidFill>
                <a:latin typeface="Georgia"/>
                <a:ea typeface="Georgia"/>
                <a:cs typeface="Georgia"/>
                <a:sym typeface="Georgia"/>
              </a:rPr>
              <a:t> </a:t>
            </a:r>
            <a:r>
              <a:rPr lang="en" sz="800">
                <a:solidFill>
                  <a:schemeClr val="dk1"/>
                </a:solidFill>
                <a:uFill>
                  <a:noFill/>
                </a:uFill>
                <a:latin typeface="Georgia"/>
                <a:ea typeface="Georgia"/>
                <a:cs typeface="Georgia"/>
                <a:sym typeface="Georgia"/>
                <a:hlinkClick r:id="rId3">
                  <a:extLst>
                    <a:ext uri="{A12FA001-AC4F-418D-AE19-62706E023703}">
                      <ahyp:hlinkClr val="tx"/>
                    </a:ext>
                  </a:extLst>
                </a:hlinkClick>
              </a:rPr>
              <a:t>Beyond English centric Multilingual Machine translation</a:t>
            </a:r>
            <a:r>
              <a:rPr lang="en" sz="800">
                <a:solidFill>
                  <a:schemeClr val="dk1"/>
                </a:solidFill>
                <a:latin typeface="Georgia"/>
                <a:ea typeface="Georgia"/>
                <a:cs typeface="Georgia"/>
                <a:sym typeface="Georgia"/>
              </a:rPr>
              <a:t>. arXiv pre- print arXiv:2010.11125, 2020.</a:t>
            </a:r>
            <a:endParaRPr sz="800">
              <a:solidFill>
                <a:schemeClr val="dk1"/>
              </a:solidFill>
              <a:latin typeface="Georgia"/>
              <a:ea typeface="Georgia"/>
              <a:cs typeface="Georgia"/>
              <a:sym typeface="Georgia"/>
            </a:endParaRPr>
          </a:p>
          <a:p>
            <a:pPr indent="0" lvl="0" marL="0" rtl="0" algn="just">
              <a:lnSpc>
                <a:spcPct val="115000"/>
              </a:lnSpc>
              <a:spcBef>
                <a:spcPts val="0"/>
              </a:spcBef>
              <a:spcAft>
                <a:spcPts val="0"/>
              </a:spcAft>
              <a:buClr>
                <a:schemeClr val="dk1"/>
              </a:buClr>
              <a:buSzPts val="1100"/>
              <a:buFont typeface="Arial"/>
              <a:buNone/>
            </a:pPr>
            <a:r>
              <a:t/>
            </a:r>
            <a:endParaRPr sz="800">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rPr lang="en" sz="800">
                <a:solidFill>
                  <a:schemeClr val="dk1"/>
                </a:solidFill>
                <a:latin typeface="Georgia"/>
                <a:ea typeface="Georgia"/>
                <a:cs typeface="Georgia"/>
                <a:sym typeface="Georgia"/>
              </a:rPr>
              <a:t>[2] Linting Xue, Noah Constant, Adam Roberts, Mihir Kale, Rami Al-Rfou, Aditya Siddhant and Colin Raffel. </a:t>
            </a:r>
            <a:r>
              <a:rPr lang="en" sz="800">
                <a:solidFill>
                  <a:schemeClr val="dk1"/>
                </a:solidFill>
                <a:uFill>
                  <a:noFill/>
                </a:uFill>
                <a:latin typeface="Georgia"/>
                <a:ea typeface="Georgia"/>
                <a:cs typeface="Georgia"/>
                <a:sym typeface="Georgia"/>
                <a:hlinkClick r:id="rId4">
                  <a:extLst>
                    <a:ext uri="{A12FA001-AC4F-418D-AE19-62706E023703}">
                      <ahyp:hlinkClr val="tx"/>
                    </a:ext>
                  </a:extLst>
                </a:hlinkClick>
              </a:rPr>
              <a:t>mT5: A Massively Multilingual Pre- trained Text-to-text Transformer</a:t>
            </a:r>
            <a:r>
              <a:rPr lang="en" sz="800">
                <a:solidFill>
                  <a:schemeClr val="dk1"/>
                </a:solidFill>
                <a:latin typeface="Georgia"/>
                <a:ea typeface="Georgia"/>
                <a:cs typeface="Georgia"/>
                <a:sym typeface="Georgia"/>
              </a:rPr>
              <a:t>. arXiv preprint arXiv:2010.11934, 2021.</a:t>
            </a:r>
            <a:endParaRPr sz="800">
              <a:solidFill>
                <a:schemeClr val="dk1"/>
              </a:solidFill>
              <a:latin typeface="Georgia"/>
              <a:ea typeface="Georgia"/>
              <a:cs typeface="Georgia"/>
              <a:sym typeface="Georgia"/>
            </a:endParaRPr>
          </a:p>
          <a:p>
            <a:pPr indent="0" lvl="0" marL="0" rtl="0" algn="just">
              <a:lnSpc>
                <a:spcPct val="115000"/>
              </a:lnSpc>
              <a:spcBef>
                <a:spcPts val="0"/>
              </a:spcBef>
              <a:spcAft>
                <a:spcPts val="0"/>
              </a:spcAft>
              <a:buClr>
                <a:schemeClr val="dk1"/>
              </a:buClr>
              <a:buSzPts val="1100"/>
              <a:buFont typeface="Arial"/>
              <a:buNone/>
            </a:pPr>
            <a:r>
              <a:t/>
            </a:r>
            <a:endParaRPr sz="800">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rPr lang="en" sz="800">
                <a:solidFill>
                  <a:schemeClr val="dk1"/>
                </a:solidFill>
                <a:latin typeface="Georgia"/>
                <a:ea typeface="Georgia"/>
                <a:cs typeface="Georgia"/>
                <a:sym typeface="Georgia"/>
              </a:rPr>
              <a:t>[3] Colin Raffel, Noam Shazeer, Adam Roberts, Katherine Lee, Sharan Narang, Michael Matena, Yanqi Zhou, Wei Li, and Peter J. Liu. </a:t>
            </a:r>
            <a:r>
              <a:rPr lang="en" sz="800">
                <a:solidFill>
                  <a:schemeClr val="dk1"/>
                </a:solidFill>
                <a:uFill>
                  <a:noFill/>
                </a:uFill>
                <a:latin typeface="Georgia"/>
                <a:ea typeface="Georgia"/>
                <a:cs typeface="Georgia"/>
                <a:sym typeface="Georgia"/>
                <a:hlinkClick r:id="rId5">
                  <a:extLst>
                    <a:ext uri="{A12FA001-AC4F-418D-AE19-62706E023703}">
                      <ahyp:hlinkClr val="tx"/>
                    </a:ext>
                  </a:extLst>
                </a:hlinkClick>
              </a:rPr>
              <a:t>Exploring the limits of transfer learning with a unified text-to-text transformer</a:t>
            </a:r>
            <a:r>
              <a:rPr lang="en" sz="800">
                <a:solidFill>
                  <a:schemeClr val="dk1"/>
                </a:solidFill>
                <a:latin typeface="Georgia"/>
                <a:ea typeface="Georgia"/>
                <a:cs typeface="Georgia"/>
                <a:sym typeface="Georgia"/>
              </a:rPr>
              <a:t>. Journal of Machine Learning Research, 21(140):1–67, 2020.</a:t>
            </a:r>
            <a:endParaRPr sz="800">
              <a:solidFill>
                <a:schemeClr val="dk1"/>
              </a:solidFill>
              <a:latin typeface="Georgia"/>
              <a:ea typeface="Georgia"/>
              <a:cs typeface="Georgia"/>
              <a:sym typeface="Georgia"/>
            </a:endParaRPr>
          </a:p>
          <a:p>
            <a:pPr indent="0" lvl="0" marL="0" rtl="0" algn="just">
              <a:lnSpc>
                <a:spcPct val="115000"/>
              </a:lnSpc>
              <a:spcBef>
                <a:spcPts val="0"/>
              </a:spcBef>
              <a:spcAft>
                <a:spcPts val="0"/>
              </a:spcAft>
              <a:buClr>
                <a:schemeClr val="dk1"/>
              </a:buClr>
              <a:buSzPts val="1100"/>
              <a:buFont typeface="Arial"/>
              <a:buNone/>
            </a:pPr>
            <a:r>
              <a:t/>
            </a:r>
            <a:endParaRPr sz="800">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rPr lang="en" sz="800">
                <a:solidFill>
                  <a:schemeClr val="dk1"/>
                </a:solidFill>
                <a:latin typeface="Georgia"/>
                <a:ea typeface="Georgia"/>
                <a:cs typeface="Georgia"/>
                <a:sym typeface="Georgia"/>
              </a:rPr>
              <a:t>[4] EMNLP 2021: Sixth Conference on Machine Translation (</a:t>
            </a:r>
            <a:r>
              <a:rPr lang="en" sz="800">
                <a:solidFill>
                  <a:schemeClr val="dk1"/>
                </a:solidFill>
                <a:uFill>
                  <a:noFill/>
                </a:uFill>
                <a:latin typeface="Georgia"/>
                <a:ea typeface="Georgia"/>
                <a:cs typeface="Georgia"/>
                <a:sym typeface="Georgia"/>
                <a:hlinkClick r:id="rId6">
                  <a:extLst>
                    <a:ext uri="{A12FA001-AC4F-418D-AE19-62706E023703}">
                      <ahyp:hlinkClr val="tx"/>
                    </a:ext>
                  </a:extLst>
                </a:hlinkClick>
              </a:rPr>
              <a:t>WMT21</a:t>
            </a:r>
            <a:r>
              <a:rPr lang="en" sz="800">
                <a:solidFill>
                  <a:schemeClr val="dk1"/>
                </a:solidFill>
                <a:latin typeface="Georgia"/>
                <a:ea typeface="Georgia"/>
                <a:cs typeface="Georgia"/>
                <a:sym typeface="Georgia"/>
              </a:rPr>
              <a:t>)</a:t>
            </a:r>
            <a:endParaRPr sz="800">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t/>
            </a:r>
            <a:endParaRPr sz="800">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rPr lang="en" sz="800">
                <a:solidFill>
                  <a:schemeClr val="dk1"/>
                </a:solidFill>
                <a:latin typeface="Georgia"/>
                <a:ea typeface="Georgia"/>
                <a:cs typeface="Georgia"/>
                <a:sym typeface="Georgia"/>
              </a:rPr>
              <a:t>[5] Kishore Papineni, Salim Roukos, Todd Ward, and Wei-Jing Zhu. </a:t>
            </a:r>
            <a:r>
              <a:rPr lang="en" sz="800">
                <a:solidFill>
                  <a:schemeClr val="dk1"/>
                </a:solidFill>
                <a:uFill>
                  <a:noFill/>
                </a:uFill>
                <a:latin typeface="Georgia"/>
                <a:ea typeface="Georgia"/>
                <a:cs typeface="Georgia"/>
                <a:sym typeface="Georgia"/>
                <a:hlinkClick r:id="rId7">
                  <a:extLst>
                    <a:ext uri="{A12FA001-AC4F-418D-AE19-62706E023703}">
                      <ahyp:hlinkClr val="tx"/>
                    </a:ext>
                  </a:extLst>
                </a:hlinkClick>
              </a:rPr>
              <a:t>Bleu: a method for automatic evaluation of machine translation</a:t>
            </a:r>
            <a:r>
              <a:rPr lang="en" sz="800">
                <a:solidFill>
                  <a:schemeClr val="dk1"/>
                </a:solidFill>
                <a:latin typeface="Georgia"/>
                <a:ea typeface="Georgia"/>
                <a:cs typeface="Georgia"/>
                <a:sym typeface="Georgia"/>
              </a:rPr>
              <a:t>. In Proceedings of the 40th annual meeting of the Association for Computational Linguistics, pages 311–318, 2002. </a:t>
            </a:r>
            <a:endParaRPr sz="800">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t/>
            </a:r>
            <a:endParaRPr sz="800">
              <a:solidFill>
                <a:schemeClr val="dk1"/>
              </a:solidFill>
              <a:latin typeface="Georgia"/>
              <a:ea typeface="Georgia"/>
              <a:cs typeface="Georgia"/>
              <a:sym typeface="Georgia"/>
            </a:endParaRPr>
          </a:p>
          <a:p>
            <a:pPr indent="0" lvl="0" marL="0" rtl="0" algn="just">
              <a:lnSpc>
                <a:spcPct val="115000"/>
              </a:lnSpc>
              <a:spcBef>
                <a:spcPts val="0"/>
              </a:spcBef>
              <a:spcAft>
                <a:spcPts val="0"/>
              </a:spcAft>
              <a:buClr>
                <a:schemeClr val="dk1"/>
              </a:buClr>
              <a:buSzPts val="1100"/>
              <a:buFont typeface="Arial"/>
              <a:buNone/>
            </a:pPr>
            <a:r>
              <a:rPr lang="en" sz="800">
                <a:solidFill>
                  <a:schemeClr val="dk1"/>
                </a:solidFill>
                <a:latin typeface="Georgia"/>
                <a:ea typeface="Georgia"/>
                <a:cs typeface="Georgia"/>
                <a:sym typeface="Georgia"/>
              </a:rPr>
              <a:t>[6] Ashish Vaswani, Noam Shazeer, Niki Parmar, Jakob Uszkoreit, Llion Jones, Aidan N Gomez, Łukasz Kaiser, and Illia Polosukhin. </a:t>
            </a:r>
            <a:r>
              <a:rPr lang="en" sz="800">
                <a:solidFill>
                  <a:schemeClr val="dk1"/>
                </a:solidFill>
                <a:uFill>
                  <a:noFill/>
                </a:uFill>
                <a:latin typeface="Georgia"/>
                <a:ea typeface="Georgia"/>
                <a:cs typeface="Georgia"/>
                <a:sym typeface="Georgia"/>
                <a:hlinkClick r:id="rId8">
                  <a:extLst>
                    <a:ext uri="{A12FA001-AC4F-418D-AE19-62706E023703}">
                      <ahyp:hlinkClr val="tx"/>
                    </a:ext>
                  </a:extLst>
                </a:hlinkClick>
              </a:rPr>
              <a:t>Attention is all you need</a:t>
            </a:r>
            <a:r>
              <a:rPr lang="en" sz="800">
                <a:solidFill>
                  <a:schemeClr val="dk1"/>
                </a:solidFill>
                <a:latin typeface="Georgia"/>
                <a:ea typeface="Georgia"/>
                <a:cs typeface="Georgia"/>
                <a:sym typeface="Georgia"/>
              </a:rPr>
              <a:t>. In Advances in Neural Information Processing Systems, volume 30, pages 5998–6008, 2017.</a:t>
            </a:r>
            <a:endParaRPr sz="800">
              <a:solidFill>
                <a:schemeClr val="dk1"/>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311700" y="445025"/>
            <a:ext cx="8520600" cy="4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205" name="Google Shape;205;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6" name="Google Shape;206;p29" title="Points scored"/>
          <p:cNvPicPr preferRelativeResize="0"/>
          <p:nvPr/>
        </p:nvPicPr>
        <p:blipFill>
          <a:blip r:embed="rId3">
            <a:alphaModFix/>
          </a:blip>
          <a:stretch>
            <a:fillRect/>
          </a:stretch>
        </p:blipFill>
        <p:spPr>
          <a:xfrm>
            <a:off x="311700" y="1174125"/>
            <a:ext cx="4039500" cy="2494500"/>
          </a:xfrm>
          <a:prstGeom prst="rect">
            <a:avLst/>
          </a:prstGeom>
          <a:noFill/>
          <a:ln>
            <a:noFill/>
          </a:ln>
        </p:spPr>
      </p:pic>
      <p:pic>
        <p:nvPicPr>
          <p:cNvPr id="207" name="Google Shape;207;p29" title="Chart"/>
          <p:cNvPicPr preferRelativeResize="0"/>
          <p:nvPr/>
        </p:nvPicPr>
        <p:blipFill>
          <a:blip r:embed="rId4">
            <a:alphaModFix/>
          </a:blip>
          <a:stretch>
            <a:fillRect/>
          </a:stretch>
        </p:blipFill>
        <p:spPr>
          <a:xfrm>
            <a:off x="4349500" y="1170250"/>
            <a:ext cx="4671650" cy="280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73" name="Google Shape;73;p16"/>
          <p:cNvGrpSpPr/>
          <p:nvPr/>
        </p:nvGrpSpPr>
        <p:grpSpPr>
          <a:xfrm>
            <a:off x="363925" y="1156150"/>
            <a:ext cx="8108400" cy="532800"/>
            <a:chOff x="363925" y="1156150"/>
            <a:chExt cx="8108400" cy="532800"/>
          </a:xfrm>
        </p:grpSpPr>
        <p:sp>
          <p:nvSpPr>
            <p:cNvPr id="74" name="Google Shape;74;p16"/>
            <p:cNvSpPr/>
            <p:nvPr/>
          </p:nvSpPr>
          <p:spPr>
            <a:xfrm>
              <a:off x="1388125" y="1156150"/>
              <a:ext cx="7084200" cy="53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Recent work in translation</a:t>
              </a:r>
              <a:r>
                <a:rPr lang="en" sz="1200">
                  <a:solidFill>
                    <a:schemeClr val="dk1"/>
                  </a:solidFill>
                  <a:latin typeface="Georgia"/>
                  <a:ea typeface="Georgia"/>
                  <a:cs typeface="Georgia"/>
                  <a:sym typeface="Georgia"/>
                </a:rPr>
                <a:t> </a:t>
              </a:r>
              <a:r>
                <a:rPr baseline="30000" lang="en" sz="1200">
                  <a:solidFill>
                    <a:schemeClr val="dk1"/>
                  </a:solidFill>
                  <a:latin typeface="Georgia"/>
                  <a:ea typeface="Georgia"/>
                  <a:cs typeface="Georgia"/>
                  <a:sym typeface="Georgia"/>
                </a:rPr>
                <a:t>1, 2</a:t>
              </a:r>
              <a:r>
                <a:rPr lang="en" sz="1200">
                  <a:solidFill>
                    <a:schemeClr val="dk1"/>
                  </a:solidFill>
                  <a:latin typeface="Georgia"/>
                  <a:ea typeface="Georgia"/>
                  <a:cs typeface="Georgia"/>
                  <a:sym typeface="Georgia"/>
                </a:rPr>
                <a:t> ha</a:t>
              </a:r>
              <a:r>
                <a:rPr lang="en" sz="1200">
                  <a:solidFill>
                    <a:schemeClr val="dk1"/>
                  </a:solidFill>
                  <a:latin typeface="Georgia"/>
                  <a:ea typeface="Georgia"/>
                  <a:cs typeface="Georgia"/>
                  <a:sym typeface="Georgia"/>
                </a:rPr>
                <a:t>s focused on creating large-scale multilingual transformer models which are capable of achieving state-of- the-art performance.</a:t>
              </a:r>
              <a:endParaRPr sz="1200">
                <a:latin typeface="Georgia"/>
                <a:ea typeface="Georgia"/>
                <a:cs typeface="Georgia"/>
                <a:sym typeface="Georgia"/>
              </a:endParaRPr>
            </a:p>
          </p:txBody>
        </p:sp>
        <p:sp>
          <p:nvSpPr>
            <p:cNvPr id="75" name="Google Shape;75;p16"/>
            <p:cNvSpPr/>
            <p:nvPr/>
          </p:nvSpPr>
          <p:spPr>
            <a:xfrm>
              <a:off x="363925" y="1156150"/>
              <a:ext cx="1024200" cy="5328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Georgia"/>
                  <a:ea typeface="Georgia"/>
                  <a:cs typeface="Georgia"/>
                  <a:sym typeface="Georgia"/>
                </a:rPr>
                <a:t>Precursor</a:t>
              </a:r>
              <a:endParaRPr b="1" sz="1100">
                <a:solidFill>
                  <a:schemeClr val="lt1"/>
                </a:solidFill>
                <a:latin typeface="Georgia"/>
                <a:ea typeface="Georgia"/>
                <a:cs typeface="Georgia"/>
                <a:sym typeface="Georgia"/>
              </a:endParaRPr>
            </a:p>
          </p:txBody>
        </p:sp>
      </p:grpSp>
      <p:grpSp>
        <p:nvGrpSpPr>
          <p:cNvPr id="76" name="Google Shape;76;p16"/>
          <p:cNvGrpSpPr/>
          <p:nvPr/>
        </p:nvGrpSpPr>
        <p:grpSpPr>
          <a:xfrm>
            <a:off x="363925" y="1890039"/>
            <a:ext cx="8108400" cy="657156"/>
            <a:chOff x="363925" y="1156150"/>
            <a:chExt cx="8108400" cy="532800"/>
          </a:xfrm>
        </p:grpSpPr>
        <p:sp>
          <p:nvSpPr>
            <p:cNvPr id="77" name="Google Shape;77;p16"/>
            <p:cNvSpPr/>
            <p:nvPr/>
          </p:nvSpPr>
          <p:spPr>
            <a:xfrm>
              <a:off x="1375825" y="1156150"/>
              <a:ext cx="7096500" cy="53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latin typeface="Georgia"/>
                  <a:ea typeface="Georgia"/>
                  <a:cs typeface="Georgia"/>
                  <a:sym typeface="Georgia"/>
                </a:rPr>
                <a:t>Machine translation has become very good for high resource languages in recent years but not so much for low-resource languages. Newer multilingual </a:t>
              </a:r>
              <a:r>
                <a:rPr lang="en" sz="1200">
                  <a:solidFill>
                    <a:schemeClr val="dk1"/>
                  </a:solidFill>
                  <a:latin typeface="Georgia"/>
                  <a:ea typeface="Georgia"/>
                  <a:cs typeface="Georgia"/>
                  <a:sym typeface="Georgia"/>
                </a:rPr>
                <a:t>models are moved away from english centric modeling </a:t>
              </a:r>
              <a:r>
                <a:rPr baseline="30000" lang="en" sz="1200">
                  <a:solidFill>
                    <a:schemeClr val="dk1"/>
                  </a:solidFill>
                  <a:latin typeface="Georgia"/>
                  <a:ea typeface="Georgia"/>
                  <a:cs typeface="Georgia"/>
                  <a:sym typeface="Georgia"/>
                </a:rPr>
                <a:t>1</a:t>
              </a:r>
              <a:r>
                <a:rPr lang="en" sz="1200">
                  <a:solidFill>
                    <a:schemeClr val="dk1"/>
                  </a:solidFill>
                  <a:latin typeface="Georgia"/>
                  <a:ea typeface="Georgia"/>
                  <a:cs typeface="Georgia"/>
                  <a:sym typeface="Georgia"/>
                </a:rPr>
                <a:t> bringing gains of &gt; 10 BLEU</a:t>
              </a:r>
              <a:endParaRPr sz="1200">
                <a:latin typeface="Georgia"/>
                <a:ea typeface="Georgia"/>
                <a:cs typeface="Georgia"/>
                <a:sym typeface="Georgia"/>
              </a:endParaRPr>
            </a:p>
          </p:txBody>
        </p:sp>
        <p:sp>
          <p:nvSpPr>
            <p:cNvPr id="78" name="Google Shape;78;p16"/>
            <p:cNvSpPr/>
            <p:nvPr/>
          </p:nvSpPr>
          <p:spPr>
            <a:xfrm>
              <a:off x="363925" y="1156150"/>
              <a:ext cx="1011900" cy="5328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Georgia"/>
                  <a:ea typeface="Georgia"/>
                  <a:cs typeface="Georgia"/>
                  <a:sym typeface="Georgia"/>
                </a:rPr>
                <a:t>Key Problem</a:t>
              </a:r>
              <a:endParaRPr b="1" sz="1100">
                <a:solidFill>
                  <a:schemeClr val="lt1"/>
                </a:solidFill>
                <a:latin typeface="Georgia"/>
                <a:ea typeface="Georgia"/>
                <a:cs typeface="Georgia"/>
                <a:sym typeface="Georgia"/>
              </a:endParaRPr>
            </a:p>
          </p:txBody>
        </p:sp>
      </p:grpSp>
      <p:grpSp>
        <p:nvGrpSpPr>
          <p:cNvPr id="79" name="Google Shape;79;p16"/>
          <p:cNvGrpSpPr/>
          <p:nvPr/>
        </p:nvGrpSpPr>
        <p:grpSpPr>
          <a:xfrm>
            <a:off x="363925" y="2729775"/>
            <a:ext cx="8108400" cy="532800"/>
            <a:chOff x="363925" y="1156163"/>
            <a:chExt cx="8108400" cy="532800"/>
          </a:xfrm>
        </p:grpSpPr>
        <p:sp>
          <p:nvSpPr>
            <p:cNvPr id="80" name="Google Shape;80;p16"/>
            <p:cNvSpPr/>
            <p:nvPr/>
          </p:nvSpPr>
          <p:spPr>
            <a:xfrm>
              <a:off x="1375825" y="1156163"/>
              <a:ext cx="7096500" cy="53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latin typeface="Georgia"/>
                  <a:ea typeface="Georgia"/>
                  <a:cs typeface="Georgia"/>
                  <a:sym typeface="Georgia"/>
                </a:rPr>
                <a:t>Multilingual model </a:t>
              </a:r>
              <a:r>
                <a:rPr baseline="30000" lang="en" sz="1200">
                  <a:solidFill>
                    <a:schemeClr val="dk1"/>
                  </a:solidFill>
                  <a:latin typeface="Georgia"/>
                  <a:ea typeface="Georgia"/>
                  <a:cs typeface="Georgia"/>
                  <a:sym typeface="Georgia"/>
                </a:rPr>
                <a:t>1</a:t>
              </a:r>
              <a:r>
                <a:rPr lang="en" sz="1200">
                  <a:solidFill>
                    <a:schemeClr val="dk1"/>
                  </a:solidFill>
                  <a:latin typeface="Georgia"/>
                  <a:ea typeface="Georgia"/>
                  <a:cs typeface="Georgia"/>
                  <a:sym typeface="Georgia"/>
                </a:rPr>
                <a:t> (M2M-100) is trained on translation task only, as </a:t>
              </a:r>
              <a:r>
                <a:rPr lang="en" sz="1200">
                  <a:solidFill>
                    <a:schemeClr val="dk1"/>
                  </a:solidFill>
                  <a:latin typeface="Georgia"/>
                  <a:ea typeface="Georgia"/>
                  <a:cs typeface="Georgia"/>
                  <a:sym typeface="Georgia"/>
                </a:rPr>
                <a:t>opposed</a:t>
              </a:r>
              <a:r>
                <a:rPr lang="en" sz="1200">
                  <a:solidFill>
                    <a:schemeClr val="dk1"/>
                  </a:solidFill>
                  <a:latin typeface="Georgia"/>
                  <a:ea typeface="Georgia"/>
                  <a:cs typeface="Georgia"/>
                  <a:sym typeface="Georgia"/>
                </a:rPr>
                <a:t> to T5 </a:t>
              </a:r>
              <a:r>
                <a:rPr baseline="30000" lang="en" sz="1200">
                  <a:solidFill>
                    <a:schemeClr val="dk1"/>
                  </a:solidFill>
                  <a:latin typeface="Georgia"/>
                  <a:ea typeface="Georgia"/>
                  <a:cs typeface="Georgia"/>
                  <a:sym typeface="Georgia"/>
                </a:rPr>
                <a:t>3</a:t>
              </a:r>
              <a:r>
                <a:rPr lang="en" sz="1200">
                  <a:solidFill>
                    <a:schemeClr val="dk1"/>
                  </a:solidFill>
                  <a:latin typeface="Georgia"/>
                  <a:ea typeface="Georgia"/>
                  <a:cs typeface="Georgia"/>
                  <a:sym typeface="Georgia"/>
                </a:rPr>
                <a:t> which is trained on many different tasks. </a:t>
              </a:r>
              <a:endParaRPr sz="1200">
                <a:latin typeface="Georgia"/>
                <a:ea typeface="Georgia"/>
                <a:cs typeface="Georgia"/>
                <a:sym typeface="Georgia"/>
              </a:endParaRPr>
            </a:p>
          </p:txBody>
        </p:sp>
        <p:sp>
          <p:nvSpPr>
            <p:cNvPr id="81" name="Google Shape;81;p16"/>
            <p:cNvSpPr/>
            <p:nvPr/>
          </p:nvSpPr>
          <p:spPr>
            <a:xfrm>
              <a:off x="363925" y="1156163"/>
              <a:ext cx="1011900" cy="5328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Georgia"/>
                  <a:ea typeface="Georgia"/>
                  <a:cs typeface="Georgia"/>
                  <a:sym typeface="Georgia"/>
                </a:rPr>
                <a:t>Motivation</a:t>
              </a:r>
              <a:endParaRPr b="1" sz="1100">
                <a:solidFill>
                  <a:schemeClr val="lt1"/>
                </a:solidFill>
                <a:latin typeface="Georgia"/>
                <a:ea typeface="Georgia"/>
                <a:cs typeface="Georgia"/>
                <a:sym typeface="Georgia"/>
              </a:endParaRPr>
            </a:p>
          </p:txBody>
        </p:sp>
      </p:grpSp>
      <p:grpSp>
        <p:nvGrpSpPr>
          <p:cNvPr id="82" name="Google Shape;82;p16"/>
          <p:cNvGrpSpPr/>
          <p:nvPr/>
        </p:nvGrpSpPr>
        <p:grpSpPr>
          <a:xfrm>
            <a:off x="363925" y="3499325"/>
            <a:ext cx="8108400" cy="603000"/>
            <a:chOff x="363925" y="1156150"/>
            <a:chExt cx="8108400" cy="603000"/>
          </a:xfrm>
        </p:grpSpPr>
        <p:sp>
          <p:nvSpPr>
            <p:cNvPr id="83" name="Google Shape;83;p16"/>
            <p:cNvSpPr/>
            <p:nvPr/>
          </p:nvSpPr>
          <p:spPr>
            <a:xfrm>
              <a:off x="1388125" y="1156150"/>
              <a:ext cx="7084200" cy="60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latin typeface="Georgia"/>
                  <a:ea typeface="Georgia"/>
                  <a:cs typeface="Georgia"/>
                  <a:sym typeface="Georgia"/>
                </a:rPr>
                <a:t>Can we expand translation </a:t>
              </a:r>
              <a:r>
                <a:rPr lang="en" sz="1200">
                  <a:solidFill>
                    <a:schemeClr val="dk1"/>
                  </a:solidFill>
                  <a:latin typeface="Georgia"/>
                  <a:ea typeface="Georgia"/>
                  <a:cs typeface="Georgia"/>
                  <a:sym typeface="Georgia"/>
                </a:rPr>
                <a:t>capability</a:t>
              </a:r>
              <a:r>
                <a:rPr lang="en" sz="1200">
                  <a:solidFill>
                    <a:schemeClr val="dk1"/>
                  </a:solidFill>
                  <a:latin typeface="Georgia"/>
                  <a:ea typeface="Georgia"/>
                  <a:cs typeface="Georgia"/>
                  <a:sym typeface="Georgia"/>
                </a:rPr>
                <a:t> of T5 to new low-resource languages by utilizing the trained embeddings and tokenizer from multilingual model (</a:t>
              </a:r>
              <a:r>
                <a:rPr lang="en" sz="1200">
                  <a:solidFill>
                    <a:schemeClr val="dk1"/>
                  </a:solidFill>
                  <a:latin typeface="Georgia"/>
                  <a:ea typeface="Georgia"/>
                  <a:cs typeface="Georgia"/>
                  <a:sym typeface="Georgia"/>
                </a:rPr>
                <a:t>M2M-100) </a:t>
              </a:r>
              <a:r>
                <a:rPr lang="en" sz="1200">
                  <a:solidFill>
                    <a:schemeClr val="dk1"/>
                  </a:solidFill>
                  <a:latin typeface="Georgia"/>
                  <a:ea typeface="Georgia"/>
                  <a:cs typeface="Georgia"/>
                  <a:sym typeface="Georgia"/>
                </a:rPr>
                <a:t>as the form of transfer learning?</a:t>
              </a:r>
              <a:endParaRPr sz="1200">
                <a:latin typeface="Georgia"/>
                <a:ea typeface="Georgia"/>
                <a:cs typeface="Georgia"/>
                <a:sym typeface="Georgia"/>
              </a:endParaRPr>
            </a:p>
          </p:txBody>
        </p:sp>
        <p:sp>
          <p:nvSpPr>
            <p:cNvPr id="84" name="Google Shape;84;p16"/>
            <p:cNvSpPr/>
            <p:nvPr/>
          </p:nvSpPr>
          <p:spPr>
            <a:xfrm>
              <a:off x="363925" y="1156150"/>
              <a:ext cx="1024200" cy="6030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Georgia"/>
                  <a:ea typeface="Georgia"/>
                  <a:cs typeface="Georgia"/>
                  <a:sym typeface="Georgia"/>
                </a:rPr>
                <a:t>The Question</a:t>
              </a:r>
              <a:endParaRPr b="1" sz="1100">
                <a:solidFill>
                  <a:schemeClr val="lt1"/>
                </a:solidFill>
                <a:latin typeface="Georgia"/>
                <a:ea typeface="Georgia"/>
                <a:cs typeface="Georgia"/>
                <a:sym typeface="Georgia"/>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457201" y="211322"/>
            <a:ext cx="74643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Models</a:t>
            </a:r>
            <a:endParaRPr/>
          </a:p>
        </p:txBody>
      </p:sp>
      <p:sp>
        <p:nvSpPr>
          <p:cNvPr id="90" name="Google Shape;90;p17"/>
          <p:cNvSpPr txBox="1"/>
          <p:nvPr>
            <p:ph idx="1" type="body"/>
          </p:nvPr>
        </p:nvSpPr>
        <p:spPr>
          <a:xfrm>
            <a:off x="457200" y="1845050"/>
            <a:ext cx="3717900" cy="73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0"/>
              </a:spcBef>
              <a:spcAft>
                <a:spcPts val="0"/>
              </a:spcAft>
              <a:buNone/>
            </a:pPr>
            <a:r>
              <a:rPr b="1" lang="en" sz="1000">
                <a:solidFill>
                  <a:schemeClr val="dk1"/>
                </a:solidFill>
                <a:latin typeface="Georgia"/>
                <a:ea typeface="Georgia"/>
                <a:cs typeface="Georgia"/>
                <a:sym typeface="Georgia"/>
              </a:rPr>
              <a:t>T5 </a:t>
            </a:r>
            <a:r>
              <a:rPr lang="en" sz="1000">
                <a:solidFill>
                  <a:schemeClr val="dk1"/>
                </a:solidFill>
                <a:latin typeface="Georgia"/>
                <a:ea typeface="Georgia"/>
                <a:cs typeface="Georgia"/>
                <a:sym typeface="Georgia"/>
              </a:rPr>
              <a:t>is an encoder decoder type transformer model which treats every text processing problem as a “text-to-text” problem allowing it to directly apply the same model, objective, training procedure and decoding process to every covered task. </a:t>
            </a:r>
            <a:endParaRPr sz="1000">
              <a:solidFill>
                <a:schemeClr val="dk1"/>
              </a:solidFill>
              <a:latin typeface="Georgia"/>
              <a:ea typeface="Georgia"/>
              <a:cs typeface="Georgia"/>
              <a:sym typeface="Georgia"/>
            </a:endParaRPr>
          </a:p>
          <a:p>
            <a:pPr indent="0" lvl="0" marL="0" rtl="0" algn="ctr">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000">
              <a:solidFill>
                <a:schemeClr val="dk1"/>
              </a:solidFill>
              <a:latin typeface="Georgia"/>
              <a:ea typeface="Georgia"/>
              <a:cs typeface="Georgia"/>
              <a:sym typeface="Georgia"/>
            </a:endParaRPr>
          </a:p>
          <a:p>
            <a:pPr indent="0" lvl="0" marL="0" rtl="0" algn="ctr">
              <a:spcBef>
                <a:spcPts val="0"/>
              </a:spcBef>
              <a:spcAft>
                <a:spcPts val="0"/>
              </a:spcAft>
              <a:buClr>
                <a:schemeClr val="dk1"/>
              </a:buClr>
              <a:buSzPts val="1100"/>
              <a:buFont typeface="Arial"/>
              <a:buNone/>
            </a:pPr>
            <a:r>
              <a:t/>
            </a:r>
            <a:endParaRPr sz="1000">
              <a:solidFill>
                <a:schemeClr val="dk1"/>
              </a:solidFill>
              <a:latin typeface="Georgia"/>
              <a:ea typeface="Georgia"/>
              <a:cs typeface="Georgia"/>
              <a:sym typeface="Georgia"/>
            </a:endParaRPr>
          </a:p>
        </p:txBody>
      </p:sp>
      <p:sp>
        <p:nvSpPr>
          <p:cNvPr id="91" name="Google Shape;91;p17"/>
          <p:cNvSpPr txBox="1"/>
          <p:nvPr>
            <p:ph idx="2" type="body"/>
          </p:nvPr>
        </p:nvSpPr>
        <p:spPr>
          <a:xfrm>
            <a:off x="4474725" y="1845050"/>
            <a:ext cx="3717900" cy="9948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0"/>
              </a:spcBef>
              <a:spcAft>
                <a:spcPts val="0"/>
              </a:spcAft>
              <a:buNone/>
            </a:pPr>
            <a:r>
              <a:rPr b="1" lang="en" sz="1000">
                <a:solidFill>
                  <a:schemeClr val="dk1"/>
                </a:solidFill>
                <a:latin typeface="Georgia"/>
                <a:ea typeface="Georgia"/>
                <a:cs typeface="Georgia"/>
                <a:sym typeface="Georgia"/>
              </a:rPr>
              <a:t>M2M-100 </a:t>
            </a:r>
            <a:r>
              <a:rPr lang="en" sz="1000">
                <a:solidFill>
                  <a:schemeClr val="dk1"/>
                </a:solidFill>
                <a:latin typeface="Georgia"/>
                <a:ea typeface="Georgia"/>
                <a:cs typeface="Georgia"/>
                <a:sym typeface="Georgia"/>
              </a:rPr>
              <a:t>is a multilingual machine translation model trained on large scale many-to-many datasets of 100 languages. Its architecture is very close to T5 and comprises of  an encoder-decoder architecture but it is </a:t>
            </a:r>
            <a:r>
              <a:rPr lang="en" sz="1000" u="sng">
                <a:solidFill>
                  <a:schemeClr val="dk1"/>
                </a:solidFill>
                <a:latin typeface="Georgia"/>
                <a:ea typeface="Georgia"/>
                <a:cs typeface="Georgia"/>
                <a:sym typeface="Georgia"/>
              </a:rPr>
              <a:t>more versatile</a:t>
            </a:r>
            <a:r>
              <a:rPr lang="en" sz="1000">
                <a:solidFill>
                  <a:schemeClr val="dk1"/>
                </a:solidFill>
                <a:latin typeface="Georgia"/>
                <a:ea typeface="Georgia"/>
                <a:cs typeface="Georgia"/>
                <a:sym typeface="Georgia"/>
              </a:rPr>
              <a:t> for translation tasks</a:t>
            </a:r>
            <a:endParaRPr>
              <a:solidFill>
                <a:schemeClr val="dk1"/>
              </a:solidFill>
              <a:latin typeface="Georgia"/>
              <a:ea typeface="Georgia"/>
              <a:cs typeface="Georgia"/>
              <a:sym typeface="Georgia"/>
            </a:endParaRPr>
          </a:p>
        </p:txBody>
      </p:sp>
      <p:sp>
        <p:nvSpPr>
          <p:cNvPr id="92" name="Google Shape;92;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7"/>
          <p:cNvSpPr/>
          <p:nvPr/>
        </p:nvSpPr>
        <p:spPr>
          <a:xfrm>
            <a:off x="457200" y="1495675"/>
            <a:ext cx="3717900" cy="3495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Georgia"/>
                <a:ea typeface="Georgia"/>
                <a:cs typeface="Georgia"/>
                <a:sym typeface="Georgia"/>
              </a:rPr>
              <a:t>T5</a:t>
            </a:r>
            <a:endParaRPr>
              <a:solidFill>
                <a:schemeClr val="lt1"/>
              </a:solidFill>
              <a:latin typeface="Georgia"/>
              <a:ea typeface="Georgia"/>
              <a:cs typeface="Georgia"/>
              <a:sym typeface="Georgia"/>
            </a:endParaRPr>
          </a:p>
        </p:txBody>
      </p:sp>
      <p:sp>
        <p:nvSpPr>
          <p:cNvPr id="94" name="Google Shape;94;p17"/>
          <p:cNvSpPr/>
          <p:nvPr/>
        </p:nvSpPr>
        <p:spPr>
          <a:xfrm>
            <a:off x="4474725" y="1495675"/>
            <a:ext cx="3717900" cy="3495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Georgia"/>
                <a:ea typeface="Georgia"/>
                <a:cs typeface="Georgia"/>
                <a:sym typeface="Georgia"/>
              </a:rPr>
              <a:t>M2M-100</a:t>
            </a:r>
            <a:endParaRPr>
              <a:solidFill>
                <a:schemeClr val="lt1"/>
              </a:solidFill>
              <a:latin typeface="Georgia"/>
              <a:ea typeface="Georgia"/>
              <a:cs typeface="Georgia"/>
              <a:sym typeface="Georgia"/>
            </a:endParaRPr>
          </a:p>
        </p:txBody>
      </p:sp>
      <p:sp>
        <p:nvSpPr>
          <p:cNvPr id="95" name="Google Shape;95;p17"/>
          <p:cNvSpPr txBox="1"/>
          <p:nvPr/>
        </p:nvSpPr>
        <p:spPr>
          <a:xfrm>
            <a:off x="457200" y="1020150"/>
            <a:ext cx="7464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40"/>
              </a:spcBef>
              <a:spcAft>
                <a:spcPts val="1600"/>
              </a:spcAft>
              <a:buNone/>
            </a:pPr>
            <a:r>
              <a:rPr lang="en" sz="1200">
                <a:solidFill>
                  <a:schemeClr val="dk1"/>
                </a:solidFill>
                <a:latin typeface="Georgia"/>
                <a:ea typeface="Georgia"/>
                <a:cs typeface="Georgia"/>
                <a:sym typeface="Georgia"/>
              </a:rPr>
              <a:t>We decided to assess the transfer learning potential between </a:t>
            </a:r>
            <a:r>
              <a:rPr b="1" lang="en" sz="1200">
                <a:solidFill>
                  <a:schemeClr val="dk1"/>
                </a:solidFill>
                <a:latin typeface="Georgia"/>
                <a:ea typeface="Georgia"/>
                <a:cs typeface="Georgia"/>
                <a:sym typeface="Georgia"/>
              </a:rPr>
              <a:t>M2M-100</a:t>
            </a:r>
            <a:r>
              <a:rPr lang="en" sz="1200">
                <a:solidFill>
                  <a:schemeClr val="dk1"/>
                </a:solidFill>
                <a:latin typeface="Georgia"/>
                <a:ea typeface="Georgia"/>
                <a:cs typeface="Georgia"/>
                <a:sym typeface="Georgia"/>
              </a:rPr>
              <a:t> and </a:t>
            </a:r>
            <a:r>
              <a:rPr b="1" lang="en" sz="1200">
                <a:solidFill>
                  <a:schemeClr val="dk1"/>
                </a:solidFill>
                <a:latin typeface="Georgia"/>
                <a:ea typeface="Georgia"/>
                <a:cs typeface="Georgia"/>
                <a:sym typeface="Georgia"/>
              </a:rPr>
              <a:t>T5 </a:t>
            </a:r>
            <a:r>
              <a:rPr lang="en" sz="1200">
                <a:solidFill>
                  <a:schemeClr val="dk1"/>
                </a:solidFill>
                <a:latin typeface="Georgia"/>
                <a:ea typeface="Georgia"/>
                <a:cs typeface="Georgia"/>
                <a:sym typeface="Georgia"/>
              </a:rPr>
              <a:t>models. </a:t>
            </a:r>
            <a:endParaRPr sz="1200">
              <a:latin typeface="Georgia"/>
              <a:ea typeface="Georgia"/>
              <a:cs typeface="Georgia"/>
              <a:sym typeface="Georgia"/>
            </a:endParaRPr>
          </a:p>
        </p:txBody>
      </p:sp>
      <p:pic>
        <p:nvPicPr>
          <p:cNvPr id="96" name="Google Shape;96;p17"/>
          <p:cNvPicPr preferRelativeResize="0"/>
          <p:nvPr/>
        </p:nvPicPr>
        <p:blipFill>
          <a:blip r:embed="rId3">
            <a:alphaModFix/>
          </a:blip>
          <a:stretch>
            <a:fillRect/>
          </a:stretch>
        </p:blipFill>
        <p:spPr>
          <a:xfrm>
            <a:off x="1541275" y="2637849"/>
            <a:ext cx="1155425" cy="1678174"/>
          </a:xfrm>
          <a:prstGeom prst="rect">
            <a:avLst/>
          </a:prstGeom>
          <a:noFill/>
          <a:ln>
            <a:noFill/>
          </a:ln>
        </p:spPr>
      </p:pic>
      <p:pic>
        <p:nvPicPr>
          <p:cNvPr id="97" name="Google Shape;97;p17"/>
          <p:cNvPicPr preferRelativeResize="0"/>
          <p:nvPr/>
        </p:nvPicPr>
        <p:blipFill>
          <a:blip r:embed="rId4">
            <a:alphaModFix/>
          </a:blip>
          <a:stretch>
            <a:fillRect/>
          </a:stretch>
        </p:blipFill>
        <p:spPr>
          <a:xfrm>
            <a:off x="4474725" y="3089426"/>
            <a:ext cx="3717901" cy="774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8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Hypotheses</a:t>
            </a:r>
            <a:endParaRPr/>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04" name="Google Shape;104;p18"/>
          <p:cNvGrpSpPr/>
          <p:nvPr/>
        </p:nvGrpSpPr>
        <p:grpSpPr>
          <a:xfrm>
            <a:off x="428075" y="1256025"/>
            <a:ext cx="7897250" cy="870175"/>
            <a:chOff x="428075" y="1256025"/>
            <a:chExt cx="7897250" cy="870175"/>
          </a:xfrm>
        </p:grpSpPr>
        <p:sp>
          <p:nvSpPr>
            <p:cNvPr id="105" name="Google Shape;105;p18"/>
            <p:cNvSpPr/>
            <p:nvPr/>
          </p:nvSpPr>
          <p:spPr>
            <a:xfrm>
              <a:off x="428075" y="1627000"/>
              <a:ext cx="7897200" cy="49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Georgia"/>
                  <a:ea typeface="Georgia"/>
                  <a:cs typeface="Georgia"/>
                  <a:sym typeface="Georgia"/>
                </a:rPr>
                <a:t>Embeddings in the transformer models are treated as parameters and are optimized using back-propagation. This means that usage of these embeddings </a:t>
              </a:r>
              <a:r>
                <a:rPr lang="en" sz="1200">
                  <a:solidFill>
                    <a:schemeClr val="dk1"/>
                  </a:solidFill>
                  <a:latin typeface="Georgia"/>
                  <a:ea typeface="Georgia"/>
                  <a:cs typeface="Georgia"/>
                  <a:sym typeface="Georgia"/>
                </a:rPr>
                <a:t>multilingual models can / should enable transfer learning. </a:t>
              </a:r>
              <a:endParaRPr sz="1200">
                <a:latin typeface="Georgia"/>
                <a:ea typeface="Georgia"/>
                <a:cs typeface="Georgia"/>
                <a:sym typeface="Georgia"/>
              </a:endParaRPr>
            </a:p>
          </p:txBody>
        </p:sp>
        <p:sp>
          <p:nvSpPr>
            <p:cNvPr id="106" name="Google Shape;106;p18"/>
            <p:cNvSpPr/>
            <p:nvPr/>
          </p:nvSpPr>
          <p:spPr>
            <a:xfrm>
              <a:off x="428125" y="1256025"/>
              <a:ext cx="7897200" cy="3639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Georgia"/>
                  <a:ea typeface="Georgia"/>
                  <a:cs typeface="Georgia"/>
                  <a:sym typeface="Georgia"/>
                </a:rPr>
                <a:t>Hypothesis 1</a:t>
              </a:r>
              <a:r>
                <a:rPr lang="en">
                  <a:solidFill>
                    <a:schemeClr val="lt1"/>
                  </a:solidFill>
                  <a:latin typeface="Georgia"/>
                  <a:ea typeface="Georgia"/>
                  <a:cs typeface="Georgia"/>
                  <a:sym typeface="Georgia"/>
                </a:rPr>
                <a:t>: Embeddings as the means of transfer learning</a:t>
              </a:r>
              <a:endParaRPr>
                <a:solidFill>
                  <a:schemeClr val="lt1"/>
                </a:solidFill>
                <a:latin typeface="Georgia"/>
                <a:ea typeface="Georgia"/>
                <a:cs typeface="Georgia"/>
                <a:sym typeface="Georgia"/>
              </a:endParaRPr>
            </a:p>
          </p:txBody>
        </p:sp>
      </p:grpSp>
      <p:grpSp>
        <p:nvGrpSpPr>
          <p:cNvPr id="107" name="Google Shape;107;p18"/>
          <p:cNvGrpSpPr/>
          <p:nvPr/>
        </p:nvGrpSpPr>
        <p:grpSpPr>
          <a:xfrm>
            <a:off x="428075" y="2514150"/>
            <a:ext cx="7897250" cy="870175"/>
            <a:chOff x="428075" y="1256025"/>
            <a:chExt cx="7897250" cy="870175"/>
          </a:xfrm>
        </p:grpSpPr>
        <p:sp>
          <p:nvSpPr>
            <p:cNvPr id="108" name="Google Shape;108;p18"/>
            <p:cNvSpPr/>
            <p:nvPr/>
          </p:nvSpPr>
          <p:spPr>
            <a:xfrm>
              <a:off x="428075" y="1627000"/>
              <a:ext cx="7897200" cy="49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latin typeface="Georgia"/>
                  <a:ea typeface="Georgia"/>
                  <a:cs typeface="Georgia"/>
                  <a:sym typeface="Georgia"/>
                </a:rPr>
                <a:t>Usage of pre-trained T5 weights of the encoder and decoder should enhance transfer learning for an entirely new task (e.g. Translating English to Estonian)</a:t>
              </a:r>
              <a:endParaRPr sz="1200">
                <a:latin typeface="Georgia"/>
                <a:ea typeface="Georgia"/>
                <a:cs typeface="Georgia"/>
                <a:sym typeface="Georgia"/>
              </a:endParaRPr>
            </a:p>
          </p:txBody>
        </p:sp>
        <p:sp>
          <p:nvSpPr>
            <p:cNvPr id="109" name="Google Shape;109;p18"/>
            <p:cNvSpPr/>
            <p:nvPr/>
          </p:nvSpPr>
          <p:spPr>
            <a:xfrm>
              <a:off x="428125" y="1256025"/>
              <a:ext cx="7897200" cy="3639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Georgia"/>
                  <a:ea typeface="Georgia"/>
                  <a:cs typeface="Georgia"/>
                  <a:sym typeface="Georgia"/>
                </a:rPr>
                <a:t>Hypothesis 2</a:t>
              </a:r>
              <a:r>
                <a:rPr lang="en">
                  <a:solidFill>
                    <a:schemeClr val="lt1"/>
                  </a:solidFill>
                  <a:latin typeface="Georgia"/>
                  <a:ea typeface="Georgia"/>
                  <a:cs typeface="Georgia"/>
                  <a:sym typeface="Georgia"/>
                </a:rPr>
                <a:t>: Pre-trained T5 should generalize for low-resource language translation</a:t>
              </a:r>
              <a:endParaRPr>
                <a:solidFill>
                  <a:schemeClr val="lt1"/>
                </a:solidFill>
                <a:latin typeface="Georgia"/>
                <a:ea typeface="Georgia"/>
                <a:cs typeface="Georgia"/>
                <a:sym typeface="Georgi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idx="1" type="body"/>
          </p:nvPr>
        </p:nvSpPr>
        <p:spPr>
          <a:xfrm>
            <a:off x="311700" y="1031200"/>
            <a:ext cx="3999900" cy="3416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C4587"/>
                </a:solidFill>
                <a:latin typeface="Georgia"/>
                <a:ea typeface="Georgia"/>
                <a:cs typeface="Georgia"/>
                <a:sym typeface="Georgia"/>
              </a:rPr>
              <a:t>Key Experiments</a:t>
            </a:r>
            <a:endParaRPr b="1">
              <a:solidFill>
                <a:srgbClr val="1C4587"/>
              </a:solidFill>
              <a:latin typeface="Georgia"/>
              <a:ea typeface="Georgia"/>
              <a:cs typeface="Georgia"/>
              <a:sym typeface="Georgia"/>
            </a:endParaRPr>
          </a:p>
          <a:p>
            <a:pPr indent="-298450" lvl="0" marL="457200" rtl="0" algn="l">
              <a:lnSpc>
                <a:spcPct val="115000"/>
              </a:lnSpc>
              <a:spcBef>
                <a:spcPts val="1600"/>
              </a:spcBef>
              <a:spcAft>
                <a:spcPts val="0"/>
              </a:spcAft>
              <a:buClr>
                <a:schemeClr val="dk1"/>
              </a:buClr>
              <a:buSzPts val="1100"/>
              <a:buFont typeface="Georgia"/>
              <a:buAutoNum type="arabicPeriod"/>
            </a:pPr>
            <a:r>
              <a:rPr b="1" lang="en" sz="1100">
                <a:solidFill>
                  <a:schemeClr val="dk1"/>
                </a:solidFill>
                <a:latin typeface="Georgia"/>
                <a:ea typeface="Georgia"/>
                <a:cs typeface="Georgia"/>
                <a:sym typeface="Georgia"/>
              </a:rPr>
              <a:t>Random Embeddings and Random Weights</a:t>
            </a:r>
            <a:r>
              <a:rPr lang="en" sz="1100">
                <a:solidFill>
                  <a:schemeClr val="dk1"/>
                </a:solidFill>
                <a:latin typeface="Georgia"/>
                <a:ea typeface="Georgia"/>
                <a:cs typeface="Georgia"/>
                <a:sym typeface="Georgia"/>
              </a:rPr>
              <a:t> (</a:t>
            </a:r>
            <a:r>
              <a:rPr b="1" lang="en" sz="1100">
                <a:solidFill>
                  <a:schemeClr val="dk1"/>
                </a:solidFill>
                <a:latin typeface="Georgia"/>
                <a:ea typeface="Georgia"/>
                <a:cs typeface="Georgia"/>
                <a:sym typeface="Georgia"/>
              </a:rPr>
              <a:t>RE-RW</a:t>
            </a:r>
            <a:r>
              <a:rPr lang="en" sz="1100">
                <a:solidFill>
                  <a:schemeClr val="dk1"/>
                </a:solidFill>
                <a:latin typeface="Georgia"/>
                <a:ea typeface="Georgia"/>
                <a:cs typeface="Georgia"/>
                <a:sym typeface="Georgia"/>
              </a:rPr>
              <a:t>): We randomly initialize the T5 weights and embedding layer. This was our </a:t>
            </a:r>
            <a:r>
              <a:rPr b="1" lang="en" sz="1100">
                <a:solidFill>
                  <a:schemeClr val="dk1"/>
                </a:solidFill>
                <a:latin typeface="Georgia"/>
                <a:ea typeface="Georgia"/>
                <a:cs typeface="Georgia"/>
                <a:sym typeface="Georgia"/>
              </a:rPr>
              <a:t>baseline</a:t>
            </a:r>
            <a:r>
              <a:rPr lang="en" sz="1100">
                <a:solidFill>
                  <a:schemeClr val="dk1"/>
                </a:solidFill>
                <a:latin typeface="Georgia"/>
                <a:ea typeface="Georgia"/>
                <a:cs typeface="Georgia"/>
                <a:sym typeface="Georgia"/>
              </a:rPr>
              <a:t>.</a:t>
            </a:r>
            <a:endParaRPr sz="1100">
              <a:solidFill>
                <a:schemeClr val="dk1"/>
              </a:solidFill>
              <a:latin typeface="Georgia"/>
              <a:ea typeface="Georgia"/>
              <a:cs typeface="Georgia"/>
              <a:sym typeface="Georgia"/>
            </a:endParaRPr>
          </a:p>
          <a:p>
            <a:pPr indent="-298450" lvl="0" marL="457200" rtl="0" algn="l">
              <a:lnSpc>
                <a:spcPct val="115000"/>
              </a:lnSpc>
              <a:spcBef>
                <a:spcPts val="500"/>
              </a:spcBef>
              <a:spcAft>
                <a:spcPts val="0"/>
              </a:spcAft>
              <a:buClr>
                <a:schemeClr val="dk1"/>
              </a:buClr>
              <a:buSzPts val="1100"/>
              <a:buFont typeface="Georgia"/>
              <a:buAutoNum type="arabicPeriod"/>
            </a:pPr>
            <a:r>
              <a:rPr b="1" lang="en" sz="1100">
                <a:solidFill>
                  <a:schemeClr val="dk1"/>
                </a:solidFill>
                <a:latin typeface="Georgia"/>
                <a:ea typeface="Georgia"/>
                <a:cs typeface="Georgia"/>
                <a:sym typeface="Georgia"/>
              </a:rPr>
              <a:t>Random Embeddings and T5 Weights</a:t>
            </a:r>
            <a:r>
              <a:rPr lang="en" sz="1100">
                <a:solidFill>
                  <a:schemeClr val="dk1"/>
                </a:solidFill>
                <a:latin typeface="Georgia"/>
                <a:ea typeface="Georgia"/>
                <a:cs typeface="Georgia"/>
                <a:sym typeface="Georgia"/>
              </a:rPr>
              <a:t> (</a:t>
            </a:r>
            <a:r>
              <a:rPr b="1" lang="en" sz="1100">
                <a:solidFill>
                  <a:schemeClr val="dk1"/>
                </a:solidFill>
                <a:latin typeface="Georgia"/>
                <a:ea typeface="Georgia"/>
                <a:cs typeface="Georgia"/>
                <a:sym typeface="Georgia"/>
              </a:rPr>
              <a:t>RE-TW</a:t>
            </a:r>
            <a:r>
              <a:rPr lang="en" sz="1100">
                <a:solidFill>
                  <a:schemeClr val="dk1"/>
                </a:solidFill>
                <a:latin typeface="Georgia"/>
                <a:ea typeface="Georgia"/>
                <a:cs typeface="Georgia"/>
                <a:sym typeface="Georgia"/>
              </a:rPr>
              <a:t>): We randomly initialize the embedding layer but maintain the T5 weights.</a:t>
            </a:r>
            <a:endParaRPr sz="1100">
              <a:solidFill>
                <a:schemeClr val="dk1"/>
              </a:solidFill>
              <a:latin typeface="Georgia"/>
              <a:ea typeface="Georgia"/>
              <a:cs typeface="Georgia"/>
              <a:sym typeface="Georgia"/>
            </a:endParaRPr>
          </a:p>
          <a:p>
            <a:pPr indent="-298450" lvl="0" marL="457200" rtl="0" algn="l">
              <a:lnSpc>
                <a:spcPct val="115000"/>
              </a:lnSpc>
              <a:spcBef>
                <a:spcPts val="500"/>
              </a:spcBef>
              <a:spcAft>
                <a:spcPts val="0"/>
              </a:spcAft>
              <a:buClr>
                <a:schemeClr val="dk1"/>
              </a:buClr>
              <a:buSzPts val="1100"/>
              <a:buFont typeface="Georgia"/>
              <a:buAutoNum type="arabicPeriod"/>
            </a:pPr>
            <a:r>
              <a:rPr b="1" lang="en" sz="1100">
                <a:solidFill>
                  <a:schemeClr val="dk1"/>
                </a:solidFill>
                <a:latin typeface="Georgia"/>
                <a:ea typeface="Georgia"/>
                <a:cs typeface="Georgia"/>
                <a:sym typeface="Georgia"/>
              </a:rPr>
              <a:t>M2M-100 Embeddings and Random Weights</a:t>
            </a:r>
            <a:r>
              <a:rPr lang="en" sz="1100">
                <a:solidFill>
                  <a:schemeClr val="dk1"/>
                </a:solidFill>
                <a:latin typeface="Georgia"/>
                <a:ea typeface="Georgia"/>
                <a:cs typeface="Georgia"/>
                <a:sym typeface="Georgia"/>
              </a:rPr>
              <a:t> (</a:t>
            </a:r>
            <a:r>
              <a:rPr b="1" lang="en" sz="1100">
                <a:solidFill>
                  <a:schemeClr val="dk1"/>
                </a:solidFill>
                <a:latin typeface="Georgia"/>
                <a:ea typeface="Georgia"/>
                <a:cs typeface="Georgia"/>
                <a:sym typeface="Georgia"/>
              </a:rPr>
              <a:t>ME-RW</a:t>
            </a:r>
            <a:r>
              <a:rPr lang="en" sz="1100">
                <a:solidFill>
                  <a:schemeClr val="dk1"/>
                </a:solidFill>
                <a:latin typeface="Georgia"/>
                <a:ea typeface="Georgia"/>
                <a:cs typeface="Georgia"/>
                <a:sym typeface="Georgia"/>
              </a:rPr>
              <a:t>): We randomly initialize the T5 weights but maintain the M2M-100 embedding layer.</a:t>
            </a:r>
            <a:endParaRPr sz="1100">
              <a:solidFill>
                <a:schemeClr val="dk1"/>
              </a:solidFill>
              <a:latin typeface="Georgia"/>
              <a:ea typeface="Georgia"/>
              <a:cs typeface="Georgia"/>
              <a:sym typeface="Georgia"/>
            </a:endParaRPr>
          </a:p>
          <a:p>
            <a:pPr indent="-298450" lvl="0" marL="457200" rtl="0" algn="l">
              <a:lnSpc>
                <a:spcPct val="115000"/>
              </a:lnSpc>
              <a:spcBef>
                <a:spcPts val="500"/>
              </a:spcBef>
              <a:spcAft>
                <a:spcPts val="500"/>
              </a:spcAft>
              <a:buClr>
                <a:schemeClr val="dk1"/>
              </a:buClr>
              <a:buSzPts val="1100"/>
              <a:buFont typeface="Georgia"/>
              <a:buAutoNum type="arabicPeriod"/>
            </a:pPr>
            <a:r>
              <a:rPr b="1" lang="en" sz="1100">
                <a:solidFill>
                  <a:schemeClr val="dk1"/>
                </a:solidFill>
                <a:latin typeface="Georgia"/>
                <a:ea typeface="Georgia"/>
                <a:cs typeface="Georgia"/>
                <a:sym typeface="Georgia"/>
              </a:rPr>
              <a:t>M2M-100 Embeddings and T5 Weights</a:t>
            </a:r>
            <a:r>
              <a:rPr lang="en" sz="1100">
                <a:solidFill>
                  <a:schemeClr val="dk1"/>
                </a:solidFill>
                <a:latin typeface="Georgia"/>
                <a:ea typeface="Georgia"/>
                <a:cs typeface="Georgia"/>
                <a:sym typeface="Georgia"/>
              </a:rPr>
              <a:t> (</a:t>
            </a:r>
            <a:r>
              <a:rPr b="1" lang="en" sz="1100">
                <a:solidFill>
                  <a:schemeClr val="dk1"/>
                </a:solidFill>
                <a:latin typeface="Georgia"/>
                <a:ea typeface="Georgia"/>
                <a:cs typeface="Georgia"/>
                <a:sym typeface="Georgia"/>
              </a:rPr>
              <a:t>ME-TW</a:t>
            </a:r>
            <a:r>
              <a:rPr lang="en" sz="1100">
                <a:solidFill>
                  <a:schemeClr val="dk1"/>
                </a:solidFill>
                <a:latin typeface="Georgia"/>
                <a:ea typeface="Georgia"/>
                <a:cs typeface="Georgia"/>
                <a:sym typeface="Georgia"/>
              </a:rPr>
              <a:t>): We maintain the T5 weights and the M2M-100 embedding layer.</a:t>
            </a:r>
            <a:endParaRPr b="1" sz="1500">
              <a:solidFill>
                <a:schemeClr val="dk1"/>
              </a:solidFill>
              <a:latin typeface="Georgia"/>
              <a:ea typeface="Georgia"/>
              <a:cs typeface="Georgia"/>
              <a:sym typeface="Georgia"/>
            </a:endParaRPr>
          </a:p>
        </p:txBody>
      </p:sp>
      <p:sp>
        <p:nvSpPr>
          <p:cNvPr id="115" name="Google Shape;115;p19"/>
          <p:cNvSpPr txBox="1"/>
          <p:nvPr>
            <p:ph type="title"/>
          </p:nvPr>
        </p:nvSpPr>
        <p:spPr>
          <a:xfrm>
            <a:off x="311700" y="445025"/>
            <a:ext cx="8520600" cy="5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Design &amp; Data</a:t>
            </a:r>
            <a:endParaRPr/>
          </a:p>
        </p:txBody>
      </p:sp>
      <p:sp>
        <p:nvSpPr>
          <p:cNvPr id="116" name="Google Shape;116;p19"/>
          <p:cNvSpPr txBox="1"/>
          <p:nvPr>
            <p:ph idx="2" type="body"/>
          </p:nvPr>
        </p:nvSpPr>
        <p:spPr>
          <a:xfrm>
            <a:off x="4832400" y="1031200"/>
            <a:ext cx="3999900" cy="2163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C4587"/>
                </a:solidFill>
                <a:latin typeface="Georgia"/>
                <a:ea typeface="Georgia"/>
                <a:cs typeface="Georgia"/>
                <a:sym typeface="Georgia"/>
              </a:rPr>
              <a:t>Training Data Set</a:t>
            </a:r>
            <a:endParaRPr b="1">
              <a:solidFill>
                <a:srgbClr val="1C4587"/>
              </a:solidFill>
              <a:latin typeface="Georgia"/>
              <a:ea typeface="Georgia"/>
              <a:cs typeface="Georgia"/>
              <a:sym typeface="Georgia"/>
            </a:endParaRPr>
          </a:p>
          <a:p>
            <a:pPr indent="0" lvl="0" marL="0" rtl="0" algn="l">
              <a:spcBef>
                <a:spcPts val="1600"/>
              </a:spcBef>
              <a:spcAft>
                <a:spcPts val="0"/>
              </a:spcAft>
              <a:buNone/>
            </a:pPr>
            <a:r>
              <a:rPr lang="en" sz="1100">
                <a:solidFill>
                  <a:schemeClr val="dk1"/>
                </a:solidFill>
                <a:latin typeface="Georgia"/>
                <a:ea typeface="Georgia"/>
                <a:cs typeface="Georgia"/>
                <a:sym typeface="Georgia"/>
              </a:rPr>
              <a:t>Our data came from Flores-101 </a:t>
            </a:r>
            <a:r>
              <a:rPr baseline="30000" lang="en" sz="1100">
                <a:solidFill>
                  <a:schemeClr val="dk1"/>
                </a:solidFill>
                <a:latin typeface="Georgia"/>
                <a:ea typeface="Georgia"/>
                <a:cs typeface="Georgia"/>
                <a:sym typeface="Georgia"/>
              </a:rPr>
              <a:t>4</a:t>
            </a:r>
            <a:r>
              <a:rPr lang="en" sz="1100">
                <a:solidFill>
                  <a:schemeClr val="dk1"/>
                </a:solidFill>
                <a:latin typeface="Georgia"/>
                <a:ea typeface="Georgia"/>
                <a:cs typeface="Georgia"/>
                <a:sym typeface="Georgia"/>
              </a:rPr>
              <a:t> dataset launched by FB for WMT-21 for large-scale MMT task. </a:t>
            </a:r>
            <a:endParaRPr sz="1100">
              <a:solidFill>
                <a:schemeClr val="dk1"/>
              </a:solidFill>
              <a:latin typeface="Georgia"/>
              <a:ea typeface="Georgia"/>
              <a:cs typeface="Georgia"/>
              <a:sym typeface="Georgia"/>
            </a:endParaRPr>
          </a:p>
          <a:p>
            <a:pPr indent="0" lvl="0" marL="0" rtl="0" algn="l">
              <a:spcBef>
                <a:spcPts val="1600"/>
              </a:spcBef>
              <a:spcAft>
                <a:spcPts val="1600"/>
              </a:spcAft>
              <a:buNone/>
            </a:pPr>
            <a:r>
              <a:rPr lang="en" sz="1100">
                <a:solidFill>
                  <a:schemeClr val="dk1"/>
                </a:solidFill>
                <a:latin typeface="Georgia"/>
                <a:ea typeface="Georgia"/>
                <a:cs typeface="Georgia"/>
                <a:sym typeface="Georgia"/>
              </a:rPr>
              <a:t>We selected </a:t>
            </a:r>
            <a:r>
              <a:rPr b="1" lang="en" sz="1100">
                <a:solidFill>
                  <a:schemeClr val="dk1"/>
                </a:solidFill>
                <a:latin typeface="Georgia"/>
                <a:ea typeface="Georgia"/>
                <a:cs typeface="Georgia"/>
                <a:sym typeface="Georgia"/>
              </a:rPr>
              <a:t>English </a:t>
            </a:r>
            <a:r>
              <a:rPr lang="en" sz="1100">
                <a:solidFill>
                  <a:schemeClr val="dk1"/>
                </a:solidFill>
                <a:latin typeface="Georgia"/>
                <a:ea typeface="Georgia"/>
                <a:cs typeface="Georgia"/>
                <a:sym typeface="Georgia"/>
              </a:rPr>
              <a:t>(en), </a:t>
            </a:r>
            <a:r>
              <a:rPr b="1" lang="en" sz="1100">
                <a:solidFill>
                  <a:schemeClr val="dk1"/>
                </a:solidFill>
                <a:latin typeface="Georgia"/>
                <a:ea typeface="Georgia"/>
                <a:cs typeface="Georgia"/>
                <a:sym typeface="Georgia"/>
              </a:rPr>
              <a:t>Estonian </a:t>
            </a:r>
            <a:r>
              <a:rPr lang="en" sz="1100">
                <a:solidFill>
                  <a:schemeClr val="dk1"/>
                </a:solidFill>
                <a:latin typeface="Georgia"/>
                <a:ea typeface="Georgia"/>
                <a:cs typeface="Georgia"/>
                <a:sym typeface="Georgia"/>
              </a:rPr>
              <a:t>(et) and </a:t>
            </a:r>
            <a:r>
              <a:rPr b="1" lang="en" sz="1100">
                <a:solidFill>
                  <a:schemeClr val="dk1"/>
                </a:solidFill>
                <a:latin typeface="Georgia"/>
                <a:ea typeface="Georgia"/>
                <a:cs typeface="Georgia"/>
                <a:sym typeface="Georgia"/>
              </a:rPr>
              <a:t>Macedonian </a:t>
            </a:r>
            <a:r>
              <a:rPr lang="en" sz="1100">
                <a:solidFill>
                  <a:schemeClr val="dk1"/>
                </a:solidFill>
                <a:latin typeface="Georgia"/>
                <a:ea typeface="Georgia"/>
                <a:cs typeface="Georgia"/>
                <a:sym typeface="Georgia"/>
              </a:rPr>
              <a:t>(mk) as our target languages. We observe that the size of the training dataset varies significantly across language pairs. Macedonian (mk) has significantly less training data common with English &amp; Estonian making it a good reference candidate for checking model performance for low resource languages.</a:t>
            </a:r>
            <a:endParaRPr sz="1100">
              <a:solidFill>
                <a:schemeClr val="dk1"/>
              </a:solidFill>
              <a:latin typeface="Georgia"/>
              <a:ea typeface="Georgia"/>
              <a:cs typeface="Georgia"/>
              <a:sym typeface="Georgia"/>
            </a:endParaRPr>
          </a:p>
        </p:txBody>
      </p:sp>
      <p:sp>
        <p:nvSpPr>
          <p:cNvPr id="117" name="Google Shape;11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8" name="Google Shape;118;p19"/>
          <p:cNvGraphicFramePr/>
          <p:nvPr/>
        </p:nvGraphicFramePr>
        <p:xfrm>
          <a:off x="4956575" y="3333925"/>
          <a:ext cx="3000000" cy="3000000"/>
        </p:xfrm>
        <a:graphic>
          <a:graphicData uri="http://schemas.openxmlformats.org/drawingml/2006/table">
            <a:tbl>
              <a:tblPr>
                <a:noFill/>
                <a:tableStyleId>{BC943463-FCD7-4973-91C5-C0FC6DB22A24}</a:tableStyleId>
              </a:tblPr>
              <a:tblGrid>
                <a:gridCol w="701175"/>
                <a:gridCol w="701175"/>
                <a:gridCol w="701175"/>
                <a:gridCol w="701175"/>
              </a:tblGrid>
              <a:tr h="12700">
                <a:tc>
                  <a:txBody>
                    <a:bodyPr/>
                    <a:lstStyle/>
                    <a:p>
                      <a:pPr indent="0" lvl="0" marL="0" rtl="0" algn="ctr">
                        <a:spcBef>
                          <a:spcPts val="0"/>
                        </a:spcBef>
                        <a:spcAft>
                          <a:spcPts val="0"/>
                        </a:spcAft>
                        <a:buNone/>
                      </a:pPr>
                      <a:r>
                        <a:rPr b="1" lang="en" sz="1000">
                          <a:solidFill>
                            <a:srgbClr val="FFFFFF"/>
                          </a:solidFill>
                          <a:latin typeface="Times New Roman"/>
                          <a:ea typeface="Times New Roman"/>
                          <a:cs typeface="Times New Roman"/>
                          <a:sym typeface="Times New Roman"/>
                        </a:rPr>
                        <a:t>Source / Target *</a:t>
                      </a:r>
                      <a:endParaRPr b="1" sz="1000">
                        <a:solidFill>
                          <a:srgbClr val="FFFFFF"/>
                        </a:solidFill>
                        <a:latin typeface="Times New Roman"/>
                        <a:ea typeface="Times New Roman"/>
                        <a:cs typeface="Times New Roman"/>
                        <a:sym typeface="Times New Roman"/>
                      </a:endParaRPr>
                    </a:p>
                  </a:txBody>
                  <a:tcPr marT="63500" marB="63500" marR="63500" marL="63500">
                    <a:solidFill>
                      <a:srgbClr val="1C4587"/>
                    </a:solidFill>
                  </a:tcPr>
                </a:tc>
                <a:tc>
                  <a:txBody>
                    <a:bodyPr/>
                    <a:lstStyle/>
                    <a:p>
                      <a:pPr indent="0" lvl="0" marL="0" rtl="0" algn="ctr">
                        <a:spcBef>
                          <a:spcPts val="0"/>
                        </a:spcBef>
                        <a:spcAft>
                          <a:spcPts val="0"/>
                        </a:spcAft>
                        <a:buNone/>
                      </a:pPr>
                      <a:r>
                        <a:rPr b="1" lang="en" sz="1000">
                          <a:solidFill>
                            <a:srgbClr val="FFFFFF"/>
                          </a:solidFill>
                          <a:latin typeface="Times New Roman"/>
                          <a:ea typeface="Times New Roman"/>
                          <a:cs typeface="Times New Roman"/>
                          <a:sym typeface="Times New Roman"/>
                        </a:rPr>
                        <a:t>EN</a:t>
                      </a:r>
                      <a:endParaRPr b="1" sz="1000">
                        <a:solidFill>
                          <a:srgbClr val="FFFFFF"/>
                        </a:solidFill>
                        <a:latin typeface="Times New Roman"/>
                        <a:ea typeface="Times New Roman"/>
                        <a:cs typeface="Times New Roman"/>
                        <a:sym typeface="Times New Roman"/>
                      </a:endParaRPr>
                    </a:p>
                  </a:txBody>
                  <a:tcPr marT="63500" marB="63500" marR="63500" marL="63500">
                    <a:solidFill>
                      <a:srgbClr val="1C4587"/>
                    </a:solidFill>
                  </a:tcPr>
                </a:tc>
                <a:tc>
                  <a:txBody>
                    <a:bodyPr/>
                    <a:lstStyle/>
                    <a:p>
                      <a:pPr indent="0" lvl="0" marL="0" rtl="0" algn="ctr">
                        <a:spcBef>
                          <a:spcPts val="0"/>
                        </a:spcBef>
                        <a:spcAft>
                          <a:spcPts val="0"/>
                        </a:spcAft>
                        <a:buNone/>
                      </a:pPr>
                      <a:r>
                        <a:rPr b="1" lang="en" sz="1000">
                          <a:solidFill>
                            <a:srgbClr val="FFFFFF"/>
                          </a:solidFill>
                          <a:latin typeface="Times New Roman"/>
                          <a:ea typeface="Times New Roman"/>
                          <a:cs typeface="Times New Roman"/>
                          <a:sym typeface="Times New Roman"/>
                        </a:rPr>
                        <a:t>ET</a:t>
                      </a:r>
                      <a:endParaRPr b="1" sz="1000">
                        <a:solidFill>
                          <a:srgbClr val="FFFFFF"/>
                        </a:solidFill>
                        <a:latin typeface="Times New Roman"/>
                        <a:ea typeface="Times New Roman"/>
                        <a:cs typeface="Times New Roman"/>
                        <a:sym typeface="Times New Roman"/>
                      </a:endParaRPr>
                    </a:p>
                  </a:txBody>
                  <a:tcPr marT="63500" marB="63500" marR="63500" marL="63500">
                    <a:solidFill>
                      <a:srgbClr val="1C4587"/>
                    </a:solidFill>
                  </a:tcPr>
                </a:tc>
                <a:tc>
                  <a:txBody>
                    <a:bodyPr/>
                    <a:lstStyle/>
                    <a:p>
                      <a:pPr indent="0" lvl="0" marL="0" rtl="0" algn="ctr">
                        <a:spcBef>
                          <a:spcPts val="0"/>
                        </a:spcBef>
                        <a:spcAft>
                          <a:spcPts val="0"/>
                        </a:spcAft>
                        <a:buNone/>
                      </a:pPr>
                      <a:r>
                        <a:rPr b="1" lang="en" sz="1000">
                          <a:solidFill>
                            <a:srgbClr val="FFFFFF"/>
                          </a:solidFill>
                          <a:latin typeface="Times New Roman"/>
                          <a:ea typeface="Times New Roman"/>
                          <a:cs typeface="Times New Roman"/>
                          <a:sym typeface="Times New Roman"/>
                        </a:rPr>
                        <a:t>MK</a:t>
                      </a:r>
                      <a:endParaRPr b="1" sz="1000">
                        <a:solidFill>
                          <a:srgbClr val="FFFFFF"/>
                        </a:solidFill>
                        <a:latin typeface="Times New Roman"/>
                        <a:ea typeface="Times New Roman"/>
                        <a:cs typeface="Times New Roman"/>
                        <a:sym typeface="Times New Roman"/>
                      </a:endParaRPr>
                    </a:p>
                  </a:txBody>
                  <a:tcPr marT="63500" marB="63500" marR="63500" marL="63500">
                    <a:solidFill>
                      <a:srgbClr val="1C4587"/>
                    </a:solidFill>
                  </a:tcPr>
                </a:tc>
              </a:tr>
              <a:tr h="12700">
                <a:tc>
                  <a:txBody>
                    <a:bodyPr/>
                    <a:lstStyle/>
                    <a:p>
                      <a:pPr indent="0" lvl="0" marL="0" rtl="0" algn="ctr">
                        <a:spcBef>
                          <a:spcPts val="0"/>
                        </a:spcBef>
                        <a:spcAft>
                          <a:spcPts val="0"/>
                        </a:spcAft>
                        <a:buNone/>
                      </a:pPr>
                      <a:r>
                        <a:rPr b="1" lang="en" sz="1000">
                          <a:solidFill>
                            <a:srgbClr val="FFFFFF"/>
                          </a:solidFill>
                          <a:latin typeface="Times New Roman"/>
                          <a:ea typeface="Times New Roman"/>
                          <a:cs typeface="Times New Roman"/>
                          <a:sym typeface="Times New Roman"/>
                        </a:rPr>
                        <a:t>EN</a:t>
                      </a:r>
                      <a:endParaRPr b="1" sz="1000">
                        <a:solidFill>
                          <a:srgbClr val="FFFFFF"/>
                        </a:solidFill>
                        <a:latin typeface="Times New Roman"/>
                        <a:ea typeface="Times New Roman"/>
                        <a:cs typeface="Times New Roman"/>
                        <a:sym typeface="Times New Roman"/>
                      </a:endParaRPr>
                    </a:p>
                  </a:txBody>
                  <a:tcPr marT="63500" marB="63500" marR="63500" marL="63500">
                    <a:solidFill>
                      <a:srgbClr val="1C4587"/>
                    </a:solidFill>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35.71</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2.72</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b="1" lang="en" sz="1000">
                          <a:solidFill>
                            <a:srgbClr val="FFFFFF"/>
                          </a:solidFill>
                          <a:latin typeface="Times New Roman"/>
                          <a:ea typeface="Times New Roman"/>
                          <a:cs typeface="Times New Roman"/>
                          <a:sym typeface="Times New Roman"/>
                        </a:rPr>
                        <a:t>ET</a:t>
                      </a:r>
                      <a:endParaRPr b="1" sz="1000">
                        <a:solidFill>
                          <a:srgbClr val="FFFFFF"/>
                        </a:solidFill>
                        <a:latin typeface="Times New Roman"/>
                        <a:ea typeface="Times New Roman"/>
                        <a:cs typeface="Times New Roman"/>
                        <a:sym typeface="Times New Roman"/>
                      </a:endParaRPr>
                    </a:p>
                  </a:txBody>
                  <a:tcPr marT="63500" marB="63500" marR="63500" marL="63500">
                    <a:solidFill>
                      <a:srgbClr val="1C4587"/>
                    </a:solidFill>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35.71</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3.07</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b="1" lang="en" sz="1000">
                          <a:solidFill>
                            <a:srgbClr val="FFFFFF"/>
                          </a:solidFill>
                          <a:latin typeface="Times New Roman"/>
                          <a:ea typeface="Times New Roman"/>
                          <a:cs typeface="Times New Roman"/>
                          <a:sym typeface="Times New Roman"/>
                        </a:rPr>
                        <a:t>MK</a:t>
                      </a:r>
                      <a:endParaRPr b="1" sz="1000">
                        <a:solidFill>
                          <a:srgbClr val="FFFFFF"/>
                        </a:solidFill>
                        <a:latin typeface="Times New Roman"/>
                        <a:ea typeface="Times New Roman"/>
                        <a:cs typeface="Times New Roman"/>
                        <a:sym typeface="Times New Roman"/>
                      </a:endParaRPr>
                    </a:p>
                  </a:txBody>
                  <a:tcPr marT="63500" marB="63500" marR="63500" marL="63500">
                    <a:solidFill>
                      <a:srgbClr val="1C4587"/>
                    </a:solidFill>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2.72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3.07</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0</a:t>
                      </a:r>
                      <a:endParaRPr sz="1000">
                        <a:latin typeface="Times New Roman"/>
                        <a:ea typeface="Times New Roman"/>
                        <a:cs typeface="Times New Roman"/>
                        <a:sym typeface="Times New Roman"/>
                      </a:endParaRPr>
                    </a:p>
                  </a:txBody>
                  <a:tcPr marT="63500" marB="63500" marR="63500" marL="63500"/>
                </a:tc>
              </a:tr>
            </a:tbl>
          </a:graphicData>
        </a:graphic>
      </p:graphicFrame>
      <p:sp>
        <p:nvSpPr>
          <p:cNvPr id="119" name="Google Shape;119;p19"/>
          <p:cNvSpPr txBox="1"/>
          <p:nvPr/>
        </p:nvSpPr>
        <p:spPr>
          <a:xfrm>
            <a:off x="7930350" y="4324525"/>
            <a:ext cx="109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latin typeface="Georgia"/>
                <a:ea typeface="Georgia"/>
                <a:cs typeface="Georgia"/>
                <a:sym typeface="Georgia"/>
              </a:rPr>
              <a:t>*</a:t>
            </a:r>
            <a:r>
              <a:rPr lang="en" sz="500">
                <a:solidFill>
                  <a:schemeClr val="dk1"/>
                </a:solidFill>
                <a:latin typeface="Georgia"/>
                <a:ea typeface="Georgia"/>
                <a:cs typeface="Georgia"/>
                <a:sym typeface="Georgia"/>
              </a:rPr>
              <a:t> Number of training sentences in Millions</a:t>
            </a:r>
            <a:endParaRPr sz="5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4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 and Clean-up</a:t>
            </a:r>
            <a:endParaRPr/>
          </a:p>
        </p:txBody>
      </p:sp>
      <p:sp>
        <p:nvSpPr>
          <p:cNvPr id="125" name="Google Shape;12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6" name="Google Shape;126;p20"/>
          <p:cNvPicPr preferRelativeResize="0"/>
          <p:nvPr/>
        </p:nvPicPr>
        <p:blipFill>
          <a:blip r:embed="rId3">
            <a:alphaModFix/>
          </a:blip>
          <a:stretch>
            <a:fillRect/>
          </a:stretch>
        </p:blipFill>
        <p:spPr>
          <a:xfrm>
            <a:off x="5952200" y="934925"/>
            <a:ext cx="2323150" cy="1903700"/>
          </a:xfrm>
          <a:prstGeom prst="rect">
            <a:avLst/>
          </a:prstGeom>
          <a:noFill/>
          <a:ln>
            <a:noFill/>
          </a:ln>
        </p:spPr>
      </p:pic>
      <p:pic>
        <p:nvPicPr>
          <p:cNvPr id="127" name="Google Shape;127;p20"/>
          <p:cNvPicPr preferRelativeResize="0"/>
          <p:nvPr/>
        </p:nvPicPr>
        <p:blipFill>
          <a:blip r:embed="rId4">
            <a:alphaModFix/>
          </a:blip>
          <a:stretch>
            <a:fillRect/>
          </a:stretch>
        </p:blipFill>
        <p:spPr>
          <a:xfrm>
            <a:off x="5952200" y="2838625"/>
            <a:ext cx="2130550" cy="1738469"/>
          </a:xfrm>
          <a:prstGeom prst="rect">
            <a:avLst/>
          </a:prstGeom>
          <a:noFill/>
          <a:ln>
            <a:noFill/>
          </a:ln>
        </p:spPr>
      </p:pic>
      <p:sp>
        <p:nvSpPr>
          <p:cNvPr id="128" name="Google Shape;128;p20"/>
          <p:cNvSpPr txBox="1"/>
          <p:nvPr/>
        </p:nvSpPr>
        <p:spPr>
          <a:xfrm>
            <a:off x="311700" y="1227000"/>
            <a:ext cx="5476500" cy="3140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Georgia"/>
              <a:buChar char="●"/>
            </a:pPr>
            <a:r>
              <a:rPr lang="en" sz="1200">
                <a:latin typeface="Georgia"/>
                <a:ea typeface="Georgia"/>
                <a:cs typeface="Georgia"/>
                <a:sym typeface="Georgia"/>
              </a:rPr>
              <a:t>We created 3 </a:t>
            </a:r>
            <a:r>
              <a:rPr b="1" lang="en" sz="1200">
                <a:latin typeface="Georgia"/>
                <a:ea typeface="Georgia"/>
                <a:cs typeface="Georgia"/>
                <a:sym typeface="Georgia"/>
              </a:rPr>
              <a:t>training</a:t>
            </a:r>
            <a:r>
              <a:rPr lang="en" sz="1200">
                <a:latin typeface="Georgia"/>
                <a:ea typeface="Georgia"/>
                <a:cs typeface="Georgia"/>
                <a:sym typeface="Georgia"/>
              </a:rPr>
              <a:t> set with 30K, 60K and 120K sentences for our experiments, each with equal number of sentence per direction</a:t>
            </a:r>
            <a:endParaRPr sz="1200">
              <a:latin typeface="Georgia"/>
              <a:ea typeface="Georgia"/>
              <a:cs typeface="Georgia"/>
              <a:sym typeface="Georgia"/>
            </a:endParaRPr>
          </a:p>
          <a:p>
            <a:pPr indent="0" lvl="0" marL="457200" rtl="0" algn="l">
              <a:spcBef>
                <a:spcPts val="0"/>
              </a:spcBef>
              <a:spcAft>
                <a:spcPts val="0"/>
              </a:spcAft>
              <a:buNone/>
            </a:pPr>
            <a:r>
              <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 sz="1200">
                <a:latin typeface="Georgia"/>
                <a:ea typeface="Georgia"/>
                <a:cs typeface="Georgia"/>
                <a:sym typeface="Georgia"/>
              </a:rPr>
              <a:t>The </a:t>
            </a:r>
            <a:r>
              <a:rPr b="1" lang="en" sz="1200">
                <a:latin typeface="Georgia"/>
                <a:ea typeface="Georgia"/>
                <a:cs typeface="Georgia"/>
                <a:sym typeface="Georgia"/>
              </a:rPr>
              <a:t>validation</a:t>
            </a:r>
            <a:r>
              <a:rPr lang="en" sz="1200">
                <a:latin typeface="Georgia"/>
                <a:ea typeface="Georgia"/>
                <a:cs typeface="Georgia"/>
                <a:sym typeface="Georgia"/>
              </a:rPr>
              <a:t> dataset consisted of 5,982 sentence pairs and </a:t>
            </a:r>
            <a:r>
              <a:rPr b="1" lang="en" sz="1200">
                <a:latin typeface="Georgia"/>
                <a:ea typeface="Georgia"/>
                <a:cs typeface="Georgia"/>
                <a:sym typeface="Georgia"/>
              </a:rPr>
              <a:t>test </a:t>
            </a:r>
            <a:r>
              <a:rPr lang="en" sz="1200">
                <a:latin typeface="Georgia"/>
                <a:ea typeface="Georgia"/>
                <a:cs typeface="Georgia"/>
                <a:sym typeface="Georgia"/>
              </a:rPr>
              <a:t>dataset had 6,072 sentence pairs. </a:t>
            </a:r>
            <a:endParaRPr sz="1200">
              <a:latin typeface="Georgia"/>
              <a:ea typeface="Georgia"/>
              <a:cs typeface="Georgia"/>
              <a:sym typeface="Georgia"/>
            </a:endParaRPr>
          </a:p>
          <a:p>
            <a:pPr indent="0" lvl="0" marL="457200" rtl="0" algn="l">
              <a:spcBef>
                <a:spcPts val="0"/>
              </a:spcBef>
              <a:spcAft>
                <a:spcPts val="0"/>
              </a:spcAft>
              <a:buNone/>
            </a:pPr>
            <a:r>
              <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 sz="1200">
                <a:latin typeface="Georgia"/>
                <a:ea typeface="Georgia"/>
                <a:cs typeface="Georgia"/>
                <a:sym typeface="Georgia"/>
              </a:rPr>
              <a:t>We employed a simple filtering criteria based on the individual lengths of the source and target sentences and the relative difference between source and target sentence sizes to filter out degenerate cases from training set.</a:t>
            </a:r>
            <a:endParaRPr sz="1200">
              <a:latin typeface="Georgia"/>
              <a:ea typeface="Georgia"/>
              <a:cs typeface="Georgia"/>
              <a:sym typeface="Georgia"/>
            </a:endParaRPr>
          </a:p>
          <a:p>
            <a:pPr indent="0" lvl="0" marL="457200" rtl="0" algn="l">
              <a:spcBef>
                <a:spcPts val="0"/>
              </a:spcBef>
              <a:spcAft>
                <a:spcPts val="0"/>
              </a:spcAft>
              <a:buNone/>
            </a:pPr>
            <a:r>
              <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 sz="1200">
                <a:latin typeface="Georgia"/>
                <a:ea typeface="Georgia"/>
                <a:cs typeface="Georgia"/>
                <a:sym typeface="Georgia"/>
              </a:rPr>
              <a:t>In order to speedup </a:t>
            </a:r>
            <a:r>
              <a:rPr lang="en" sz="1200">
                <a:latin typeface="Georgia"/>
                <a:ea typeface="Georgia"/>
                <a:cs typeface="Georgia"/>
                <a:sym typeface="Georgia"/>
              </a:rPr>
              <a:t>learning, we decided to set the max training length capped at 50 tokens. </a:t>
            </a:r>
            <a:r>
              <a:rPr lang="en" sz="1200">
                <a:latin typeface="Georgia"/>
                <a:ea typeface="Georgia"/>
                <a:cs typeface="Georgia"/>
                <a:sym typeface="Georgia"/>
              </a:rPr>
              <a:t>Looking at the distribution of tokenized length of sentences in </a:t>
            </a:r>
            <a:r>
              <a:rPr lang="en" sz="1200">
                <a:latin typeface="Georgia"/>
                <a:ea typeface="Georgia"/>
                <a:cs typeface="Georgia"/>
                <a:sym typeface="Georgia"/>
              </a:rPr>
              <a:t>validation</a:t>
            </a:r>
            <a:r>
              <a:rPr lang="en" sz="1200">
                <a:latin typeface="Georgia"/>
                <a:ea typeface="Georgia"/>
                <a:cs typeface="Georgia"/>
                <a:sym typeface="Georgia"/>
              </a:rPr>
              <a:t> and </a:t>
            </a:r>
            <a:r>
              <a:rPr lang="en" sz="1200">
                <a:latin typeface="Georgia"/>
                <a:ea typeface="Georgia"/>
                <a:cs typeface="Georgia"/>
                <a:sym typeface="Georgia"/>
              </a:rPr>
              <a:t>test</a:t>
            </a:r>
            <a:r>
              <a:rPr lang="en" sz="1200">
                <a:latin typeface="Georgia"/>
                <a:ea typeface="Georgia"/>
                <a:cs typeface="Georgia"/>
                <a:sym typeface="Georgia"/>
              </a:rPr>
              <a:t> sets, about 97% of English, 88% of the Estonian and 85% of the Macedonian sentences were unaffected by this choice, thus making it an efficient choice.</a:t>
            </a:r>
            <a:endParaRPr sz="12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4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Training - Hyperparameters</a:t>
            </a:r>
            <a:endParaRPr/>
          </a:p>
        </p:txBody>
      </p:sp>
      <p:sp>
        <p:nvSpPr>
          <p:cNvPr id="134" name="Google Shape;13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5" name="Google Shape;135;p21"/>
          <p:cNvGraphicFramePr/>
          <p:nvPr/>
        </p:nvGraphicFramePr>
        <p:xfrm>
          <a:off x="952500" y="1619250"/>
          <a:ext cx="3000000" cy="3000000"/>
        </p:xfrm>
        <a:graphic>
          <a:graphicData uri="http://schemas.openxmlformats.org/drawingml/2006/table">
            <a:tbl>
              <a:tblPr>
                <a:noFill/>
                <a:tableStyleId>{B0D1CB18-E2DB-4387-BD8A-015373764C65}</a:tableStyleId>
              </a:tblPr>
              <a:tblGrid>
                <a:gridCol w="1809750"/>
                <a:gridCol w="1809750"/>
                <a:gridCol w="3768000"/>
              </a:tblGrid>
              <a:tr h="381000">
                <a:tc>
                  <a:txBody>
                    <a:bodyPr/>
                    <a:lstStyle/>
                    <a:p>
                      <a:pPr indent="0" lvl="0" marL="0" rtl="0" algn="l">
                        <a:spcBef>
                          <a:spcPts val="0"/>
                        </a:spcBef>
                        <a:spcAft>
                          <a:spcPts val="0"/>
                        </a:spcAft>
                        <a:buNone/>
                      </a:pPr>
                      <a:r>
                        <a:rPr b="1" lang="en">
                          <a:solidFill>
                            <a:schemeClr val="lt1"/>
                          </a:solidFill>
                          <a:latin typeface="Georgia"/>
                          <a:ea typeface="Georgia"/>
                          <a:cs typeface="Georgia"/>
                          <a:sym typeface="Georgia"/>
                        </a:rPr>
                        <a:t>Hyperparameter</a:t>
                      </a:r>
                      <a:endParaRPr b="1">
                        <a:solidFill>
                          <a:schemeClr val="lt1"/>
                        </a:solidFill>
                        <a:latin typeface="Georgia"/>
                        <a:ea typeface="Georgia"/>
                        <a:cs typeface="Georgia"/>
                        <a:sym typeface="Georgia"/>
                      </a:endParaRPr>
                    </a:p>
                  </a:txBody>
                  <a:tcPr marT="91425" marB="91425" marR="91425" marL="91425">
                    <a:solidFill>
                      <a:srgbClr val="1C4587"/>
                    </a:solidFill>
                  </a:tcPr>
                </a:tc>
                <a:tc>
                  <a:txBody>
                    <a:bodyPr/>
                    <a:lstStyle/>
                    <a:p>
                      <a:pPr indent="0" lvl="0" marL="0" rtl="0" algn="l">
                        <a:spcBef>
                          <a:spcPts val="0"/>
                        </a:spcBef>
                        <a:spcAft>
                          <a:spcPts val="0"/>
                        </a:spcAft>
                        <a:buNone/>
                      </a:pPr>
                      <a:r>
                        <a:rPr b="1" lang="en">
                          <a:solidFill>
                            <a:schemeClr val="lt1"/>
                          </a:solidFill>
                          <a:latin typeface="Georgia"/>
                          <a:ea typeface="Georgia"/>
                          <a:cs typeface="Georgia"/>
                          <a:sym typeface="Georgia"/>
                        </a:rPr>
                        <a:t>Value</a:t>
                      </a:r>
                      <a:endParaRPr b="1">
                        <a:solidFill>
                          <a:schemeClr val="lt1"/>
                        </a:solidFill>
                        <a:latin typeface="Georgia"/>
                        <a:ea typeface="Georgia"/>
                        <a:cs typeface="Georgia"/>
                        <a:sym typeface="Georgia"/>
                      </a:endParaRPr>
                    </a:p>
                  </a:txBody>
                  <a:tcPr marT="91425" marB="91425" marR="91425" marL="91425">
                    <a:solidFill>
                      <a:srgbClr val="1C4587"/>
                    </a:solidFill>
                  </a:tcPr>
                </a:tc>
                <a:tc>
                  <a:txBody>
                    <a:bodyPr/>
                    <a:lstStyle/>
                    <a:p>
                      <a:pPr indent="0" lvl="0" marL="0" rtl="0" algn="l">
                        <a:spcBef>
                          <a:spcPts val="0"/>
                        </a:spcBef>
                        <a:spcAft>
                          <a:spcPts val="0"/>
                        </a:spcAft>
                        <a:buNone/>
                      </a:pPr>
                      <a:r>
                        <a:rPr b="1" lang="en">
                          <a:solidFill>
                            <a:schemeClr val="lt1"/>
                          </a:solidFill>
                          <a:latin typeface="Georgia"/>
                          <a:ea typeface="Georgia"/>
                          <a:cs typeface="Georgia"/>
                          <a:sym typeface="Georgia"/>
                        </a:rPr>
                        <a:t>Notes</a:t>
                      </a:r>
                      <a:endParaRPr b="1">
                        <a:solidFill>
                          <a:schemeClr val="lt1"/>
                        </a:solidFill>
                        <a:latin typeface="Georgia"/>
                        <a:ea typeface="Georgia"/>
                        <a:cs typeface="Georgia"/>
                        <a:sym typeface="Georgia"/>
                      </a:endParaRPr>
                    </a:p>
                  </a:txBody>
                  <a:tcPr marT="91425" marB="91425" marR="91425" marL="91425">
                    <a:solidFill>
                      <a:srgbClr val="1C4587"/>
                    </a:solidFill>
                  </a:tcPr>
                </a:tc>
              </a:tr>
              <a:tr h="381000">
                <a:tc>
                  <a:txBody>
                    <a:bodyPr/>
                    <a:lstStyle/>
                    <a:p>
                      <a:pPr indent="0" lvl="0" marL="0" rtl="0" algn="l">
                        <a:spcBef>
                          <a:spcPts val="0"/>
                        </a:spcBef>
                        <a:spcAft>
                          <a:spcPts val="0"/>
                        </a:spcAft>
                        <a:buNone/>
                      </a:pPr>
                      <a:r>
                        <a:rPr b="1" lang="en">
                          <a:latin typeface="Georgia"/>
                          <a:ea typeface="Georgia"/>
                          <a:cs typeface="Georgia"/>
                          <a:sym typeface="Georgia"/>
                        </a:rPr>
                        <a:t>Learning Rate (LR)</a:t>
                      </a:r>
                      <a:endParaRPr b="1">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0.003</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Constant across all model </a:t>
                      </a:r>
                      <a:r>
                        <a:rPr lang="en">
                          <a:latin typeface="Georgia"/>
                          <a:ea typeface="Georgia"/>
                          <a:cs typeface="Georgia"/>
                          <a:sym typeface="Georgia"/>
                        </a:rPr>
                        <a:t>trainings</a:t>
                      </a:r>
                      <a:endParaRPr>
                        <a:latin typeface="Georgia"/>
                        <a:ea typeface="Georgia"/>
                        <a:cs typeface="Georgia"/>
                        <a:sym typeface="Georgia"/>
                      </a:endParaRPr>
                    </a:p>
                  </a:txBody>
                  <a:tcPr marT="91425" marB="91425" marR="91425" marL="91425"/>
                </a:tc>
              </a:tr>
              <a:tr h="381000">
                <a:tc>
                  <a:txBody>
                    <a:bodyPr/>
                    <a:lstStyle/>
                    <a:p>
                      <a:pPr indent="0" lvl="0" marL="0" rtl="0" algn="l">
                        <a:spcBef>
                          <a:spcPts val="0"/>
                        </a:spcBef>
                        <a:spcAft>
                          <a:spcPts val="0"/>
                        </a:spcAft>
                        <a:buNone/>
                      </a:pPr>
                      <a:r>
                        <a:rPr b="1" lang="en">
                          <a:latin typeface="Georgia"/>
                          <a:ea typeface="Georgia"/>
                          <a:cs typeface="Georgia"/>
                          <a:sym typeface="Georgia"/>
                        </a:rPr>
                        <a:t>Optimizer</a:t>
                      </a:r>
                      <a:endParaRPr b="1">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Adam</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Constant across all model trainings</a:t>
                      </a:r>
                      <a:endParaRPr>
                        <a:latin typeface="Georgia"/>
                        <a:ea typeface="Georgia"/>
                        <a:cs typeface="Georgia"/>
                        <a:sym typeface="Georgia"/>
                      </a:endParaRPr>
                    </a:p>
                  </a:txBody>
                  <a:tcPr marT="91425" marB="91425" marR="91425" marL="91425"/>
                </a:tc>
              </a:tr>
              <a:tr h="381000">
                <a:tc>
                  <a:txBody>
                    <a:bodyPr/>
                    <a:lstStyle/>
                    <a:p>
                      <a:pPr indent="0" lvl="0" marL="0" rtl="0" algn="l">
                        <a:spcBef>
                          <a:spcPts val="0"/>
                        </a:spcBef>
                        <a:spcAft>
                          <a:spcPts val="0"/>
                        </a:spcAft>
                        <a:buNone/>
                      </a:pPr>
                      <a:r>
                        <a:rPr b="1" lang="en">
                          <a:latin typeface="Georgia"/>
                          <a:ea typeface="Georgia"/>
                          <a:cs typeface="Georgia"/>
                          <a:sym typeface="Georgia"/>
                        </a:rPr>
                        <a:t># Epochs</a:t>
                      </a:r>
                      <a:endParaRPr b="1">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30</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Training till </a:t>
                      </a:r>
                      <a:r>
                        <a:rPr lang="en">
                          <a:latin typeface="Georgia"/>
                          <a:ea typeface="Georgia"/>
                          <a:cs typeface="Georgia"/>
                          <a:sym typeface="Georgia"/>
                        </a:rPr>
                        <a:t>convergence</a:t>
                      </a:r>
                      <a:r>
                        <a:rPr lang="en">
                          <a:latin typeface="Georgia"/>
                          <a:ea typeface="Georgia"/>
                          <a:cs typeface="Georgia"/>
                          <a:sym typeface="Georgia"/>
                        </a:rPr>
                        <a:t> with early stop</a:t>
                      </a:r>
                      <a:endParaRPr>
                        <a:latin typeface="Georgia"/>
                        <a:ea typeface="Georgia"/>
                        <a:cs typeface="Georgia"/>
                        <a:sym typeface="Georgia"/>
                      </a:endParaRPr>
                    </a:p>
                  </a:txBody>
                  <a:tcPr marT="91425" marB="91425" marR="91425" marL="91425"/>
                </a:tc>
              </a:tr>
              <a:tr h="381000">
                <a:tc>
                  <a:txBody>
                    <a:bodyPr/>
                    <a:lstStyle/>
                    <a:p>
                      <a:pPr indent="0" lvl="0" marL="0" rtl="0" algn="l">
                        <a:spcBef>
                          <a:spcPts val="0"/>
                        </a:spcBef>
                        <a:spcAft>
                          <a:spcPts val="0"/>
                        </a:spcAft>
                        <a:buNone/>
                      </a:pPr>
                      <a:r>
                        <a:rPr b="1" lang="en">
                          <a:latin typeface="Georgia"/>
                          <a:ea typeface="Georgia"/>
                          <a:cs typeface="Georgia"/>
                          <a:sym typeface="Georgia"/>
                        </a:rPr>
                        <a:t>GPU</a:t>
                      </a:r>
                      <a:endParaRPr b="1">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Nvidia </a:t>
                      </a:r>
                      <a:r>
                        <a:rPr lang="en">
                          <a:latin typeface="Georgia"/>
                          <a:ea typeface="Georgia"/>
                          <a:cs typeface="Georgia"/>
                          <a:sym typeface="Georgia"/>
                        </a:rPr>
                        <a:t>Tesla V100</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t/>
                      </a:r>
                      <a:endParaRPr>
                        <a:latin typeface="Georgia"/>
                        <a:ea typeface="Georgia"/>
                        <a:cs typeface="Georgia"/>
                        <a:sym typeface="Georgia"/>
                      </a:endParaRPr>
                    </a:p>
                  </a:txBody>
                  <a:tcPr marT="91425" marB="91425" marR="91425" marL="91425"/>
                </a:tc>
              </a:tr>
              <a:tr h="381000">
                <a:tc>
                  <a:txBody>
                    <a:bodyPr/>
                    <a:lstStyle/>
                    <a:p>
                      <a:pPr indent="0" lvl="0" marL="0" rtl="0" algn="l">
                        <a:spcBef>
                          <a:spcPts val="0"/>
                        </a:spcBef>
                        <a:spcAft>
                          <a:spcPts val="0"/>
                        </a:spcAft>
                        <a:buNone/>
                      </a:pPr>
                      <a:r>
                        <a:rPr b="1" lang="en">
                          <a:latin typeface="Georgia"/>
                          <a:ea typeface="Georgia"/>
                          <a:cs typeface="Georgia"/>
                          <a:sym typeface="Georgia"/>
                        </a:rPr>
                        <a:t>Max token length </a:t>
                      </a:r>
                      <a:endParaRPr b="1">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50</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t/>
                      </a:r>
                      <a:endParaRPr>
                        <a:latin typeface="Georgia"/>
                        <a:ea typeface="Georgia"/>
                        <a:cs typeface="Georgia"/>
                        <a:sym typeface="Georgia"/>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4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41" name="Google Shape;14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2" name="Google Shape;142;p22" title="BLEU Score Across Models &amp; Training Data Size"/>
          <p:cNvPicPr preferRelativeResize="0"/>
          <p:nvPr/>
        </p:nvPicPr>
        <p:blipFill>
          <a:blip r:embed="rId3">
            <a:alphaModFix/>
          </a:blip>
          <a:stretch>
            <a:fillRect/>
          </a:stretch>
        </p:blipFill>
        <p:spPr>
          <a:xfrm>
            <a:off x="5085175" y="806500"/>
            <a:ext cx="3051175" cy="1878300"/>
          </a:xfrm>
          <a:prstGeom prst="rect">
            <a:avLst/>
          </a:prstGeom>
          <a:noFill/>
          <a:ln>
            <a:noFill/>
          </a:ln>
        </p:spPr>
      </p:pic>
      <p:pic>
        <p:nvPicPr>
          <p:cNvPr id="143" name="Google Shape;143;p22" title="Chart"/>
          <p:cNvPicPr preferRelativeResize="0"/>
          <p:nvPr/>
        </p:nvPicPr>
        <p:blipFill>
          <a:blip r:embed="rId4">
            <a:alphaModFix/>
          </a:blip>
          <a:stretch>
            <a:fillRect/>
          </a:stretch>
        </p:blipFill>
        <p:spPr>
          <a:xfrm>
            <a:off x="5188725" y="2641975"/>
            <a:ext cx="2947625" cy="1819857"/>
          </a:xfrm>
          <a:prstGeom prst="rect">
            <a:avLst/>
          </a:prstGeom>
          <a:noFill/>
          <a:ln>
            <a:noFill/>
          </a:ln>
        </p:spPr>
      </p:pic>
      <p:sp>
        <p:nvSpPr>
          <p:cNvPr id="144" name="Google Shape;144;p22"/>
          <p:cNvSpPr/>
          <p:nvPr/>
        </p:nvSpPr>
        <p:spPr>
          <a:xfrm>
            <a:off x="311700" y="1053500"/>
            <a:ext cx="4773600" cy="32844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Georgia"/>
                <a:ea typeface="Georgia"/>
                <a:cs typeface="Georgia"/>
                <a:sym typeface="Georgia"/>
              </a:rPr>
              <a:t>Compared to the baseline (RE-RW) model, we have evidence to suggest that maintaining T5 encoder-decoder weights results in </a:t>
            </a:r>
            <a:r>
              <a:rPr lang="en" sz="1300">
                <a:latin typeface="Georgia"/>
                <a:ea typeface="Georgia"/>
                <a:cs typeface="Georgia"/>
                <a:sym typeface="Georgia"/>
              </a:rPr>
              <a:t>superior</a:t>
            </a:r>
            <a:r>
              <a:rPr lang="en" sz="1300">
                <a:latin typeface="Georgia"/>
                <a:ea typeface="Georgia"/>
                <a:cs typeface="Georgia"/>
                <a:sym typeface="Georgia"/>
              </a:rPr>
              <a:t> performance even at low training data sizes. Augmenting the training with pre-learnt multilingual embeddings improves the performance further but this improvement is only seen with larger training set sizes. </a:t>
            </a:r>
            <a:endParaRPr sz="1300">
              <a:latin typeface="Georgia"/>
              <a:ea typeface="Georgia"/>
              <a:cs typeface="Georgia"/>
              <a:sym typeface="Georgia"/>
            </a:endParaRPr>
          </a:p>
          <a:p>
            <a:pPr indent="0" lvl="0" marL="0" rtl="0" algn="l">
              <a:spcBef>
                <a:spcPts val="0"/>
              </a:spcBef>
              <a:spcAft>
                <a:spcPts val="0"/>
              </a:spcAft>
              <a:buNone/>
            </a:pPr>
            <a:r>
              <a:t/>
            </a:r>
            <a:endParaRPr sz="1300">
              <a:solidFill>
                <a:schemeClr val="dk1"/>
              </a:solidFill>
              <a:latin typeface="Georgia"/>
              <a:ea typeface="Georgia"/>
              <a:cs typeface="Georgia"/>
              <a:sym typeface="Georgia"/>
            </a:endParaRPr>
          </a:p>
          <a:p>
            <a:pPr indent="0" lvl="0" marL="0" rtl="0" algn="l">
              <a:spcBef>
                <a:spcPts val="0"/>
              </a:spcBef>
              <a:spcAft>
                <a:spcPts val="0"/>
              </a:spcAft>
              <a:buNone/>
            </a:pPr>
            <a:r>
              <a:rPr lang="en" sz="1300">
                <a:solidFill>
                  <a:schemeClr val="dk1"/>
                </a:solidFill>
                <a:latin typeface="Georgia"/>
                <a:ea typeface="Georgia"/>
                <a:cs typeface="Georgia"/>
                <a:sym typeface="Georgia"/>
              </a:rPr>
              <a:t>Final BLEU score was highest for the ME-TW model with 120K sentence training size (3.5). The RE-TW model shows larger gain in BLEU score averaged across all directions (108%) compared with ME-TW model (73%) when dataset size doubles. </a:t>
            </a:r>
            <a:endParaRPr sz="1300">
              <a:solidFill>
                <a:schemeClr val="dk1"/>
              </a:solidFill>
              <a:latin typeface="Georgia"/>
              <a:ea typeface="Georgia"/>
              <a:cs typeface="Georgia"/>
              <a:sym typeface="Georgia"/>
            </a:endParaRPr>
          </a:p>
          <a:p>
            <a:pPr indent="0" lvl="0" marL="0" rtl="0" algn="l">
              <a:spcBef>
                <a:spcPts val="0"/>
              </a:spcBef>
              <a:spcAft>
                <a:spcPts val="0"/>
              </a:spcAft>
              <a:buNone/>
            </a:pPr>
            <a:r>
              <a:t/>
            </a:r>
            <a:endParaRPr sz="1300">
              <a:solidFill>
                <a:schemeClr val="dk1"/>
              </a:solidFill>
              <a:latin typeface="Georgia"/>
              <a:ea typeface="Georgia"/>
              <a:cs typeface="Georgia"/>
              <a:sym typeface="Georgia"/>
            </a:endParaRPr>
          </a:p>
          <a:p>
            <a:pPr indent="0" lvl="0" marL="0" rtl="0" algn="l">
              <a:spcBef>
                <a:spcPts val="0"/>
              </a:spcBef>
              <a:spcAft>
                <a:spcPts val="0"/>
              </a:spcAft>
              <a:buNone/>
            </a:pPr>
            <a:r>
              <a:rPr lang="en" sz="1300">
                <a:solidFill>
                  <a:schemeClr val="dk1"/>
                </a:solidFill>
                <a:latin typeface="Georgia"/>
                <a:ea typeface="Georgia"/>
                <a:cs typeface="Georgia"/>
                <a:sym typeface="Georgia"/>
              </a:rPr>
              <a:t>For low resource language pairs (et &amp; mk), ME-TW performance is significantly better (53% avg.) than the RE-TW model for both 60K and 120K training data sizes</a:t>
            </a:r>
            <a:endParaRPr sz="1300">
              <a:solidFill>
                <a:schemeClr val="dk1"/>
              </a:solidFill>
              <a:latin typeface="Georgia"/>
              <a:ea typeface="Georgia"/>
              <a:cs typeface="Georgia"/>
              <a:sym typeface="Georgia"/>
            </a:endParaRPr>
          </a:p>
          <a:p>
            <a:pPr indent="0" lvl="0" marL="0" rtl="0" algn="l">
              <a:spcBef>
                <a:spcPts val="0"/>
              </a:spcBef>
              <a:spcAft>
                <a:spcPts val="0"/>
              </a:spcAft>
              <a:buNone/>
            </a:pPr>
            <a:r>
              <a:t/>
            </a:r>
            <a:endParaRPr sz="13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45025"/>
            <a:ext cx="8520600" cy="4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Exploration of differential Performance</a:t>
            </a:r>
            <a:endParaRPr/>
          </a:p>
        </p:txBody>
      </p:sp>
      <p:sp>
        <p:nvSpPr>
          <p:cNvPr id="150" name="Google Shape;15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1" name="Google Shape;151;p23" title="Chart"/>
          <p:cNvPicPr preferRelativeResize="0"/>
          <p:nvPr/>
        </p:nvPicPr>
        <p:blipFill>
          <a:blip r:embed="rId3">
            <a:alphaModFix/>
          </a:blip>
          <a:stretch>
            <a:fillRect/>
          </a:stretch>
        </p:blipFill>
        <p:spPr>
          <a:xfrm>
            <a:off x="4740200" y="1084725"/>
            <a:ext cx="3732250" cy="2310450"/>
          </a:xfrm>
          <a:prstGeom prst="rect">
            <a:avLst/>
          </a:prstGeom>
          <a:noFill/>
          <a:ln>
            <a:noFill/>
          </a:ln>
        </p:spPr>
      </p:pic>
      <p:pic>
        <p:nvPicPr>
          <p:cNvPr id="152" name="Google Shape;152;p23" title="Points scored"/>
          <p:cNvPicPr preferRelativeResize="0"/>
          <p:nvPr/>
        </p:nvPicPr>
        <p:blipFill>
          <a:blip r:embed="rId4">
            <a:alphaModFix/>
          </a:blip>
          <a:stretch>
            <a:fillRect/>
          </a:stretch>
        </p:blipFill>
        <p:spPr>
          <a:xfrm>
            <a:off x="453625" y="1089175"/>
            <a:ext cx="3732250" cy="2301570"/>
          </a:xfrm>
          <a:prstGeom prst="rect">
            <a:avLst/>
          </a:prstGeom>
          <a:noFill/>
          <a:ln>
            <a:noFill/>
          </a:ln>
        </p:spPr>
      </p:pic>
      <p:sp>
        <p:nvSpPr>
          <p:cNvPr id="153" name="Google Shape;153;p23"/>
          <p:cNvSpPr/>
          <p:nvPr/>
        </p:nvSpPr>
        <p:spPr>
          <a:xfrm>
            <a:off x="491700" y="3395175"/>
            <a:ext cx="8160600" cy="918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Georgia"/>
                <a:ea typeface="Georgia"/>
                <a:cs typeface="Georgia"/>
                <a:sym typeface="Georgia"/>
              </a:rPr>
              <a:t>We observe a differential performance comparing mk→en translation with other directions. The two contributing </a:t>
            </a:r>
            <a:r>
              <a:rPr lang="en" sz="1300">
                <a:solidFill>
                  <a:schemeClr val="dk1"/>
                </a:solidFill>
                <a:latin typeface="Georgia"/>
                <a:ea typeface="Georgia"/>
                <a:cs typeface="Georgia"/>
                <a:sym typeface="Georgia"/>
              </a:rPr>
              <a:t>factors we analysed are following:</a:t>
            </a:r>
            <a:endParaRPr sz="1300">
              <a:solidFill>
                <a:schemeClr val="dk1"/>
              </a:solidFill>
              <a:latin typeface="Georgia"/>
              <a:ea typeface="Georgia"/>
              <a:cs typeface="Georgia"/>
              <a:sym typeface="Georgia"/>
            </a:endParaRPr>
          </a:p>
          <a:p>
            <a:pPr indent="0" lvl="0" marL="0" rtl="0" algn="l">
              <a:spcBef>
                <a:spcPts val="0"/>
              </a:spcBef>
              <a:spcAft>
                <a:spcPts val="0"/>
              </a:spcAft>
              <a:buNone/>
            </a:pPr>
            <a:r>
              <a:rPr lang="en" sz="1300">
                <a:solidFill>
                  <a:schemeClr val="dk1"/>
                </a:solidFill>
                <a:latin typeface="Georgia"/>
                <a:ea typeface="Georgia"/>
                <a:cs typeface="Georgia"/>
                <a:sym typeface="Georgia"/>
              </a:rPr>
              <a:t>1. A larger % of EN and ET tokens (uni and bi-grams) from test are missing in training compared to MK</a:t>
            </a:r>
            <a:endParaRPr sz="1300">
              <a:solidFill>
                <a:schemeClr val="dk1"/>
              </a:solidFill>
              <a:latin typeface="Georgia"/>
              <a:ea typeface="Georgia"/>
              <a:cs typeface="Georgia"/>
              <a:sym typeface="Georgia"/>
            </a:endParaRPr>
          </a:p>
          <a:p>
            <a:pPr indent="0" lvl="0" marL="0" rtl="0" algn="l">
              <a:spcBef>
                <a:spcPts val="0"/>
              </a:spcBef>
              <a:spcAft>
                <a:spcPts val="0"/>
              </a:spcAft>
              <a:buNone/>
            </a:pPr>
            <a:r>
              <a:rPr lang="en" sz="1300">
                <a:solidFill>
                  <a:schemeClr val="dk1"/>
                </a:solidFill>
                <a:latin typeface="Georgia"/>
                <a:ea typeface="Georgia"/>
                <a:cs typeface="Georgia"/>
                <a:sym typeface="Georgia"/>
              </a:rPr>
              <a:t>2. M2M-100 model shows similar performance which indicates that our performance might be inherited.</a:t>
            </a:r>
            <a:endParaRPr sz="1300">
              <a:solidFill>
                <a:schemeClr val="dk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BrandSlideShow_Heritage 16:9">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