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xUTTbYS/zv25bOXzhQdoU/TG1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type="twoColTx">
  <p:cSld name="TITLE_AND_TWO_COLUMNS">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11"/>
          <p:cNvSpPr txBox="1"/>
          <p:nvPr>
            <p:ph type="title"/>
          </p:nvPr>
        </p:nvSpPr>
        <p:spPr>
          <a:xfrm>
            <a:off x="2086350" y="2198475"/>
            <a:ext cx="4886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2E3D49"/>
              </a:buClr>
              <a:buSzPts val="2400"/>
              <a:buFont typeface="Open Sans"/>
              <a:buNone/>
              <a:defRPr b="1" sz="24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11"/>
          <p:cNvSpPr txBox="1"/>
          <p:nvPr>
            <p:ph idx="1" type="subTitle"/>
          </p:nvPr>
        </p:nvSpPr>
        <p:spPr>
          <a:xfrm>
            <a:off x="2086350" y="2834125"/>
            <a:ext cx="4886700" cy="47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or icons (with text)">
  <p:cSld name="BLANK_2">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20"/>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
        <p:nvSpPr>
          <p:cNvPr id="49" name="Google Shape;49;p20"/>
          <p:cNvSpPr txBox="1"/>
          <p:nvPr>
            <p:ph idx="1" type="body"/>
          </p:nvPr>
        </p:nvSpPr>
        <p:spPr>
          <a:xfrm>
            <a:off x="4876950" y="1337500"/>
            <a:ext cx="3661500" cy="3325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small)" type="titleOnly">
  <p:cSld name="TITLE_ONLY">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2"/>
          <p:cNvSpPr txBox="1"/>
          <p:nvPr>
            <p:ph type="title"/>
          </p:nvPr>
        </p:nvSpPr>
        <p:spPr>
          <a:xfrm>
            <a:off x="1048800" y="1129475"/>
            <a:ext cx="7046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12"/>
          <p:cNvSpPr txBox="1"/>
          <p:nvPr>
            <p:ph idx="1" type="body"/>
          </p:nvPr>
        </p:nvSpPr>
        <p:spPr>
          <a:xfrm>
            <a:off x="1066775" y="1962650"/>
            <a:ext cx="7046400" cy="191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large)">
  <p:cSld name="ONE_COLUMN_TEX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13"/>
          <p:cNvSpPr txBox="1"/>
          <p:nvPr>
            <p:ph idx="1" type="body"/>
          </p:nvPr>
        </p:nvSpPr>
        <p:spPr>
          <a:xfrm>
            <a:off x="605400" y="1787750"/>
            <a:ext cx="7867200" cy="2875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1" name="Google Shape;21;p13"/>
          <p:cNvSpPr txBox="1"/>
          <p:nvPr>
            <p:ph idx="2" type="subTitle"/>
          </p:nvPr>
        </p:nvSpPr>
        <p:spPr>
          <a:xfrm>
            <a:off x="605400" y="1180500"/>
            <a:ext cx="7933200" cy="47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p:txBody>
      </p:sp>
      <p:sp>
        <p:nvSpPr>
          <p:cNvPr id="22" name="Google Shape;22;p13"/>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10 items, 2 boxes)">
  <p:cSld name="BIG_NUMB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14"/>
          <p:cNvSpPr txBox="1"/>
          <p:nvPr>
            <p:ph idx="1" type="body"/>
          </p:nvPr>
        </p:nvSpPr>
        <p:spPr>
          <a:xfrm>
            <a:off x="605400" y="1333650"/>
            <a:ext cx="3442200" cy="3329700"/>
          </a:xfrm>
          <a:prstGeom prst="rect">
            <a:avLst/>
          </a:prstGeom>
          <a:noFill/>
          <a:ln>
            <a:noFill/>
          </a:ln>
        </p:spPr>
        <p:txBody>
          <a:bodyPr anchorCtr="0" anchor="t" bIns="91425" lIns="91425" spcFirstLastPara="1" rIns="91425" wrap="square" tIns="91425">
            <a:noAutofit/>
          </a:bodyPr>
          <a:lstStyle>
            <a:lvl1pPr indent="-317500" lvl="0" marL="4572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6" name="Google Shape;26;p14"/>
          <p:cNvSpPr txBox="1"/>
          <p:nvPr>
            <p:ph idx="2" type="body"/>
          </p:nvPr>
        </p:nvSpPr>
        <p:spPr>
          <a:xfrm>
            <a:off x="5030250" y="1333525"/>
            <a:ext cx="3442200" cy="3329700"/>
          </a:xfrm>
          <a:prstGeom prst="rect">
            <a:avLst/>
          </a:prstGeom>
          <a:noFill/>
          <a:ln>
            <a:noFill/>
          </a:ln>
        </p:spPr>
        <p:txBody>
          <a:bodyPr anchorCtr="0" anchor="t" bIns="91425" lIns="91425" spcFirstLastPara="1" rIns="91425" wrap="square" tIns="91425">
            <a:noAutofit/>
          </a:bodyPr>
          <a:lstStyle>
            <a:lvl1pPr indent="-317500" lvl="0" marL="4572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27" name="Google Shape;27;p14"/>
          <p:cNvSpPr txBox="1"/>
          <p:nvPr>
            <p:ph type="title"/>
          </p:nvPr>
        </p:nvSpPr>
        <p:spPr>
          <a:xfrm>
            <a:off x="605400" y="473950"/>
            <a:ext cx="2509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Guidelines Slides"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10 items, 1 box)">
  <p:cSld name="ONE_COLUMN_TEXT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16"/>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
        <p:nvSpPr>
          <p:cNvPr id="34" name="Google Shape;34;p16"/>
          <p:cNvSpPr txBox="1"/>
          <p:nvPr>
            <p:ph idx="1" type="body"/>
          </p:nvPr>
        </p:nvSpPr>
        <p:spPr>
          <a:xfrm>
            <a:off x="604750" y="1337500"/>
            <a:ext cx="3595500" cy="3325800"/>
          </a:xfrm>
          <a:prstGeom prst="rect">
            <a:avLst/>
          </a:prstGeom>
          <a:noFill/>
          <a:ln>
            <a:noFill/>
          </a:ln>
        </p:spPr>
        <p:txBody>
          <a:bodyPr anchorCtr="0" anchor="t" bIns="91425" lIns="91425" spcFirstLastPara="1" rIns="91425" wrap="square" tIns="91425">
            <a:noAutofit/>
          </a:bodyPr>
          <a:lstStyle>
            <a:lvl1pPr indent="-317500" lvl="0" marL="4572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35" name="Google Shape;35;p16"/>
          <p:cNvSpPr txBox="1"/>
          <p:nvPr>
            <p:ph idx="2" type="body"/>
          </p:nvPr>
        </p:nvSpPr>
        <p:spPr>
          <a:xfrm>
            <a:off x="4877050" y="1337500"/>
            <a:ext cx="3595500" cy="3325800"/>
          </a:xfrm>
          <a:prstGeom prst="rect">
            <a:avLst/>
          </a:prstGeom>
          <a:noFill/>
          <a:ln>
            <a:noFill/>
          </a:ln>
        </p:spPr>
        <p:txBody>
          <a:bodyPr anchorCtr="0" anchor="t" bIns="91425" lIns="91425" spcFirstLastPara="1" rIns="91425" wrap="square" tIns="91425">
            <a:noAutofit/>
          </a:bodyPr>
          <a:lstStyle>
            <a:lvl1pPr indent="-317500" lvl="0" marL="4572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up to 6 items, 1 box)">
  <p:cSld name="MAIN_POI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17"/>
          <p:cNvSpPr txBox="1"/>
          <p:nvPr>
            <p:ph idx="1" type="body"/>
          </p:nvPr>
        </p:nvSpPr>
        <p:spPr>
          <a:xfrm>
            <a:off x="3266500" y="701850"/>
            <a:ext cx="5205900" cy="3961500"/>
          </a:xfrm>
          <a:prstGeom prst="rect">
            <a:avLst/>
          </a:prstGeom>
          <a:noFill/>
          <a:ln>
            <a:noFill/>
          </a:ln>
        </p:spPr>
        <p:txBody>
          <a:bodyPr anchorCtr="0" anchor="t" bIns="91425" lIns="91425" spcFirstLastPara="1" rIns="91425" wrap="square" tIns="91425">
            <a:noAutofit/>
          </a:bodyPr>
          <a:lstStyle>
            <a:lvl1pPr indent="-317500" lvl="0" marL="4572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indent="-317500" lvl="1" marL="914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39" name="Google Shape;39;p17"/>
          <p:cNvSpPr txBox="1"/>
          <p:nvPr>
            <p:ph type="title"/>
          </p:nvPr>
        </p:nvSpPr>
        <p:spPr>
          <a:xfrm>
            <a:off x="605400" y="473950"/>
            <a:ext cx="2509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
        <p:nvSpPr>
          <p:cNvPr id="40" name="Google Shape;40;p17"/>
          <p:cNvSpPr txBox="1"/>
          <p:nvPr>
            <p:ph idx="2" type="subTitle"/>
          </p:nvPr>
        </p:nvSpPr>
        <p:spPr>
          <a:xfrm>
            <a:off x="605400" y="1180500"/>
            <a:ext cx="2509200" cy="47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or icons (with title)" type="blank">
  <p:cSld name="BLANK">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8"/>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or icons (w/o title)">
  <p:cSld name="BLANK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24600" y="525150"/>
            <a:ext cx="7938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E3D49"/>
              </a:buClr>
              <a:buSzPts val="2000"/>
              <a:buFont typeface="Open Sans"/>
              <a:buNone/>
              <a:defRPr b="1" i="0" sz="2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9pPr>
          </a:lstStyle>
          <a:p/>
        </p:txBody>
      </p:sp>
      <p:sp>
        <p:nvSpPr>
          <p:cNvPr id="7" name="Google Shape;7;p10"/>
          <p:cNvSpPr txBox="1"/>
          <p:nvPr>
            <p:ph idx="1" type="body"/>
          </p:nvPr>
        </p:nvSpPr>
        <p:spPr>
          <a:xfrm>
            <a:off x="591500" y="1293900"/>
            <a:ext cx="7971900" cy="3275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1pPr>
            <a:lvl2pPr indent="-317500" lvl="1" marL="9144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2pPr>
            <a:lvl3pPr indent="-317500" lvl="2" marL="13716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3pPr>
            <a:lvl4pPr indent="-317500" lvl="3" marL="18288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4pPr>
            <a:lvl5pPr indent="-317500" lvl="4" marL="22860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5pPr>
            <a:lvl6pPr indent="-317500" lvl="5" marL="27432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6pPr>
            <a:lvl7pPr indent="-317500" lvl="6" marL="32004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7pPr>
            <a:lvl8pPr indent="-317500" lvl="7" marL="36576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8pPr>
            <a:lvl9pPr indent="-317500" lvl="8" marL="4114800" marR="0" rtl="0" algn="l">
              <a:lnSpc>
                <a:spcPct val="100000"/>
              </a:lnSpc>
              <a:spcBef>
                <a:spcPts val="0"/>
              </a:spcBef>
              <a:spcAft>
                <a:spcPts val="0"/>
              </a:spcAft>
              <a:buClr>
                <a:srgbClr val="2E3D49"/>
              </a:buClr>
              <a:buSzPts val="1400"/>
              <a:buFont typeface="Open Sans"/>
              <a:buChar char="■"/>
              <a:defRPr b="0" i="0" sz="1400" u="none" cap="none" strike="noStrike">
                <a:solidFill>
                  <a:srgbClr val="2E3D49"/>
                </a:solidFill>
                <a:latin typeface="Open Sans"/>
                <a:ea typeface="Open Sans"/>
                <a:cs typeface="Open Sans"/>
                <a:sym typeface="Open Sans"/>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0"/>
          <p:cNvSpPr txBox="1"/>
          <p:nvPr/>
        </p:nvSpPr>
        <p:spPr>
          <a:xfrm>
            <a:off x="120625" y="4815050"/>
            <a:ext cx="2072700" cy="1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9999"/>
                </a:solidFill>
                <a:latin typeface="Open Sans"/>
                <a:ea typeface="Open Sans"/>
                <a:cs typeface="Open Sans"/>
                <a:sym typeface="Open Sans"/>
              </a:rPr>
              <a:t>Confidential</a:t>
            </a:r>
            <a:endParaRPr b="0" i="0" sz="800" u="none" cap="none" strike="noStrike">
              <a:solidFill>
                <a:srgbClr val="999999"/>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35787" l="9957" r="10513" t="35734"/>
          <a:stretch/>
        </p:blipFill>
        <p:spPr>
          <a:xfrm>
            <a:off x="2963449" y="497350"/>
            <a:ext cx="3217100" cy="863899"/>
          </a:xfrm>
          <a:prstGeom prst="rect">
            <a:avLst/>
          </a:prstGeom>
          <a:noFill/>
          <a:ln>
            <a:noFill/>
          </a:ln>
        </p:spPr>
      </p:pic>
      <p:sp>
        <p:nvSpPr>
          <p:cNvPr id="55" name="Google Shape;55;p1"/>
          <p:cNvSpPr txBox="1"/>
          <p:nvPr>
            <p:ph type="title"/>
          </p:nvPr>
        </p:nvSpPr>
        <p:spPr>
          <a:xfrm>
            <a:off x="2086350" y="2198475"/>
            <a:ext cx="4886700" cy="5727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2400"/>
              <a:buNone/>
            </a:pPr>
            <a:r>
              <a:rPr lang="en" sz="2200"/>
              <a:t>Data Lake Value Proposition</a:t>
            </a:r>
            <a:endParaRPr b="0" sz="2200"/>
          </a:p>
        </p:txBody>
      </p:sp>
      <p:sp>
        <p:nvSpPr>
          <p:cNvPr id="56" name="Google Shape;56;p1"/>
          <p:cNvSpPr txBox="1"/>
          <p:nvPr>
            <p:ph idx="1" type="subTitle"/>
          </p:nvPr>
        </p:nvSpPr>
        <p:spPr>
          <a:xfrm>
            <a:off x="2086350" y="2910325"/>
            <a:ext cx="4886700" cy="47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Vu Ngo</a:t>
            </a:r>
            <a:endParaRPr/>
          </a:p>
        </p:txBody>
      </p:sp>
      <p:sp>
        <p:nvSpPr>
          <p:cNvPr id="57" name="Google Shape;57;p1"/>
          <p:cNvSpPr txBox="1"/>
          <p:nvPr/>
        </p:nvSpPr>
        <p:spPr>
          <a:xfrm>
            <a:off x="7705200" y="4829825"/>
            <a:ext cx="1564800" cy="1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9999"/>
                </a:solidFill>
                <a:latin typeface="Open Sans"/>
                <a:ea typeface="Open Sans"/>
                <a:cs typeface="Open Sans"/>
                <a:sym typeface="Open Sans"/>
              </a:rPr>
              <a:t>Udacity IPS Version 1.0</a:t>
            </a:r>
            <a:endParaRPr b="0" i="0" sz="800" u="none" cap="none" strike="noStrike">
              <a:solidFill>
                <a:srgbClr val="999999"/>
              </a:solidFill>
              <a:latin typeface="Open Sans"/>
              <a:ea typeface="Open Sans"/>
              <a:cs typeface="Open Sans"/>
              <a:sym typeface="Open Sans"/>
            </a:endParaRPr>
          </a:p>
        </p:txBody>
      </p:sp>
      <p:sp>
        <p:nvSpPr>
          <p:cNvPr id="58" name="Google Shape;58;p1"/>
          <p:cNvSpPr txBox="1"/>
          <p:nvPr/>
        </p:nvSpPr>
        <p:spPr>
          <a:xfrm>
            <a:off x="2110150" y="2505800"/>
            <a:ext cx="4886700" cy="2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Medical Data Processing Company</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1048800" y="1129475"/>
            <a:ext cx="7046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000">
                <a:solidFill>
                  <a:srgbClr val="666666"/>
                </a:solidFill>
              </a:rPr>
              <a:t>Agenda</a:t>
            </a:r>
            <a:endParaRPr sz="3000">
              <a:solidFill>
                <a:srgbClr val="666666"/>
              </a:solidFill>
            </a:endParaRPr>
          </a:p>
        </p:txBody>
      </p:sp>
      <p:sp>
        <p:nvSpPr>
          <p:cNvPr id="64" name="Google Shape;64;p2"/>
          <p:cNvSpPr txBox="1"/>
          <p:nvPr/>
        </p:nvSpPr>
        <p:spPr>
          <a:xfrm>
            <a:off x="7705200" y="4829825"/>
            <a:ext cx="1564800" cy="1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9999"/>
                </a:solidFill>
                <a:latin typeface="Open Sans"/>
                <a:ea typeface="Open Sans"/>
                <a:cs typeface="Open Sans"/>
                <a:sym typeface="Open Sans"/>
              </a:rPr>
              <a:t>Udacity IPS Ver. 1 2/2020</a:t>
            </a:r>
            <a:endParaRPr b="0" i="0" sz="800" u="none" cap="none" strike="noStrike">
              <a:solidFill>
                <a:srgbClr val="999999"/>
              </a:solidFill>
              <a:latin typeface="Open Sans"/>
              <a:ea typeface="Open Sans"/>
              <a:cs typeface="Open Sans"/>
              <a:sym typeface="Open Sans"/>
            </a:endParaRPr>
          </a:p>
        </p:txBody>
      </p:sp>
      <p:sp>
        <p:nvSpPr>
          <p:cNvPr id="65" name="Google Shape;65;p2"/>
          <p:cNvSpPr txBox="1"/>
          <p:nvPr>
            <p:ph idx="1" type="body"/>
          </p:nvPr>
        </p:nvSpPr>
        <p:spPr>
          <a:xfrm>
            <a:off x="1066775" y="1962650"/>
            <a:ext cx="7046400" cy="1917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What is a Data Lake</a:t>
            </a:r>
            <a:endParaRPr/>
          </a:p>
          <a:p>
            <a:pPr indent="-317500" lvl="0" marL="457200" rtl="0" algn="l">
              <a:lnSpc>
                <a:spcPct val="100000"/>
              </a:lnSpc>
              <a:spcBef>
                <a:spcPts val="0"/>
              </a:spcBef>
              <a:spcAft>
                <a:spcPts val="0"/>
              </a:spcAft>
              <a:buSzPts val="1400"/>
              <a:buChar char="●"/>
            </a:pPr>
            <a:r>
              <a:rPr lang="en"/>
              <a:t>Components of a Data Lake</a:t>
            </a:r>
            <a:endParaRPr/>
          </a:p>
          <a:p>
            <a:pPr indent="-317500" lvl="0" marL="457200" rtl="0" algn="l">
              <a:lnSpc>
                <a:spcPct val="100000"/>
              </a:lnSpc>
              <a:spcBef>
                <a:spcPts val="0"/>
              </a:spcBef>
              <a:spcAft>
                <a:spcPts val="0"/>
              </a:spcAft>
              <a:buSzPts val="1400"/>
              <a:buChar char="●"/>
            </a:pPr>
            <a:r>
              <a:rPr lang="en"/>
              <a:t>Data Lake vs Data Warehouse</a:t>
            </a:r>
            <a:endParaRPr/>
          </a:p>
          <a:p>
            <a:pPr indent="-317500" lvl="0" marL="457200" rtl="0" algn="l">
              <a:lnSpc>
                <a:spcPct val="100000"/>
              </a:lnSpc>
              <a:spcBef>
                <a:spcPts val="0"/>
              </a:spcBef>
              <a:spcAft>
                <a:spcPts val="0"/>
              </a:spcAft>
              <a:buSzPts val="1400"/>
              <a:buChar char="●"/>
            </a:pPr>
            <a:r>
              <a:rPr lang="en"/>
              <a:t>Business Value of Data Lake Solution</a:t>
            </a:r>
            <a:endParaRPr/>
          </a:p>
          <a:p>
            <a:pPr indent="-317500" lvl="0" marL="457200" rtl="0" algn="l">
              <a:lnSpc>
                <a:spcPct val="100000"/>
              </a:lnSpc>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idx="1" type="body"/>
          </p:nvPr>
        </p:nvSpPr>
        <p:spPr>
          <a:xfrm>
            <a:off x="605400" y="1787750"/>
            <a:ext cx="7867200" cy="287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 data lake is a centralized repository that allows businesses to store and manage vast amounts of structured, semi-structured, and unstructured data in its native format. It enables businesses to break down data silos and access data from across the organization to generate insights, improve decision-making, and drive innovation. The flexibility and scalability of a data lake allow businesses to adapt to changing data needs and explore new data-driven opportunities.</a:t>
            </a:r>
            <a:endParaRPr/>
          </a:p>
        </p:txBody>
      </p:sp>
      <p:sp>
        <p:nvSpPr>
          <p:cNvPr id="71" name="Google Shape;71;p3"/>
          <p:cNvSpPr txBox="1"/>
          <p:nvPr>
            <p:ph idx="2" type="subTitle"/>
          </p:nvPr>
        </p:nvSpPr>
        <p:spPr>
          <a:xfrm>
            <a:off x="605400" y="1180500"/>
            <a:ext cx="7933200" cy="4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Executive summary</a:t>
            </a:r>
            <a:endParaRPr/>
          </a:p>
        </p:txBody>
      </p:sp>
      <p:sp>
        <p:nvSpPr>
          <p:cNvPr id="72" name="Google Shape;72;p3"/>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 type="body"/>
          </p:nvPr>
        </p:nvSpPr>
        <p:spPr>
          <a:xfrm>
            <a:off x="605400" y="1395300"/>
            <a:ext cx="78672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high level, the 4 components of a data lake are:</a:t>
            </a:r>
            <a:endParaRPr/>
          </a:p>
          <a:p>
            <a:pPr indent="-292100" lvl="0" marL="457200" rtl="0" algn="l">
              <a:lnSpc>
                <a:spcPct val="115000"/>
              </a:lnSpc>
              <a:spcBef>
                <a:spcPts val="1500"/>
              </a:spcBef>
              <a:spcAft>
                <a:spcPts val="0"/>
              </a:spcAft>
              <a:buClr>
                <a:srgbClr val="374151"/>
              </a:buClr>
              <a:buSzPts val="1000"/>
              <a:buFont typeface="Roboto"/>
              <a:buAutoNum type="arabicPeriod"/>
            </a:pPr>
            <a:r>
              <a:rPr lang="en" sz="1200"/>
              <a:t>Ingestion Layer: This component is responsible for the acquisition and ingestion of raw data into the data lake. It typically involves processes and tools for collecting, validating, transforming, and loading data from a variety of sources.</a:t>
            </a:r>
            <a:endParaRPr sz="1200"/>
          </a:p>
          <a:p>
            <a:pPr indent="-292100" lvl="0" marL="457200" rtl="0" algn="l">
              <a:lnSpc>
                <a:spcPct val="115000"/>
              </a:lnSpc>
              <a:spcBef>
                <a:spcPts val="0"/>
              </a:spcBef>
              <a:spcAft>
                <a:spcPts val="0"/>
              </a:spcAft>
              <a:buClr>
                <a:srgbClr val="374151"/>
              </a:buClr>
              <a:buSzPts val="1000"/>
              <a:buFont typeface="Roboto"/>
              <a:buAutoNum type="arabicPeriod"/>
            </a:pPr>
            <a:r>
              <a:rPr lang="en" sz="1200"/>
              <a:t>Storage Layer: This component is responsible for storing the data in its native format and making it available for processing and analysis. It typically involves a scalable and cost-effective storage solution such as cloud object storage.</a:t>
            </a:r>
            <a:endParaRPr sz="1200"/>
          </a:p>
          <a:p>
            <a:pPr indent="-292100" lvl="0" marL="457200" rtl="0" algn="l">
              <a:lnSpc>
                <a:spcPct val="115000"/>
              </a:lnSpc>
              <a:spcBef>
                <a:spcPts val="0"/>
              </a:spcBef>
              <a:spcAft>
                <a:spcPts val="0"/>
              </a:spcAft>
              <a:buClr>
                <a:srgbClr val="374151"/>
              </a:buClr>
              <a:buSzPts val="1000"/>
              <a:buFont typeface="Roboto"/>
              <a:buAutoNum type="arabicPeriod"/>
            </a:pPr>
            <a:r>
              <a:rPr lang="en" sz="1200"/>
              <a:t>Processing Layer: This component is responsible for processing the data stored in the data lake to generate insights and value. It typically involves tools and technologies for data processing, transformation, and analysis such as Hadoop, Spark, and machine learning frameworks.</a:t>
            </a:r>
            <a:endParaRPr sz="1200"/>
          </a:p>
          <a:p>
            <a:pPr indent="-304800" lvl="0" marL="457200" rtl="0" algn="l">
              <a:lnSpc>
                <a:spcPct val="115000"/>
              </a:lnSpc>
              <a:spcBef>
                <a:spcPts val="0"/>
              </a:spcBef>
              <a:spcAft>
                <a:spcPts val="0"/>
              </a:spcAft>
              <a:buClr>
                <a:srgbClr val="374151"/>
              </a:buClr>
              <a:buSzPts val="1200"/>
              <a:buFont typeface="Roboto"/>
              <a:buAutoNum type="arabicPeriod"/>
            </a:pPr>
            <a:r>
              <a:rPr lang="en" sz="1200"/>
              <a:t>Serving Layer: </a:t>
            </a:r>
            <a:r>
              <a:rPr lang="en" sz="1200"/>
              <a:t>This component is responsible for serve people need to work with data (for example data analyst)</a:t>
            </a:r>
            <a:endParaRPr sz="1200"/>
          </a:p>
        </p:txBody>
      </p:sp>
      <p:sp>
        <p:nvSpPr>
          <p:cNvPr id="78" name="Google Shape;78;p4"/>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idx="1" type="body"/>
          </p:nvPr>
        </p:nvSpPr>
        <p:spPr>
          <a:xfrm>
            <a:off x="1066775" y="1962650"/>
            <a:ext cx="7046400" cy="191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 Data Lake solution is preferred over a Data Warehouse approach for Medical Data Processing Companies due to </a:t>
            </a:r>
            <a:endParaRPr/>
          </a:p>
          <a:p>
            <a:pPr indent="-317500" lvl="0" marL="457200" rtl="0" algn="l">
              <a:lnSpc>
                <a:spcPct val="100000"/>
              </a:lnSpc>
              <a:spcBef>
                <a:spcPts val="0"/>
              </a:spcBef>
              <a:spcAft>
                <a:spcPts val="0"/>
              </a:spcAft>
              <a:buSzPts val="1400"/>
              <a:buChar char="-"/>
            </a:pPr>
            <a:r>
              <a:rPr lang="en"/>
              <a:t>The heterogeneous and unstructured nature of medical data.</a:t>
            </a:r>
            <a:endParaRPr/>
          </a:p>
          <a:p>
            <a:pPr indent="-317500" lvl="0" marL="457200" rtl="0" algn="l">
              <a:lnSpc>
                <a:spcPct val="100000"/>
              </a:lnSpc>
              <a:spcBef>
                <a:spcPts val="0"/>
              </a:spcBef>
              <a:spcAft>
                <a:spcPts val="0"/>
              </a:spcAft>
              <a:buSzPts val="1400"/>
              <a:buChar char="-"/>
            </a:pPr>
            <a:r>
              <a:rPr lang="en"/>
              <a:t>A Data Lake can store raw data in its native format and allows for greater flexibility in processing and analysis. </a:t>
            </a:r>
            <a:endParaRPr/>
          </a:p>
          <a:p>
            <a:pPr indent="-317500" lvl="0" marL="457200" rtl="0" algn="l">
              <a:lnSpc>
                <a:spcPct val="100000"/>
              </a:lnSpc>
              <a:spcBef>
                <a:spcPts val="0"/>
              </a:spcBef>
              <a:spcAft>
                <a:spcPts val="0"/>
              </a:spcAft>
              <a:buSzPts val="1400"/>
              <a:buChar char="-"/>
            </a:pPr>
            <a:r>
              <a:rPr lang="en"/>
              <a:t>It is also more cost-effective, scalable and efficient in managing the increasing volume and variety of medical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84" name="Google Shape;84;p5"/>
          <p:cNvSpPr txBox="1"/>
          <p:nvPr>
            <p:ph type="title"/>
          </p:nvPr>
        </p:nvSpPr>
        <p:spPr>
          <a:xfrm>
            <a:off x="1048800" y="1129475"/>
            <a:ext cx="7046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 Lake vs Data Warehouse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idx="1" type="body"/>
          </p:nvPr>
        </p:nvSpPr>
        <p:spPr>
          <a:xfrm>
            <a:off x="605400" y="1275250"/>
            <a:ext cx="3442200" cy="3454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Data Warehouse typically requires structured data and a predefined schema. </a:t>
            </a:r>
            <a:endParaRPr/>
          </a:p>
          <a:p>
            <a:pPr indent="-317500" lvl="0" marL="457200" rtl="0" algn="l">
              <a:lnSpc>
                <a:spcPct val="100000"/>
              </a:lnSpc>
              <a:spcBef>
                <a:spcPts val="0"/>
              </a:spcBef>
              <a:spcAft>
                <a:spcPts val="0"/>
              </a:spcAft>
              <a:buSzPts val="1400"/>
              <a:buChar char="●"/>
            </a:pPr>
            <a:r>
              <a:rPr lang="en"/>
              <a:t>High cost</a:t>
            </a:r>
            <a:endParaRPr/>
          </a:p>
          <a:p>
            <a:pPr indent="-317500" lvl="0" marL="457200" rtl="0" algn="l">
              <a:lnSpc>
                <a:spcPct val="100000"/>
              </a:lnSpc>
              <a:spcBef>
                <a:spcPts val="0"/>
              </a:spcBef>
              <a:spcAft>
                <a:spcPts val="0"/>
              </a:spcAft>
              <a:buSzPts val="1400"/>
              <a:buChar char="●"/>
            </a:pPr>
            <a:r>
              <a:rPr lang="en"/>
              <a:t>Data Warehouses have limited scalability because DWH are designed to store structured data only.</a:t>
            </a:r>
            <a:endParaRPr/>
          </a:p>
          <a:p>
            <a:pPr indent="-317500" lvl="0" marL="457200" rtl="0" algn="l">
              <a:lnSpc>
                <a:spcPct val="100000"/>
              </a:lnSpc>
              <a:spcBef>
                <a:spcPts val="0"/>
              </a:spcBef>
              <a:spcAft>
                <a:spcPts val="0"/>
              </a:spcAft>
              <a:buSzPts val="1400"/>
              <a:buChar char="●"/>
            </a:pPr>
            <a:r>
              <a:rPr lang="en"/>
              <a:t>Users: Business analysts, data scientists, and data developers</a:t>
            </a:r>
            <a:endParaRPr/>
          </a:p>
        </p:txBody>
      </p:sp>
      <p:sp>
        <p:nvSpPr>
          <p:cNvPr id="90" name="Google Shape;90;p6"/>
          <p:cNvSpPr txBox="1"/>
          <p:nvPr>
            <p:ph idx="2" type="body"/>
          </p:nvPr>
        </p:nvSpPr>
        <p:spPr>
          <a:xfrm>
            <a:off x="5030250" y="1199050"/>
            <a:ext cx="3442200" cy="3329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t>
            </a:r>
            <a:r>
              <a:rPr lang="en"/>
              <a:t>an store raw and unstructured data in its native format</a:t>
            </a:r>
            <a:endParaRPr/>
          </a:p>
          <a:p>
            <a:pPr indent="-317500" lvl="0" marL="457200" rtl="0" algn="l">
              <a:lnSpc>
                <a:spcPct val="100000"/>
              </a:lnSpc>
              <a:spcBef>
                <a:spcPts val="0"/>
              </a:spcBef>
              <a:spcAft>
                <a:spcPts val="0"/>
              </a:spcAft>
              <a:buSzPts val="1400"/>
              <a:buChar char="●"/>
            </a:pPr>
            <a:r>
              <a:rPr lang="en"/>
              <a:t>A Data Lake is typically more cost-effective than a Data Warehouse due to its ability to store vast amounts of data in a more scalable and cost-efficient way.</a:t>
            </a:r>
            <a:endParaRPr/>
          </a:p>
          <a:p>
            <a:pPr indent="-317500" lvl="0" marL="457200" rtl="0" algn="l">
              <a:lnSpc>
                <a:spcPct val="100000"/>
              </a:lnSpc>
              <a:spcBef>
                <a:spcPts val="0"/>
              </a:spcBef>
              <a:spcAft>
                <a:spcPts val="0"/>
              </a:spcAft>
              <a:buSzPts val="1400"/>
              <a:buChar char="●"/>
            </a:pPr>
            <a:r>
              <a:rPr lang="en"/>
              <a:t>Data Lakes are highly scalable because can store vast amounts of raw and unstructured data</a:t>
            </a:r>
            <a:endParaRPr/>
          </a:p>
          <a:p>
            <a:pPr indent="-317500" lvl="0" marL="457200" rtl="0" algn="l">
              <a:lnSpc>
                <a:spcPct val="100000"/>
              </a:lnSpc>
              <a:spcBef>
                <a:spcPts val="0"/>
              </a:spcBef>
              <a:spcAft>
                <a:spcPts val="0"/>
              </a:spcAft>
              <a:buSzPts val="1400"/>
              <a:buChar char="●"/>
            </a:pPr>
            <a:r>
              <a:rPr lang="en"/>
              <a:t>Users: Business analysts (using curated data), data scientists, data developers, data engineers, and data architects</a:t>
            </a:r>
            <a:endParaRPr/>
          </a:p>
          <a:p>
            <a:pPr indent="0" lvl="0" marL="0" rtl="0" algn="l">
              <a:lnSpc>
                <a:spcPct val="100000"/>
              </a:lnSpc>
              <a:spcBef>
                <a:spcPts val="0"/>
              </a:spcBef>
              <a:spcAft>
                <a:spcPts val="0"/>
              </a:spcAft>
              <a:buNone/>
            </a:pPr>
            <a:r>
              <a:t/>
            </a:r>
            <a:endParaRPr/>
          </a:p>
        </p:txBody>
      </p:sp>
      <p:sp>
        <p:nvSpPr>
          <p:cNvPr id="91" name="Google Shape;91;p6"/>
          <p:cNvSpPr txBox="1"/>
          <p:nvPr>
            <p:ph type="title"/>
          </p:nvPr>
        </p:nvSpPr>
        <p:spPr>
          <a:xfrm>
            <a:off x="529200" y="626350"/>
            <a:ext cx="3518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 Warehouse</a:t>
            </a:r>
            <a:endParaRPr b="0"/>
          </a:p>
          <a:p>
            <a:pPr indent="0" lvl="0" marL="0" rtl="0" algn="l">
              <a:lnSpc>
                <a:spcPct val="100000"/>
              </a:lnSpc>
              <a:spcBef>
                <a:spcPts val="0"/>
              </a:spcBef>
              <a:spcAft>
                <a:spcPts val="0"/>
              </a:spcAft>
              <a:buSzPts val="2000"/>
              <a:buNone/>
            </a:pPr>
            <a:r>
              <a:t/>
            </a:r>
            <a:endParaRPr/>
          </a:p>
        </p:txBody>
      </p:sp>
      <p:sp>
        <p:nvSpPr>
          <p:cNvPr id="92" name="Google Shape;92;p6"/>
          <p:cNvSpPr txBox="1"/>
          <p:nvPr/>
        </p:nvSpPr>
        <p:spPr>
          <a:xfrm>
            <a:off x="7705200" y="4829825"/>
            <a:ext cx="1564800" cy="1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9999"/>
                </a:solidFill>
                <a:latin typeface="Open Sans"/>
                <a:ea typeface="Open Sans"/>
                <a:cs typeface="Open Sans"/>
                <a:sym typeface="Open Sans"/>
              </a:rPr>
              <a:t>Udacity IPS Ver. 1 2/2020</a:t>
            </a:r>
            <a:endParaRPr b="0" i="0" sz="800" u="none" cap="none" strike="noStrike">
              <a:solidFill>
                <a:srgbClr val="999999"/>
              </a:solidFill>
              <a:latin typeface="Open Sans"/>
              <a:ea typeface="Open Sans"/>
              <a:cs typeface="Open Sans"/>
              <a:sym typeface="Open Sans"/>
            </a:endParaRPr>
          </a:p>
        </p:txBody>
      </p:sp>
      <p:sp>
        <p:nvSpPr>
          <p:cNvPr id="93" name="Google Shape;93;p6"/>
          <p:cNvSpPr txBox="1"/>
          <p:nvPr>
            <p:ph type="title"/>
          </p:nvPr>
        </p:nvSpPr>
        <p:spPr>
          <a:xfrm>
            <a:off x="4954050" y="594225"/>
            <a:ext cx="3518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 Lake</a:t>
            </a:r>
            <a:endParaRPr b="0"/>
          </a:p>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idx="1" type="body"/>
          </p:nvPr>
        </p:nvSpPr>
        <p:spPr>
          <a:xfrm>
            <a:off x="605400" y="1731200"/>
            <a:ext cx="7867200" cy="2088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A Data Lake can provide significant business value by improving system uptime, reducing latency of queries and reports.</a:t>
            </a:r>
            <a:endParaRPr/>
          </a:p>
          <a:p>
            <a:pPr indent="-317500" lvl="0" marL="457200" rtl="0" algn="l">
              <a:lnSpc>
                <a:spcPct val="100000"/>
              </a:lnSpc>
              <a:spcBef>
                <a:spcPts val="0"/>
              </a:spcBef>
              <a:spcAft>
                <a:spcPts val="0"/>
              </a:spcAft>
              <a:buSzPts val="1400"/>
              <a:buChar char="●"/>
            </a:pPr>
            <a:r>
              <a:rPr lang="en"/>
              <a:t>Enabling fault tolerance and scalability, improving business agility through automation and experimentation.</a:t>
            </a:r>
            <a:endParaRPr/>
          </a:p>
          <a:p>
            <a:pPr indent="-317500" lvl="0" marL="457200" rtl="0" algn="l">
              <a:lnSpc>
                <a:spcPct val="100000"/>
              </a:lnSpc>
              <a:spcBef>
                <a:spcPts val="0"/>
              </a:spcBef>
              <a:spcAft>
                <a:spcPts val="0"/>
              </a:spcAft>
              <a:buSzPts val="1400"/>
              <a:buChar char="●"/>
            </a:pPr>
            <a:r>
              <a:rPr lang="en"/>
              <a:t>Providing centralized storage and easy access to enterprise data.</a:t>
            </a:r>
            <a:endParaRPr/>
          </a:p>
          <a:p>
            <a:pPr indent="-317500" lvl="0" marL="457200" rtl="0" algn="l">
              <a:lnSpc>
                <a:spcPct val="100000"/>
              </a:lnSpc>
              <a:spcBef>
                <a:spcPts val="0"/>
              </a:spcBef>
              <a:spcAft>
                <a:spcPts val="0"/>
              </a:spcAft>
              <a:buSzPts val="1400"/>
              <a:buChar char="●"/>
            </a:pPr>
            <a:r>
              <a:rPr lang="en"/>
              <a:t>Real time analysis: it help management team easy to keep track what going on.</a:t>
            </a:r>
            <a:endParaRPr/>
          </a:p>
        </p:txBody>
      </p:sp>
      <p:sp>
        <p:nvSpPr>
          <p:cNvPr id="99" name="Google Shape;99;p7"/>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Business Value of Data Lake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605400" y="473950"/>
            <a:ext cx="7933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 Lake Architecture</a:t>
            </a:r>
            <a:endParaRPr/>
          </a:p>
        </p:txBody>
      </p:sp>
      <p:pic>
        <p:nvPicPr>
          <p:cNvPr id="105" name="Google Shape;105;p8"/>
          <p:cNvPicPr preferRelativeResize="0"/>
          <p:nvPr/>
        </p:nvPicPr>
        <p:blipFill>
          <a:blip r:embed="rId3">
            <a:alphaModFix/>
          </a:blip>
          <a:stretch>
            <a:fillRect/>
          </a:stretch>
        </p:blipFill>
        <p:spPr>
          <a:xfrm>
            <a:off x="1653251" y="1176025"/>
            <a:ext cx="6418826" cy="3522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9"/>
          <p:cNvPicPr preferRelativeResize="0"/>
          <p:nvPr/>
        </p:nvPicPr>
        <p:blipFill rotWithShape="1">
          <a:blip r:embed="rId3">
            <a:alphaModFix/>
          </a:blip>
          <a:srcRect b="35787" l="9957" r="10513" t="35734"/>
          <a:stretch/>
        </p:blipFill>
        <p:spPr>
          <a:xfrm>
            <a:off x="2963449" y="497350"/>
            <a:ext cx="3217100" cy="863899"/>
          </a:xfrm>
          <a:prstGeom prst="rect">
            <a:avLst/>
          </a:prstGeom>
          <a:noFill/>
          <a:ln>
            <a:noFill/>
          </a:ln>
        </p:spPr>
      </p:pic>
      <p:sp>
        <p:nvSpPr>
          <p:cNvPr id="111" name="Google Shape;111;p9"/>
          <p:cNvSpPr txBox="1"/>
          <p:nvPr>
            <p:ph type="title"/>
          </p:nvPr>
        </p:nvSpPr>
        <p:spPr>
          <a:xfrm>
            <a:off x="2086350" y="2198475"/>
            <a:ext cx="4886700" cy="5727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2400"/>
              <a:buNone/>
            </a:pPr>
            <a:r>
              <a:rPr lang="en" sz="2200"/>
              <a:t>THANK YOU</a:t>
            </a:r>
            <a:endParaRPr b="0" sz="2200"/>
          </a:p>
        </p:txBody>
      </p:sp>
      <p:sp>
        <p:nvSpPr>
          <p:cNvPr id="112" name="Google Shape;112;p9"/>
          <p:cNvSpPr txBox="1"/>
          <p:nvPr/>
        </p:nvSpPr>
        <p:spPr>
          <a:xfrm>
            <a:off x="7705200" y="4829825"/>
            <a:ext cx="1564800" cy="1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999999"/>
                </a:solidFill>
                <a:latin typeface="Open Sans"/>
                <a:ea typeface="Open Sans"/>
                <a:cs typeface="Open Sans"/>
                <a:sym typeface="Open Sans"/>
              </a:rPr>
              <a:t>Udacity IPS Version 1.0</a:t>
            </a:r>
            <a:endParaRPr b="0" i="0" sz="800" u="none" cap="none" strike="noStrike">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