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73" roundtripDataSignature="AMtx7miIJ+ZEKXMXzZJNMrPzeRxmHkC35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customschemas.google.com/relationships/presentationmetadata" Target="metadata"/><Relationship Id="rId72" Type="http://schemas.openxmlformats.org/officeDocument/2006/relationships/slide" Target="slides/slide67.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52" name="Google Shape;152;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60" name="Google Shape;160;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01" name="Google Shape;201;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4" name="Google Shape;9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04" name="Google Shape;104;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Kết thúc slide này cho học viên làm Ex1.01</a:t>
            </a:r>
            <a:endParaRPr/>
          </a:p>
        </p:txBody>
      </p:sp>
      <p:sp>
        <p:nvSpPr>
          <p:cNvPr id="333" name="Google Shape;333;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Kết thúc slide này cho học viên làm Ex1.02</a:t>
            </a:r>
            <a:endParaRPr/>
          </a:p>
        </p:txBody>
      </p:sp>
      <p:sp>
        <p:nvSpPr>
          <p:cNvPr id="384" name="Google Shape;384;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rPr lang="en-US"/>
              <a:t>Giảng viên giới thiệu và chạy một số ứng dụng web để học viên hình dung</a:t>
            </a:r>
            <a:endParaRPr/>
          </a:p>
          <a:p>
            <a:pPr indent="0" lvl="0" marL="0" rtl="0" algn="l">
              <a:spcBef>
                <a:spcPts val="0"/>
              </a:spcBef>
              <a:spcAft>
                <a:spcPts val="0"/>
              </a:spcAft>
              <a:buNone/>
            </a:pPr>
            <a:r>
              <a:t/>
            </a:r>
            <a:endParaRPr/>
          </a:p>
        </p:txBody>
      </p:sp>
      <p:sp>
        <p:nvSpPr>
          <p:cNvPr id="118" name="Google Shape;118;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9" name="Google Shape;429;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Kết thúc slide này cho học viên làm bài tập 1.03</a:t>
            </a:r>
            <a:endParaRPr/>
          </a:p>
        </p:txBody>
      </p:sp>
      <p:sp>
        <p:nvSpPr>
          <p:cNvPr id="430" name="Google Shape;430;p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2" name="Google Shape;442;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43" name="Google Shape;443;p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3" name="Google Shape;473;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25" name="Google Shape;125;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1" name="Google Shape;481;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82" name="Google Shape;482;p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0" name="Google Shape;490;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91" name="Google Shape;491;p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 name="Google Shape;504;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8" name="Google Shape;518;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rPr lang="en-US"/>
              <a:t>Exercise 1.05: Creating a Templates Directory and a Base Template</a:t>
            </a:r>
            <a:endParaRPr/>
          </a:p>
          <a:p>
            <a:pPr indent="0" lvl="0" marL="0" rtl="0" algn="l">
              <a:spcBef>
                <a:spcPts val="0"/>
              </a:spcBef>
              <a:spcAft>
                <a:spcPts val="0"/>
              </a:spcAft>
              <a:buNone/>
            </a:pPr>
            <a:r>
              <a:t/>
            </a:r>
            <a:endParaRPr/>
          </a:p>
        </p:txBody>
      </p:sp>
      <p:sp>
        <p:nvSpPr>
          <p:cNvPr id="519" name="Google Shape;519;p6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2" name="Google Shape;532;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200"/>
              <a:buFont typeface="Calibri"/>
              <a:buNone/>
            </a:pPr>
            <a:r>
              <a:t/>
            </a:r>
            <a:endParaRPr/>
          </a:p>
        </p:txBody>
      </p:sp>
      <p:sp>
        <p:nvSpPr>
          <p:cNvPr id="533" name="Google Shape;533;p7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8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8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18" name="Google Shape;18;p8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8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8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8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89"/>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8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8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8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90"/>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90"/>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9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9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8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8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8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8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8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30" name="Google Shape;30;p8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8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8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8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8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6" name="Google Shape;36;p8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7" name="Google Shape;37;p8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8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8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8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8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3" name="Google Shape;43;p8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4" name="Google Shape;44;p8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5" name="Google Shape;45;p8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6" name="Google Shape;46;p8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8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8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8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61" name="Google Shape;61;p8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2" name="Google Shape;62;p8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8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88"/>
          <p:cNvSpPr/>
          <p:nvPr>
            <p:ph idx="2" type="pic"/>
          </p:nvPr>
        </p:nvSpPr>
        <p:spPr>
          <a:xfrm>
            <a:off x="1792288" y="612775"/>
            <a:ext cx="5486400" cy="4114800"/>
          </a:xfrm>
          <a:prstGeom prst="rect">
            <a:avLst/>
          </a:prstGeom>
          <a:noFill/>
          <a:ln>
            <a:noFill/>
          </a:ln>
        </p:spPr>
      </p:sp>
      <p:sp>
        <p:nvSpPr>
          <p:cNvPr id="68" name="Google Shape;68;p8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9" name="Google Shape;69;p8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8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30.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7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7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7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7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7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0.png"/><Relationship Id="rId4" Type="http://schemas.openxmlformats.org/officeDocument/2006/relationships/image" Target="../media/image2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9.png"/><Relationship Id="rId4" Type="http://schemas.openxmlformats.org/officeDocument/2006/relationships/image" Target="../media/image2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3.png"/><Relationship Id="rId4" Type="http://schemas.openxmlformats.org/officeDocument/2006/relationships/image" Target="../media/image2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3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25.png"/><Relationship Id="rId4" Type="http://schemas.openxmlformats.org/officeDocument/2006/relationships/image" Target="../media/image4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33.png"/><Relationship Id="rId4" Type="http://schemas.openxmlformats.org/officeDocument/2006/relationships/image" Target="../media/image3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39.png"/><Relationship Id="rId4" Type="http://schemas.openxmlformats.org/officeDocument/2006/relationships/image" Target="../media/image3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3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3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2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p1"/>
          <p:cNvSpPr txBox="1"/>
          <p:nvPr>
            <p:ph type="ctrTitle"/>
          </p:nvPr>
        </p:nvSpPr>
        <p:spPr>
          <a:xfrm>
            <a:off x="457200" y="1143000"/>
            <a:ext cx="7772400" cy="14700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4000"/>
              <a:t>Chapter 1</a:t>
            </a:r>
            <a:endParaRPr/>
          </a:p>
        </p:txBody>
      </p:sp>
      <p:sp>
        <p:nvSpPr>
          <p:cNvPr id="90" name="Google Shape;90;p1"/>
          <p:cNvSpPr txBox="1"/>
          <p:nvPr>
            <p:ph idx="1" type="subTitle"/>
          </p:nvPr>
        </p:nvSpPr>
        <p:spPr>
          <a:xfrm>
            <a:off x="457200" y="2895600"/>
            <a:ext cx="84582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2"/>
              </a:buClr>
              <a:buSzPts val="4000"/>
              <a:buFont typeface="Impact"/>
              <a:buNone/>
            </a:pPr>
            <a:r>
              <a:rPr lang="en-US" sz="4000">
                <a:solidFill>
                  <a:schemeClr val="dk2"/>
                </a:solidFill>
                <a:latin typeface="Impact"/>
                <a:ea typeface="Impact"/>
                <a:cs typeface="Impact"/>
                <a:sym typeface="Impact"/>
              </a:rPr>
              <a:t>Introduction to Django</a:t>
            </a:r>
            <a:endParaRPr sz="4000">
              <a:solidFill>
                <a:schemeClr val="dk2"/>
              </a:solidFill>
              <a:latin typeface="Impact"/>
              <a:ea typeface="Impact"/>
              <a:cs typeface="Impact"/>
              <a:sym typeface="Impac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Create a virtual environment</a:t>
            </a:r>
            <a:endParaRPr/>
          </a:p>
        </p:txBody>
      </p:sp>
      <p:sp>
        <p:nvSpPr>
          <p:cNvPr id="155" name="Google Shape;155;p10"/>
          <p:cNvSpPr txBox="1"/>
          <p:nvPr>
            <p:ph idx="1" type="body"/>
          </p:nvPr>
        </p:nvSpPr>
        <p:spPr>
          <a:xfrm>
            <a:off x="457200" y="14478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python3 -m virtualenv &lt;virtualenvname&gt;</a:t>
            </a:r>
            <a:endParaRPr/>
          </a:p>
        </p:txBody>
      </p:sp>
      <p:pic>
        <p:nvPicPr>
          <p:cNvPr id="156" name="Google Shape;156;p10"/>
          <p:cNvPicPr preferRelativeResize="0"/>
          <p:nvPr/>
        </p:nvPicPr>
        <p:blipFill rotWithShape="1">
          <a:blip r:embed="rId3">
            <a:alphaModFix/>
          </a:blip>
          <a:srcRect b="0" l="0" r="0" t="0"/>
          <a:stretch/>
        </p:blipFill>
        <p:spPr>
          <a:xfrm>
            <a:off x="1539240" y="2362198"/>
            <a:ext cx="5609926" cy="39624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Create a Django Project</a:t>
            </a:r>
            <a:endParaRPr/>
          </a:p>
        </p:txBody>
      </p:sp>
      <p:sp>
        <p:nvSpPr>
          <p:cNvPr id="163" name="Google Shape;163;p11"/>
          <p:cNvSpPr txBox="1"/>
          <p:nvPr>
            <p:ph idx="1" type="body"/>
          </p:nvPr>
        </p:nvSpPr>
        <p:spPr>
          <a:xfrm>
            <a:off x="457200" y="1371600"/>
            <a:ext cx="8839200" cy="47545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Arial"/>
              <a:buNone/>
            </a:pPr>
            <a:r>
              <a:rPr lang="en-US" sz="2800"/>
              <a:t>To create a Django project with the name pyproject, the command that is run is this</a:t>
            </a:r>
            <a:endParaRPr/>
          </a:p>
          <a:p>
            <a:pPr indent="0" lvl="0" marL="0" rtl="0" algn="l">
              <a:spcBef>
                <a:spcPts val="500"/>
              </a:spcBef>
              <a:spcAft>
                <a:spcPts val="0"/>
              </a:spcAft>
              <a:buClr>
                <a:schemeClr val="dk1"/>
              </a:buClr>
              <a:buSzPts val="2500"/>
              <a:buFont typeface="Arial"/>
              <a:buNone/>
            </a:pPr>
            <a:r>
              <a:rPr b="1" lang="en-US" sz="2500"/>
              <a:t>django-admin startproject &lt;projectname&gt; </a:t>
            </a:r>
            <a:r>
              <a:rPr b="1" lang="en-US" sz="2500">
                <a:solidFill>
                  <a:srgbClr val="FF0000"/>
                </a:solidFill>
              </a:rPr>
              <a:t>. </a:t>
            </a:r>
            <a:endParaRPr/>
          </a:p>
        </p:txBody>
      </p:sp>
      <p:pic>
        <p:nvPicPr>
          <p:cNvPr id="164" name="Google Shape;164;p11"/>
          <p:cNvPicPr preferRelativeResize="0"/>
          <p:nvPr/>
        </p:nvPicPr>
        <p:blipFill rotWithShape="1">
          <a:blip r:embed="rId3">
            <a:alphaModFix/>
          </a:blip>
          <a:srcRect b="0" l="0" r="0" t="0"/>
          <a:stretch/>
        </p:blipFill>
        <p:spPr>
          <a:xfrm>
            <a:off x="1435608" y="2947415"/>
            <a:ext cx="6096000" cy="347704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Create a Django</a:t>
            </a:r>
            <a:endParaRPr/>
          </a:p>
        </p:txBody>
      </p:sp>
      <p:sp>
        <p:nvSpPr>
          <p:cNvPr id="170" name="Google Shape;170;p12"/>
          <p:cNvSpPr txBox="1"/>
          <p:nvPr>
            <p:ph idx="1" type="body"/>
          </p:nvPr>
        </p:nvSpPr>
        <p:spPr>
          <a:xfrm>
            <a:off x="457200" y="1600200"/>
            <a:ext cx="49530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b="1" lang="en-US"/>
              <a:t>manage.py</a:t>
            </a:r>
            <a:r>
              <a:rPr lang="en-US"/>
              <a:t> is a Python script that is executed at the command line to interact with your project.</a:t>
            </a:r>
            <a:endParaRPr/>
          </a:p>
        </p:txBody>
      </p:sp>
      <p:pic>
        <p:nvPicPr>
          <p:cNvPr id="171" name="Google Shape;171;p12"/>
          <p:cNvPicPr preferRelativeResize="0"/>
          <p:nvPr/>
        </p:nvPicPr>
        <p:blipFill rotWithShape="1">
          <a:blip r:embed="rId3">
            <a:alphaModFix/>
          </a:blip>
          <a:srcRect b="0" l="0" r="29539" t="0"/>
          <a:stretch/>
        </p:blipFill>
        <p:spPr>
          <a:xfrm>
            <a:off x="5791200" y="1807464"/>
            <a:ext cx="2966466" cy="3848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Starts the Django dev server.</a:t>
            </a:r>
            <a:endParaRPr/>
          </a:p>
        </p:txBody>
      </p:sp>
      <p:sp>
        <p:nvSpPr>
          <p:cNvPr id="177" name="Google Shape;177;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This passes the runserver command to the manage.py script, which starts the Django dev server.</a:t>
            </a:r>
            <a:endParaRPr/>
          </a:p>
          <a:p>
            <a:pPr indent="-342900" lvl="0" marL="342900" rtl="0" algn="l">
              <a:spcBef>
                <a:spcPts val="640"/>
              </a:spcBef>
              <a:spcAft>
                <a:spcPts val="0"/>
              </a:spcAft>
              <a:buClr>
                <a:schemeClr val="dk1"/>
              </a:buClr>
              <a:buSzPts val="3200"/>
              <a:buFont typeface="Arial"/>
              <a:buChar char="•"/>
            </a:pPr>
            <a:r>
              <a:rPr lang="en-US"/>
              <a:t>Command</a:t>
            </a:r>
            <a:endParaRPr/>
          </a:p>
          <a:p>
            <a:pPr indent="0" lvl="0" marL="0" rtl="0" algn="l">
              <a:spcBef>
                <a:spcPts val="640"/>
              </a:spcBef>
              <a:spcAft>
                <a:spcPts val="0"/>
              </a:spcAft>
              <a:buClr>
                <a:schemeClr val="dk1"/>
              </a:buClr>
              <a:buSzPts val="3200"/>
              <a:buFont typeface="Arial"/>
              <a:buNone/>
            </a:pPr>
            <a:r>
              <a:rPr lang="en-US"/>
              <a:t>       </a:t>
            </a:r>
            <a:r>
              <a:rPr b="1" lang="en-US"/>
              <a:t>python3 manage.py runserver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Run server</a:t>
            </a:r>
            <a:endParaRPr/>
          </a:p>
        </p:txBody>
      </p:sp>
      <p:pic>
        <p:nvPicPr>
          <p:cNvPr id="183" name="Google Shape;183;p14"/>
          <p:cNvPicPr preferRelativeResize="0"/>
          <p:nvPr/>
        </p:nvPicPr>
        <p:blipFill rotWithShape="1">
          <a:blip r:embed="rId3">
            <a:alphaModFix/>
          </a:blip>
          <a:srcRect b="0" l="0" r="0" t="0"/>
          <a:stretch/>
        </p:blipFill>
        <p:spPr>
          <a:xfrm>
            <a:off x="304799" y="1981200"/>
            <a:ext cx="4282387" cy="3886200"/>
          </a:xfrm>
          <a:prstGeom prst="rect">
            <a:avLst/>
          </a:prstGeom>
          <a:noFill/>
          <a:ln>
            <a:noFill/>
          </a:ln>
        </p:spPr>
      </p:pic>
      <p:pic>
        <p:nvPicPr>
          <p:cNvPr id="184" name="Google Shape;184;p14"/>
          <p:cNvPicPr preferRelativeResize="0"/>
          <p:nvPr/>
        </p:nvPicPr>
        <p:blipFill rotWithShape="1">
          <a:blip r:embed="rId4">
            <a:alphaModFix/>
          </a:blip>
          <a:srcRect b="21390" l="27866" r="7599" t="-18534"/>
          <a:stretch/>
        </p:blipFill>
        <p:spPr>
          <a:xfrm>
            <a:off x="4800601" y="2383917"/>
            <a:ext cx="4157664" cy="279768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Start a Django app</a:t>
            </a:r>
            <a:endParaRPr/>
          </a:p>
        </p:txBody>
      </p:sp>
      <p:sp>
        <p:nvSpPr>
          <p:cNvPr id="190" name="Google Shape;190;p15"/>
          <p:cNvSpPr txBox="1"/>
          <p:nvPr>
            <p:ph idx="1" type="body"/>
          </p:nvPr>
        </p:nvSpPr>
        <p:spPr>
          <a:xfrm>
            <a:off x="457200" y="1600200"/>
            <a:ext cx="85344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After starting the Django project, the next thing to do is to start a Django app. We should try to segregate our Django project into different apps, grouped by functionality</a:t>
            </a:r>
            <a:endParaRPr/>
          </a:p>
          <a:p>
            <a:pPr indent="-139700" lvl="0" marL="342900" rtl="0" algn="l">
              <a:spcBef>
                <a:spcPts val="640"/>
              </a:spcBef>
              <a:spcAft>
                <a:spcPts val="0"/>
              </a:spcAft>
              <a:buClr>
                <a:schemeClr val="dk1"/>
              </a:buClr>
              <a:buSzPts val="3200"/>
              <a:buFont typeface="Arial"/>
              <a:buNone/>
            </a:pPr>
            <a:r>
              <a:t/>
            </a:r>
            <a:endParaRPr/>
          </a:p>
          <a:p>
            <a:pPr indent="-342900" lvl="0" marL="342900" rtl="0" algn="l">
              <a:spcBef>
                <a:spcPts val="640"/>
              </a:spcBef>
              <a:spcAft>
                <a:spcPts val="0"/>
              </a:spcAft>
              <a:buClr>
                <a:schemeClr val="dk1"/>
              </a:buClr>
              <a:buSzPts val="3200"/>
              <a:buFont typeface="Arial"/>
              <a:buChar char="•"/>
            </a:pPr>
            <a:r>
              <a:rPr lang="en-US"/>
              <a:t>Command</a:t>
            </a:r>
            <a:endParaRPr/>
          </a:p>
          <a:p>
            <a:pPr indent="0" lvl="0" marL="0" rtl="0" algn="l">
              <a:spcBef>
                <a:spcPts val="640"/>
              </a:spcBef>
              <a:spcAft>
                <a:spcPts val="0"/>
              </a:spcAft>
              <a:buClr>
                <a:schemeClr val="dk1"/>
              </a:buClr>
              <a:buSzPts val="3200"/>
              <a:buFont typeface="Arial"/>
              <a:buNone/>
            </a:pPr>
            <a:r>
              <a:rPr b="1" lang="en-US"/>
              <a:t>   python manage.py startapp &lt;appname&gt;</a:t>
            </a:r>
            <a:r>
              <a:rPr lang="en-US"/>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Start a Django app</a:t>
            </a:r>
            <a:endParaRPr/>
          </a:p>
        </p:txBody>
      </p:sp>
      <p:sp>
        <p:nvSpPr>
          <p:cNvPr id="196" name="Google Shape;196;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a:p>
        </p:txBody>
      </p:sp>
      <p:pic>
        <p:nvPicPr>
          <p:cNvPr id="197" name="Google Shape;197;p16"/>
          <p:cNvPicPr preferRelativeResize="0"/>
          <p:nvPr/>
        </p:nvPicPr>
        <p:blipFill rotWithShape="1">
          <a:blip r:embed="rId3">
            <a:alphaModFix/>
          </a:blip>
          <a:srcRect b="0" l="0" r="0" t="0"/>
          <a:stretch/>
        </p:blipFill>
        <p:spPr>
          <a:xfrm>
            <a:off x="1495552" y="1752600"/>
            <a:ext cx="6429248" cy="450313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7"/>
          <p:cNvSpPr txBox="1"/>
          <p:nvPr/>
        </p:nvSpPr>
        <p:spPr>
          <a:xfrm>
            <a:off x="588264" y="2438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chemeClr val="dk2"/>
                </a:solidFill>
                <a:latin typeface="Arial"/>
                <a:ea typeface="Arial"/>
                <a:cs typeface="Arial"/>
                <a:sym typeface="Arial"/>
              </a:rPr>
              <a:t>Model View Template</a:t>
            </a:r>
            <a:endParaRPr b="1" sz="4000">
              <a:solidFill>
                <a:schemeClr val="dk2"/>
              </a:solidFill>
              <a:latin typeface="Impact"/>
              <a:ea typeface="Impact"/>
              <a:cs typeface="Impact"/>
              <a:sym typeface="Impact"/>
            </a:endParaRPr>
          </a:p>
        </p:txBody>
      </p:sp>
      <p:sp>
        <p:nvSpPr>
          <p:cNvPr id="204" name="Google Shape;204;p17"/>
          <p:cNvSpPr txBox="1"/>
          <p:nvPr>
            <p:ph idx="12" type="sldNum"/>
          </p:nvPr>
        </p:nvSpPr>
        <p:spPr>
          <a:xfrm>
            <a:off x="7010400" y="6153150"/>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r>
              <a:rPr lang="en-US"/>
              <a:t>/31</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Model View Template</a:t>
            </a:r>
            <a:endParaRPr/>
          </a:p>
        </p:txBody>
      </p:sp>
      <p:pic>
        <p:nvPicPr>
          <p:cNvPr id="210" name="Google Shape;210;p18"/>
          <p:cNvPicPr preferRelativeResize="0"/>
          <p:nvPr>
            <p:ph idx="1" type="body"/>
          </p:nvPr>
        </p:nvPicPr>
        <p:blipFill rotWithShape="1">
          <a:blip r:embed="rId3">
            <a:alphaModFix/>
          </a:blip>
          <a:srcRect b="0" l="0" r="0" t="0"/>
          <a:stretch/>
        </p:blipFill>
        <p:spPr>
          <a:xfrm>
            <a:off x="685800" y="1752600"/>
            <a:ext cx="8168582" cy="3733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Models</a:t>
            </a:r>
            <a:endParaRPr/>
          </a:p>
        </p:txBody>
      </p:sp>
      <p:sp>
        <p:nvSpPr>
          <p:cNvPr id="216" name="Google Shape;216;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Django models define the data for your application and provide an abstraction layer to SQL database access through an Object Relational Mapper (ORM).</a:t>
            </a:r>
            <a:endParaRPr/>
          </a:p>
          <a:p>
            <a:pPr indent="-342900" lvl="0" marL="342900" rtl="0" algn="l">
              <a:spcBef>
                <a:spcPts val="640"/>
              </a:spcBef>
              <a:spcAft>
                <a:spcPts val="0"/>
              </a:spcAft>
              <a:buClr>
                <a:schemeClr val="dk1"/>
              </a:buClr>
              <a:buSzPts val="3200"/>
              <a:buFont typeface="Arial"/>
              <a:buChar char="•"/>
            </a:pPr>
            <a:r>
              <a:rPr lang="en-US"/>
              <a:t>An ORM lets you define your data schema (classes, fields, and their relationships) using Python code, without needing an understanding of the underlying database.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460375" y="-1828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Objectives</a:t>
            </a:r>
            <a:endParaRPr/>
          </a:p>
        </p:txBody>
      </p:sp>
      <p:sp>
        <p:nvSpPr>
          <p:cNvPr id="97" name="Google Shape;97;p2"/>
          <p:cNvSpPr txBox="1"/>
          <p:nvPr>
            <p:ph idx="1" type="body"/>
          </p:nvPr>
        </p:nvSpPr>
        <p:spPr>
          <a:xfrm>
            <a:off x="460375" y="1752600"/>
            <a:ext cx="8229600" cy="5638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How the Model View Template (MVT) paradigm works and how Django processes HTTP requests and responses.</a:t>
            </a:r>
            <a:endParaRPr/>
          </a:p>
          <a:p>
            <a:pPr indent="-342900" lvl="0" marL="342900" rtl="0" algn="l">
              <a:spcBef>
                <a:spcPts val="1200"/>
              </a:spcBef>
              <a:spcAft>
                <a:spcPts val="0"/>
              </a:spcAft>
              <a:buClr>
                <a:schemeClr val="dk1"/>
              </a:buClr>
              <a:buSzPts val="3200"/>
              <a:buFont typeface="Arial"/>
              <a:buChar char="•"/>
            </a:pPr>
            <a:r>
              <a:rPr lang="en-US"/>
              <a:t>Learn about the manage.py command.</a:t>
            </a:r>
            <a:endParaRPr/>
          </a:p>
          <a:p>
            <a:pPr indent="-342900" lvl="0" marL="342900" rtl="0" algn="l">
              <a:spcBef>
                <a:spcPts val="1200"/>
              </a:spcBef>
              <a:spcAft>
                <a:spcPts val="0"/>
              </a:spcAft>
              <a:buClr>
                <a:schemeClr val="dk1"/>
              </a:buClr>
              <a:buSzPts val="3200"/>
              <a:buFont typeface="Arial"/>
              <a:buChar char="•"/>
            </a:pPr>
            <a:r>
              <a:rPr lang="en-US"/>
              <a:t>How to work with PyCharm.</a:t>
            </a:r>
            <a:endParaRPr/>
          </a:p>
          <a:p>
            <a:pPr indent="-342900" lvl="0" marL="342900" rtl="0" algn="l">
              <a:spcBef>
                <a:spcPts val="1200"/>
              </a:spcBef>
              <a:spcAft>
                <a:spcPts val="0"/>
              </a:spcAft>
              <a:buClr>
                <a:schemeClr val="dk1"/>
              </a:buClr>
              <a:buSzPts val="3200"/>
              <a:buFont typeface="Arial"/>
              <a:buChar char="•"/>
            </a:pPr>
            <a:r>
              <a:rPr lang="en-US"/>
              <a:t>How to use PyCharm's debugger to troubleshoot problems with your code.</a:t>
            </a:r>
            <a:endParaRPr/>
          </a:p>
        </p:txBody>
      </p:sp>
      <p:sp>
        <p:nvSpPr>
          <p:cNvPr id="98" name="Google Shape;98;p2"/>
          <p:cNvSpPr txBox="1"/>
          <p:nvPr>
            <p:ph idx="12" type="sldNum"/>
          </p:nvPr>
        </p:nvSpPr>
        <p:spPr>
          <a:xfrm>
            <a:off x="7010400" y="6153150"/>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r>
              <a:rPr lang="en-US"/>
              <a:t>/31</a:t>
            </a:r>
            <a:endParaRPr/>
          </a:p>
        </p:txBody>
      </p:sp>
      <p:sp>
        <p:nvSpPr>
          <p:cNvPr descr="data:image/jpeg;base64,/9j/4AAQSkZJRgABAQAAAQABAAD/2wCEAAkGBhQSERQRExQVFBUVGBQWGBQVFRgYFhcXFRcVFxgaGBUaGyYeGBokHBcUHy8gIycpLSwsFh4xNTAqNSYsLCkBCQoKDgwOGg8PGi4lHyU0LCotKSwsLCosNCopLCwsKSwtLjQsLCwsKywpKjQsLCwpLCwsLCwsLCkqKSosLCwpLP/AABEIALEA6AMBIgACEQEDEQH/xAAcAAEAAgIDAQAAAAAAAAAAAAAABgcEBQECAwj/xABFEAABAwICBgYHBQYFBAMAAAABAAIDBBEGIQUSMUFRYQcTInGBkTJCUmKSobEUI3LB0TNDgqKy0lNzg+HwJGPi8RUWRP/EABoBAQACAwEAAAAAAAAAAAAAAAAEBQIDBgH/xAA2EQACAgEBBQUHAwMFAQAAAAAAAQIDEQQFEiExQRMiUWGRFDJxobHR8BWBwSNC8SQzUnLhBv/aAAwDAQACEQMRAD8AvFERAEREAREQBERAEREAREQBERAEREAREQBEUbxxi0UMF22M0lxG07Mtrj7ouO8kBZ1wlZJRjzZjOSgt5nviXGVPRD7xxc8i7YmZvPM7mjmVA6npmm1uxTxtb7znOPmLBQKqqnSPdJI4ve43c45kleNl0NOzqoLvLLKezWWSfd4IuTC3SjFUvbDMzqZHGzTfWY48L2Bae/zU4XzFrWzG0Z+S+lNGzF8MbztcxhPeWglV20NNClpw5PoTdJdKxNS6GSiIqwmhERAEREAREQBERAEREAREQBERAEREAREQBERAEREAVC450yamtlfe7WExs4arCQbd7tY+Ku/S1V1UEsnsRvd8LSV85q52XWm5T/YrdfPgonRcLsVwrwqzo4L6VowGxMFwLNaPIBfNwYuKhxINy74j+qga3TO+KecYySdNqFVLGM5PpdkzTsIPcQV3XzfhKOV1bTthLg/rGG4JyaCC8n3dW97r6QXO2QUXwLmEnIIiLWbAiIgCIiAIiIAiLU6fxPBRs1pn2J9Fgze78Lfz2LxtJZZnCErJKMFlvojbIqg0z0u1DyRAxkLdxcNeT+0d1j3rQRYw0hM6zJ6h7vZjbf5Nbkoz1MM4XEuYbD1DjvTaj8X9uHzL+RU3Saf01HnqzvHCSAO+gDvmt9ozpa1SGVtO6E+2wOt4xu7Q8C5Zq+L58PiR7Nl3R9xqX/V5foWMixtH6SjnYJIXtkYfWabjuPA8islbysaaeGEREPAiIgCIiA0uM3WoKn/Kf9FQRV2Y+xDBFTTQOeDJIxzQxubgXDIu9kd/hdUpddDsyLVbyubKbXzW+jrqrmy5Wy0JhuerdqwsJG95yY3vd+QzVnKUYLMnhFet6bxE1lll6Jw/PXP6unjLmg9qQ5Rg8XO+gGe3JWnofompowDOXTuyu0nVjv8AhGbh3k9y99O4zjpR9npWMLm5ZACOPkANp5Knu1UtQ+zpX7/nQsqtNGhb9rMvBeBYqBl79ZM4WfKRbL2WD1W/M7+UnuqWrtPTzG8krzyBs34RYLFhq3sOs17mkb2uIK1/pknxlLj8DP8AUIrgo8C80UPwRix05MExu8DWa/2gNoPMXGe/6zBVltUqpbsiwrsjZHeiERFqNgREQBEUH6TMamkiEEJ+/lG0bY2bNb8RzA8TuWM5qCyzfp9PPUWKuHNnXGvSS2mcaantJPmHOObIu/2ne758FUWk9Kvke6SR5e87XuNz3chyC8YgQwvO1x2lb7o4w0K2sGuLxRASPB2Oz7LPE/JpVXKcrpYO7q01GzKHPrji+v55G9wP0adcxtVWXbEc2Q7HPG5zjtDTuG09ysONrIm9XCxsbBsawAD5bVmaQm9UblBcbYtNMOpiI60i5dt6tp2WHtHdwGanpQpjk5GVmo2nfuL06JfnUkNdpaOL9rKyP8bgD5HNa2TEdFKNR08DwfVeRb+YWVOVNcXOLiS5xzLnG7j3krwNSeKjvVN9C5jsGuK42PPkW8MOmF32jR8nUuO1l9aCQcCPz3brKWYbxU2pvFI0w1DB24XcPaYfXZz3b1QeicQS07taJ5bxA9E97DkVPdE4ijrtRrj1FUzOORvte4Tx3xnaL7Vsrti3w4eXQiazQWwjmx7y/wCX9y+PivVr5O3UWlw3p4zh0coDKiO2u0ei4HZIzix3yNwdi3SlJ5OflFxeGEXBKh+IukWOIObBqyOGRkJ+6ae8emeTfNbqqZ2vdgsmmy2FazJkn0jpOOBhkleGNG87zwA2k8gq1xP0nvfeOmBjbvecpD+UY83dyjM9dU184A15ZHejs1rHbqt2RM4uPzVk4P6PI6XVlmtJMMx7EZ90HNzvfOfCynuFOlXe70vkvuQ1O3Ucu7H5kewn0cvmIqKzWDSdYRm4e/m++bQfiO+2xSnSvRtRznW1DEeMRDQbcWkEfJSlFDlqrXPf3nkkrT1qO7giNB0XUUZu5r5T/wBx1x8LQAfFSqCnaxoYxoa0bGtAAHcAvRCVrnbOz322bIVxh7qwRXHmJTTxCKM2llBzG1rNhd3nYPHgqt11nYj0saipkl3E2byY3Jv6+K1ocuk0lKprS6vmUWpt7WbfToemumuvF8wbtIHec/LasaTSYGwE/JSskcsboy0cXSSVB9Fo6tvNzrF3kAPiViqpsHdJ0VPE2CaFzQCT1kfauSb3c02N+6+xWZonTEVTGJYXh7DlcbQRtBBzB5Fc5ro2OxzkuHQvNJKHZqMXxM1ERQCYEREB0mmDGlxyDQSe4C5VE6fa6onlqH7XXNuDR6I8AArYx1pDqqR27Xc1nmbn5AqptIVl43Ab7D5qBq5cVE6zYFOIyt8eH3/PI0Wk49SNjeV/NWz0OaOEdA6a2cz3Ov7rOy36OPiqtxK2xYPdH5K6ej9ltFU1v8O/m5xWGkXfJO37GtPFLq/uz2rqkNDnu9Foc49zQSVQ+n690krnu9J5Lj47vAWHgrnxO61LPzbb4nAfmqQ00Pvnjms9W+KRo/8An60q7LOrePTj/J30BoSSsqGU8W121x2NaPSceQCuHRuB6OmaGiFsrhtllGs5x7jk0cgPNR/oZoAIqqp9YlkQPAAa7vO7PJTZ71t09a3d5lftfW2O51ReEvqafSOCaOYEGFrD7UY1HDyy8wVXOJsGTUJ6xpL4ri0gycw7tYDZ3j5K1/8A5WJrg10jGuOxrntBPcCVnT0oc0tcA5rhYgi4IK2TqjP4kTS7Qv0zWW3Hwf8ABX+FsTOqA1wIFZACWkmwmZ6zHd4sDwNnblZUWJI3wtlZdxcLhmxwINi13Ah1x3hVXDgo0+k2aryyGz5mOHpdjbH35gdxUlrNIge63bYbdt7370q3sd482h2O8nTyayvLOcr19OJocUY4km7DiLH/APPGez/qPyLu7ILWYewxUaQfcWDGmxlI+6Z7rB+8fy2DfZbqlwhFJN10geyFxL3RAEOlJztfIsZc79u5TmDSjg0RQQsjaBqtB9EW2DVFlc261KO5SsI52vSNy3rXlmbh7DMNHHqRN7R9OR2b3ni4/kMgtsqirekOsebdbFDu1Yo9d3m7WWkqtOSynVfNUSk+qZCL/wCmzM91ll+mz52SS+Y9uhyhFsuus0zBD+1mjj/E9o+RK0tR0i0jfQc+X/LjcR8RAb81X2jMGVcucdOIgfXkAYf5rvPwhSih6K72NTUOd7sYsPidc+QCwdWlr96bl8DJWaifKKXxO1b0qAehCBzklA/lYHfVYX/2bSFYCyGI6rgQXMj1W2OR+9lJG/cLqZaNwfSQWLIWaw9d/bd8Trlc6QxbSQHVknYCPVB1nDvDbkLFWwzimrL88v5GTrljNtnphFNab0ZUUhtLAWDc83kae5w7PhktI+se71jbgMh5BXcekegd2TIbHbrRPt49ld2YW0bWN6xkULwfWiOrnz1CLHkVO9tsgv60GvMhPSQm/wClNMohCryHRdo//Bd3dbJ/cs+jwPRRG7aaO/Fw1j/NdePaVfRMLZ8+rRSGhsN1FU7Vhic7i61mDvecgruwZhgUNN1WtrPcS97txcQBYcgAAt4yMAWAAA2ACw8l2VfqNZK5buMInUaWNPHmwiIoRLCIiAr3phnIipm7jI53wsNv6lVZmvlxKtDpnjPU07uEjx8TP/FVeAAqzUe+zt9jP/Sx+L+pnYpjyjPFo+it7o4l19FU/Jjm/C5wVUaXHWUsTxuBb5KwOhivD6J8O+KR3k8Bw+esstM8TNe3IOWlT8H90bLEcd6eYe7f4SHfkqUxRDq1D+Zv5q+9IU+trMOxwc09zgR+apXGNIbsedttV34mHVP0WerXFMj7As7k6/39f8E36HZL0NSzeJg7wcxgH9JUjr32aTyVfdDOlAyqlpibCePL8cdyP5S/yVj1kGRat9DzBFPtWtw1Us9eJR2mZnCV5fYuJuSRtUx6Pccuj/6aa74zlESc2P26gJ9U/wAvitLjLRurKcs/+ZqMNqXtcyx9EtsCAd4I281BrbhPidVrYR1WlW4lhpNeXDoWtiGeSeNxjc5sjc4ywGzSN2ztXFwb8dijGg6md0wFQJSQWPb926Jt43B1g6205eSsB1WILRSgXF+2BYOzPKwPLkovi7TcDpRFK58YADmW9Eg7+ey3JXdFHbWbucHA26rsKn3c+Hj6knhqJZ2tlYyVzX3cNVoAsScr32g5G5WRDoGpef2bY773vufJt8/FQfRem3wi1NXarb3DH2LbnM5OFlJKLpArG+nHDOOMbtR3lcj5BTZbMtXutP5fUgraFTfFNfE21F0Y09y+dz5S4klocWRi/utsT4nwUm0foeGAWhiZGPdaAfE7So3S9JkBsJo5oDxczWb5tufkt/o/EVNP+ynjeeAcNb4Tn8lFtqvj/uJkiuyqXuNGxWnxDimGjbeQ3cfRjb6Tv0HMrXYwxo2lBijs+YjZ6rL73cTwb586nq6h8jzJI4vc7MuJzKm6PZ7u79nCP1/8Iuq1qr7sOL+htcQY2qKq4Lurj/w2EgW9521305KOWXsWrqWrooVwrW7BYRSTnKbzJ5PJbjCWmn0tVG9pOq5zWSN3Oa4gZjiL3B5LVEKQ4Hw26qqWmx6qNzXPduyNw2/E5eC16hwVct/lgzpUnYt3mXYiIuLOpCIiAIiIAiIgIb0r0mvo8uH7uSN/hcsP9SpJ8q+kdOaNFRTywH94xzRyJGR8DYr5sILbgixBII4EZEed1B1MeKZ1WxLs1yr8Hn1JBoh3WU0kW9vaHjtW06KNLdRXOhcbNnbq/wAbLlvyLgorofSXVzNJ9F3Zd3FZOk2OgnErMnMcHtPMG4UWMtySZd30rUUzr8fr/nDL70nFnfiqyxzoztvFspB1rfxCwkb/AEu/iVjaF0q2spWTM9ZoNt4O8HuNx4LS4i0R18RYMntOvGT7YvkeRBLT38lZWw7SHA4zZ+o9k1Cc+C5P88mUbR1j6edkzMnxuDm97Tv5HYe9fQFHpFlXBHVRejIMxva71mnmDkqO01RZlwBBuQ5p2tcMi08wVscCY2dQSFrwX08hHWMG1p2a7RxG8bx3BQ6Ldx4fI6Xa2h9ogpw95cvNfnIsnTuHI6luq64I2Ob6TT+Y5FaTQnRkyOdss0vWtY4ObGGat3NN265ubgHOw2qbQyRysEsLxJG7MObs/wBjyOa5aFPcIye9g5KOqvrg6lJpeH5yMXS1GJAb5qicYzvbUSxa12NdYNNiG5C+rf0fBXnprSrKeF8rzYNHmdwHMlUBWyumkc85ukcT4uP+61XWbuEuZP2Xpe235yXBLr4k7wdhOlqKsQzR9l8Be0Ne9lnscy5BB9lx5ZKaSdC9H6klTH+GUH+ppWr0RS9TpaiaN8dQ3wEbfzCtJSoWzWcNlRbVBqLwuK/lr+CuXdEj2/sq+Ycnsa8fUKP4gwLpCE9lsdW3brtjAeDw1b38RdXMilV626D55Ic9JVJcsHzZUVksbrSwuY7+Np8nXXUabbvDh3gfUEK+MYYUjr6cwv7Lx2o5LZsfuPMHYRvC+dtK0E1LM+CUFr2GxG0HgWne07QVaUa9zRX3aNQNszScZ9a3ff8ARewmadjmnxCjn2928MPexn1suj6m/qsHc235qZ7Y/AjezoszCeBpKsiR944Ac3es+25n92zvVt6O0dHBG2KJoYxuwD5kneeapjos6QfszhSTu+4eew8/u3HcfcPyKu8FUeuussn3uXT88S20dcIR7vPqcoiKvJoREQBERAEREAVD9K+gjTVrpAPu6j7xvDXGUg87O/iV8KO48wsK6kdELdY3txE7ngbL8HC7T38lrthvxwTdDqPZ7VJ8uTPm0yFSinqPtEAB9Ngt3jcVF5Ii1xY4FrmkggixBBsQRxCzNGVZjcCP/Y4KrlE7iq1Z8id9G2KTSz/Z5D93Kcr7Gv4dx+o5q1qyIHtNzBzVCVsIeNduw/IqfYCxzrAU057Qya4+sP7uPmpemt/sZQ7a2e0/aK1w6/f7+oxrhcvvUQtu+33kY2vAHpNHtgbt4HEZ1jU0oObV9Byx7xsUNxPgVs5MsJEUpzIP7N54kD0Xe8Nu8b17dRvPeiatm7W7KKpu5dH4eXwK00LiKoo3EwSFl/SZtY7vYcj3qTt6XKi1jFETxGsPldRzSmiZYHas8Tozxt2T3PHZPmsAwjioynOHAvZ6fS6nvtJ+f+DM05iWerdeV2Q2Mbk0eG88ysrA+hzPWR5diM9Y/hZp7I8XW8isPRWhZKh+pCwvO92xjebn7APnyVq6D0LHQwEXBce1JJsuQN3BozsO/ittVcpy3pFfr9ZVp6XTTjL4YXQ8KKXX07TtH7qGVx/iBH9qs9VV0UtNRXVladga2Nv8Zv8AJrG/ErVUyDysnN6uO5KNfgln4vi/qERFsIgUXx1gWPSMW5kzL9XLb+V3Fh+W0c5QiyjJxeUeSipLDPlbS+h5aWV0E7Cx7dx2EbnNOxzTxCw19PYjwtT10fVzsvb0XjJ7Dxa7d3bDvCp7EfQ/V05LoP8AqY92rlKBzZ638J8FY16iMuD4Mr7KJR5cUQQBXR0PYwdMx1FKdZ0TdaNx2ll7Fp46uXgeSp+egkYdV8b2Hg5jgfIhWZ0N4XmbO6skY5kYYWM1gQXucRcgHPVAG3n3rK/ddbyeU5U1gt9ERVRZBERAEREAREQBERAVN0u9H5dfSFM27gLzxtGbgP3gG8gekOGe43qiNwIuF9XOeFTvSH0YarnVdC24N3SUzdoO90Q+rfLgo1tWeKLnQ6/cXZ2cujIFR1urkdh2j/m9ZMjNjmnmCOX0WpZICvWKqLe7gocodUdNTqljdnyLCwx0hFloqjMbA/8AXgVPKeuZINZjgVRYma5ZVFpGWE3jeRyvl5LfXqWuEyr1mxY2Pf07x5dP28PzkXZI0EWNiDtBzHkte/QVMTfqIb8erZ+ir+n6Q6hos5rXfIr0l6SZiMomg83H9FI7at9Sm/TdXF4UH6r7liFzWNsLNaNwsAPAZKusbYtEt6eI3b67hvt6o4rS6TxHPOCHvs3e1uQ8d5Uv6McCGV7KydtomEOiY4ftHDY+3sDaOJz2DPXKx2d2HqTKtFHRrt9S+K5R8yd9HmHjR0McbhaR95JBwc+2R7mho8FJkRSUsLCKSybsk5y5viERF6YBERAEREBwWA7RdcoiAIiIAiIgCIiAIiIAukrrBd11e26A0ukK4tUU0piNzeKm1Vo/WWi0hhlrgSdiAp3E0kc7zJq6kp2vaPS/G3eee3moy6UjaPEbP1Ct3SGCw8mwsOO//ZamTo7zvYrXKCZMq1FlfBcithVDcV6s0rbap6ejYHaEHRm32fktTqi+ZOhtC2HukJbpZp3nyus6jgfKbMFubrNH5n5KZU/R6B6vyC29HgrV9X5LxUQM5bW1D4ZSMLCuC4WubJP9+4G4aRaIH8Pr+OXJWrSTXCilDogx7Lj6KR0FSBk4W5jZ4rfFKPBFVdOy1703k2oRAizI4REQBERAEREAREQBERAEREAREQBERAEREBwViTs1u5Zbl0LUPU8GCaULj7GFn6i41F5gz3jA+xg7l6s0a3es1rLLkhMHjm2Y4pgNgXJjAXdy8zGvTFIagPBeb6Qbsl36pdmgheHuMcjygeWHVOz6LNXkW3XaPggfE7oiL0xCIiAIiIAiIgCIiAIiIAiIgCIiAIiIDhERAEREByuHIiA6ouEQAouEXjPTsxcjaiL08OyIiAIiIAiIgCIiAIiIAiIgCIiA/9k=" id="99" name="Google Shape;99;p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00" name="Google Shape;100;p2"/>
          <p:cNvPicPr preferRelativeResize="0"/>
          <p:nvPr/>
        </p:nvPicPr>
        <p:blipFill rotWithShape="1">
          <a:blip r:embed="rId3">
            <a:alphaModFix/>
          </a:blip>
          <a:srcRect b="0" l="0" r="0" t="0"/>
          <a:stretch/>
        </p:blipFill>
        <p:spPr>
          <a:xfrm>
            <a:off x="6858000" y="26225"/>
            <a:ext cx="2090351" cy="1600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Views</a:t>
            </a:r>
            <a:endParaRPr/>
          </a:p>
        </p:txBody>
      </p:sp>
      <p:sp>
        <p:nvSpPr>
          <p:cNvPr id="222" name="Google Shape;222;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A view is a function that you write that will receive this request in the form of a Python object (specifically, a Django </a:t>
            </a:r>
            <a:r>
              <a:rPr b="1" lang="en-US"/>
              <a:t>HttpRequest</a:t>
            </a:r>
            <a:r>
              <a:rPr lang="en-US"/>
              <a:t> object).</a:t>
            </a:r>
            <a:endParaRPr/>
          </a:p>
          <a:p>
            <a:pPr indent="-342900" lvl="0" marL="342900" rtl="0" algn="l">
              <a:spcBef>
                <a:spcPts val="640"/>
              </a:spcBef>
              <a:spcAft>
                <a:spcPts val="0"/>
              </a:spcAft>
              <a:buClr>
                <a:schemeClr val="dk1"/>
              </a:buClr>
              <a:buSzPts val="3200"/>
              <a:buFont typeface="Arial"/>
              <a:buChar char="•"/>
            </a:pPr>
            <a:r>
              <a:rPr lang="en-US"/>
              <a:t>Your view must return an </a:t>
            </a:r>
            <a:r>
              <a:rPr b="1" lang="en-US"/>
              <a:t>HttpResponse</a:t>
            </a:r>
            <a:r>
              <a:rPr lang="en-US"/>
              <a:t> object that encapsulates all the information being provided to the client: content, HTTP status, and other headers.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Templates</a:t>
            </a:r>
            <a:endParaRPr/>
          </a:p>
        </p:txBody>
      </p:sp>
      <p:sp>
        <p:nvSpPr>
          <p:cNvPr id="228" name="Google Shape;228;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A template is a HyperText Markup Language (HTML) file (usually – any text file can be a template) that contains special placeholders that are replaced by variables your application provides.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MVT in Practice</a:t>
            </a:r>
            <a:endParaRPr/>
          </a:p>
        </p:txBody>
      </p:sp>
      <p:sp>
        <p:nvSpPr>
          <p:cNvPr id="234" name="Google Shape;234;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a:t>
            </a:r>
            <a:endParaRPr/>
          </a:p>
          <a:p>
            <a:pPr indent="-139700" lvl="0" marL="342900" rtl="0" algn="l">
              <a:spcBef>
                <a:spcPts val="640"/>
              </a:spcBef>
              <a:spcAft>
                <a:spcPts val="0"/>
              </a:spcAft>
              <a:buClr>
                <a:schemeClr val="dk1"/>
              </a:buClr>
              <a:buSzPts val="3200"/>
              <a:buFont typeface="Arial"/>
              <a:buNone/>
            </a:pPr>
            <a:r>
              <a:t/>
            </a:r>
            <a:endParaRPr/>
          </a:p>
          <a:p>
            <a:pPr indent="-139700" lvl="0" marL="342900" rtl="0" algn="l">
              <a:spcBef>
                <a:spcPts val="640"/>
              </a:spcBef>
              <a:spcAft>
                <a:spcPts val="0"/>
              </a:spcAft>
              <a:buClr>
                <a:schemeClr val="dk1"/>
              </a:buClr>
              <a:buSzPts val="3200"/>
              <a:buFont typeface="Arial"/>
              <a:buNone/>
            </a:pPr>
            <a:r>
              <a:t/>
            </a:r>
            <a:endParaRPr/>
          </a:p>
          <a:p>
            <a:pPr indent="-139700" lvl="0" marL="342900" rtl="0" algn="l">
              <a:spcBef>
                <a:spcPts val="640"/>
              </a:spcBef>
              <a:spcAft>
                <a:spcPts val="0"/>
              </a:spcAft>
              <a:buClr>
                <a:schemeClr val="dk1"/>
              </a:buClr>
              <a:buSzPts val="3200"/>
              <a:buFont typeface="Arial"/>
              <a:buNone/>
            </a:pPr>
            <a:r>
              <a:t/>
            </a:r>
            <a:endParaRPr/>
          </a:p>
          <a:p>
            <a:pPr indent="-139700" lvl="0" marL="342900" rtl="0" algn="l">
              <a:spcBef>
                <a:spcPts val="640"/>
              </a:spcBef>
              <a:spcAft>
                <a:spcPts val="0"/>
              </a:spcAft>
              <a:buClr>
                <a:schemeClr val="dk1"/>
              </a:buClr>
              <a:buSzPts val="3200"/>
              <a:buFont typeface="Arial"/>
              <a:buNone/>
            </a:pPr>
            <a:r>
              <a:t/>
            </a:r>
            <a:endParaRPr/>
          </a:p>
          <a:p>
            <a:pPr indent="-139700" lvl="0" marL="342900" rtl="0" algn="l">
              <a:spcBef>
                <a:spcPts val="640"/>
              </a:spcBef>
              <a:spcAft>
                <a:spcPts val="0"/>
              </a:spcAft>
              <a:buClr>
                <a:schemeClr val="dk1"/>
              </a:buClr>
              <a:buSzPts val="3200"/>
              <a:buFont typeface="Arial"/>
              <a:buNone/>
            </a:pPr>
            <a:r>
              <a:t/>
            </a:r>
            <a:endParaRPr/>
          </a:p>
          <a:p>
            <a:pPr indent="0" lvl="0" marL="0" rtl="0" algn="ctr">
              <a:spcBef>
                <a:spcPts val="640"/>
              </a:spcBef>
              <a:spcAft>
                <a:spcPts val="0"/>
              </a:spcAft>
              <a:buClr>
                <a:schemeClr val="dk1"/>
              </a:buClr>
              <a:buSzPts val="3200"/>
              <a:buFont typeface="Arial"/>
              <a:buNone/>
            </a:pPr>
            <a:r>
              <a:rPr i="1" lang="en-US"/>
              <a:t>Editing a single book or review</a:t>
            </a:r>
            <a:endParaRPr/>
          </a:p>
        </p:txBody>
      </p:sp>
      <p:pic>
        <p:nvPicPr>
          <p:cNvPr id="235" name="Google Shape;235;p22"/>
          <p:cNvPicPr preferRelativeResize="0"/>
          <p:nvPr/>
        </p:nvPicPr>
        <p:blipFill rotWithShape="1">
          <a:blip r:embed="rId3">
            <a:alphaModFix/>
          </a:blip>
          <a:srcRect b="0" l="0" r="0" t="0"/>
          <a:stretch/>
        </p:blipFill>
        <p:spPr>
          <a:xfrm>
            <a:off x="387350" y="1762125"/>
            <a:ext cx="8369300" cy="3333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MVT in Practice</a:t>
            </a:r>
            <a:endParaRPr/>
          </a:p>
        </p:txBody>
      </p:sp>
      <p:sp>
        <p:nvSpPr>
          <p:cNvPr id="241" name="Google Shape;241;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a:p>
          <a:p>
            <a:pPr indent="-139700" lvl="0" marL="342900" rtl="0" algn="l">
              <a:spcBef>
                <a:spcPts val="640"/>
              </a:spcBef>
              <a:spcAft>
                <a:spcPts val="0"/>
              </a:spcAft>
              <a:buClr>
                <a:schemeClr val="dk1"/>
              </a:buClr>
              <a:buSzPts val="3200"/>
              <a:buFont typeface="Arial"/>
              <a:buNone/>
            </a:pPr>
            <a:r>
              <a:t/>
            </a:r>
            <a:endParaRPr/>
          </a:p>
          <a:p>
            <a:pPr indent="-139700" lvl="0" marL="342900" rtl="0" algn="l">
              <a:spcBef>
                <a:spcPts val="640"/>
              </a:spcBef>
              <a:spcAft>
                <a:spcPts val="0"/>
              </a:spcAft>
              <a:buClr>
                <a:schemeClr val="dk1"/>
              </a:buClr>
              <a:buSzPts val="3200"/>
              <a:buFont typeface="Arial"/>
              <a:buNone/>
            </a:pPr>
            <a:r>
              <a:t/>
            </a:r>
            <a:endParaRPr/>
          </a:p>
          <a:p>
            <a:pPr indent="-139700" lvl="0" marL="342900" rtl="0" algn="l">
              <a:spcBef>
                <a:spcPts val="640"/>
              </a:spcBef>
              <a:spcAft>
                <a:spcPts val="0"/>
              </a:spcAft>
              <a:buClr>
                <a:schemeClr val="dk1"/>
              </a:buClr>
              <a:buSzPts val="3200"/>
              <a:buFont typeface="Arial"/>
              <a:buNone/>
            </a:pPr>
            <a:r>
              <a:t/>
            </a:r>
            <a:endParaRPr/>
          </a:p>
          <a:p>
            <a:pPr indent="-139700" lvl="0" marL="342900" rtl="0" algn="l">
              <a:spcBef>
                <a:spcPts val="640"/>
              </a:spcBef>
              <a:spcAft>
                <a:spcPts val="0"/>
              </a:spcAft>
              <a:buClr>
                <a:schemeClr val="dk1"/>
              </a:buClr>
              <a:buSzPts val="3200"/>
              <a:buFont typeface="Arial"/>
              <a:buNone/>
            </a:pPr>
            <a:r>
              <a:t/>
            </a:r>
            <a:endParaRPr/>
          </a:p>
          <a:p>
            <a:pPr indent="-139700" lvl="0" marL="342900" rtl="0" algn="l">
              <a:spcBef>
                <a:spcPts val="640"/>
              </a:spcBef>
              <a:spcAft>
                <a:spcPts val="0"/>
              </a:spcAft>
              <a:buClr>
                <a:schemeClr val="dk1"/>
              </a:buClr>
              <a:buSzPts val="3200"/>
              <a:buFont typeface="Arial"/>
              <a:buNone/>
            </a:pPr>
            <a:r>
              <a:t/>
            </a:r>
            <a:endParaRPr/>
          </a:p>
          <a:p>
            <a:pPr indent="0" lvl="0" marL="0" rtl="0" algn="ctr">
              <a:spcBef>
                <a:spcPts val="640"/>
              </a:spcBef>
              <a:spcAft>
                <a:spcPts val="0"/>
              </a:spcAft>
              <a:buClr>
                <a:schemeClr val="dk1"/>
              </a:buClr>
              <a:buSzPts val="3200"/>
              <a:buFont typeface="Arial"/>
              <a:buNone/>
            </a:pPr>
            <a:r>
              <a:rPr i="1" lang="en-US"/>
              <a:t>Viewing multiple books or reviews</a:t>
            </a:r>
            <a:endParaRPr/>
          </a:p>
        </p:txBody>
      </p:sp>
      <p:pic>
        <p:nvPicPr>
          <p:cNvPr id="242" name="Google Shape;242;p23"/>
          <p:cNvPicPr preferRelativeResize="0"/>
          <p:nvPr/>
        </p:nvPicPr>
        <p:blipFill rotWithShape="1">
          <a:blip r:embed="rId3">
            <a:alphaModFix/>
          </a:blip>
          <a:srcRect b="0" l="0" r="0" t="0"/>
          <a:stretch/>
        </p:blipFill>
        <p:spPr>
          <a:xfrm>
            <a:off x="488823" y="1676400"/>
            <a:ext cx="8172450" cy="3162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MVT in Practice</a:t>
            </a:r>
            <a:endParaRPr/>
          </a:p>
        </p:txBody>
      </p:sp>
      <p:sp>
        <p:nvSpPr>
          <p:cNvPr id="248" name="Google Shape;248;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a:p>
          <a:p>
            <a:pPr indent="-139700" lvl="0" marL="342900" rtl="0" algn="l">
              <a:spcBef>
                <a:spcPts val="640"/>
              </a:spcBef>
              <a:spcAft>
                <a:spcPts val="0"/>
              </a:spcAft>
              <a:buClr>
                <a:schemeClr val="dk1"/>
              </a:buClr>
              <a:buSzPts val="3200"/>
              <a:buFont typeface="Arial"/>
              <a:buNone/>
            </a:pPr>
            <a:r>
              <a:t/>
            </a:r>
            <a:endParaRPr/>
          </a:p>
          <a:p>
            <a:pPr indent="-139700" lvl="0" marL="342900" rtl="0" algn="l">
              <a:spcBef>
                <a:spcPts val="640"/>
              </a:spcBef>
              <a:spcAft>
                <a:spcPts val="0"/>
              </a:spcAft>
              <a:buClr>
                <a:schemeClr val="dk1"/>
              </a:buClr>
              <a:buSzPts val="3200"/>
              <a:buFont typeface="Arial"/>
              <a:buNone/>
            </a:pPr>
            <a:r>
              <a:t/>
            </a:r>
            <a:endParaRPr/>
          </a:p>
          <a:p>
            <a:pPr indent="-139700" lvl="0" marL="342900" rtl="0" algn="l">
              <a:spcBef>
                <a:spcPts val="640"/>
              </a:spcBef>
              <a:spcAft>
                <a:spcPts val="0"/>
              </a:spcAft>
              <a:buClr>
                <a:schemeClr val="dk1"/>
              </a:buClr>
              <a:buSzPts val="3200"/>
              <a:buFont typeface="Arial"/>
              <a:buNone/>
            </a:pPr>
            <a:r>
              <a:t/>
            </a:r>
            <a:endParaRPr/>
          </a:p>
          <a:p>
            <a:pPr indent="-139700" lvl="0" marL="342900" rtl="0" algn="l">
              <a:spcBef>
                <a:spcPts val="640"/>
              </a:spcBef>
              <a:spcAft>
                <a:spcPts val="0"/>
              </a:spcAft>
              <a:buClr>
                <a:schemeClr val="dk1"/>
              </a:buClr>
              <a:buSzPts val="3200"/>
              <a:buFont typeface="Arial"/>
              <a:buNone/>
            </a:pPr>
            <a:r>
              <a:t/>
            </a:r>
            <a:endParaRPr/>
          </a:p>
          <a:p>
            <a:pPr indent="0" lvl="0" marL="0" rtl="0" algn="ctr">
              <a:spcBef>
                <a:spcPts val="640"/>
              </a:spcBef>
              <a:spcAft>
                <a:spcPts val="0"/>
              </a:spcAft>
              <a:buClr>
                <a:schemeClr val="dk1"/>
              </a:buClr>
              <a:buSzPts val="3200"/>
              <a:buFont typeface="Arial"/>
              <a:buNone/>
            </a:pPr>
            <a:r>
              <a:rPr i="1" lang="en-US"/>
              <a:t>From view to template without a model </a:t>
            </a:r>
            <a:endParaRPr/>
          </a:p>
        </p:txBody>
      </p:sp>
      <p:pic>
        <p:nvPicPr>
          <p:cNvPr id="249" name="Google Shape;249;p24"/>
          <p:cNvPicPr preferRelativeResize="0"/>
          <p:nvPr/>
        </p:nvPicPr>
        <p:blipFill rotWithShape="1">
          <a:blip r:embed="rId3">
            <a:alphaModFix/>
          </a:blip>
          <a:srcRect b="0" l="0" r="0" t="0"/>
          <a:stretch/>
        </p:blipFill>
        <p:spPr>
          <a:xfrm>
            <a:off x="1271587" y="2347913"/>
            <a:ext cx="6600825" cy="2162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Introduction to HTTP</a:t>
            </a:r>
            <a:endParaRPr/>
          </a:p>
        </p:txBody>
      </p:sp>
      <p:sp>
        <p:nvSpPr>
          <p:cNvPr id="255" name="Google Shape;255;p2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200"/>
              <a:buFont typeface="Arial"/>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HTTP request and HTTP response</a:t>
            </a:r>
            <a:endParaRPr/>
          </a:p>
        </p:txBody>
      </p:sp>
      <p:sp>
        <p:nvSpPr>
          <p:cNvPr id="261" name="Google Shape;261;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a:p>
          <a:p>
            <a:pPr indent="-139700" lvl="0" marL="342900" rtl="0" algn="l">
              <a:spcBef>
                <a:spcPts val="640"/>
              </a:spcBef>
              <a:spcAft>
                <a:spcPts val="0"/>
              </a:spcAft>
              <a:buClr>
                <a:schemeClr val="dk1"/>
              </a:buClr>
              <a:buSzPts val="3200"/>
              <a:buFont typeface="Arial"/>
              <a:buNone/>
            </a:pPr>
            <a:r>
              <a:t/>
            </a:r>
            <a:endParaRPr/>
          </a:p>
          <a:p>
            <a:pPr indent="-139700" lvl="0" marL="342900" rtl="0" algn="l">
              <a:spcBef>
                <a:spcPts val="640"/>
              </a:spcBef>
              <a:spcAft>
                <a:spcPts val="0"/>
              </a:spcAft>
              <a:buClr>
                <a:schemeClr val="dk1"/>
              </a:buClr>
              <a:buSzPts val="3200"/>
              <a:buFont typeface="Arial"/>
              <a:buNone/>
            </a:pPr>
            <a:r>
              <a:t/>
            </a:r>
            <a:endParaRPr/>
          </a:p>
          <a:p>
            <a:pPr indent="-139700" lvl="0" marL="342900" rtl="0" algn="l">
              <a:spcBef>
                <a:spcPts val="640"/>
              </a:spcBef>
              <a:spcAft>
                <a:spcPts val="0"/>
              </a:spcAft>
              <a:buClr>
                <a:schemeClr val="dk1"/>
              </a:buClr>
              <a:buSzPts val="3200"/>
              <a:buFont typeface="Arial"/>
              <a:buNone/>
            </a:pPr>
            <a:r>
              <a:t/>
            </a:r>
            <a:endParaRPr/>
          </a:p>
          <a:p>
            <a:pPr indent="0" lvl="0" marL="0" rtl="0" algn="l">
              <a:spcBef>
                <a:spcPts val="640"/>
              </a:spcBef>
              <a:spcAft>
                <a:spcPts val="0"/>
              </a:spcAft>
              <a:buClr>
                <a:schemeClr val="dk1"/>
              </a:buClr>
              <a:buSzPts val="3200"/>
              <a:buFont typeface="Arial"/>
              <a:buNone/>
            </a:pPr>
            <a:r>
              <a:rPr lang="en-US"/>
              <a:t>Once a web server receives the HTTP request from your browser, it can interpret it and then send back a response</a:t>
            </a:r>
            <a:endParaRPr/>
          </a:p>
        </p:txBody>
      </p:sp>
      <p:pic>
        <p:nvPicPr>
          <p:cNvPr id="262" name="Google Shape;262;p26"/>
          <p:cNvPicPr preferRelativeResize="0"/>
          <p:nvPr/>
        </p:nvPicPr>
        <p:blipFill rotWithShape="1">
          <a:blip r:embed="rId3">
            <a:alphaModFix/>
          </a:blip>
          <a:srcRect b="0" l="0" r="0" t="0"/>
          <a:stretch/>
        </p:blipFill>
        <p:spPr>
          <a:xfrm>
            <a:off x="609599" y="2057400"/>
            <a:ext cx="8010525" cy="158632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HTTP request and HTTP response</a:t>
            </a:r>
            <a:endParaRPr/>
          </a:p>
        </p:txBody>
      </p:sp>
      <p:sp>
        <p:nvSpPr>
          <p:cNvPr id="268" name="Google Shape;268;p27"/>
          <p:cNvSpPr txBox="1"/>
          <p:nvPr>
            <p:ph idx="1" type="body"/>
          </p:nvPr>
        </p:nvSpPr>
        <p:spPr>
          <a:xfrm>
            <a:off x="457200" y="1600200"/>
            <a:ext cx="86868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b="1" lang="en-US"/>
              <a:t>Host: </a:t>
            </a:r>
            <a:r>
              <a:rPr lang="en-US"/>
              <a:t>As mentioned, this is the only header that is required (for HTTP 1.1 or later). </a:t>
            </a:r>
            <a:endParaRPr/>
          </a:p>
          <a:p>
            <a:pPr indent="-342900" lvl="0" marL="342900" rtl="0" algn="l">
              <a:spcBef>
                <a:spcPts val="640"/>
              </a:spcBef>
              <a:spcAft>
                <a:spcPts val="0"/>
              </a:spcAft>
              <a:buClr>
                <a:schemeClr val="dk1"/>
              </a:buClr>
              <a:buSzPts val="3200"/>
              <a:buFont typeface="Arial"/>
              <a:buChar char="•"/>
            </a:pPr>
            <a:r>
              <a:rPr b="1" lang="en-US"/>
              <a:t>User-Agent</a:t>
            </a:r>
            <a:r>
              <a:rPr lang="en-US"/>
              <a:t>: Your browser usually sends to the server a string identifying its version and operating system.</a:t>
            </a:r>
            <a:endParaRPr/>
          </a:p>
          <a:p>
            <a:pPr indent="-342900" lvl="0" marL="342900" rtl="0" algn="l">
              <a:spcBef>
                <a:spcPts val="640"/>
              </a:spcBef>
              <a:spcAft>
                <a:spcPts val="0"/>
              </a:spcAft>
              <a:buClr>
                <a:schemeClr val="dk1"/>
              </a:buClr>
              <a:buSzPts val="3200"/>
              <a:buFont typeface="Arial"/>
              <a:buChar char="•"/>
            </a:pPr>
            <a:r>
              <a:rPr b="1" lang="en-US"/>
              <a:t>Cookie: </a:t>
            </a:r>
            <a:r>
              <a:rPr lang="en-US"/>
              <a:t>You have probably seen a message when visiting a web page that lets you know that it is storing a cookie in the browser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HTTP request and HTTP response</a:t>
            </a:r>
            <a:endParaRPr/>
          </a:p>
        </p:txBody>
      </p:sp>
      <p:sp>
        <p:nvSpPr>
          <p:cNvPr id="274" name="Google Shape;274;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b="1" lang="en-US"/>
              <a:t>Content-Type : </a:t>
            </a:r>
            <a:r>
              <a:rPr lang="en-US"/>
              <a:t>This tells the server the type of data that is included in the body. In the case of application/x-www-form-urlencoded, the body is a set of key-value pairs.</a:t>
            </a:r>
            <a:endParaRPr/>
          </a:p>
          <a:p>
            <a:pPr indent="-342900" lvl="0" marL="342900" rtl="0" algn="l">
              <a:spcBef>
                <a:spcPts val="640"/>
              </a:spcBef>
              <a:spcAft>
                <a:spcPts val="0"/>
              </a:spcAft>
              <a:buClr>
                <a:schemeClr val="dk1"/>
              </a:buClr>
              <a:buSzPts val="3200"/>
              <a:buFont typeface="Arial"/>
              <a:buChar char="•"/>
            </a:pPr>
            <a:r>
              <a:rPr b="1" lang="en-US"/>
              <a:t>Content-Length: </a:t>
            </a:r>
            <a:r>
              <a:rPr lang="en-US"/>
              <a:t>For the server to know how much data to read, the client must tell it how much data is being sent.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HTTP request and HTTP response</a:t>
            </a:r>
            <a:endParaRPr/>
          </a:p>
        </p:txBody>
      </p:sp>
      <p:sp>
        <p:nvSpPr>
          <p:cNvPr id="280" name="Google Shape;280;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b="1" lang="en-US"/>
              <a:t>Server: </a:t>
            </a:r>
            <a:r>
              <a:rPr lang="en-US"/>
              <a:t>This is similar to but the opposite of the User-Agent header: this is the server telling the client what software it is running.</a:t>
            </a:r>
            <a:endParaRPr/>
          </a:p>
          <a:p>
            <a:pPr indent="-342900" lvl="0" marL="342900" rtl="0" algn="l">
              <a:spcBef>
                <a:spcPts val="640"/>
              </a:spcBef>
              <a:spcAft>
                <a:spcPts val="0"/>
              </a:spcAft>
              <a:buClr>
                <a:schemeClr val="dk1"/>
              </a:buClr>
              <a:buSzPts val="3200"/>
              <a:buFont typeface="Arial"/>
              <a:buChar char="•"/>
            </a:pPr>
            <a:r>
              <a:rPr b="1" lang="en-US"/>
              <a:t>Content-Length: </a:t>
            </a:r>
            <a:r>
              <a:rPr lang="en-US"/>
              <a:t>The client uses this value to determine how much data to read from the server to get the body.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nvSpPr>
        <p:spPr>
          <a:xfrm>
            <a:off x="588264" y="914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chemeClr val="dk2"/>
                </a:solidFill>
                <a:latin typeface="Arial"/>
                <a:ea typeface="Arial"/>
                <a:cs typeface="Arial"/>
                <a:sym typeface="Arial"/>
              </a:rPr>
              <a:t>Introduction</a:t>
            </a:r>
            <a:endParaRPr b="1" sz="4000">
              <a:solidFill>
                <a:schemeClr val="dk2"/>
              </a:solidFill>
              <a:latin typeface="Impact"/>
              <a:ea typeface="Impact"/>
              <a:cs typeface="Impact"/>
              <a:sym typeface="Impact"/>
            </a:endParaRPr>
          </a:p>
        </p:txBody>
      </p:sp>
      <p:sp>
        <p:nvSpPr>
          <p:cNvPr id="107" name="Google Shape;107;p3"/>
          <p:cNvSpPr txBox="1"/>
          <p:nvPr>
            <p:ph idx="12" type="sldNum"/>
          </p:nvPr>
        </p:nvSpPr>
        <p:spPr>
          <a:xfrm>
            <a:off x="7010400" y="6153150"/>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r>
              <a:rPr lang="en-US"/>
              <a:t>/31</a:t>
            </a:r>
            <a:endParaRPr/>
          </a:p>
        </p:txBody>
      </p:sp>
      <p:pic>
        <p:nvPicPr>
          <p:cNvPr id="108" name="Google Shape;108;p3"/>
          <p:cNvPicPr preferRelativeResize="0"/>
          <p:nvPr/>
        </p:nvPicPr>
        <p:blipFill rotWithShape="1">
          <a:blip r:embed="rId3">
            <a:alphaModFix/>
          </a:blip>
          <a:srcRect b="0" l="0" r="0" t="0"/>
          <a:stretch/>
        </p:blipFill>
        <p:spPr>
          <a:xfrm>
            <a:off x="1302639" y="2454100"/>
            <a:ext cx="6800850" cy="3022600"/>
          </a:xfrm>
          <a:prstGeom prst="rect">
            <a:avLst/>
          </a:prstGeom>
          <a:solidFill>
            <a:schemeClr val="lt1"/>
          </a:solidFill>
          <a:ln cap="flat" cmpd="sng" w="25400">
            <a:solidFill>
              <a:schemeClr val="accent1"/>
            </a:solidFill>
            <a:prstDash val="solid"/>
            <a:round/>
            <a:headEnd len="sm" w="sm" type="none"/>
            <a:tailEnd len="sm" w="sm" type="none"/>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HTTP request and HTTP response</a:t>
            </a:r>
            <a:endParaRPr/>
          </a:p>
        </p:txBody>
      </p:sp>
      <p:sp>
        <p:nvSpPr>
          <p:cNvPr id="286" name="Google Shape;286;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b="1" lang="en-US"/>
              <a:t>Content-Type: </a:t>
            </a:r>
            <a:r>
              <a:rPr lang="en-US"/>
              <a:t>The server uses this header to indicate to the client what type of data it is sending</a:t>
            </a:r>
            <a:endParaRPr/>
          </a:p>
          <a:p>
            <a:pPr indent="-342900" lvl="0" marL="342900" rtl="0" algn="l">
              <a:spcBef>
                <a:spcPts val="640"/>
              </a:spcBef>
              <a:spcAft>
                <a:spcPts val="0"/>
              </a:spcAft>
              <a:buClr>
                <a:schemeClr val="dk1"/>
              </a:buClr>
              <a:buSzPts val="3200"/>
              <a:buFont typeface="Arial"/>
              <a:buChar char="•"/>
            </a:pPr>
            <a:r>
              <a:rPr b="1" lang="en-US"/>
              <a:t>Set-Cookie: </a:t>
            </a:r>
            <a:r>
              <a:rPr lang="en-US"/>
              <a:t>We saw in the first request example how a client sends a cookie to the server..</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HTTP request and HTTP response</a:t>
            </a:r>
            <a:endParaRPr/>
          </a:p>
        </p:txBody>
      </p:sp>
      <p:sp>
        <p:nvSpPr>
          <p:cNvPr id="292" name="Google Shape;292;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b="1" lang="en-US"/>
              <a:t>100-199: </a:t>
            </a:r>
            <a:r>
              <a:rPr lang="en-US"/>
              <a:t>The server sends codes in this range to indicate protocol changes or that more data is required. You don't have to worry about these.</a:t>
            </a:r>
            <a:endParaRPr/>
          </a:p>
          <a:p>
            <a:pPr indent="-342900" lvl="0" marL="342900" rtl="0" algn="l">
              <a:spcBef>
                <a:spcPts val="640"/>
              </a:spcBef>
              <a:spcAft>
                <a:spcPts val="0"/>
              </a:spcAft>
              <a:buClr>
                <a:schemeClr val="dk1"/>
              </a:buClr>
              <a:buSzPts val="3200"/>
              <a:buFont typeface="Arial"/>
              <a:buChar char="•"/>
            </a:pPr>
            <a:r>
              <a:rPr b="1" lang="en-US"/>
              <a:t>200-299: </a:t>
            </a:r>
            <a:r>
              <a:rPr lang="en-US"/>
              <a:t>A status code in this range indicates the successful handling of a response. The most common one you will deal with is 200 OK.</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HTTP request and HTTP response</a:t>
            </a:r>
            <a:endParaRPr/>
          </a:p>
        </p:txBody>
      </p:sp>
      <p:sp>
        <p:nvSpPr>
          <p:cNvPr id="298" name="Google Shape;298;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b="1" lang="en-US"/>
              <a:t>300-399: </a:t>
            </a:r>
            <a:r>
              <a:rPr lang="en-US"/>
              <a:t>A status code in this range means the page you are requesting has moved to another address.</a:t>
            </a:r>
            <a:endParaRPr/>
          </a:p>
          <a:p>
            <a:pPr indent="-342900" lvl="0" marL="342900" rtl="0" algn="l">
              <a:spcBef>
                <a:spcPts val="640"/>
              </a:spcBef>
              <a:spcAft>
                <a:spcPts val="0"/>
              </a:spcAft>
              <a:buClr>
                <a:schemeClr val="dk1"/>
              </a:buClr>
              <a:buSzPts val="3200"/>
              <a:buFont typeface="Arial"/>
              <a:buChar char="•"/>
            </a:pPr>
            <a:r>
              <a:rPr b="1" lang="en-US"/>
              <a:t>400-499: </a:t>
            </a:r>
            <a:r>
              <a:rPr lang="en-US"/>
              <a:t>A status code in this range means that the request could not be handled because there was a problem with what the client sent.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HTTP request and HTTP response</a:t>
            </a:r>
            <a:endParaRPr/>
          </a:p>
        </p:txBody>
      </p:sp>
      <p:sp>
        <p:nvSpPr>
          <p:cNvPr id="304" name="Google Shape;304;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b="1" lang="en-US"/>
              <a:t>500-599: </a:t>
            </a:r>
            <a:r>
              <a:rPr lang="en-US"/>
              <a:t>Status codes in this range indicate an error on the server's side. The client shouldn't expect to be able to adjust the request to fix the problem.</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Processing a Request</a:t>
            </a:r>
            <a:endParaRPr/>
          </a:p>
        </p:txBody>
      </p:sp>
      <p:sp>
        <p:nvSpPr>
          <p:cNvPr id="310" name="Google Shape;310;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Request and response flow</a:t>
            </a:r>
            <a:endParaRPr/>
          </a:p>
        </p:txBody>
      </p:sp>
      <p:pic>
        <p:nvPicPr>
          <p:cNvPr id="311" name="Google Shape;311;p34"/>
          <p:cNvPicPr preferRelativeResize="0"/>
          <p:nvPr/>
        </p:nvPicPr>
        <p:blipFill rotWithShape="1">
          <a:blip r:embed="rId3">
            <a:alphaModFix/>
          </a:blip>
          <a:srcRect b="0" l="0" r="0" t="0"/>
          <a:stretch/>
        </p:blipFill>
        <p:spPr>
          <a:xfrm>
            <a:off x="2209800" y="2209799"/>
            <a:ext cx="4109559" cy="406241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Django Project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6"/>
          <p:cNvSpPr txBox="1"/>
          <p:nvPr>
            <p:ph type="title"/>
          </p:nvPr>
        </p:nvSpPr>
        <p:spPr>
          <a:xfrm>
            <a:off x="457200" y="274638"/>
            <a:ext cx="8229600" cy="9445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manage.py</a:t>
            </a:r>
            <a:endParaRPr/>
          </a:p>
        </p:txBody>
      </p:sp>
      <p:sp>
        <p:nvSpPr>
          <p:cNvPr id="322" name="Google Shape;322;p36"/>
          <p:cNvSpPr txBox="1"/>
          <p:nvPr>
            <p:ph idx="1" type="body"/>
          </p:nvPr>
        </p:nvSpPr>
        <p:spPr>
          <a:xfrm>
            <a:off x="457200" y="1143000"/>
            <a:ext cx="8229600" cy="49831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Most of the commands that are used to interact with your project will be supplied to this script on the command line. The commands are supplied as an argument to this script;</a:t>
            </a:r>
            <a:endParaRPr/>
          </a:p>
        </p:txBody>
      </p:sp>
      <p:pic>
        <p:nvPicPr>
          <p:cNvPr id="323" name="Google Shape;323;p36"/>
          <p:cNvPicPr preferRelativeResize="0"/>
          <p:nvPr/>
        </p:nvPicPr>
        <p:blipFill rotWithShape="1">
          <a:blip r:embed="rId3">
            <a:alphaModFix/>
          </a:blip>
          <a:srcRect b="0" l="0" r="0" t="0"/>
          <a:stretch/>
        </p:blipFill>
        <p:spPr>
          <a:xfrm>
            <a:off x="3162300" y="3358896"/>
            <a:ext cx="5002242" cy="304190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manage.py</a:t>
            </a:r>
            <a:endParaRPr/>
          </a:p>
        </p:txBody>
      </p:sp>
      <p:sp>
        <p:nvSpPr>
          <p:cNvPr id="329" name="Google Shape;329;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b="1" lang="en-US"/>
              <a:t>runserver</a:t>
            </a:r>
            <a:r>
              <a:rPr lang="en-US"/>
              <a:t>: Starts the Django development HTTP server, to serve your Django app on your local computer.</a:t>
            </a:r>
            <a:endParaRPr/>
          </a:p>
          <a:p>
            <a:pPr indent="-342900" lvl="0" marL="342900" rtl="0" algn="l">
              <a:spcBef>
                <a:spcPts val="640"/>
              </a:spcBef>
              <a:spcAft>
                <a:spcPts val="0"/>
              </a:spcAft>
              <a:buClr>
                <a:schemeClr val="dk1"/>
              </a:buClr>
              <a:buSzPts val="3200"/>
              <a:buFont typeface="Arial"/>
              <a:buChar char="•"/>
            </a:pPr>
            <a:r>
              <a:rPr b="1" lang="en-US"/>
              <a:t>startapp: </a:t>
            </a:r>
            <a:r>
              <a:rPr lang="en-US"/>
              <a:t>Creates a new Django app in your project. We'll talk about what apps are in more depth soon.</a:t>
            </a:r>
            <a:endParaRPr/>
          </a:p>
          <a:p>
            <a:pPr indent="-342900" lvl="0" marL="342900" rtl="0" algn="l">
              <a:spcBef>
                <a:spcPts val="640"/>
              </a:spcBef>
              <a:spcAft>
                <a:spcPts val="0"/>
              </a:spcAft>
              <a:buClr>
                <a:schemeClr val="dk1"/>
              </a:buClr>
              <a:buSzPts val="3200"/>
              <a:buFont typeface="Arial"/>
              <a:buChar char="•"/>
            </a:pPr>
            <a:r>
              <a:rPr b="1" lang="en-US"/>
              <a:t>shell: </a:t>
            </a:r>
            <a:r>
              <a:rPr lang="en-US"/>
              <a:t>Starts a Python interpreter with the Django settings pre-loaded.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manage.py</a:t>
            </a:r>
            <a:endParaRPr/>
          </a:p>
        </p:txBody>
      </p:sp>
      <p:sp>
        <p:nvSpPr>
          <p:cNvPr id="336" name="Google Shape;336;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b="1" lang="en-US"/>
              <a:t>dbshell: </a:t>
            </a:r>
            <a:r>
              <a:rPr lang="en-US"/>
              <a:t>Starts an interactive shell connected to your database, using the default parameters from your Django settings. </a:t>
            </a:r>
            <a:endParaRPr/>
          </a:p>
          <a:p>
            <a:pPr indent="-342900" lvl="0" marL="342900" rtl="0" algn="l">
              <a:spcBef>
                <a:spcPts val="640"/>
              </a:spcBef>
              <a:spcAft>
                <a:spcPts val="0"/>
              </a:spcAft>
              <a:buClr>
                <a:schemeClr val="dk1"/>
              </a:buClr>
              <a:buSzPts val="3200"/>
              <a:buFont typeface="Arial"/>
              <a:buChar char="•"/>
            </a:pPr>
            <a:r>
              <a:rPr b="1" lang="en-US"/>
              <a:t>makemigrations: </a:t>
            </a:r>
            <a:r>
              <a:rPr lang="en-US"/>
              <a:t>Generate database change instructions from your model definitions. </a:t>
            </a:r>
            <a:endParaRPr/>
          </a:p>
          <a:p>
            <a:pPr indent="-342900" lvl="0" marL="342900" rtl="0" algn="l">
              <a:spcBef>
                <a:spcPts val="640"/>
              </a:spcBef>
              <a:spcAft>
                <a:spcPts val="0"/>
              </a:spcAft>
              <a:buClr>
                <a:schemeClr val="dk1"/>
              </a:buClr>
              <a:buSzPts val="3200"/>
              <a:buFont typeface="Arial"/>
              <a:buChar char="•"/>
            </a:pPr>
            <a:r>
              <a:rPr b="1" lang="en-US"/>
              <a:t>migrate: </a:t>
            </a:r>
            <a:r>
              <a:rPr lang="en-US"/>
              <a:t>Applies migrations generated by the makemigrations command</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The project Directory</a:t>
            </a:r>
            <a:endParaRPr/>
          </a:p>
        </p:txBody>
      </p:sp>
      <p:sp>
        <p:nvSpPr>
          <p:cNvPr id="342" name="Google Shape;342;p3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200"/>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Why Django</a:t>
            </a:r>
            <a:endParaRPr/>
          </a:p>
        </p:txBody>
      </p:sp>
      <p:sp>
        <p:nvSpPr>
          <p:cNvPr id="114" name="Google Shape;114;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With Django, you can take web applications from concept to launch in a matter of hours. </a:t>
            </a:r>
            <a:endParaRPr/>
          </a:p>
          <a:p>
            <a:pPr indent="-342900" lvl="0" marL="342900" rtl="0" algn="l">
              <a:spcBef>
                <a:spcPts val="640"/>
              </a:spcBef>
              <a:spcAft>
                <a:spcPts val="0"/>
              </a:spcAft>
              <a:buClr>
                <a:schemeClr val="dk1"/>
              </a:buClr>
              <a:buSzPts val="3200"/>
              <a:buFont typeface="Arial"/>
              <a:buChar char="•"/>
            </a:pPr>
            <a:r>
              <a:rPr lang="en-US"/>
              <a:t>Django takes care of much of the hassle of web development, so you can focus on writing your app without needing to reinvent the wheel.</a:t>
            </a:r>
            <a:endParaRPr/>
          </a:p>
          <a:p>
            <a:pPr indent="-342900" lvl="0" marL="342900" rtl="0" algn="l">
              <a:spcBef>
                <a:spcPts val="640"/>
              </a:spcBef>
              <a:spcAft>
                <a:spcPts val="0"/>
              </a:spcAft>
              <a:buClr>
                <a:schemeClr val="dk1"/>
              </a:buClr>
              <a:buSzPts val="3200"/>
              <a:buFont typeface="Arial"/>
              <a:buChar char="•"/>
            </a:pPr>
            <a:r>
              <a:rPr lang="en-US"/>
              <a:t>It’s free and open source.</a:t>
            </a:r>
            <a:endParaRPr/>
          </a:p>
          <a:p>
            <a:pPr indent="-139700" lvl="0" marL="342900" rtl="0" algn="l">
              <a:spcBef>
                <a:spcPts val="640"/>
              </a:spcBef>
              <a:spcAft>
                <a:spcPts val="0"/>
              </a:spcAft>
              <a:buClr>
                <a:schemeClr val="dk1"/>
              </a:buClr>
              <a:buSzPts val="3200"/>
              <a:buFont typeface="Arial"/>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The project Directory</a:t>
            </a:r>
            <a:endParaRPr/>
          </a:p>
        </p:txBody>
      </p:sp>
      <p:sp>
        <p:nvSpPr>
          <p:cNvPr id="348" name="Google Shape;348;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a:p>
          <a:p>
            <a:pPr indent="-139700" lvl="0" marL="342900" rtl="0" algn="l">
              <a:spcBef>
                <a:spcPts val="640"/>
              </a:spcBef>
              <a:spcAft>
                <a:spcPts val="0"/>
              </a:spcAft>
              <a:buClr>
                <a:schemeClr val="dk1"/>
              </a:buClr>
              <a:buSzPts val="3200"/>
              <a:buFont typeface="Arial"/>
              <a:buNone/>
            </a:pPr>
            <a:r>
              <a:t/>
            </a:r>
            <a:endParaRPr/>
          </a:p>
          <a:p>
            <a:pPr indent="-139700" lvl="0" marL="342900" rtl="0" algn="l">
              <a:spcBef>
                <a:spcPts val="640"/>
              </a:spcBef>
              <a:spcAft>
                <a:spcPts val="0"/>
              </a:spcAft>
              <a:buClr>
                <a:schemeClr val="dk1"/>
              </a:buClr>
              <a:buSzPts val="3200"/>
              <a:buFont typeface="Arial"/>
              <a:buNone/>
            </a:pPr>
            <a:r>
              <a:t/>
            </a:r>
            <a:endParaRPr/>
          </a:p>
          <a:p>
            <a:pPr indent="-139700" lvl="0" marL="342900" rtl="0" algn="l">
              <a:spcBef>
                <a:spcPts val="640"/>
              </a:spcBef>
              <a:spcAft>
                <a:spcPts val="0"/>
              </a:spcAft>
              <a:buClr>
                <a:schemeClr val="dk1"/>
              </a:buClr>
              <a:buSzPts val="3200"/>
              <a:buFont typeface="Arial"/>
              <a:buNone/>
            </a:pPr>
            <a:r>
              <a:t/>
            </a:r>
            <a:endParaRPr/>
          </a:p>
          <a:p>
            <a:pPr indent="-139700" lvl="0" marL="342900" rtl="0" algn="l">
              <a:spcBef>
                <a:spcPts val="640"/>
              </a:spcBef>
              <a:spcAft>
                <a:spcPts val="0"/>
              </a:spcAft>
              <a:buClr>
                <a:schemeClr val="dk1"/>
              </a:buClr>
              <a:buSzPts val="3200"/>
              <a:buFont typeface="Arial"/>
              <a:buNone/>
            </a:pPr>
            <a:r>
              <a:t/>
            </a:r>
            <a:endParaRPr/>
          </a:p>
          <a:p>
            <a:pPr indent="-139700" lvl="0" marL="342900" rtl="0" algn="l">
              <a:spcBef>
                <a:spcPts val="640"/>
              </a:spcBef>
              <a:spcAft>
                <a:spcPts val="0"/>
              </a:spcAft>
              <a:buClr>
                <a:schemeClr val="dk1"/>
              </a:buClr>
              <a:buSzPts val="3200"/>
              <a:buFont typeface="Arial"/>
              <a:buNone/>
            </a:pPr>
            <a:r>
              <a:t/>
            </a:r>
            <a:endParaRPr/>
          </a:p>
          <a:p>
            <a:pPr indent="0" lvl="0" marL="0" rtl="0" algn="ctr">
              <a:spcBef>
                <a:spcPts val="640"/>
              </a:spcBef>
              <a:spcAft>
                <a:spcPts val="0"/>
              </a:spcAft>
              <a:buClr>
                <a:schemeClr val="dk1"/>
              </a:buClr>
              <a:buSzPts val="3200"/>
              <a:buFont typeface="Arial"/>
              <a:buNone/>
            </a:pPr>
            <a:r>
              <a:rPr lang="en-US"/>
              <a:t>The project package </a:t>
            </a:r>
            <a:endParaRPr/>
          </a:p>
          <a:p>
            <a:pPr indent="0" lvl="0" marL="0" rtl="0" algn="ctr">
              <a:spcBef>
                <a:spcPts val="640"/>
              </a:spcBef>
              <a:spcAft>
                <a:spcPts val="0"/>
              </a:spcAft>
              <a:buClr>
                <a:schemeClr val="dk1"/>
              </a:buClr>
              <a:buSzPts val="3200"/>
              <a:buFont typeface="Arial"/>
              <a:buNone/>
            </a:pPr>
            <a:r>
              <a:rPr lang="en-US"/>
              <a:t>(inside the pyproject project directory) </a:t>
            </a:r>
            <a:endParaRPr/>
          </a:p>
        </p:txBody>
      </p:sp>
      <p:pic>
        <p:nvPicPr>
          <p:cNvPr id="349" name="Google Shape;349;p40"/>
          <p:cNvPicPr preferRelativeResize="0"/>
          <p:nvPr/>
        </p:nvPicPr>
        <p:blipFill rotWithShape="1">
          <a:blip r:embed="rId3">
            <a:alphaModFix/>
          </a:blip>
          <a:srcRect b="0" l="0" r="0" t="5091"/>
          <a:stretch/>
        </p:blipFill>
        <p:spPr>
          <a:xfrm>
            <a:off x="761999" y="1981200"/>
            <a:ext cx="8111613" cy="238658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The project Directory</a:t>
            </a:r>
            <a:endParaRPr/>
          </a:p>
        </p:txBody>
      </p:sp>
      <p:sp>
        <p:nvSpPr>
          <p:cNvPr id="355" name="Google Shape;355;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b="1" lang="en-US"/>
              <a:t>__init__.py</a:t>
            </a:r>
            <a:endParaRPr/>
          </a:p>
          <a:p>
            <a:pPr indent="0" lvl="0" marL="0" rtl="0" algn="l">
              <a:spcBef>
                <a:spcPts val="640"/>
              </a:spcBef>
              <a:spcAft>
                <a:spcPts val="0"/>
              </a:spcAft>
              <a:buClr>
                <a:schemeClr val="dk1"/>
              </a:buClr>
              <a:buSzPts val="3200"/>
              <a:buFont typeface="Arial"/>
              <a:buNone/>
            </a:pPr>
            <a:r>
              <a:rPr lang="en-US"/>
              <a:t>An empty file that lets Python know that the myproject directory is a Python module. You'll be familiar with these files if you've worked with Python before.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The project Directory</a:t>
            </a:r>
            <a:endParaRPr/>
          </a:p>
        </p:txBody>
      </p:sp>
      <p:sp>
        <p:nvSpPr>
          <p:cNvPr id="361" name="Google Shape;361;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b="1" lang="en-US"/>
              <a:t>settings.py</a:t>
            </a:r>
            <a:endParaRPr/>
          </a:p>
          <a:p>
            <a:pPr indent="0" lvl="0" marL="0" rtl="0" algn="l">
              <a:spcBef>
                <a:spcPts val="640"/>
              </a:spcBef>
              <a:spcAft>
                <a:spcPts val="0"/>
              </a:spcAft>
              <a:buClr>
                <a:schemeClr val="dk1"/>
              </a:buClr>
              <a:buSzPts val="3200"/>
              <a:buFont typeface="Arial"/>
              <a:buNone/>
            </a:pPr>
            <a:r>
              <a:rPr lang="en-US"/>
              <a:t>This contains all the Django settings for your application. We will explain the contents soon.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The project Directory</a:t>
            </a:r>
            <a:endParaRPr/>
          </a:p>
        </p:txBody>
      </p:sp>
      <p:sp>
        <p:nvSpPr>
          <p:cNvPr id="367" name="Google Shape;367;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b="1" lang="en-US"/>
              <a:t>urls.py</a:t>
            </a:r>
            <a:endParaRPr/>
          </a:p>
          <a:p>
            <a:pPr indent="0" lvl="0" marL="0" rtl="0" algn="l">
              <a:spcBef>
                <a:spcPts val="640"/>
              </a:spcBef>
              <a:spcAft>
                <a:spcPts val="0"/>
              </a:spcAft>
              <a:buClr>
                <a:schemeClr val="dk1"/>
              </a:buClr>
              <a:buSzPts val="3200"/>
              <a:buFont typeface="Arial"/>
              <a:buNone/>
            </a:pPr>
            <a:r>
              <a:rPr lang="en-US"/>
              <a:t>This has the global URL mappings that Django will initially use to locate views or other child URL mappings. You will add a URL map to this file soon.</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The project Directory</a:t>
            </a:r>
            <a:endParaRPr/>
          </a:p>
        </p:txBody>
      </p:sp>
      <p:sp>
        <p:nvSpPr>
          <p:cNvPr id="373" name="Google Shape;373;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b="1" lang="en-US"/>
              <a:t>asgi.py and wsgi.py</a:t>
            </a:r>
            <a:endParaRPr/>
          </a:p>
          <a:p>
            <a:pPr indent="0" lvl="0" marL="0" rtl="0" algn="l">
              <a:spcBef>
                <a:spcPts val="640"/>
              </a:spcBef>
              <a:spcAft>
                <a:spcPts val="0"/>
              </a:spcAft>
              <a:buClr>
                <a:schemeClr val="dk1"/>
              </a:buClr>
              <a:buSzPts val="3200"/>
              <a:buFont typeface="Arial"/>
              <a:buNone/>
            </a:pPr>
            <a:r>
              <a:rPr lang="en-US"/>
              <a:t>These files are what ASGI or WSGI web servers use to communicate with your Django app when you deploy it to a production web server. </a:t>
            </a:r>
            <a:endParaRPr b="1"/>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Django Development Server</a:t>
            </a:r>
            <a:endParaRPr/>
          </a:p>
        </p:txBody>
      </p:sp>
      <p:sp>
        <p:nvSpPr>
          <p:cNvPr id="379" name="Google Shape;379;p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By default, the server listens on port 8000 on localhost (127.0.0.1)</a:t>
            </a:r>
            <a:endParaRPr/>
          </a:p>
        </p:txBody>
      </p:sp>
      <p:pic>
        <p:nvPicPr>
          <p:cNvPr id="380" name="Google Shape;380;p45"/>
          <p:cNvPicPr preferRelativeResize="0"/>
          <p:nvPr/>
        </p:nvPicPr>
        <p:blipFill rotWithShape="1">
          <a:blip r:embed="rId3">
            <a:alphaModFix/>
          </a:blip>
          <a:srcRect b="0" l="0" r="0" t="0"/>
          <a:stretch/>
        </p:blipFill>
        <p:spPr>
          <a:xfrm>
            <a:off x="790575" y="2995613"/>
            <a:ext cx="7562850" cy="8667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Django Development Server</a:t>
            </a:r>
            <a:endParaRPr/>
          </a:p>
        </p:txBody>
      </p:sp>
      <p:sp>
        <p:nvSpPr>
          <p:cNvPr id="387" name="Google Shape;387;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This will have the server listen on port 8001 on localhost (127.0.0.1).</a:t>
            </a:r>
            <a:endParaRPr/>
          </a:p>
          <a:p>
            <a:pPr indent="0" lvl="0" marL="0" rtl="0" algn="l">
              <a:spcBef>
                <a:spcPts val="640"/>
              </a:spcBef>
              <a:spcAft>
                <a:spcPts val="0"/>
              </a:spcAft>
              <a:buClr>
                <a:schemeClr val="dk1"/>
              </a:buClr>
              <a:buSzPts val="3200"/>
              <a:buFont typeface="Arial"/>
              <a:buNone/>
            </a:pPr>
            <a:r>
              <a:t/>
            </a:r>
            <a:endParaRPr/>
          </a:p>
          <a:p>
            <a:pPr indent="0" lvl="0" marL="0" rtl="0" algn="l">
              <a:spcBef>
                <a:spcPts val="640"/>
              </a:spcBef>
              <a:spcAft>
                <a:spcPts val="0"/>
              </a:spcAft>
              <a:buClr>
                <a:schemeClr val="dk1"/>
              </a:buClr>
              <a:buSzPts val="3200"/>
              <a:buFont typeface="Arial"/>
              <a:buNone/>
            </a:pPr>
            <a:r>
              <a:t/>
            </a:r>
            <a:endParaRPr/>
          </a:p>
          <a:p>
            <a:pPr indent="-342900" lvl="0" marL="342900" rtl="0" algn="l">
              <a:spcBef>
                <a:spcPts val="640"/>
              </a:spcBef>
              <a:spcAft>
                <a:spcPts val="0"/>
              </a:spcAft>
              <a:buClr>
                <a:schemeClr val="dk1"/>
              </a:buClr>
              <a:buSzPts val="3200"/>
              <a:buFont typeface="Arial"/>
              <a:buChar char="•"/>
            </a:pPr>
            <a:r>
              <a:rPr lang="en-US"/>
              <a:t>You can also have it listen on a specific address if your computer has more than one, or 0.0.0.0 for all addresses:</a:t>
            </a:r>
            <a:endParaRPr/>
          </a:p>
        </p:txBody>
      </p:sp>
      <p:pic>
        <p:nvPicPr>
          <p:cNvPr id="388" name="Google Shape;388;p46"/>
          <p:cNvPicPr preferRelativeResize="0"/>
          <p:nvPr/>
        </p:nvPicPr>
        <p:blipFill rotWithShape="1">
          <a:blip r:embed="rId3">
            <a:alphaModFix/>
          </a:blip>
          <a:srcRect b="0" l="0" r="0" t="0"/>
          <a:stretch/>
        </p:blipFill>
        <p:spPr>
          <a:xfrm>
            <a:off x="671512" y="2819400"/>
            <a:ext cx="7800975" cy="876300"/>
          </a:xfrm>
          <a:prstGeom prst="rect">
            <a:avLst/>
          </a:prstGeom>
          <a:noFill/>
          <a:ln>
            <a:noFill/>
          </a:ln>
        </p:spPr>
      </p:pic>
      <p:pic>
        <p:nvPicPr>
          <p:cNvPr id="389" name="Google Shape;389;p46"/>
          <p:cNvPicPr preferRelativeResize="0"/>
          <p:nvPr/>
        </p:nvPicPr>
        <p:blipFill rotWithShape="1">
          <a:blip r:embed="rId4">
            <a:alphaModFix/>
          </a:blip>
          <a:srcRect b="0" l="0" r="0" t="0"/>
          <a:stretch/>
        </p:blipFill>
        <p:spPr>
          <a:xfrm>
            <a:off x="721423" y="5452388"/>
            <a:ext cx="7772400" cy="700073"/>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7"/>
          <p:cNvSpPr txBox="1"/>
          <p:nvPr>
            <p:ph type="ctrTitle"/>
          </p:nvPr>
        </p:nvSpPr>
        <p:spPr>
          <a:xfrm>
            <a:off x="762000" y="152400"/>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Django Apps</a:t>
            </a:r>
            <a:endParaRPr/>
          </a:p>
        </p:txBody>
      </p:sp>
      <p:pic>
        <p:nvPicPr>
          <p:cNvPr id="395" name="Google Shape;395;p47"/>
          <p:cNvPicPr preferRelativeResize="0"/>
          <p:nvPr/>
        </p:nvPicPr>
        <p:blipFill rotWithShape="1">
          <a:blip r:embed="rId3">
            <a:alphaModFix/>
          </a:blip>
          <a:srcRect b="0" l="0" r="0" t="0"/>
          <a:stretch/>
        </p:blipFill>
        <p:spPr>
          <a:xfrm>
            <a:off x="1752600" y="1752600"/>
            <a:ext cx="5755452" cy="35052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Django Apps</a:t>
            </a:r>
            <a:endParaRPr/>
          </a:p>
        </p:txBody>
      </p:sp>
      <p:sp>
        <p:nvSpPr>
          <p:cNvPr id="401" name="Google Shape;401;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b="1" lang="en-US"/>
              <a:t>__init.py__: </a:t>
            </a:r>
            <a:r>
              <a:rPr lang="en-US"/>
              <a:t>An empty file indicating that this directory is a Python module.</a:t>
            </a:r>
            <a:endParaRPr/>
          </a:p>
          <a:p>
            <a:pPr indent="-342900" lvl="0" marL="342900" rtl="0" algn="l">
              <a:spcBef>
                <a:spcPts val="640"/>
              </a:spcBef>
              <a:spcAft>
                <a:spcPts val="0"/>
              </a:spcAft>
              <a:buClr>
                <a:schemeClr val="dk1"/>
              </a:buClr>
              <a:buSzPts val="3200"/>
              <a:buFont typeface="Arial"/>
              <a:buChar char="•"/>
            </a:pPr>
            <a:r>
              <a:rPr b="1" lang="en-US"/>
              <a:t>admin.py: </a:t>
            </a:r>
            <a:r>
              <a:rPr lang="en-US"/>
              <a:t>Django has a built-in admin site for viewing and editing data with a Graphical User Interface (GUI). </a:t>
            </a:r>
            <a:endParaRPr/>
          </a:p>
          <a:p>
            <a:pPr indent="-342900" lvl="0" marL="342900" rtl="0" algn="l">
              <a:spcBef>
                <a:spcPts val="640"/>
              </a:spcBef>
              <a:spcAft>
                <a:spcPts val="0"/>
              </a:spcAft>
              <a:buClr>
                <a:schemeClr val="dk1"/>
              </a:buClr>
              <a:buSzPts val="3200"/>
              <a:buFont typeface="Arial"/>
              <a:buChar char="•"/>
            </a:pPr>
            <a:r>
              <a:rPr b="1" lang="en-US"/>
              <a:t>apps.py: </a:t>
            </a:r>
            <a:r>
              <a:rPr lang="en-US"/>
              <a:t>This contains some configuration for the metadata of your app. You won't need to edit this file.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Django Apps</a:t>
            </a:r>
            <a:endParaRPr/>
          </a:p>
        </p:txBody>
      </p:sp>
      <p:sp>
        <p:nvSpPr>
          <p:cNvPr id="407" name="Google Shape;407;p4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b="1" lang="en-US"/>
              <a:t>models.py: </a:t>
            </a:r>
            <a:r>
              <a:rPr lang="en-US"/>
              <a:t>This is where you will define the models for your application. </a:t>
            </a:r>
            <a:endParaRPr/>
          </a:p>
          <a:p>
            <a:pPr indent="-342900" lvl="0" marL="342900" rtl="0" algn="l">
              <a:spcBef>
                <a:spcPts val="640"/>
              </a:spcBef>
              <a:spcAft>
                <a:spcPts val="0"/>
              </a:spcAft>
              <a:buClr>
                <a:schemeClr val="dk1"/>
              </a:buClr>
              <a:buSzPts val="3200"/>
              <a:buFont typeface="Arial"/>
              <a:buChar char="•"/>
            </a:pPr>
            <a:r>
              <a:rPr b="1" lang="en-US"/>
              <a:t>migrations: </a:t>
            </a:r>
            <a:r>
              <a:rPr lang="en-US"/>
              <a:t>Django uses migration files to automatically record changes to your underlying database as the models change.</a:t>
            </a:r>
            <a:endParaRPr/>
          </a:p>
          <a:p>
            <a:pPr indent="-139700" lvl="0" marL="342900" rtl="0" algn="l">
              <a:spcBef>
                <a:spcPts val="640"/>
              </a:spcBef>
              <a:spcAft>
                <a:spcPts val="0"/>
              </a:spcAft>
              <a:buClr>
                <a:schemeClr val="dk1"/>
              </a:buClr>
              <a:buSzPts val="3200"/>
              <a:buFont typeface="Arial"/>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ph type="title"/>
          </p:nvPr>
        </p:nvSpPr>
        <p:spPr>
          <a:xfrm>
            <a:off x="-190500" y="304800"/>
            <a:ext cx="9525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Why Django</a:t>
            </a:r>
            <a:endParaRPr/>
          </a:p>
        </p:txBody>
      </p:sp>
      <p:sp>
        <p:nvSpPr>
          <p:cNvPr id="121" name="Google Shape;121;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Django is easy to learn, yet powerful and flexible enough to grow with your needs.</a:t>
            </a:r>
            <a:endParaRPr/>
          </a:p>
          <a:p>
            <a:pPr indent="-342900" lvl="0" marL="342900" rtl="0" algn="l">
              <a:spcBef>
                <a:spcPts val="640"/>
              </a:spcBef>
              <a:spcAft>
                <a:spcPts val="0"/>
              </a:spcAft>
              <a:buClr>
                <a:schemeClr val="dk1"/>
              </a:buClr>
              <a:buSzPts val="3200"/>
              <a:buFont typeface="Arial"/>
              <a:buChar char="•"/>
            </a:pPr>
            <a:r>
              <a:rPr lang="en-US"/>
              <a:t>Ridiculously fast.</a:t>
            </a:r>
            <a:endParaRPr/>
          </a:p>
          <a:p>
            <a:pPr indent="-342900" lvl="0" marL="342900" rtl="0" algn="l">
              <a:spcBef>
                <a:spcPts val="640"/>
              </a:spcBef>
              <a:spcAft>
                <a:spcPts val="0"/>
              </a:spcAft>
              <a:buClr>
                <a:schemeClr val="dk1"/>
              </a:buClr>
              <a:buSzPts val="3200"/>
              <a:buFont typeface="Arial"/>
              <a:buChar char="•"/>
            </a:pPr>
            <a:r>
              <a:rPr lang="en-US"/>
              <a:t>Fully loaded.	</a:t>
            </a:r>
            <a:endParaRPr/>
          </a:p>
          <a:p>
            <a:pPr indent="-342900" lvl="0" marL="342900" rtl="0" algn="l">
              <a:spcBef>
                <a:spcPts val="640"/>
              </a:spcBef>
              <a:spcAft>
                <a:spcPts val="0"/>
              </a:spcAft>
              <a:buClr>
                <a:schemeClr val="dk1"/>
              </a:buClr>
              <a:buSzPts val="3200"/>
              <a:buFont typeface="Arial"/>
              <a:buChar char="•"/>
            </a:pPr>
            <a:r>
              <a:rPr lang="en-US"/>
              <a:t>Reassuringly secure.</a:t>
            </a:r>
            <a:endParaRPr/>
          </a:p>
          <a:p>
            <a:pPr indent="-342900" lvl="0" marL="342900" rtl="0" algn="l">
              <a:spcBef>
                <a:spcPts val="640"/>
              </a:spcBef>
              <a:spcAft>
                <a:spcPts val="0"/>
              </a:spcAft>
              <a:buClr>
                <a:schemeClr val="dk1"/>
              </a:buClr>
              <a:buSzPts val="3200"/>
              <a:buFont typeface="Arial"/>
              <a:buChar char="•"/>
            </a:pPr>
            <a:r>
              <a:rPr lang="en-US"/>
              <a:t>Exceedingly scalable.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Django Apps</a:t>
            </a:r>
            <a:endParaRPr/>
          </a:p>
        </p:txBody>
      </p:sp>
      <p:sp>
        <p:nvSpPr>
          <p:cNvPr id="413" name="Google Shape;413;p5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b="1" lang="en-US"/>
              <a:t>tests.py: </a:t>
            </a:r>
            <a:r>
              <a:rPr lang="en-US"/>
              <a:t>To test that your code is behaving correctly, Django supports writing tests (unit, functional, or integration) and will look for them inside this file.</a:t>
            </a:r>
            <a:endParaRPr/>
          </a:p>
          <a:p>
            <a:pPr indent="-342900" lvl="0" marL="342900" rtl="0" algn="l">
              <a:spcBef>
                <a:spcPts val="640"/>
              </a:spcBef>
              <a:spcAft>
                <a:spcPts val="0"/>
              </a:spcAft>
              <a:buClr>
                <a:schemeClr val="dk1"/>
              </a:buClr>
              <a:buSzPts val="3200"/>
              <a:buFont typeface="Arial"/>
              <a:buChar char="•"/>
            </a:pPr>
            <a:r>
              <a:rPr b="1" lang="en-US"/>
              <a:t>views.py: </a:t>
            </a:r>
            <a:r>
              <a:rPr lang="en-US"/>
              <a:t>Your Django views (the code that responds to HTTP requests) will go in here.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View Details</a:t>
            </a:r>
            <a:endParaRPr/>
          </a:p>
        </p:txBody>
      </p:sp>
      <p:sp>
        <p:nvSpPr>
          <p:cNvPr id="419" name="Google Shape;419;p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b="1" lang="en-US"/>
              <a:t>POST: </a:t>
            </a:r>
            <a:r>
              <a:rPr lang="en-US"/>
              <a:t>Another QueryDict containing the parameters sent to the view in a POST request, like from a form submission.</a:t>
            </a:r>
            <a:endParaRPr/>
          </a:p>
          <a:p>
            <a:pPr indent="-342900" lvl="0" marL="342900" rtl="0" algn="l">
              <a:spcBef>
                <a:spcPts val="640"/>
              </a:spcBef>
              <a:spcAft>
                <a:spcPts val="0"/>
              </a:spcAft>
              <a:buClr>
                <a:schemeClr val="dk1"/>
              </a:buClr>
              <a:buSzPts val="3200"/>
              <a:buFont typeface="Arial"/>
              <a:buChar char="•"/>
            </a:pPr>
            <a:r>
              <a:rPr b="1" lang="en-US"/>
              <a:t>headers: </a:t>
            </a:r>
            <a:r>
              <a:rPr lang="en-US"/>
              <a:t>A case-insensitive key dictionary with the HTTP headers from the request.</a:t>
            </a:r>
            <a:endParaRPr/>
          </a:p>
          <a:p>
            <a:pPr indent="-342900" lvl="0" marL="342900" rtl="0" algn="l">
              <a:spcBef>
                <a:spcPts val="640"/>
              </a:spcBef>
              <a:spcAft>
                <a:spcPts val="0"/>
              </a:spcAft>
              <a:buClr>
                <a:schemeClr val="dk1"/>
              </a:buClr>
              <a:buSzPts val="3200"/>
              <a:buFont typeface="Arial"/>
              <a:buChar char="•"/>
            </a:pPr>
            <a:r>
              <a:rPr b="1" lang="en-US"/>
              <a:t>path: </a:t>
            </a:r>
            <a:r>
              <a:rPr lang="en-US"/>
              <a:t>This is the path used in the request.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URL Mapping Detail</a:t>
            </a:r>
            <a:endParaRPr/>
          </a:p>
        </p:txBody>
      </p:sp>
      <p:sp>
        <p:nvSpPr>
          <p:cNvPr id="425" name="Google Shape;425;p5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The URL-to-view mapping is defined in the file that Django automatically created called </a:t>
            </a:r>
            <a:r>
              <a:rPr b="1" lang="en-US"/>
              <a:t>urls.py</a:t>
            </a:r>
            <a:endParaRPr/>
          </a:p>
        </p:txBody>
      </p:sp>
      <p:pic>
        <p:nvPicPr>
          <p:cNvPr id="426" name="Google Shape;426;p52"/>
          <p:cNvPicPr preferRelativeResize="0"/>
          <p:nvPr/>
        </p:nvPicPr>
        <p:blipFill rotWithShape="1">
          <a:blip r:embed="rId3">
            <a:alphaModFix/>
          </a:blip>
          <a:srcRect b="0" l="0" r="0" t="0"/>
          <a:stretch/>
        </p:blipFill>
        <p:spPr>
          <a:xfrm>
            <a:off x="1524000" y="3240663"/>
            <a:ext cx="5899513" cy="3068062"/>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URL Mapping Detail</a:t>
            </a:r>
            <a:endParaRPr/>
          </a:p>
        </p:txBody>
      </p:sp>
      <p:sp>
        <p:nvSpPr>
          <p:cNvPr id="433" name="Google Shape;433;p5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b="1" lang="en-US"/>
              <a:t>urlpatterns, </a:t>
            </a:r>
            <a:r>
              <a:rPr lang="en-US"/>
              <a:t>which is a list of paths that Django evaluates in turn until it finds a match for the URL being requested.</a:t>
            </a:r>
            <a:endParaRPr/>
          </a:p>
          <a:p>
            <a:pPr indent="-342900" lvl="0" marL="342900" rtl="0" algn="l">
              <a:spcBef>
                <a:spcPts val="640"/>
              </a:spcBef>
              <a:spcAft>
                <a:spcPts val="0"/>
              </a:spcAft>
              <a:buClr>
                <a:schemeClr val="dk1"/>
              </a:buClr>
              <a:buSzPts val="3200"/>
              <a:buFont typeface="Arial"/>
              <a:buChar char="•"/>
            </a:pPr>
            <a:r>
              <a:rPr lang="en-US"/>
              <a:t>Django calls it with an </a:t>
            </a:r>
            <a:r>
              <a:rPr b="1" lang="en-US"/>
              <a:t>HttpRequest </a:t>
            </a:r>
            <a:r>
              <a:rPr lang="en-US"/>
              <a:t>instance and any parameters parsed from the URL.</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GET, POST, and QueryDict Objects</a:t>
            </a:r>
            <a:endParaRPr/>
          </a:p>
        </p:txBody>
      </p:sp>
      <p:sp>
        <p:nvSpPr>
          <p:cNvPr id="439" name="Google Shape;439;p5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Django automatically parses these parameter strings into </a:t>
            </a:r>
            <a:r>
              <a:rPr b="1" lang="en-US"/>
              <a:t>QueryDict</a:t>
            </a:r>
            <a:r>
              <a:rPr lang="en-US"/>
              <a:t> objects.</a:t>
            </a:r>
            <a:endParaRPr/>
          </a:p>
          <a:p>
            <a:pPr indent="-139700" lvl="0" marL="342900" rtl="0" algn="l">
              <a:spcBef>
                <a:spcPts val="640"/>
              </a:spcBef>
              <a:spcAft>
                <a:spcPts val="0"/>
              </a:spcAft>
              <a:buClr>
                <a:schemeClr val="dk1"/>
              </a:buClr>
              <a:buSzPts val="3200"/>
              <a:buFont typeface="Arial"/>
              <a:buNone/>
            </a:pPr>
            <a:r>
              <a:t/>
            </a:r>
            <a:endParaRPr/>
          </a:p>
          <a:p>
            <a:pPr indent="-342900" lvl="0" marL="342900" rtl="0" algn="l">
              <a:spcBef>
                <a:spcPts val="640"/>
              </a:spcBef>
              <a:spcAft>
                <a:spcPts val="0"/>
              </a:spcAft>
              <a:buClr>
                <a:schemeClr val="dk1"/>
              </a:buClr>
              <a:buSzPts val="3200"/>
              <a:buFont typeface="Arial"/>
              <a:buChar char="•"/>
            </a:pPr>
            <a:r>
              <a:rPr b="1" lang="en-US"/>
              <a:t>QueryDict</a:t>
            </a:r>
            <a:r>
              <a:rPr lang="en-US"/>
              <a:t> objects are objects that mostly behave like dictionaries, except that they can contain multiple values for a key.</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GET, POST, and QueryDict Objects</a:t>
            </a:r>
            <a:endParaRPr/>
          </a:p>
        </p:txBody>
      </p:sp>
      <p:sp>
        <p:nvSpPr>
          <p:cNvPr id="446" name="Google Shape;446;p5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First, the QueryDict qd is constructed from a parameter string:</a:t>
            </a:r>
            <a:endParaRPr/>
          </a:p>
          <a:p>
            <a:pPr indent="-139700" lvl="0" marL="342900" rtl="0" algn="l">
              <a:spcBef>
                <a:spcPts val="640"/>
              </a:spcBef>
              <a:spcAft>
                <a:spcPts val="0"/>
              </a:spcAft>
              <a:buClr>
                <a:schemeClr val="dk1"/>
              </a:buClr>
              <a:buSzPts val="3200"/>
              <a:buFont typeface="Arial"/>
              <a:buNone/>
            </a:pPr>
            <a:r>
              <a:t/>
            </a:r>
            <a:endParaRPr/>
          </a:p>
          <a:p>
            <a:pPr indent="-139700" lvl="0" marL="342900" rtl="0" algn="l">
              <a:spcBef>
                <a:spcPts val="640"/>
              </a:spcBef>
              <a:spcAft>
                <a:spcPts val="0"/>
              </a:spcAft>
              <a:buClr>
                <a:schemeClr val="dk1"/>
              </a:buClr>
              <a:buSzPts val="3200"/>
              <a:buFont typeface="Arial"/>
              <a:buNone/>
            </a:pPr>
            <a:r>
              <a:t/>
            </a:r>
            <a:endParaRPr/>
          </a:p>
          <a:p>
            <a:pPr indent="-342900" lvl="0" marL="342900" rtl="0" algn="l">
              <a:spcBef>
                <a:spcPts val="640"/>
              </a:spcBef>
              <a:spcAft>
                <a:spcPts val="0"/>
              </a:spcAft>
              <a:buClr>
                <a:schemeClr val="dk1"/>
              </a:buClr>
              <a:buSzPts val="3200"/>
              <a:buFont typeface="Arial"/>
              <a:buChar char="•"/>
            </a:pPr>
            <a:r>
              <a:rPr lang="en-US"/>
              <a:t>When accessing items with square bracket notation or the get method</a:t>
            </a:r>
            <a:endParaRPr/>
          </a:p>
        </p:txBody>
      </p:sp>
      <p:pic>
        <p:nvPicPr>
          <p:cNvPr id="447" name="Google Shape;447;p55"/>
          <p:cNvPicPr preferRelativeResize="0"/>
          <p:nvPr/>
        </p:nvPicPr>
        <p:blipFill rotWithShape="1">
          <a:blip r:embed="rId3">
            <a:alphaModFix/>
          </a:blip>
          <a:srcRect b="0" l="0" r="0" t="0"/>
          <a:stretch/>
        </p:blipFill>
        <p:spPr>
          <a:xfrm>
            <a:off x="1371600" y="2971800"/>
            <a:ext cx="6076950" cy="652238"/>
          </a:xfrm>
          <a:prstGeom prst="rect">
            <a:avLst/>
          </a:prstGeom>
          <a:noFill/>
          <a:ln>
            <a:noFill/>
          </a:ln>
        </p:spPr>
      </p:pic>
      <p:pic>
        <p:nvPicPr>
          <p:cNvPr id="448" name="Google Shape;448;p55"/>
          <p:cNvPicPr preferRelativeResize="0"/>
          <p:nvPr/>
        </p:nvPicPr>
        <p:blipFill rotWithShape="1">
          <a:blip r:embed="rId4">
            <a:alphaModFix/>
          </a:blip>
          <a:srcRect b="0" l="0" r="0" t="0"/>
          <a:stretch/>
        </p:blipFill>
        <p:spPr>
          <a:xfrm>
            <a:off x="2590800" y="5001263"/>
            <a:ext cx="2743200" cy="1469784"/>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GET, POST, and QueryDict Objects</a:t>
            </a:r>
            <a:endParaRPr/>
          </a:p>
        </p:txBody>
      </p:sp>
      <p:sp>
        <p:nvSpPr>
          <p:cNvPr id="454" name="Google Shape;454;p5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To access all the values for a key, the getlist method should be used:</a:t>
            </a:r>
            <a:endParaRPr/>
          </a:p>
          <a:p>
            <a:pPr indent="-139700" lvl="0" marL="342900" rtl="0" algn="l">
              <a:spcBef>
                <a:spcPts val="640"/>
              </a:spcBef>
              <a:spcAft>
                <a:spcPts val="0"/>
              </a:spcAft>
              <a:buClr>
                <a:schemeClr val="dk1"/>
              </a:buClr>
              <a:buSzPts val="3200"/>
              <a:buFont typeface="Arial"/>
              <a:buNone/>
            </a:pPr>
            <a:r>
              <a:t/>
            </a:r>
            <a:endParaRPr/>
          </a:p>
          <a:p>
            <a:pPr indent="-139700" lvl="0" marL="342900" rtl="0" algn="l">
              <a:spcBef>
                <a:spcPts val="640"/>
              </a:spcBef>
              <a:spcAft>
                <a:spcPts val="0"/>
              </a:spcAft>
              <a:buClr>
                <a:schemeClr val="dk1"/>
              </a:buClr>
              <a:buSzPts val="3200"/>
              <a:buFont typeface="Arial"/>
              <a:buNone/>
            </a:pPr>
            <a:r>
              <a:t/>
            </a:r>
            <a:endParaRPr/>
          </a:p>
          <a:p>
            <a:pPr indent="-342900" lvl="0" marL="342900" rtl="0" algn="l">
              <a:spcBef>
                <a:spcPts val="640"/>
              </a:spcBef>
              <a:spcAft>
                <a:spcPts val="0"/>
              </a:spcAft>
              <a:buClr>
                <a:schemeClr val="dk1"/>
              </a:buClr>
              <a:buSzPts val="3200"/>
              <a:buFont typeface="Arial"/>
              <a:buChar char="•"/>
            </a:pPr>
            <a:r>
              <a:rPr lang="en-US"/>
              <a:t>getlist will always return a list—it will be empty if the key does not exist.</a:t>
            </a:r>
            <a:endParaRPr/>
          </a:p>
        </p:txBody>
      </p:sp>
      <p:pic>
        <p:nvPicPr>
          <p:cNvPr id="455" name="Google Shape;455;p56"/>
          <p:cNvPicPr preferRelativeResize="0"/>
          <p:nvPr/>
        </p:nvPicPr>
        <p:blipFill rotWithShape="1">
          <a:blip r:embed="rId3">
            <a:alphaModFix/>
          </a:blip>
          <a:srcRect b="0" l="0" r="0" t="0"/>
          <a:stretch/>
        </p:blipFill>
        <p:spPr>
          <a:xfrm>
            <a:off x="2286000" y="2743200"/>
            <a:ext cx="4267200" cy="928613"/>
          </a:xfrm>
          <a:prstGeom prst="rect">
            <a:avLst/>
          </a:prstGeom>
          <a:noFill/>
          <a:ln>
            <a:noFill/>
          </a:ln>
        </p:spPr>
      </p:pic>
      <p:pic>
        <p:nvPicPr>
          <p:cNvPr id="456" name="Google Shape;456;p56"/>
          <p:cNvPicPr preferRelativeResize="0"/>
          <p:nvPr/>
        </p:nvPicPr>
        <p:blipFill rotWithShape="1">
          <a:blip r:embed="rId4">
            <a:alphaModFix/>
          </a:blip>
          <a:srcRect b="0" l="0" r="0" t="0"/>
          <a:stretch/>
        </p:blipFill>
        <p:spPr>
          <a:xfrm>
            <a:off x="2286000" y="5105399"/>
            <a:ext cx="4267200" cy="808653"/>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GET, POST, and QueryDict Objects</a:t>
            </a:r>
            <a:endParaRPr/>
          </a:p>
        </p:txBody>
      </p:sp>
      <p:sp>
        <p:nvSpPr>
          <p:cNvPr id="462" name="Google Shape;462;p57"/>
          <p:cNvSpPr txBox="1"/>
          <p:nvPr>
            <p:ph idx="1" type="body"/>
          </p:nvPr>
        </p:nvSpPr>
        <p:spPr>
          <a:xfrm>
            <a:off x="457200" y="1417638"/>
            <a:ext cx="8229600" cy="47085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The QueryDict objects for GET and POST are immutable (they cannot be changed), so the copy method should be used to get a mutable copy if you need to change its values:</a:t>
            </a:r>
            <a:endParaRPr/>
          </a:p>
        </p:txBody>
      </p:sp>
      <p:pic>
        <p:nvPicPr>
          <p:cNvPr id="463" name="Google Shape;463;p57"/>
          <p:cNvPicPr preferRelativeResize="0"/>
          <p:nvPr/>
        </p:nvPicPr>
        <p:blipFill rotWithShape="1">
          <a:blip r:embed="rId3">
            <a:alphaModFix/>
          </a:blip>
          <a:srcRect b="0" l="0" r="0" t="0"/>
          <a:stretch/>
        </p:blipFill>
        <p:spPr>
          <a:xfrm>
            <a:off x="1219200" y="4038600"/>
            <a:ext cx="6248400" cy="239673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GET, POST, and QueryDict Objects</a:t>
            </a:r>
            <a:endParaRPr/>
          </a:p>
        </p:txBody>
      </p:sp>
      <p:sp>
        <p:nvSpPr>
          <p:cNvPr id="469" name="Google Shape;469;p5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To give an example of how QueryDict is populated from a URL, imagine an example URL: </a:t>
            </a:r>
            <a:r>
              <a:rPr b="1" lang="en-US"/>
              <a:t>http://127.0.0.1:8000?val1=a&amp;val2=b&amp;val2=c&amp;val3</a:t>
            </a:r>
            <a:endParaRPr/>
          </a:p>
        </p:txBody>
      </p:sp>
      <p:pic>
        <p:nvPicPr>
          <p:cNvPr id="470" name="Google Shape;470;p58"/>
          <p:cNvPicPr preferRelativeResize="0"/>
          <p:nvPr/>
        </p:nvPicPr>
        <p:blipFill rotWithShape="1">
          <a:blip r:embed="rId3">
            <a:alphaModFix/>
          </a:blip>
          <a:srcRect b="0" l="0" r="0" t="0"/>
          <a:stretch/>
        </p:blipFill>
        <p:spPr>
          <a:xfrm>
            <a:off x="990600" y="4800600"/>
            <a:ext cx="7543801" cy="605162"/>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GET, POST, and QueryDict Objects</a:t>
            </a:r>
            <a:endParaRPr/>
          </a:p>
        </p:txBody>
      </p:sp>
      <p:sp>
        <p:nvSpPr>
          <p:cNvPr id="476" name="Google Shape;476;p5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Access the parameters inside the view function as follows:</a:t>
            </a:r>
            <a:endParaRPr/>
          </a:p>
          <a:p>
            <a:pPr indent="-139700" lvl="0" marL="342900" rtl="0" algn="l">
              <a:spcBef>
                <a:spcPts val="640"/>
              </a:spcBef>
              <a:spcAft>
                <a:spcPts val="0"/>
              </a:spcAft>
              <a:buClr>
                <a:schemeClr val="dk1"/>
              </a:buClr>
              <a:buSzPts val="3200"/>
              <a:buFont typeface="Arial"/>
              <a:buNone/>
            </a:pPr>
            <a:r>
              <a:t/>
            </a:r>
            <a:endParaRPr/>
          </a:p>
          <a:p>
            <a:pPr indent="-139700" lvl="0" marL="342900" rtl="0" algn="l">
              <a:spcBef>
                <a:spcPts val="640"/>
              </a:spcBef>
              <a:spcAft>
                <a:spcPts val="0"/>
              </a:spcAft>
              <a:buClr>
                <a:schemeClr val="dk1"/>
              </a:buClr>
              <a:buSzPts val="3200"/>
              <a:buFont typeface="Arial"/>
              <a:buNone/>
            </a:pPr>
            <a:r>
              <a:t/>
            </a:r>
            <a:endParaRPr/>
          </a:p>
          <a:p>
            <a:pPr indent="-342900" lvl="0" marL="342900" rtl="0" algn="l">
              <a:spcBef>
                <a:spcPts val="640"/>
              </a:spcBef>
              <a:spcAft>
                <a:spcPts val="0"/>
              </a:spcAft>
              <a:buClr>
                <a:schemeClr val="dk1"/>
              </a:buClr>
              <a:buSzPts val="3200"/>
              <a:buFont typeface="Arial"/>
              <a:buChar char="•"/>
            </a:pPr>
            <a:r>
              <a:rPr lang="en-US"/>
              <a:t>Using standard dictionary access, it would return the value </a:t>
            </a:r>
            <a:r>
              <a:rPr b="1" lang="en-US"/>
              <a:t>a.</a:t>
            </a:r>
            <a:endParaRPr/>
          </a:p>
        </p:txBody>
      </p:sp>
      <p:pic>
        <p:nvPicPr>
          <p:cNvPr id="477" name="Google Shape;477;p59"/>
          <p:cNvPicPr preferRelativeResize="0"/>
          <p:nvPr/>
        </p:nvPicPr>
        <p:blipFill rotWithShape="1">
          <a:blip r:embed="rId3">
            <a:alphaModFix/>
          </a:blip>
          <a:srcRect b="0" l="0" r="0" t="0"/>
          <a:stretch/>
        </p:blipFill>
        <p:spPr>
          <a:xfrm>
            <a:off x="2743200" y="2750820"/>
            <a:ext cx="3657600" cy="685800"/>
          </a:xfrm>
          <a:prstGeom prst="rect">
            <a:avLst/>
          </a:prstGeom>
          <a:noFill/>
          <a:ln>
            <a:noFill/>
          </a:ln>
        </p:spPr>
      </p:pic>
      <p:pic>
        <p:nvPicPr>
          <p:cNvPr id="478" name="Google Shape;478;p59"/>
          <p:cNvPicPr preferRelativeResize="0"/>
          <p:nvPr/>
        </p:nvPicPr>
        <p:blipFill rotWithShape="1">
          <a:blip r:embed="rId4">
            <a:alphaModFix/>
          </a:blip>
          <a:srcRect b="0" l="0" r="0" t="0"/>
          <a:stretch/>
        </p:blipFill>
        <p:spPr>
          <a:xfrm>
            <a:off x="2857500" y="5257800"/>
            <a:ext cx="3429000" cy="619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nvSpPr>
        <p:spPr>
          <a:xfrm>
            <a:off x="588264" y="2438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chemeClr val="dk2"/>
                </a:solidFill>
                <a:latin typeface="Arial"/>
                <a:ea typeface="Arial"/>
                <a:cs typeface="Arial"/>
                <a:sym typeface="Arial"/>
              </a:rPr>
              <a:t>Scaffolding a Django Project </a:t>
            </a:r>
            <a:endParaRPr/>
          </a:p>
          <a:p>
            <a:pPr indent="0" lvl="0" marL="0" marR="0" rtl="0" algn="ctr">
              <a:spcBef>
                <a:spcPts val="800"/>
              </a:spcBef>
              <a:spcAft>
                <a:spcPts val="0"/>
              </a:spcAft>
              <a:buNone/>
            </a:pPr>
            <a:r>
              <a:rPr b="1" lang="en-US" sz="4000">
                <a:solidFill>
                  <a:schemeClr val="dk2"/>
                </a:solidFill>
                <a:latin typeface="Arial"/>
                <a:ea typeface="Arial"/>
                <a:cs typeface="Arial"/>
                <a:sym typeface="Arial"/>
              </a:rPr>
              <a:t>and App</a:t>
            </a:r>
            <a:endParaRPr b="1" sz="4000">
              <a:solidFill>
                <a:schemeClr val="dk2"/>
              </a:solidFill>
              <a:latin typeface="Impact"/>
              <a:ea typeface="Impact"/>
              <a:cs typeface="Impact"/>
              <a:sym typeface="Impact"/>
            </a:endParaRPr>
          </a:p>
        </p:txBody>
      </p:sp>
      <p:sp>
        <p:nvSpPr>
          <p:cNvPr id="128" name="Google Shape;128;p6"/>
          <p:cNvSpPr txBox="1"/>
          <p:nvPr>
            <p:ph idx="12" type="sldNum"/>
          </p:nvPr>
        </p:nvSpPr>
        <p:spPr>
          <a:xfrm>
            <a:off x="7010400" y="6153150"/>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r>
              <a:rPr lang="en-US"/>
              <a:t>/31</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GET, POST, and QueryDict Objects</a:t>
            </a:r>
            <a:endParaRPr/>
          </a:p>
        </p:txBody>
      </p:sp>
      <p:sp>
        <p:nvSpPr>
          <p:cNvPr id="485" name="Google Shape;485;p6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Using standard dictionary access, there are two values set for the val2 key, so it would return the last value, c:</a:t>
            </a:r>
            <a:endParaRPr/>
          </a:p>
          <a:p>
            <a:pPr indent="-139700" lvl="0" marL="342900" rtl="0" algn="l">
              <a:spcBef>
                <a:spcPts val="640"/>
              </a:spcBef>
              <a:spcAft>
                <a:spcPts val="0"/>
              </a:spcAft>
              <a:buClr>
                <a:schemeClr val="dk1"/>
              </a:buClr>
              <a:buSzPts val="3200"/>
              <a:buFont typeface="Arial"/>
              <a:buNone/>
            </a:pPr>
            <a:r>
              <a:t/>
            </a:r>
            <a:endParaRPr/>
          </a:p>
          <a:p>
            <a:pPr indent="-139700" lvl="0" marL="342900" rtl="0" algn="l">
              <a:spcBef>
                <a:spcPts val="640"/>
              </a:spcBef>
              <a:spcAft>
                <a:spcPts val="0"/>
              </a:spcAft>
              <a:buClr>
                <a:schemeClr val="dk1"/>
              </a:buClr>
              <a:buSzPts val="3200"/>
              <a:buFont typeface="Arial"/>
              <a:buNone/>
            </a:pPr>
            <a:r>
              <a:t/>
            </a:r>
            <a:endParaRPr/>
          </a:p>
          <a:p>
            <a:pPr indent="-342900" lvl="0" marL="342900" rtl="0" algn="l">
              <a:spcBef>
                <a:spcPts val="640"/>
              </a:spcBef>
              <a:spcAft>
                <a:spcPts val="0"/>
              </a:spcAft>
              <a:buClr>
                <a:schemeClr val="dk1"/>
              </a:buClr>
              <a:buSzPts val="3200"/>
              <a:buFont typeface="Arial"/>
              <a:buChar char="•"/>
            </a:pPr>
            <a:r>
              <a:rPr lang="en-US"/>
              <a:t>This would return a list of all the values for val2: ["b", "c"]:</a:t>
            </a:r>
            <a:endParaRPr/>
          </a:p>
        </p:txBody>
      </p:sp>
      <p:pic>
        <p:nvPicPr>
          <p:cNvPr id="486" name="Google Shape;486;p60"/>
          <p:cNvPicPr preferRelativeResize="0"/>
          <p:nvPr/>
        </p:nvPicPr>
        <p:blipFill rotWithShape="1">
          <a:blip r:embed="rId3">
            <a:alphaModFix/>
          </a:blip>
          <a:srcRect b="0" l="0" r="0" t="0"/>
          <a:stretch/>
        </p:blipFill>
        <p:spPr>
          <a:xfrm>
            <a:off x="2166937" y="3486150"/>
            <a:ext cx="4810125" cy="533400"/>
          </a:xfrm>
          <a:prstGeom prst="rect">
            <a:avLst/>
          </a:prstGeom>
          <a:noFill/>
          <a:ln>
            <a:noFill/>
          </a:ln>
        </p:spPr>
      </p:pic>
      <p:pic>
        <p:nvPicPr>
          <p:cNvPr id="487" name="Google Shape;487;p60"/>
          <p:cNvPicPr preferRelativeResize="0"/>
          <p:nvPr/>
        </p:nvPicPr>
        <p:blipFill rotWithShape="1">
          <a:blip r:embed="rId4">
            <a:alphaModFix/>
          </a:blip>
          <a:srcRect b="0" l="0" r="0" t="0"/>
          <a:stretch/>
        </p:blipFill>
        <p:spPr>
          <a:xfrm>
            <a:off x="2514600" y="5641975"/>
            <a:ext cx="3762375" cy="6667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GET, POST, and QueryDict Objects</a:t>
            </a:r>
            <a:endParaRPr/>
          </a:p>
        </p:txBody>
      </p:sp>
      <p:sp>
        <p:nvSpPr>
          <p:cNvPr id="494" name="Google Shape;494;p6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This key is in the query string but has no value set, so this returns an empty string.</a:t>
            </a:r>
            <a:endParaRPr/>
          </a:p>
          <a:p>
            <a:pPr indent="-139700" lvl="0" marL="342900" rtl="0" algn="l">
              <a:spcBef>
                <a:spcPts val="640"/>
              </a:spcBef>
              <a:spcAft>
                <a:spcPts val="0"/>
              </a:spcAft>
              <a:buClr>
                <a:schemeClr val="dk1"/>
              </a:buClr>
              <a:buSzPts val="3200"/>
              <a:buFont typeface="Arial"/>
              <a:buNone/>
            </a:pPr>
            <a:r>
              <a:t/>
            </a:r>
            <a:endParaRPr/>
          </a:p>
          <a:p>
            <a:pPr indent="-139700" lvl="0" marL="342900" rtl="0" algn="l">
              <a:spcBef>
                <a:spcPts val="640"/>
              </a:spcBef>
              <a:spcAft>
                <a:spcPts val="0"/>
              </a:spcAft>
              <a:buClr>
                <a:schemeClr val="dk1"/>
              </a:buClr>
              <a:buSzPts val="3200"/>
              <a:buFont typeface="Arial"/>
              <a:buNone/>
            </a:pPr>
            <a:r>
              <a:t/>
            </a:r>
            <a:endParaRPr/>
          </a:p>
          <a:p>
            <a:pPr indent="-342900" lvl="0" marL="342900" rtl="0" algn="l">
              <a:spcBef>
                <a:spcPts val="640"/>
              </a:spcBef>
              <a:spcAft>
                <a:spcPts val="0"/>
              </a:spcAft>
              <a:buClr>
                <a:schemeClr val="dk1"/>
              </a:buClr>
              <a:buSzPts val="3200"/>
              <a:buFont typeface="Arial"/>
              <a:buChar char="•"/>
            </a:pPr>
            <a:r>
              <a:rPr lang="en-US"/>
              <a:t>This key is not set, so KeyError will be raised. Use request.GET.get("val4") instead, which will return None:</a:t>
            </a:r>
            <a:endParaRPr/>
          </a:p>
        </p:txBody>
      </p:sp>
      <p:pic>
        <p:nvPicPr>
          <p:cNvPr id="495" name="Google Shape;495;p61"/>
          <p:cNvPicPr preferRelativeResize="0"/>
          <p:nvPr/>
        </p:nvPicPr>
        <p:blipFill rotWithShape="1">
          <a:blip r:embed="rId3">
            <a:alphaModFix/>
          </a:blip>
          <a:srcRect b="0" l="0" r="0" t="0"/>
          <a:stretch/>
        </p:blipFill>
        <p:spPr>
          <a:xfrm>
            <a:off x="2590800" y="2969577"/>
            <a:ext cx="3638550" cy="638175"/>
          </a:xfrm>
          <a:prstGeom prst="rect">
            <a:avLst/>
          </a:prstGeom>
          <a:noFill/>
          <a:ln>
            <a:noFill/>
          </a:ln>
        </p:spPr>
      </p:pic>
      <p:pic>
        <p:nvPicPr>
          <p:cNvPr id="496" name="Google Shape;496;p61"/>
          <p:cNvPicPr preferRelativeResize="0"/>
          <p:nvPr/>
        </p:nvPicPr>
        <p:blipFill rotWithShape="1">
          <a:blip r:embed="rId4">
            <a:alphaModFix/>
          </a:blip>
          <a:srcRect b="0" l="0" r="0" t="0"/>
          <a:stretch/>
        </p:blipFill>
        <p:spPr>
          <a:xfrm>
            <a:off x="2124075" y="5615305"/>
            <a:ext cx="4895850" cy="6667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Exploring Django Settings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6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settings.py</a:t>
            </a:r>
            <a:endParaRPr/>
          </a:p>
        </p:txBody>
      </p:sp>
      <p:sp>
        <p:nvSpPr>
          <p:cNvPr id="507" name="Google Shape;507;p6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This file contains many settings that can be used to customize Django. A default settings. py file was created for you when you started the project.</a:t>
            </a:r>
            <a:endParaRPr/>
          </a:p>
        </p:txBody>
      </p:sp>
      <p:pic>
        <p:nvPicPr>
          <p:cNvPr id="508" name="Google Shape;508;p63"/>
          <p:cNvPicPr preferRelativeResize="0"/>
          <p:nvPr/>
        </p:nvPicPr>
        <p:blipFill rotWithShape="1">
          <a:blip r:embed="rId3">
            <a:alphaModFix/>
          </a:blip>
          <a:srcRect b="37713" l="0" r="0" t="0"/>
          <a:stretch/>
        </p:blipFill>
        <p:spPr>
          <a:xfrm>
            <a:off x="1676400" y="3810000"/>
            <a:ext cx="5334498" cy="240202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settings.py</a:t>
            </a:r>
            <a:endParaRPr/>
          </a:p>
        </p:txBody>
      </p:sp>
      <p:sp>
        <p:nvSpPr>
          <p:cNvPr id="514" name="Google Shape;514;p67"/>
          <p:cNvSpPr txBox="1"/>
          <p:nvPr>
            <p:ph idx="1" type="body"/>
          </p:nvPr>
        </p:nvSpPr>
        <p:spPr>
          <a:xfrm>
            <a:off x="457200" y="2787534"/>
            <a:ext cx="8229600" cy="333862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This is the Python module that Django will load first to find URLs. Note that it is the file we added our index view URL map to previously.</a:t>
            </a:r>
            <a:endParaRPr/>
          </a:p>
        </p:txBody>
      </p:sp>
      <p:pic>
        <p:nvPicPr>
          <p:cNvPr id="515" name="Google Shape;515;p67"/>
          <p:cNvPicPr preferRelativeResize="0"/>
          <p:nvPr/>
        </p:nvPicPr>
        <p:blipFill rotWithShape="1">
          <a:blip r:embed="rId3">
            <a:alphaModFix/>
          </a:blip>
          <a:srcRect b="0" l="0" r="0" t="0"/>
          <a:stretch/>
        </p:blipFill>
        <p:spPr>
          <a:xfrm>
            <a:off x="2209800" y="1828800"/>
            <a:ext cx="4724400" cy="547572"/>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settings.py</a:t>
            </a:r>
            <a:endParaRPr/>
          </a:p>
        </p:txBody>
      </p:sp>
      <p:sp>
        <p:nvSpPr>
          <p:cNvPr id="522" name="Google Shape;522;p68"/>
          <p:cNvSpPr txBox="1"/>
          <p:nvPr>
            <p:ph idx="1" type="body"/>
          </p:nvPr>
        </p:nvSpPr>
        <p:spPr>
          <a:xfrm>
            <a:off x="457200" y="3429000"/>
            <a:ext cx="8686800" cy="17065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This tells Django it should look in a templates directory inside each INSTALLED_ APP when loading a template to render. We don't have a templates directory for reviews yet.</a:t>
            </a:r>
            <a:endParaRPr/>
          </a:p>
        </p:txBody>
      </p:sp>
      <p:pic>
        <p:nvPicPr>
          <p:cNvPr id="523" name="Google Shape;523;p68"/>
          <p:cNvPicPr preferRelativeResize="0"/>
          <p:nvPr/>
        </p:nvPicPr>
        <p:blipFill rotWithShape="1">
          <a:blip r:embed="rId3">
            <a:alphaModFix/>
          </a:blip>
          <a:srcRect b="0" l="0" r="0" t="0"/>
          <a:stretch/>
        </p:blipFill>
        <p:spPr>
          <a:xfrm>
            <a:off x="1066800" y="1430338"/>
            <a:ext cx="6981340" cy="1312862"/>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Rendering Variables in Templates</a:t>
            </a:r>
            <a:endParaRPr/>
          </a:p>
        </p:txBody>
      </p:sp>
      <p:sp>
        <p:nvSpPr>
          <p:cNvPr id="529" name="Google Shape;529;p6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Templates aren't just static HTML. Most of the time, they will contain variables that are interpolated as part of the rendering process.</a:t>
            </a:r>
            <a:endParaRPr/>
          </a:p>
          <a:p>
            <a:pPr indent="-342900" lvl="0" marL="342900" rtl="0" algn="l">
              <a:spcBef>
                <a:spcPts val="640"/>
              </a:spcBef>
              <a:spcAft>
                <a:spcPts val="0"/>
              </a:spcAft>
              <a:buClr>
                <a:schemeClr val="dk1"/>
              </a:buClr>
              <a:buSzPts val="3200"/>
              <a:buFont typeface="Arial"/>
              <a:buChar char="•"/>
            </a:pPr>
            <a:r>
              <a:rPr lang="en-US"/>
              <a:t>Inside a template, variables are denoted by double braces, {{ }}</a:t>
            </a:r>
            <a:endParaRPr/>
          </a:p>
          <a:p>
            <a:pPr indent="-342900" lvl="0" marL="342900" rtl="0" algn="l">
              <a:spcBef>
                <a:spcPts val="640"/>
              </a:spcBef>
              <a:spcAft>
                <a:spcPts val="0"/>
              </a:spcAft>
              <a:buClr>
                <a:schemeClr val="dk1"/>
              </a:buClr>
              <a:buSzPts val="3200"/>
              <a:buFont typeface="Arial"/>
              <a:buChar char="•"/>
            </a:pPr>
            <a:r>
              <a:rPr lang="en-US"/>
              <a:t>To render a variable in a template, simply wrap it with braces: {{ book_name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7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4400"/>
              <a:buFont typeface="Arial"/>
              <a:buNone/>
            </a:pPr>
            <a:r>
              <a:rPr lang="en-US"/>
              <a:t>Summary</a:t>
            </a:r>
            <a:endParaRPr/>
          </a:p>
        </p:txBody>
      </p:sp>
      <p:sp>
        <p:nvSpPr>
          <p:cNvPr id="536" name="Google Shape;536;p78"/>
          <p:cNvSpPr txBox="1"/>
          <p:nvPr>
            <p:ph idx="1" type="body"/>
          </p:nvPr>
        </p:nvSpPr>
        <p:spPr>
          <a:xfrm>
            <a:off x="457200" y="1905000"/>
            <a:ext cx="8686800" cy="42211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Char char="-"/>
            </a:pPr>
            <a:r>
              <a:rPr lang="en-US"/>
              <a:t>HTTP protocol and the structure of HTTP requests and responses</a:t>
            </a:r>
            <a:endParaRPr/>
          </a:p>
          <a:p>
            <a:pPr indent="-342900" lvl="0" marL="342900" rtl="0" algn="l">
              <a:spcBef>
                <a:spcPts val="0"/>
              </a:spcBef>
              <a:spcAft>
                <a:spcPts val="0"/>
              </a:spcAft>
              <a:buClr>
                <a:schemeClr val="dk1"/>
              </a:buClr>
              <a:buSzPts val="2400"/>
              <a:buFont typeface="Arial"/>
              <a:buChar char="-"/>
            </a:pPr>
            <a:r>
              <a:rPr lang="en-US"/>
              <a:t>Django uses the MVT paradigm, and then how it parses a URL, generates an HTTP request, and sends it to a view to get an HTTP response</a:t>
            </a:r>
            <a:endParaRPr/>
          </a:p>
          <a:p>
            <a:pPr indent="-342900" lvl="0" marL="342900" rtl="0" algn="l">
              <a:spcBef>
                <a:spcPts val="0"/>
              </a:spcBef>
              <a:spcAft>
                <a:spcPts val="0"/>
              </a:spcAft>
              <a:buClr>
                <a:schemeClr val="dk1"/>
              </a:buClr>
              <a:buSzPts val="2400"/>
              <a:buFont typeface="Arial"/>
              <a:buChar char="-"/>
            </a:pPr>
            <a:r>
              <a:rPr lang="en-US"/>
              <a:t>Built two example views to illustrate how to get data from a request and use it when rendering templates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Create new project</a:t>
            </a:r>
            <a:endParaRPr/>
          </a:p>
        </p:txBody>
      </p:sp>
      <p:sp>
        <p:nvSpPr>
          <p:cNvPr id="134" name="Google Shape;134;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a:p>
        </p:txBody>
      </p:sp>
      <p:pic>
        <p:nvPicPr>
          <p:cNvPr id="135" name="Google Shape;135;p7"/>
          <p:cNvPicPr preferRelativeResize="0"/>
          <p:nvPr/>
        </p:nvPicPr>
        <p:blipFill rotWithShape="1">
          <a:blip r:embed="rId3">
            <a:alphaModFix/>
          </a:blip>
          <a:srcRect b="0" l="0" r="0" t="0"/>
          <a:stretch/>
        </p:blipFill>
        <p:spPr>
          <a:xfrm>
            <a:off x="1447800" y="1143000"/>
            <a:ext cx="6400800" cy="52124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Terminal command</a:t>
            </a:r>
            <a:endParaRPr/>
          </a:p>
        </p:txBody>
      </p:sp>
      <p:sp>
        <p:nvSpPr>
          <p:cNvPr id="141" name="Google Shape;141;p8"/>
          <p:cNvSpPr txBox="1"/>
          <p:nvPr>
            <p:ph idx="1" type="body"/>
          </p:nvPr>
        </p:nvSpPr>
        <p:spPr>
          <a:xfrm>
            <a:off x="457200" y="1447800"/>
            <a:ext cx="8229600" cy="46783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Position  will use to write commands to create projects, create applications.</a:t>
            </a:r>
            <a:endParaRPr/>
          </a:p>
        </p:txBody>
      </p:sp>
      <p:pic>
        <p:nvPicPr>
          <p:cNvPr id="142" name="Google Shape;142;p8"/>
          <p:cNvPicPr preferRelativeResize="0"/>
          <p:nvPr/>
        </p:nvPicPr>
        <p:blipFill rotWithShape="1">
          <a:blip r:embed="rId3">
            <a:alphaModFix/>
          </a:blip>
          <a:srcRect b="0" l="0" r="0" t="0"/>
          <a:stretch/>
        </p:blipFill>
        <p:spPr>
          <a:xfrm>
            <a:off x="1524001" y="2590800"/>
            <a:ext cx="5632634" cy="390461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Virtualenv</a:t>
            </a:r>
            <a:endParaRPr/>
          </a:p>
        </p:txBody>
      </p:sp>
      <p:sp>
        <p:nvSpPr>
          <p:cNvPr id="148" name="Google Shape;148;p9"/>
          <p:cNvSpPr txBox="1"/>
          <p:nvPr>
            <p:ph idx="1" type="body"/>
          </p:nvPr>
        </p:nvSpPr>
        <p:spPr>
          <a:xfrm>
            <a:off x="457200" y="1828800"/>
            <a:ext cx="8229600" cy="42973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Using a Python virtual environment, which will keep the Python packages for Web Development with Django separate from your system packages.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2014-02-09T07:44:29Z</dcterms:created>
  <dc:creator>iViettech</dc:creator>
</cp:coreProperties>
</file>