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x="6858000" cy="9144000"/>
  <p:embeddedFontLst>
    <p:embeddedFont>
      <p:font typeface="Merriweat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8" roundtripDataSignature="AMtx7mjIziQ1wQk1dvu0Ms9kQLATE/5q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erriweather-bold.fntdata"/><Relationship Id="rId12" Type="http://schemas.openxmlformats.org/officeDocument/2006/relationships/slide" Target="slides/slide7.xml"/><Relationship Id="rId34" Type="http://schemas.openxmlformats.org/officeDocument/2006/relationships/font" Target="fonts/Merriweather-regular.fntdata"/><Relationship Id="rId15" Type="http://schemas.openxmlformats.org/officeDocument/2006/relationships/slide" Target="slides/slide10.xml"/><Relationship Id="rId37" Type="http://schemas.openxmlformats.org/officeDocument/2006/relationships/font" Target="fonts/Merriweather-boldItalic.fntdata"/><Relationship Id="rId14" Type="http://schemas.openxmlformats.org/officeDocument/2006/relationships/slide" Target="slides/slide9.xml"/><Relationship Id="rId36" Type="http://schemas.openxmlformats.org/officeDocument/2006/relationships/font" Target="fonts/Merriweather-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2ea3b4464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22ea3b4464_0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222ea3b4464_0_5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2ea3b4464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2ea3b4464_0_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222ea3b4464_0_4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2ea3b4464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22ea3b4464_0_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222ea3b4464_0_5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2ea3b4464_0_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2ea3b4464_0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222ea3b4464_0_6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2ea3b4464_0_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22ea3b4464_0_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222ea3b4464_0_7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2ea3b4464_0_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2ea3b4464_0_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222ea3b4464_0_8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22ea3b4464_0_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22ea3b4464_0_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222ea3b4464_0_9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22ea3b4464_0_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22ea3b4464_0_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222ea3b4464_0_9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22ea3b4464_0_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22ea3b4464_0_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222ea3b4464_0_10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22ea3b4464_0_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22ea3b4464_0_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222ea3b4464_0_1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4" name="Google Shape;9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22ea3b4464_0_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22ea3b4464_0_1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222ea3b4464_0_1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22ea3b4464_0_1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22ea3b4464_0_1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222ea3b4464_0_13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22ea3b4464_1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22ea3b4464_1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222ea3b4464_1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22ea3b4464_1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22ea3b4464_1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222ea3b4464_1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22ea3b4464_1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22ea3b4464_1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222ea3b4464_1_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22ea3b4464_1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22ea3b4464_1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222ea3b4464_1_2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22ea3b4464_0_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22ea3b4464_0_1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222ea3b4464_0_1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22ea3b4464_1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22ea3b4464_1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222ea3b4464_1_3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https://blog.logrocket.com/django-rest-framework-create-api/</a:t>
            </a:r>
            <a:endParaRPr/>
          </a:p>
        </p:txBody>
      </p:sp>
      <p:sp>
        <p:nvSpPr>
          <p:cNvPr id="290" name="Google Shape;29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2ea3b4464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2ea3b4464_0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222ea3b4464_0_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2ea3b4464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2ea3b4464_0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222ea3b4464_0_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2ea3b4464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22ea3b4464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222ea3b4464_0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2ea3b4464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2ea3b4464_0_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222ea3b4464_0_2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2ea3b4464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2ea3b4464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222ea3b4464_0_3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8" name="Google Shape;18;p2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3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3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2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30" name="Google Shape;30;p2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2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6" name="Google Shape;36;p2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7" name="Google Shape;37;p2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2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3" name="Google Shape;43;p2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4" name="Google Shape;44;p2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5" name="Google Shape;45;p2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6" name="Google Shape;46;p2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2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2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1" name="Google Shape;61;p2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2" name="Google Shape;62;p2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30"/>
          <p:cNvSpPr/>
          <p:nvPr>
            <p:ph idx="2" type="pic"/>
          </p:nvPr>
        </p:nvSpPr>
        <p:spPr>
          <a:xfrm>
            <a:off x="1792288" y="612775"/>
            <a:ext cx="5486400" cy="4114800"/>
          </a:xfrm>
          <a:prstGeom prst="rect">
            <a:avLst/>
          </a:prstGeom>
          <a:noFill/>
          <a:ln>
            <a:noFill/>
          </a:ln>
        </p:spPr>
      </p:sp>
      <p:sp>
        <p:nvSpPr>
          <p:cNvPr id="68" name="Google Shape;68;p3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9" name="Google Shape;69;p3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sz="1400">
                <a:solidFill>
                  <a:schemeClr val="dk1"/>
                </a:solidFill>
                <a:latin typeface="Arial"/>
                <a:ea typeface="Arial"/>
                <a:cs typeface="Arial"/>
                <a:sym typeface="Arial"/>
              </a:defRPr>
            </a:lvl1pPr>
            <a:lvl2pPr indent="0" lvl="1" marL="0" algn="r">
              <a:spcBef>
                <a:spcPts val="0"/>
              </a:spcBef>
              <a:spcAft>
                <a:spcPts val="0"/>
              </a:spcAft>
              <a:buNone/>
              <a:defRPr sz="1400">
                <a:solidFill>
                  <a:schemeClr val="dk1"/>
                </a:solidFill>
                <a:latin typeface="Arial"/>
                <a:ea typeface="Arial"/>
                <a:cs typeface="Arial"/>
                <a:sym typeface="Arial"/>
              </a:defRPr>
            </a:lvl2pPr>
            <a:lvl3pPr indent="0" lvl="2" marL="0" algn="r">
              <a:spcBef>
                <a:spcPts val="0"/>
              </a:spcBef>
              <a:spcAft>
                <a:spcPts val="0"/>
              </a:spcAft>
              <a:buNone/>
              <a:defRPr sz="1400">
                <a:solidFill>
                  <a:schemeClr val="dk1"/>
                </a:solidFill>
                <a:latin typeface="Arial"/>
                <a:ea typeface="Arial"/>
                <a:cs typeface="Arial"/>
                <a:sym typeface="Arial"/>
              </a:defRPr>
            </a:lvl3pPr>
            <a:lvl4pPr indent="0" lvl="3" marL="0" algn="r">
              <a:spcBef>
                <a:spcPts val="0"/>
              </a:spcBef>
              <a:spcAft>
                <a:spcPts val="0"/>
              </a:spcAft>
              <a:buNone/>
              <a:defRPr sz="1400">
                <a:solidFill>
                  <a:schemeClr val="dk1"/>
                </a:solidFill>
                <a:latin typeface="Arial"/>
                <a:ea typeface="Arial"/>
                <a:cs typeface="Arial"/>
                <a:sym typeface="Arial"/>
              </a:defRPr>
            </a:lvl4pPr>
            <a:lvl5pPr indent="0" lvl="4" marL="0" algn="r">
              <a:spcBef>
                <a:spcPts val="0"/>
              </a:spcBef>
              <a:spcAft>
                <a:spcPts val="0"/>
              </a:spcAft>
              <a:buNone/>
              <a:defRPr sz="1400">
                <a:solidFill>
                  <a:schemeClr val="dk1"/>
                </a:solidFill>
                <a:latin typeface="Arial"/>
                <a:ea typeface="Arial"/>
                <a:cs typeface="Arial"/>
                <a:sym typeface="Arial"/>
              </a:defRPr>
            </a:lvl5pPr>
            <a:lvl6pPr indent="0" lvl="5" marL="0" algn="r">
              <a:spcBef>
                <a:spcPts val="0"/>
              </a:spcBef>
              <a:spcAft>
                <a:spcPts val="0"/>
              </a:spcAft>
              <a:buNone/>
              <a:defRPr sz="1400">
                <a:solidFill>
                  <a:schemeClr val="dk1"/>
                </a:solidFill>
                <a:latin typeface="Arial"/>
                <a:ea typeface="Arial"/>
                <a:cs typeface="Arial"/>
                <a:sym typeface="Arial"/>
              </a:defRPr>
            </a:lvl6pPr>
            <a:lvl7pPr indent="0" lvl="6" marL="0" algn="r">
              <a:spcBef>
                <a:spcPts val="0"/>
              </a:spcBef>
              <a:spcAft>
                <a:spcPts val="0"/>
              </a:spcAft>
              <a:buNone/>
              <a:defRPr sz="1400">
                <a:solidFill>
                  <a:schemeClr val="dk1"/>
                </a:solidFill>
                <a:latin typeface="Arial"/>
                <a:ea typeface="Arial"/>
                <a:cs typeface="Arial"/>
                <a:sym typeface="Arial"/>
              </a:defRPr>
            </a:lvl7pPr>
            <a:lvl8pPr indent="0" lvl="7" marL="0" algn="r">
              <a:spcBef>
                <a:spcPts val="0"/>
              </a:spcBef>
              <a:spcAft>
                <a:spcPts val="0"/>
              </a:spcAft>
              <a:buNone/>
              <a:defRPr sz="1400">
                <a:solidFill>
                  <a:schemeClr val="dk1"/>
                </a:solidFill>
                <a:latin typeface="Arial"/>
                <a:ea typeface="Arial"/>
                <a:cs typeface="Arial"/>
                <a:sym typeface="Arial"/>
              </a:defRPr>
            </a:lvl8pPr>
            <a:lvl9pPr indent="0" lvl="8" mar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2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blog.logrocket.com/the-essential-guide-for-designing-a-production-ready-developer-friendly-restful-ap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blog.logrocket.com/understanding-typescript-object-serializa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
          <p:cNvSpPr txBox="1"/>
          <p:nvPr>
            <p:ph type="ctrTitle"/>
          </p:nvPr>
        </p:nvSpPr>
        <p:spPr>
          <a:xfrm>
            <a:off x="457200" y="1143000"/>
            <a:ext cx="7772400" cy="14700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4000"/>
              <a:t>Chapter 12</a:t>
            </a:r>
            <a:endParaRPr b="1" sz="4000"/>
          </a:p>
        </p:txBody>
      </p:sp>
      <p:sp>
        <p:nvSpPr>
          <p:cNvPr id="90" name="Google Shape;90;p1"/>
          <p:cNvSpPr txBox="1"/>
          <p:nvPr>
            <p:ph idx="1" type="subTitle"/>
          </p:nvPr>
        </p:nvSpPr>
        <p:spPr>
          <a:xfrm>
            <a:off x="457200" y="2895600"/>
            <a:ext cx="8458200" cy="2590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t/>
            </a:r>
            <a:endParaRPr sz="4000">
              <a:solidFill>
                <a:schemeClr val="dk2"/>
              </a:solidFill>
              <a:latin typeface="Impact"/>
              <a:ea typeface="Impact"/>
              <a:cs typeface="Impact"/>
              <a:sym typeface="Impact"/>
            </a:endParaRPr>
          </a:p>
          <a:p>
            <a:pPr indent="0" lvl="0" marL="0" rtl="0" algn="ctr">
              <a:spcBef>
                <a:spcPts val="800"/>
              </a:spcBef>
              <a:spcAft>
                <a:spcPts val="0"/>
              </a:spcAft>
              <a:buClr>
                <a:schemeClr val="dk2"/>
              </a:buClr>
              <a:buSzPts val="4000"/>
              <a:buFont typeface="Impact"/>
              <a:buNone/>
            </a:pPr>
            <a:r>
              <a:rPr lang="en-US" sz="4000">
                <a:solidFill>
                  <a:schemeClr val="dk2"/>
                </a:solidFill>
                <a:latin typeface="Impact"/>
                <a:ea typeface="Impact"/>
                <a:cs typeface="Impact"/>
                <a:sym typeface="Impact"/>
              </a:rPr>
              <a:t>Building a REST API</a:t>
            </a:r>
            <a:endParaRPr/>
          </a:p>
          <a:p>
            <a:pPr indent="0" lvl="0" marL="0" rtl="0" algn="ctr">
              <a:spcBef>
                <a:spcPts val="800"/>
              </a:spcBef>
              <a:spcAft>
                <a:spcPts val="0"/>
              </a:spcAft>
              <a:buClr>
                <a:schemeClr val="dk1"/>
              </a:buClr>
              <a:buSzPts val="4000"/>
              <a:buFont typeface="Arial"/>
              <a:buNone/>
            </a:pPr>
            <a:r>
              <a:t/>
            </a:r>
            <a:endParaRPr sz="4000">
              <a:solidFill>
                <a:schemeClr val="dk2"/>
              </a:solidFill>
              <a:latin typeface="Impact"/>
              <a:ea typeface="Impact"/>
              <a:cs typeface="Impact"/>
              <a:sym typeface="Impac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22ea3b4464_0_58"/>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lnSpc>
                <a:spcPct val="115000"/>
              </a:lnSpc>
              <a:spcBef>
                <a:spcPts val="1800"/>
              </a:spcBef>
              <a:spcAft>
                <a:spcPts val="400"/>
              </a:spcAft>
              <a:buNone/>
            </a:pPr>
            <a:r>
              <a:rPr b="1" lang="en-US">
                <a:solidFill>
                  <a:schemeClr val="dk1"/>
                </a:solidFill>
              </a:rPr>
              <a:t>Setting up Django REST framework</a:t>
            </a:r>
            <a:endParaRPr/>
          </a:p>
        </p:txBody>
      </p:sp>
      <p:pic>
        <p:nvPicPr>
          <p:cNvPr id="156" name="Google Shape;156;g222ea3b4464_0_58"/>
          <p:cNvPicPr preferRelativeResize="0"/>
          <p:nvPr/>
        </p:nvPicPr>
        <p:blipFill>
          <a:blip r:embed="rId3">
            <a:alphaModFix/>
          </a:blip>
          <a:stretch>
            <a:fillRect/>
          </a:stretch>
        </p:blipFill>
        <p:spPr>
          <a:xfrm>
            <a:off x="677437" y="2377075"/>
            <a:ext cx="7789124" cy="2763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22ea3b4464_0_43"/>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lnSpc>
                <a:spcPct val="115000"/>
              </a:lnSpc>
              <a:spcBef>
                <a:spcPts val="1800"/>
              </a:spcBef>
              <a:spcAft>
                <a:spcPts val="400"/>
              </a:spcAft>
              <a:buNone/>
            </a:pPr>
            <a:r>
              <a:rPr b="1" lang="en-US">
                <a:solidFill>
                  <a:schemeClr val="dk1"/>
                </a:solidFill>
              </a:rPr>
              <a:t>Setting up Django REST framework</a:t>
            </a:r>
            <a:endParaRPr/>
          </a:p>
        </p:txBody>
      </p:sp>
      <p:sp>
        <p:nvSpPr>
          <p:cNvPr id="163" name="Google Shape;163;g222ea3b4464_0_43"/>
          <p:cNvSpPr txBox="1"/>
          <p:nvPr>
            <p:ph idx="1" type="body"/>
          </p:nvPr>
        </p:nvSpPr>
        <p:spPr>
          <a:xfrm>
            <a:off x="457200" y="1839275"/>
            <a:ext cx="8229600" cy="42870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Be sure to include rest_framework and URLs as shown below in your main </a:t>
            </a:r>
            <a:r>
              <a:rPr b="1" lang="en-US"/>
              <a:t>urls.py </a:t>
            </a:r>
            <a:r>
              <a:rPr lang="en-US"/>
              <a:t>file:</a:t>
            </a:r>
            <a:endParaRPr/>
          </a:p>
          <a:p>
            <a:pPr indent="0" lvl="0" marL="0" rtl="0" algn="l">
              <a:spcBef>
                <a:spcPts val="1200"/>
              </a:spcBef>
              <a:spcAft>
                <a:spcPts val="0"/>
              </a:spcAft>
              <a:buNone/>
            </a:pPr>
            <a:r>
              <a:t/>
            </a:r>
            <a:endParaRPr/>
          </a:p>
        </p:txBody>
      </p:sp>
      <p:pic>
        <p:nvPicPr>
          <p:cNvPr id="164" name="Google Shape;164;g222ea3b4464_0_43"/>
          <p:cNvPicPr preferRelativeResize="0"/>
          <p:nvPr/>
        </p:nvPicPr>
        <p:blipFill>
          <a:blip r:embed="rId3">
            <a:alphaModFix/>
          </a:blip>
          <a:stretch>
            <a:fillRect/>
          </a:stretch>
        </p:blipFill>
        <p:spPr>
          <a:xfrm>
            <a:off x="1004875" y="3429000"/>
            <a:ext cx="7134225" cy="2800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22ea3b4464_0_51"/>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lnSpc>
                <a:spcPct val="115000"/>
              </a:lnSpc>
              <a:spcBef>
                <a:spcPts val="1800"/>
              </a:spcBef>
              <a:spcAft>
                <a:spcPts val="400"/>
              </a:spcAft>
              <a:buNone/>
            </a:pPr>
            <a:r>
              <a:rPr b="1" lang="en-US">
                <a:solidFill>
                  <a:schemeClr val="dk1"/>
                </a:solidFill>
              </a:rPr>
              <a:t>Setting up Django REST framework</a:t>
            </a:r>
            <a:endParaRPr/>
          </a:p>
        </p:txBody>
      </p:sp>
      <p:sp>
        <p:nvSpPr>
          <p:cNvPr id="171" name="Google Shape;171;g222ea3b4464_0_51"/>
          <p:cNvSpPr txBox="1"/>
          <p:nvPr>
            <p:ph idx="1" type="body"/>
          </p:nvPr>
        </p:nvSpPr>
        <p:spPr>
          <a:xfrm>
            <a:off x="457200" y="2004350"/>
            <a:ext cx="8229600" cy="4122000"/>
          </a:xfrm>
          <a:prstGeom prst="rect">
            <a:avLst/>
          </a:prstGeom>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500"/>
              <a:t>Next, create a superuser. We’ll come back to this later:</a:t>
            </a:r>
            <a:endParaRPr sz="2500"/>
          </a:p>
          <a:p>
            <a:pPr indent="0" lvl="0" marL="0" marR="0" rtl="0" algn="l">
              <a:lnSpc>
                <a:spcPct val="115000"/>
              </a:lnSpc>
              <a:spcBef>
                <a:spcPts val="1200"/>
              </a:spcBef>
              <a:spcAft>
                <a:spcPts val="0"/>
              </a:spcAft>
              <a:buNone/>
            </a:pPr>
            <a:r>
              <a:rPr lang="en-US" sz="2500"/>
              <a:t>python manage.py createsuperuser</a:t>
            </a:r>
            <a:endParaRPr sz="2500"/>
          </a:p>
          <a:p>
            <a:pPr indent="0" lvl="0" marL="0" marR="0" rtl="0" algn="l">
              <a:lnSpc>
                <a:spcPct val="115000"/>
              </a:lnSpc>
              <a:spcBef>
                <a:spcPts val="1200"/>
              </a:spcBef>
              <a:spcAft>
                <a:spcPts val="0"/>
              </a:spcAft>
              <a:buNone/>
            </a:pPr>
            <a:r>
              <a:rPr lang="en-US" sz="2500"/>
              <a:t>RESTful structure: </a:t>
            </a:r>
            <a:r>
              <a:rPr b="1" lang="en-US" sz="2500"/>
              <a:t>GET, POST, PUT</a:t>
            </a:r>
            <a:r>
              <a:rPr lang="en-US" sz="2500"/>
              <a:t>, and </a:t>
            </a:r>
            <a:r>
              <a:rPr b="1" lang="en-US" sz="2500"/>
              <a:t>DELETE</a:t>
            </a:r>
            <a:r>
              <a:rPr lang="en-US" sz="2500"/>
              <a:t> methods</a:t>
            </a:r>
            <a:endParaRPr sz="2500"/>
          </a:p>
          <a:p>
            <a:pPr indent="0" lvl="0" marL="0" marR="0" rtl="0" algn="l">
              <a:lnSpc>
                <a:spcPct val="115000"/>
              </a:lnSpc>
              <a:spcBef>
                <a:spcPts val="1200"/>
              </a:spcBef>
              <a:spcAft>
                <a:spcPts val="0"/>
              </a:spcAft>
              <a:buNone/>
            </a:pPr>
            <a:r>
              <a:rPr lang="en-US" sz="2500"/>
              <a:t>In a RESTful API, endpoints define the structure and usage with the GET, POST, PUT, and DELETE HTTP methods. You must organize these methods logically.</a:t>
            </a:r>
            <a:endParaRPr sz="2500"/>
          </a:p>
          <a:p>
            <a:pPr indent="0" lvl="0" marL="0" rtl="0" algn="l">
              <a:spcBef>
                <a:spcPts val="1200"/>
              </a:spcBef>
              <a:spcAft>
                <a:spcPts val="0"/>
              </a:spcAft>
              <a:buNone/>
            </a:pPr>
            <a:r>
              <a:t/>
            </a:r>
            <a:endParaRPr sz="2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22ea3b4464_0_65"/>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lnSpc>
                <a:spcPct val="115000"/>
              </a:lnSpc>
              <a:spcBef>
                <a:spcPts val="1800"/>
              </a:spcBef>
              <a:spcAft>
                <a:spcPts val="400"/>
              </a:spcAft>
              <a:buNone/>
            </a:pPr>
            <a:r>
              <a:rPr b="1" lang="en-US">
                <a:solidFill>
                  <a:schemeClr val="dk1"/>
                </a:solidFill>
              </a:rPr>
              <a:t>Creating models for our Django app</a:t>
            </a:r>
            <a:endParaRPr b="1">
              <a:solidFill>
                <a:schemeClr val="dk1"/>
              </a:solidFill>
            </a:endParaRPr>
          </a:p>
        </p:txBody>
      </p:sp>
      <p:sp>
        <p:nvSpPr>
          <p:cNvPr id="178" name="Google Shape;178;g222ea3b4464_0_65"/>
          <p:cNvSpPr txBox="1"/>
          <p:nvPr>
            <p:ph idx="1" type="body"/>
          </p:nvPr>
        </p:nvSpPr>
        <p:spPr>
          <a:xfrm>
            <a:off x="457200" y="2139400"/>
            <a:ext cx="8229600" cy="39870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500"/>
              <a:t>Let’s start by creating the model for our to-do list:</a:t>
            </a:r>
            <a:endParaRPr sz="2500"/>
          </a:p>
          <a:p>
            <a:pPr indent="0" lvl="0" marL="0" rtl="0" algn="l">
              <a:spcBef>
                <a:spcPts val="1200"/>
              </a:spcBef>
              <a:spcAft>
                <a:spcPts val="0"/>
              </a:spcAft>
              <a:buNone/>
            </a:pPr>
            <a:r>
              <a:t/>
            </a:r>
            <a:endParaRPr sz="2500"/>
          </a:p>
        </p:txBody>
      </p:sp>
      <p:pic>
        <p:nvPicPr>
          <p:cNvPr id="179" name="Google Shape;179;g222ea3b4464_0_65"/>
          <p:cNvPicPr preferRelativeResize="0"/>
          <p:nvPr/>
        </p:nvPicPr>
        <p:blipFill>
          <a:blip r:embed="rId3">
            <a:alphaModFix/>
          </a:blip>
          <a:stretch>
            <a:fillRect/>
          </a:stretch>
        </p:blipFill>
        <p:spPr>
          <a:xfrm>
            <a:off x="561700" y="3019475"/>
            <a:ext cx="8005051" cy="249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22ea3b4464_0_74"/>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lnSpc>
                <a:spcPct val="115000"/>
              </a:lnSpc>
              <a:spcBef>
                <a:spcPts val="1800"/>
              </a:spcBef>
              <a:spcAft>
                <a:spcPts val="400"/>
              </a:spcAft>
              <a:buNone/>
            </a:pPr>
            <a:r>
              <a:rPr b="1" lang="en-US">
                <a:solidFill>
                  <a:schemeClr val="dk1"/>
                </a:solidFill>
              </a:rPr>
              <a:t>Setting up Django REST framework</a:t>
            </a:r>
            <a:endParaRPr/>
          </a:p>
        </p:txBody>
      </p:sp>
      <p:sp>
        <p:nvSpPr>
          <p:cNvPr id="186" name="Google Shape;186;g222ea3b4464_0_74"/>
          <p:cNvSpPr txBox="1"/>
          <p:nvPr>
            <p:ph idx="1" type="body"/>
          </p:nvPr>
        </p:nvSpPr>
        <p:spPr>
          <a:xfrm>
            <a:off x="457200" y="2394525"/>
            <a:ext cx="8229600" cy="3731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500"/>
              <a:t>After creating the model, migrate it to the database</a:t>
            </a:r>
            <a:endParaRPr sz="2500"/>
          </a:p>
          <a:p>
            <a:pPr indent="0" lvl="0" marL="0" rtl="0" algn="l">
              <a:spcBef>
                <a:spcPts val="360"/>
              </a:spcBef>
              <a:spcAft>
                <a:spcPts val="0"/>
              </a:spcAft>
              <a:buNone/>
            </a:pPr>
            <a:r>
              <a:t/>
            </a:r>
            <a:endParaRPr sz="2500"/>
          </a:p>
          <a:p>
            <a:pPr indent="0" lvl="0" marL="0" rtl="0" algn="l">
              <a:spcBef>
                <a:spcPts val="360"/>
              </a:spcBef>
              <a:spcAft>
                <a:spcPts val="0"/>
              </a:spcAft>
              <a:buClr>
                <a:schemeClr val="dk1"/>
              </a:buClr>
              <a:buSzPts val="1100"/>
              <a:buFont typeface="Arial"/>
              <a:buNone/>
            </a:pPr>
            <a:r>
              <a:rPr b="1" lang="en-US" sz="2500"/>
              <a:t>python manage.py makemigrations</a:t>
            </a:r>
            <a:endParaRPr b="1" sz="2500"/>
          </a:p>
          <a:p>
            <a:pPr indent="0" lvl="0" marL="0" rtl="0" algn="l">
              <a:spcBef>
                <a:spcPts val="360"/>
              </a:spcBef>
              <a:spcAft>
                <a:spcPts val="0"/>
              </a:spcAft>
              <a:buClr>
                <a:schemeClr val="dk1"/>
              </a:buClr>
              <a:buSzPts val="1100"/>
              <a:buFont typeface="Arial"/>
              <a:buNone/>
            </a:pPr>
            <a:r>
              <a:rPr b="1" lang="en-US" sz="2500"/>
              <a:t>python manage.py migrate</a:t>
            </a:r>
            <a:endParaRPr b="1" sz="2500"/>
          </a:p>
          <a:p>
            <a:pPr indent="0" lvl="0" marL="0" rtl="0" algn="l">
              <a:spcBef>
                <a:spcPts val="360"/>
              </a:spcBef>
              <a:spcAft>
                <a:spcPts val="0"/>
              </a:spcAft>
              <a:buNone/>
            </a:pPr>
            <a:r>
              <a:t/>
            </a:r>
            <a:endParaRPr sz="1350">
              <a:solidFill>
                <a:srgbClr val="222222"/>
              </a:solidFill>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22ea3b4464_0_82"/>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lnSpc>
                <a:spcPct val="115000"/>
              </a:lnSpc>
              <a:spcBef>
                <a:spcPts val="1400"/>
              </a:spcBef>
              <a:spcAft>
                <a:spcPts val="400"/>
              </a:spcAft>
              <a:buNone/>
            </a:pPr>
            <a:r>
              <a:rPr b="1" lang="en-US">
                <a:solidFill>
                  <a:schemeClr val="dk1"/>
                </a:solidFill>
              </a:rPr>
              <a:t>Model serializer</a:t>
            </a:r>
            <a:endParaRPr b="1">
              <a:solidFill>
                <a:schemeClr val="dk1"/>
              </a:solidFill>
            </a:endParaRPr>
          </a:p>
        </p:txBody>
      </p:sp>
      <p:sp>
        <p:nvSpPr>
          <p:cNvPr id="193" name="Google Shape;193;g222ea3b4464_0_82"/>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500"/>
              <a:t>To convert the Model object to an API-appropriate format like JSON, Django REST framework uses the ModelSerializer class to convert any model to serialized JSON objects:</a:t>
            </a:r>
            <a:endParaRPr sz="1350">
              <a:solidFill>
                <a:srgbClr val="222222"/>
              </a:solidFill>
              <a:highlight>
                <a:srgbClr val="FFFFFF"/>
              </a:highlight>
              <a:latin typeface="Merriweather"/>
              <a:ea typeface="Merriweather"/>
              <a:cs typeface="Merriweather"/>
              <a:sym typeface="Merriweather"/>
            </a:endParaRPr>
          </a:p>
          <a:p>
            <a:pPr indent="0" lvl="0" marL="0" rtl="0" algn="l">
              <a:spcBef>
                <a:spcPts val="1200"/>
              </a:spcBef>
              <a:spcAft>
                <a:spcPts val="0"/>
              </a:spcAft>
              <a:buNone/>
            </a:pPr>
            <a:r>
              <a:t/>
            </a:r>
            <a:endParaRPr/>
          </a:p>
        </p:txBody>
      </p:sp>
      <p:pic>
        <p:nvPicPr>
          <p:cNvPr id="194" name="Google Shape;194;g222ea3b4464_0_82"/>
          <p:cNvPicPr preferRelativeResize="0"/>
          <p:nvPr/>
        </p:nvPicPr>
        <p:blipFill>
          <a:blip r:embed="rId3">
            <a:alphaModFix/>
          </a:blip>
          <a:stretch>
            <a:fillRect/>
          </a:stretch>
        </p:blipFill>
        <p:spPr>
          <a:xfrm>
            <a:off x="564888" y="3765276"/>
            <a:ext cx="8014224" cy="1751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22ea3b4464_0_91"/>
          <p:cNvSpPr txBox="1"/>
          <p:nvPr>
            <p:ph type="ctrTitle"/>
          </p:nvPr>
        </p:nvSpPr>
        <p:spPr>
          <a:xfrm>
            <a:off x="685800" y="2130425"/>
            <a:ext cx="7772400" cy="1470000"/>
          </a:xfrm>
          <a:prstGeom prst="rect">
            <a:avLst/>
          </a:prstGeom>
        </p:spPr>
        <p:txBody>
          <a:bodyPr anchorCtr="0" anchor="ctr" bIns="45700" lIns="91425" spcFirstLastPara="1" rIns="91425" wrap="square" tIns="45700">
            <a:noAutofit/>
          </a:bodyPr>
          <a:lstStyle/>
          <a:p>
            <a:pPr indent="0" lvl="0" marL="0" rtl="0" algn="ctr">
              <a:lnSpc>
                <a:spcPct val="115000"/>
              </a:lnSpc>
              <a:spcBef>
                <a:spcPts val="1800"/>
              </a:spcBef>
              <a:spcAft>
                <a:spcPts val="400"/>
              </a:spcAft>
              <a:buNone/>
            </a:pPr>
            <a:r>
              <a:rPr b="1" lang="en-US">
                <a:solidFill>
                  <a:schemeClr val="dk1"/>
                </a:solidFill>
              </a:rPr>
              <a:t>Creating API views in Django</a:t>
            </a:r>
            <a:endParaRPr b="1">
              <a:solidFill>
                <a:schemeClr val="dk1"/>
              </a:solidFill>
            </a:endParaRPr>
          </a:p>
        </p:txBody>
      </p:sp>
      <p:sp>
        <p:nvSpPr>
          <p:cNvPr id="201" name="Google Shape;201;g222ea3b4464_0_91"/>
          <p:cNvSpPr txBox="1"/>
          <p:nvPr>
            <p:ph idx="1" type="subTitle"/>
          </p:nvPr>
        </p:nvSpPr>
        <p:spPr>
          <a:xfrm>
            <a:off x="1371600" y="3886200"/>
            <a:ext cx="6400800" cy="17526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22ea3b4464_0_98"/>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lnSpc>
                <a:spcPct val="115000"/>
              </a:lnSpc>
              <a:spcBef>
                <a:spcPts val="1400"/>
              </a:spcBef>
              <a:spcAft>
                <a:spcPts val="400"/>
              </a:spcAft>
              <a:buNone/>
            </a:pPr>
            <a:r>
              <a:rPr b="1" lang="en-US">
                <a:solidFill>
                  <a:schemeClr val="dk1"/>
                </a:solidFill>
              </a:rPr>
              <a:t>List view</a:t>
            </a:r>
            <a:endParaRPr b="1">
              <a:solidFill>
                <a:schemeClr val="dk1"/>
              </a:solidFill>
            </a:endParaRPr>
          </a:p>
        </p:txBody>
      </p:sp>
      <p:sp>
        <p:nvSpPr>
          <p:cNvPr id="208" name="Google Shape;208;g222ea3b4464_0_98"/>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209" name="Google Shape;209;g222ea3b4464_0_98"/>
          <p:cNvPicPr preferRelativeResize="0"/>
          <p:nvPr/>
        </p:nvPicPr>
        <p:blipFill>
          <a:blip r:embed="rId3">
            <a:alphaModFix/>
          </a:blip>
          <a:stretch>
            <a:fillRect/>
          </a:stretch>
        </p:blipFill>
        <p:spPr>
          <a:xfrm>
            <a:off x="1011200" y="1600200"/>
            <a:ext cx="7097547" cy="4526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22ea3b4464_0_10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216" name="Google Shape;216;g222ea3b4464_0_106"/>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7" name="Google Shape;217;g222ea3b4464_0_10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lnSpc>
                <a:spcPct val="115000"/>
              </a:lnSpc>
              <a:spcBef>
                <a:spcPts val="1400"/>
              </a:spcBef>
              <a:spcAft>
                <a:spcPts val="400"/>
              </a:spcAft>
              <a:buNone/>
            </a:pPr>
            <a:r>
              <a:rPr b="1" lang="en-US">
                <a:solidFill>
                  <a:schemeClr val="dk1"/>
                </a:solidFill>
              </a:rPr>
              <a:t>List view</a:t>
            </a:r>
            <a:endParaRPr b="1">
              <a:solidFill>
                <a:schemeClr val="dk1"/>
              </a:solidFill>
            </a:endParaRPr>
          </a:p>
        </p:txBody>
      </p:sp>
      <p:pic>
        <p:nvPicPr>
          <p:cNvPr id="218" name="Google Shape;218;g222ea3b4464_0_106"/>
          <p:cNvPicPr preferRelativeResize="0"/>
          <p:nvPr/>
        </p:nvPicPr>
        <p:blipFill>
          <a:blip r:embed="rId3">
            <a:alphaModFix/>
          </a:blip>
          <a:stretch>
            <a:fillRect/>
          </a:stretch>
        </p:blipFill>
        <p:spPr>
          <a:xfrm>
            <a:off x="457200" y="1781174"/>
            <a:ext cx="8229600" cy="3915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22ea3b4464_0_114"/>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lnSpc>
                <a:spcPct val="115000"/>
              </a:lnSpc>
              <a:spcBef>
                <a:spcPts val="1400"/>
              </a:spcBef>
              <a:spcAft>
                <a:spcPts val="400"/>
              </a:spcAft>
              <a:buNone/>
            </a:pPr>
            <a:r>
              <a:rPr b="1" lang="en-US">
                <a:solidFill>
                  <a:schemeClr val="dk1"/>
                </a:solidFill>
              </a:rPr>
              <a:t>List view</a:t>
            </a:r>
            <a:endParaRPr/>
          </a:p>
        </p:txBody>
      </p:sp>
      <p:sp>
        <p:nvSpPr>
          <p:cNvPr id="225" name="Google Shape;225;g222ea3b4464_0_114"/>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500"/>
              <a:t>Run the Django server:</a:t>
            </a:r>
            <a:endParaRPr sz="2500"/>
          </a:p>
          <a:p>
            <a:pPr indent="0" lvl="0" marL="0" rtl="0" algn="l">
              <a:lnSpc>
                <a:spcPct val="115000"/>
              </a:lnSpc>
              <a:spcBef>
                <a:spcPts val="1200"/>
              </a:spcBef>
              <a:spcAft>
                <a:spcPts val="0"/>
              </a:spcAft>
              <a:buNone/>
            </a:pPr>
            <a:r>
              <a:rPr b="1" lang="en-US" sz="2500"/>
              <a:t>python manage.py runserver</a:t>
            </a:r>
            <a:endParaRPr b="1" sz="2500"/>
          </a:p>
          <a:p>
            <a:pPr indent="0" lvl="0" marL="0" rtl="0" algn="l">
              <a:lnSpc>
                <a:spcPct val="115000"/>
              </a:lnSpc>
              <a:spcBef>
                <a:spcPts val="0"/>
              </a:spcBef>
              <a:spcAft>
                <a:spcPts val="0"/>
              </a:spcAft>
              <a:buNone/>
            </a:pPr>
            <a:r>
              <a:rPr lang="en-US" sz="2500"/>
              <a:t>Now, we’re ready for the first test. Navigate to http://127.0.0.1:8000/todos/api/. Make sure you’re logged in with your superuser credentials:</a:t>
            </a:r>
            <a:endParaRPr sz="2500"/>
          </a:p>
          <a:p>
            <a:pPr indent="0" lvl="0" marL="0" rtl="0" algn="l">
              <a:lnSpc>
                <a:spcPct val="115000"/>
              </a:lnSpc>
              <a:spcBef>
                <a:spcPts val="1200"/>
              </a:spcBef>
              <a:spcAft>
                <a:spcPts val="0"/>
              </a:spcAft>
              <a:buClr>
                <a:schemeClr val="dk1"/>
              </a:buClr>
              <a:buSzPts val="1100"/>
              <a:buFont typeface="Arial"/>
              <a:buNone/>
            </a:pPr>
            <a:r>
              <a:t/>
            </a:r>
            <a:endParaRPr b="1" sz="2500"/>
          </a:p>
          <a:p>
            <a:pPr indent="0" lvl="0" marL="0" rtl="0" algn="l">
              <a:spcBef>
                <a:spcPts val="360"/>
              </a:spcBef>
              <a:spcAft>
                <a:spcPts val="0"/>
              </a:spcAft>
              <a:buNone/>
            </a:pPr>
            <a:r>
              <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460375" y="-18288"/>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Objectives</a:t>
            </a:r>
            <a:endParaRPr/>
          </a:p>
        </p:txBody>
      </p:sp>
      <p:sp>
        <p:nvSpPr>
          <p:cNvPr id="97" name="Google Shape;97;p2"/>
          <p:cNvSpPr txBox="1"/>
          <p:nvPr>
            <p:ph idx="1" type="body"/>
          </p:nvPr>
        </p:nvSpPr>
        <p:spPr>
          <a:xfrm>
            <a:off x="460375" y="1524000"/>
            <a:ext cx="8229600" cy="58674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Font typeface="Arial"/>
              <a:buChar char="•"/>
            </a:pPr>
            <a:r>
              <a:rPr lang="en-US"/>
              <a:t>This chapter introduces </a:t>
            </a:r>
            <a:r>
              <a:rPr b="1" lang="en-US"/>
              <a:t>REST APIs </a:t>
            </a:r>
            <a:r>
              <a:rPr lang="en-US"/>
              <a:t>and </a:t>
            </a:r>
            <a:r>
              <a:rPr b="1" lang="en-US"/>
              <a:t>Django REST Framework (DRF).</a:t>
            </a:r>
            <a:endParaRPr/>
          </a:p>
          <a:p>
            <a:pPr indent="-342900" lvl="0" marL="342900" rtl="0" algn="just">
              <a:spcBef>
                <a:spcPts val="640"/>
              </a:spcBef>
              <a:spcAft>
                <a:spcPts val="0"/>
              </a:spcAft>
              <a:buClr>
                <a:schemeClr val="dk1"/>
              </a:buClr>
              <a:buSzPts val="3200"/>
              <a:buFont typeface="Arial"/>
              <a:buChar char="•"/>
            </a:pPr>
            <a:r>
              <a:rPr lang="en-US"/>
              <a:t>You will learn about the serialization of model instances.</a:t>
            </a:r>
            <a:endParaRPr/>
          </a:p>
          <a:p>
            <a:pPr indent="-342900" lvl="0" marL="342900" rtl="0" algn="just">
              <a:spcBef>
                <a:spcPts val="640"/>
              </a:spcBef>
              <a:spcAft>
                <a:spcPts val="0"/>
              </a:spcAft>
              <a:buClr>
                <a:schemeClr val="dk1"/>
              </a:buClr>
              <a:buSzPts val="3200"/>
              <a:buFont typeface="Arial"/>
              <a:buChar char="•"/>
            </a:pPr>
            <a:r>
              <a:rPr lang="en-US"/>
              <a:t>You will explore different types of API views, including both functional and class-based types.</a:t>
            </a:r>
            <a:endParaRPr/>
          </a:p>
          <a:p>
            <a:pPr indent="-342900" lvl="0" marL="342900" rtl="0" algn="just">
              <a:spcBef>
                <a:spcPts val="640"/>
              </a:spcBef>
              <a:spcAft>
                <a:spcPts val="0"/>
              </a:spcAft>
              <a:buClr>
                <a:schemeClr val="dk1"/>
              </a:buClr>
              <a:buSzPts val="3200"/>
              <a:buFont typeface="Arial"/>
              <a:buChar char="•"/>
            </a:pPr>
            <a:r>
              <a:rPr lang="en-US"/>
              <a:t>You will be able to implement custom API endpoints, including simple authentication</a:t>
            </a:r>
            <a:endParaRPr b="1"/>
          </a:p>
        </p:txBody>
      </p:sp>
      <p:sp>
        <p:nvSpPr>
          <p:cNvPr id="98" name="Google Shape;98;p2"/>
          <p:cNvSpPr txBox="1"/>
          <p:nvPr>
            <p:ph idx="12" type="sldNum"/>
          </p:nvPr>
        </p:nvSpPr>
        <p:spPr>
          <a:xfrm>
            <a:off x="7010400" y="6153150"/>
            <a:ext cx="2133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r>
              <a:rPr lang="en-US"/>
              <a:t>/31</a:t>
            </a:r>
            <a:endParaRPr/>
          </a:p>
        </p:txBody>
      </p:sp>
      <p:sp>
        <p:nvSpPr>
          <p:cNvPr descr="data:image/jpeg;base64,/9j/4AAQSkZJRgABAQAAAQABAAD/2wCEAAkGBhQSERQRExQVFBUVGBQWGBQVFRgYFhcXFRcVFxgaGBUaGyYeGBokHBcUHy8gIycpLSwsFh4xNTAqNSYsLCkBCQoKDgwOGg8PGi4lHyU0LCotKSwsLCosNCopLCwsKSwtLjQsLCwsKywpKjQsLCwpLCwsLCwsLCkqKSosLCwpLP/AABEIALEA6AMBIgACEQEDEQH/xAAcAAEAAgIDAQAAAAAAAAAAAAAABgcEBQECAwj/xABFEAABAwICBgYHBQYFBAMAAAABAAIDBBEGIQUSMUFRYQcTInGBkTJCUmKSobEUI3LB0TNDgqKy0lNzg+HwJGPi8RUWRP/EABoBAQACAwEAAAAAAAAAAAAAAAAEBQIDBgH/xAA2EQACAgEBBQUHAwMFAQAAAAAAAQIDEQQFEiExQRMiUWGRFDJxobHR8BWBwSNC8SQzUnLhBv/aAAwDAQACEQMRAD8AvFERAEREAREQBERAEREAREQBERAEREAREQBEUbxxi0UMF22M0lxG07Mtrj7ouO8kBZ1wlZJRjzZjOSgt5nviXGVPRD7xxc8i7YmZvPM7mjmVA6npmm1uxTxtb7znOPmLBQKqqnSPdJI4ve43c45kleNl0NOzqoLvLLKezWWSfd4IuTC3SjFUvbDMzqZHGzTfWY48L2Bae/zU4XzFrWzG0Z+S+lNGzF8MbztcxhPeWglV20NNClpw5PoTdJdKxNS6GSiIqwmhERAEREAREQBERAEREAREQBERAEREAREQBERAEREAVC450yamtlfe7WExs4arCQbd7tY+Ku/S1V1UEsnsRvd8LSV85q52XWm5T/YrdfPgonRcLsVwrwqzo4L6VowGxMFwLNaPIBfNwYuKhxINy74j+qga3TO+KecYySdNqFVLGM5PpdkzTsIPcQV3XzfhKOV1bTthLg/rGG4JyaCC8n3dW97r6QXO2QUXwLmEnIIiLWbAiIgCIiAIiIAiLU6fxPBRs1pn2J9Fgze78Lfz2LxtJZZnCErJKMFlvojbIqg0z0u1DyRAxkLdxcNeT+0d1j3rQRYw0hM6zJ6h7vZjbf5Nbkoz1MM4XEuYbD1DjvTaj8X9uHzL+RU3Saf01HnqzvHCSAO+gDvmt9ozpa1SGVtO6E+2wOt4xu7Q8C5Zq+L58PiR7Nl3R9xqX/V5foWMixtH6SjnYJIXtkYfWabjuPA8islbysaaeGEREPAiIgCIiA0uM3WoKn/Kf9FQRV2Y+xDBFTTQOeDJIxzQxubgXDIu9kd/hdUpddDsyLVbyubKbXzW+jrqrmy5Wy0JhuerdqwsJG95yY3vd+QzVnKUYLMnhFet6bxE1lll6Jw/PXP6unjLmg9qQ5Rg8XO+gGe3JWnofompowDOXTuyu0nVjv8AhGbh3k9y99O4zjpR9npWMLm5ZACOPkANp5Knu1UtQ+zpX7/nQsqtNGhb9rMvBeBYqBl79ZM4WfKRbL2WD1W/M7+UnuqWrtPTzG8krzyBs34RYLFhq3sOs17mkb2uIK1/pknxlLj8DP8AUIrgo8C80UPwRix05MExu8DWa/2gNoPMXGe/6zBVltUqpbsiwrsjZHeiERFqNgREQBEUH6TMamkiEEJ+/lG0bY2bNb8RzA8TuWM5qCyzfp9PPUWKuHNnXGvSS2mcaantJPmHOObIu/2ne758FUWk9Kvke6SR5e87XuNz3chyC8YgQwvO1x2lb7o4w0K2sGuLxRASPB2Oz7LPE/JpVXKcrpYO7q01GzKHPrji+v55G9wP0adcxtVWXbEc2Q7HPG5zjtDTuG09ysONrIm9XCxsbBsawAD5bVmaQm9UblBcbYtNMOpiI60i5dt6tp2WHtHdwGanpQpjk5GVmo2nfuL06JfnUkNdpaOL9rKyP8bgD5HNa2TEdFKNR08DwfVeRb+YWVOVNcXOLiS5xzLnG7j3krwNSeKjvVN9C5jsGuK42PPkW8MOmF32jR8nUuO1l9aCQcCPz3brKWYbxU2pvFI0w1DB24XcPaYfXZz3b1QeicQS07taJ5bxA9E97DkVPdE4ijrtRrj1FUzOORvte4Tx3xnaL7Vsrti3w4eXQiazQWwjmx7y/wCX9y+PivVr5O3UWlw3p4zh0coDKiO2u0ei4HZIzix3yNwdi3SlJ5OflFxeGEXBKh+IukWOIObBqyOGRkJ+6ae8emeTfNbqqZ2vdgsmmy2FazJkn0jpOOBhkleGNG87zwA2k8gq1xP0nvfeOmBjbvecpD+UY83dyjM9dU184A15ZHejs1rHbqt2RM4uPzVk4P6PI6XVlmtJMMx7EZ90HNzvfOfCynuFOlXe70vkvuQ1O3Ucu7H5kewn0cvmIqKzWDSdYRm4e/m++bQfiO+2xSnSvRtRznW1DEeMRDQbcWkEfJSlFDlqrXPf3nkkrT1qO7giNB0XUUZu5r5T/wBx1x8LQAfFSqCnaxoYxoa0bGtAAHcAvRCVrnbOz322bIVxh7qwRXHmJTTxCKM2llBzG1rNhd3nYPHgqt11nYj0saipkl3E2byY3Jv6+K1ocuk0lKprS6vmUWpt7WbfToemumuvF8wbtIHec/LasaTSYGwE/JSskcsboy0cXSSVB9Fo6tvNzrF3kAPiViqpsHdJ0VPE2CaFzQCT1kfauSb3c02N+6+xWZonTEVTGJYXh7DlcbQRtBBzB5Fc5ro2OxzkuHQvNJKHZqMXxM1ERQCYEREB0mmDGlxyDQSe4C5VE6fa6onlqH7XXNuDR6I8AArYx1pDqqR27Xc1nmbn5AqptIVl43Ab7D5qBq5cVE6zYFOIyt8eH3/PI0Wk49SNjeV/NWz0OaOEdA6a2cz3Ov7rOy36OPiqtxK2xYPdH5K6ej9ltFU1v8O/m5xWGkXfJO37GtPFLq/uz2rqkNDnu9Foc49zQSVQ+n690krnu9J5Lj47vAWHgrnxO61LPzbb4nAfmqQ00Pvnjms9W+KRo/8An60q7LOrePTj/J30BoSSsqGU8W121x2NaPSceQCuHRuB6OmaGiFsrhtllGs5x7jk0cgPNR/oZoAIqqp9YlkQPAAa7vO7PJTZ71t09a3d5lftfW2O51ReEvqafSOCaOYEGFrD7UY1HDyy8wVXOJsGTUJ6xpL4ri0gycw7tYDZ3j5K1/8A5WJrg10jGuOxrntBPcCVnT0oc0tcA5rhYgi4IK2TqjP4kTS7Qv0zWW3Hwf8ABX+FsTOqA1wIFZACWkmwmZ6zHd4sDwNnblZUWJI3wtlZdxcLhmxwINi13Ah1x3hVXDgo0+k2aryyGz5mOHpdjbH35gdxUlrNIge63bYbdt7370q3sd482h2O8nTyayvLOcr19OJocUY4km7DiLH/APPGez/qPyLu7ILWYewxUaQfcWDGmxlI+6Z7rB+8fy2DfZbqlwhFJN10geyFxL3RAEOlJztfIsZc79u5TmDSjg0RQQsjaBqtB9EW2DVFlc261KO5SsI52vSNy3rXlmbh7DMNHHqRN7R9OR2b3ni4/kMgtsqirekOsebdbFDu1Yo9d3m7WWkqtOSynVfNUSk+qZCL/wCmzM91ll+mz52SS+Y9uhyhFsuus0zBD+1mjj/E9o+RK0tR0i0jfQc+X/LjcR8RAb81X2jMGVcucdOIgfXkAYf5rvPwhSih6K72NTUOd7sYsPidc+QCwdWlr96bl8DJWaifKKXxO1b0qAehCBzklA/lYHfVYX/2bSFYCyGI6rgQXMj1W2OR+9lJG/cLqZaNwfSQWLIWaw9d/bd8Trlc6QxbSQHVknYCPVB1nDvDbkLFWwzimrL88v5GTrljNtnphFNab0ZUUhtLAWDc83kae5w7PhktI+se71jbgMh5BXcekegd2TIbHbrRPt49ld2YW0bWN6xkULwfWiOrnz1CLHkVO9tsgv60GvMhPSQm/wClNMohCryHRdo//Bd3dbJ/cs+jwPRRG7aaO/Fw1j/NdePaVfRMLZ8+rRSGhsN1FU7Vhic7i61mDvecgruwZhgUNN1WtrPcS97txcQBYcgAAt4yMAWAAA2ACw8l2VfqNZK5buMInUaWNPHmwiIoRLCIiAr3phnIipm7jI53wsNv6lVZmvlxKtDpnjPU07uEjx8TP/FVeAAqzUe+zt9jP/Sx+L+pnYpjyjPFo+it7o4l19FU/Jjm/C5wVUaXHWUsTxuBb5KwOhivD6J8O+KR3k8Bw+esstM8TNe3IOWlT8H90bLEcd6eYe7f4SHfkqUxRDq1D+Zv5q+9IU+trMOxwc09zgR+apXGNIbsedttV34mHVP0WerXFMj7As7k6/39f8E36HZL0NSzeJg7wcxgH9JUjr32aTyVfdDOlAyqlpibCePL8cdyP5S/yVj1kGRat9DzBFPtWtw1Us9eJR2mZnCV5fYuJuSRtUx6Pccuj/6aa74zlESc2P26gJ9U/wAvitLjLRurKcs/+ZqMNqXtcyx9EtsCAd4I281BrbhPidVrYR1WlW4lhpNeXDoWtiGeSeNxjc5sjc4ywGzSN2ztXFwb8dijGg6md0wFQJSQWPb926Jt43B1g6205eSsB1WILRSgXF+2BYOzPKwPLkovi7TcDpRFK58YADmW9Eg7+ey3JXdFHbWbucHA26rsKn3c+Hj6knhqJZ2tlYyVzX3cNVoAsScr32g5G5WRDoGpef2bY773vufJt8/FQfRem3wi1NXarb3DH2LbnM5OFlJKLpArG+nHDOOMbtR3lcj5BTZbMtXutP5fUgraFTfFNfE21F0Y09y+dz5S4klocWRi/utsT4nwUm0foeGAWhiZGPdaAfE7So3S9JkBsJo5oDxczWb5tufkt/o/EVNP+ynjeeAcNb4Tn8lFtqvj/uJkiuyqXuNGxWnxDimGjbeQ3cfRjb6Tv0HMrXYwxo2lBijs+YjZ6rL73cTwb586nq6h8jzJI4vc7MuJzKm6PZ7u79nCP1/8Iuq1qr7sOL+htcQY2qKq4Lurj/w2EgW9521305KOWXsWrqWrooVwrW7BYRSTnKbzJ5PJbjCWmn0tVG9pOq5zWSN3Oa4gZjiL3B5LVEKQ4Hw26qqWmx6qNzXPduyNw2/E5eC16hwVct/lgzpUnYt3mXYiIuLOpCIiAIiIAiIgIb0r0mvo8uH7uSN/hcsP9SpJ8q+kdOaNFRTywH94xzRyJGR8DYr5sILbgixBII4EZEed1B1MeKZ1WxLs1yr8Hn1JBoh3WU0kW9vaHjtW06KNLdRXOhcbNnbq/wAbLlvyLgorofSXVzNJ9F3Zd3FZOk2OgnErMnMcHtPMG4UWMtySZd30rUUzr8fr/nDL70nFnfiqyxzoztvFspB1rfxCwkb/AEu/iVjaF0q2spWTM9ZoNt4O8HuNx4LS4i0R18RYMntOvGT7YvkeRBLT38lZWw7SHA4zZ+o9k1Cc+C5P88mUbR1j6edkzMnxuDm97Tv5HYe9fQFHpFlXBHVRejIMxva71mnmDkqO01RZlwBBuQ5p2tcMi08wVscCY2dQSFrwX08hHWMG1p2a7RxG8bx3BQ6Ldx4fI6Xa2h9ogpw95cvNfnIsnTuHI6luq64I2Ob6TT+Y5FaTQnRkyOdss0vWtY4ObGGat3NN265ubgHOw2qbQyRysEsLxJG7MObs/wBjyOa5aFPcIye9g5KOqvrg6lJpeH5yMXS1GJAb5qicYzvbUSxa12NdYNNiG5C+rf0fBXnprSrKeF8rzYNHmdwHMlUBWyumkc85ukcT4uP+61XWbuEuZP2Xpe235yXBLr4k7wdhOlqKsQzR9l8Be0Ne9lnscy5BB9lx5ZKaSdC9H6klTH+GUH+ppWr0RS9TpaiaN8dQ3wEbfzCtJSoWzWcNlRbVBqLwuK/lr+CuXdEj2/sq+Ycnsa8fUKP4gwLpCE9lsdW3brtjAeDw1b38RdXMilV626D55Ic9JVJcsHzZUVksbrSwuY7+Np8nXXUabbvDh3gfUEK+MYYUjr6cwv7Lx2o5LZsfuPMHYRvC+dtK0E1LM+CUFr2GxG0HgWne07QVaUa9zRX3aNQNszScZ9a3ff8ARewmadjmnxCjn2928MPexn1suj6m/qsHc235qZ7Y/AjezoszCeBpKsiR944Ac3es+25n92zvVt6O0dHBG2KJoYxuwD5kneeapjos6QfszhSTu+4eew8/u3HcfcPyKu8FUeuussn3uXT88S20dcIR7vPqcoiKvJoREQBERAEREAVD9K+gjTVrpAPu6j7xvDXGUg87O/iV8KO48wsK6kdELdY3txE7ngbL8HC7T38lrthvxwTdDqPZ7VJ8uTPm0yFSinqPtEAB9Ngt3jcVF5Ii1xY4FrmkggixBBsQRxCzNGVZjcCP/Y4KrlE7iq1Z8id9G2KTSz/Z5D93Kcr7Gv4dx+o5q1qyIHtNzBzVCVsIeNduw/IqfYCxzrAU057Qya4+sP7uPmpemt/sZQ7a2e0/aK1w6/f7+oxrhcvvUQtu+33kY2vAHpNHtgbt4HEZ1jU0oObV9Byx7xsUNxPgVs5MsJEUpzIP7N54kD0Xe8Nu8b17dRvPeiatm7W7KKpu5dH4eXwK00LiKoo3EwSFl/SZtY7vYcj3qTt6XKi1jFETxGsPldRzSmiZYHas8Tozxt2T3PHZPmsAwjioynOHAvZ6fS6nvtJ+f+DM05iWerdeV2Q2Mbk0eG88ysrA+hzPWR5diM9Y/hZp7I8XW8isPRWhZKh+pCwvO92xjebn7APnyVq6D0LHQwEXBce1JJsuQN3BozsO/ittVcpy3pFfr9ZVp6XTTjL4YXQ8KKXX07TtH7qGVx/iBH9qs9VV0UtNRXVladga2Nv8Zv8AJrG/ErVUyDysnN6uO5KNfgln4vi/qERFsIgUXx1gWPSMW5kzL9XLb+V3Fh+W0c5QiyjJxeUeSipLDPlbS+h5aWV0E7Cx7dx2EbnNOxzTxCw19PYjwtT10fVzsvb0XjJ7Dxa7d3bDvCp7EfQ/V05LoP8AqY92rlKBzZ638J8FY16iMuD4Mr7KJR5cUQQBXR0PYwdMx1FKdZ0TdaNx2ll7Fp46uXgeSp+egkYdV8b2Hg5jgfIhWZ0N4XmbO6skY5kYYWM1gQXucRcgHPVAG3n3rK/ddbyeU5U1gt9ERVRZBERAEREAREQBERAVN0u9H5dfSFM27gLzxtGbgP3gG8gekOGe43qiNwIuF9XOeFTvSH0YarnVdC24N3SUzdoO90Q+rfLgo1tWeKLnQ6/cXZ2cujIFR1urkdh2j/m9ZMjNjmnmCOX0WpZICvWKqLe7gocodUdNTqljdnyLCwx0hFloqjMbA/8AXgVPKeuZINZjgVRYma5ZVFpGWE3jeRyvl5LfXqWuEyr1mxY2Pf07x5dP28PzkXZI0EWNiDtBzHkte/QVMTfqIb8erZ+ir+n6Q6hos5rXfIr0l6SZiMomg83H9FI7at9Sm/TdXF4UH6r7liFzWNsLNaNwsAPAZKusbYtEt6eI3b67hvt6o4rS6TxHPOCHvs3e1uQ8d5Uv6McCGV7KydtomEOiY4ftHDY+3sDaOJz2DPXKx2d2HqTKtFHRrt9S+K5R8yd9HmHjR0McbhaR95JBwc+2R7mho8FJkRSUsLCKSybsk5y5viERF6YBERAEREBwWA7RdcoiAIiIAiIgCIiAIiIAukrrBd11e26A0ukK4tUU0piNzeKm1Vo/WWi0hhlrgSdiAp3E0kc7zJq6kp2vaPS/G3eee3moy6UjaPEbP1Ct3SGCw8mwsOO//ZamTo7zvYrXKCZMq1FlfBcithVDcV6s0rbap6ejYHaEHRm32fktTqi+ZOhtC2HukJbpZp3nyus6jgfKbMFubrNH5n5KZU/R6B6vyC29HgrV9X5LxUQM5bW1D4ZSMLCuC4WubJP9+4G4aRaIH8Pr+OXJWrSTXCilDogx7Lj6KR0FSBk4W5jZ4rfFKPBFVdOy1703k2oRAizI4REQBERAEREAREQBERAEREAREQBERAEREBwViTs1u5Zbl0LUPU8GCaULj7GFn6i41F5gz3jA+xg7l6s0a3es1rLLkhMHjm2Y4pgNgXJjAXdy8zGvTFIagPBeb6Qbsl36pdmgheHuMcjygeWHVOz6LNXkW3XaPggfE7oiL0xCIiAIiIAiIgCIiAIiIAiIgCIiAIiIDhERAEREByuHIiA6ouEQAouEXjPTsxcjaiL08OyIiAIiIAiIgCIiAIiIAiIgCIiA/9k=" id="99" name="Google Shape;99;p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00" name="Google Shape;100;p2"/>
          <p:cNvPicPr preferRelativeResize="0"/>
          <p:nvPr/>
        </p:nvPicPr>
        <p:blipFill rotWithShape="1">
          <a:blip r:embed="rId3">
            <a:alphaModFix/>
          </a:blip>
          <a:srcRect b="0" l="0" r="0" t="0"/>
          <a:stretch/>
        </p:blipFill>
        <p:spPr>
          <a:xfrm>
            <a:off x="6858000" y="26225"/>
            <a:ext cx="1520825" cy="116421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22ea3b4464_0_13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lnSpc>
                <a:spcPct val="115000"/>
              </a:lnSpc>
              <a:spcBef>
                <a:spcPts val="1400"/>
              </a:spcBef>
              <a:spcAft>
                <a:spcPts val="400"/>
              </a:spcAft>
              <a:buNone/>
            </a:pPr>
            <a:r>
              <a:rPr b="1" lang="en-US">
                <a:solidFill>
                  <a:schemeClr val="dk1"/>
                </a:solidFill>
              </a:rPr>
              <a:t>List view</a:t>
            </a:r>
            <a:endParaRPr/>
          </a:p>
        </p:txBody>
      </p:sp>
      <p:sp>
        <p:nvSpPr>
          <p:cNvPr id="232" name="Google Shape;232;g222ea3b4464_0_130"/>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233" name="Google Shape;233;g222ea3b4464_0_130"/>
          <p:cNvPicPr preferRelativeResize="0"/>
          <p:nvPr/>
        </p:nvPicPr>
        <p:blipFill>
          <a:blip r:embed="rId3">
            <a:alphaModFix/>
          </a:blip>
          <a:stretch>
            <a:fillRect/>
          </a:stretch>
        </p:blipFill>
        <p:spPr>
          <a:xfrm>
            <a:off x="622275" y="1734252"/>
            <a:ext cx="7554351" cy="3912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22ea3b4464_0_137"/>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lnSpc>
                <a:spcPct val="115000"/>
              </a:lnSpc>
              <a:spcBef>
                <a:spcPts val="1400"/>
              </a:spcBef>
              <a:spcAft>
                <a:spcPts val="400"/>
              </a:spcAft>
              <a:buNone/>
            </a:pPr>
            <a:r>
              <a:rPr b="1" lang="en-US">
                <a:solidFill>
                  <a:schemeClr val="dk1"/>
                </a:solidFill>
              </a:rPr>
              <a:t>Detail view</a:t>
            </a:r>
            <a:endParaRPr b="1">
              <a:solidFill>
                <a:schemeClr val="dk1"/>
              </a:solidFill>
            </a:endParaRPr>
          </a:p>
        </p:txBody>
      </p:sp>
      <p:sp>
        <p:nvSpPr>
          <p:cNvPr id="240" name="Google Shape;240;g222ea3b4464_0_137"/>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500"/>
              <a:t>Now that we’ve successfully created our first endpoint view, let’s create the second endpoint </a:t>
            </a:r>
            <a:r>
              <a:rPr b="1" lang="en-US" sz="2500"/>
              <a:t>todos/api/&lt;int:todo_id&gt; </a:t>
            </a:r>
            <a:r>
              <a:rPr lang="en-US" sz="2500"/>
              <a:t>API view.</a:t>
            </a:r>
            <a:endParaRPr sz="2500"/>
          </a:p>
          <a:p>
            <a:pPr indent="0" lvl="0" marL="0" rtl="0" algn="l">
              <a:spcBef>
                <a:spcPts val="1200"/>
              </a:spcBef>
              <a:spcAft>
                <a:spcPts val="0"/>
              </a:spcAft>
              <a:buNone/>
            </a:pPr>
            <a:r>
              <a:t/>
            </a:r>
            <a:endParaRPr/>
          </a:p>
        </p:txBody>
      </p:sp>
      <p:pic>
        <p:nvPicPr>
          <p:cNvPr id="241" name="Google Shape;241;g222ea3b4464_0_137"/>
          <p:cNvPicPr preferRelativeResize="0"/>
          <p:nvPr/>
        </p:nvPicPr>
        <p:blipFill>
          <a:blip r:embed="rId3">
            <a:alphaModFix/>
          </a:blip>
          <a:stretch>
            <a:fillRect/>
          </a:stretch>
        </p:blipFill>
        <p:spPr>
          <a:xfrm>
            <a:off x="1725200" y="3052800"/>
            <a:ext cx="5332151" cy="3306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22ea3b4464_1_2"/>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lnSpc>
                <a:spcPct val="115000"/>
              </a:lnSpc>
              <a:spcBef>
                <a:spcPts val="1400"/>
              </a:spcBef>
              <a:spcAft>
                <a:spcPts val="400"/>
              </a:spcAft>
              <a:buNone/>
            </a:pPr>
            <a:r>
              <a:rPr b="1" lang="en-US">
                <a:solidFill>
                  <a:schemeClr val="dk1"/>
                </a:solidFill>
              </a:rPr>
              <a:t>Detail view</a:t>
            </a:r>
            <a:endParaRPr b="1">
              <a:solidFill>
                <a:schemeClr val="dk1"/>
              </a:solidFill>
            </a:endParaRPr>
          </a:p>
        </p:txBody>
      </p:sp>
      <p:sp>
        <p:nvSpPr>
          <p:cNvPr id="248" name="Google Shape;248;g222ea3b4464_1_2"/>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2500"/>
          </a:p>
          <a:p>
            <a:pPr indent="0" lvl="0" marL="0" rtl="0" algn="l">
              <a:spcBef>
                <a:spcPts val="1200"/>
              </a:spcBef>
              <a:spcAft>
                <a:spcPts val="0"/>
              </a:spcAft>
              <a:buNone/>
            </a:pPr>
            <a:r>
              <a:t/>
            </a:r>
            <a:endParaRPr/>
          </a:p>
        </p:txBody>
      </p:sp>
      <p:pic>
        <p:nvPicPr>
          <p:cNvPr id="249" name="Google Shape;249;g222ea3b4464_1_2"/>
          <p:cNvPicPr preferRelativeResize="0"/>
          <p:nvPr/>
        </p:nvPicPr>
        <p:blipFill>
          <a:blip r:embed="rId3">
            <a:alphaModFix/>
          </a:blip>
          <a:stretch>
            <a:fillRect/>
          </a:stretch>
        </p:blipFill>
        <p:spPr>
          <a:xfrm>
            <a:off x="614350" y="1671625"/>
            <a:ext cx="7915275" cy="3514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222ea3b4464_1_1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lnSpc>
                <a:spcPct val="115000"/>
              </a:lnSpc>
              <a:spcBef>
                <a:spcPts val="1400"/>
              </a:spcBef>
              <a:spcAft>
                <a:spcPts val="400"/>
              </a:spcAft>
              <a:buNone/>
            </a:pPr>
            <a:r>
              <a:rPr b="1" lang="en-US">
                <a:solidFill>
                  <a:schemeClr val="dk1"/>
                </a:solidFill>
              </a:rPr>
              <a:t>Detail view</a:t>
            </a:r>
            <a:endParaRPr b="1">
              <a:solidFill>
                <a:schemeClr val="dk1"/>
              </a:solidFill>
            </a:endParaRPr>
          </a:p>
        </p:txBody>
      </p:sp>
      <p:sp>
        <p:nvSpPr>
          <p:cNvPr id="256" name="Google Shape;256;g222ea3b4464_1_10"/>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2500"/>
          </a:p>
          <a:p>
            <a:pPr indent="0" lvl="0" marL="0" rtl="0" algn="l">
              <a:spcBef>
                <a:spcPts val="1200"/>
              </a:spcBef>
              <a:spcAft>
                <a:spcPts val="0"/>
              </a:spcAft>
              <a:buNone/>
            </a:pPr>
            <a:r>
              <a:t/>
            </a:r>
            <a:endParaRPr/>
          </a:p>
        </p:txBody>
      </p:sp>
      <p:pic>
        <p:nvPicPr>
          <p:cNvPr id="257" name="Google Shape;257;g222ea3b4464_1_10"/>
          <p:cNvPicPr preferRelativeResize="0"/>
          <p:nvPr/>
        </p:nvPicPr>
        <p:blipFill>
          <a:blip r:embed="rId3">
            <a:alphaModFix/>
          </a:blip>
          <a:stretch>
            <a:fillRect/>
          </a:stretch>
        </p:blipFill>
        <p:spPr>
          <a:xfrm>
            <a:off x="608987" y="1600199"/>
            <a:ext cx="8077824" cy="43934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22ea3b4464_1_18"/>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lnSpc>
                <a:spcPct val="115000"/>
              </a:lnSpc>
              <a:spcBef>
                <a:spcPts val="1400"/>
              </a:spcBef>
              <a:spcAft>
                <a:spcPts val="400"/>
              </a:spcAft>
              <a:buNone/>
            </a:pPr>
            <a:r>
              <a:rPr b="1" lang="en-US">
                <a:solidFill>
                  <a:schemeClr val="dk1"/>
                </a:solidFill>
              </a:rPr>
              <a:t>Detail view</a:t>
            </a:r>
            <a:endParaRPr b="1">
              <a:solidFill>
                <a:schemeClr val="dk1"/>
              </a:solidFill>
            </a:endParaRPr>
          </a:p>
        </p:txBody>
      </p:sp>
      <p:sp>
        <p:nvSpPr>
          <p:cNvPr id="264" name="Google Shape;264;g222ea3b4464_1_18"/>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2500"/>
          </a:p>
          <a:p>
            <a:pPr indent="0" lvl="0" marL="0" rtl="0" algn="l">
              <a:spcBef>
                <a:spcPts val="1200"/>
              </a:spcBef>
              <a:spcAft>
                <a:spcPts val="0"/>
              </a:spcAft>
              <a:buNone/>
            </a:pPr>
            <a:r>
              <a:t/>
            </a:r>
            <a:endParaRPr/>
          </a:p>
        </p:txBody>
      </p:sp>
      <p:pic>
        <p:nvPicPr>
          <p:cNvPr id="265" name="Google Shape;265;g222ea3b4464_1_18"/>
          <p:cNvPicPr preferRelativeResize="0"/>
          <p:nvPr/>
        </p:nvPicPr>
        <p:blipFill>
          <a:blip r:embed="rId3">
            <a:alphaModFix/>
          </a:blip>
          <a:stretch>
            <a:fillRect/>
          </a:stretch>
        </p:blipFill>
        <p:spPr>
          <a:xfrm>
            <a:off x="819150" y="1514475"/>
            <a:ext cx="7505700" cy="3829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222ea3b4464_1_26"/>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lnSpc>
                <a:spcPct val="115000"/>
              </a:lnSpc>
              <a:spcBef>
                <a:spcPts val="1400"/>
              </a:spcBef>
              <a:spcAft>
                <a:spcPts val="400"/>
              </a:spcAft>
              <a:buNone/>
            </a:pPr>
            <a:r>
              <a:rPr b="1" lang="en-US">
                <a:solidFill>
                  <a:schemeClr val="dk1"/>
                </a:solidFill>
              </a:rPr>
              <a:t>Detail view</a:t>
            </a:r>
            <a:endParaRPr/>
          </a:p>
        </p:txBody>
      </p:sp>
      <p:sp>
        <p:nvSpPr>
          <p:cNvPr id="272" name="Google Shape;272;g222ea3b4464_1_26"/>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500"/>
              <a:t>Update the API urls.py as demonstrated below</a:t>
            </a:r>
            <a:endParaRPr sz="2500"/>
          </a:p>
        </p:txBody>
      </p:sp>
      <p:pic>
        <p:nvPicPr>
          <p:cNvPr id="273" name="Google Shape;273;g222ea3b4464_1_26"/>
          <p:cNvPicPr preferRelativeResize="0"/>
          <p:nvPr/>
        </p:nvPicPr>
        <p:blipFill>
          <a:blip r:embed="rId3">
            <a:alphaModFix/>
          </a:blip>
          <a:stretch>
            <a:fillRect/>
          </a:stretch>
        </p:blipFill>
        <p:spPr>
          <a:xfrm>
            <a:off x="555250" y="2473525"/>
            <a:ext cx="8131549" cy="319398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22ea3b4464_0_122"/>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lnSpc>
                <a:spcPct val="115000"/>
              </a:lnSpc>
              <a:spcBef>
                <a:spcPts val="1400"/>
              </a:spcBef>
              <a:spcAft>
                <a:spcPts val="400"/>
              </a:spcAft>
              <a:buNone/>
            </a:pPr>
            <a:r>
              <a:rPr b="1" lang="en-US">
                <a:solidFill>
                  <a:schemeClr val="dk1"/>
                </a:solidFill>
              </a:rPr>
              <a:t>Detail view</a:t>
            </a:r>
            <a:endParaRPr/>
          </a:p>
        </p:txBody>
      </p:sp>
      <p:sp>
        <p:nvSpPr>
          <p:cNvPr id="280" name="Google Shape;280;g222ea3b4464_0_122"/>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500"/>
              <a:t>Now, if you navigate to http://127.0.0.1:8000/todos/api/&lt;id&gt;/, it will show the detail API view page. Notice that you correctly navigate to a valid ID. In the screenshot below, I used 7 as the ID</a:t>
            </a:r>
            <a:endParaRPr sz="2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222ea3b4464_1_35"/>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lnSpc>
                <a:spcPct val="115000"/>
              </a:lnSpc>
              <a:spcBef>
                <a:spcPts val="1400"/>
              </a:spcBef>
              <a:spcAft>
                <a:spcPts val="400"/>
              </a:spcAft>
              <a:buNone/>
            </a:pPr>
            <a:r>
              <a:rPr b="1" lang="en-US">
                <a:solidFill>
                  <a:schemeClr val="dk1"/>
                </a:solidFill>
              </a:rPr>
              <a:t>Detail view</a:t>
            </a:r>
            <a:endParaRPr/>
          </a:p>
        </p:txBody>
      </p:sp>
      <p:pic>
        <p:nvPicPr>
          <p:cNvPr id="287" name="Google Shape;287;g222ea3b4464_1_35"/>
          <p:cNvPicPr preferRelativeResize="0"/>
          <p:nvPr/>
        </p:nvPicPr>
        <p:blipFill rotWithShape="1">
          <a:blip r:embed="rId3">
            <a:alphaModFix/>
          </a:blip>
          <a:srcRect b="0" l="14283" r="15937" t="0"/>
          <a:stretch/>
        </p:blipFill>
        <p:spPr>
          <a:xfrm>
            <a:off x="1414900" y="1570050"/>
            <a:ext cx="6167674" cy="4623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0"/>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Summary</a:t>
            </a:r>
            <a:endParaRPr/>
          </a:p>
        </p:txBody>
      </p:sp>
      <p:sp>
        <p:nvSpPr>
          <p:cNvPr id="293" name="Google Shape;293;p20"/>
          <p:cNvSpPr txBox="1"/>
          <p:nvPr>
            <p:ph idx="1" type="body"/>
          </p:nvPr>
        </p:nvSpPr>
        <p:spPr>
          <a:xfrm>
            <a:off x="457200" y="1524000"/>
            <a:ext cx="8229600" cy="46021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Font typeface="Arial"/>
              <a:buChar char="•"/>
            </a:pPr>
            <a:r>
              <a:rPr lang="en-US"/>
              <a:t>This chapter introduced REST APIs, a fundamental building block in most real-world web applications.</a:t>
            </a:r>
            <a:endParaRPr/>
          </a:p>
          <a:p>
            <a:pPr indent="-342900" lvl="0" marL="342900" rtl="0" algn="just">
              <a:spcBef>
                <a:spcPts val="640"/>
              </a:spcBef>
              <a:spcAft>
                <a:spcPts val="0"/>
              </a:spcAft>
              <a:buClr>
                <a:schemeClr val="dk1"/>
              </a:buClr>
              <a:buSzPts val="3200"/>
              <a:buFont typeface="Arial"/>
              <a:buChar char="•"/>
            </a:pPr>
            <a:r>
              <a:rPr lang="en-US"/>
              <a:t>These APIs facilitate communication between the backend server and the web browser, so they are central to your growth as a Django web developer.</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REST APIs</a:t>
            </a:r>
            <a:endParaRPr/>
          </a:p>
        </p:txBody>
      </p:sp>
      <p:pic>
        <p:nvPicPr>
          <p:cNvPr id="106" name="Google Shape;106;p3"/>
          <p:cNvPicPr preferRelativeResize="0"/>
          <p:nvPr/>
        </p:nvPicPr>
        <p:blipFill rotWithShape="1">
          <a:blip r:embed="rId3">
            <a:alphaModFix/>
          </a:blip>
          <a:srcRect b="0" l="0" r="0" t="0"/>
          <a:stretch/>
        </p:blipFill>
        <p:spPr>
          <a:xfrm>
            <a:off x="647700" y="1963494"/>
            <a:ext cx="7848600" cy="29310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1800"/>
              </a:spcBef>
              <a:spcAft>
                <a:spcPts val="400"/>
              </a:spcAft>
              <a:buSzPts val="1100"/>
              <a:buNone/>
            </a:pPr>
            <a:r>
              <a:rPr b="1" lang="en-US"/>
              <a:t>What is a REST API?</a:t>
            </a:r>
            <a:endParaRPr b="1"/>
          </a:p>
        </p:txBody>
      </p:sp>
      <p:sp>
        <p:nvSpPr>
          <p:cNvPr id="112" name="Google Shape;112;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431800" lvl="0" marL="342900" rtl="0" algn="l">
              <a:lnSpc>
                <a:spcPct val="115000"/>
              </a:lnSpc>
              <a:spcBef>
                <a:spcPts val="0"/>
              </a:spcBef>
              <a:spcAft>
                <a:spcPts val="0"/>
              </a:spcAft>
              <a:buSzPts val="3200"/>
              <a:buChar char="•"/>
            </a:pPr>
            <a:r>
              <a:rPr lang="en-US"/>
              <a:t>A </a:t>
            </a:r>
            <a:r>
              <a:rPr lang="en-US">
                <a:uFill>
                  <a:noFill/>
                </a:uFill>
                <a:hlinkClick r:id="rId3"/>
              </a:rPr>
              <a:t>REST API</a:t>
            </a:r>
            <a:r>
              <a:rPr lang="en-US"/>
              <a:t> is a popular way for systems to expose useful functions and data. REST, which stands for representational state transfer, can be made up of one or more resources that can be accessed at a given URL and returned in various formats, like JSON, images, HTML, and more.</a:t>
            </a:r>
            <a:endParaRPr/>
          </a:p>
          <a:p>
            <a:pPr indent="0" lvl="0" marL="342900" rtl="0" algn="l">
              <a:spcBef>
                <a:spcPts val="1200"/>
              </a:spcBef>
              <a:spcAft>
                <a:spcPts val="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22ea3b4464_0_3"/>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lnSpc>
                <a:spcPct val="115000"/>
              </a:lnSpc>
              <a:spcBef>
                <a:spcPts val="1800"/>
              </a:spcBef>
              <a:spcAft>
                <a:spcPts val="400"/>
              </a:spcAft>
              <a:buNone/>
            </a:pPr>
            <a:r>
              <a:rPr b="1" lang="en-US"/>
              <a:t>Why Django REST framework?</a:t>
            </a:r>
            <a:endParaRPr b="1"/>
          </a:p>
        </p:txBody>
      </p:sp>
      <p:sp>
        <p:nvSpPr>
          <p:cNvPr id="119" name="Google Shape;119;g222ea3b4464_0_3"/>
          <p:cNvSpPr txBox="1"/>
          <p:nvPr>
            <p:ph idx="1" type="body"/>
          </p:nvPr>
        </p:nvSpPr>
        <p:spPr>
          <a:xfrm>
            <a:off x="457200" y="1959325"/>
            <a:ext cx="8229600" cy="4167000"/>
          </a:xfrm>
          <a:prstGeom prst="rect">
            <a:avLst/>
          </a:prstGeom>
        </p:spPr>
        <p:txBody>
          <a:bodyPr anchorCtr="0" anchor="t" bIns="45700" lIns="91425" spcFirstLastPara="1" rIns="91425" wrap="square" tIns="45700">
            <a:noAutofit/>
          </a:bodyPr>
          <a:lstStyle/>
          <a:p>
            <a:pPr indent="-431800" lvl="0" marL="342900" marR="0" rtl="0" algn="l">
              <a:lnSpc>
                <a:spcPct val="115000"/>
              </a:lnSpc>
              <a:spcBef>
                <a:spcPts val="0"/>
              </a:spcBef>
              <a:spcAft>
                <a:spcPts val="0"/>
              </a:spcAft>
              <a:buSzPts val="3200"/>
              <a:buChar char="•"/>
            </a:pPr>
            <a:r>
              <a:rPr lang="en-US"/>
              <a:t>Django REST framework (DRF) is a powerful and flexible toolkit for building Web APIs. Its main benefit is that it </a:t>
            </a:r>
            <a:r>
              <a:rPr lang="en-US">
                <a:uFill>
                  <a:noFill/>
                </a:uFill>
                <a:hlinkClick r:id="rId3"/>
              </a:rPr>
              <a:t>makes serialization much easier</a:t>
            </a:r>
            <a:r>
              <a:rPr lang="en-US"/>
              <a:t>.</a:t>
            </a:r>
            <a:endParaRPr/>
          </a:p>
          <a:p>
            <a:pPr indent="-431800" lvl="0" marL="342900" marR="0" rtl="0" algn="l">
              <a:lnSpc>
                <a:spcPct val="115000"/>
              </a:lnSpc>
              <a:spcBef>
                <a:spcPts val="0"/>
              </a:spcBef>
              <a:spcAft>
                <a:spcPts val="0"/>
              </a:spcAft>
              <a:buSzPts val="3200"/>
              <a:buChar char="•"/>
            </a:pPr>
            <a:r>
              <a:rPr lang="en-US"/>
              <a:t>Django REST framework is based on Django’s class-based views, so it’s an excellent option if you’re familiar with Django.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22ea3b4464_0_11"/>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lnSpc>
                <a:spcPct val="115000"/>
              </a:lnSpc>
              <a:spcBef>
                <a:spcPts val="1800"/>
              </a:spcBef>
              <a:spcAft>
                <a:spcPts val="400"/>
              </a:spcAft>
              <a:buNone/>
            </a:pPr>
            <a:r>
              <a:rPr b="1" lang="en-US"/>
              <a:t>Setting up Django REST framework</a:t>
            </a:r>
            <a:endParaRPr b="1"/>
          </a:p>
        </p:txBody>
      </p:sp>
      <p:sp>
        <p:nvSpPr>
          <p:cNvPr id="126" name="Google Shape;126;g222ea3b4464_0_11"/>
          <p:cNvSpPr txBox="1"/>
          <p:nvPr>
            <p:ph idx="1" type="body"/>
          </p:nvPr>
        </p:nvSpPr>
        <p:spPr>
          <a:xfrm>
            <a:off x="457200" y="2469550"/>
            <a:ext cx="8595900" cy="3656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b="1" lang="en-US"/>
              <a:t>pip install django</a:t>
            </a:r>
            <a:endParaRPr b="1"/>
          </a:p>
          <a:p>
            <a:pPr indent="0" lvl="0" marL="0" rtl="0" algn="l">
              <a:spcBef>
                <a:spcPts val="360"/>
              </a:spcBef>
              <a:spcAft>
                <a:spcPts val="0"/>
              </a:spcAft>
              <a:buClr>
                <a:schemeClr val="dk1"/>
              </a:buClr>
              <a:buSzPts val="1100"/>
              <a:buFont typeface="Arial"/>
              <a:buNone/>
            </a:pPr>
            <a:r>
              <a:rPr b="1" lang="en-US"/>
              <a:t>pip install django_rest_framework</a:t>
            </a:r>
            <a:endParaRPr b="1"/>
          </a:p>
          <a:p>
            <a:pPr indent="0" lvl="0" marL="0" rtl="0" algn="l">
              <a:spcBef>
                <a:spcPts val="360"/>
              </a:spcBef>
              <a:spcAft>
                <a:spcPts val="0"/>
              </a:spcAft>
              <a:buNone/>
            </a:pPr>
            <a:r>
              <a:rPr lang="en-US"/>
              <a:t>Create a Django project called todo with the following command</a:t>
            </a:r>
            <a:endParaRPr/>
          </a:p>
          <a:p>
            <a:pPr indent="0" lvl="0" marL="0" rtl="0" algn="l">
              <a:spcBef>
                <a:spcPts val="360"/>
              </a:spcBef>
              <a:spcAft>
                <a:spcPts val="0"/>
              </a:spcAft>
              <a:buClr>
                <a:schemeClr val="dk1"/>
              </a:buClr>
              <a:buSzPts val="1100"/>
              <a:buFont typeface="Arial"/>
              <a:buNone/>
            </a:pPr>
            <a:r>
              <a:rPr b="1" lang="en-US"/>
              <a:t>django-admin startproject todo</a:t>
            </a:r>
            <a:endParaRPr b="1"/>
          </a:p>
          <a:p>
            <a:pPr indent="0" lvl="0" marL="0" rtl="0" algn="l">
              <a:lnSpc>
                <a:spcPct val="115000"/>
              </a:lnSpc>
              <a:spcBef>
                <a:spcPts val="0"/>
              </a:spcBef>
              <a:spcAft>
                <a:spcPts val="0"/>
              </a:spcAft>
              <a:buNone/>
            </a:pPr>
            <a:r>
              <a:t/>
            </a:r>
            <a:endParaRPr sz="1200">
              <a:solidFill>
                <a:srgbClr val="8959A8"/>
              </a:solidFill>
              <a:highlight>
                <a:srgbClr val="FFFFFF"/>
              </a:highlight>
            </a:endParaRPr>
          </a:p>
          <a:p>
            <a:pPr indent="0" lvl="0" marL="0" rtl="0" algn="l">
              <a:lnSpc>
                <a:spcPct val="115000"/>
              </a:lnSpc>
              <a:spcBef>
                <a:spcPts val="2400"/>
              </a:spcBef>
              <a:spcAft>
                <a:spcPts val="0"/>
              </a:spcAft>
              <a:buClr>
                <a:schemeClr val="dk1"/>
              </a:buClr>
              <a:buSzPts val="1100"/>
              <a:buFont typeface="Arial"/>
              <a:buNone/>
            </a:pPr>
            <a:r>
              <a:t/>
            </a:r>
            <a:endParaRPr sz="1350">
              <a:solidFill>
                <a:srgbClr val="222222"/>
              </a:solidFill>
              <a:highlight>
                <a:srgbClr val="FFFFFF"/>
              </a:highlight>
              <a:latin typeface="Merriweather"/>
              <a:ea typeface="Merriweather"/>
              <a:cs typeface="Merriweather"/>
              <a:sym typeface="Merriweather"/>
            </a:endParaRPr>
          </a:p>
          <a:p>
            <a:pPr indent="0" lvl="0" marL="0" rtl="0" algn="l">
              <a:spcBef>
                <a:spcPts val="2400"/>
              </a:spcBef>
              <a:spcAft>
                <a:spcPts val="0"/>
              </a:spcAft>
              <a:buNone/>
            </a:pPr>
            <a:r>
              <a:t/>
            </a:r>
            <a:endParaRPr sz="1350">
              <a:solidFill>
                <a:srgbClr val="222222"/>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22ea3b4464_0_21"/>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lnSpc>
                <a:spcPct val="115000"/>
              </a:lnSpc>
              <a:spcBef>
                <a:spcPts val="1800"/>
              </a:spcBef>
              <a:spcAft>
                <a:spcPts val="400"/>
              </a:spcAft>
              <a:buNone/>
            </a:pPr>
            <a:r>
              <a:rPr b="1" lang="en-US">
                <a:solidFill>
                  <a:schemeClr val="dk1"/>
                </a:solidFill>
              </a:rPr>
              <a:t>Setting up Django REST framework</a:t>
            </a:r>
            <a:endParaRPr/>
          </a:p>
        </p:txBody>
      </p:sp>
      <p:sp>
        <p:nvSpPr>
          <p:cNvPr id="133" name="Google Shape;133;g222ea3b4464_0_21"/>
          <p:cNvSpPr txBox="1"/>
          <p:nvPr>
            <p:ph idx="1" type="body"/>
          </p:nvPr>
        </p:nvSpPr>
        <p:spPr>
          <a:xfrm>
            <a:off x="457200" y="2079375"/>
            <a:ext cx="8229600" cy="40470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Then, cd into the new todo folder and create a new app for your API:</a:t>
            </a:r>
            <a:endParaRPr/>
          </a:p>
          <a:p>
            <a:pPr indent="0" lvl="0" marL="0" rtl="0" algn="l">
              <a:lnSpc>
                <a:spcPct val="115000"/>
              </a:lnSpc>
              <a:spcBef>
                <a:spcPts val="2400"/>
              </a:spcBef>
              <a:spcAft>
                <a:spcPts val="0"/>
              </a:spcAft>
              <a:buClr>
                <a:schemeClr val="dk1"/>
              </a:buClr>
              <a:buSzPts val="1100"/>
              <a:buFont typeface="Arial"/>
              <a:buNone/>
            </a:pPr>
            <a:r>
              <a:rPr b="1" lang="en-US"/>
              <a:t>django-admin startapp todo_api</a:t>
            </a:r>
            <a:endParaRPr b="1"/>
          </a:p>
          <a:p>
            <a:pPr indent="0" lvl="0" marL="0" rtl="0" algn="l">
              <a:lnSpc>
                <a:spcPct val="115000"/>
              </a:lnSpc>
              <a:spcBef>
                <a:spcPts val="0"/>
              </a:spcBef>
              <a:spcAft>
                <a:spcPts val="0"/>
              </a:spcAft>
              <a:buClr>
                <a:schemeClr val="dk1"/>
              </a:buClr>
              <a:buSzPts val="1100"/>
              <a:buFont typeface="Arial"/>
              <a:buNone/>
            </a:pPr>
            <a:r>
              <a:rPr lang="en-US"/>
              <a:t>Run your initial migrations of the built-in user model:</a:t>
            </a:r>
            <a:endParaRPr/>
          </a:p>
          <a:p>
            <a:pPr indent="0" lvl="0" marL="0" rtl="0" algn="l">
              <a:lnSpc>
                <a:spcPct val="115000"/>
              </a:lnSpc>
              <a:spcBef>
                <a:spcPts val="2400"/>
              </a:spcBef>
              <a:spcAft>
                <a:spcPts val="2400"/>
              </a:spcAft>
              <a:buClr>
                <a:schemeClr val="dk1"/>
              </a:buClr>
              <a:buSzPts val="1100"/>
              <a:buFont typeface="Arial"/>
              <a:buNone/>
            </a:pPr>
            <a:r>
              <a:rPr b="1" lang="en-US"/>
              <a:t>python manage.py migrate</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22ea3b4464_0_27"/>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lnSpc>
                <a:spcPct val="115000"/>
              </a:lnSpc>
              <a:spcBef>
                <a:spcPts val="1800"/>
              </a:spcBef>
              <a:spcAft>
                <a:spcPts val="400"/>
              </a:spcAft>
              <a:buNone/>
            </a:pPr>
            <a:r>
              <a:rPr b="1" lang="en-US">
                <a:solidFill>
                  <a:schemeClr val="dk1"/>
                </a:solidFill>
              </a:rPr>
              <a:t>Setting up Django REST framework</a:t>
            </a:r>
            <a:endParaRPr/>
          </a:p>
        </p:txBody>
      </p:sp>
      <p:sp>
        <p:nvSpPr>
          <p:cNvPr id="140" name="Google Shape;140;g222ea3b4464_0_27"/>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Next, add rest_framework and todo to the INSTALLED_APPS inside the </a:t>
            </a:r>
            <a:r>
              <a:rPr b="1" lang="en-US"/>
              <a:t>todo/todo/settings.py</a:t>
            </a:r>
            <a:r>
              <a:rPr lang="en-US"/>
              <a:t> file:</a:t>
            </a:r>
            <a:endParaRPr/>
          </a:p>
          <a:p>
            <a:pPr indent="0" lvl="0" marL="0" rtl="0" algn="l">
              <a:spcBef>
                <a:spcPts val="1200"/>
              </a:spcBef>
              <a:spcAft>
                <a:spcPts val="0"/>
              </a:spcAft>
              <a:buNone/>
            </a:pPr>
            <a:r>
              <a:t/>
            </a:r>
            <a:endParaRPr/>
          </a:p>
        </p:txBody>
      </p:sp>
      <p:pic>
        <p:nvPicPr>
          <p:cNvPr id="141" name="Google Shape;141;g222ea3b4464_0_27"/>
          <p:cNvPicPr preferRelativeResize="0"/>
          <p:nvPr/>
        </p:nvPicPr>
        <p:blipFill>
          <a:blip r:embed="rId3">
            <a:alphaModFix/>
          </a:blip>
          <a:stretch>
            <a:fillRect/>
          </a:stretch>
        </p:blipFill>
        <p:spPr>
          <a:xfrm>
            <a:off x="2084275" y="3350050"/>
            <a:ext cx="4312800" cy="2776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22ea3b4464_0_35"/>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lnSpc>
                <a:spcPct val="115000"/>
              </a:lnSpc>
              <a:spcBef>
                <a:spcPts val="1800"/>
              </a:spcBef>
              <a:spcAft>
                <a:spcPts val="400"/>
              </a:spcAft>
              <a:buNone/>
            </a:pPr>
            <a:r>
              <a:rPr b="1" lang="en-US">
                <a:solidFill>
                  <a:schemeClr val="dk1"/>
                </a:solidFill>
              </a:rPr>
              <a:t>Setting up Django REST framework</a:t>
            </a:r>
            <a:endParaRPr/>
          </a:p>
        </p:txBody>
      </p:sp>
      <p:sp>
        <p:nvSpPr>
          <p:cNvPr id="148" name="Google Shape;148;g222ea3b4464_0_35"/>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Create a serializers.py and urls.py file in todo/todo_api and add new files as configured in the directory structure below</a:t>
            </a:r>
            <a:endParaRPr/>
          </a:p>
        </p:txBody>
      </p:sp>
      <p:pic>
        <p:nvPicPr>
          <p:cNvPr id="149" name="Google Shape;149;g222ea3b4464_0_35"/>
          <p:cNvPicPr preferRelativeResize="0"/>
          <p:nvPr/>
        </p:nvPicPr>
        <p:blipFill>
          <a:blip r:embed="rId3">
            <a:alphaModFix/>
          </a:blip>
          <a:stretch>
            <a:fillRect/>
          </a:stretch>
        </p:blipFill>
        <p:spPr>
          <a:xfrm>
            <a:off x="2766748" y="3309923"/>
            <a:ext cx="2857375" cy="2921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2014-02-09T07:44:29Z</dcterms:created>
  <dc:creator>iViettech</dc:creator>
</cp:coreProperties>
</file>