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7" roundtripDataSignature="AMtx7mgpu5pGNvWod72570wcDtZfyQao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31"/>
          <p:cNvSpPr/>
          <p:nvPr>
            <p:ph idx="2" type="pic"/>
          </p:nvPr>
        </p:nvSpPr>
        <p:spPr>
          <a:xfrm>
            <a:off x="1792288" y="612775"/>
            <a:ext cx="5486400" cy="4114800"/>
          </a:xfrm>
          <a:prstGeom prst="rect">
            <a:avLst/>
          </a:prstGeom>
          <a:noFill/>
          <a:ln>
            <a:noFill/>
          </a:ln>
        </p:spPr>
      </p:sp>
      <p:sp>
        <p:nvSpPr>
          <p:cNvPr id="68" name="Google Shape;68;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13</a:t>
            </a:r>
            <a:endParaRPr b="1" sz="4000"/>
          </a:p>
        </p:txBody>
      </p:sp>
      <p:sp>
        <p:nvSpPr>
          <p:cNvPr id="90" name="Google Shape;90;p1"/>
          <p:cNvSpPr txBox="1"/>
          <p:nvPr>
            <p:ph idx="1" type="subTitle"/>
          </p:nvPr>
        </p:nvSpPr>
        <p:spPr>
          <a:xfrm>
            <a:off x="457200" y="2895600"/>
            <a:ext cx="8458200" cy="259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t/>
            </a:r>
            <a:endParaRPr sz="4000">
              <a:solidFill>
                <a:schemeClr val="dk2"/>
              </a:solidFill>
              <a:latin typeface="Impact"/>
              <a:ea typeface="Impact"/>
              <a:cs typeface="Impact"/>
              <a:sym typeface="Impact"/>
            </a:endParaRPr>
          </a:p>
          <a:p>
            <a:pPr indent="0" lvl="0" marL="0" rtl="0" algn="ctr">
              <a:spcBef>
                <a:spcPts val="800"/>
              </a:spcBef>
              <a:spcAft>
                <a:spcPts val="0"/>
              </a:spcAft>
              <a:buClr>
                <a:schemeClr val="dk2"/>
              </a:buClr>
              <a:buSzPts val="4000"/>
              <a:buFont typeface="Impact"/>
              <a:buNone/>
            </a:pPr>
            <a:r>
              <a:rPr lang="en-US" sz="4000">
                <a:solidFill>
                  <a:schemeClr val="dk2"/>
                </a:solidFill>
                <a:latin typeface="Impact"/>
                <a:ea typeface="Impact"/>
                <a:cs typeface="Impact"/>
                <a:sym typeface="Impact"/>
              </a:rPr>
              <a:t>Generating CSV, PDF, and Other Binary Files</a:t>
            </a:r>
            <a:endParaRPr/>
          </a:p>
          <a:p>
            <a:pPr indent="0" lvl="0" marL="0" rtl="0" algn="ctr">
              <a:spcBef>
                <a:spcPts val="800"/>
              </a:spcBef>
              <a:spcAft>
                <a:spcPts val="0"/>
              </a:spcAft>
              <a:buClr>
                <a:schemeClr val="dk1"/>
              </a:buClr>
              <a:buSzPts val="4000"/>
              <a:buFont typeface="Arial"/>
              <a:buNone/>
            </a:pPr>
            <a:r>
              <a:t/>
            </a:r>
            <a:endParaRPr sz="4000">
              <a:solidFill>
                <a:schemeClr val="dk2"/>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Writing to CSV Files Using Python</a:t>
            </a:r>
            <a:endParaRPr/>
          </a:p>
        </p:txBody>
      </p:sp>
      <p:sp>
        <p:nvSpPr>
          <p:cNvPr id="153" name="Google Shape;153;p10"/>
          <p:cNvSpPr txBox="1"/>
          <p:nvPr>
            <p:ph idx="1" type="body"/>
          </p:nvPr>
        </p:nvSpPr>
        <p:spPr>
          <a:xfrm>
            <a:off x="457200" y="2133600"/>
            <a:ext cx="8229600" cy="3992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2. Obtain a CSV writer object, which can help us write data that is correctly formatted in the CSV format.</a:t>
            </a:r>
            <a:endParaRPr/>
          </a:p>
        </p:txBody>
      </p:sp>
      <p:pic>
        <p:nvPicPr>
          <p:cNvPr id="154" name="Google Shape;154;p10"/>
          <p:cNvPicPr preferRelativeResize="0"/>
          <p:nvPr/>
        </p:nvPicPr>
        <p:blipFill rotWithShape="1">
          <a:blip r:embed="rId3">
            <a:alphaModFix/>
          </a:blip>
          <a:srcRect b="0" l="0" r="0" t="0"/>
          <a:stretch/>
        </p:blipFill>
        <p:spPr>
          <a:xfrm>
            <a:off x="1924050" y="4038600"/>
            <a:ext cx="5295900" cy="59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Writing to CSV Files Using Python</a:t>
            </a:r>
            <a:endParaRPr/>
          </a:p>
        </p:txBody>
      </p:sp>
      <p:sp>
        <p:nvSpPr>
          <p:cNvPr id="160" name="Google Shape;16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3. Once the writer object is available, we can start writing the data. This is facilitated by the write_row() method of the writer object. The write_ row() method takes in a list of values that it writes to the CSV file.</a:t>
            </a:r>
            <a:endParaRPr/>
          </a:p>
        </p:txBody>
      </p:sp>
      <p:pic>
        <p:nvPicPr>
          <p:cNvPr id="161" name="Google Shape;161;p11"/>
          <p:cNvPicPr preferRelativeResize="0"/>
          <p:nvPr/>
        </p:nvPicPr>
        <p:blipFill rotWithShape="1">
          <a:blip r:embed="rId3">
            <a:alphaModFix/>
          </a:blip>
          <a:srcRect b="0" l="0" r="0" t="0"/>
          <a:stretch/>
        </p:blipFill>
        <p:spPr>
          <a:xfrm>
            <a:off x="1428750" y="4648200"/>
            <a:ext cx="6286500" cy="95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Writing to CSV Files Using Python</a:t>
            </a:r>
            <a:endParaRPr/>
          </a:p>
        </p:txBody>
      </p:sp>
      <p:sp>
        <p:nvSpPr>
          <p:cNvPr id="167" name="Google Shape;167;p12"/>
          <p:cNvSpPr txBox="1"/>
          <p:nvPr>
            <p:ph idx="1" type="body"/>
          </p:nvPr>
        </p:nvSpPr>
        <p:spPr>
          <a:xfrm>
            <a:off x="457200" y="2133600"/>
            <a:ext cx="8229600" cy="3992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4. Once the records are written, we can then close the CSV file.</a:t>
            </a:r>
            <a:endParaRPr/>
          </a:p>
        </p:txBody>
      </p:sp>
      <p:pic>
        <p:nvPicPr>
          <p:cNvPr id="168" name="Google Shape;168;p12"/>
          <p:cNvPicPr preferRelativeResize="0"/>
          <p:nvPr/>
        </p:nvPicPr>
        <p:blipFill rotWithShape="1">
          <a:blip r:embed="rId3">
            <a:alphaModFix/>
          </a:blip>
          <a:srcRect b="0" l="0" r="0" t="0"/>
          <a:stretch/>
        </p:blipFill>
        <p:spPr>
          <a:xfrm>
            <a:off x="1752600" y="3863181"/>
            <a:ext cx="5362575" cy="61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 Better Way to Read and Write CSV Files</a:t>
            </a:r>
            <a:endParaRPr/>
          </a:p>
        </p:txBody>
      </p:sp>
      <p:sp>
        <p:nvSpPr>
          <p:cNvPr id="174" name="Google Shape;174;p13"/>
          <p:cNvSpPr txBox="1"/>
          <p:nvPr>
            <p:ph idx="1" type="body"/>
          </p:nvPr>
        </p:nvSpPr>
        <p:spPr>
          <a:xfrm>
            <a:off x="457200" y="1826474"/>
            <a:ext cx="8229600" cy="4299600"/>
          </a:xfrm>
          <a:prstGeom prst="rect">
            <a:avLst/>
          </a:prstGeom>
          <a:noFill/>
          <a:ln>
            <a:noFill/>
          </a:ln>
        </p:spPr>
        <p:txBody>
          <a:bodyPr anchorCtr="0" anchor="t" bIns="45700" lIns="91425" spcFirstLastPara="1" rIns="91425" wrap="square" tIns="45700">
            <a:noAutofit/>
          </a:bodyPr>
          <a:lstStyle/>
          <a:p>
            <a:pPr indent="0" lvl="0" marL="342900" rtl="0" algn="l">
              <a:spcBef>
                <a:spcPts val="0"/>
              </a:spcBef>
              <a:spcAft>
                <a:spcPts val="0"/>
              </a:spcAft>
              <a:buNone/>
            </a:pPr>
            <a:r>
              <a:rPr lang="en-US"/>
              <a:t>If you wanted to parse the code as dict, the implementation of the read_csv() method would need to be changed as shown here:</a:t>
            </a:r>
            <a:endParaRPr/>
          </a:p>
        </p:txBody>
      </p:sp>
      <p:pic>
        <p:nvPicPr>
          <p:cNvPr id="175" name="Google Shape;175;p13"/>
          <p:cNvPicPr preferRelativeResize="0"/>
          <p:nvPr/>
        </p:nvPicPr>
        <p:blipFill rotWithShape="1">
          <a:blip r:embed="rId3">
            <a:alphaModFix/>
          </a:blip>
          <a:srcRect b="0" l="0" r="0" t="0"/>
          <a:stretch/>
        </p:blipFill>
        <p:spPr>
          <a:xfrm>
            <a:off x="1807850" y="3879800"/>
            <a:ext cx="5195551" cy="246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Working with Excel Files in Python</a:t>
            </a:r>
            <a:endParaRPr/>
          </a:p>
        </p:txBody>
      </p:sp>
      <p:sp>
        <p:nvSpPr>
          <p:cNvPr id="181" name="Google Shape;181;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Binary File Formats for Data Exports</a:t>
            </a:r>
            <a:endParaRPr/>
          </a:p>
        </p:txBody>
      </p:sp>
      <p:sp>
        <p:nvSpPr>
          <p:cNvPr id="187" name="Google Shape;18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 simple example of this is the open command, which you use to state the format you would like to open a file in.</a:t>
            </a:r>
            <a:endParaRPr/>
          </a:p>
        </p:txBody>
      </p:sp>
      <p:pic>
        <p:nvPicPr>
          <p:cNvPr id="188" name="Google Shape;188;p15"/>
          <p:cNvPicPr preferRelativeResize="0"/>
          <p:nvPr/>
        </p:nvPicPr>
        <p:blipFill rotWithShape="1">
          <a:blip r:embed="rId3">
            <a:alphaModFix/>
          </a:blip>
          <a:srcRect b="0" l="0" r="0" t="0"/>
          <a:stretch/>
        </p:blipFill>
        <p:spPr>
          <a:xfrm>
            <a:off x="1066800" y="3863181"/>
            <a:ext cx="6457950" cy="61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Working with XLSX Files Using the XlsxWriter Package</a:t>
            </a:r>
            <a:endParaRPr/>
          </a:p>
        </p:txBody>
      </p:sp>
      <p:sp>
        <p:nvSpPr>
          <p:cNvPr id="194" name="Google Shape;194;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XlsxWriter Python Package</a:t>
            </a:r>
            <a:endParaRPr/>
          </a:p>
        </p:txBody>
      </p:sp>
      <p:sp>
        <p:nvSpPr>
          <p:cNvPr id="200" name="Google Shape;20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XlsxWriter</a:t>
            </a:r>
            <a:r>
              <a:rPr lang="en-US"/>
              <a:t> is an actively maintained package by the developer community, providing support for interacting with XLSX files.</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Once installed, you can import the xlsxwriter module as follows.</a:t>
            </a:r>
            <a:endParaRPr/>
          </a:p>
        </p:txBody>
      </p:sp>
      <p:pic>
        <p:nvPicPr>
          <p:cNvPr id="201" name="Google Shape;201;p17"/>
          <p:cNvPicPr preferRelativeResize="0"/>
          <p:nvPr/>
        </p:nvPicPr>
        <p:blipFill rotWithShape="1">
          <a:blip r:embed="rId3">
            <a:alphaModFix/>
          </a:blip>
          <a:srcRect b="0" l="0" r="0" t="0"/>
          <a:stretch/>
        </p:blipFill>
        <p:spPr>
          <a:xfrm>
            <a:off x="2209800" y="3733800"/>
            <a:ext cx="4305300" cy="533400"/>
          </a:xfrm>
          <a:prstGeom prst="rect">
            <a:avLst/>
          </a:prstGeom>
          <a:noFill/>
          <a:ln>
            <a:noFill/>
          </a:ln>
        </p:spPr>
      </p:pic>
      <p:pic>
        <p:nvPicPr>
          <p:cNvPr id="202" name="Google Shape;202;p17"/>
          <p:cNvPicPr preferRelativeResize="0"/>
          <p:nvPr/>
        </p:nvPicPr>
        <p:blipFill rotWithShape="1">
          <a:blip r:embed="rId4">
            <a:alphaModFix/>
          </a:blip>
          <a:srcRect b="0" l="0" r="0" t="0"/>
          <a:stretch/>
        </p:blipFill>
        <p:spPr>
          <a:xfrm>
            <a:off x="2323413" y="5697259"/>
            <a:ext cx="4181475" cy="561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a Workbook</a:t>
            </a:r>
            <a:endParaRPr/>
          </a:p>
        </p:txBody>
      </p:sp>
      <p:sp>
        <p:nvSpPr>
          <p:cNvPr id="208" name="Google Shape;20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start working on XLSX files, we first need to create them. An XLSX file is also known as a workbook and can be created by calling the Workbook class from the xlsxwriter module as follows.</a:t>
            </a:r>
            <a:endParaRPr/>
          </a:p>
        </p:txBody>
      </p:sp>
      <p:pic>
        <p:nvPicPr>
          <p:cNvPr id="209" name="Google Shape;209;p18"/>
          <p:cNvPicPr preferRelativeResize="0"/>
          <p:nvPr/>
        </p:nvPicPr>
        <p:blipFill rotWithShape="1">
          <a:blip r:embed="rId3">
            <a:alphaModFix/>
          </a:blip>
          <a:srcRect b="0" l="0" r="0" t="0"/>
          <a:stretch/>
        </p:blipFill>
        <p:spPr>
          <a:xfrm>
            <a:off x="1371600" y="4876800"/>
            <a:ext cx="6191250" cy="57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a Worksheet</a:t>
            </a:r>
            <a:endParaRPr/>
          </a:p>
        </p:txBody>
      </p:sp>
      <p:sp>
        <p:nvSpPr>
          <p:cNvPr id="215" name="Google Shape;21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Before we can start writing data to an XLSX file, we first need to create a worksheet. This can be done easily by calling the add_worksheet() method of the workbook object we obtained in the previous step.</a:t>
            </a:r>
            <a:endParaRPr/>
          </a:p>
        </p:txBody>
      </p:sp>
      <p:pic>
        <p:nvPicPr>
          <p:cNvPr id="216" name="Google Shape;216;p19"/>
          <p:cNvPicPr preferRelativeResize="0"/>
          <p:nvPr/>
        </p:nvPicPr>
        <p:blipFill rotWithShape="1">
          <a:blip r:embed="rId3">
            <a:alphaModFix/>
          </a:blip>
          <a:srcRect b="0" l="0" r="0" t="0"/>
          <a:stretch/>
        </p:blipFill>
        <p:spPr>
          <a:xfrm>
            <a:off x="1447800" y="5105400"/>
            <a:ext cx="6134100" cy="523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60375" y="-1828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Objectives</a:t>
            </a:r>
            <a:endParaRPr b="1"/>
          </a:p>
        </p:txBody>
      </p:sp>
      <p:sp>
        <p:nvSpPr>
          <p:cNvPr id="97" name="Google Shape;97;p2"/>
          <p:cNvSpPr txBox="1"/>
          <p:nvPr>
            <p:ph idx="1" type="body"/>
          </p:nvPr>
        </p:nvSpPr>
        <p:spPr>
          <a:xfrm>
            <a:off x="460375" y="1250887"/>
            <a:ext cx="8229600" cy="614051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This chapter teaches you how to generate files in different data formats, such as CSV, PDF, and other binary file formats (for example, Excel compatible files) using some of the common libraries that are available inside Python.</a:t>
            </a:r>
            <a:endParaRPr/>
          </a:p>
          <a:p>
            <a:pPr indent="-342900" lvl="0" marL="342900" rtl="0" algn="just">
              <a:spcBef>
                <a:spcPts val="640"/>
              </a:spcBef>
              <a:spcAft>
                <a:spcPts val="0"/>
              </a:spcAft>
              <a:buClr>
                <a:schemeClr val="dk1"/>
              </a:buClr>
              <a:buSzPts val="3200"/>
              <a:buFont typeface="Arial"/>
              <a:buChar char="•"/>
            </a:pPr>
            <a:r>
              <a:rPr lang="en-US"/>
              <a:t>This knowledge will help you build web projects that let your users export and download records from your site into familiar CSV or Excel-based formats.</a:t>
            </a:r>
            <a:endParaRPr b="1"/>
          </a:p>
        </p:txBody>
      </p:sp>
      <p:sp>
        <p:nvSpPr>
          <p:cNvPr id="98" name="Google Shape;98;p2"/>
          <p:cNvSpPr txBox="1"/>
          <p:nvPr>
            <p:ph idx="12" type="sldNum"/>
          </p:nvPr>
        </p:nvSpPr>
        <p:spPr>
          <a:xfrm>
            <a:off x="7010400" y="615315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/31</a:t>
            </a:r>
            <a:endParaRPr/>
          </a:p>
        </p:txBody>
      </p:sp>
      <p:sp>
        <p:nvSpPr>
          <p:cNvPr descr="data:image/jpeg;base64,/9j/4AAQSkZJRgABAQAAAQABAAD/2wCEAAkGBhQSERQRExQVFBUVGBQWGBQVFRgYFhcXFRcVFxgaGBUaGyYeGBokHBcUHy8gIycpLSwsFh4xNTAqNSYsLCkBCQoKDgwOGg8PGi4lHyU0LCotKSwsLCosNCopLCwsKSwtLjQsLCwsKywpKjQsLCwpLCwsLCwsLCkqKSosLCwpLP/AABEIALEA6AMBIgACEQEDEQH/xAAcAAEAAgIDAQAAAAAAAAAAAAAABgcEBQECAwj/xABFEAABAwICBgYHBQYFBAMAAAABAAIDBBEGIQUSMUFRYQcTInGBkTJCUmKSobEUI3LB0TNDgqKy0lNzg+HwJGPi8RUWRP/EABoBAQACAwEAAAAAAAAAAAAAAAAEBQIDBgH/xAA2EQACAgEBBQUHAwMFAQAAAAAAAQIDEQQFEiExQRMiUWGRFDJxobHR8BWBwSNC8SQzUnLhBv/aAAwDAQACEQMRAD8AvFERAEREAREQBERAEREAREQBERAEREAREQBEUbxxi0UMF22M0lxG07Mtrj7ouO8kBZ1wlZJRjzZjOSgt5nviXGVPRD7xxc8i7YmZvPM7mjmVA6npmm1uxTxtb7znOPmLBQKqqnSPdJI4ve43c45kleNl0NOzqoLvLLKezWWSfd4IuTC3SjFUvbDMzqZHGzTfWY48L2Bae/zU4XzFrWzG0Z+S+lNGzF8MbztcxhPeWglV20NNClpw5PoTdJdKxNS6GSiIqwmhERAEREAREQBERAEREAREQBERAEREAREQBERAEREAVC450yamtlfe7WExs4arCQbd7tY+Ku/S1V1UEsnsRvd8LSV85q52XWm5T/YrdfPgonRcLsVwrwqzo4L6VowGxMFwLNaPIBfNwYuKhxINy74j+qga3TO+KecYySdNqFVLGM5PpdkzTsIPcQV3XzfhKOV1bTthLg/rGG4JyaCC8n3dW97r6QXO2QUXwLmEnIIiLWbAiIgCIiAIiIAiLU6fxPBRs1pn2J9Fgze78Lfz2LxtJZZnCErJKMFlvojbIqg0z0u1DyRAxkLdxcNeT+0d1j3rQRYw0hM6zJ6h7vZjbf5Nbkoz1MM4XEuYbD1DjvTaj8X9uHzL+RU3Saf01HnqzvHCSAO+gDvmt9ozpa1SGVtO6E+2wOt4xu7Q8C5Zq+L58PiR7Nl3R9xqX/V5foWMixtH6SjnYJIXtkYfWabjuPA8islbysaaeGEREPAiIgCIiA0uM3WoKn/Kf9FQRV2Y+xDBFTTQOeDJIxzQxubgXDIu9kd/hdUpddDsyLVbyubKbXzW+jrqrmy5Wy0JhuerdqwsJG95yY3vd+QzVnKUYLMnhFet6bxE1lll6Jw/PXP6unjLmg9qQ5Rg8XO+gGe3JWnofompowDOXTuyu0nVjv8AhGbh3k9y99O4zjpR9npWMLm5ZACOPkANp5Knu1UtQ+zpX7/nQsqtNGhb9rMvBeBYqBl79ZM4WfKRbL2WD1W/M7+UnuqWrtPTzG8krzyBs34RYLFhq3sOs17mkb2uIK1/pknxlLj8DP8AUIrgo8C80UPwRix05MExu8DWa/2gNoPMXGe/6zBVltUqpbsiwrsjZHeiERFqNgREQBEUH6TMamkiEEJ+/lG0bY2bNb8RzA8TuWM5qCyzfp9PPUWKuHNnXGvSS2mcaantJPmHOObIu/2ne758FUWk9Kvke6SR5e87XuNz3chyC8YgQwvO1x2lb7o4w0K2sGuLxRASPB2Oz7LPE/JpVXKcrpYO7q01GzKHPrji+v55G9wP0adcxtVWXbEc2Q7HPG5zjtDTuG09ysONrIm9XCxsbBsawAD5bVmaQm9UblBcbYtNMOpiI60i5dt6tp2WHtHdwGanpQpjk5GVmo2nfuL06JfnUkNdpaOL9rKyP8bgD5HNa2TEdFKNR08DwfVeRb+YWVOVNcXOLiS5xzLnG7j3krwNSeKjvVN9C5jsGuK42PPkW8MOmF32jR8nUuO1l9aCQcCPz3brKWYbxU2pvFI0w1DB24XcPaYfXZz3b1QeicQS07taJ5bxA9E97DkVPdE4ijrtRrj1FUzOORvte4Tx3xnaL7Vsrti3w4eXQiazQWwjmx7y/wCX9y+PivVr5O3UWlw3p4zh0coDKiO2u0ei4HZIzix3yNwdi3SlJ5OflFxeGEXBKh+IukWOIObBqyOGRkJ+6ae8emeTfNbqqZ2vdgsmmy2FazJkn0jpOOBhkleGNG87zwA2k8gq1xP0nvfeOmBjbvecpD+UY83dyjM9dU184A15ZHejs1rHbqt2RM4uPzVk4P6PI6XVlmtJMMx7EZ90HNzvfOfCynuFOlXe70vkvuQ1O3Ucu7H5kewn0cvmIqKzWDSdYRm4e/m++bQfiO+2xSnSvRtRznW1DEeMRDQbcWkEfJSlFDlqrXPf3nkkrT1qO7giNB0XUUZu5r5T/wBx1x8LQAfFSqCnaxoYxoa0bGtAAHcAvRCVrnbOz322bIVxh7qwRXHmJTTxCKM2llBzG1rNhd3nYPHgqt11nYj0saipkl3E2byY3Jv6+K1ocuk0lKprS6vmUWpt7WbfToemumuvF8wbtIHec/LasaTSYGwE/JSskcsboy0cXSSVB9Fo6tvNzrF3kAPiViqpsHdJ0VPE2CaFzQCT1kfauSb3c02N+6+xWZonTEVTGJYXh7DlcbQRtBBzB5Fc5ro2OxzkuHQvNJKHZqMXxM1ERQCYEREB0mmDGlxyDQSe4C5VE6fa6onlqH7XXNuDR6I8AArYx1pDqqR27Xc1nmbn5AqptIVl43Ab7D5qBq5cVE6zYFOIyt8eH3/PI0Wk49SNjeV/NWz0OaOEdA6a2cz3Ov7rOy36OPiqtxK2xYPdH5K6ej9ltFU1v8O/m5xWGkXfJO37GtPFLq/uz2rqkNDnu9Foc49zQSVQ+n690krnu9J5Lj47vAWHgrnxO61LPzbb4nAfmqQ00Pvnjms9W+KRo/8An60q7LOrePTj/J30BoSSsqGU8W121x2NaPSceQCuHRuB6OmaGiFsrhtllGs5x7jk0cgPNR/oZoAIqqp9YlkQPAAa7vO7PJTZ71t09a3d5lftfW2O51ReEvqafSOCaOYEGFrD7UY1HDyy8wVXOJsGTUJ6xpL4ri0gycw7tYDZ3j5K1/8A5WJrg10jGuOxrntBPcCVnT0oc0tcA5rhYgi4IK2TqjP4kTS7Qv0zWW3Hwf8ABX+FsTOqA1wIFZACWkmwmZ6zHd4sDwNnblZUWJI3wtlZdxcLhmxwINi13Ah1x3hVXDgo0+k2aryyGz5mOHpdjbH35gdxUlrNIge63bYbdt7370q3sd482h2O8nTyayvLOcr19OJocUY4km7DiLH/APPGez/qPyLu7ILWYewxUaQfcWDGmxlI+6Z7rB+8fy2DfZbqlwhFJN10geyFxL3RAEOlJztfIsZc79u5TmDSjg0RQQsjaBqtB9EW2DVFlc261KO5SsI52vSNy3rXlmbh7DMNHHqRN7R9OR2b3ni4/kMgtsqirekOsebdbFDu1Yo9d3m7WWkqtOSynVfNUSk+qZCL/wCmzM91ll+mz52SS+Y9uhyhFsuus0zBD+1mjj/E9o+RK0tR0i0jfQc+X/LjcR8RAb81X2jMGVcucdOIgfXkAYf5rvPwhSih6K72NTUOd7sYsPidc+QCwdWlr96bl8DJWaifKKXxO1b0qAehCBzklA/lYHfVYX/2bSFYCyGI6rgQXMj1W2OR+9lJG/cLqZaNwfSQWLIWaw9d/bd8Trlc6QxbSQHVknYCPVB1nDvDbkLFWwzimrL88v5GTrljNtnphFNab0ZUUhtLAWDc83kae5w7PhktI+se71jbgMh5BXcekegd2TIbHbrRPt49ld2YW0bWN6xkULwfWiOrnz1CLHkVO9tsgv60GvMhPSQm/wClNMohCryHRdo//Bd3dbJ/cs+jwPRRG7aaO/Fw1j/NdePaVfRMLZ8+rRSGhsN1FU7Vhic7i61mDvecgruwZhgUNN1WtrPcS97txcQBYcgAAt4yMAWAAA2ACw8l2VfqNZK5buMInUaWNPHmwiIoRLCIiAr3phnIipm7jI53wsNv6lVZmvlxKtDpnjPU07uEjx8TP/FVeAAqzUe+zt9jP/Sx+L+pnYpjyjPFo+it7o4l19FU/Jjm/C5wVUaXHWUsTxuBb5KwOhivD6J8O+KR3k8Bw+esstM8TNe3IOWlT8H90bLEcd6eYe7f4SHfkqUxRDq1D+Zv5q+9IU+trMOxwc09zgR+apXGNIbsedttV34mHVP0WerXFMj7As7k6/39f8E36HZL0NSzeJg7wcxgH9JUjr32aTyVfdDOlAyqlpibCePL8cdyP5S/yVj1kGRat9DzBFPtWtw1Us9eJR2mZnCV5fYuJuSRtUx6Pccuj/6aa74zlESc2P26gJ9U/wAvitLjLRurKcs/+ZqMNqXtcyx9EtsCAd4I281BrbhPidVrYR1WlW4lhpNeXDoWtiGeSeNxjc5sjc4ywGzSN2ztXFwb8dijGg6md0wFQJSQWPb926Jt43B1g6205eSsB1WILRSgXF+2BYOzPKwPLkovi7TcDpRFK58YADmW9Eg7+ey3JXdFHbWbucHA26rsKn3c+Hj6knhqJZ2tlYyVzX3cNVoAsScr32g5G5WRDoGpef2bY773vufJt8/FQfRem3wi1NXarb3DH2LbnM5OFlJKLpArG+nHDOOMbtR3lcj5BTZbMtXutP5fUgraFTfFNfE21F0Y09y+dz5S4klocWRi/utsT4nwUm0foeGAWhiZGPdaAfE7So3S9JkBsJo5oDxczWb5tufkt/o/EVNP+ynjeeAcNb4Tn8lFtqvj/uJkiuyqXuNGxWnxDimGjbeQ3cfRjb6Tv0HMrXYwxo2lBijs+YjZ6rL73cTwb586nq6h8jzJI4vc7MuJzKm6PZ7u79nCP1/8Iuq1qr7sOL+htcQY2qKq4Lurj/w2EgW9521305KOWXsWrqWrooVwrW7BYRSTnKbzJ5PJbjCWmn0tVG9pOq5zWSN3Oa4gZjiL3B5LVEKQ4Hw26qqWmx6qNzXPduyNw2/E5eC16hwVct/lgzpUnYt3mXYiIuLOpCIiAIiIAiIgIb0r0mvo8uH7uSN/hcsP9SpJ8q+kdOaNFRTywH94xzRyJGR8DYr5sILbgixBII4EZEed1B1MeKZ1WxLs1yr8Hn1JBoh3WU0kW9vaHjtW06KNLdRXOhcbNnbq/wAbLlvyLgorofSXVzNJ9F3Zd3FZOk2OgnErMnMcHtPMG4UWMtySZd30rUUzr8fr/nDL70nFnfiqyxzoztvFspB1rfxCwkb/AEu/iVjaF0q2spWTM9ZoNt4O8HuNx4LS4i0R18RYMntOvGT7YvkeRBLT38lZWw7SHA4zZ+o9k1Cc+C5P88mUbR1j6edkzMnxuDm97Tv5HYe9fQFHpFlXBHVRejIMxva71mnmDkqO01RZlwBBuQ5p2tcMi08wVscCY2dQSFrwX08hHWMG1p2a7RxG8bx3BQ6Ldx4fI6Xa2h9ogpw95cvNfnIsnTuHI6luq64I2Ob6TT+Y5FaTQnRkyOdss0vWtY4ObGGat3NN265ubgHOw2qbQyRysEsLxJG7MObs/wBjyOa5aFPcIye9g5KOqvrg6lJpeH5yMXS1GJAb5qicYzvbUSxa12NdYNNiG5C+rf0fBXnprSrKeF8rzYNHmdwHMlUBWyumkc85ukcT4uP+61XWbuEuZP2Xpe235yXBLr4k7wdhOlqKsQzR9l8Be0Ne9lnscy5BB9lx5ZKaSdC9H6klTH+GUH+ppWr0RS9TpaiaN8dQ3wEbfzCtJSoWzWcNlRbVBqLwuK/lr+CuXdEj2/sq+Ycnsa8fUKP4gwLpCE9lsdW3brtjAeDw1b38RdXMilV626D55Ic9JVJcsHzZUVksbrSwuY7+Np8nXXUabbvDh3gfUEK+MYYUjr6cwv7Lx2o5LZsfuPMHYRvC+dtK0E1LM+CUFr2GxG0HgWne07QVaUa9zRX3aNQNszScZ9a3ff8ARewmadjmnxCjn2928MPexn1suj6m/qsHc235qZ7Y/AjezoszCeBpKsiR944Ac3es+25n92zvVt6O0dHBG2KJoYxuwD5kneeapjos6QfszhSTu+4eew8/u3HcfcPyKu8FUeuussn3uXT88S20dcIR7vPqcoiKvJoREQBERAEREAVD9K+gjTVrpAPu6j7xvDXGUg87O/iV8KO48wsK6kdELdY3txE7ngbL8HC7T38lrthvxwTdDqPZ7VJ8uTPm0yFSinqPtEAB9Ngt3jcVF5Ii1xY4FrmkggixBBsQRxCzNGVZjcCP/Y4KrlE7iq1Z8id9G2KTSz/Z5D93Kcr7Gv4dx+o5q1qyIHtNzBzVCVsIeNduw/IqfYCxzrAU057Qya4+sP7uPmpemt/sZQ7a2e0/aK1w6/f7+oxrhcvvUQtu+33kY2vAHpNHtgbt4HEZ1jU0oObV9Byx7xsUNxPgVs5MsJEUpzIP7N54kD0Xe8Nu8b17dRvPeiatm7W7KKpu5dH4eXwK00LiKoo3EwSFl/SZtY7vYcj3qTt6XKi1jFETxGsPldRzSmiZYHas8Tozxt2T3PHZPmsAwjioynOHAvZ6fS6nvtJ+f+DM05iWerdeV2Q2Mbk0eG88ysrA+hzPWR5diM9Y/hZp7I8XW8isPRWhZKh+pCwvO92xjebn7APnyVq6D0LHQwEXBce1JJsuQN3BozsO/ittVcpy3pFfr9ZVp6XTTjL4YXQ8KKXX07TtH7qGVx/iBH9qs9VV0UtNRXVladga2Nv8Zv8AJrG/ErVUyDysnN6uO5KNfgln4vi/qERFsIgUXx1gWPSMW5kzL9XLb+V3Fh+W0c5QiyjJxeUeSipLDPlbS+h5aWV0E7Cx7dx2EbnNOxzTxCw19PYjwtT10fVzsvb0XjJ7Dxa7d3bDvCp7EfQ/V05LoP8AqY92rlKBzZ638J8FY16iMuD4Mr7KJR5cUQQBXR0PYwdMx1FKdZ0TdaNx2ll7Fp46uXgeSp+egkYdV8b2Hg5jgfIhWZ0N4XmbO6skY5kYYWM1gQXucRcgHPVAG3n3rK/ddbyeU5U1gt9ERVRZBERAEREAREQBERAVN0u9H5dfSFM27gLzxtGbgP3gG8gekOGe43qiNwIuF9XOeFTvSH0YarnVdC24N3SUzdoO90Q+rfLgo1tWeKLnQ6/cXZ2cujIFR1urkdh2j/m9ZMjNjmnmCOX0WpZICvWKqLe7gocodUdNTqljdnyLCwx0hFloqjMbA/8AXgVPKeuZINZjgVRYma5ZVFpGWE3jeRyvl5LfXqWuEyr1mxY2Pf07x5dP28PzkXZI0EWNiDtBzHkte/QVMTfqIb8erZ+ir+n6Q6hos5rXfIr0l6SZiMomg83H9FI7at9Sm/TdXF4UH6r7liFzWNsLNaNwsAPAZKusbYtEt6eI3b67hvt6o4rS6TxHPOCHvs3e1uQ8d5Uv6McCGV7KydtomEOiY4ftHDY+3sDaOJz2DPXKx2d2HqTKtFHRrt9S+K5R8yd9HmHjR0McbhaR95JBwc+2R7mho8FJkRSUsLCKSybsk5y5viERF6YBERAEREBwWA7RdcoiAIiIAiIgCIiAIiIAukrrBd11e26A0ukK4tUU0piNzeKm1Vo/WWi0hhlrgSdiAp3E0kc7zJq6kp2vaPS/G3eee3moy6UjaPEbP1Ct3SGCw8mwsOO//ZamTo7zvYrXKCZMq1FlfBcithVDcV6s0rbap6ejYHaEHRm32fktTqi+ZOhtC2HukJbpZp3nyus6jgfKbMFubrNH5n5KZU/R6B6vyC29HgrV9X5LxUQM5bW1D4ZSMLCuC4WubJP9+4G4aRaIH8Pr+OXJWrSTXCilDogx7Lj6KR0FSBk4W5jZ4rfFKPBFVdOy1703k2oRAizI4REQBERAEREAREQBERAEREAREQBERAEREBwViTs1u5Zbl0LUPU8GCaULj7GFn6i41F5gz3jA+xg7l6s0a3es1rLLkhMHjm2Y4pgNgXJjAXdy8zGvTFIagPBeb6Qbsl36pdmgheHuMcjygeWHVOz6LNXkW3XaPggfE7oiL0xCIiAIiIAiIgCIiAIiIAiIgCIiAIiIDhERAEREByuHIiA6ouEQAouEXjPTsxcjaiL08OyIiAIiIAiIgCIiAIiIAiIgCIiA/9k=" id="99" name="Google Shape;99;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00" name="Google Shape;100;p2"/>
          <p:cNvPicPr preferRelativeResize="0"/>
          <p:nvPr/>
        </p:nvPicPr>
        <p:blipFill rotWithShape="1">
          <a:blip r:embed="rId3">
            <a:alphaModFix/>
          </a:blip>
          <a:srcRect b="0" l="0" r="0" t="0"/>
          <a:stretch/>
        </p:blipFill>
        <p:spPr>
          <a:xfrm>
            <a:off x="6858000" y="26225"/>
            <a:ext cx="1520825" cy="1164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Writing the Data to the Workbook</a:t>
            </a:r>
            <a:endParaRPr/>
          </a:p>
        </p:txBody>
      </p:sp>
      <p:sp>
        <p:nvSpPr>
          <p:cNvPr id="222" name="Google Shape;222;p20"/>
          <p:cNvSpPr txBox="1"/>
          <p:nvPr>
            <p:ph idx="1" type="body"/>
          </p:nvPr>
        </p:nvSpPr>
        <p:spPr>
          <a:xfrm>
            <a:off x="457200" y="1905000"/>
            <a:ext cx="8229600" cy="4221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Once all the data is written, to finalize the written datasets and cleanly close the XLSX file, you call the close() method on the workbook.</a:t>
            </a:r>
            <a:endParaRPr/>
          </a:p>
          <a:p>
            <a:pPr indent="-139700" lvl="0" marL="342900" rtl="0" algn="l">
              <a:spcBef>
                <a:spcPts val="640"/>
              </a:spcBef>
              <a:spcAft>
                <a:spcPts val="0"/>
              </a:spcAft>
              <a:buClr>
                <a:schemeClr val="dk1"/>
              </a:buClr>
              <a:buSzPts val="3200"/>
              <a:buFont typeface="Arial"/>
              <a:buNone/>
            </a:pPr>
            <a:r>
              <a:t/>
            </a:r>
            <a:endParaRPr/>
          </a:p>
        </p:txBody>
      </p:sp>
      <p:pic>
        <p:nvPicPr>
          <p:cNvPr id="223" name="Google Shape;223;p20"/>
          <p:cNvPicPr preferRelativeResize="0"/>
          <p:nvPr/>
        </p:nvPicPr>
        <p:blipFill rotWithShape="1">
          <a:blip r:embed="rId3">
            <a:alphaModFix/>
          </a:blip>
          <a:srcRect b="0" l="0" r="0" t="0"/>
          <a:stretch/>
        </p:blipFill>
        <p:spPr>
          <a:xfrm>
            <a:off x="1828800" y="4572000"/>
            <a:ext cx="5210175" cy="46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229" name="Google Shape;229;p21"/>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In this chapter, we looked at how we can deal with binary files and how Python's standard library.</a:t>
            </a:r>
            <a:endParaRPr/>
          </a:p>
          <a:p>
            <a:pPr indent="-342900" lvl="0" marL="342900" rtl="0" algn="just">
              <a:spcBef>
                <a:spcPts val="640"/>
              </a:spcBef>
              <a:spcAft>
                <a:spcPts val="0"/>
              </a:spcAft>
              <a:buClr>
                <a:schemeClr val="dk1"/>
              </a:buClr>
              <a:buSzPts val="3200"/>
              <a:buFont typeface="Arial"/>
              <a:buChar char="•"/>
            </a:pPr>
            <a:r>
              <a:rPr lang="en-US"/>
              <a:t>Which comes pre-loaded with the necessary tools, can allow us to handle commonly used file formats such as CSV.</a:t>
            </a:r>
            <a:endParaRPr/>
          </a:p>
          <a:p>
            <a:pPr indent="-342900" lvl="0" marL="342900" rtl="0" algn="just">
              <a:spcBef>
                <a:spcPts val="640"/>
              </a:spcBef>
              <a:spcAft>
                <a:spcPts val="0"/>
              </a:spcAft>
              <a:buClr>
                <a:schemeClr val="dk1"/>
              </a:buClr>
              <a:buSzPts val="3200"/>
              <a:buFont typeface="Arial"/>
              <a:buChar char="•"/>
            </a:pPr>
            <a:r>
              <a:rPr lang="en-US"/>
              <a:t>We then moved on to learning how to read and write CSV files in Python using Python's CSV module.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Working with CSV Files inside Python</a:t>
            </a:r>
            <a:endParaRPr/>
          </a:p>
        </p:txBody>
      </p:sp>
      <p:sp>
        <p:nvSpPr>
          <p:cNvPr id="106" name="Google Shape;10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One of the reasons may involve performing analysis of that data – for example, we may need to understand the demographics of users registered on the application or extract patterns of application usage.</a:t>
            </a:r>
            <a:endParaRPr/>
          </a:p>
          <a:p>
            <a:pPr indent="-342900" lvl="0" marL="342900" rtl="0" algn="l">
              <a:spcBef>
                <a:spcPts val="640"/>
              </a:spcBef>
              <a:spcAft>
                <a:spcPts val="0"/>
              </a:spcAft>
              <a:buClr>
                <a:schemeClr val="dk1"/>
              </a:buClr>
              <a:buSzPts val="3200"/>
              <a:buFont typeface="Arial"/>
              <a:buChar char="•"/>
            </a:pPr>
            <a:r>
              <a:rPr lang="en-US"/>
              <a:t>We may also need to find out how our application is working for users to design future improvements.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Working with Python's CSV Module</a:t>
            </a:r>
            <a:endParaRPr/>
          </a:p>
        </p:txBody>
      </p:sp>
      <p:sp>
        <p:nvSpPr>
          <p:cNvPr id="112" name="Google Shape;112;p4"/>
          <p:cNvSpPr txBox="1"/>
          <p:nvPr>
            <p:ph idx="1" type="body"/>
          </p:nvPr>
        </p:nvSpPr>
        <p:spPr>
          <a:xfrm>
            <a:off x="457200" y="2053324"/>
            <a:ext cx="8229600" cy="4072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a:t>
            </a:r>
            <a:r>
              <a:rPr b="1" lang="en-US"/>
              <a:t>csv</a:t>
            </a:r>
            <a:r>
              <a:rPr lang="en-US"/>
              <a:t> module from Python provides us with the ability to interact with files that are in CSV format, which is nothing but a text file format.</a:t>
            </a:r>
            <a:endParaRPr/>
          </a:p>
          <a:p>
            <a:pPr indent="-342900" lvl="0" marL="342900" rtl="0" algn="l">
              <a:spcBef>
                <a:spcPts val="640"/>
              </a:spcBef>
              <a:spcAft>
                <a:spcPts val="0"/>
              </a:spcAft>
              <a:buClr>
                <a:schemeClr val="dk1"/>
              </a:buClr>
              <a:buSzPts val="3200"/>
              <a:buFont typeface="Arial"/>
              <a:buChar char="•"/>
            </a:pPr>
            <a:r>
              <a:rPr lang="en-US"/>
              <a:t>The </a:t>
            </a:r>
            <a:r>
              <a:rPr b="1" lang="en-US"/>
              <a:t>csv</a:t>
            </a:r>
            <a:r>
              <a:rPr lang="en-US"/>
              <a:t> module requires that the file is opened before the methods supplied by the </a:t>
            </a:r>
            <a:r>
              <a:rPr b="1" lang="en-US"/>
              <a:t>csv</a:t>
            </a:r>
            <a:r>
              <a:rPr lang="en-US"/>
              <a:t> module can be applied.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Reading Data from a CSV File</a:t>
            </a:r>
            <a:endParaRPr/>
          </a:p>
        </p:txBody>
      </p:sp>
      <p:sp>
        <p:nvSpPr>
          <p:cNvPr id="118" name="Google Shape;118;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Reading data from CSV files is quite easy and consists of the following steps:</a:t>
            </a:r>
            <a:endParaRPr/>
          </a:p>
          <a:p>
            <a:pPr indent="-139700" lvl="0" marL="342900" rtl="0" algn="l">
              <a:spcBef>
                <a:spcPts val="640"/>
              </a:spcBef>
              <a:spcAft>
                <a:spcPts val="0"/>
              </a:spcAft>
              <a:buClr>
                <a:schemeClr val="dk1"/>
              </a:buClr>
              <a:buSzPts val="3200"/>
              <a:buFont typeface="Arial"/>
              <a:buNone/>
            </a:pPr>
            <a:r>
              <a:t/>
            </a:r>
            <a:endParaRPr/>
          </a:p>
          <a:p>
            <a:pPr indent="227013" lvl="0" marL="0" rtl="0" algn="l">
              <a:spcBef>
                <a:spcPts val="640"/>
              </a:spcBef>
              <a:spcAft>
                <a:spcPts val="0"/>
              </a:spcAft>
              <a:buClr>
                <a:schemeClr val="dk1"/>
              </a:buClr>
              <a:buSzPts val="3200"/>
              <a:buFont typeface="Arial"/>
              <a:buNone/>
            </a:pPr>
            <a:r>
              <a:rPr lang="en-US"/>
              <a:t>1. First, we open the file:</a:t>
            </a:r>
            <a:endParaRPr/>
          </a:p>
        </p:txBody>
      </p:sp>
      <p:pic>
        <p:nvPicPr>
          <p:cNvPr id="119" name="Google Shape;119;p5"/>
          <p:cNvPicPr preferRelativeResize="0"/>
          <p:nvPr/>
        </p:nvPicPr>
        <p:blipFill rotWithShape="1">
          <a:blip r:embed="rId3">
            <a:alphaModFix/>
          </a:blip>
          <a:srcRect b="0" l="0" r="0" t="0"/>
          <a:stretch/>
        </p:blipFill>
        <p:spPr>
          <a:xfrm>
            <a:off x="1295400" y="4114800"/>
            <a:ext cx="6181725" cy="61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Reading Data from a CSV File</a:t>
            </a:r>
            <a:endParaRPr/>
          </a:p>
        </p:txBody>
      </p:sp>
      <p:sp>
        <p:nvSpPr>
          <p:cNvPr id="125" name="Google Shape;125;p6"/>
          <p:cNvSpPr txBox="1"/>
          <p:nvPr>
            <p:ph idx="1" type="body"/>
          </p:nvPr>
        </p:nvSpPr>
        <p:spPr>
          <a:xfrm>
            <a:off x="457200" y="1905000"/>
            <a:ext cx="8229600" cy="4221163"/>
          </a:xfrm>
          <a:prstGeom prst="rect">
            <a:avLst/>
          </a:prstGeom>
          <a:noFill/>
          <a:ln>
            <a:noFill/>
          </a:ln>
        </p:spPr>
        <p:txBody>
          <a:bodyPr anchorCtr="0" anchor="t" bIns="45700" lIns="91425" spcFirstLastPara="1" rIns="91425" wrap="square" tIns="45700">
            <a:noAutofit/>
          </a:bodyPr>
          <a:lstStyle/>
          <a:p>
            <a:pPr indent="-631825" lvl="0" marL="631825" rtl="0" algn="l">
              <a:spcBef>
                <a:spcPts val="0"/>
              </a:spcBef>
              <a:spcAft>
                <a:spcPts val="0"/>
              </a:spcAft>
              <a:buClr>
                <a:schemeClr val="dk1"/>
              </a:buClr>
              <a:buSzPts val="3200"/>
              <a:buFont typeface="Arial"/>
              <a:buNone/>
            </a:pPr>
            <a:r>
              <a:rPr lang="en-US"/>
              <a:t>2. Then, we read the data from the file object using the csv module's reader method:</a:t>
            </a:r>
            <a:endParaRPr/>
          </a:p>
        </p:txBody>
      </p:sp>
      <p:pic>
        <p:nvPicPr>
          <p:cNvPr id="126" name="Google Shape;126;p6"/>
          <p:cNvPicPr preferRelativeResize="0"/>
          <p:nvPr/>
        </p:nvPicPr>
        <p:blipFill rotWithShape="1">
          <a:blip r:embed="rId3">
            <a:alphaModFix/>
          </a:blip>
          <a:srcRect b="0" l="0" r="0" t="0"/>
          <a:stretch/>
        </p:blipFill>
        <p:spPr>
          <a:xfrm>
            <a:off x="1052512" y="3810000"/>
            <a:ext cx="7038975" cy="110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Reading Data from a CSV File</a:t>
            </a:r>
            <a:endParaRPr/>
          </a:p>
        </p:txBody>
      </p:sp>
      <p:sp>
        <p:nvSpPr>
          <p:cNvPr id="132" name="Google Shape;13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61963" lvl="0" marL="461963" rtl="0" algn="l">
              <a:spcBef>
                <a:spcPts val="0"/>
              </a:spcBef>
              <a:spcAft>
                <a:spcPts val="0"/>
              </a:spcAft>
              <a:buClr>
                <a:schemeClr val="dk1"/>
              </a:buClr>
              <a:buSzPts val="3200"/>
              <a:buFont typeface="Arial"/>
              <a:buNone/>
            </a:pPr>
            <a:r>
              <a:rPr lang="en-US"/>
              <a:t>3. Once the data is read by the csv module, we can iterate over this data to perform any kind of operation we may desire. This can be done as follows:</a:t>
            </a:r>
            <a:endParaRPr/>
          </a:p>
        </p:txBody>
      </p:sp>
      <p:pic>
        <p:nvPicPr>
          <p:cNvPr id="133" name="Google Shape;133;p7"/>
          <p:cNvPicPr preferRelativeResize="0"/>
          <p:nvPr/>
        </p:nvPicPr>
        <p:blipFill rotWithShape="1">
          <a:blip r:embed="rId3">
            <a:alphaModFix/>
          </a:blip>
          <a:srcRect b="0" l="0" r="0" t="0"/>
          <a:stretch/>
        </p:blipFill>
        <p:spPr>
          <a:xfrm>
            <a:off x="1143000" y="4038600"/>
            <a:ext cx="6858000" cy="95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Reading Data from a CSV File</a:t>
            </a:r>
            <a:endParaRPr/>
          </a:p>
        </p:txBody>
      </p:sp>
      <p:sp>
        <p:nvSpPr>
          <p:cNvPr id="139" name="Google Shape;13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4. Once the processing is done, we close the CSV file simply by using the close() method in Python's file handler object:</a:t>
            </a:r>
            <a:endParaRPr/>
          </a:p>
        </p:txBody>
      </p:sp>
      <p:pic>
        <p:nvPicPr>
          <p:cNvPr id="140" name="Google Shape;140;p8"/>
          <p:cNvPicPr preferRelativeResize="0"/>
          <p:nvPr/>
        </p:nvPicPr>
        <p:blipFill rotWithShape="1">
          <a:blip r:embed="rId3">
            <a:alphaModFix/>
          </a:blip>
          <a:srcRect b="0" l="0" r="0" t="0"/>
          <a:stretch/>
        </p:blipFill>
        <p:spPr>
          <a:xfrm>
            <a:off x="2033587" y="3863181"/>
            <a:ext cx="5076825" cy="51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Writing to CSV Files Using Python</a:t>
            </a:r>
            <a:endParaRPr/>
          </a:p>
        </p:txBody>
      </p:sp>
      <p:sp>
        <p:nvSpPr>
          <p:cNvPr id="146" name="Google Shape;146;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a:t>Writing CSV data follows a similar approach as reading from a CSV file, with some minor differences. The following steps outline the process of writing data to CSV files:</a:t>
            </a:r>
            <a:endParaRPr/>
          </a:p>
          <a:p>
            <a:pPr indent="0" lvl="0" marL="0" rtl="0" algn="just">
              <a:spcBef>
                <a:spcPts val="0"/>
              </a:spcBef>
              <a:spcAft>
                <a:spcPts val="0"/>
              </a:spcAft>
              <a:buNone/>
            </a:pPr>
            <a:r>
              <a:t/>
            </a:r>
            <a:endParaRPr/>
          </a:p>
          <a:p>
            <a:pPr indent="0" lvl="0" marL="0" rtl="0" algn="just">
              <a:spcBef>
                <a:spcPts val="640"/>
              </a:spcBef>
              <a:spcAft>
                <a:spcPts val="0"/>
              </a:spcAft>
              <a:buClr>
                <a:schemeClr val="dk1"/>
              </a:buClr>
              <a:buSzPts val="3200"/>
              <a:buFont typeface="Arial"/>
              <a:buNone/>
            </a:pPr>
            <a:r>
              <a:rPr lang="en-US"/>
              <a:t>1. Open the file in writing mode:</a:t>
            </a:r>
            <a:endParaRPr/>
          </a:p>
        </p:txBody>
      </p:sp>
      <p:pic>
        <p:nvPicPr>
          <p:cNvPr id="147" name="Google Shape;147;p9"/>
          <p:cNvPicPr preferRelativeResize="0"/>
          <p:nvPr/>
        </p:nvPicPr>
        <p:blipFill rotWithShape="1">
          <a:blip r:embed="rId3">
            <a:alphaModFix/>
          </a:blip>
          <a:srcRect b="0" l="0" r="0" t="0"/>
          <a:stretch/>
        </p:blipFill>
        <p:spPr>
          <a:xfrm>
            <a:off x="1447800" y="5029200"/>
            <a:ext cx="5981700" cy="56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iViettech</dc:creator>
</cp:coreProperties>
</file>