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8" r:id="rId3"/>
    <p:sldId id="388" r:id="rId4"/>
    <p:sldId id="286" r:id="rId5"/>
    <p:sldId id="389" r:id="rId6"/>
    <p:sldId id="390" r:id="rId7"/>
    <p:sldId id="387" r:id="rId8"/>
    <p:sldId id="391" r:id="rId9"/>
    <p:sldId id="393" r:id="rId10"/>
    <p:sldId id="392" r:id="rId11"/>
    <p:sldId id="394" r:id="rId12"/>
    <p:sldId id="395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7" r:id="rId40"/>
    <p:sldId id="423" r:id="rId41"/>
    <p:sldId id="424" r:id="rId42"/>
    <p:sldId id="425" r:id="rId43"/>
    <p:sldId id="426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4" r:id="rId60"/>
    <p:sldId id="445" r:id="rId61"/>
    <p:sldId id="446" r:id="rId62"/>
    <p:sldId id="447" r:id="rId63"/>
    <p:sldId id="450" r:id="rId64"/>
    <p:sldId id="451" r:id="rId65"/>
    <p:sldId id="452" r:id="rId66"/>
    <p:sldId id="454" r:id="rId67"/>
    <p:sldId id="455" r:id="rId68"/>
    <p:sldId id="456" r:id="rId69"/>
    <p:sldId id="458" r:id="rId70"/>
    <p:sldId id="459" r:id="rId71"/>
    <p:sldId id="460" r:id="rId72"/>
    <p:sldId id="461" r:id="rId73"/>
    <p:sldId id="464" r:id="rId74"/>
    <p:sldId id="463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297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17526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Models and Migrations</a:t>
            </a:r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D667-FBEF-86E1-20DB-793EB716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85A3-89E5-7B44-E9CD-FFF6D40E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Non-relational databases or NoSQL (Not Only SQL) databases are designed to store unstructured data.</a:t>
            </a:r>
          </a:p>
          <a:p>
            <a:r>
              <a:rPr lang="en-US"/>
              <a:t>They are well suited to large amounts of generated data that does not follow rigid rules, as is the case with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278045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0CA8-F04F-14C3-0702-138565E6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Operations Using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6B12-13FE-A415-6879-6361FA5F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uses a set of commands to perform a variety of database operations, such as creating an entry, reading values, updating an entry, and deleting an entry.</a:t>
            </a:r>
          </a:p>
          <a:p>
            <a:r>
              <a:rPr lang="en-US"/>
              <a:t>These operations are collectively called CRUD operations, which stands for Create, Read, Update, and Delete.</a:t>
            </a:r>
          </a:p>
        </p:txBody>
      </p:sp>
    </p:spTree>
    <p:extLst>
      <p:ext uri="{BB962C8B-B14F-4D97-AF65-F5344CB8AC3E}">
        <p14:creationId xmlns:p14="http://schemas.microsoft.com/office/powerpoint/2010/main" val="328884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0E51-4047-F298-8B96-0755C9B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9614-EA64-DA6B-9D25-D55336A6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Databases provide us with a way to restrict the type of data that can be stored in a given column.</a:t>
            </a:r>
          </a:p>
          <a:p>
            <a:r>
              <a:rPr lang="en-US" b="1"/>
              <a:t>INTEGER</a:t>
            </a:r>
            <a:r>
              <a:rPr lang="en-US"/>
              <a:t> is used for storing integers</a:t>
            </a:r>
          </a:p>
          <a:p>
            <a:r>
              <a:rPr lang="en-US" b="1"/>
              <a:t>TEXT</a:t>
            </a:r>
            <a:r>
              <a:rPr lang="en-US"/>
              <a:t> can store text.</a:t>
            </a:r>
          </a:p>
          <a:p>
            <a:r>
              <a:rPr lang="en-US" b="1"/>
              <a:t>REAL</a:t>
            </a:r>
            <a:r>
              <a:rPr lang="en-US"/>
              <a:t> is used for floating-point values</a:t>
            </a:r>
          </a:p>
        </p:txBody>
      </p:sp>
    </p:spTree>
    <p:extLst>
      <p:ext uri="{BB962C8B-B14F-4D97-AF65-F5344CB8AC3E}">
        <p14:creationId xmlns:p14="http://schemas.microsoft.com/office/powerpoint/2010/main" val="184001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9A0BA-9A56-A655-7CBC-DEE6E5F6F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/>
              <a:t>Django 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3F514-EAA6-D8C1-1C3C-D1DC9DE6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3596"/>
            <a:ext cx="8062886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5FBEE-F71E-4805-196C-CB140087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74" y="3962400"/>
            <a:ext cx="3859851" cy="22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9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B622-FAC4-C3CE-6CD9-8556974C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 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D5FA-3FB9-F773-381C-F46CB4F8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ORM converts object-oriented Python code into actual database constructs such as database tables with data type definitions and facilitates all the database operations via simple Python code.</a:t>
            </a:r>
          </a:p>
          <a:p>
            <a:r>
              <a:rPr lang="en-US"/>
              <a:t>This helps in faster application development and ease in maintaining the application source code.</a:t>
            </a:r>
          </a:p>
        </p:txBody>
      </p:sp>
    </p:spTree>
    <p:extLst>
      <p:ext uri="{BB962C8B-B14F-4D97-AF65-F5344CB8AC3E}">
        <p14:creationId xmlns:p14="http://schemas.microsoft.com/office/powerpoint/2010/main" val="227296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F05-B645-DB72-0F5C-B41B7AD8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7EDC-CD2F-1333-9968-B19925C4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project and run the Django server, the default database configuration is of SQLite3.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D2C9F-8C9E-1EE7-964E-0CF93ABC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581400"/>
            <a:ext cx="6791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B58-B6C3-774C-AF53-9A21CF51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C94B-A7BC-0ACC-5504-CF60E4E3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DATABASES</a:t>
            </a:r>
            <a:r>
              <a:rPr lang="en-US"/>
              <a:t> variable is assigned with a dictionary containing the database details for the project.</a:t>
            </a:r>
          </a:p>
          <a:p>
            <a:r>
              <a:rPr lang="en-US"/>
              <a:t>The reason we have a nested dictionary with </a:t>
            </a:r>
            <a:r>
              <a:rPr lang="en-US" b="1"/>
              <a:t>default</a:t>
            </a:r>
            <a:r>
              <a:rPr lang="en-US"/>
              <a:t> as a key is that a Django project could potentially interact with multiple databases.</a:t>
            </a:r>
          </a:p>
        </p:txBody>
      </p:sp>
    </p:spTree>
    <p:extLst>
      <p:ext uri="{BB962C8B-B14F-4D97-AF65-F5344CB8AC3E}">
        <p14:creationId xmlns:p14="http://schemas.microsoft.com/office/powerpoint/2010/main" val="289031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1F48-8616-A54B-1C63-2F3B16F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348D-080D-3AE1-A623-37FF1CE6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ENGINE </a:t>
            </a:r>
            <a:r>
              <a:rPr lang="en-US"/>
              <a:t>key represents which database engine is being used; in this case, it is sqlite3.</a:t>
            </a:r>
          </a:p>
          <a:p>
            <a:r>
              <a:rPr lang="en-US"/>
              <a:t>The </a:t>
            </a:r>
            <a:r>
              <a:rPr lang="en-US" b="1"/>
              <a:t>NAME</a:t>
            </a:r>
            <a:r>
              <a:rPr lang="en-US"/>
              <a:t> key defines the name of the database, which can have any value.</a:t>
            </a:r>
          </a:p>
          <a:p>
            <a:r>
              <a:rPr lang="en-US" b="1"/>
              <a:t>BASE_DIR </a:t>
            </a:r>
            <a:r>
              <a:rPr lang="en-US"/>
              <a:t>is the project directory as already defined in the settings.py</a:t>
            </a:r>
          </a:p>
        </p:txBody>
      </p:sp>
    </p:spTree>
    <p:extLst>
      <p:ext uri="{BB962C8B-B14F-4D97-AF65-F5344CB8AC3E}">
        <p14:creationId xmlns:p14="http://schemas.microsoft.com/office/powerpoint/2010/main" val="300144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038D-235E-3384-5990-88C30D1C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5E47-1A98-6887-F70D-B356FC54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708525"/>
          </a:xfrm>
        </p:spPr>
        <p:txBody>
          <a:bodyPr/>
          <a:lstStyle/>
          <a:p>
            <a:r>
              <a:rPr lang="en-US"/>
              <a:t>Using other databases, such as PostgreSQL, MySQL, and so on, changes will have to be made in the preceding database settings as shown 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342E0-8128-37ED-53A5-A949502B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4928324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E7FF-8990-5650-7DC1-327284A1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2C26-89B5-D9FA-A5B0-764A2432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comes with the following apps enabled by default. The following is a snippet from a project's settings.py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7161F-5932-9D9E-9A3B-85852D5B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657600"/>
            <a:ext cx="7343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752600"/>
            <a:ext cx="8229600" cy="5638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Start by creating a database using an open-source database visualization tool called SQLite DB Browser.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Perform some basic Create Read Update Delete (CRUD) database operations using SQL commands.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learn about Django's Object Relational Mapping (ORM).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717-D4AF-C178-6027-1F4B7C6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9C3C-1F00-4D66-4B3F-D6DA6F91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transformation of Python code into database structures is known as </a:t>
            </a:r>
            <a:r>
              <a:rPr lang="en-US" b="1"/>
              <a:t>migration.</a:t>
            </a:r>
          </a:p>
          <a:p>
            <a:r>
              <a:rPr lang="en-US"/>
              <a:t>The following command should be entered in the terminal or shell to do this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286FB-F87B-ABB1-FA67-A4350BC5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98763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1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0ED0-5E49-8D97-90FB-E9B70EA0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7C69-915D-8D85-AEF4-B58825A3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Manage.py is a script that was automatically created when the project was created. </a:t>
            </a:r>
          </a:p>
          <a:p>
            <a:r>
              <a:rPr lang="en-US"/>
              <a:t>It is used for carrying out managerial or administrative tasks. By executing this command, we create all the database structures required by the installed apps.</a:t>
            </a:r>
          </a:p>
        </p:txBody>
      </p:sp>
    </p:spTree>
    <p:extLst>
      <p:ext uri="{BB962C8B-B14F-4D97-AF65-F5344CB8AC3E}">
        <p14:creationId xmlns:p14="http://schemas.microsoft.com/office/powerpoint/2010/main" val="141198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C07-4F2B-3E62-8514-111D9A86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C8C3-10FE-8506-E23C-093EC569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Contents of the </a:t>
            </a:r>
            <a:r>
              <a:rPr lang="en-US" b="1"/>
              <a:t>db.sqlite3 </a:t>
            </a:r>
            <a:r>
              <a:rPr lang="en-US"/>
              <a:t>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E26A0-236E-5EC1-EEC4-CB6349F1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924800" cy="30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4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833C-B95F-947C-CB2C-4E307DE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Django Models and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EFF9-4B5D-B39E-DF20-386BC817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/>
              <a:t>The models.py file can have many such models, and each model transforms into a database table. </a:t>
            </a:r>
          </a:p>
          <a:p>
            <a:r>
              <a:rPr lang="en-US"/>
              <a:t>The attributes of the class form the fields and relationships of the database table as per the model definitions.</a:t>
            </a:r>
          </a:p>
        </p:txBody>
      </p:sp>
    </p:spTree>
    <p:extLst>
      <p:ext uri="{BB962C8B-B14F-4D97-AF65-F5344CB8AC3E}">
        <p14:creationId xmlns:p14="http://schemas.microsoft.com/office/powerpoint/2010/main" val="339791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1128-3AF5-7527-0227-595A3B8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Django Models and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8D7F-5CEE-261A-F9F2-FF5CCEBE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Django model is essentially a Python class that holds the blueprint for creating a table in a database.</a:t>
            </a:r>
          </a:p>
          <a:p>
            <a:r>
              <a:rPr lang="en-US"/>
              <a:t>The </a:t>
            </a:r>
            <a:r>
              <a:rPr lang="en-US" b="1"/>
              <a:t>models.py </a:t>
            </a:r>
            <a:r>
              <a:rPr lang="en-US"/>
              <a:t>file can have many such models, and each model transforms into a database table.</a:t>
            </a:r>
          </a:p>
          <a:p>
            <a:r>
              <a:rPr lang="en-US"/>
              <a:t>The attributes of the class form the fields and relationships of the database table as per the model definitions.</a:t>
            </a:r>
          </a:p>
        </p:txBody>
      </p:sp>
    </p:spTree>
    <p:extLst>
      <p:ext uri="{BB962C8B-B14F-4D97-AF65-F5344CB8AC3E}">
        <p14:creationId xmlns:p14="http://schemas.microsoft.com/office/powerpoint/2010/main" val="19110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ABC9-5706-1E84-937C-0C5D531B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Django Models and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F2DF-762E-8A86-29ED-F33037D3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Publisher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EE79C-89E9-A089-1835-517CE9CD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743200"/>
            <a:ext cx="850590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BFB7-6AD4-35F9-0CE0-4A5C3848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Django Models and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3F21-249E-7884-9CDB-980DFF5B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first line of code </a:t>
            </a:r>
            <a:r>
              <a:rPr lang="en-US" b="1"/>
              <a:t>imports</a:t>
            </a:r>
            <a:r>
              <a:rPr lang="en-US"/>
              <a:t> the Django's models module. While this line will be autogenerated at the time of the creation of the Django app.</a:t>
            </a:r>
          </a:p>
          <a:p>
            <a:r>
              <a:rPr lang="en-US"/>
              <a:t>Following the import, the rest of the code is defining a class named Publisher, which will be a subclass of Django's models.</a:t>
            </a:r>
          </a:p>
        </p:txBody>
      </p:sp>
    </p:spTree>
    <p:extLst>
      <p:ext uri="{BB962C8B-B14F-4D97-AF65-F5344CB8AC3E}">
        <p14:creationId xmlns:p14="http://schemas.microsoft.com/office/powerpoint/2010/main" val="338721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2727-1F0D-6928-EAFD-75BD0081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B41-704B-1183-269B-CB0D161B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CharField: </a:t>
            </a:r>
            <a:r>
              <a:rPr lang="en-US"/>
              <a:t>This field type is used to store shorter string fields, </a:t>
            </a:r>
          </a:p>
          <a:p>
            <a:r>
              <a:rPr lang="en-US" b="1"/>
              <a:t>EmailField: </a:t>
            </a:r>
            <a:r>
              <a:rPr lang="en-US"/>
              <a:t>This is similar to CharField, but validates whether the string represents a valid email address.</a:t>
            </a:r>
          </a:p>
          <a:p>
            <a:r>
              <a:rPr lang="en-US" b="1"/>
              <a:t>URLField: </a:t>
            </a:r>
            <a:r>
              <a:rPr lang="en-US"/>
              <a:t>This is again similar to CharField, but validates whether the string represents a valid URL.</a:t>
            </a:r>
          </a:p>
        </p:txBody>
      </p:sp>
    </p:spTree>
    <p:extLst>
      <p:ext uri="{BB962C8B-B14F-4D97-AF65-F5344CB8AC3E}">
        <p14:creationId xmlns:p14="http://schemas.microsoft.com/office/powerpoint/2010/main" val="40932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74AA-B3EB-2823-75CF-B98C9805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F3B7-E67D-2903-D399-BEDA24E6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field options are used to set a value or a constraint, and so on.</a:t>
            </a:r>
          </a:p>
          <a:p>
            <a:r>
              <a:rPr lang="en-US"/>
              <a:t>We can set a default value for a field using </a:t>
            </a:r>
            <a:r>
              <a:rPr lang="en-US" b="1"/>
              <a:t>default=&lt;value&gt;.</a:t>
            </a:r>
          </a:p>
        </p:txBody>
      </p:sp>
    </p:spTree>
    <p:extLst>
      <p:ext uri="{BB962C8B-B14F-4D97-AF65-F5344CB8AC3E}">
        <p14:creationId xmlns:p14="http://schemas.microsoft.com/office/powerpoint/2010/main" val="423933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86B-258E-1BA2-B9B9-8D7AA269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1138-0621-B98A-4461-A7CC2958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help_text: </a:t>
            </a:r>
            <a:r>
              <a:rPr lang="en-US"/>
              <a:t>This is a field option that helps us add descriptive text for a field that gets automatically included for Django forms.</a:t>
            </a:r>
          </a:p>
          <a:p>
            <a:r>
              <a:rPr lang="en-US" b="1"/>
              <a:t>max_length: </a:t>
            </a:r>
            <a:r>
              <a:rPr lang="en-US"/>
              <a:t>This option is provided to CharField where it defines the maximum length of the field in terms of the number of characters.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0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0138-C7EC-A173-3000-28471FB2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about models and migrations, which are a part of Django's ORM, that are used to propagate database schematic changes from the application to the database.</a:t>
            </a:r>
          </a:p>
          <a:p>
            <a:r>
              <a:rPr lang="en-US"/>
              <a:t>Perform database CRUD operations, study the various types of database relationships and use that knowledge to perform queries across related records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54BF70-8094-5D74-5D56-893DAA3BF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185" y="24171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26E056B-41A4-BCF5-7C5A-39DB744B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26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D9D1-0513-0B68-9188-DC2D831F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4FFD-7D18-3195-1CDB-525E6814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Execute the following command in the shell or terminal to do that (run it from the folder where your manage.py file is stored):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205FB-567A-3C02-82C4-42BD1EEB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95800"/>
            <a:ext cx="5324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F4D-43C6-F4A8-0439-746B69EB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9429-DFDD-9414-BD1E-1ABCB0F0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makemigrations&lt;appname&gt;</a:t>
            </a:r>
            <a:r>
              <a:rPr lang="en-US"/>
              <a:t> command creates the migration scripts for the given app; in this case, for the reviews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6072D-275D-01B8-7C83-29DA8330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130969" cy="13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0934-CC16-EF38-F151-0E537030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4232-1D31-F663-56CB-4AA821CF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creating the Publisher table, the SQL </a:t>
            </a:r>
            <a:r>
              <a:rPr lang="en-US" b="1"/>
              <a:t>CREATE TABLE </a:t>
            </a:r>
            <a:r>
              <a:rPr lang="en-US"/>
              <a:t>command was adding one more field called </a:t>
            </a:r>
            <a:r>
              <a:rPr lang="en-US" b="1"/>
              <a:t>id</a:t>
            </a:r>
            <a:r>
              <a:rPr lang="en-US"/>
              <a:t> to the table. id is defined to be </a:t>
            </a:r>
            <a:r>
              <a:rPr lang="en-US" b="1"/>
              <a:t>PRIMARY KEY AUTOINCREMENT</a:t>
            </a:r>
            <a:r>
              <a:rPr lang="en-US"/>
              <a:t>.</a:t>
            </a:r>
          </a:p>
          <a:p>
            <a:r>
              <a:rPr lang="en-US"/>
              <a:t>A primary key is unique for a database table, and as a rule, a table cannot have two rows with the same primary key.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542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B45-1A17-D658-8DC3-00553F6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BAB1-4B7C-8FBD-AB66-86043CDA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migrate the newly created model in the reviews app by executing the following command.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29487-28A8-58AA-246E-55BB7870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81400"/>
            <a:ext cx="469257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B45-1A17-D658-8DC3-00553F6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BAB1-4B7C-8FBD-AB66-86043CDA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operation creates the database table for the reviews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B78B-3E46-518B-E3B4-FA6A8302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124200"/>
            <a:ext cx="7477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3A77-7221-67D6-65FC-7E071931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6243-9F07-D27E-F9BD-EE947D47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Book: </a:t>
            </a:r>
            <a:r>
              <a:rPr lang="en-US"/>
              <a:t>This is the database table that holds the information about the book itself. We have already created a Book model and have migrated this to the database. 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b="1"/>
              <a:t>Publisher: </a:t>
            </a:r>
            <a:r>
              <a:rPr lang="en-US"/>
              <a:t>This table holds information about the book publisher. </a:t>
            </a:r>
          </a:p>
        </p:txBody>
      </p:sp>
    </p:spTree>
    <p:extLst>
      <p:ext uri="{BB962C8B-B14F-4D97-AF65-F5344CB8AC3E}">
        <p14:creationId xmlns:p14="http://schemas.microsoft.com/office/powerpoint/2010/main" val="110383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CCF6-5896-C157-860A-67E9AA0C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31A1-2A8D-3BCC-FC41-D4494C70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Contributor: </a:t>
            </a:r>
            <a:r>
              <a:rPr lang="en-US"/>
              <a:t>This table holds information about the contributor, that is, the author, co-author, or editor. </a:t>
            </a:r>
          </a:p>
          <a:p>
            <a:r>
              <a:rPr lang="en-US"/>
              <a:t> </a:t>
            </a:r>
            <a:r>
              <a:rPr lang="en-US" b="1"/>
              <a:t>Review: </a:t>
            </a:r>
            <a:r>
              <a:rPr lang="en-US"/>
              <a:t>This table holds information about the review comments posted by the reviewers.</a:t>
            </a:r>
          </a:p>
        </p:txBody>
      </p:sp>
    </p:spTree>
    <p:extLst>
      <p:ext uri="{BB962C8B-B14F-4D97-AF65-F5344CB8AC3E}">
        <p14:creationId xmlns:p14="http://schemas.microsoft.com/office/powerpoint/2010/main" val="1375948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6E7F-AA82-608A-AE81-14CAEB28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Primary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EB2B-E512-B05A-9416-6662F92D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0DABF-9822-F247-D01F-FE4F5684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3" y="2362200"/>
            <a:ext cx="8169454" cy="25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7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1923-E7F1-1CD4-25AD-8892E0B1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5391-2292-406F-1656-47B1C3D6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 relational database, there can be the following types of relations: </a:t>
            </a:r>
          </a:p>
          <a:p>
            <a:pPr marL="800100" indent="-457200">
              <a:buFont typeface="Wingdings" panose="05000000000000000000" pitchFamily="2" charset="2"/>
              <a:buChar char="ü"/>
            </a:pPr>
            <a:r>
              <a:rPr lang="en-US"/>
              <a:t> Many to one </a:t>
            </a:r>
          </a:p>
          <a:p>
            <a:pPr marL="800100" indent="-457200">
              <a:buFont typeface="Wingdings" panose="05000000000000000000" pitchFamily="2" charset="2"/>
              <a:buChar char="ü"/>
            </a:pPr>
            <a:r>
              <a:rPr lang="en-US"/>
              <a:t> Many to many </a:t>
            </a:r>
          </a:p>
          <a:p>
            <a:pPr marL="800100" indent="-457200">
              <a:buFont typeface="Wingdings" panose="05000000000000000000" pitchFamily="2" charset="2"/>
              <a:buChar char="ü"/>
            </a:pPr>
            <a:r>
              <a:rPr lang="en-US"/>
              <a:t> One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2DBB-3D9E-6797-FA11-65FB17389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92400"/>
            <a:ext cx="3324304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5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4ACB01-A9B6-9D9D-F679-478F138F0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Many to 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79841-3E4B-EDB6-6C53-04EB87E4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62400"/>
            <a:ext cx="5400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8264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4000" b="1"/>
              <a:t>Introduction</a:t>
            </a:r>
            <a:endParaRPr lang="en-US" sz="4000" b="1" dirty="0"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4</a:t>
            </a:fld>
            <a:r>
              <a:rPr lang="en-US" dirty="0"/>
              <a:t>/31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BC202F4-CB46-FE2C-4520-673708ECA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53431"/>
            <a:ext cx="5715000" cy="3619500"/>
          </a:xfrm>
        </p:spPr>
      </p:pic>
    </p:spTree>
    <p:extLst>
      <p:ext uri="{BB962C8B-B14F-4D97-AF65-F5344CB8AC3E}">
        <p14:creationId xmlns:p14="http://schemas.microsoft.com/office/powerpoint/2010/main" val="864263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F3C-E84B-486A-E381-1DBE3217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CE95-EC4B-62AE-5FA9-DC157A33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relationship, many records (rows/entries) from one table can refer to one record (row/entry) in another table.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8BA78-231D-7259-F031-E679F2F0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6" y="3429000"/>
            <a:ext cx="799244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11D0-1B22-B617-59C1-B702A4D1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6E5E-41FB-A72A-6C89-96CC283E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b="1"/>
              <a:t>models.ForeignKey: </a:t>
            </a:r>
            <a:r>
              <a:rPr lang="en-US"/>
              <a:t>This is the field option to establish a many-toone relationship.</a:t>
            </a:r>
          </a:p>
          <a:p>
            <a:r>
              <a:rPr lang="en-US" b="1"/>
              <a:t>Publisher: </a:t>
            </a:r>
            <a:r>
              <a:rPr lang="en-US"/>
              <a:t>When we establish relationships with different tables in Django, we refer to the model that creates the table; in this case, the Publisher table is created by the Publisher model (or the Python class Publisher).</a:t>
            </a:r>
          </a:p>
        </p:txBody>
      </p:sp>
    </p:spTree>
    <p:extLst>
      <p:ext uri="{BB962C8B-B14F-4D97-AF65-F5344CB8AC3E}">
        <p14:creationId xmlns:p14="http://schemas.microsoft.com/office/powerpoint/2010/main" val="639479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0A20-6F15-915D-5CE7-C505B7D9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A482-EB78-5B2C-C2DA-57612636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on_delete: </a:t>
            </a:r>
            <a:r>
              <a:rPr lang="en-US"/>
              <a:t>This is a field option that determines the action to be taken upon the deletion of the referenced object. In this case, the on_delete option is set to </a:t>
            </a:r>
            <a:r>
              <a:rPr lang="en-US" b="1"/>
              <a:t>CASCADE(models.CASCADE</a:t>
            </a:r>
            <a:r>
              <a:rPr lang="en-US"/>
              <a:t>), which deletes the referenced objects. </a:t>
            </a:r>
          </a:p>
        </p:txBody>
      </p:sp>
    </p:spTree>
    <p:extLst>
      <p:ext uri="{BB962C8B-B14F-4D97-AF65-F5344CB8AC3E}">
        <p14:creationId xmlns:p14="http://schemas.microsoft.com/office/powerpoint/2010/main" val="1158771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E060-8706-9150-3A14-8309A64C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A91B-D06A-3FF2-1D6B-2612CB09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more on_delete actions, such as the following:</a:t>
            </a:r>
          </a:p>
          <a:p>
            <a:pPr marL="800100">
              <a:buFont typeface="Wingdings" panose="05000000000000000000" pitchFamily="2" charset="2"/>
              <a:buChar char="q"/>
            </a:pPr>
            <a:r>
              <a:rPr lang="en-US" sz="2500" b="1"/>
              <a:t>PROTECT: </a:t>
            </a:r>
            <a:r>
              <a:rPr lang="en-US" sz="2500"/>
              <a:t>This prevents the deletion of the record unless all the referenced objects are deleted. </a:t>
            </a:r>
          </a:p>
          <a:p>
            <a:pPr marL="800100">
              <a:buFont typeface="Wingdings" panose="05000000000000000000" pitchFamily="2" charset="2"/>
              <a:buChar char="q"/>
            </a:pPr>
            <a:r>
              <a:rPr lang="en-US" sz="2500" b="1"/>
              <a:t>SET_NULL: </a:t>
            </a:r>
            <a:r>
              <a:rPr lang="en-US" sz="2500"/>
              <a:t>This sets a null value if the database field has been previously configured to store null values. </a:t>
            </a:r>
          </a:p>
          <a:p>
            <a:pPr marL="800100">
              <a:buFont typeface="Wingdings" panose="05000000000000000000" pitchFamily="2" charset="2"/>
              <a:buChar char="q"/>
            </a:pPr>
            <a:r>
              <a:rPr lang="en-US" sz="2500" b="1"/>
              <a:t>SET_DEFAULT: </a:t>
            </a:r>
            <a:r>
              <a:rPr lang="en-US" sz="2500"/>
              <a:t>Sets to a default value on the deletion of the referenced object.</a:t>
            </a:r>
          </a:p>
        </p:txBody>
      </p:sp>
    </p:spTree>
    <p:extLst>
      <p:ext uri="{BB962C8B-B14F-4D97-AF65-F5344CB8AC3E}">
        <p14:creationId xmlns:p14="http://schemas.microsoft.com/office/powerpoint/2010/main" val="2549283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93661E-8ADC-9906-0CEB-4847F5E8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lang="en-US" b="1"/>
              <a:t>Many to Many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13475-D572-AF89-1E48-C9ACBB7D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97" y="3090747"/>
            <a:ext cx="6486006" cy="15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7A41-BD8D-ECE9-D59B-D89ABB94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EFC8C-0222-C2E5-A7E6-5150BFF1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9106"/>
            <a:ext cx="8282854" cy="30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7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D7F4-F1FD-DAA5-6610-33E76AC1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713B-37EA-7E19-A85B-53D07A87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algn="just"/>
            <a:r>
              <a:rPr lang="en-US" b="1"/>
              <a:t>models.ManyToManyField:</a:t>
            </a:r>
            <a:r>
              <a:rPr lang="en-US"/>
              <a:t> This is the field type to establish a many-tomany relationship.</a:t>
            </a:r>
          </a:p>
          <a:p>
            <a:pPr algn="just"/>
            <a:r>
              <a:rPr lang="en-US" b="1"/>
              <a:t>through: </a:t>
            </a:r>
            <a:r>
              <a:rPr lang="en-US"/>
              <a:t>This is a special field option for many-to-many relationships. When we have a many-to-many relationship across two tables.</a:t>
            </a:r>
          </a:p>
        </p:txBody>
      </p:sp>
    </p:spTree>
    <p:extLst>
      <p:ext uri="{BB962C8B-B14F-4D97-AF65-F5344CB8AC3E}">
        <p14:creationId xmlns:p14="http://schemas.microsoft.com/office/powerpoint/2010/main" val="611112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CE9-5A68-DD1E-08B7-A2568DB0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E2B3-5E3E-5076-C43B-20D1237C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9CB46-AF33-9AC0-EB4E-9371D011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8077200" cy="27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6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CB0-6CDB-A3AB-2DE4-07FA6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476D-8C34-9A2B-11AB-6BC0E797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book: </a:t>
            </a:r>
            <a:r>
              <a:rPr lang="en-US"/>
              <a:t>This is a foreign key to the Book model. As we saw previously, on_ delete=models.CASCADE will delete an entry from the relationship table when the relevant book is deleted from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734322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0F7-FFCB-D5DB-B0B3-BE89DEFC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5589-4F25-172B-BF42-0471A6FE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Contributor: </a:t>
            </a:r>
            <a:r>
              <a:rPr lang="en-US"/>
              <a:t>This is again a foreign key to the Contributor model/table. This is also defined as </a:t>
            </a:r>
            <a:r>
              <a:rPr lang="en-US" b="1"/>
              <a:t>CASCADE</a:t>
            </a:r>
            <a:r>
              <a:rPr lang="en-US"/>
              <a:t> upon deletion</a:t>
            </a:r>
          </a:p>
          <a:p>
            <a:r>
              <a:rPr lang="en-US" b="1"/>
              <a:t>role: </a:t>
            </a:r>
            <a:r>
              <a:rPr lang="en-US"/>
              <a:t>This is the field of the intermediary model, which stores the extra information about the relationship between </a:t>
            </a:r>
            <a:r>
              <a:rPr lang="en-US" b="1"/>
              <a:t>Book</a:t>
            </a:r>
            <a:r>
              <a:rPr lang="en-US"/>
              <a:t> and </a:t>
            </a:r>
            <a:r>
              <a:rPr lang="en-US" b="1"/>
              <a:t>Contributor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2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36A4-EB3B-8BB7-73B7-75B0A77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Introduction</a:t>
            </a:r>
            <a:br>
              <a:rPr lang="en-US" sz="4400" b="1">
                <a:latin typeface="Impact" pitchFamily="34" charset="0"/>
                <a:ea typeface="+mn-ea"/>
                <a:cs typeface="+mn-cs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8FBD-C27D-BE94-80BF-DC5111FE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database looks like a spreadsheet or an Excel sheet containing records, with each table consisting of multiple rows and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A4A35-C34B-86E7-A8B4-3933A4CA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7772400" cy="1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20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B0EA-FBA2-FF78-5085-12040EB8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E6A2-4C91-9645-7B96-A331CEB9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b="1"/>
              <a:t>ContributionRole(models.TextChoices): </a:t>
            </a:r>
            <a:r>
              <a:rPr lang="en-US"/>
              <a:t>This can be used to define a set of choices by creating a subclass of </a:t>
            </a:r>
            <a:r>
              <a:rPr lang="en-US" b="1"/>
              <a:t>models.TextChoices</a:t>
            </a:r>
            <a:r>
              <a:rPr lang="en-US"/>
              <a:t>. For example, ContributionRole is a subclass created out of TextChoices, which is used by the roles field to define Author, Co-Author, and Editor as a set of choices.</a:t>
            </a:r>
          </a:p>
        </p:txBody>
      </p:sp>
    </p:spTree>
    <p:extLst>
      <p:ext uri="{BB962C8B-B14F-4D97-AF65-F5344CB8AC3E}">
        <p14:creationId xmlns:p14="http://schemas.microsoft.com/office/powerpoint/2010/main" val="1054867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0978-B070-30F0-306D-1FE8B54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Many to Many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4432-BF87-41C5-FBA1-DE434B6F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choices</a:t>
            </a:r>
            <a:r>
              <a:rPr lang="en-US"/>
              <a:t>: This refers to a set of choices defined in the models, and they are useful when creating Django Forms using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66902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D2FCE-285C-A836-717E-D4FBF85C3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97113"/>
            <a:ext cx="7772400" cy="1470025"/>
          </a:xfrm>
        </p:spPr>
        <p:txBody>
          <a:bodyPr/>
          <a:lstStyle/>
          <a:p>
            <a:r>
              <a:rPr lang="en-US" b="1"/>
              <a:t>One-to-One Relationships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515B5A-22BC-AACC-8EAA-998ACFFEE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FC8AC-9D76-4BD9-91A5-5EC7AB7D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76723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04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9104-B544-E973-0254-F1FCFE92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One-to-One Relationships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D9C3-988E-2A99-8FE9-0372D562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this relationship, one record in a table will have a reference to only one record in a different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5239B-C49F-E984-6B9E-8BFFB817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781425"/>
            <a:ext cx="7686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9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27B1-5F62-BFAE-B6AD-F6AC30AB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4BCA-B3B8-377B-8788-9F748675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Django, we can write methods inside a model class. These are called </a:t>
            </a:r>
            <a:r>
              <a:rPr lang="en-US" b="1"/>
              <a:t>model methods</a:t>
            </a:r>
            <a:r>
              <a:rPr lang="en-US"/>
              <a:t> and they can be custom methods or special methods that override the default methods of Django models.</a:t>
            </a:r>
          </a:p>
        </p:txBody>
      </p:sp>
    </p:spTree>
    <p:extLst>
      <p:ext uri="{BB962C8B-B14F-4D97-AF65-F5344CB8AC3E}">
        <p14:creationId xmlns:p14="http://schemas.microsoft.com/office/powerpoint/2010/main" val="1588330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74D8-6B15-2408-CC76-2FCE4D42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9F83-101E-ED87-B093-A7553CAE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648201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__str__ () method is added to the Publisher model, the string representation of the Publisher object will be the publisher's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8378-BF4C-9C36-3AFF-8662A32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999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0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5B12E-8D47-1140-A396-3E7AE477B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Migrating the Reviews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BC558A-671F-5475-CB4C-418565752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EA6-087D-1FB1-357E-3F8D157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Migrating the Reviews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6CD-62CD-DC55-90EB-8E38CA75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Migration scripts help in identifying any changes to the models and will propagate these changes into the database while running the migration.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6C68-058A-92AC-736E-4B235D5D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716542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4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C9BE-C95C-ACDC-F777-73BCDB95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Migrating the Reviews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B7DA-6A92-78A9-9A1B-DFDEDA5B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F0286-974B-E55C-A901-8F651E77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4000"/>
            <a:ext cx="8001000" cy="2115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129B6-6983-0E30-4F00-C9B1592C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962400"/>
            <a:ext cx="8001000" cy="20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3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8247-ECFE-3E2C-3A9F-45BD260A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Migrating the Reviews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D474-6440-E095-065E-0FB2FC6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Migrate all the models into the database using the migrate command: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4C3BF-61AF-C4C5-DFE5-011897A1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5" y="2895599"/>
            <a:ext cx="7471965" cy="99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803F1-A637-3332-9C1D-7066FB8E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16438"/>
            <a:ext cx="7162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86E9-D627-532F-C00E-053BE81D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2238-3214-D9DA-DA12-5B6337B3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database is a structured collection of data that helps manage information easily.</a:t>
            </a:r>
          </a:p>
          <a:p>
            <a:r>
              <a:rPr lang="en-US"/>
              <a:t>A software layer called the Database Management System (DBMS) is used to store, maintain, and perform operations on the data.</a:t>
            </a:r>
          </a:p>
          <a:p>
            <a:r>
              <a:rPr lang="en-US"/>
              <a:t>Databases are of two types, relational databases and non-relational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2800235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A97-3985-976B-2920-8B790CEC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Migrating the Reviews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0A6F-2EA1-1775-DDD6-BA730507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E8A7-4C75-5BEF-64BA-A52C1A5A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600200"/>
            <a:ext cx="5544852" cy="47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7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8F7A3-E866-B773-E681-4D0FAB09A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Django's Database CRUD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EE5A68-9AE0-36E4-F74F-CED23DCD7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6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5515-BBE4-BA43-7DFC-73BE3810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Django's Database CRUD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CFC3-25BD-6397-4B50-C4A692B0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Django's ORM provides the same functionality without having to deal with the SQL statements.</a:t>
            </a:r>
          </a:p>
          <a:p>
            <a:r>
              <a:rPr lang="en-US"/>
              <a:t>To execute the CRUD operations, we will enter Django's command-line shell by executing the following command: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1EE3-36B7-4F4F-4F8E-227CCB8B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244790"/>
            <a:ext cx="4105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17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0FBC-DB2C-72FC-308F-9AD32CA27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Creating an Object with a Foreign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78EEB5-4B66-E16B-212E-C2BFB34B7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5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F3E3-D024-162C-301C-A0631CF5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an Object with a Foreign Key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083F-26DA-4448-21C6-281FC166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Book table where the first entry is created. Notice that the foreign key field (publisher_id ) points to the id (primary key) of the Publisher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9E67A-5E4A-BC81-158F-EF8D51C4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153400" cy="10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75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5632-2F82-5E4D-8E65-2F4C1420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an Object with a Foreign Key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3C045-3CE0-A735-6998-90E634CB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27" y="1828800"/>
            <a:ext cx="8229600" cy="1505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C4EF6-E890-B191-001A-066F6A1D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91001"/>
            <a:ext cx="8229600" cy="14514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165D2D-90D2-F15A-B4CE-4F819B585CC1}"/>
              </a:ext>
            </a:extLst>
          </p:cNvPr>
          <p:cNvCxnSpPr/>
          <p:nvPr/>
        </p:nvCxnSpPr>
        <p:spPr>
          <a:xfrm flipH="1">
            <a:off x="1219200" y="3280202"/>
            <a:ext cx="4495800" cy="22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80D48C-6220-5007-4DC8-581DE8EDCFC6}"/>
              </a:ext>
            </a:extLst>
          </p:cNvPr>
          <p:cNvCxnSpPr/>
          <p:nvPr/>
        </p:nvCxnSpPr>
        <p:spPr>
          <a:xfrm>
            <a:off x="-2209800" y="21336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2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6CB5F-9B51-6402-0640-99A4F46A4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Creating Records with Many-to-Many Relationships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68BF24-1012-E6B3-F028-595E1CE97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1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B578-9351-1D3B-2BA8-8CF4130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Records with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2720-50B6-5067-67A0-53D60A56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way to establish a many-to-many relationship is by storing the information about the relationship in the intermediary model or the relationship model;</a:t>
            </a:r>
          </a:p>
        </p:txBody>
      </p:sp>
    </p:spTree>
    <p:extLst>
      <p:ext uri="{BB962C8B-B14F-4D97-AF65-F5344CB8AC3E}">
        <p14:creationId xmlns:p14="http://schemas.microsoft.com/office/powerpoint/2010/main" val="14575776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9BEB-A724-8455-B564-D47C7CB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Records with Many-to-Many Relationships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F25B-951B-A74A-BCEA-0F320592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BBD29-918D-7BBE-D603-960224C7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77" y="1600200"/>
            <a:ext cx="5747045" cy="1085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0716E-A9E2-AFB6-3F9F-0B4D54B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949550"/>
            <a:ext cx="2819545" cy="958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B34B2A-035C-3A16-48E6-06BC2E4D0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725138"/>
            <a:ext cx="5699614" cy="15327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CE71C-B0FB-AB30-146F-DCF2C1937364}"/>
              </a:ext>
            </a:extLst>
          </p:cNvPr>
          <p:cNvCxnSpPr>
            <a:cxnSpLocks/>
          </p:cNvCxnSpPr>
          <p:nvPr/>
        </p:nvCxnSpPr>
        <p:spPr>
          <a:xfrm flipH="1">
            <a:off x="1828800" y="3863181"/>
            <a:ext cx="3581400" cy="20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352A40-0DBE-9BDD-5999-ED105E8EC00A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2501519"/>
            <a:ext cx="2914686" cy="122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DAC13-AF64-065C-4106-0A003EA88000}"/>
              </a:ext>
            </a:extLst>
          </p:cNvPr>
          <p:cNvCxnSpPr/>
          <p:nvPr/>
        </p:nvCxnSpPr>
        <p:spPr>
          <a:xfrm>
            <a:off x="-1844678" y="123305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346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2194-E194-B8DB-D90A-9AA2A339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Records with Many-to-Many Relationships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8A9E-8AF0-380E-82B4-6359B563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create() and set() Methods for Many-to-Many Relationships</a:t>
            </a:r>
          </a:p>
          <a:p>
            <a:r>
              <a:rPr lang="en-US"/>
              <a:t>If the contributor is not already present in the database, then we can use the create()</a:t>
            </a:r>
          </a:p>
        </p:txBody>
      </p:sp>
    </p:spTree>
    <p:extLst>
      <p:ext uri="{BB962C8B-B14F-4D97-AF65-F5344CB8AC3E}">
        <p14:creationId xmlns:p14="http://schemas.microsoft.com/office/powerpoint/2010/main" val="158293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B7EF40-8386-2071-05BE-BC7651B61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0" y="1600200"/>
            <a:ext cx="7746800" cy="4525963"/>
          </a:xfrm>
        </p:spPr>
      </p:pic>
    </p:spTree>
    <p:extLst>
      <p:ext uri="{BB962C8B-B14F-4D97-AF65-F5344CB8AC3E}">
        <p14:creationId xmlns:p14="http://schemas.microsoft.com/office/powerpoint/2010/main" val="421665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872A-1DF0-8B4C-6F34-E8969C4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96CF-8DE7-5682-D6B9-3B16FBA9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provides us with methods that allow us to read/retrieve from the database. We can retrieve a single object from the database using the get() method. We have already created a few records in the previous sections, so let's use the get() method to retrieve an object.</a:t>
            </a:r>
          </a:p>
        </p:txBody>
      </p:sp>
    </p:spTree>
    <p:extLst>
      <p:ext uri="{BB962C8B-B14F-4D97-AF65-F5344CB8AC3E}">
        <p14:creationId xmlns:p14="http://schemas.microsoft.com/office/powerpoint/2010/main" val="258426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D3D-C763-4AA0-4F25-2A7B983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Read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2761-CFFE-B048-418A-1445D979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Exercise 2.07: Using the get() Method to Retrieve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E8ACA-1B22-A6B7-24B4-C49086B9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71800"/>
            <a:ext cx="7200900" cy="58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258A1-3811-D50B-A179-58A0433B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130117"/>
            <a:ext cx="3905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2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C71-64A6-3F7A-7E5D-7C81FCCF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Returning an Object Using the get()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E764-9B5D-2E15-6707-CEB0C1F9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After retrieving the object, we can still get the publisher's name, as shown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E9803-CD46-FAFB-5E93-9891FDCD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52600"/>
            <a:ext cx="78962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6E316-337E-1593-1C67-AF787EDF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241414"/>
            <a:ext cx="5038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4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50C-9029-1760-42E0-C1E07212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Retrieving Objects by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90CC-1310-5A9A-1499-18C10E2D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/>
              <a:t>If we have more than one object for a field value, then we cannot use the </a:t>
            </a:r>
            <a:r>
              <a:rPr lang="en-US" b="1"/>
              <a:t>get() </a:t>
            </a:r>
            <a:r>
              <a:rPr lang="en-US"/>
              <a:t>method since the </a:t>
            </a:r>
            <a:r>
              <a:rPr lang="en-US" b="1"/>
              <a:t>get() </a:t>
            </a:r>
            <a:r>
              <a:rPr lang="en-US"/>
              <a:t>method can return only one object. For such cases, we have the </a:t>
            </a:r>
            <a:r>
              <a:rPr lang="en-US" b="1"/>
              <a:t>filter() </a:t>
            </a:r>
            <a:r>
              <a:rPr lang="en-US"/>
              <a:t>method, which can retrieve all the objects that match a specified condition.</a:t>
            </a:r>
          </a:p>
        </p:txBody>
      </p:sp>
    </p:spTree>
    <p:extLst>
      <p:ext uri="{BB962C8B-B14F-4D97-AF65-F5344CB8AC3E}">
        <p14:creationId xmlns:p14="http://schemas.microsoft.com/office/powerpoint/2010/main" val="1172942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AE3-09C7-C493-B98D-4FEB8C27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Filtering by Field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C8E-49AB-790E-5F02-D89611C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Here, publication_date__gt indicates the publication date, which is greater than (gt) a certain specified date.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b="1"/>
              <a:t>lt: </a:t>
            </a:r>
            <a:r>
              <a:rPr lang="en-US"/>
              <a:t>Less than 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b="1"/>
              <a:t>lte: </a:t>
            </a:r>
            <a:r>
              <a:rPr lang="en-US"/>
              <a:t>Less than or equal to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b="1"/>
              <a:t>gte: </a:t>
            </a:r>
            <a:r>
              <a:rPr lang="en-US"/>
              <a:t>Greater than or equal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CB083-E775-FC32-7BAC-E7CCD866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7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6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D98B-FB07-A574-42E3-B82441D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Pattern Matching for Filtering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7B5F-B81B-DB23-6E40-8475A1C8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filtered results, we can also look up whether the parameter contains a part of the string we are looking for.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2D78B-D569-DC11-DF73-6BA42EA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124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56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A47C-5FB8-190C-FDB5-DF51ADC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Retrieving Objects by Excluding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DD8-C5E1-01A7-D1A0-3972C3C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the exclude() method to exclude a certain condition and fetch all the required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18042-C0FE-5826-146D-66F73D6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33800"/>
            <a:ext cx="75723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02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CC9-9E06-2A5E-A008-90656E9D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Retrieving Objects Using the order_by()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D945-B9FD-306D-41BA-DCB00AC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retrieve a list of objects while ordering by a specified field, using the order_ by()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DEA72-6297-7E1C-3C9C-3519EBC2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21563"/>
            <a:ext cx="7315200" cy="1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920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4CC0-402A-3202-5D65-433C14CAF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Querying Across Relationships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0935F1-FA93-D365-0F2E-FC233A4B1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6EE8-6322-2D63-309A-544E7457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Using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6206-F58E-2552-D7BF-C45438A9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we have relationships across two models/tables, Django provides a way to perform a query using the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0689D-F73F-AC52-BCC1-23A413DF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829727"/>
            <a:ext cx="8162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094E-7A00-D058-CDE0-F36149BD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7976-D5BD-5CF0-5ECD-14CA0125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Relational databases or Structured Query Language (SQL) databases store data in a pre-determined structure of rows and columns called tables.</a:t>
            </a:r>
          </a:p>
          <a:p>
            <a:r>
              <a:rPr lang="en-US"/>
              <a:t>A database can be made up of more than one such table, and these tables have a fixed structure of attributes, data types, and relations with other tables.</a:t>
            </a:r>
          </a:p>
        </p:txBody>
      </p:sp>
    </p:spTree>
    <p:extLst>
      <p:ext uri="{BB962C8B-B14F-4D97-AF65-F5344CB8AC3E}">
        <p14:creationId xmlns:p14="http://schemas.microsoft.com/office/powerpoint/2010/main" val="30191817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B1C3-3171-7CC3-D302-ED1DDFE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Using Model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DD28-5068-CE77-EFB0-ACB33E47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way of querying is where we can use a relationship to do the query backward, using the model name in lowercase.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9EA93-08ED-E068-D426-B6366EB6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038600"/>
            <a:ext cx="7772400" cy="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32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C9-EC72-C50A-25B0-2A237E90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Object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8778-6094-AC9B-DBBC-FF888366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object here is an example where we use the reverse direction to get all the books published by a publisher by using the set.all()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199EB-D7C3-D8D8-B826-265BFD0F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7772400" cy="15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92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1618-7C59-A158-4C99-D859E44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767F-C352-AA4D-4046-8920A146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learned about some basic database concepts and their importance in application development.</a:t>
            </a:r>
          </a:p>
          <a:p>
            <a:r>
              <a:rPr lang="en-US"/>
              <a:t>We used a free database visualization tool, DB Browser for SQLite.</a:t>
            </a:r>
          </a:p>
          <a:p>
            <a:r>
              <a:rPr lang="en-US"/>
              <a:t>Django provides a valuable abstraction layer called ORM that helps us interact seamlessly with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124103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18E3-B7E8-0694-2C09-E1E3E955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1B1CE-1422-758E-49B4-BEEDB6C3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5" y="1219200"/>
            <a:ext cx="8579224" cy="4572000"/>
          </a:xfrm>
        </p:spPr>
      </p:pic>
    </p:spTree>
    <p:extLst>
      <p:ext uri="{BB962C8B-B14F-4D97-AF65-F5344CB8AC3E}">
        <p14:creationId xmlns:p14="http://schemas.microsoft.com/office/powerpoint/2010/main" val="16207050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2445</Words>
  <Application>Microsoft Office PowerPoint</Application>
  <PresentationFormat>On-screen Show (4:3)</PresentationFormat>
  <Paragraphs>210</Paragraphs>
  <Slides>83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Impact</vt:lpstr>
      <vt:lpstr>Wingdings</vt:lpstr>
      <vt:lpstr>Default Design</vt:lpstr>
      <vt:lpstr>Chapter 2</vt:lpstr>
      <vt:lpstr>Objectives</vt:lpstr>
      <vt:lpstr>Objectives</vt:lpstr>
      <vt:lpstr>PowerPoint Presentation</vt:lpstr>
      <vt:lpstr>Introduction </vt:lpstr>
      <vt:lpstr>Databases</vt:lpstr>
      <vt:lpstr>PowerPoint Presentation</vt:lpstr>
      <vt:lpstr>Relational Databases</vt:lpstr>
      <vt:lpstr>PowerPoint Presentation</vt:lpstr>
      <vt:lpstr>Non-Relational Databases</vt:lpstr>
      <vt:lpstr>Database Operations Using SQL</vt:lpstr>
      <vt:lpstr>Data Types in Relational databases</vt:lpstr>
      <vt:lpstr>Django ORM</vt:lpstr>
      <vt:lpstr>Django ORM</vt:lpstr>
      <vt:lpstr>Database Configuration</vt:lpstr>
      <vt:lpstr>Database Configuration</vt:lpstr>
      <vt:lpstr>Database Configuration</vt:lpstr>
      <vt:lpstr>Database Configuration</vt:lpstr>
      <vt:lpstr>Django Apps</vt:lpstr>
      <vt:lpstr>Django Migration</vt:lpstr>
      <vt:lpstr>Django Migration</vt:lpstr>
      <vt:lpstr>Django Migration</vt:lpstr>
      <vt:lpstr>Creating Django Models and Migrations</vt:lpstr>
      <vt:lpstr>Creating Django Models and Migrations</vt:lpstr>
      <vt:lpstr>Creating Django Models and Migrations</vt:lpstr>
      <vt:lpstr>Creating Django Models and Migrations</vt:lpstr>
      <vt:lpstr>Field Types</vt:lpstr>
      <vt:lpstr>Field Types</vt:lpstr>
      <vt:lpstr>Field Types</vt:lpstr>
      <vt:lpstr>Field Types</vt:lpstr>
      <vt:lpstr>Field Types</vt:lpstr>
      <vt:lpstr>Primary Keys</vt:lpstr>
      <vt:lpstr>Primary Keys</vt:lpstr>
      <vt:lpstr>Primary Keys</vt:lpstr>
      <vt:lpstr>Primary Keys</vt:lpstr>
      <vt:lpstr>Primary Keys</vt:lpstr>
      <vt:lpstr>Primary Keys</vt:lpstr>
      <vt:lpstr>Relationships</vt:lpstr>
      <vt:lpstr>Many to One</vt:lpstr>
      <vt:lpstr>Many to One</vt:lpstr>
      <vt:lpstr>Many to One</vt:lpstr>
      <vt:lpstr>Many to One</vt:lpstr>
      <vt:lpstr>Many to One</vt:lpstr>
      <vt:lpstr>Many to Many</vt:lpstr>
      <vt:lpstr>Many to Many</vt:lpstr>
      <vt:lpstr>Many to Many</vt:lpstr>
      <vt:lpstr>Many to Many</vt:lpstr>
      <vt:lpstr>Many to Many</vt:lpstr>
      <vt:lpstr>Many to Many</vt:lpstr>
      <vt:lpstr>Many to Many</vt:lpstr>
      <vt:lpstr>Many to Many</vt:lpstr>
      <vt:lpstr>One-to-One Relationships</vt:lpstr>
      <vt:lpstr>One-to-One Relationships</vt:lpstr>
      <vt:lpstr>Model Methods</vt:lpstr>
      <vt:lpstr>Model Methods</vt:lpstr>
      <vt:lpstr>Migrating the Reviews App</vt:lpstr>
      <vt:lpstr>Migrating the Reviews App</vt:lpstr>
      <vt:lpstr>Migrating the Reviews App</vt:lpstr>
      <vt:lpstr>Migrating the Reviews App</vt:lpstr>
      <vt:lpstr>Migrating the Reviews App</vt:lpstr>
      <vt:lpstr>Django's Database CRUD Operations</vt:lpstr>
      <vt:lpstr>Django's Database CRUD Operations</vt:lpstr>
      <vt:lpstr>Creating an Object with a Foreign Key</vt:lpstr>
      <vt:lpstr>Creating an Object with a Foreign Key</vt:lpstr>
      <vt:lpstr>Creating an Object with a Foreign Key</vt:lpstr>
      <vt:lpstr>Creating Records with Many-to-Many Relationships</vt:lpstr>
      <vt:lpstr>Creating Records with Many-to-Many Relationships</vt:lpstr>
      <vt:lpstr>Creating Records with Many-to-Many Relationships</vt:lpstr>
      <vt:lpstr>Creating Records with Many-to-Many Relationships</vt:lpstr>
      <vt:lpstr>Read Operations</vt:lpstr>
      <vt:lpstr>Read Operations</vt:lpstr>
      <vt:lpstr>Returning an Object Using the get() Method</vt:lpstr>
      <vt:lpstr>Retrieving Objects by Filtering</vt:lpstr>
      <vt:lpstr>Filtering by Field Lookups</vt:lpstr>
      <vt:lpstr>Using Pattern Matching for Filtering Operations</vt:lpstr>
      <vt:lpstr>Retrieving Objects by Excluding</vt:lpstr>
      <vt:lpstr>Retrieving Objects Using the order_by() Method</vt:lpstr>
      <vt:lpstr>Querying Across Relationships</vt:lpstr>
      <vt:lpstr>Querying Using Foreign Keys</vt:lpstr>
      <vt:lpstr>Querying Using Model Name</vt:lpstr>
      <vt:lpstr>Using the Object Instance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1163</cp:revision>
  <dcterms:created xsi:type="dcterms:W3CDTF">2014-02-09T07:44:29Z</dcterms:created>
  <dcterms:modified xsi:type="dcterms:W3CDTF">2023-04-11T11:07:25Z</dcterms:modified>
</cp:coreProperties>
</file>