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18" r:id="rId4"/>
    <p:sldId id="320" r:id="rId5"/>
    <p:sldId id="321" r:id="rId6"/>
    <p:sldId id="322" r:id="rId7"/>
    <p:sldId id="323" r:id="rId8"/>
    <p:sldId id="324" r:id="rId9"/>
    <p:sldId id="319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1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33" r:id="rId28"/>
    <p:sldId id="343" r:id="rId29"/>
    <p:sldId id="344" r:id="rId30"/>
    <p:sldId id="345" r:id="rId31"/>
    <p:sldId id="346" r:id="rId32"/>
    <p:sldId id="347" r:id="rId33"/>
    <p:sldId id="348" r:id="rId34"/>
    <p:sldId id="31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17526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Forms</a:t>
            </a:r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19A4-7D92-37E6-8602-DAC9534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 Security with Cross-Site Request Forgery Protectio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8A2A-C212-7D6C-20D8-293D83A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/>
              <a:t>A CSRF attack exploits the fact that a form on a website can be submitted to any other website. The action attribute of form just needs to be set appropriately.</a:t>
            </a:r>
          </a:p>
          <a:p>
            <a:r>
              <a:rPr lang="en-US"/>
              <a:t>The CSRF token must be added into the HTML for every form being sent and is done with the </a:t>
            </a:r>
            <a:r>
              <a:rPr lang="en-US" b="1"/>
              <a:t>{% csrf_token %}</a:t>
            </a:r>
            <a:r>
              <a:rPr lang="en-US"/>
              <a:t> template tag.</a:t>
            </a:r>
          </a:p>
        </p:txBody>
      </p:sp>
    </p:spTree>
    <p:extLst>
      <p:ext uri="{BB962C8B-B14F-4D97-AF65-F5344CB8AC3E}">
        <p14:creationId xmlns:p14="http://schemas.microsoft.com/office/powerpoint/2010/main" val="67748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9C84-38D2-08FD-2C13-6DC5A205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 Security with Cross-Site Request Forgery Protectio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2C93-B09E-9432-8D1B-7E645B5C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BD8B-CC66-1DCC-F493-1985BB39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52600"/>
            <a:ext cx="79152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33C6-7703-9516-7150-D4986766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Use GET When We Can Put Parameters in 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6E9D-4761-61C1-9AD0-883C6FC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algn="just"/>
            <a:r>
              <a:rPr lang="en-US"/>
              <a:t>Django allows us to easily define URL maps that contain variables. We could, for example, set up a URL mapping for a search view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4F4A1-3A28-35BB-E5C9-7C7BBA49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0"/>
            <a:ext cx="7410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33C6-7703-9516-7150-D4986766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Use GET When We Can Put Parameters in 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6E9D-4761-61C1-9AD0-883C6FC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algn="just"/>
            <a:r>
              <a:rPr lang="en-US"/>
              <a:t>We might want to be able to move from one results page to the next, so we add a page argument.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C5B2D-8F43-24C9-0CED-B3BDEC9E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21473"/>
            <a:ext cx="7639050" cy="5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2F8-76D8-6917-7E9D-A9ADEB25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Use GET When We Can Put Parameters in the URL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4CC-952D-E22A-6DB1-CD8A0DD8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just"/>
            <a:r>
              <a:rPr lang="en-US"/>
              <a:t>And then we might also want to order the search results by a specific category, such as the author name or the date of publishing, so we add another argument for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9D06F-1A87-C702-D0FB-4F17C7C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9" y="4800600"/>
            <a:ext cx="7820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24C2-0DD9-86EE-1917-A86F3EB8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Use GET When We Can Put Parameters in the URL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7D8B-1029-860C-F909-FA6CBE2F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/>
              <a:t>Contrast this to using query parameters: all of them are optional, so you could search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DDAA0-8677-DF71-F723-32553F9D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60163"/>
            <a:ext cx="325755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D89E-CE94-EA0E-31BE-70F9C3C9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748262"/>
            <a:ext cx="409575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E1062-DCF3-93D1-19E6-742807B3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626836"/>
            <a:ext cx="4924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7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BB4C-5A07-54A6-EB12-F269A6717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The Django Forms Library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118931-E8D1-4846-1786-B8A9CA777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6F9-3CDA-9DB9-DB79-7548E5BA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001D-70D7-A271-305A-9F85556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You define a class that inherits from the </a:t>
            </a:r>
            <a:r>
              <a:rPr lang="en-US" b="1"/>
              <a:t>django.forms.Form </a:t>
            </a:r>
            <a:r>
              <a:rPr lang="en-US"/>
              <a:t>class. The class has attributes, which are instances of different </a:t>
            </a:r>
            <a:r>
              <a:rPr lang="en-US" b="1"/>
              <a:t>django.forms.Field </a:t>
            </a:r>
            <a:r>
              <a:rPr lang="en-US"/>
              <a:t>subclasses.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0C2D1-527E-F511-AD2D-74A01094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117975"/>
            <a:ext cx="7924800" cy="19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6F9-3CDA-9DB9-DB79-7548E5BA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001D-70D7-A271-305A-9F85556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checkbox is represented with BooleanField, as it can have only two values, checked or unchecked. It's added to the form in the same way as the other field.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0A49E-F483-EFCB-FD80-BF2C923D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4343400"/>
            <a:ext cx="59340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6F9-3CDA-9DB9-DB79-7548E5BA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Defining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001D-70D7-A271-305A-9F85556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HTML that Django generates for this new field is similar to the previous two fields.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2418-B7D9-3A8C-160D-05E7E9E0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33800"/>
            <a:ext cx="7772400" cy="9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524000"/>
            <a:ext cx="8229600" cy="58674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Introduces web forms, a method of sending information from the browser to the web server.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Will learn about the differences between sending form data in a GET HTTP request and sending it in a POST HTTP request.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Will know how Django's form library is used to build and validate forms automatically.</a:t>
            </a:r>
            <a:endParaRPr lang="en-US" b="1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20903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671-B29D-18C1-0F28-82E3699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Rendering a Form in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40DF-72B5-FF03-D803-5B436932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/>
              <a:t>We've now seen how to create a form and add fields, and we've seen what the form looks like and what HTML is generated.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D53A-E794-774D-2493-4BC9D66B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5" y="3886200"/>
            <a:ext cx="7924800" cy="11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671-B29D-18C1-0F28-82E3699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Rendering a Form in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40DF-72B5-FF03-D803-5B436932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as_table</a:t>
            </a:r>
          </a:p>
          <a:p>
            <a:pPr marL="0" indent="0">
              <a:buNone/>
            </a:pPr>
            <a:r>
              <a:rPr lang="en-US" b="1"/>
              <a:t>as_table </a:t>
            </a:r>
            <a:r>
              <a:rPr lang="en-US"/>
              <a:t>is the default rendering method, so </a:t>
            </a:r>
            <a:r>
              <a:rPr lang="en-US" b="1"/>
              <a:t>{{ form.as_table }}</a:t>
            </a:r>
            <a:r>
              <a:rPr lang="en-US"/>
              <a:t> and </a:t>
            </a:r>
            <a:r>
              <a:rPr lang="en-US" b="1"/>
              <a:t>{{ form }}</a:t>
            </a:r>
            <a:r>
              <a:rPr lang="en-US"/>
              <a:t> are equivalent.</a:t>
            </a: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88824-ECE6-53E9-C60E-319DF926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74491"/>
            <a:ext cx="5105400" cy="20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671-B29D-18C1-0F28-82E3699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Rendering a Form in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40DF-72B5-FF03-D803-5B436932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as_ul</a:t>
            </a:r>
          </a:p>
          <a:p>
            <a:pPr marL="0" indent="0">
              <a:buNone/>
            </a:pPr>
            <a:r>
              <a:rPr lang="en-US"/>
              <a:t>This renders the form fields as list items (li) inside either a ul or ol element.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848B6-3F1E-07F7-35D4-6888AE64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81400"/>
            <a:ext cx="5934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671-B29D-18C1-0F28-82E3699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Rendering a Form in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40DF-72B5-FF03-D803-5B436932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as_p</a:t>
            </a:r>
          </a:p>
          <a:p>
            <a:pPr marL="0" indent="0">
              <a:buNone/>
            </a:pPr>
            <a:r>
              <a:rPr lang="en-US"/>
              <a:t>Finally, there is the as_p method, which we were using in our previous examples.</a:t>
            </a: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47EF4-949E-0E78-E0AA-5D336CE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3380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B767-DB4E-F9FA-6C6F-EBF7C0B2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Validating Forms and Retrieving Python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416B-EA39-1257-04D2-E6A1D1F4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just"/>
            <a:r>
              <a:rPr lang="en-US"/>
              <a:t>In Django, a form can either be </a:t>
            </a:r>
            <a:r>
              <a:rPr lang="en-US" i="1"/>
              <a:t>unbound</a:t>
            </a:r>
            <a:r>
              <a:rPr lang="en-US"/>
              <a:t> or </a:t>
            </a:r>
            <a:r>
              <a:rPr lang="en-US" i="1"/>
              <a:t>bound</a:t>
            </a:r>
            <a:r>
              <a:rPr lang="en-US"/>
              <a:t>. These terms describe whether or not the form has had the submitted </a:t>
            </a:r>
            <a:r>
              <a:rPr lang="en-US" b="1"/>
              <a:t>POST</a:t>
            </a:r>
            <a:r>
              <a:rPr lang="en-US"/>
              <a:t> data sent to it for 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49B45-B1EF-9B64-C3EF-1D18AFD6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343400"/>
            <a:ext cx="44577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68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B767-DB4E-F9FA-6C6F-EBF7C0B2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35" y="465137"/>
            <a:ext cx="8229600" cy="1143000"/>
          </a:xfrm>
        </p:spPr>
        <p:txBody>
          <a:bodyPr/>
          <a:lstStyle/>
          <a:p>
            <a:r>
              <a:rPr lang="en-US" b="1"/>
              <a:t>Validating Forms and Retrieving Python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416B-EA39-1257-04D2-E6A1D1F4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just"/>
            <a:r>
              <a:rPr lang="en-US"/>
              <a:t>A form is bound if it is called with some data to be used for validation, such as the POST data. A bound form can be created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BF9BD-607F-A0DB-B46B-B79F0686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343400"/>
            <a:ext cx="5857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2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E0D4-DC73-6F2D-1F47-05C15089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Validating Forms and Retrieving Python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7CD6-7002-D26D-959E-E23011BA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/>
              <a:t>Example of how to access the cleaned data of ExampleForm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F445F-8840-F17C-FB71-666667E7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429000"/>
            <a:ext cx="7239000" cy="19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54E1-9835-00AB-DB3C-A150D2EE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Validating Forms and Retrieving Python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8846-A631-0C1F-1064-313DD80B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Django is automatically rendering the form differently in the template when it has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10B8F-B3A7-7512-66E4-B81275E1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581400"/>
            <a:ext cx="7848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FF2F-036D-8C08-BDE0-606062AE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10A4-3EE6-6A27-3C1B-699A937B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max_length</a:t>
            </a:r>
          </a:p>
          <a:p>
            <a:r>
              <a:rPr lang="en-US"/>
              <a:t>Sets the maximum number of characters that can be entered into the field; available on CharField (and FileField, which we will cover in Chapter 8, Media Serving and File Uploads).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7726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FF2F-036D-8C08-BDE0-606062AE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10A4-3EE6-6A27-3C1B-699A937B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min_length</a:t>
            </a:r>
          </a:p>
          <a:p>
            <a:pPr marL="0" indent="0">
              <a:buNone/>
            </a:pPr>
            <a:r>
              <a:rPr lang="en-US"/>
              <a:t>Sets the minimum number of characters that must be entered into the field; available on CharField (and FileField; again, more about this in Chapter 8, Media Serving and File Uploads).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664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C27-CFC2-4CAD-9D70-88DB3F5D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39CA-10BB-65AD-AB55-2F29EAA7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6864F-2B9C-8985-8A49-47141AF8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0"/>
            <a:ext cx="4381500" cy="46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37C9-3ACC-2CAD-5A14-E07B8DF0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814B-CA6A-D5D6-1E00-14E406D8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max_value</a:t>
            </a:r>
          </a:p>
          <a:p>
            <a:pPr marL="0" indent="0">
              <a:buNone/>
            </a:pPr>
            <a:r>
              <a:rPr lang="en-US"/>
              <a:t>Sets the maximum value that can be entered into a numeric field; available on </a:t>
            </a:r>
            <a:r>
              <a:rPr lang="en-US" b="1"/>
              <a:t>IntegerField</a:t>
            </a:r>
            <a:r>
              <a:rPr lang="en-US"/>
              <a:t>, </a:t>
            </a:r>
            <a:r>
              <a:rPr lang="en-US" b="1"/>
              <a:t>FloatField,</a:t>
            </a:r>
            <a:r>
              <a:rPr lang="en-US"/>
              <a:t> and </a:t>
            </a:r>
            <a:r>
              <a:rPr lang="en-US" b="1"/>
              <a:t>DecimalField</a:t>
            </a:r>
          </a:p>
        </p:txBody>
      </p:sp>
    </p:spTree>
    <p:extLst>
      <p:ext uri="{BB962C8B-B14F-4D97-AF65-F5344CB8AC3E}">
        <p14:creationId xmlns:p14="http://schemas.microsoft.com/office/powerpoint/2010/main" val="392708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8D7-B127-CDB8-AA5B-8A1F9E94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87E8-C3B1-07B9-D8E5-6136A277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min_value</a:t>
            </a:r>
          </a:p>
          <a:p>
            <a:pPr marL="0" indent="0">
              <a:buNone/>
            </a:pPr>
            <a:r>
              <a:rPr lang="en-US"/>
              <a:t>Sets the minimum value that can be entered into a numeric field; available on </a:t>
            </a:r>
            <a:r>
              <a:rPr lang="en-US" b="1"/>
              <a:t>IntegerField</a:t>
            </a:r>
            <a:r>
              <a:rPr lang="en-US"/>
              <a:t>, </a:t>
            </a:r>
            <a:r>
              <a:rPr lang="en-US" b="1"/>
              <a:t>FloatField</a:t>
            </a:r>
            <a:r>
              <a:rPr lang="en-US"/>
              <a:t>, and </a:t>
            </a:r>
            <a:r>
              <a:rPr lang="en-US" b="1"/>
              <a:t>DecimalField</a:t>
            </a:r>
          </a:p>
        </p:txBody>
      </p:sp>
    </p:spTree>
    <p:extLst>
      <p:ext uri="{BB962C8B-B14F-4D97-AF65-F5344CB8AC3E}">
        <p14:creationId xmlns:p14="http://schemas.microsoft.com/office/powerpoint/2010/main" val="7045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9312-A620-89BE-330A-6AEC558B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0054-F006-F726-F109-CAB8EB98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max_digits</a:t>
            </a:r>
          </a:p>
          <a:p>
            <a:pPr marL="0" indent="0">
              <a:buNone/>
            </a:pPr>
            <a:r>
              <a:rPr lang="en-US"/>
              <a:t>This sets the maximum number of digits that can be entered; this includes digits before and after a decimal point (if one exists). For example, the number 12.34 has four digits, and the number 56.7 has three. Used in </a:t>
            </a:r>
            <a:r>
              <a:rPr lang="en-US" b="1"/>
              <a:t>DecimalField</a:t>
            </a:r>
            <a:r>
              <a:rPr lang="en-US"/>
              <a:t>.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404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3A89-7706-B2EF-E9A5-D7EF7F02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Built-In Field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36B6-AF4A-92FD-A673-CB4717DD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decimal_places</a:t>
            </a:r>
          </a:p>
          <a:p>
            <a:r>
              <a:rPr lang="en-US"/>
              <a:t>This sets the maximum number of digits that can be after the decimal point. This is used in conjunction with </a:t>
            </a:r>
            <a:r>
              <a:rPr lang="en-US" b="1"/>
              <a:t>max_digits</a:t>
            </a:r>
            <a:r>
              <a:rPr lang="en-US"/>
              <a:t>, and the number of decimal places will always count toward the number of digits even if that number of decimals has not been entered after the decimal place.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1803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79BA-2FEC-376C-4CDE-7AD45A4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D434-A83A-DE4C-E136-2B5767A1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/>
              <a:t>We introduced some HTML inputs for entering data onto a web page.</a:t>
            </a:r>
          </a:p>
          <a:p>
            <a:pPr>
              <a:buFontTx/>
              <a:buChar char="-"/>
            </a:pPr>
            <a:r>
              <a:rPr lang="en-US"/>
              <a:t>We talked about how data is submitted to a web application and when to use GET and POST requests.</a:t>
            </a:r>
          </a:p>
          <a:p>
            <a:pPr>
              <a:buFontTx/>
              <a:buChar char="-"/>
            </a:pPr>
            <a:r>
              <a:rPr lang="en-US"/>
              <a:t>We then looked at how Django's form classes can make generating the form HTML simpler, as well as allowing the automatic building of forms using models.</a:t>
            </a:r>
          </a:p>
        </p:txBody>
      </p:sp>
    </p:spTree>
    <p:extLst>
      <p:ext uri="{BB962C8B-B14F-4D97-AF65-F5344CB8AC3E}">
        <p14:creationId xmlns:p14="http://schemas.microsoft.com/office/powerpoint/2010/main" val="378544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C27-CFC2-4CAD-9D70-88DB3F5D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&lt;form&gt;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39CA-10BB-65AD-AB55-2F29EAA7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method</a:t>
            </a:r>
          </a:p>
          <a:p>
            <a:pPr marL="0" indent="0">
              <a:buNone/>
            </a:pPr>
            <a:r>
              <a:rPr lang="en-US"/>
              <a:t>This is the HTTP method used to submit the form, either GET or POST. If omitted, this defaults to GET (because this is the default method when typing a URL into the browser and hitting Enter).</a:t>
            </a:r>
          </a:p>
        </p:txBody>
      </p:sp>
    </p:spTree>
    <p:extLst>
      <p:ext uri="{BB962C8B-B14F-4D97-AF65-F5344CB8AC3E}">
        <p14:creationId xmlns:p14="http://schemas.microsoft.com/office/powerpoint/2010/main" val="39424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C27-CFC2-4CAD-9D70-88DB3F5D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&lt;form&gt;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39CA-10BB-65AD-AB55-2F29EAA7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action</a:t>
            </a:r>
          </a:p>
          <a:p>
            <a:pPr marL="0" indent="0">
              <a:buNone/>
            </a:pPr>
            <a:r>
              <a:rPr lang="en-US"/>
              <a:t>This refers to the URL (or path) to send the form data to. If omitted, the data gets sent back to the current page.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enctype</a:t>
            </a:r>
          </a:p>
          <a:p>
            <a:pPr marL="0" indent="0">
              <a:buNone/>
            </a:pPr>
            <a:r>
              <a:rPr lang="en-US"/>
              <a:t>This sets the encoding type of the form. You only need to change this if you are using the form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16532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3F6-5D2F-9F50-FE2B-E835509F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&lt;form&gt;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C56F-2CAD-8A68-1B85-390AE3FC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form will submit its data with a POST request to the /form-submit path, encoding the data as multipart/form-data.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E27E-ABE5-D95C-7420-1DCF3B2F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7696200" cy="9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3F6-5D2F-9F50-FE2B-E835509F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&lt;form&gt;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C56F-2CAD-8A68-1B85-390AE3FC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form submitted using GET sends its data in the URL, like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120F3-CA22-90D5-2C4C-B1BB7C7C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7696200" cy="8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3F6-5D2F-9F50-FE2B-E835509F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&lt;form&gt;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C56F-2CAD-8A68-1B85-390AE3FC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form submitted using POST sends its data in the body of the request, like this: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D9CB3-73CD-E471-D07C-D7DC23A4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124200"/>
            <a:ext cx="7343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F0C5-D3ED-A669-9394-3CA2A036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BE57-42E5-878F-6ACB-DC1264F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Most inputs are created with an tag, and their type is specified with its type attribute.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D4DEB-1236-86E5-E134-FB82E91E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1400"/>
            <a:ext cx="7924800" cy="1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91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1141</Words>
  <Application>Microsoft Office PowerPoint</Application>
  <PresentationFormat>On-screen Show (4:3)</PresentationFormat>
  <Paragraphs>87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Impact</vt:lpstr>
      <vt:lpstr>Default Design</vt:lpstr>
      <vt:lpstr>Chapter 6</vt:lpstr>
      <vt:lpstr>Objectives</vt:lpstr>
      <vt:lpstr>What Is a Form?</vt:lpstr>
      <vt:lpstr>The &lt;form&gt; element?</vt:lpstr>
      <vt:lpstr>The &lt;form&gt; element?</vt:lpstr>
      <vt:lpstr>The &lt;form&gt; element?</vt:lpstr>
      <vt:lpstr>The &lt;form&gt; element?</vt:lpstr>
      <vt:lpstr>The &lt;form&gt; element?</vt:lpstr>
      <vt:lpstr>Types of Inputs</vt:lpstr>
      <vt:lpstr>Form Security with Cross-Site Request Forgery Protectio</vt:lpstr>
      <vt:lpstr>Form Security with Cross-Site Request Forgery Protectio</vt:lpstr>
      <vt:lpstr>Why Use GET When We Can Put Parameters in the URL</vt:lpstr>
      <vt:lpstr>Why Use GET When We Can Put Parameters in the URL</vt:lpstr>
      <vt:lpstr>Why Use GET When We Can Put Parameters in the URL</vt:lpstr>
      <vt:lpstr>Why Use GET When We Can Put Parameters in the URL</vt:lpstr>
      <vt:lpstr>The Django Forms Library</vt:lpstr>
      <vt:lpstr>Defining a Form</vt:lpstr>
      <vt:lpstr>Defining a Form</vt:lpstr>
      <vt:lpstr>Defining a Form</vt:lpstr>
      <vt:lpstr>Rendering a Form in a Template</vt:lpstr>
      <vt:lpstr>Rendering a Form in a Template</vt:lpstr>
      <vt:lpstr>Rendering a Form in a Template</vt:lpstr>
      <vt:lpstr>Rendering a Form in a Template</vt:lpstr>
      <vt:lpstr>Validating Forms and Retrieving Python Values</vt:lpstr>
      <vt:lpstr>Validating Forms and Retrieving Python Values</vt:lpstr>
      <vt:lpstr>Validating Forms and Retrieving Python Values</vt:lpstr>
      <vt:lpstr>Validating Forms and Retrieving Python Values</vt:lpstr>
      <vt:lpstr>Built-In Field Validation</vt:lpstr>
      <vt:lpstr>Built-In Field Validation</vt:lpstr>
      <vt:lpstr>Built-In Field Validation</vt:lpstr>
      <vt:lpstr>Built-In Field Validation</vt:lpstr>
      <vt:lpstr>Built-In Field Validation</vt:lpstr>
      <vt:lpstr>Built-In Field Validation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1567</cp:revision>
  <dcterms:created xsi:type="dcterms:W3CDTF">2014-02-09T07:44:29Z</dcterms:created>
  <dcterms:modified xsi:type="dcterms:W3CDTF">2023-04-11T11:10:35Z</dcterms:modified>
</cp:coreProperties>
</file>