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3" roundtripDataSignature="AMtx7mifc3ACxU+/ASb4tGxqmWLdU3BD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ae05828e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ae05828e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3ae05828e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3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7"/>
          <p:cNvSpPr/>
          <p:nvPr>
            <p:ph idx="2" type="pic"/>
          </p:nvPr>
        </p:nvSpPr>
        <p:spPr>
          <a:xfrm>
            <a:off x="1792288" y="612775"/>
            <a:ext cx="5486400" cy="4114800"/>
          </a:xfrm>
          <a:prstGeom prst="rect">
            <a:avLst/>
          </a:prstGeom>
          <a:noFill/>
          <a:ln>
            <a:noFill/>
          </a:ln>
        </p:spPr>
      </p:sp>
      <p:sp>
        <p:nvSpPr>
          <p:cNvPr id="68" name="Google Shape;68;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7</a:t>
            </a:r>
            <a:endParaRPr b="1" sz="4000"/>
          </a:p>
        </p:txBody>
      </p:sp>
      <p:sp>
        <p:nvSpPr>
          <p:cNvPr id="90" name="Google Shape;90;p1"/>
          <p:cNvSpPr txBox="1"/>
          <p:nvPr>
            <p:ph idx="1" type="subTitle"/>
          </p:nvPr>
        </p:nvSpPr>
        <p:spPr>
          <a:xfrm>
            <a:off x="457200" y="2895600"/>
            <a:ext cx="84582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4000"/>
              <a:buFont typeface="Impact"/>
              <a:buNone/>
            </a:pPr>
            <a:r>
              <a:rPr lang="en-US" sz="4000">
                <a:solidFill>
                  <a:schemeClr val="dk2"/>
                </a:solidFill>
                <a:latin typeface="Impact"/>
                <a:ea typeface="Impact"/>
                <a:cs typeface="Impact"/>
                <a:sym typeface="Impact"/>
              </a:rPr>
              <a:t>Advanced Form Validation </a:t>
            </a:r>
            <a:endParaRPr/>
          </a:p>
          <a:p>
            <a:pPr indent="0" lvl="0" marL="0" rtl="0" algn="ctr">
              <a:spcBef>
                <a:spcPts val="800"/>
              </a:spcBef>
              <a:spcAft>
                <a:spcPts val="0"/>
              </a:spcAft>
              <a:buClr>
                <a:schemeClr val="dk2"/>
              </a:buClr>
              <a:buSzPts val="4000"/>
              <a:buFont typeface="Impact"/>
              <a:buNone/>
            </a:pPr>
            <a:r>
              <a:rPr lang="en-US" sz="4000">
                <a:solidFill>
                  <a:schemeClr val="dk2"/>
                </a:solidFill>
                <a:latin typeface="Impact"/>
                <a:ea typeface="Impact"/>
                <a:cs typeface="Impact"/>
                <a:sym typeface="Impact"/>
              </a:rPr>
              <a:t>and Model Forms</a:t>
            </a:r>
            <a:endParaRPr sz="4000">
              <a:solidFill>
                <a:schemeClr val="dk2"/>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Multi-Field Validation</a:t>
            </a:r>
            <a:endParaRPr/>
          </a:p>
        </p:txBody>
      </p:sp>
      <p:sp>
        <p:nvSpPr>
          <p:cNvPr id="152" name="Google Shape;152;p10"/>
          <p:cNvSpPr txBox="1"/>
          <p:nvPr>
            <p:ph idx="1" type="body"/>
          </p:nvPr>
        </p:nvSpPr>
        <p:spPr>
          <a:xfrm>
            <a:off x="457200" y="1600200"/>
            <a:ext cx="8290874"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We have just looked at the </a:t>
            </a:r>
            <a:r>
              <a:rPr b="1" lang="en-US"/>
              <a:t>clean_ methods</a:t>
            </a:r>
            <a:r>
              <a:rPr lang="en-US"/>
              <a:t> that can be added to a Django form, to clean a specific field.</a:t>
            </a:r>
            <a:endParaRPr/>
          </a:p>
        </p:txBody>
      </p:sp>
      <p:pic>
        <p:nvPicPr>
          <p:cNvPr id="153" name="Google Shape;153;p10"/>
          <p:cNvPicPr preferRelativeResize="0"/>
          <p:nvPr/>
        </p:nvPicPr>
        <p:blipFill rotWithShape="1">
          <a:blip r:embed="rId3">
            <a:alphaModFix/>
          </a:blip>
          <a:srcRect b="0" l="0" r="0" t="0"/>
          <a:stretch/>
        </p:blipFill>
        <p:spPr>
          <a:xfrm>
            <a:off x="762000" y="3646422"/>
            <a:ext cx="7696200" cy="1356244"/>
          </a:xfrm>
          <a:prstGeom prst="rect">
            <a:avLst/>
          </a:prstGeom>
          <a:noFill/>
          <a:ln>
            <a:noFill/>
          </a:ln>
        </p:spPr>
      </p:pic>
      <p:pic>
        <p:nvPicPr>
          <p:cNvPr id="154" name="Google Shape;154;p10"/>
          <p:cNvPicPr preferRelativeResize="0"/>
          <p:nvPr/>
        </p:nvPicPr>
        <p:blipFill rotWithShape="1">
          <a:blip r:embed="rId4">
            <a:alphaModFix/>
          </a:blip>
          <a:srcRect b="0" l="8333" r="7499" t="0"/>
          <a:stretch/>
        </p:blipFill>
        <p:spPr>
          <a:xfrm>
            <a:off x="762000" y="5002666"/>
            <a:ext cx="7696200" cy="8425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Multi-Field Validation</a:t>
            </a:r>
            <a:endParaRPr/>
          </a:p>
        </p:txBody>
      </p:sp>
      <p:sp>
        <p:nvSpPr>
          <p:cNvPr id="160" name="Google Shape;16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b="1" lang="en-US"/>
              <a:t>Label</a:t>
            </a:r>
            <a:endParaRPr/>
          </a:p>
          <a:p>
            <a:pPr indent="0" lvl="0" marL="0" rtl="0" algn="just">
              <a:spcBef>
                <a:spcPts val="640"/>
              </a:spcBef>
              <a:spcAft>
                <a:spcPts val="0"/>
              </a:spcAft>
              <a:buClr>
                <a:schemeClr val="dk1"/>
              </a:buClr>
              <a:buSzPts val="3200"/>
              <a:buFont typeface="Arial"/>
              <a:buNone/>
            </a:pPr>
            <a:r>
              <a:rPr lang="en-US"/>
              <a:t>This allows setting the label text for a field. As we have seen, Django will automatically generate label text from the field name. If you set the label argument, you can override this default. Use this argument if you want to have a more descriptive label.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Multi-Field Validation</a:t>
            </a:r>
            <a:endParaRPr/>
          </a:p>
        </p:txBody>
      </p:sp>
      <p:sp>
        <p:nvSpPr>
          <p:cNvPr id="166" name="Google Shape;166;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help_text</a:t>
            </a:r>
            <a:endParaRPr/>
          </a:p>
          <a:p>
            <a:pPr indent="0" lvl="0" marL="0" rtl="0" algn="just">
              <a:spcBef>
                <a:spcPts val="640"/>
              </a:spcBef>
              <a:spcAft>
                <a:spcPts val="0"/>
              </a:spcAft>
              <a:buClr>
                <a:schemeClr val="dk1"/>
              </a:buClr>
              <a:buSzPts val="3200"/>
              <a:buFont typeface="Arial"/>
              <a:buNone/>
            </a:pPr>
            <a:r>
              <a:rPr lang="en-US"/>
              <a:t>If you need to have more information displayed regarding what input a field requires, you can use this argument. By default, it is displayed after the field.</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Placeholders and Initial Values</a:t>
            </a:r>
            <a:endParaRPr/>
          </a:p>
        </p:txBody>
      </p:sp>
      <p:sp>
        <p:nvSpPr>
          <p:cNvPr id="172" name="Google Shape;17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While we are examining the </a:t>
            </a:r>
            <a:r>
              <a:rPr b="1" lang="en-US"/>
              <a:t>Form</a:t>
            </a:r>
            <a:r>
              <a:rPr lang="en-US"/>
              <a:t> class itself, we will look at the first of two ways of setting an initial value for a field. We can do it by using the </a:t>
            </a:r>
            <a:r>
              <a:rPr b="1" lang="en-US"/>
              <a:t>initial</a:t>
            </a:r>
            <a:r>
              <a:rPr lang="en-US"/>
              <a:t> argument on a </a:t>
            </a:r>
            <a:r>
              <a:rPr b="1" lang="en-US"/>
              <a:t>Field</a:t>
            </a:r>
            <a:r>
              <a:rPr lang="en-US"/>
              <a:t> constructor, like this.</a:t>
            </a:r>
            <a:endParaRPr/>
          </a:p>
        </p:txBody>
      </p:sp>
      <p:pic>
        <p:nvPicPr>
          <p:cNvPr id="173" name="Google Shape;173;p14"/>
          <p:cNvPicPr preferRelativeResize="0"/>
          <p:nvPr/>
        </p:nvPicPr>
        <p:blipFill rotWithShape="1">
          <a:blip r:embed="rId3">
            <a:alphaModFix/>
          </a:blip>
          <a:srcRect b="0" l="0" r="0" t="0"/>
          <a:stretch/>
        </p:blipFill>
        <p:spPr>
          <a:xfrm>
            <a:off x="685800" y="4800600"/>
            <a:ext cx="7515225"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Placeholders and Initial Values</a:t>
            </a:r>
            <a:endParaRPr/>
          </a:p>
        </p:txBody>
      </p:sp>
      <p:sp>
        <p:nvSpPr>
          <p:cNvPr id="179" name="Google Shape;17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The dictionary should have zero or more items (that is, an empty dictionary is valid). Any extra keys are ignored. This dictionary should be supplied as the initial argument in our view as follows:</a:t>
            </a:r>
            <a:endParaRPr/>
          </a:p>
        </p:txBody>
      </p:sp>
      <p:pic>
        <p:nvPicPr>
          <p:cNvPr id="180" name="Google Shape;180;p15"/>
          <p:cNvPicPr preferRelativeResize="0"/>
          <p:nvPr/>
        </p:nvPicPr>
        <p:blipFill rotWithShape="1">
          <a:blip r:embed="rId3">
            <a:alphaModFix/>
          </a:blip>
          <a:srcRect b="0" l="0" r="0" t="0"/>
          <a:stretch/>
        </p:blipFill>
        <p:spPr>
          <a:xfrm>
            <a:off x="914400" y="4662487"/>
            <a:ext cx="7010400" cy="12867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Placeholders and Initial Values</a:t>
            </a:r>
            <a:endParaRPr/>
          </a:p>
        </p:txBody>
      </p:sp>
      <p:sp>
        <p:nvSpPr>
          <p:cNvPr id="186" name="Google Shape;18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POST</a:t>
            </a:r>
            <a:r>
              <a:rPr lang="en-US"/>
              <a:t> request, pass in </a:t>
            </a:r>
            <a:r>
              <a:rPr b="1" lang="en-US"/>
              <a:t>request</a:t>
            </a:r>
            <a:r>
              <a:rPr lang="en-US"/>
              <a:t>.</a:t>
            </a:r>
            <a:r>
              <a:rPr b="1" lang="en-US"/>
              <a:t>POST</a:t>
            </a:r>
            <a:r>
              <a:rPr lang="en-US"/>
              <a:t> as the first argument, as usual:</a:t>
            </a:r>
            <a:endParaRPr/>
          </a:p>
        </p:txBody>
      </p:sp>
      <p:pic>
        <p:nvPicPr>
          <p:cNvPr id="187" name="Google Shape;187;p16"/>
          <p:cNvPicPr preferRelativeResize="0"/>
          <p:nvPr/>
        </p:nvPicPr>
        <p:blipFill rotWithShape="1">
          <a:blip r:embed="rId3">
            <a:alphaModFix/>
          </a:blip>
          <a:srcRect b="0" l="0" r="0" t="0"/>
          <a:stretch/>
        </p:blipFill>
        <p:spPr>
          <a:xfrm>
            <a:off x="928687" y="2843212"/>
            <a:ext cx="7286625" cy="1171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or Editing Django Models</a:t>
            </a:r>
            <a:endParaRPr/>
          </a:p>
        </p:txBody>
      </p:sp>
      <p:sp>
        <p:nvSpPr>
          <p:cNvPr id="193" name="Google Shape;19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We can create a form based on an existing model, for example, Publisher. The form would be called PublisherForm.</a:t>
            </a:r>
            <a:endParaRPr/>
          </a:p>
          <a:p>
            <a:pPr indent="-342900" lvl="0" marL="342900" rtl="0" algn="just">
              <a:spcBef>
                <a:spcPts val="640"/>
              </a:spcBef>
              <a:spcAft>
                <a:spcPts val="0"/>
              </a:spcAft>
              <a:buClr>
                <a:schemeClr val="dk1"/>
              </a:buClr>
              <a:buSzPts val="3200"/>
              <a:buFont typeface="Arial"/>
              <a:buChar char="•"/>
            </a:pPr>
            <a:r>
              <a:rPr lang="en-US"/>
              <a:t>We can manually define the fields on PublisherForm, using the same rules defined on the Publisher model.</a:t>
            </a:r>
            <a:endParaRPr/>
          </a:p>
        </p:txBody>
      </p:sp>
      <p:pic>
        <p:nvPicPr>
          <p:cNvPr id="194" name="Google Shape;194;p17"/>
          <p:cNvPicPr preferRelativeResize="0"/>
          <p:nvPr/>
        </p:nvPicPr>
        <p:blipFill rotWithShape="1">
          <a:blip r:embed="rId3">
            <a:alphaModFix/>
          </a:blip>
          <a:srcRect b="0" l="0" r="0" t="0"/>
          <a:stretch/>
        </p:blipFill>
        <p:spPr>
          <a:xfrm>
            <a:off x="1676400" y="4731896"/>
            <a:ext cx="5438775" cy="154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or Editing Django Models</a:t>
            </a:r>
            <a:endParaRPr/>
          </a:p>
        </p:txBody>
      </p:sp>
      <p:sp>
        <p:nvSpPr>
          <p:cNvPr id="200" name="Google Shape;20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In the view, the initial values would be retrieved from the model queried from the database, then passed to the form using the initial argument.</a:t>
            </a:r>
            <a:endParaRPr/>
          </a:p>
        </p:txBody>
      </p:sp>
      <p:pic>
        <p:nvPicPr>
          <p:cNvPr id="201" name="Google Shape;201;p18"/>
          <p:cNvPicPr preferRelativeResize="0"/>
          <p:nvPr/>
        </p:nvPicPr>
        <p:blipFill rotWithShape="1">
          <a:blip r:embed="rId3">
            <a:alphaModFix/>
          </a:blip>
          <a:srcRect b="0" l="0" r="0" t="0"/>
          <a:stretch/>
        </p:blipFill>
        <p:spPr>
          <a:xfrm>
            <a:off x="1143000" y="3657600"/>
            <a:ext cx="6457950" cy="278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or Editing Django Models</a:t>
            </a:r>
            <a:endParaRPr/>
          </a:p>
        </p:txBody>
      </p:sp>
      <p:sp>
        <p:nvSpPr>
          <p:cNvPr id="207" name="Google Shape;20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Then, in the </a:t>
            </a:r>
            <a:r>
              <a:rPr b="1" lang="en-US"/>
              <a:t>POST</a:t>
            </a:r>
            <a:r>
              <a:rPr lang="en-US"/>
              <a:t> flow of the view, we can either create or update the model based on </a:t>
            </a:r>
            <a:r>
              <a:rPr b="1" lang="en-US"/>
              <a:t>cleaned_data</a:t>
            </a:r>
            <a:r>
              <a:rPr lang="en-US"/>
              <a:t>.</a:t>
            </a:r>
            <a:endParaRPr/>
          </a:p>
        </p:txBody>
      </p:sp>
      <p:pic>
        <p:nvPicPr>
          <p:cNvPr id="208" name="Google Shape;208;p19"/>
          <p:cNvPicPr preferRelativeResize="0"/>
          <p:nvPr/>
        </p:nvPicPr>
        <p:blipFill rotWithShape="1">
          <a:blip r:embed="rId3">
            <a:alphaModFix/>
          </a:blip>
          <a:srcRect b="0" l="0" r="0" t="0"/>
          <a:stretch/>
        </p:blipFill>
        <p:spPr>
          <a:xfrm>
            <a:off x="1028700" y="3343276"/>
            <a:ext cx="6134100" cy="30423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Model Form Class</a:t>
            </a:r>
            <a:endParaRPr/>
          </a:p>
        </p:txBody>
      </p:sp>
      <p:sp>
        <p:nvSpPr>
          <p:cNvPr id="214" name="Google Shape;21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Django provides a method of building </a:t>
            </a:r>
            <a:r>
              <a:rPr b="1" lang="en-US"/>
              <a:t>Model</a:t>
            </a:r>
            <a:r>
              <a:rPr lang="en-US"/>
              <a:t> instances from forms much more simply, with the </a:t>
            </a:r>
            <a:r>
              <a:rPr b="1" lang="en-US"/>
              <a:t>ModelForm</a:t>
            </a:r>
            <a:r>
              <a:rPr lang="en-US"/>
              <a:t> class. </a:t>
            </a:r>
            <a:r>
              <a:rPr b="1" lang="en-US"/>
              <a:t>ModelForm</a:t>
            </a:r>
            <a:r>
              <a:rPr lang="en-US"/>
              <a:t> is a form that is built automatically from a particular model.</a:t>
            </a:r>
            <a:endParaRPr/>
          </a:p>
        </p:txBody>
      </p:sp>
      <p:pic>
        <p:nvPicPr>
          <p:cNvPr id="215" name="Google Shape;215;p20"/>
          <p:cNvPicPr preferRelativeResize="0"/>
          <p:nvPr/>
        </p:nvPicPr>
        <p:blipFill rotWithShape="1">
          <a:blip r:embed="rId3">
            <a:alphaModFix/>
          </a:blip>
          <a:srcRect b="0" l="0" r="0" t="0"/>
          <a:stretch/>
        </p:blipFill>
        <p:spPr>
          <a:xfrm>
            <a:off x="1828800" y="4759160"/>
            <a:ext cx="5316819" cy="6510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60375" y="-1828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60375" y="1124712"/>
            <a:ext cx="8229600" cy="626668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You will learn how to set the initial values on your form and customize the widgets (the HTML input elements that are being generated).</a:t>
            </a:r>
            <a:endParaRPr/>
          </a:p>
          <a:p>
            <a:pPr indent="-342900" lvl="0" marL="342900" rtl="0" algn="just">
              <a:spcBef>
                <a:spcPts val="1200"/>
              </a:spcBef>
              <a:spcAft>
                <a:spcPts val="0"/>
              </a:spcAft>
              <a:buClr>
                <a:schemeClr val="dk1"/>
              </a:buClr>
              <a:buSzPts val="3200"/>
              <a:buFont typeface="Arial"/>
              <a:buChar char="•"/>
            </a:pPr>
            <a:r>
              <a:rPr lang="en-US"/>
              <a:t>Will learn about the differences between sending form data in a GET HTTP request and sending it in a POST HTTP request.</a:t>
            </a:r>
            <a:endParaRPr/>
          </a:p>
          <a:p>
            <a:pPr indent="-342900" lvl="0" marL="342900" rtl="0" algn="just">
              <a:spcBef>
                <a:spcPts val="1200"/>
              </a:spcBef>
              <a:spcAft>
                <a:spcPts val="0"/>
              </a:spcAft>
              <a:buClr>
                <a:schemeClr val="dk1"/>
              </a:buClr>
              <a:buSzPts val="3200"/>
              <a:buFont typeface="Arial"/>
              <a:buChar char="•"/>
            </a:pPr>
            <a:r>
              <a:rPr lang="en-US"/>
              <a:t>Will know how Django's form library is used to build and validate forms automatically.</a:t>
            </a:r>
            <a:endParaRPr b="1"/>
          </a:p>
        </p:txBody>
      </p:sp>
      <p:sp>
        <p:nvSpPr>
          <p:cNvPr id="98" name="Google Shape;98;p2"/>
          <p:cNvSpPr txBox="1"/>
          <p:nvPr>
            <p:ph idx="12" type="sldNum"/>
          </p:nvPr>
        </p:nvSpPr>
        <p:spPr>
          <a:xfrm>
            <a:off x="7010400" y="615315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/31</a:t>
            </a:r>
            <a:endParaRPr/>
          </a:p>
        </p:txBody>
      </p:sp>
      <p:sp>
        <p:nvSpPr>
          <p:cNvPr descr="data:image/jpeg;base64,/9j/4AAQSkZJRgABAQAAAQABAAD/2wCEAAkGBhQSERQRExQVFBUVGBQWGBQVFRgYFhcXFRcVFxgaGBUaGyYeGBokHBcUHy8gIycpLSwsFh4xNTAqNSYsLCkBCQoKDgwOGg8PGi4lHyU0LCotKSwsLCosNCopLCwsKSwtLjQsLCwsKywpKjQsLCwpLCwsLCwsLCkqKSosLCwpLP/AABEIALEA6AMBIgACEQEDEQH/xAAcAAEAAgIDAQAAAAAAAAAAAAAABgcEBQECAwj/xABFEAABAwICBgYHBQYFBAMAAAABAAIDBBEGIQUSMUFRYQcTInGBkTJCUmKSobEUI3LB0TNDgqKy0lNzg+HwJGPi8RUWRP/EABoBAQACAwEAAAAAAAAAAAAAAAAEBQIDBgH/xAA2EQACAgEBBQUHAwMFAQAAAAAAAQIDEQQFEiExQRMiUWGRFDJxobHR8BWBwSNC8SQzUnLhBv/aAAwDAQACEQMRAD8AvFERAEREAREQBERAEREAREQBERAEREAREQBEUbxxi0UMF22M0lxG07Mtrj7ouO8kBZ1wlZJRjzZjOSgt5nviXGVPRD7xxc8i7YmZvPM7mjmVA6npmm1uxTxtb7znOPmLBQKqqnSPdJI4ve43c45kleNl0NOzqoLvLLKezWWSfd4IuTC3SjFUvbDMzqZHGzTfWY48L2Bae/zU4XzFrWzG0Z+S+lNGzF8MbztcxhPeWglV20NNClpw5PoTdJdKxNS6GSiIqwmhERAEREAREQBERAEREAREQBERAEREAREQBERAEREAVC450yamtlfe7WExs4arCQbd7tY+Ku/S1V1UEsnsRvd8LSV85q52XWm5T/YrdfPgonRcLsVwrwqzo4L6VowGxMFwLNaPIBfNwYuKhxINy74j+qga3TO+KecYySdNqFVLGM5PpdkzTsIPcQV3XzfhKOV1bTthLg/rGG4JyaCC8n3dW97r6QXO2QUXwLmEnIIiLWbAiIgCIiAIiIAiLU6fxPBRs1pn2J9Fgze78Lfz2LxtJZZnCErJKMFlvojbIqg0z0u1DyRAxkLdxcNeT+0d1j3rQRYw0hM6zJ6h7vZjbf5Nbkoz1MM4XEuYbD1DjvTaj8X9uHzL+RU3Saf01HnqzvHCSAO+gDvmt9ozpa1SGVtO6E+2wOt4xu7Q8C5Zq+L58PiR7Nl3R9xqX/V5foWMixtH6SjnYJIXtkYfWabjuPA8islbysaaeGEREPAiIgCIiA0uM3WoKn/Kf9FQRV2Y+xDBFTTQOeDJIxzQxubgXDIu9kd/hdUpddDsyLVbyubKbXzW+jrqrmy5Wy0JhuerdqwsJG95yY3vd+QzVnKUYLMnhFet6bxE1lll6Jw/PXP6unjLmg9qQ5Rg8XO+gGe3JWnofompowDOXTuyu0nVjv8AhGbh3k9y99O4zjpR9npWMLm5ZACOPkANp5Knu1UtQ+zpX7/nQsqtNGhb9rMvBeBYqBl79ZM4WfKRbL2WD1W/M7+UnuqWrtPTzG8krzyBs34RYLFhq3sOs17mkb2uIK1/pknxlLj8DP8AUIrgo8C80UPwRix05MExu8DWa/2gNoPMXGe/6zBVltUqpbsiwrsjZHeiERFqNgREQBEUH6TMamkiEEJ+/lG0bY2bNb8RzA8TuWM5qCyzfp9PPUWKuHNnXGvSS2mcaantJPmHOObIu/2ne758FUWk9Kvke6SR5e87XuNz3chyC8YgQwvO1x2lb7o4w0K2sGuLxRASPB2Oz7LPE/JpVXKcrpYO7q01GzKHPrji+v55G9wP0adcxtVWXbEc2Q7HPG5zjtDTuG09ysONrIm9XCxsbBsawAD5bVmaQm9UblBcbYtNMOpiI60i5dt6tp2WHtHdwGanpQpjk5GVmo2nfuL06JfnUkNdpaOL9rKyP8bgD5HNa2TEdFKNR08DwfVeRb+YWVOVNcXOLiS5xzLnG7j3krwNSeKjvVN9C5jsGuK42PPkW8MOmF32jR8nUuO1l9aCQcCPz3brKWYbxU2pvFI0w1DB24XcPaYfXZz3b1QeicQS07taJ5bxA9E97DkVPdE4ijrtRrj1FUzOORvte4Tx3xnaL7Vsrti3w4eXQiazQWwjmx7y/wCX9y+PivVr5O3UWlw3p4zh0coDKiO2u0ei4HZIzix3yNwdi3SlJ5OflFxeGEXBKh+IukWOIObBqyOGRkJ+6ae8emeTfNbqqZ2vdgsmmy2FazJkn0jpOOBhkleGNG87zwA2k8gq1xP0nvfeOmBjbvecpD+UY83dyjM9dU184A15ZHejs1rHbqt2RM4uPzVk4P6PI6XVlmtJMMx7EZ90HNzvfOfCynuFOlXe70vkvuQ1O3Ucu7H5kewn0cvmIqKzWDSdYRm4e/m++bQfiO+2xSnSvRtRznW1DEeMRDQbcWkEfJSlFDlqrXPf3nkkrT1qO7giNB0XUUZu5r5T/wBx1x8LQAfFSqCnaxoYxoa0bGtAAHcAvRCVrnbOz322bIVxh7qwRXHmJTTxCKM2llBzG1rNhd3nYPHgqt11nYj0saipkl3E2byY3Jv6+K1ocuk0lKprS6vmUWpt7WbfToemumuvF8wbtIHec/LasaTSYGwE/JSskcsboy0cXSSVB9Fo6tvNzrF3kAPiViqpsHdJ0VPE2CaFzQCT1kfauSb3c02N+6+xWZonTEVTGJYXh7DlcbQRtBBzB5Fc5ro2OxzkuHQvNJKHZqMXxM1ERQCYEREB0mmDGlxyDQSe4C5VE6fa6onlqH7XXNuDR6I8AArYx1pDqqR27Xc1nmbn5AqptIVl43Ab7D5qBq5cVE6zYFOIyt8eH3/PI0Wk49SNjeV/NWz0OaOEdA6a2cz3Ov7rOy36OPiqtxK2xYPdH5K6ej9ltFU1v8O/m5xWGkXfJO37GtPFLq/uz2rqkNDnu9Foc49zQSVQ+n690krnu9J5Lj47vAWHgrnxO61LPzbb4nAfmqQ00Pvnjms9W+KRo/8An60q7LOrePTj/J30BoSSsqGU8W121x2NaPSceQCuHRuB6OmaGiFsrhtllGs5x7jk0cgPNR/oZoAIqqp9YlkQPAAa7vO7PJTZ71t09a3d5lftfW2O51ReEvqafSOCaOYEGFrD7UY1HDyy8wVXOJsGTUJ6xpL4ri0gycw7tYDZ3j5K1/8A5WJrg10jGuOxrntBPcCVnT0oc0tcA5rhYgi4IK2TqjP4kTS7Qv0zWW3Hwf8ABX+FsTOqA1wIFZACWkmwmZ6zHd4sDwNnblZUWJI3wtlZdxcLhmxwINi13Ah1x3hVXDgo0+k2aryyGz5mOHpdjbH35gdxUlrNIge63bYbdt7370q3sd482h2O8nTyayvLOcr19OJocUY4km7DiLH/APPGez/qPyLu7ILWYewxUaQfcWDGmxlI+6Z7rB+8fy2DfZbqlwhFJN10geyFxL3RAEOlJztfIsZc79u5TmDSjg0RQQsjaBqtB9EW2DVFlc261KO5SsI52vSNy3rXlmbh7DMNHHqRN7R9OR2b3ni4/kMgtsqirekOsebdbFDu1Yo9d3m7WWkqtOSynVfNUSk+qZCL/wCmzM91ll+mz52SS+Y9uhyhFsuus0zBD+1mjj/E9o+RK0tR0i0jfQc+X/LjcR8RAb81X2jMGVcucdOIgfXkAYf5rvPwhSih6K72NTUOd7sYsPidc+QCwdWlr96bl8DJWaifKKXxO1b0qAehCBzklA/lYHfVYX/2bSFYCyGI6rgQXMj1W2OR+9lJG/cLqZaNwfSQWLIWaw9d/bd8Trlc6QxbSQHVknYCPVB1nDvDbkLFWwzimrL88v5GTrljNtnphFNab0ZUUhtLAWDc83kae5w7PhktI+se71jbgMh5BXcekegd2TIbHbrRPt49ld2YW0bWN6xkULwfWiOrnz1CLHkVO9tsgv60GvMhPSQm/wClNMohCryHRdo//Bd3dbJ/cs+jwPRRG7aaO/Fw1j/NdePaVfRMLZ8+rRSGhsN1FU7Vhic7i61mDvecgruwZhgUNN1WtrPcS97txcQBYcgAAt4yMAWAAA2ACw8l2VfqNZK5buMInUaWNPHmwiIoRLCIiAr3phnIipm7jI53wsNv6lVZmvlxKtDpnjPU07uEjx8TP/FVeAAqzUe+zt9jP/Sx+L+pnYpjyjPFo+it7o4l19FU/Jjm/C5wVUaXHWUsTxuBb5KwOhivD6J8O+KR3k8Bw+esstM8TNe3IOWlT8H90bLEcd6eYe7f4SHfkqUxRDq1D+Zv5q+9IU+trMOxwc09zgR+apXGNIbsedttV34mHVP0WerXFMj7As7k6/39f8E36HZL0NSzeJg7wcxgH9JUjr32aTyVfdDOlAyqlpibCePL8cdyP5S/yVj1kGRat9DzBFPtWtw1Us9eJR2mZnCV5fYuJuSRtUx6Pccuj/6aa74zlESc2P26gJ9U/wAvitLjLRurKcs/+ZqMNqXtcyx9EtsCAd4I281BrbhPidVrYR1WlW4lhpNeXDoWtiGeSeNxjc5sjc4ywGzSN2ztXFwb8dijGg6md0wFQJSQWPb926Jt43B1g6205eSsB1WILRSgXF+2BYOzPKwPLkovi7TcDpRFK58YADmW9Eg7+ey3JXdFHbWbucHA26rsKn3c+Hj6knhqJZ2tlYyVzX3cNVoAsScr32g5G5WRDoGpef2bY773vufJt8/FQfRem3wi1NXarb3DH2LbnM5OFlJKLpArG+nHDOOMbtR3lcj5BTZbMtXutP5fUgraFTfFNfE21F0Y09y+dz5S4klocWRi/utsT4nwUm0foeGAWhiZGPdaAfE7So3S9JkBsJo5oDxczWb5tufkt/o/EVNP+ynjeeAcNb4Tn8lFtqvj/uJkiuyqXuNGxWnxDimGjbeQ3cfRjb6Tv0HMrXYwxo2lBijs+YjZ6rL73cTwb586nq6h8jzJI4vc7MuJzKm6PZ7u79nCP1/8Iuq1qr7sOL+htcQY2qKq4Lurj/w2EgW9521305KOWXsWrqWrooVwrW7BYRSTnKbzJ5PJbjCWmn0tVG9pOq5zWSN3Oa4gZjiL3B5LVEKQ4Hw26qqWmx6qNzXPduyNw2/E5eC16hwVct/lgzpUnYt3mXYiIuLOpCIiAIiIAiIgIb0r0mvo8uH7uSN/hcsP9SpJ8q+kdOaNFRTywH94xzRyJGR8DYr5sILbgixBII4EZEed1B1MeKZ1WxLs1yr8Hn1JBoh3WU0kW9vaHjtW06KNLdRXOhcbNnbq/wAbLlvyLgorofSXVzNJ9F3Zd3FZOk2OgnErMnMcHtPMG4UWMtySZd30rUUzr8fr/nDL70nFnfiqyxzoztvFspB1rfxCwkb/AEu/iVjaF0q2spWTM9ZoNt4O8HuNx4LS4i0R18RYMntOvGT7YvkeRBLT38lZWw7SHA4zZ+o9k1Cc+C5P88mUbR1j6edkzMnxuDm97Tv5HYe9fQFHpFlXBHVRejIMxva71mnmDkqO01RZlwBBuQ5p2tcMi08wVscCY2dQSFrwX08hHWMG1p2a7RxG8bx3BQ6Ldx4fI6Xa2h9ogpw95cvNfnIsnTuHI6luq64I2Ob6TT+Y5FaTQnRkyOdss0vWtY4ObGGat3NN265ubgHOw2qbQyRysEsLxJG7MObs/wBjyOa5aFPcIye9g5KOqvrg6lJpeH5yMXS1GJAb5qicYzvbUSxa12NdYNNiG5C+rf0fBXnprSrKeF8rzYNHmdwHMlUBWyumkc85ukcT4uP+61XWbuEuZP2Xpe235yXBLr4k7wdhOlqKsQzR9l8Be0Ne9lnscy5BB9lx5ZKaSdC9H6klTH+GUH+ppWr0RS9TpaiaN8dQ3wEbfzCtJSoWzWcNlRbVBqLwuK/lr+CuXdEj2/sq+Ycnsa8fUKP4gwLpCE9lsdW3brtjAeDw1b38RdXMilV626D55Ic9JVJcsHzZUVksbrSwuY7+Np8nXXUabbvDh3gfUEK+MYYUjr6cwv7Lx2o5LZsfuPMHYRvC+dtK0E1LM+CUFr2GxG0HgWne07QVaUa9zRX3aNQNszScZ9a3ff8ARewmadjmnxCjn2928MPexn1suj6m/qsHc235qZ7Y/AjezoszCeBpKsiR944Ac3es+25n92zvVt6O0dHBG2KJoYxuwD5kneeapjos6QfszhSTu+4eew8/u3HcfcPyKu8FUeuussn3uXT88S20dcIR7vPqcoiKvJoREQBERAEREAVD9K+gjTVrpAPu6j7xvDXGUg87O/iV8KO48wsK6kdELdY3txE7ngbL8HC7T38lrthvxwTdDqPZ7VJ8uTPm0yFSinqPtEAB9Ngt3jcVF5Ii1xY4FrmkggixBBsQRxCzNGVZjcCP/Y4KrlE7iq1Z8id9G2KTSz/Z5D93Kcr7Gv4dx+o5q1qyIHtNzBzVCVsIeNduw/IqfYCxzrAU057Qya4+sP7uPmpemt/sZQ7a2e0/aK1w6/f7+oxrhcvvUQtu+33kY2vAHpNHtgbt4HEZ1jU0oObV9Byx7xsUNxPgVs5MsJEUpzIP7N54kD0Xe8Nu8b17dRvPeiatm7W7KKpu5dH4eXwK00LiKoo3EwSFl/SZtY7vYcj3qTt6XKi1jFETxGsPldRzSmiZYHas8Tozxt2T3PHZPmsAwjioynOHAvZ6fS6nvtJ+f+DM05iWerdeV2Q2Mbk0eG88ysrA+hzPWR5diM9Y/hZp7I8XW8isPRWhZKh+pCwvO92xjebn7APnyVq6D0LHQwEXBce1JJsuQN3BozsO/ittVcpy3pFfr9ZVp6XTTjL4YXQ8KKXX07TtH7qGVx/iBH9qs9VV0UtNRXVladga2Nv8Zv8AJrG/ErVUyDysnN6uO5KNfgln4vi/qERFsIgUXx1gWPSMW5kzL9XLb+V3Fh+W0c5QiyjJxeUeSipLDPlbS+h5aWV0E7Cx7dx2EbnNOxzTxCw19PYjwtT10fVzsvb0XjJ7Dxa7d3bDvCp7EfQ/V05LoP8AqY92rlKBzZ638J8FY16iMuD4Mr7KJR5cUQQBXR0PYwdMx1FKdZ0TdaNx2ll7Fp46uXgeSp+egkYdV8b2Hg5jgfIhWZ0N4XmbO6skY5kYYWM1gQXucRcgHPVAG3n3rK/ddbyeU5U1gt9ERVRZBERAEREAREQBERAVN0u9H5dfSFM27gLzxtGbgP3gG8gekOGe43qiNwIuF9XOeFTvSH0YarnVdC24N3SUzdoO90Q+rfLgo1tWeKLnQ6/cXZ2cujIFR1urkdh2j/m9ZMjNjmnmCOX0WpZICvWKqLe7gocodUdNTqljdnyLCwx0hFloqjMbA/8AXgVPKeuZINZjgVRYma5ZVFpGWE3jeRyvl5LfXqWuEyr1mxY2Pf07x5dP28PzkXZI0EWNiDtBzHkte/QVMTfqIb8erZ+ir+n6Q6hos5rXfIr0l6SZiMomg83H9FI7at9Sm/TdXF4UH6r7liFzWNsLNaNwsAPAZKusbYtEt6eI3b67hvt6o4rS6TxHPOCHvs3e1uQ8d5Uv6McCGV7KydtomEOiY4ftHDY+3sDaOJz2DPXKx2d2HqTKtFHRrt9S+K5R8yd9HmHjR0McbhaR95JBwc+2R7mho8FJkRSUsLCKSybsk5y5viERF6YBERAEREBwWA7RdcoiAIiIAiIgCIiAIiIAukrrBd11e26A0ukK4tUU0piNzeKm1Vo/WWi0hhlrgSdiAp3E0kc7zJq6kp2vaPS/G3eee3moy6UjaPEbP1Ct3SGCw8mwsOO//ZamTo7zvYrXKCZMq1FlfBcithVDcV6s0rbap6ejYHaEHRm32fktTqi+ZOhtC2HukJbpZp3nyus6jgfKbMFubrNH5n5KZU/R6B6vyC29HgrV9X5LxUQM5bW1D4ZSMLCuC4WubJP9+4G4aRaIH8Pr+OXJWrSTXCilDogx7Lj6KR0FSBk4W5jZ4rfFKPBFVdOy1703k2oRAizI4REQBERAEREAREQBERAEREAREQBERAEREBwViTs1u5Zbl0LUPU8GCaULj7GFn6i41F5gz3jA+xg7l6s0a3es1rLLkhMHjm2Y4pgNgXJjAXdy8zGvTFIagPBeb6Qbsl36pdmgheHuMcjygeWHVOz6LNXkW3XaPggfE7oiL0xCIiAIiIAiIgCIiAIiIAiIgCIiAIiIDhERAEREByuHIiA6ouEQAouEXjPTsxcjaiL08OyIiAIiIAiIgCIiAIiIAiIgCIiA/9k=" id="99" name="Google Shape;99;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0" name="Google Shape;100;p2"/>
          <p:cNvPicPr preferRelativeResize="0"/>
          <p:nvPr/>
        </p:nvPicPr>
        <p:blipFill rotWithShape="1">
          <a:blip r:embed="rId3">
            <a:alphaModFix/>
          </a:blip>
          <a:srcRect b="0" l="0" r="0" t="0"/>
          <a:stretch/>
        </p:blipFill>
        <p:spPr>
          <a:xfrm>
            <a:off x="6858000" y="26225"/>
            <a:ext cx="1520825" cy="1164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Model Form Class</a:t>
            </a:r>
            <a:endParaRPr/>
          </a:p>
        </p:txBody>
      </p:sp>
      <p:sp>
        <p:nvSpPr>
          <p:cNvPr id="221" name="Google Shape;22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The class requires a </a:t>
            </a:r>
            <a:r>
              <a:rPr b="1" lang="en-US"/>
              <a:t>class Meta </a:t>
            </a:r>
            <a:r>
              <a:rPr lang="en-US"/>
              <a:t>attribute, which in turn must define a </a:t>
            </a:r>
            <a:r>
              <a:rPr b="1" lang="en-US"/>
              <a:t>model</a:t>
            </a:r>
            <a:r>
              <a:rPr lang="en-US"/>
              <a:t> attribute and either </a:t>
            </a:r>
            <a:r>
              <a:rPr b="1" lang="en-US"/>
              <a:t>fields</a:t>
            </a:r>
            <a:r>
              <a:rPr lang="en-US"/>
              <a:t> or </a:t>
            </a:r>
            <a:r>
              <a:rPr b="1" lang="en-US"/>
              <a:t>excludes</a:t>
            </a:r>
            <a:r>
              <a:rPr lang="en-US"/>
              <a:t> attributes.</a:t>
            </a:r>
            <a:endParaRPr/>
          </a:p>
        </p:txBody>
      </p:sp>
      <p:pic>
        <p:nvPicPr>
          <p:cNvPr id="222" name="Google Shape;222;p21"/>
          <p:cNvPicPr preferRelativeResize="0"/>
          <p:nvPr/>
        </p:nvPicPr>
        <p:blipFill rotWithShape="1">
          <a:blip r:embed="rId3">
            <a:alphaModFix/>
          </a:blip>
          <a:srcRect b="0" l="0" r="0" t="0"/>
          <a:stretch/>
        </p:blipFill>
        <p:spPr>
          <a:xfrm>
            <a:off x="914399" y="3962400"/>
            <a:ext cx="7620001" cy="19791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Model Form Class</a:t>
            </a:r>
            <a:endParaRPr/>
          </a:p>
        </p:txBody>
      </p:sp>
      <p:sp>
        <p:nvSpPr>
          <p:cNvPr id="228" name="Google Shape;22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can also use the special value __all__ instead of a list or tuple to automatically include all the fields, like this:</a:t>
            </a:r>
            <a:endParaRPr/>
          </a:p>
        </p:txBody>
      </p:sp>
      <p:pic>
        <p:nvPicPr>
          <p:cNvPr id="229" name="Google Shape;229;p22"/>
          <p:cNvPicPr preferRelativeResize="0"/>
          <p:nvPr/>
        </p:nvPicPr>
        <p:blipFill rotWithShape="1">
          <a:blip r:embed="rId3">
            <a:alphaModFix/>
          </a:blip>
          <a:srcRect b="0" l="0" r="0" t="0"/>
          <a:stretch/>
        </p:blipFill>
        <p:spPr>
          <a:xfrm>
            <a:off x="762000" y="3733800"/>
            <a:ext cx="7781925"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Model Form Class</a:t>
            </a:r>
            <a:endParaRPr/>
          </a:p>
        </p:txBody>
      </p:sp>
      <p:sp>
        <p:nvSpPr>
          <p:cNvPr id="235" name="Google Shape;23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We could define the preceding form using exclude with any empty tuple since we want all the fields. The code is like this.</a:t>
            </a:r>
            <a:endParaRPr/>
          </a:p>
        </p:txBody>
      </p:sp>
      <p:pic>
        <p:nvPicPr>
          <p:cNvPr id="236" name="Google Shape;236;p23"/>
          <p:cNvPicPr preferRelativeResize="0"/>
          <p:nvPr/>
        </p:nvPicPr>
        <p:blipFill rotWithShape="1">
          <a:blip r:embed="rId3">
            <a:alphaModFix/>
          </a:blip>
          <a:srcRect b="0" l="0" r="0" t="0"/>
          <a:stretch/>
        </p:blipFill>
        <p:spPr>
          <a:xfrm>
            <a:off x="1078252" y="3352800"/>
            <a:ext cx="6987496" cy="182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Model Form Class</a:t>
            </a:r>
            <a:endParaRPr/>
          </a:p>
        </p:txBody>
      </p:sp>
      <p:sp>
        <p:nvSpPr>
          <p:cNvPr id="242" name="Google Shape;24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Your view function to create the form could then be written like this:</a:t>
            </a:r>
            <a:endParaRPr/>
          </a:p>
        </p:txBody>
      </p:sp>
      <p:pic>
        <p:nvPicPr>
          <p:cNvPr id="243" name="Google Shape;243;p24"/>
          <p:cNvPicPr preferRelativeResize="0"/>
          <p:nvPr/>
        </p:nvPicPr>
        <p:blipFill rotWithShape="1">
          <a:blip r:embed="rId3">
            <a:alphaModFix/>
          </a:blip>
          <a:srcRect b="0" l="0" r="0" t="0"/>
          <a:stretch/>
        </p:blipFill>
        <p:spPr>
          <a:xfrm>
            <a:off x="1226343" y="2835497"/>
            <a:ext cx="6691313" cy="34732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Model Form Class</a:t>
            </a:r>
            <a:endParaRPr/>
          </a:p>
        </p:txBody>
      </p:sp>
      <p:sp>
        <p:nvSpPr>
          <p:cNvPr id="249" name="Google Shape;24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If the form is valid, we can then save the </a:t>
            </a:r>
            <a:r>
              <a:rPr b="1" lang="en-US"/>
              <a:t>model</a:t>
            </a:r>
            <a:r>
              <a:rPr lang="en-US"/>
              <a:t> instance.</a:t>
            </a:r>
            <a:endParaRPr/>
          </a:p>
        </p:txBody>
      </p:sp>
      <p:pic>
        <p:nvPicPr>
          <p:cNvPr id="250" name="Google Shape;250;p25"/>
          <p:cNvPicPr preferRelativeResize="0"/>
          <p:nvPr/>
        </p:nvPicPr>
        <p:blipFill rotWithShape="1">
          <a:blip r:embed="rId3">
            <a:alphaModFix/>
          </a:blip>
          <a:srcRect b="0" l="0" r="0" t="0"/>
          <a:stretch/>
        </p:blipFill>
        <p:spPr>
          <a:xfrm>
            <a:off x="1600200" y="2895600"/>
            <a:ext cx="5791200" cy="152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3ae05828e3_0_0"/>
          <p:cNvSpPr txBox="1"/>
          <p:nvPr>
            <p:ph type="title"/>
          </p:nvPr>
        </p:nvSpPr>
        <p:spPr>
          <a:xfrm>
            <a:off x="457200" y="675988"/>
            <a:ext cx="8229600" cy="1143000"/>
          </a:xfrm>
          <a:prstGeom prst="rect">
            <a:avLst/>
          </a:prstGeom>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b="1" lang="en-US"/>
              <a:t>Exercise</a:t>
            </a:r>
            <a:endParaRPr b="1"/>
          </a:p>
        </p:txBody>
      </p:sp>
      <p:sp>
        <p:nvSpPr>
          <p:cNvPr id="257" name="Google Shape;257;g23ae05828e3_0_0"/>
          <p:cNvSpPr txBox="1"/>
          <p:nvPr>
            <p:ph idx="1" type="body"/>
          </p:nvPr>
        </p:nvSpPr>
        <p:spPr>
          <a:xfrm>
            <a:off x="457200" y="2541950"/>
            <a:ext cx="8229600" cy="35844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US"/>
              <a:t>Exercise 7.01 to Exercise 7.03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Summary</a:t>
            </a:r>
            <a:endParaRPr/>
          </a:p>
        </p:txBody>
      </p:sp>
      <p:sp>
        <p:nvSpPr>
          <p:cNvPr id="263" name="Google Shape;263;p26"/>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This chapter was a deep dive into forms. We saw how to enhance Django forms with custom validation advanced rules for cleaning data and validating fields.</a:t>
            </a:r>
            <a:endParaRPr/>
          </a:p>
          <a:p>
            <a:pPr indent="-342900" lvl="0" marL="342900" rtl="0" algn="just">
              <a:spcBef>
                <a:spcPts val="640"/>
              </a:spcBef>
              <a:spcAft>
                <a:spcPts val="0"/>
              </a:spcAft>
              <a:buClr>
                <a:schemeClr val="dk1"/>
              </a:buClr>
              <a:buSzPts val="3200"/>
              <a:buFont typeface="Arial"/>
              <a:buChar char="-"/>
            </a:pPr>
            <a:r>
              <a:rPr lang="en-US"/>
              <a:t>We saw how custom cleaning methods can transform the data that we get out of forms.</a:t>
            </a:r>
            <a:endParaRPr/>
          </a:p>
          <a:p>
            <a:pPr indent="-342900" lvl="0" marL="342900" rtl="0" algn="just">
              <a:spcBef>
                <a:spcPts val="640"/>
              </a:spcBef>
              <a:spcAft>
                <a:spcPts val="0"/>
              </a:spcAft>
              <a:buClr>
                <a:schemeClr val="dk1"/>
              </a:buClr>
              <a:buSzPts val="3200"/>
              <a:buFont typeface="Arial"/>
              <a:buChar char="-"/>
            </a:pPr>
            <a:r>
              <a:rPr lang="en-US"/>
              <a:t>We then looked at how to use the ModelForm class to automatically create a form from a Django model.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Summary</a:t>
            </a:r>
            <a:endParaRPr/>
          </a:p>
        </p:txBody>
      </p:sp>
      <p:sp>
        <p:nvSpPr>
          <p:cNvPr id="269" name="Google Shape;26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We also saw how Django can automatically save the new or updated model instance to the database inside the view.</a:t>
            </a:r>
            <a:endParaRPr/>
          </a:p>
          <a:p>
            <a:pPr indent="-342900" lvl="0" marL="342900" rtl="0" algn="just">
              <a:spcBef>
                <a:spcPts val="640"/>
              </a:spcBef>
              <a:spcAft>
                <a:spcPts val="0"/>
              </a:spcAft>
              <a:buClr>
                <a:schemeClr val="dk1"/>
              </a:buClr>
              <a:buSzPts val="3200"/>
              <a:buFont typeface="Arial"/>
              <a:buChar char="•"/>
            </a:pPr>
            <a:r>
              <a:rPr lang="en-US"/>
              <a:t>In the activities for this chapter, we enhanced Bookr some more by adding forms for creating and editing publishers and submitting reviews.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will know how to add extra multi-field validation to Django forms.</a:t>
            </a:r>
            <a:endParaRPr/>
          </a:p>
          <a:p>
            <a:pPr indent="-342900" lvl="0" marL="342900" rtl="0" algn="l">
              <a:spcBef>
                <a:spcPts val="640"/>
              </a:spcBef>
              <a:spcAft>
                <a:spcPts val="0"/>
              </a:spcAft>
              <a:buClr>
                <a:schemeClr val="dk1"/>
              </a:buClr>
              <a:buSzPts val="3200"/>
              <a:buFont typeface="Arial"/>
              <a:buChar char="•"/>
            </a:pPr>
            <a:r>
              <a:rPr lang="en-US"/>
              <a:t>How to customize and set form widgets for fields.</a:t>
            </a:r>
            <a:endParaRPr/>
          </a:p>
          <a:p>
            <a:pPr indent="-342900" lvl="0" marL="342900" rtl="0" algn="l">
              <a:spcBef>
                <a:spcPts val="640"/>
              </a:spcBef>
              <a:spcAft>
                <a:spcPts val="0"/>
              </a:spcAft>
              <a:buClr>
                <a:schemeClr val="dk1"/>
              </a:buClr>
              <a:buSzPts val="3200"/>
              <a:buFont typeface="Arial"/>
              <a:buChar char="•"/>
            </a:pPr>
            <a:r>
              <a:rPr lang="en-US"/>
              <a:t>How to use ModelForms to automatically create a form from a Django model, and how to automatically create Model instances from ModelForms.</a:t>
            </a:r>
            <a:endParaRPr/>
          </a:p>
        </p:txBody>
      </p:sp>
      <p:sp>
        <p:nvSpPr>
          <p:cNvPr id="106" name="Google Shape;106;p3"/>
          <p:cNvSpPr txBox="1"/>
          <p:nvPr/>
        </p:nvSpPr>
        <p:spPr>
          <a:xfrm>
            <a:off x="460375" y="-1828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dk2"/>
                </a:solidFill>
                <a:latin typeface="Arial"/>
                <a:ea typeface="Arial"/>
                <a:cs typeface="Arial"/>
                <a:sym typeface="Arial"/>
              </a:rPr>
              <a:t>Objectives</a:t>
            </a:r>
            <a:endParaRPr sz="4400">
              <a:solidFill>
                <a:schemeClr val="dk2"/>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b="0" l="0" r="0" t="0"/>
          <a:stretch/>
        </p:blipFill>
        <p:spPr>
          <a:xfrm>
            <a:off x="6858000" y="26225"/>
            <a:ext cx="1520825" cy="11642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Custom Field Validation and Cleaning</a:t>
            </a:r>
            <a:endParaRPr/>
          </a:p>
        </p:txBody>
      </p:sp>
      <p:sp>
        <p:nvSpPr>
          <p:cNvPr id="113" name="Google Shape;113;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Custom Validators</a:t>
            </a:r>
            <a:endParaRPr/>
          </a:p>
        </p:txBody>
      </p:sp>
      <p:sp>
        <p:nvSpPr>
          <p:cNvPr id="119" name="Google Shape;11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validator is simply a function that accepts a value and raises django.core. exceptions.ValidationError if the value is invalid – the validity is determined by the code you write.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Custom Validators</a:t>
            </a:r>
            <a:endParaRPr/>
          </a:p>
        </p:txBody>
      </p:sp>
      <p:sp>
        <p:nvSpPr>
          <p:cNvPr id="125" name="Google Shape;125;p6"/>
          <p:cNvSpPr txBox="1"/>
          <p:nvPr>
            <p:ph idx="1" type="body"/>
          </p:nvPr>
        </p:nvSpPr>
        <p:spPr>
          <a:xfrm>
            <a:off x="457200" y="1417638"/>
            <a:ext cx="8229600" cy="4708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Validates whether a value is lowercase</a:t>
            </a:r>
            <a:endParaRPr/>
          </a:p>
          <a:p>
            <a:pPr indent="-342900" lvl="0" marL="342900" rtl="0" algn="l">
              <a:spcBef>
                <a:spcPts val="640"/>
              </a:spcBef>
              <a:spcAft>
                <a:spcPts val="0"/>
              </a:spcAft>
              <a:buClr>
                <a:schemeClr val="dk1"/>
              </a:buClr>
              <a:buSzPts val="3200"/>
              <a:buFont typeface="Arial"/>
              <a:buChar char="•"/>
            </a:pPr>
            <a:r>
              <a:rPr lang="en-US"/>
              <a:t>Notice the function does not return anything, for either success or failure. It will just raise ValidationError if the value is not valid.</a:t>
            </a:r>
            <a:endParaRPr/>
          </a:p>
        </p:txBody>
      </p:sp>
      <p:pic>
        <p:nvPicPr>
          <p:cNvPr id="126" name="Google Shape;126;p6"/>
          <p:cNvPicPr preferRelativeResize="0"/>
          <p:nvPr/>
        </p:nvPicPr>
        <p:blipFill rotWithShape="1">
          <a:blip r:embed="rId3">
            <a:alphaModFix/>
          </a:blip>
          <a:srcRect b="0" l="0" r="0" t="0"/>
          <a:stretch/>
        </p:blipFill>
        <p:spPr>
          <a:xfrm>
            <a:off x="762000" y="4179756"/>
            <a:ext cx="7276239" cy="22262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Custom Validators</a:t>
            </a:r>
            <a:endParaRPr/>
          </a:p>
        </p:txBody>
      </p:sp>
      <p:sp>
        <p:nvSpPr>
          <p:cNvPr id="132" name="Google Shape;13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The validator can be passed to the validators argument of a field constructor on a form, inside a list; for example, to our text_input field from our </a:t>
            </a:r>
            <a:r>
              <a:rPr b="1" lang="en-US"/>
              <a:t>ExampleForm</a:t>
            </a:r>
            <a:r>
              <a:rPr lang="en-US"/>
              <a:t>:</a:t>
            </a:r>
            <a:endParaRPr/>
          </a:p>
        </p:txBody>
      </p:sp>
      <p:pic>
        <p:nvPicPr>
          <p:cNvPr id="133" name="Google Shape;133;p7"/>
          <p:cNvPicPr preferRelativeResize="0"/>
          <p:nvPr/>
        </p:nvPicPr>
        <p:blipFill rotWithShape="1">
          <a:blip r:embed="rId3">
            <a:alphaModFix/>
          </a:blip>
          <a:srcRect b="0" l="0" r="0" t="0"/>
          <a:stretch/>
        </p:blipFill>
        <p:spPr>
          <a:xfrm>
            <a:off x="800100" y="4267200"/>
            <a:ext cx="7543800" cy="6852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Cleaning Methods</a:t>
            </a:r>
            <a:endParaRPr/>
          </a:p>
        </p:txBody>
      </p:sp>
      <p:sp>
        <p:nvSpPr>
          <p:cNvPr id="139" name="Google Shape;13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A </a:t>
            </a:r>
            <a:r>
              <a:rPr b="1" lang="en-US"/>
              <a:t>clean</a:t>
            </a:r>
            <a:r>
              <a:rPr lang="en-US"/>
              <a:t> method is created on the </a:t>
            </a:r>
            <a:r>
              <a:rPr b="1" lang="en-US"/>
              <a:t>Form</a:t>
            </a:r>
            <a:r>
              <a:rPr lang="en-US"/>
              <a:t> class and is named in the format </a:t>
            </a:r>
            <a:r>
              <a:rPr b="1" lang="en-US"/>
              <a:t>clean_ field-name</a:t>
            </a:r>
            <a:r>
              <a:rPr lang="en-US"/>
              <a:t>.</a:t>
            </a:r>
            <a:endParaRPr/>
          </a:p>
          <a:p>
            <a:pPr indent="-342900" lvl="0" marL="342900" rtl="0" algn="just">
              <a:spcBef>
                <a:spcPts val="640"/>
              </a:spcBef>
              <a:spcAft>
                <a:spcPts val="0"/>
              </a:spcAft>
              <a:buClr>
                <a:schemeClr val="dk1"/>
              </a:buClr>
              <a:buSzPts val="3200"/>
              <a:buFont typeface="Arial"/>
              <a:buChar char="•"/>
            </a:pPr>
            <a:r>
              <a:rPr lang="en-US"/>
              <a:t>For example, the clean method for </a:t>
            </a:r>
            <a:r>
              <a:rPr b="1" lang="en-US"/>
              <a:t>text_input </a:t>
            </a:r>
            <a:r>
              <a:rPr lang="en-US"/>
              <a:t>would be called </a:t>
            </a:r>
            <a:r>
              <a:rPr b="1" lang="en-US"/>
              <a:t>clean_text_input</a:t>
            </a:r>
            <a:r>
              <a:rPr lang="en-US"/>
              <a:t>, the clean method for </a:t>
            </a:r>
            <a:r>
              <a:rPr b="1" lang="en-US"/>
              <a:t>books_you_own </a:t>
            </a:r>
            <a:r>
              <a:rPr lang="en-US"/>
              <a:t>would be clean_ books_you_own, and so 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Cleaning Methods</a:t>
            </a:r>
            <a:endParaRPr/>
          </a:p>
        </p:txBody>
      </p:sp>
      <p:sp>
        <p:nvSpPr>
          <p:cNvPr id="145" name="Google Shape;14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Re-implement the lowercase validator as a clean.</a:t>
            </a:r>
            <a:endParaRPr/>
          </a:p>
        </p:txBody>
      </p:sp>
      <p:pic>
        <p:nvPicPr>
          <p:cNvPr id="146" name="Google Shape;146;p9"/>
          <p:cNvPicPr preferRelativeResize="0"/>
          <p:nvPr/>
        </p:nvPicPr>
        <p:blipFill rotWithShape="1">
          <a:blip r:embed="rId3">
            <a:alphaModFix/>
          </a:blip>
          <a:srcRect b="0" l="0" r="0" t="0"/>
          <a:stretch/>
        </p:blipFill>
        <p:spPr>
          <a:xfrm>
            <a:off x="685800" y="2743200"/>
            <a:ext cx="7772400" cy="3264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iViettech</dc:creator>
</cp:coreProperties>
</file>