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8" r:id="rId3"/>
    <p:sldId id="263" r:id="rId4"/>
    <p:sldId id="259" r:id="rId5"/>
    <p:sldId id="264" r:id="rId6"/>
    <p:sldId id="262" r:id="rId7"/>
    <p:sldId id="309" r:id="rId8"/>
    <p:sldId id="265" r:id="rId9"/>
    <p:sldId id="316" r:id="rId10"/>
    <p:sldId id="266" r:id="rId11"/>
    <p:sldId id="317" r:id="rId12"/>
    <p:sldId id="310" r:id="rId13"/>
    <p:sldId id="267" r:id="rId14"/>
    <p:sldId id="268" r:id="rId15"/>
    <p:sldId id="269" r:id="rId16"/>
    <p:sldId id="271" r:id="rId17"/>
    <p:sldId id="31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312" r:id="rId28"/>
    <p:sldId id="281" r:id="rId29"/>
    <p:sldId id="304" r:id="rId30"/>
    <p:sldId id="282" r:id="rId31"/>
    <p:sldId id="307" r:id="rId32"/>
    <p:sldId id="314" r:id="rId33"/>
    <p:sldId id="286" r:id="rId34"/>
    <p:sldId id="288" r:id="rId35"/>
    <p:sldId id="315" r:id="rId36"/>
    <p:sldId id="341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30" r:id="rId48"/>
    <p:sldId id="331" r:id="rId49"/>
    <p:sldId id="332" r:id="rId50"/>
    <p:sldId id="333" r:id="rId51"/>
    <p:sldId id="334" r:id="rId52"/>
    <p:sldId id="337" r:id="rId53"/>
    <p:sldId id="338" r:id="rId54"/>
    <p:sldId id="260" r:id="rId55"/>
    <p:sldId id="308" r:id="rId56"/>
    <p:sldId id="261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295" autoAdjust="0"/>
  </p:normalViewPr>
  <p:slideViewPr>
    <p:cSldViewPr>
      <p:cViewPr varScale="1">
        <p:scale>
          <a:sx n="54" d="100"/>
          <a:sy n="54" d="100"/>
        </p:scale>
        <p:origin x="18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8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54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1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01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89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50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Demo:</a:t>
            </a:r>
          </a:p>
          <a:p>
            <a:r>
              <a:rPr lang="en-US" smtClean="0"/>
              <a:t>-</a:t>
            </a:r>
            <a:r>
              <a:rPr lang="en-US" baseline="0" smtClean="0"/>
              <a:t> How to use (3 ways: embed, function on head and External).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Demo to change HTML element content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Demo to change CSS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Demo to get value at form</a:t>
            </a:r>
          </a:p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38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49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0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70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7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ui.co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bxslider.com/" TargetMode="External"/><Relationship Id="rId2" Type="http://schemas.openxmlformats.org/officeDocument/2006/relationships/hyperlink" Target="http://www.jqueryscript.net/lightbox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query.malsup.com/cycle2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mtClean="0"/>
              <a:t>Chapter 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5600"/>
            <a:ext cx="7620000" cy="1752600"/>
          </a:xfrm>
        </p:spPr>
        <p:txBody>
          <a:bodyPr/>
          <a:lstStyle/>
          <a:p>
            <a:r>
              <a:rPr lang="en-US" sz="4000" smtClean="0">
                <a:latin typeface="Impact"/>
                <a:cs typeface="Impact"/>
              </a:rPr>
              <a:t>How </a:t>
            </a:r>
            <a:r>
              <a:rPr lang="en-US" sz="4000" dirty="0" smtClean="0">
                <a:latin typeface="Impact"/>
                <a:cs typeface="Impact"/>
              </a:rPr>
              <a:t>JavaScript </a:t>
            </a:r>
            <a:r>
              <a:rPr lang="en-US" sz="4000" smtClean="0">
                <a:latin typeface="Impact"/>
                <a:cs typeface="Impact"/>
              </a:rPr>
              <a:t>and jQuery are used </a:t>
            </a:r>
            <a:r>
              <a:rPr lang="en-US" sz="4000" dirty="0">
                <a:latin typeface="Impact"/>
                <a:cs typeface="Impact"/>
              </a:rPr>
              <a:t>to enhance your web pages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/>
          <a:lstStyle/>
          <a:p>
            <a:r>
              <a:rPr lang="en-US" smtClean="0">
                <a:latin typeface="Tahoma"/>
                <a:cs typeface="Tahoma"/>
              </a:rPr>
              <a:t>Example: The </a:t>
            </a:r>
            <a:r>
              <a:rPr lang="en-US" dirty="0" smtClean="0">
                <a:latin typeface="Tahoma"/>
                <a:cs typeface="Tahoma"/>
              </a:rPr>
              <a:t>DOM </a:t>
            </a:r>
            <a:r>
              <a:rPr lang="en-US" smtClean="0">
                <a:latin typeface="Tahoma"/>
                <a:cs typeface="Tahoma"/>
              </a:rPr>
              <a:t>for a </a:t>
            </a:r>
            <a:r>
              <a:rPr lang="en-US" dirty="0" smtClean="0">
                <a:latin typeface="Tahoma"/>
                <a:cs typeface="Tahoma"/>
              </a:rPr>
              <a:t>web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17638"/>
            <a:ext cx="7759860" cy="422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3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DOM </a:t>
            </a:r>
            <a:r>
              <a:rPr lang="en-US" smtClean="0"/>
              <a:t>scripting </a:t>
            </a:r>
            <a:r>
              <a:rPr lang="en-US"/>
              <a:t>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3600"/>
            <a:ext cx="759243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7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Methods and properties for DOM Scripting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Two methods of the document object</a:t>
            </a:r>
          </a:p>
          <a:p>
            <a:endParaRPr lang="en-US" sz="2400" smtClean="0"/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r>
              <a:rPr lang="en-US" sz="2400" smtClean="0"/>
              <a:t>Three properties that can be used for scripting the DOM</a:t>
            </a:r>
          </a:p>
          <a:p>
            <a:endParaRPr lang="en-US" sz="2400"/>
          </a:p>
          <a:p>
            <a:endParaRPr lang="en-US" sz="24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711391"/>
              </p:ext>
            </p:extLst>
          </p:nvPr>
        </p:nvGraphicFramePr>
        <p:xfrm>
          <a:off x="685800" y="2209800"/>
          <a:ext cx="7924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getElementById( </a:t>
                      </a:r>
                      <a:r>
                        <a:rPr lang="en-US" smtClean="0"/>
                        <a:t>id </a:t>
                      </a:r>
                      <a:r>
                        <a:rPr lang="en-US" b="1" smtClean="0"/>
                        <a:t>)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Gets the HTML element that has the id that’s passed to it and returns that element.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write(</a:t>
                      </a:r>
                      <a:r>
                        <a:rPr lang="en-US" smtClean="0"/>
                        <a:t> string </a:t>
                      </a:r>
                      <a:r>
                        <a:rPr lang="en-US" b="1" smtClean="0"/>
                        <a:t>)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Writes the string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784221"/>
              </p:ext>
            </p:extLst>
          </p:nvPr>
        </p:nvGraphicFramePr>
        <p:xfrm>
          <a:off x="609600" y="4378960"/>
          <a:ext cx="81534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7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Property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value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For an input</a:t>
                      </a:r>
                      <a:r>
                        <a:rPr lang="en-US" baseline="0" smtClean="0"/>
                        <a:t> element like a  text box, gets or sets the value in the element.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firstChild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Return a Node object for the first child node of an element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nodeValue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For a Text, Comment, or Attribute node, gets or</a:t>
                      </a:r>
                      <a:r>
                        <a:rPr lang="en-US" baseline="0" smtClean="0"/>
                        <a:t> sets the text that’s stored in the node.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190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DOM scripting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DOM scripting is the process of manipulating the DOM by using JavaScript</a:t>
            </a:r>
          </a:p>
          <a:p>
            <a:r>
              <a:rPr lang="en-US" sz="2800" dirty="0" smtClean="0">
                <a:latin typeface="Tahoma"/>
                <a:cs typeface="Tahoma"/>
              </a:rPr>
              <a:t>An event is an action the user performs like clicking a mouse button. When the event occurs, JavaScript is used to process it. This code is called an event handler</a:t>
            </a: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83182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 web page that uses a JavaScript button for printing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20 at 11.15.14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743200"/>
            <a:ext cx="7251700" cy="346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7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Tahoma"/>
                <a:cs typeface="Tahoma"/>
              </a:rPr>
              <a:t>The DOM event cycle</a:t>
            </a:r>
          </a:p>
          <a:p>
            <a:endParaRPr lang="en-US" sz="2400" dirty="0">
              <a:latin typeface="Tahoma"/>
              <a:cs typeface="Tahoma"/>
            </a:endParaRPr>
          </a:p>
          <a:p>
            <a:endParaRPr lang="en-US" sz="2400" dirty="0" smtClean="0">
              <a:latin typeface="Tahoma"/>
              <a:cs typeface="Tahoma"/>
            </a:endParaRPr>
          </a:p>
          <a:p>
            <a:endParaRPr lang="en-US" sz="2400" smtClean="0">
              <a:latin typeface="Tahoma"/>
              <a:cs typeface="Tahoma"/>
            </a:endParaRPr>
          </a:p>
          <a:p>
            <a:endParaRPr lang="en-US" sz="2400" dirty="0">
              <a:latin typeface="Tahoma"/>
              <a:cs typeface="Tahoma"/>
            </a:endParaRPr>
          </a:p>
          <a:p>
            <a:r>
              <a:rPr lang="en-US" sz="2400" dirty="0" smtClean="0">
                <a:latin typeface="Tahoma"/>
                <a:cs typeface="Tahoma"/>
              </a:rPr>
              <a:t>The JavaScript in the head section</a:t>
            </a:r>
          </a:p>
          <a:p>
            <a:endParaRPr lang="en-US" sz="2400" dirty="0">
              <a:latin typeface="Tahoma"/>
              <a:cs typeface="Tahoma"/>
            </a:endParaRPr>
          </a:p>
          <a:p>
            <a:endParaRPr lang="en-US" sz="2400" smtClean="0">
              <a:latin typeface="Tahoma"/>
              <a:cs typeface="Tahoma"/>
            </a:endParaRPr>
          </a:p>
          <a:p>
            <a:endParaRPr lang="en-US" sz="2400" dirty="0" smtClean="0">
              <a:latin typeface="Tahoma"/>
              <a:cs typeface="Tahoma"/>
            </a:endParaRPr>
          </a:p>
          <a:p>
            <a:r>
              <a:rPr lang="en-US" sz="2400" dirty="0" smtClean="0">
                <a:latin typeface="Tahoma"/>
                <a:cs typeface="Tahoma"/>
              </a:rPr>
              <a:t>The HTML code </a:t>
            </a:r>
            <a:endParaRPr lang="en-US" sz="24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20 at 11.15.19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26" y="1752600"/>
            <a:ext cx="4889500" cy="1673462"/>
          </a:xfrm>
          <a:prstGeom prst="rect">
            <a:avLst/>
          </a:prstGeom>
        </p:spPr>
      </p:pic>
      <p:pic>
        <p:nvPicPr>
          <p:cNvPr id="5" name="Picture 4" descr="Screen Shot 2014-04-20 at 11.15.24 A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038600"/>
            <a:ext cx="3657600" cy="1338729"/>
          </a:xfrm>
          <a:prstGeom prst="rect">
            <a:avLst/>
          </a:prstGeom>
        </p:spPr>
      </p:pic>
      <p:pic>
        <p:nvPicPr>
          <p:cNvPr id="6" name="Picture 5" descr="Screen Shot 2014-04-20 at 11.15.30 AM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791200"/>
            <a:ext cx="8229600" cy="52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52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The Email List Application in </a:t>
            </a:r>
            <a:r>
              <a:rPr lang="en-US" sz="4000" dirty="0" err="1" smtClean="0">
                <a:latin typeface="Impact"/>
                <a:cs typeface="Impact"/>
              </a:rPr>
              <a:t>JavaScripts</a:t>
            </a:r>
            <a:r>
              <a:rPr lang="en-US" sz="4000" dirty="0" smtClean="0">
                <a:latin typeface="Impact"/>
                <a:cs typeface="Impact"/>
              </a:rPr>
              <a:t> (page 508)</a:t>
            </a:r>
            <a:endParaRPr lang="en-US" sz="4000" dirty="0">
              <a:latin typeface="Impact"/>
              <a:cs typeface="Impac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248400" cy="210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631232"/>
            <a:ext cx="634365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466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The Email List Application in </a:t>
            </a:r>
            <a:r>
              <a:rPr lang="en-US" sz="4000" dirty="0" err="1" smtClean="0">
                <a:latin typeface="Impact"/>
                <a:cs typeface="Impact"/>
              </a:rPr>
              <a:t>JavaScripts</a:t>
            </a:r>
            <a:r>
              <a:rPr lang="en-US" sz="4000" dirty="0" smtClean="0">
                <a:latin typeface="Impact"/>
                <a:cs typeface="Impact"/>
              </a:rPr>
              <a:t> (page 508)</a:t>
            </a:r>
            <a:endParaRPr lang="en-US" sz="4000" dirty="0">
              <a:latin typeface="Impact"/>
              <a:cs typeface="Impac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95292"/>
            <a:ext cx="6655217" cy="5362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75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Introduction to </a:t>
            </a:r>
            <a:r>
              <a:rPr lang="en-US" sz="4000" dirty="0" err="1" smtClean="0">
                <a:latin typeface="Impact"/>
                <a:cs typeface="Impact"/>
              </a:rPr>
              <a:t>jQuery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2390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l"/>
            <a:r>
              <a:rPr lang="en-US" dirty="0" smtClean="0"/>
              <a:t>What </a:t>
            </a:r>
            <a:r>
              <a:rPr lang="en-US" dirty="0" err="1" smtClean="0"/>
              <a:t>jQuery</a:t>
            </a:r>
            <a:r>
              <a:rPr lang="en-US" dirty="0" smtClean="0"/>
              <a:t> is and where to get it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 err="1" smtClean="0">
                <a:latin typeface="Tahoma"/>
                <a:cs typeface="Tahoma"/>
              </a:rPr>
              <a:t>jQuery</a:t>
            </a:r>
            <a:r>
              <a:rPr lang="en-US" sz="2400" dirty="0" smtClean="0">
                <a:latin typeface="Tahoma"/>
                <a:cs typeface="Tahoma"/>
              </a:rPr>
              <a:t> is a free, open-source, JavaScript library that provides dozens of functions for common web features</a:t>
            </a:r>
          </a:p>
          <a:p>
            <a:r>
              <a:rPr lang="en-US" sz="2400" dirty="0" smtClean="0">
                <a:latin typeface="Tahoma"/>
                <a:cs typeface="Tahoma"/>
              </a:rPr>
              <a:t>JavaScript library that makes JavaScript programming easier</a:t>
            </a:r>
          </a:p>
          <a:p>
            <a:r>
              <a:rPr lang="en-US" sz="2400" dirty="0" smtClean="0">
                <a:latin typeface="Tahoma"/>
                <a:cs typeface="Tahoma"/>
              </a:rPr>
              <a:t>It provides widgets, interaction, effects, and themes that can be use to build features like carousels and slide shows</a:t>
            </a:r>
          </a:p>
          <a:p>
            <a:r>
              <a:rPr lang="en-US" sz="2400" dirty="0" smtClean="0">
                <a:latin typeface="Tahoma"/>
                <a:cs typeface="Tahoma"/>
              </a:rPr>
              <a:t>JavaScript library that provides higher-level function like advanced widgets that can be easily customized by using themes that override the themes component of </a:t>
            </a:r>
            <a:r>
              <a:rPr lang="en-US" sz="2400" dirty="0" err="1" smtClean="0">
                <a:latin typeface="Tahoma"/>
                <a:cs typeface="Tahoma"/>
              </a:rPr>
              <a:t>jQuery</a:t>
            </a:r>
            <a:endParaRPr lang="en-US"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8541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Introduction to JavaScript and DOM scripting </a:t>
            </a:r>
          </a:p>
          <a:p>
            <a:r>
              <a:rPr lang="en-US" sz="2800" dirty="0" smtClean="0"/>
              <a:t>The Email List Application in JavaScript</a:t>
            </a:r>
          </a:p>
          <a:p>
            <a:r>
              <a:rPr lang="en-US" sz="2800" dirty="0" smtClean="0"/>
              <a:t>Introduction to </a:t>
            </a:r>
            <a:r>
              <a:rPr lang="en-US" sz="2800" dirty="0" err="1" smtClean="0"/>
              <a:t>jQuery</a:t>
            </a:r>
            <a:endParaRPr lang="en-US" sz="2800" dirty="0" smtClean="0"/>
          </a:p>
          <a:p>
            <a:r>
              <a:rPr lang="en-US" sz="2800" dirty="0" smtClean="0"/>
              <a:t>How to </a:t>
            </a:r>
            <a:r>
              <a:rPr lang="en-US" sz="2800" smtClean="0"/>
              <a:t>use jQuery in Email List application</a:t>
            </a:r>
          </a:p>
          <a:p>
            <a:r>
              <a:rPr lang="en-US" sz="2800" smtClean="0"/>
              <a:t>How to use JavaScript and jQuery as a non-programmer</a:t>
            </a:r>
          </a:p>
          <a:p>
            <a:r>
              <a:rPr lang="en-US" sz="2800" smtClean="0"/>
              <a:t>jQuery UI &amp; jQuery Plugin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</a:t>
            </a:r>
            <a:r>
              <a:rPr lang="en-US" sz="2800" dirty="0" err="1" smtClean="0">
                <a:latin typeface="Tahoma"/>
                <a:cs typeface="Tahoma"/>
              </a:rPr>
              <a:t>jQuery</a:t>
            </a:r>
            <a:r>
              <a:rPr lang="en-US" sz="2800" dirty="0" smtClean="0">
                <a:latin typeface="Tahoma"/>
                <a:cs typeface="Tahoma"/>
              </a:rPr>
              <a:t> web site at www.jQuery.com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20 at 4.21.3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09800"/>
            <a:ext cx="5448300" cy="419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two </a:t>
            </a:r>
            <a:r>
              <a:rPr lang="en-US" sz="2800" dirty="0" err="1" smtClean="0">
                <a:latin typeface="Tahoma"/>
                <a:cs typeface="Tahoma"/>
              </a:rPr>
              <a:t>jQuery</a:t>
            </a:r>
            <a:r>
              <a:rPr lang="en-US" sz="2800" dirty="0" smtClean="0">
                <a:latin typeface="Tahoma"/>
                <a:cs typeface="Tahoma"/>
              </a:rPr>
              <a:t> libraries</a:t>
            </a:r>
          </a:p>
          <a:p>
            <a:pPr lvl="1"/>
            <a:r>
              <a:rPr lang="en-US" sz="2400" dirty="0" err="1" smtClean="0">
                <a:latin typeface="Tahoma"/>
                <a:cs typeface="Tahoma"/>
              </a:rPr>
              <a:t>jQuery</a:t>
            </a:r>
            <a:r>
              <a:rPr lang="en-US" sz="2400" dirty="0" smtClean="0">
                <a:latin typeface="Tahoma"/>
                <a:cs typeface="Tahoma"/>
              </a:rPr>
              <a:t> (the core library)</a:t>
            </a:r>
          </a:p>
          <a:p>
            <a:pPr lvl="1"/>
            <a:r>
              <a:rPr lang="en-US" sz="2400" dirty="0" err="1" smtClean="0">
                <a:latin typeface="Tahoma"/>
                <a:cs typeface="Tahoma"/>
              </a:rPr>
              <a:t>jQuery</a:t>
            </a:r>
            <a:r>
              <a:rPr lang="en-US" sz="2400" dirty="0" smtClean="0">
                <a:latin typeface="Tahoma"/>
                <a:cs typeface="Tahoma"/>
              </a:rPr>
              <a:t> UI (User Interface)</a:t>
            </a:r>
          </a:p>
          <a:p>
            <a:r>
              <a:rPr lang="en-US" dirty="0" smtClean="0">
                <a:latin typeface="Tahoma"/>
                <a:cs typeface="Tahoma"/>
              </a:rPr>
              <a:t>What </a:t>
            </a:r>
            <a:r>
              <a:rPr lang="en-US" dirty="0" err="1" smtClean="0">
                <a:latin typeface="Tahoma"/>
                <a:cs typeface="Tahoma"/>
              </a:rPr>
              <a:t>jQuery</a:t>
            </a:r>
            <a:r>
              <a:rPr lang="en-US" dirty="0" smtClean="0">
                <a:latin typeface="Tahoma"/>
                <a:cs typeface="Tahoma"/>
              </a:rPr>
              <a:t> offers</a:t>
            </a:r>
          </a:p>
          <a:p>
            <a:pPr lvl="1"/>
            <a:r>
              <a:rPr lang="en-US" dirty="0" smtClean="0">
                <a:latin typeface="Tahoma"/>
                <a:cs typeface="Tahoma"/>
              </a:rPr>
              <a:t>Dozens of functions that make it easier to add JavaScript features to your web pages</a:t>
            </a:r>
          </a:p>
          <a:p>
            <a:pPr lvl="1"/>
            <a:r>
              <a:rPr lang="en-US" dirty="0" smtClean="0">
                <a:latin typeface="Tahoma"/>
                <a:cs typeface="Tahoma"/>
              </a:rPr>
              <a:t>Functions that are tested for cross-browser compatibility</a:t>
            </a:r>
            <a:endParaRPr lang="en-US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1811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include </a:t>
            </a:r>
            <a:r>
              <a:rPr lang="en-US" dirty="0" err="1" smtClean="0"/>
              <a:t>jQuery</a:t>
            </a:r>
            <a:r>
              <a:rPr lang="en-US" dirty="0" smtClean="0"/>
              <a:t> and </a:t>
            </a:r>
            <a:r>
              <a:rPr lang="en-US" dirty="0" err="1" smtClean="0"/>
              <a:t>jQuery</a:t>
            </a:r>
            <a:r>
              <a:rPr lang="en-US" dirty="0" smtClean="0"/>
              <a:t> UI in your web pages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latin typeface="Tahoma"/>
                <a:cs typeface="Tahoma"/>
              </a:rPr>
              <a:t>To use </a:t>
            </a:r>
            <a:r>
              <a:rPr lang="en-US" sz="2400" dirty="0" err="1" smtClean="0">
                <a:latin typeface="Tahoma"/>
                <a:cs typeface="Tahoma"/>
              </a:rPr>
              <a:t>jQuery</a:t>
            </a:r>
            <a:r>
              <a:rPr lang="en-US" sz="2400" dirty="0" smtClean="0">
                <a:latin typeface="Tahoma"/>
                <a:cs typeface="Tahoma"/>
              </a:rPr>
              <a:t>, you need to include 03 files to </a:t>
            </a:r>
            <a:r>
              <a:rPr lang="en-US" sz="2400" dirty="0" err="1" smtClean="0">
                <a:latin typeface="Tahoma"/>
                <a:cs typeface="Tahoma"/>
              </a:rPr>
              <a:t>jQuery</a:t>
            </a:r>
            <a:r>
              <a:rPr lang="en-US" sz="2400" dirty="0" smtClean="0">
                <a:latin typeface="Tahoma"/>
                <a:cs typeface="Tahoma"/>
              </a:rPr>
              <a:t> applications</a:t>
            </a:r>
          </a:p>
          <a:p>
            <a:pPr lvl="1"/>
            <a:r>
              <a:rPr lang="en-US" sz="2000" dirty="0" smtClean="0">
                <a:latin typeface="Tahoma"/>
                <a:cs typeface="Tahoma"/>
              </a:rPr>
              <a:t>The </a:t>
            </a:r>
            <a:r>
              <a:rPr lang="en-US" sz="2000" dirty="0" err="1" smtClean="0">
                <a:latin typeface="Tahoma"/>
                <a:cs typeface="Tahoma"/>
              </a:rPr>
              <a:t>jQuery</a:t>
            </a:r>
            <a:r>
              <a:rPr lang="en-US" sz="2000" dirty="0" smtClean="0">
                <a:latin typeface="Tahoma"/>
                <a:cs typeface="Tahoma"/>
              </a:rPr>
              <a:t> JavaScript file</a:t>
            </a:r>
          </a:p>
          <a:p>
            <a:pPr lvl="1"/>
            <a:r>
              <a:rPr lang="en-US" sz="2000" dirty="0" smtClean="0">
                <a:latin typeface="Tahoma"/>
                <a:cs typeface="Tahoma"/>
              </a:rPr>
              <a:t>The </a:t>
            </a:r>
            <a:r>
              <a:rPr lang="en-US" sz="2000" dirty="0" err="1" smtClean="0">
                <a:latin typeface="Tahoma"/>
                <a:cs typeface="Tahoma"/>
              </a:rPr>
              <a:t>jQuery</a:t>
            </a:r>
            <a:r>
              <a:rPr lang="en-US" sz="2000" dirty="0" smtClean="0">
                <a:latin typeface="Tahoma"/>
                <a:cs typeface="Tahoma"/>
              </a:rPr>
              <a:t> UI JavaScript file</a:t>
            </a:r>
          </a:p>
          <a:p>
            <a:pPr lvl="1"/>
            <a:r>
              <a:rPr lang="en-US" sz="2000" dirty="0" smtClean="0">
                <a:latin typeface="Tahoma"/>
                <a:cs typeface="Tahoma"/>
              </a:rPr>
              <a:t>The </a:t>
            </a:r>
            <a:r>
              <a:rPr lang="en-US" sz="2000" dirty="0" err="1" smtClean="0">
                <a:latin typeface="Tahoma"/>
                <a:cs typeface="Tahoma"/>
              </a:rPr>
              <a:t>jQuery</a:t>
            </a:r>
            <a:r>
              <a:rPr lang="en-US" sz="2000" dirty="0" smtClean="0">
                <a:latin typeface="Tahoma"/>
                <a:cs typeface="Tahoma"/>
              </a:rPr>
              <a:t> UI </a:t>
            </a:r>
            <a:r>
              <a:rPr lang="en-US" sz="2000" dirty="0" err="1" smtClean="0">
                <a:latin typeface="Tahoma"/>
                <a:cs typeface="Tahoma"/>
              </a:rPr>
              <a:t>stylesheet</a:t>
            </a:r>
            <a:endParaRPr lang="en-US" sz="2000" dirty="0" smtClean="0">
              <a:latin typeface="Tahoma"/>
              <a:cs typeface="Tahoma"/>
            </a:endParaRPr>
          </a:p>
          <a:p>
            <a:pPr lvl="1">
              <a:buNone/>
            </a:pPr>
            <a:endParaRPr lang="en-US" sz="2000" dirty="0" smtClean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Two ways to include the </a:t>
            </a:r>
            <a:r>
              <a:rPr lang="en-US" sz="2800" dirty="0" err="1" smtClean="0">
                <a:latin typeface="Tahoma"/>
                <a:cs typeface="Tahoma"/>
              </a:rPr>
              <a:t>jQuery</a:t>
            </a:r>
            <a:r>
              <a:rPr lang="en-US" sz="2800" dirty="0" smtClean="0">
                <a:latin typeface="Tahoma"/>
                <a:cs typeface="Tahoma"/>
              </a:rPr>
              <a:t> files</a:t>
            </a:r>
          </a:p>
          <a:p>
            <a:pPr lvl="1"/>
            <a:r>
              <a:rPr lang="en-US" sz="2400" dirty="0" smtClean="0">
                <a:latin typeface="Tahoma"/>
                <a:cs typeface="Tahoma"/>
              </a:rPr>
              <a:t>Include the </a:t>
            </a:r>
            <a:r>
              <a:rPr lang="en-US" sz="2400" dirty="0" err="1" smtClean="0">
                <a:latin typeface="Tahoma"/>
                <a:cs typeface="Tahoma"/>
              </a:rPr>
              <a:t>jQuery</a:t>
            </a:r>
            <a:r>
              <a:rPr lang="en-US" sz="2400" dirty="0" smtClean="0">
                <a:latin typeface="Tahoma"/>
                <a:cs typeface="Tahoma"/>
              </a:rPr>
              <a:t> files from a Content Delivery Network (CDN) and</a:t>
            </a:r>
          </a:p>
          <a:p>
            <a:pPr lvl="1"/>
            <a:r>
              <a:rPr lang="en-US" sz="2400" dirty="0" smtClean="0">
                <a:latin typeface="Tahoma"/>
                <a:cs typeface="Tahoma"/>
              </a:rPr>
              <a:t>Include the </a:t>
            </a:r>
            <a:r>
              <a:rPr lang="en-US" sz="2400" dirty="0" err="1" smtClean="0">
                <a:latin typeface="Tahoma"/>
                <a:cs typeface="Tahoma"/>
              </a:rPr>
              <a:t>jQuery</a:t>
            </a:r>
            <a:r>
              <a:rPr lang="en-US" sz="2400" dirty="0" smtClean="0">
                <a:latin typeface="Tahoma"/>
                <a:cs typeface="Tahoma"/>
              </a:rPr>
              <a:t> files when they’re on web site</a:t>
            </a:r>
          </a:p>
          <a:p>
            <a:pPr lvl="1">
              <a:buNone/>
            </a:pPr>
            <a:endParaRPr lang="en-US"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8628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400" dirty="0" smtClean="0">
                <a:latin typeface="Tahoma"/>
                <a:cs typeface="Tahoma"/>
              </a:rPr>
              <a:t>Include the </a:t>
            </a:r>
            <a:r>
              <a:rPr lang="en-US" sz="2400" dirty="0" err="1" smtClean="0">
                <a:latin typeface="Tahoma"/>
                <a:cs typeface="Tahoma"/>
              </a:rPr>
              <a:t>jQuery</a:t>
            </a:r>
            <a:r>
              <a:rPr lang="en-US" sz="2400" dirty="0" smtClean="0">
                <a:latin typeface="Tahoma"/>
                <a:cs typeface="Tahoma"/>
              </a:rPr>
              <a:t> files from a Content Delivery Network</a:t>
            </a:r>
            <a:endParaRPr lang="en-US" dirty="0"/>
          </a:p>
        </p:txBody>
      </p:sp>
      <p:pic>
        <p:nvPicPr>
          <p:cNvPr id="4" name="Picture 3" descr="Screen Shot 2014-04-20 at 4.30.2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524000"/>
            <a:ext cx="851262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7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Include the </a:t>
            </a:r>
            <a:r>
              <a:rPr lang="en-US" sz="2800" dirty="0" err="1" smtClean="0">
                <a:latin typeface="Tahoma"/>
                <a:cs typeface="Tahoma"/>
              </a:rPr>
              <a:t>jQuery</a:t>
            </a:r>
            <a:r>
              <a:rPr lang="en-US" sz="2800" dirty="0" smtClean="0">
                <a:latin typeface="Tahoma"/>
                <a:cs typeface="Tahoma"/>
              </a:rPr>
              <a:t> files when they’re on web site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6" name="Picture 5" descr="Screen Shot 2014-04-20 at 4.30.3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7558088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9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Code </a:t>
            </a:r>
            <a:r>
              <a:rPr lang="en-US" sz="2800" dirty="0" err="1" smtClean="0">
                <a:latin typeface="Tahoma"/>
                <a:cs typeface="Tahoma"/>
              </a:rPr>
              <a:t>jQuery</a:t>
            </a:r>
            <a:r>
              <a:rPr lang="en-US" sz="2800" dirty="0" smtClean="0">
                <a:latin typeface="Tahoma"/>
                <a:cs typeface="Tahoma"/>
              </a:rPr>
              <a:t> selectors</a:t>
            </a:r>
          </a:p>
          <a:p>
            <a:pPr lvl="1"/>
            <a:r>
              <a:rPr lang="en-US" sz="2400" dirty="0" smtClean="0">
                <a:latin typeface="Tahoma"/>
                <a:cs typeface="Tahoma"/>
              </a:rPr>
              <a:t>A type selector that selects all h1 elements</a:t>
            </a:r>
          </a:p>
          <a:p>
            <a:pPr marL="9144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$(“h1”)</a:t>
            </a:r>
          </a:p>
          <a:p>
            <a:pPr lvl="1"/>
            <a:r>
              <a:rPr lang="en-US" sz="2400" dirty="0" smtClean="0">
                <a:latin typeface="Tahoma"/>
                <a:cs typeface="Tahoma"/>
              </a:rPr>
              <a:t>An id selector that selects the element with “accordion” as its id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$(“#accordion”)</a:t>
            </a:r>
          </a:p>
          <a:p>
            <a:pPr lvl="1"/>
            <a:r>
              <a:rPr lang="en-US" sz="2400" dirty="0" smtClean="0">
                <a:latin typeface="Tahoma"/>
                <a:cs typeface="Tahoma"/>
              </a:rPr>
              <a:t>A class selector that selects all elements in the “</a:t>
            </a:r>
            <a:r>
              <a:rPr lang="en-US" sz="2400" dirty="0" err="1" smtClean="0">
                <a:latin typeface="Tahoma"/>
                <a:cs typeface="Tahoma"/>
              </a:rPr>
              <a:t>fadein</a:t>
            </a:r>
            <a:r>
              <a:rPr lang="en-US" sz="2400" dirty="0" smtClean="0">
                <a:latin typeface="Tahoma"/>
                <a:cs typeface="Tahoma"/>
              </a:rPr>
              <a:t>” class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$(“.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fadein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6590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latin typeface="Tahoma"/>
                <a:cs typeface="Tahoma"/>
              </a:rPr>
              <a:t>How to </a:t>
            </a:r>
            <a:r>
              <a:rPr lang="en-US" sz="2800" dirty="0" smtClean="0">
                <a:latin typeface="Tahoma"/>
                <a:cs typeface="Tahoma"/>
              </a:rPr>
              <a:t>call </a:t>
            </a:r>
            <a:r>
              <a:rPr lang="en-US" sz="2800" dirty="0" err="1" smtClean="0">
                <a:latin typeface="Tahoma"/>
                <a:cs typeface="Tahoma"/>
              </a:rPr>
              <a:t>jQuery</a:t>
            </a:r>
            <a:r>
              <a:rPr lang="en-US" sz="2800" dirty="0" smtClean="0">
                <a:latin typeface="Tahoma"/>
                <a:cs typeface="Tahoma"/>
              </a:rPr>
              <a:t> methods</a:t>
            </a:r>
          </a:p>
          <a:p>
            <a:pPr lvl="1"/>
            <a:r>
              <a:rPr lang="en-US" sz="2000" dirty="0" smtClean="0">
                <a:latin typeface="Tahoma"/>
                <a:cs typeface="Tahoma"/>
              </a:rPr>
              <a:t>A call to the hide method of an h1 object</a:t>
            </a:r>
          </a:p>
          <a:p>
            <a:pPr marL="914400" lvl="2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$(“h1”).hide(“slow”)</a:t>
            </a:r>
          </a:p>
          <a:p>
            <a:pPr lvl="1"/>
            <a:r>
              <a:rPr lang="en-US" sz="2000" dirty="0" smtClean="0">
                <a:latin typeface="Tahoma"/>
                <a:cs typeface="Tahoma"/>
              </a:rPr>
              <a:t>A call to the accordion method of the element with “accordion” as its id</a:t>
            </a:r>
          </a:p>
          <a:p>
            <a:pPr marL="914400" lvl="2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$(#accordion).accordion()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latin typeface="Tahoma"/>
                <a:cs typeface="Tahoma"/>
              </a:rPr>
              <a:t>Two ways to code a function that uses the </a:t>
            </a:r>
            <a:r>
              <a:rPr lang="en-US" sz="2800" dirty="0" err="1" smtClean="0">
                <a:latin typeface="Tahoma"/>
                <a:cs typeface="Tahoma"/>
              </a:rPr>
              <a:t>jQuery</a:t>
            </a:r>
            <a:r>
              <a:rPr lang="en-US" sz="2800" dirty="0" smtClean="0">
                <a:latin typeface="Tahoma"/>
                <a:cs typeface="Tahoma"/>
              </a:rPr>
              <a:t> ready method</a:t>
            </a:r>
          </a:p>
        </p:txBody>
      </p:sp>
      <p:pic>
        <p:nvPicPr>
          <p:cNvPr id="4" name="Picture 3" descr="Screen Shot 2014-04-20 at 4.39.4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724399"/>
            <a:ext cx="4152900" cy="186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latin typeface="Tahoma"/>
                <a:cs typeface="Tahoma"/>
              </a:rPr>
              <a:t>How to call jQuery event </a:t>
            </a:r>
            <a:r>
              <a:rPr lang="en-US" sz="2800" dirty="0" smtClean="0">
                <a:latin typeface="Tahoma"/>
                <a:cs typeface="Tahoma"/>
              </a:rPr>
              <a:t>methods</a:t>
            </a:r>
          </a:p>
          <a:p>
            <a:pPr lvl="1"/>
            <a:r>
              <a:rPr lang="en-US" sz="2400" smtClean="0">
                <a:latin typeface="Tahoma"/>
                <a:cs typeface="Tahoma"/>
              </a:rPr>
              <a:t>How to code ready event method</a:t>
            </a:r>
            <a:endParaRPr lang="en-US" sz="2400" dirty="0" smtClean="0">
              <a:latin typeface="Tahoma"/>
              <a:cs typeface="Tahoma"/>
            </a:endParaRPr>
          </a:p>
          <a:p>
            <a:pPr marL="914400" lvl="2" indent="0"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$(document).ready(function() {</a:t>
            </a:r>
          </a:p>
          <a:p>
            <a:pPr marL="914400" lvl="2" indent="0"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alert(“The DOM is ready”);</a:t>
            </a:r>
          </a:p>
          <a:p>
            <a:pPr marL="914400" lvl="2" indent="0"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});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smtClean="0">
                <a:latin typeface="Tahoma"/>
                <a:cs typeface="Tahoma"/>
              </a:rPr>
              <a:t>How to use the click event method within the ready event method</a:t>
            </a:r>
            <a:endParaRPr lang="en-US" sz="2400" dirty="0">
              <a:latin typeface="Tahoma"/>
              <a:cs typeface="Tahoma"/>
            </a:endParaRPr>
          </a:p>
          <a:p>
            <a:pPr marL="457200" lvl="1" indent="0">
              <a:buNone/>
            </a:pPr>
            <a:r>
              <a:rPr lang="en-US" sz="2400" smtClean="0">
                <a:latin typeface="Tahoma"/>
                <a:cs typeface="Tahoma"/>
              </a:rPr>
              <a:t> 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document).ready(function() {</a:t>
            </a:r>
          </a:p>
          <a:p>
            <a:pPr marL="914400" lvl="2" indent="0"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$(“h2”).click(fuction(){</a:t>
            </a:r>
          </a:p>
          <a:p>
            <a:pPr marL="914400" lvl="2" indent="0"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alert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This heading has been cliked”);</a:t>
            </a:r>
          </a:p>
          <a:p>
            <a:pPr marL="914400" lvl="2" indent="0"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514350" lvl="1" indent="0"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});</a:t>
            </a: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31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in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message box that’s displayed when the DOM is ready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20 at 4.39.4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667000"/>
            <a:ext cx="4038600" cy="316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The Email List Application in </a:t>
            </a:r>
            <a:r>
              <a:rPr lang="en-US" sz="4000" dirty="0" err="1" smtClean="0">
                <a:latin typeface="Impact"/>
                <a:cs typeface="Impact"/>
              </a:rPr>
              <a:t>jQuery</a:t>
            </a:r>
            <a:r>
              <a:rPr lang="en-US" sz="4000" dirty="0" smtClean="0">
                <a:latin typeface="Impact"/>
                <a:cs typeface="Impact"/>
              </a:rPr>
              <a:t> (page 516)</a:t>
            </a:r>
            <a:endParaRPr lang="en-US" sz="4000" dirty="0">
              <a:latin typeface="Impact"/>
              <a:cs typeface="Impac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453028"/>
            <a:ext cx="6307032" cy="540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6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sz="4000" dirty="0">
                <a:latin typeface="Impact"/>
                <a:cs typeface="Impact"/>
              </a:rPr>
              <a:t>Introduction to JavaScript </a:t>
            </a:r>
            <a:r>
              <a:rPr lang="en-US" sz="4000" dirty="0" smtClean="0">
                <a:latin typeface="Impact"/>
                <a:cs typeface="Impact"/>
              </a:rPr>
              <a:t/>
            </a:r>
            <a:br>
              <a:rPr lang="en-US" sz="4000" dirty="0" smtClean="0">
                <a:latin typeface="Impact"/>
                <a:cs typeface="Impact"/>
              </a:rPr>
            </a:br>
            <a:r>
              <a:rPr lang="en-US" sz="4000" dirty="0" smtClean="0">
                <a:latin typeface="Impact"/>
                <a:cs typeface="Impact"/>
              </a:rPr>
              <a:t>and </a:t>
            </a:r>
            <a:r>
              <a:rPr lang="en-US" sz="4000" dirty="0">
                <a:latin typeface="Impact"/>
                <a:cs typeface="Impact"/>
              </a:rPr>
              <a:t>DOM scripting </a:t>
            </a:r>
          </a:p>
        </p:txBody>
      </p:sp>
    </p:spTree>
    <p:extLst>
      <p:ext uri="{BB962C8B-B14F-4D97-AF65-F5344CB8AC3E}">
        <p14:creationId xmlns:p14="http://schemas.microsoft.com/office/powerpoint/2010/main" val="5385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use </a:t>
            </a:r>
            <a:r>
              <a:rPr lang="en-US" sz="4000" dirty="0" err="1" smtClean="0">
                <a:latin typeface="Impact"/>
                <a:cs typeface="Impact"/>
              </a:rPr>
              <a:t>jQuery</a:t>
            </a:r>
            <a:r>
              <a:rPr lang="en-US" sz="4000" dirty="0" smtClean="0">
                <a:latin typeface="Impact"/>
                <a:cs typeface="Impact"/>
              </a:rPr>
              <a:t> as non-programmer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2760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Image swap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Tahoma"/>
                <a:cs typeface="Tahoma"/>
              </a:rPr>
              <a:t>An image swap occurs when an event handler uses DOM scripting to replace one image with another.</a:t>
            </a:r>
          </a:p>
          <a:p>
            <a:r>
              <a:rPr lang="en-US" sz="2400" dirty="0" smtClean="0">
                <a:latin typeface="Tahoma"/>
                <a:cs typeface="Tahoma"/>
              </a:rPr>
              <a:t>A web page after the second thumbnail has been click </a:t>
            </a:r>
            <a:endParaRPr lang="en-US" sz="2400" dirty="0">
              <a:latin typeface="Tahoma"/>
              <a:cs typeface="Tahom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999" y="2819400"/>
            <a:ext cx="4763001" cy="389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33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swap </a:t>
            </a:r>
            <a:r>
              <a:rPr lang="en-US" smtClean="0"/>
              <a:t>application – jQuery code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63" y="1676400"/>
            <a:ext cx="7391400" cy="4736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081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A slide shows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Tahoma"/>
                <a:cs typeface="Tahoma"/>
              </a:rPr>
              <a:t>Use </a:t>
            </a:r>
            <a:r>
              <a:rPr lang="en-US" sz="2400" dirty="0" err="1" smtClean="0">
                <a:latin typeface="Tahoma"/>
                <a:cs typeface="Tahoma"/>
              </a:rPr>
              <a:t>jQuery</a:t>
            </a:r>
            <a:r>
              <a:rPr lang="en-US" sz="2400" dirty="0" smtClean="0">
                <a:latin typeface="Tahoma"/>
                <a:cs typeface="Tahoma"/>
              </a:rPr>
              <a:t> to create a slide show. When the page loads, the first image is displayed. Then, every five seconds, the image fades out and the next image fades into its place.</a:t>
            </a:r>
          </a:p>
          <a:p>
            <a:r>
              <a:rPr lang="en-US" sz="2400" dirty="0" smtClean="0">
                <a:latin typeface="Tahoma"/>
                <a:cs typeface="Tahoma"/>
              </a:rPr>
              <a:t>A slide show that fades one image out and the next image in</a:t>
            </a:r>
            <a:endParaRPr lang="en-US" sz="2400" dirty="0">
              <a:latin typeface="Tahoma"/>
              <a:cs typeface="Tahom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3413379"/>
            <a:ext cx="3733799" cy="3444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837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slide shows </a:t>
            </a:r>
            <a:r>
              <a:rPr lang="en-US" smtClean="0"/>
              <a:t>application -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Tahoma"/>
                <a:cs typeface="Tahoma"/>
              </a:rPr>
              <a:t>The HTML for the slide show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r>
              <a:rPr lang="en-US" sz="2800" smtClean="0">
                <a:latin typeface="Tahoma"/>
                <a:cs typeface="Tahoma"/>
              </a:rPr>
              <a:t>The CSS code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599"/>
            <a:ext cx="65913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495" y="2362200"/>
            <a:ext cx="366712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636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slide shows </a:t>
            </a:r>
            <a:r>
              <a:rPr lang="en-US" smtClean="0"/>
              <a:t>application -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latin typeface="Tahoma"/>
                <a:cs typeface="Tahoma"/>
              </a:rPr>
              <a:t>jQuery code</a:t>
            </a:r>
            <a:endParaRPr lang="en-US" sz="280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43000"/>
            <a:ext cx="5646821" cy="5695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244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sz="4000" smtClean="0">
                <a:latin typeface="Impact"/>
                <a:cs typeface="Impact"/>
              </a:rPr>
              <a:t>jQueryUI &amp; jQuery plugin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657446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/>
                <a:cs typeface="Impact"/>
              </a:rPr>
              <a:t>Introduction to </a:t>
            </a:r>
            <a:r>
              <a:rPr lang="en-US" dirty="0" err="1">
                <a:latin typeface="Impact"/>
                <a:cs typeface="Impact"/>
              </a:rPr>
              <a:t>jQuery</a:t>
            </a:r>
            <a:r>
              <a:rPr lang="en-US" dirty="0">
                <a:latin typeface="Impact"/>
                <a:cs typeface="Impact"/>
              </a:rPr>
              <a:t>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jQuery</a:t>
            </a:r>
            <a:r>
              <a:rPr lang="en-US" sz="2800" dirty="0" smtClean="0"/>
              <a:t> UI is a free, open-source, JavaScript library that extends the use of the </a:t>
            </a:r>
            <a:r>
              <a:rPr lang="en-US" sz="2800" dirty="0" err="1" smtClean="0"/>
              <a:t>jquery</a:t>
            </a:r>
            <a:r>
              <a:rPr lang="en-US" sz="2800" dirty="0" smtClean="0"/>
              <a:t> </a:t>
            </a:r>
            <a:r>
              <a:rPr lang="en-US" sz="2800" smtClean="0"/>
              <a:t>library.</a:t>
            </a:r>
          </a:p>
          <a:p>
            <a:r>
              <a:rPr lang="en-US" sz="2800"/>
              <a:t>jQuery </a:t>
            </a:r>
            <a:r>
              <a:rPr lang="en-US" sz="2800" smtClean="0"/>
              <a:t>UI provide higher level features that you can use with a minimum of code.</a:t>
            </a:r>
            <a:endParaRPr lang="en-US" sz="2800" dirty="0" smtClean="0"/>
          </a:p>
          <a:p>
            <a:r>
              <a:rPr lang="en-US" sz="2800" dirty="0" err="1" smtClean="0"/>
              <a:t>jQuery</a:t>
            </a:r>
            <a:r>
              <a:rPr lang="en-US" sz="2800" dirty="0" smtClean="0"/>
              <a:t> UI uses </a:t>
            </a:r>
            <a:r>
              <a:rPr lang="en-US" sz="2800" dirty="0" err="1" smtClean="0"/>
              <a:t>jQuery</a:t>
            </a:r>
            <a:r>
              <a:rPr lang="en-US" sz="2800" dirty="0" smtClean="0"/>
              <a:t> and can be thought of as the official plugin library for </a:t>
            </a:r>
            <a:r>
              <a:rPr lang="en-US" sz="2800" dirty="0" err="1" smtClean="0"/>
              <a:t>jQuery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Get the </a:t>
            </a:r>
            <a:r>
              <a:rPr lang="en-US" sz="2800" dirty="0" err="1" smtClean="0"/>
              <a:t>jQuery</a:t>
            </a:r>
            <a:r>
              <a:rPr lang="en-US" sz="2800" dirty="0" smtClean="0"/>
              <a:t> UI from </a:t>
            </a:r>
            <a:r>
              <a:rPr lang="en-US" sz="2800" dirty="0" smtClean="0">
                <a:hlinkClick r:id="rId2"/>
              </a:rPr>
              <a:t>http://jqueryui.com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0981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four types of features provides by jQuery UI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2133600"/>
          <a:ext cx="822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Widgets</a:t>
                      </a:r>
                    </a:p>
                    <a:p>
                      <a:endParaRPr lang="en-US" sz="2000" smtClean="0"/>
                    </a:p>
                    <a:p>
                      <a:r>
                        <a:rPr lang="en-US" sz="2000" smtClean="0"/>
                        <a:t>Themes</a:t>
                      </a:r>
                    </a:p>
                    <a:p>
                      <a:endParaRPr lang="en-US" sz="2000" smtClean="0"/>
                    </a:p>
                    <a:p>
                      <a:endParaRPr lang="en-US" sz="2000" smtClean="0"/>
                    </a:p>
                    <a:p>
                      <a:r>
                        <a:rPr lang="en-US" sz="2000" smtClean="0"/>
                        <a:t>Interactions</a:t>
                      </a:r>
                    </a:p>
                    <a:p>
                      <a:endParaRPr lang="en-US" sz="2000" smtClean="0"/>
                    </a:p>
                    <a:p>
                      <a:r>
                        <a:rPr lang="en-US" sz="2000" smtClean="0"/>
                        <a:t>Effects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Accordions, tabs, date pickers, and more.</a:t>
                      </a:r>
                    </a:p>
                    <a:p>
                      <a:endParaRPr lang="en-US" sz="2000" smtClean="0"/>
                    </a:p>
                    <a:p>
                      <a:r>
                        <a:rPr lang="en-US" sz="2000" smtClean="0"/>
                        <a:t>24 predefined themes</a:t>
                      </a:r>
                      <a:r>
                        <a:rPr lang="en-US" sz="2000" baseline="0" smtClean="0"/>
                        <a:t> as well as a ThemeRoller application.</a:t>
                      </a:r>
                    </a:p>
                    <a:p>
                      <a:endParaRPr lang="en-US" sz="2000" baseline="0" smtClean="0"/>
                    </a:p>
                    <a:p>
                      <a:r>
                        <a:rPr lang="en-US" sz="2000" baseline="0" smtClean="0"/>
                        <a:t>Draggable, droppable, resizable, and more.</a:t>
                      </a:r>
                    </a:p>
                    <a:p>
                      <a:endParaRPr lang="en-US" sz="2000" baseline="0" smtClean="0"/>
                    </a:p>
                    <a:p>
                      <a:r>
                        <a:rPr lang="en-US" sz="2000" baseline="0" smtClean="0"/>
                        <a:t>Color animations, class transitions and more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137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Include jQuery UI to your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CSS file</a:t>
            </a:r>
          </a:p>
          <a:p>
            <a:pPr marL="0" indent="0"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&lt;link rel = “stylesheet” href=“…./jquery-ui.css”&gt;</a:t>
            </a:r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JavaScripts</a:t>
            </a: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 &lt;script src=“…./jquery-2.1.3.min.js”&gt; &lt;/script&gt;</a:t>
            </a: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script src=“…./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jquery-ui.js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”&gt; &lt;/script&gt;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4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JavaScript works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JavaScript is a scripting language that is run by the JavaScript engine of a browser. The work is done on the client, not the server</a:t>
            </a:r>
          </a:p>
          <a:p>
            <a:r>
              <a:rPr lang="en-US" sz="2800" dirty="0" smtClean="0">
                <a:latin typeface="Tahoma"/>
                <a:cs typeface="Tahoma"/>
              </a:rPr>
              <a:t>How JavaScript fits into the client/server architecture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2" name="Picture 1" descr="Screen Shot 2014-04-20 at 11.08.14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191000"/>
            <a:ext cx="66294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ahoma"/>
                <a:cs typeface="Tahoma"/>
              </a:rPr>
              <a:t>How to use </a:t>
            </a:r>
            <a:r>
              <a:rPr lang="en-US" smtClean="0">
                <a:latin typeface="Tahoma"/>
                <a:cs typeface="Tahoma"/>
              </a:rPr>
              <a:t>four of the </a:t>
            </a:r>
            <a:r>
              <a:rPr lang="en-US">
                <a:latin typeface="Tahoma"/>
                <a:cs typeface="Tahoma"/>
              </a:rPr>
              <a:t>most popular jQuery UI widget</a:t>
            </a:r>
            <a:br>
              <a:rPr lang="en-US">
                <a:latin typeface="Tahoma"/>
                <a:cs typeface="Tahoma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8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jQuery</a:t>
            </a:r>
            <a:r>
              <a:rPr lang="en-US" dirty="0" smtClean="0"/>
              <a:t> UI for accordions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To build an accordion using </a:t>
            </a:r>
            <a:r>
              <a:rPr lang="en-US" sz="2800" dirty="0" err="1" smtClean="0">
                <a:latin typeface="Tahoma"/>
                <a:cs typeface="Tahoma"/>
              </a:rPr>
              <a:t>jQuery</a:t>
            </a:r>
            <a:r>
              <a:rPr lang="en-US" sz="2800" dirty="0" smtClean="0">
                <a:latin typeface="Tahoma"/>
                <a:cs typeface="Tahoma"/>
              </a:rPr>
              <a:t> and </a:t>
            </a:r>
            <a:r>
              <a:rPr lang="en-US" sz="2800" dirty="0" err="1" smtClean="0">
                <a:latin typeface="Tahoma"/>
                <a:cs typeface="Tahoma"/>
              </a:rPr>
              <a:t>jQuery</a:t>
            </a:r>
            <a:r>
              <a:rPr lang="en-US" sz="2800" dirty="0" smtClean="0">
                <a:latin typeface="Tahoma"/>
                <a:cs typeface="Tahoma"/>
              </a:rPr>
              <a:t> UI. An accordion consists of two or more panels that you can open by clicking on the heading for a panel. These panels open by sliding up or down, depending on the location of the panel.</a:t>
            </a:r>
          </a:p>
          <a:p>
            <a:r>
              <a:rPr lang="en-US" sz="2800" dirty="0" smtClean="0">
                <a:latin typeface="Tahoma"/>
                <a:cs typeface="Tahoma"/>
              </a:rPr>
              <a:t>To code the HTML for an accordion</a:t>
            </a:r>
          </a:p>
          <a:p>
            <a:pPr lvl="1"/>
            <a:r>
              <a:rPr lang="en-US" sz="2400" dirty="0" smtClean="0">
                <a:latin typeface="Tahoma"/>
                <a:cs typeface="Tahoma"/>
              </a:rPr>
              <a:t>Code a div element with “accordion” as its id</a:t>
            </a:r>
          </a:p>
          <a:p>
            <a:pPr lvl="1"/>
            <a:r>
              <a:rPr lang="en-US" sz="2400" dirty="0" smtClean="0">
                <a:latin typeface="Tahoma"/>
                <a:cs typeface="Tahoma"/>
              </a:rPr>
              <a:t>For the title of each panel in the accordion, code an &lt;a&gt; element within an h3 element</a:t>
            </a:r>
          </a:p>
          <a:p>
            <a:pPr lvl="1"/>
            <a:r>
              <a:rPr lang="en-US" sz="2400" dirty="0" smtClean="0">
                <a:latin typeface="Tahoma"/>
                <a:cs typeface="Tahoma"/>
              </a:rPr>
              <a:t>For the content of each panel, code a div element that contains whatever HTML elements the content requires.</a:t>
            </a:r>
            <a:endParaRPr lang="en-US"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923410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An accordion within a web page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724394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4658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for accordion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371600"/>
            <a:ext cx="6581581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349" y="4419601"/>
            <a:ext cx="6401651" cy="2423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333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jQuery</a:t>
            </a:r>
            <a:r>
              <a:rPr lang="en-US" dirty="0" smtClean="0"/>
              <a:t> UI </a:t>
            </a:r>
            <a:r>
              <a:rPr lang="en-US" smtClean="0"/>
              <a:t>for Tabs widget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7244996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25544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for Tabs widget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6934200" cy="5231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992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for Tabs widget</a:t>
            </a:r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828800"/>
            <a:ext cx="860885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18659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jQuery</a:t>
            </a:r>
            <a:r>
              <a:rPr lang="en-US" dirty="0" smtClean="0"/>
              <a:t> UI for sortable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Use </a:t>
            </a:r>
            <a:r>
              <a:rPr lang="en-US" sz="2800" dirty="0" err="1" smtClean="0">
                <a:latin typeface="Tahoma"/>
                <a:cs typeface="Tahoma"/>
              </a:rPr>
              <a:t>jQuery</a:t>
            </a:r>
            <a:r>
              <a:rPr lang="en-US" sz="2800" dirty="0" smtClean="0">
                <a:latin typeface="Tahoma"/>
                <a:cs typeface="Tahoma"/>
              </a:rPr>
              <a:t> UI to create a sortable list. A list is displayed when the web page is loaded. The user can drag the items in the list to new locations.</a:t>
            </a:r>
          </a:p>
          <a:p>
            <a:r>
              <a:rPr lang="en-US" sz="2800" dirty="0" smtClean="0">
                <a:latin typeface="Tahoma"/>
                <a:cs typeface="Tahoma"/>
              </a:rPr>
              <a:t>A sortable list as one of the items is dragged upward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5" name="Picture 4" descr="Screen Shot 2014-04-20 at 5.12.5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038600"/>
            <a:ext cx="4000500" cy="239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48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jQuery</a:t>
            </a:r>
            <a:r>
              <a:rPr lang="en-US" dirty="0" smtClean="0"/>
              <a:t> UI for </a:t>
            </a:r>
            <a:r>
              <a:rPr lang="en-US" dirty="0" err="1" smtClean="0"/>
              <a:t>sortable</a:t>
            </a:r>
            <a:r>
              <a:rPr lang="en-US" dirty="0" smtClean="0"/>
              <a:t>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script element for the sortable list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The HTML for the sortable list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20 at 5.13.0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5143500" cy="1485900"/>
          </a:xfrm>
          <a:prstGeom prst="rect">
            <a:avLst/>
          </a:prstGeom>
        </p:spPr>
      </p:pic>
      <p:pic>
        <p:nvPicPr>
          <p:cNvPr id="5" name="Picture 4" descr="Screen Shot 2014-04-20 at 5.13.0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191000"/>
            <a:ext cx="7505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16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Introduction to </a:t>
            </a:r>
            <a:r>
              <a:rPr lang="en-US" sz="4000" dirty="0" err="1" smtClean="0">
                <a:latin typeface="Impact"/>
                <a:cs typeface="Impact"/>
              </a:rPr>
              <a:t>jQuery</a:t>
            </a:r>
            <a:r>
              <a:rPr lang="en-US" sz="4000" dirty="0" smtClean="0">
                <a:latin typeface="Impact"/>
                <a:cs typeface="Impact"/>
              </a:rPr>
              <a:t> plugins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31624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JavaScript in HTML document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20 at 11.10.06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70866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568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jQuery</a:t>
            </a:r>
            <a:r>
              <a:rPr lang="en-US" dirty="0" smtClean="0"/>
              <a:t>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jQuery</a:t>
            </a:r>
            <a:r>
              <a:rPr lang="en-US" dirty="0" smtClean="0"/>
              <a:t> plugin is just a </a:t>
            </a:r>
            <a:r>
              <a:rPr lang="en-US" dirty="0" err="1" smtClean="0"/>
              <a:t>jQuery</a:t>
            </a:r>
            <a:r>
              <a:rPr lang="en-US" dirty="0" smtClean="0"/>
              <a:t> application that does one web task or a set of related web tasks.</a:t>
            </a:r>
          </a:p>
          <a:p>
            <a:r>
              <a:rPr lang="en-US" dirty="0" smtClean="0"/>
              <a:t>A plugin makes use of the </a:t>
            </a:r>
            <a:r>
              <a:rPr lang="en-US" dirty="0" err="1" smtClean="0"/>
              <a:t>jQuery</a:t>
            </a:r>
            <a:r>
              <a:rPr lang="en-US" dirty="0" smtClean="0"/>
              <a:t> library and most plugins can be used limited knowledge of JavaScript and </a:t>
            </a:r>
            <a:r>
              <a:rPr lang="en-US" dirty="0" err="1" smtClean="0"/>
              <a:t>jQuery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805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the most popular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Lightbox plugin for images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z="2800"/>
              <a:t> </a:t>
            </a:r>
            <a:r>
              <a:rPr lang="en-US" sz="2800">
                <a:hlinkClick r:id="rId2"/>
              </a:rPr>
              <a:t>http://www.jqueryscript.net/lightbox</a:t>
            </a:r>
            <a:r>
              <a:rPr lang="en-US" sz="2800" smtClean="0">
                <a:hlinkClick r:id="rId2"/>
              </a:rPr>
              <a:t>/</a:t>
            </a:r>
            <a:r>
              <a:rPr lang="en-US" sz="2800" smtClean="0"/>
              <a:t> </a:t>
            </a:r>
          </a:p>
          <a:p>
            <a:pPr marL="0" indent="0">
              <a:buNone/>
            </a:pPr>
            <a:endParaRPr lang="en-US" sz="2000" smtClean="0"/>
          </a:p>
          <a:p>
            <a:r>
              <a:rPr lang="en-US" smtClean="0"/>
              <a:t>bxSliders plugin for carousels</a:t>
            </a:r>
            <a:endParaRPr lang="en-US"/>
          </a:p>
          <a:p>
            <a:pPr marL="800100" lvl="2" indent="0">
              <a:buNone/>
            </a:pPr>
            <a:r>
              <a:rPr lang="en-US" sz="2800">
                <a:ea typeface="+mn-ea"/>
                <a:hlinkClick r:id="rId3"/>
              </a:rPr>
              <a:t>http://bxslider.com/</a:t>
            </a:r>
            <a:r>
              <a:rPr lang="en-US" sz="2800">
                <a:ea typeface="+mn-ea"/>
              </a:rPr>
              <a:t> </a:t>
            </a:r>
          </a:p>
          <a:p>
            <a:endParaRPr lang="en-US" sz="2800" smtClean="0"/>
          </a:p>
          <a:p>
            <a:r>
              <a:rPr lang="en-US" smtClean="0"/>
              <a:t>Cycle 2 </a:t>
            </a:r>
            <a:r>
              <a:rPr lang="en-US"/>
              <a:t>plugin for </a:t>
            </a:r>
            <a:r>
              <a:rPr lang="en-US" smtClean="0"/>
              <a:t>slide shows</a:t>
            </a:r>
            <a:endParaRPr lang="en-US"/>
          </a:p>
          <a:p>
            <a:pPr marL="800100" lvl="2" indent="0">
              <a:buNone/>
            </a:pPr>
            <a:r>
              <a:rPr lang="en-US" sz="2800">
                <a:hlinkClick r:id="rId4"/>
              </a:rPr>
              <a:t>http://jquery.malsup.com/cycle2</a:t>
            </a:r>
            <a:r>
              <a:rPr lang="en-US" sz="2800" smtClean="0">
                <a:hlinkClick r:id="rId4"/>
              </a:rPr>
              <a:t>/</a:t>
            </a:r>
            <a:r>
              <a:rPr lang="en-US" sz="2800" smtClean="0"/>
              <a:t> </a:t>
            </a:r>
            <a:endParaRPr lang="en-US" sz="28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33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bxSliders plugin for carousels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08748"/>
            <a:ext cx="6733213" cy="474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027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/>
              <a:t>bxSliders plugin for carousels</a:t>
            </a:r>
            <a:r>
              <a:rPr lang="en-US" smtClean="0"/>
              <a:t> code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353682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" y="3429000"/>
            <a:ext cx="592574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6192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JavaScript is a scripting language that is run by the JavaScript engine of a browser.</a:t>
            </a:r>
          </a:p>
          <a:p>
            <a:r>
              <a:rPr lang="en-US" sz="2800" dirty="0" smtClean="0">
                <a:latin typeface="Tahoma"/>
                <a:cs typeface="Tahoma"/>
              </a:rPr>
              <a:t>The DOM (Document Object Model) is a hierarchical collection of nodes in the web browser’s memory that represents the current web page.</a:t>
            </a:r>
          </a:p>
          <a:p>
            <a:r>
              <a:rPr lang="en-US" sz="2800" dirty="0" smtClean="0">
                <a:latin typeface="Tahoma"/>
                <a:cs typeface="Tahoma"/>
              </a:rPr>
              <a:t>DOM script is the process of changing the DOM using JavaScript.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Tahoma"/>
                <a:cs typeface="Tahoma"/>
              </a:rPr>
              <a:t>jQuery</a:t>
            </a:r>
            <a:r>
              <a:rPr lang="en-US" sz="2800" dirty="0">
                <a:latin typeface="Tahoma"/>
                <a:cs typeface="Tahoma"/>
              </a:rPr>
              <a:t> is a free, open-source, JavaScript library that provides dozens of functions for common web </a:t>
            </a:r>
            <a:r>
              <a:rPr lang="en-US" sz="2800" dirty="0" smtClean="0">
                <a:latin typeface="Tahoma"/>
                <a:cs typeface="Tahoma"/>
              </a:rPr>
              <a:t>features. JavaScript </a:t>
            </a:r>
            <a:r>
              <a:rPr lang="en-US" sz="2800" dirty="0">
                <a:latin typeface="Tahoma"/>
                <a:cs typeface="Tahoma"/>
              </a:rPr>
              <a:t>library that makes JavaScript programming </a:t>
            </a:r>
            <a:r>
              <a:rPr lang="en-US" sz="2800" dirty="0" smtClean="0">
                <a:latin typeface="Tahoma"/>
                <a:cs typeface="Tahoma"/>
              </a:rPr>
              <a:t>easier.</a:t>
            </a:r>
          </a:p>
          <a:p>
            <a:r>
              <a:rPr lang="en-US" sz="2800" dirty="0">
                <a:latin typeface="Tahoma"/>
                <a:cs typeface="Tahoma"/>
              </a:rPr>
              <a:t>It provides widgets, interaction, effects, and themes that can be use to build features like carousels and slide </a:t>
            </a:r>
            <a:r>
              <a:rPr lang="en-US" sz="2800" dirty="0" smtClean="0">
                <a:latin typeface="Tahoma"/>
                <a:cs typeface="Tahoma"/>
              </a:rPr>
              <a:t>shows.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14352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 in web browser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JavaScript in a web browser.</a:t>
            </a:r>
          </a:p>
        </p:txBody>
      </p:sp>
      <p:pic>
        <p:nvPicPr>
          <p:cNvPr id="2" name="Picture 1" descr="Screen Shot 2014-04-20 at 11.08.19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744158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Three ways to include JavaScript in a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>
                <a:latin typeface="Tahoma"/>
                <a:cs typeface="Tahoma"/>
              </a:rPr>
              <a:t>A </a:t>
            </a:r>
            <a:r>
              <a:rPr lang="en-US" sz="2000" dirty="0" smtClean="0">
                <a:latin typeface="Tahoma"/>
                <a:cs typeface="Tahoma"/>
              </a:rPr>
              <a:t>script element in the head section that heads an external JavaScript</a:t>
            </a:r>
          </a:p>
          <a:p>
            <a:endParaRPr lang="en-US" sz="2000" dirty="0">
              <a:latin typeface="Tahoma"/>
              <a:cs typeface="Tahoma"/>
            </a:endParaRPr>
          </a:p>
          <a:p>
            <a:r>
              <a:rPr lang="en-US" sz="2000" dirty="0" smtClean="0">
                <a:latin typeface="Tahoma"/>
                <a:cs typeface="Tahoma"/>
              </a:rPr>
              <a:t>A script element </a:t>
            </a:r>
            <a:r>
              <a:rPr lang="en-US" sz="2000" smtClean="0">
                <a:latin typeface="Tahoma"/>
                <a:cs typeface="Tahoma"/>
              </a:rPr>
              <a:t>in HTML</a:t>
            </a:r>
          </a:p>
          <a:p>
            <a:endParaRPr lang="en-US" sz="2000">
              <a:latin typeface="Tahoma"/>
              <a:cs typeface="Tahoma"/>
            </a:endParaRPr>
          </a:p>
          <a:p>
            <a:endParaRPr lang="en-US" sz="2000" smtClean="0">
              <a:latin typeface="Tahoma"/>
              <a:cs typeface="Tahoma"/>
            </a:endParaRPr>
          </a:p>
          <a:p>
            <a:endParaRPr lang="en-US" sz="2000">
              <a:latin typeface="Tahoma"/>
              <a:cs typeface="Tahoma"/>
            </a:endParaRPr>
          </a:p>
          <a:p>
            <a:endParaRPr lang="en-US" sz="2000" smtClean="0">
              <a:latin typeface="Tahoma"/>
              <a:cs typeface="Tahoma"/>
            </a:endParaRPr>
          </a:p>
          <a:p>
            <a:endParaRPr lang="en-US" sz="2000" smtClean="0">
              <a:latin typeface="Tahoma"/>
              <a:cs typeface="Tahoma"/>
            </a:endParaRPr>
          </a:p>
          <a:p>
            <a:r>
              <a:rPr lang="en-US" sz="2000" smtClean="0">
                <a:latin typeface="Tahoma"/>
                <a:cs typeface="Tahoma"/>
              </a:rPr>
              <a:t>Embeds </a:t>
            </a:r>
            <a:r>
              <a:rPr lang="en-US" sz="2000">
                <a:latin typeface="Tahoma"/>
                <a:cs typeface="Tahoma"/>
              </a:rPr>
              <a:t>JavaScript in the body</a:t>
            </a:r>
          </a:p>
          <a:p>
            <a:endParaRPr lang="en-US" sz="2000" dirty="0" smtClean="0">
              <a:latin typeface="Tahoma"/>
              <a:cs typeface="Tahoma"/>
            </a:endParaRPr>
          </a:p>
        </p:txBody>
      </p:sp>
      <p:pic>
        <p:nvPicPr>
          <p:cNvPr id="5" name="Picture 4" descr="Screen Shot 2014-04-20 at 11.19.04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89346"/>
            <a:ext cx="5867400" cy="401454"/>
          </a:xfrm>
          <a:prstGeom prst="rect">
            <a:avLst/>
          </a:prstGeom>
        </p:spPr>
      </p:pic>
      <p:pic>
        <p:nvPicPr>
          <p:cNvPr id="6" name="Picture 5" descr="Screen Shot 2014-04-20 at 11.19.12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047999"/>
            <a:ext cx="4369661" cy="1752601"/>
          </a:xfrm>
          <a:prstGeom prst="rect">
            <a:avLst/>
          </a:prstGeom>
        </p:spPr>
      </p:pic>
      <p:pic>
        <p:nvPicPr>
          <p:cNvPr id="7" name="Picture 6" descr="Screen Shot 2014-04-20 at 11.10.06 AM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72"/>
          <a:stretch/>
        </p:blipFill>
        <p:spPr>
          <a:xfrm>
            <a:off x="2558715" y="5181600"/>
            <a:ext cx="6504607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9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DOM (Document Object Model)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DOM (Document Object Model) is a hierarchical collection of nodes in the web browser’s memory that represents the current </a:t>
            </a:r>
            <a:r>
              <a:rPr lang="en-US" sz="2800" smtClean="0">
                <a:latin typeface="Tahoma"/>
                <a:cs typeface="Tahoma"/>
              </a:rPr>
              <a:t>web page.</a:t>
            </a:r>
            <a:endParaRPr lang="en-US" sz="2800" dirty="0" smtClean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3430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/>
          <a:lstStyle/>
          <a:p>
            <a:r>
              <a:rPr lang="en-US" smtClean="0">
                <a:latin typeface="Tahoma"/>
                <a:cs typeface="Tahoma"/>
              </a:rPr>
              <a:t>Example: The </a:t>
            </a:r>
            <a:r>
              <a:rPr lang="en-US" dirty="0" smtClean="0">
                <a:latin typeface="Tahoma"/>
                <a:cs typeface="Tahoma"/>
              </a:rPr>
              <a:t>DOM </a:t>
            </a:r>
            <a:r>
              <a:rPr lang="en-US" smtClean="0">
                <a:latin typeface="Tahoma"/>
                <a:cs typeface="Tahoma"/>
              </a:rPr>
              <a:t>for a </a:t>
            </a:r>
            <a:r>
              <a:rPr lang="en-US" dirty="0" smtClean="0">
                <a:latin typeface="Tahoma"/>
                <a:cs typeface="Tahoma"/>
              </a:rPr>
              <a:t>web 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1" y="1752600"/>
            <a:ext cx="849059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294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1565</Words>
  <Application>Microsoft Office PowerPoint</Application>
  <PresentationFormat>On-screen Show (4:3)</PresentationFormat>
  <Paragraphs>247</Paragraphs>
  <Slides>56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Courier New</vt:lpstr>
      <vt:lpstr>Impact</vt:lpstr>
      <vt:lpstr>Tahoma</vt:lpstr>
      <vt:lpstr>Default Design</vt:lpstr>
      <vt:lpstr>Chapter 19</vt:lpstr>
      <vt:lpstr>Objectives</vt:lpstr>
      <vt:lpstr>Introduction to JavaScript  and DOM scripting </vt:lpstr>
      <vt:lpstr>How JavaScript works</vt:lpstr>
      <vt:lpstr>JavaScript example</vt:lpstr>
      <vt:lpstr>Result in web browser</vt:lpstr>
      <vt:lpstr>Three ways to include JavaScript in a web page</vt:lpstr>
      <vt:lpstr>The DOM (Document Object Model) works</vt:lpstr>
      <vt:lpstr>Example: The DOM for a web page</vt:lpstr>
      <vt:lpstr>Example: The DOM for a web page</vt:lpstr>
      <vt:lpstr>The DOM scripting works</vt:lpstr>
      <vt:lpstr>Methods and properties for DOM Scripting</vt:lpstr>
      <vt:lpstr>How DOM scripting works</vt:lpstr>
      <vt:lpstr>DOM Example</vt:lpstr>
      <vt:lpstr>DOM code Example</vt:lpstr>
      <vt:lpstr>The Email List Application in JavaScripts (page 508)</vt:lpstr>
      <vt:lpstr>The Email List Application in JavaScripts (page 508)</vt:lpstr>
      <vt:lpstr>Introduction to jQuery</vt:lpstr>
      <vt:lpstr>What jQuery is and where to get it</vt:lpstr>
      <vt:lpstr>jQuery website</vt:lpstr>
      <vt:lpstr>jQuery libraries</vt:lpstr>
      <vt:lpstr>How to include jQuery and jQuery UI in your web pages</vt:lpstr>
      <vt:lpstr>Include the jQuery files from a Content Delivery Network</vt:lpstr>
      <vt:lpstr>Include the jQuery files when they’re on web site</vt:lpstr>
      <vt:lpstr>How to use jQuery</vt:lpstr>
      <vt:lpstr>How to use jQuery</vt:lpstr>
      <vt:lpstr>How to use jQuery</vt:lpstr>
      <vt:lpstr>Result in web browser</vt:lpstr>
      <vt:lpstr>The Email List Application in jQuery (page 516)</vt:lpstr>
      <vt:lpstr>How to use jQuery as non-programmer</vt:lpstr>
      <vt:lpstr>Image swap application</vt:lpstr>
      <vt:lpstr>Image swap application – jQuery code</vt:lpstr>
      <vt:lpstr>A slide shows application</vt:lpstr>
      <vt:lpstr>A slide shows application - code</vt:lpstr>
      <vt:lpstr>A slide shows application - code</vt:lpstr>
      <vt:lpstr>jQueryUI &amp; jQuery plugin</vt:lpstr>
      <vt:lpstr>Introduction to jQuery UI</vt:lpstr>
      <vt:lpstr>The four types of features provides by jQuery UI</vt:lpstr>
      <vt:lpstr>Include jQuery UI to your application</vt:lpstr>
      <vt:lpstr>How to use four of the most popular jQuery UI widget </vt:lpstr>
      <vt:lpstr>jQuery UI for accordions</vt:lpstr>
      <vt:lpstr>Example</vt:lpstr>
      <vt:lpstr>Code for accordion</vt:lpstr>
      <vt:lpstr>jQuery UI for Tabs widget</vt:lpstr>
      <vt:lpstr>Code for Tabs widget</vt:lpstr>
      <vt:lpstr>Code for Tabs widget</vt:lpstr>
      <vt:lpstr>jQuery UI for sortable lists</vt:lpstr>
      <vt:lpstr>jQuery UI for sortable lists</vt:lpstr>
      <vt:lpstr>Introduction to jQuery plugins</vt:lpstr>
      <vt:lpstr>Introduction to jQuery plugins</vt:lpstr>
      <vt:lpstr>Three the most popular plugins</vt:lpstr>
      <vt:lpstr>bxSliders plugin for carousels</vt:lpstr>
      <vt:lpstr>bxSliders plugin for carousels code</vt:lpstr>
      <vt:lpstr>Summary</vt:lpstr>
      <vt:lpstr>Summary</vt:lpstr>
      <vt:lpstr>Discussion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Viet Vy Van</cp:lastModifiedBy>
  <cp:revision>111</cp:revision>
  <dcterms:created xsi:type="dcterms:W3CDTF">2014-02-09T07:44:29Z</dcterms:created>
  <dcterms:modified xsi:type="dcterms:W3CDTF">2019-01-02T02:53:17Z</dcterms:modified>
</cp:coreProperties>
</file>