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8" r:id="rId3"/>
    <p:sldId id="259" r:id="rId4"/>
    <p:sldId id="262" r:id="rId5"/>
    <p:sldId id="263" r:id="rId6"/>
    <p:sldId id="290" r:id="rId7"/>
    <p:sldId id="264" r:id="rId8"/>
    <p:sldId id="265" r:id="rId9"/>
    <p:sldId id="291" r:id="rId10"/>
    <p:sldId id="266" r:id="rId11"/>
    <p:sldId id="303" r:id="rId12"/>
    <p:sldId id="267" r:id="rId13"/>
    <p:sldId id="268" r:id="rId14"/>
    <p:sldId id="292" r:id="rId15"/>
    <p:sldId id="269" r:id="rId16"/>
    <p:sldId id="270" r:id="rId17"/>
    <p:sldId id="271" r:id="rId18"/>
    <p:sldId id="293" r:id="rId19"/>
    <p:sldId id="272" r:id="rId20"/>
    <p:sldId id="294" r:id="rId21"/>
    <p:sldId id="273" r:id="rId22"/>
    <p:sldId id="274" r:id="rId23"/>
    <p:sldId id="295" r:id="rId24"/>
    <p:sldId id="275" r:id="rId25"/>
    <p:sldId id="276" r:id="rId26"/>
    <p:sldId id="277" r:id="rId27"/>
    <p:sldId id="278" r:id="rId28"/>
    <p:sldId id="279" r:id="rId29"/>
    <p:sldId id="297" r:id="rId30"/>
    <p:sldId id="280" r:id="rId31"/>
    <p:sldId id="281" r:id="rId32"/>
    <p:sldId id="282" r:id="rId33"/>
    <p:sldId id="300" r:id="rId34"/>
    <p:sldId id="283" r:id="rId35"/>
    <p:sldId id="284" r:id="rId36"/>
    <p:sldId id="301" r:id="rId37"/>
    <p:sldId id="285" r:id="rId38"/>
    <p:sldId id="286" r:id="rId39"/>
    <p:sldId id="287" r:id="rId40"/>
    <p:sldId id="288" r:id="rId41"/>
    <p:sldId id="302" r:id="rId42"/>
    <p:sldId id="298" r:id="rId43"/>
    <p:sldId id="299" r:id="rId44"/>
    <p:sldId id="260" r:id="rId45"/>
    <p:sldId id="261"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22" autoAdjust="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12/24/2018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239945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extLst>
      <p:ext uri="{BB962C8B-B14F-4D97-AF65-F5344CB8AC3E}">
        <p14:creationId xmlns:p14="http://schemas.microsoft.com/office/powerpoint/2010/main" val="194311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Mô</a:t>
            </a:r>
            <a:r>
              <a:rPr lang="en-US" baseline="0" dirty="0" smtClean="0"/>
              <a:t> </a:t>
            </a:r>
            <a:r>
              <a:rPr lang="en-US" baseline="0" dirty="0" err="1" smtClean="0"/>
              <a:t>tả</a:t>
            </a:r>
            <a:r>
              <a:rPr lang="en-US" baseline="0" dirty="0" smtClean="0"/>
              <a:t> </a:t>
            </a:r>
            <a:r>
              <a:rPr lang="en-US" baseline="0" dirty="0" err="1" smtClean="0"/>
              <a:t>nội</a:t>
            </a:r>
            <a:r>
              <a:rPr lang="en-US" baseline="0" dirty="0" smtClean="0"/>
              <a:t> dung </a:t>
            </a:r>
            <a:r>
              <a:rPr lang="en-US" baseline="0" dirty="0" err="1" smtClean="0"/>
              <a:t>mà</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phải</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môn</a:t>
            </a:r>
            <a:r>
              <a:rPr lang="en-US" baseline="0" dirty="0" smtClean="0"/>
              <a:t> </a:t>
            </a:r>
            <a:r>
              <a:rPr lang="en-US" baseline="0" dirty="0" err="1" smtClean="0"/>
              <a:t>học</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extLst>
      <p:ext uri="{BB962C8B-B14F-4D97-AF65-F5344CB8AC3E}">
        <p14:creationId xmlns:p14="http://schemas.microsoft.com/office/powerpoint/2010/main" val="1454263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Mô</a:t>
            </a:r>
            <a:r>
              <a:rPr lang="en-US" baseline="0" dirty="0" smtClean="0"/>
              <a:t> </a:t>
            </a:r>
            <a:r>
              <a:rPr lang="en-US" baseline="0" dirty="0" err="1" smtClean="0"/>
              <a:t>tả</a:t>
            </a:r>
            <a:r>
              <a:rPr lang="en-US" baseline="0" dirty="0" smtClean="0"/>
              <a:t> </a:t>
            </a:r>
            <a:r>
              <a:rPr lang="en-US" baseline="0" dirty="0" err="1" smtClean="0"/>
              <a:t>nội</a:t>
            </a:r>
            <a:r>
              <a:rPr lang="en-US" baseline="0" dirty="0" smtClean="0"/>
              <a:t> dung chi  </a:t>
            </a:r>
            <a:r>
              <a:rPr lang="en-US" baseline="0" dirty="0" err="1" smtClean="0"/>
              <a:t>tiết</a:t>
            </a:r>
            <a:r>
              <a:rPr lang="en-US" baseline="0" dirty="0" smtClean="0"/>
              <a:t> </a:t>
            </a:r>
            <a:r>
              <a:rPr lang="en-US" baseline="0" dirty="0" err="1" smtClean="0"/>
              <a:t>từng</a:t>
            </a:r>
            <a:r>
              <a:rPr lang="en-US" baseline="0" dirty="0" smtClean="0"/>
              <a:t> </a:t>
            </a:r>
            <a:r>
              <a:rPr lang="en-US" baseline="0" dirty="0" err="1" smtClean="0"/>
              <a:t>chuyên</a:t>
            </a:r>
            <a:r>
              <a:rPr lang="en-US" baseline="0" dirty="0" smtClean="0"/>
              <a:t> </a:t>
            </a:r>
            <a:r>
              <a:rPr lang="en-US" baseline="0" dirty="0" err="1" smtClean="0"/>
              <a:t>đề</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a:t>
            </a:fld>
            <a:endParaRPr lang="en-US"/>
          </a:p>
        </p:txBody>
      </p:sp>
    </p:spTree>
    <p:extLst>
      <p:ext uri="{BB962C8B-B14F-4D97-AF65-F5344CB8AC3E}">
        <p14:creationId xmlns:p14="http://schemas.microsoft.com/office/powerpoint/2010/main" val="124842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Mô</a:t>
            </a:r>
            <a:r>
              <a:rPr lang="en-US" baseline="0" dirty="0" smtClean="0"/>
              <a:t> </a:t>
            </a:r>
            <a:r>
              <a:rPr lang="en-US" baseline="0" dirty="0" err="1" smtClean="0"/>
              <a:t>tả</a:t>
            </a:r>
            <a:r>
              <a:rPr lang="en-US" baseline="0" dirty="0" smtClean="0"/>
              <a:t> </a:t>
            </a:r>
            <a:r>
              <a:rPr lang="en-US" baseline="0" dirty="0" err="1" smtClean="0"/>
              <a:t>nội</a:t>
            </a:r>
            <a:r>
              <a:rPr lang="en-US" baseline="0" dirty="0" smtClean="0"/>
              <a:t> dung chi  </a:t>
            </a:r>
            <a:r>
              <a:rPr lang="en-US" baseline="0" dirty="0" err="1" smtClean="0"/>
              <a:t>tiết</a:t>
            </a:r>
            <a:r>
              <a:rPr lang="en-US" baseline="0" dirty="0" smtClean="0"/>
              <a:t> </a:t>
            </a:r>
            <a:r>
              <a:rPr lang="en-US" baseline="0" dirty="0" err="1" smtClean="0"/>
              <a:t>từng</a:t>
            </a:r>
            <a:r>
              <a:rPr lang="en-US" baseline="0" dirty="0" smtClean="0"/>
              <a:t> </a:t>
            </a:r>
            <a:r>
              <a:rPr lang="en-US" baseline="0" dirty="0" err="1" smtClean="0"/>
              <a:t>chuyên</a:t>
            </a:r>
            <a:r>
              <a:rPr lang="en-US" baseline="0" dirty="0" smtClean="0"/>
              <a:t> </a:t>
            </a:r>
            <a:r>
              <a:rPr lang="en-US" baseline="0" dirty="0" err="1" smtClean="0"/>
              <a:t>đề</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a:t>
            </a:fld>
            <a:endParaRPr lang="en-US"/>
          </a:p>
        </p:txBody>
      </p:sp>
    </p:spTree>
    <p:extLst>
      <p:ext uri="{BB962C8B-B14F-4D97-AF65-F5344CB8AC3E}">
        <p14:creationId xmlns:p14="http://schemas.microsoft.com/office/powerpoint/2010/main" val="1105125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Tóm</a:t>
            </a:r>
            <a:r>
              <a:rPr lang="en-US" baseline="0" dirty="0" smtClean="0"/>
              <a:t> </a:t>
            </a:r>
            <a:r>
              <a:rPr lang="en-US" baseline="0" dirty="0" err="1" smtClean="0"/>
              <a:t>tắt</a:t>
            </a:r>
            <a:r>
              <a:rPr lang="en-US" baseline="0" dirty="0" smtClean="0"/>
              <a:t> </a:t>
            </a:r>
            <a:r>
              <a:rPr lang="en-US" baseline="0" dirty="0" err="1" smtClean="0"/>
              <a:t>lại</a:t>
            </a:r>
            <a:r>
              <a:rPr lang="en-US" baseline="0" dirty="0" smtClean="0"/>
              <a:t> </a:t>
            </a:r>
            <a:r>
              <a:rPr lang="en-US" baseline="0" dirty="0" err="1" smtClean="0"/>
              <a:t>nội</a:t>
            </a:r>
            <a:r>
              <a:rPr lang="en-US" baseline="0" dirty="0" smtClean="0"/>
              <a:t> dung </a:t>
            </a:r>
            <a:r>
              <a:rPr lang="en-US" baseline="0" dirty="0" err="1" smtClean="0"/>
              <a:t>đã</a:t>
            </a:r>
            <a:r>
              <a:rPr lang="en-US" baseline="0" dirty="0" smtClean="0"/>
              <a:t> </a:t>
            </a:r>
            <a:r>
              <a:rPr lang="en-US" baseline="0" dirty="0" err="1" smtClean="0"/>
              <a:t>học</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44</a:t>
            </a:fld>
            <a:endParaRPr lang="en-US"/>
          </a:p>
        </p:txBody>
      </p:sp>
    </p:spTree>
    <p:extLst>
      <p:ext uri="{BB962C8B-B14F-4D97-AF65-F5344CB8AC3E}">
        <p14:creationId xmlns:p14="http://schemas.microsoft.com/office/powerpoint/2010/main" val="4239824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Trả</a:t>
            </a:r>
            <a:r>
              <a:rPr lang="en-US" baseline="0" dirty="0" smtClean="0"/>
              <a:t> </a:t>
            </a:r>
            <a:r>
              <a:rPr lang="en-US" baseline="0" dirty="0" err="1" smtClean="0"/>
              <a:t>lời</a:t>
            </a:r>
            <a:r>
              <a:rPr lang="en-US" baseline="0" dirty="0" smtClean="0"/>
              <a:t> </a:t>
            </a:r>
            <a:r>
              <a:rPr lang="en-US" baseline="0" dirty="0" err="1" smtClean="0"/>
              <a:t>câu</a:t>
            </a:r>
            <a:r>
              <a:rPr lang="en-US" baseline="0" dirty="0" smtClean="0"/>
              <a:t> </a:t>
            </a:r>
            <a:r>
              <a:rPr lang="en-US" baseline="0" dirty="0" err="1" smtClean="0"/>
              <a:t>hỏi</a:t>
            </a:r>
            <a:r>
              <a:rPr lang="en-US" baseline="0" dirty="0" smtClean="0"/>
              <a:t> WHY?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45</a:t>
            </a:fld>
            <a:endParaRPr lang="en-US"/>
          </a:p>
        </p:txBody>
      </p:sp>
    </p:spTree>
    <p:extLst>
      <p:ext uri="{BB962C8B-B14F-4D97-AF65-F5344CB8AC3E}">
        <p14:creationId xmlns:p14="http://schemas.microsoft.com/office/powerpoint/2010/main" val="358569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dirty="0" smtClean="0"/>
              <a:t>Chapter 7</a:t>
            </a:r>
            <a:endParaRPr lang="en-US" dirty="0"/>
          </a:p>
        </p:txBody>
      </p:sp>
      <p:sp>
        <p:nvSpPr>
          <p:cNvPr id="3" name="Subtitle 2"/>
          <p:cNvSpPr>
            <a:spLocks noGrp="1"/>
          </p:cNvSpPr>
          <p:nvPr>
            <p:ph type="subTitle" idx="1"/>
          </p:nvPr>
        </p:nvSpPr>
        <p:spPr>
          <a:xfrm>
            <a:off x="1219200" y="2819400"/>
            <a:ext cx="7620000" cy="1752600"/>
          </a:xfrm>
        </p:spPr>
        <p:txBody>
          <a:bodyPr/>
          <a:lstStyle/>
          <a:p>
            <a:r>
              <a:rPr lang="en-US" sz="4000" dirty="0">
                <a:latin typeface="Impact"/>
                <a:cs typeface="Impact"/>
              </a:rPr>
              <a:t>How to work with </a:t>
            </a:r>
            <a:r>
              <a:rPr lang="en-US" sz="4000" dirty="0" smtClean="0">
                <a:latin typeface="Impact"/>
                <a:cs typeface="Impact"/>
              </a:rPr>
              <a:t>lists </a:t>
            </a:r>
            <a:r>
              <a:rPr lang="en-US" sz="4000">
                <a:latin typeface="Impact"/>
                <a:cs typeface="Impact"/>
              </a:rPr>
              <a:t>and </a:t>
            </a:r>
            <a:r>
              <a:rPr lang="en-US" sz="4000" smtClean="0">
                <a:latin typeface="Impact"/>
                <a:cs typeface="Impact"/>
              </a:rPr>
              <a:t>links, and navigation menus </a:t>
            </a:r>
            <a:endParaRPr lang="en-US" sz="4000" dirty="0">
              <a:latin typeface="Impact"/>
              <a:cs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code nested lists</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You can nest list by coding one list as an item for another list</a:t>
            </a:r>
          </a:p>
          <a:p>
            <a:pPr marL="0" indent="0">
              <a:buNone/>
            </a:pPr>
            <a:r>
              <a:rPr lang="en-US" sz="2800" dirty="0" smtClean="0">
                <a:latin typeface="Tahoma"/>
                <a:cs typeface="Tahoma"/>
              </a:rPr>
              <a:t>The list in a web browser</a:t>
            </a:r>
            <a:endParaRPr lang="en-US" sz="2800" dirty="0">
              <a:latin typeface="Tahoma"/>
              <a:cs typeface="Tahoma"/>
            </a:endParaRPr>
          </a:p>
        </p:txBody>
      </p:sp>
      <p:pic>
        <p:nvPicPr>
          <p:cNvPr id="4" name="Picture 3" descr="Screen Shot 2014-04-19 at 6.01.33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3124200"/>
            <a:ext cx="7391400" cy="3302000"/>
          </a:xfrm>
          <a:prstGeom prst="rect">
            <a:avLst/>
          </a:prstGeom>
        </p:spPr>
      </p:pic>
    </p:spTree>
    <p:extLst>
      <p:ext uri="{BB962C8B-B14F-4D97-AF65-F5344CB8AC3E}">
        <p14:creationId xmlns:p14="http://schemas.microsoft.com/office/powerpoint/2010/main" val="8892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code nested lists(cont</a:t>
            </a:r>
            <a:r>
              <a:rPr lang="en-US" dirty="0"/>
              <a:t>.)</a:t>
            </a:r>
          </a:p>
        </p:txBody>
      </p:sp>
      <p:pic>
        <p:nvPicPr>
          <p:cNvPr id="5" name="Picture 4"/>
          <p:cNvPicPr>
            <a:picLocks noChangeAspect="1"/>
          </p:cNvPicPr>
          <p:nvPr/>
        </p:nvPicPr>
        <p:blipFill>
          <a:blip r:embed="rId2"/>
          <a:stretch>
            <a:fillRect/>
          </a:stretch>
        </p:blipFill>
        <p:spPr>
          <a:xfrm>
            <a:off x="1219200" y="1432878"/>
            <a:ext cx="6438900" cy="4276725"/>
          </a:xfrm>
          <a:prstGeom prst="rect">
            <a:avLst/>
          </a:prstGeom>
        </p:spPr>
      </p:pic>
    </p:spTree>
    <p:extLst>
      <p:ext uri="{BB962C8B-B14F-4D97-AF65-F5344CB8AC3E}">
        <p14:creationId xmlns:p14="http://schemas.microsoft.com/office/powerpoint/2010/main" val="263522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code description lists</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A description list consists of terms and descriptions for those terms. In HTML4, this type of list was called a definition list</a:t>
            </a:r>
          </a:p>
          <a:p>
            <a:pPr marL="0" indent="0">
              <a:buNone/>
            </a:pPr>
            <a:r>
              <a:rPr lang="en-US" sz="2800" dirty="0" smtClean="0">
                <a:latin typeface="Tahoma"/>
                <a:cs typeface="Tahoma"/>
              </a:rPr>
              <a:t>Elements that create description lists</a:t>
            </a:r>
            <a:endParaRPr lang="en-US" sz="2800" dirty="0">
              <a:latin typeface="Tahoma"/>
              <a:cs typeface="Tahoma"/>
            </a:endParaRPr>
          </a:p>
        </p:txBody>
      </p:sp>
      <p:pic>
        <p:nvPicPr>
          <p:cNvPr id="4" name="Picture 3" descr="Screen Shot 2014-04-19 at 6.02.3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657600"/>
            <a:ext cx="7721600" cy="1612900"/>
          </a:xfrm>
          <a:prstGeom prst="rect">
            <a:avLst/>
          </a:prstGeom>
        </p:spPr>
      </p:pic>
    </p:spTree>
    <p:extLst>
      <p:ext uri="{BB962C8B-B14F-4D97-AF65-F5344CB8AC3E}">
        <p14:creationId xmlns:p14="http://schemas.microsoft.com/office/powerpoint/2010/main" val="120798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description </a:t>
            </a:r>
            <a:r>
              <a:rPr lang="en-US" dirty="0" smtClean="0"/>
              <a:t>lists (cont.)</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The list in a web browser</a:t>
            </a:r>
            <a:endParaRPr lang="en-US" sz="2800" dirty="0">
              <a:latin typeface="Tahoma"/>
              <a:cs typeface="Tahoma"/>
            </a:endParaRPr>
          </a:p>
        </p:txBody>
      </p:sp>
      <p:pic>
        <p:nvPicPr>
          <p:cNvPr id="4" name="Picture 3" descr="Screen Shot 2014-04-19 at 6.02.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209800"/>
            <a:ext cx="6819900" cy="3771900"/>
          </a:xfrm>
          <a:prstGeom prst="rect">
            <a:avLst/>
          </a:prstGeom>
        </p:spPr>
      </p:pic>
    </p:spTree>
    <p:extLst>
      <p:ext uri="{BB962C8B-B14F-4D97-AF65-F5344CB8AC3E}">
        <p14:creationId xmlns:p14="http://schemas.microsoft.com/office/powerpoint/2010/main" val="386152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unordered lists (cont.)</a:t>
            </a:r>
          </a:p>
        </p:txBody>
      </p:sp>
      <p:pic>
        <p:nvPicPr>
          <p:cNvPr id="5" name="Picture 4"/>
          <p:cNvPicPr>
            <a:picLocks noChangeAspect="1"/>
          </p:cNvPicPr>
          <p:nvPr/>
        </p:nvPicPr>
        <p:blipFill>
          <a:blip r:embed="rId2"/>
          <a:stretch>
            <a:fillRect/>
          </a:stretch>
        </p:blipFill>
        <p:spPr>
          <a:xfrm>
            <a:off x="0" y="1728787"/>
            <a:ext cx="9133916" cy="3300413"/>
          </a:xfrm>
          <a:prstGeom prst="rect">
            <a:avLst/>
          </a:prstGeom>
        </p:spPr>
      </p:pic>
    </p:spTree>
    <p:extLst>
      <p:ext uri="{BB962C8B-B14F-4D97-AF65-F5344CB8AC3E}">
        <p14:creationId xmlns:p14="http://schemas.microsoft.com/office/powerpoint/2010/main" val="198608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sz="4000" dirty="0" smtClean="0">
                <a:latin typeface="Impact"/>
                <a:cs typeface="Impact"/>
              </a:rPr>
              <a:t>How to format lists</a:t>
            </a:r>
            <a:endParaRPr lang="en-US" sz="4000" dirty="0">
              <a:latin typeface="Impact"/>
              <a:cs typeface="Impact"/>
            </a:endParaRPr>
          </a:p>
        </p:txBody>
      </p:sp>
    </p:spTree>
    <p:extLst>
      <p:ext uri="{BB962C8B-B14F-4D97-AF65-F5344CB8AC3E}">
        <p14:creationId xmlns:p14="http://schemas.microsoft.com/office/powerpoint/2010/main" val="255048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change the bullets for an unordered list</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Properties for formatting unordered lists</a:t>
            </a:r>
          </a:p>
          <a:p>
            <a:pPr marL="0" indent="0">
              <a:buNone/>
            </a:pPr>
            <a:endParaRPr lang="en-US" sz="2800" dirty="0">
              <a:latin typeface="Tahoma"/>
              <a:cs typeface="Tahoma"/>
            </a:endParaRPr>
          </a:p>
          <a:p>
            <a:pPr marL="0" indent="0">
              <a:buNone/>
            </a:pPr>
            <a:endParaRPr lang="en-US" sz="2800" dirty="0" smtClean="0">
              <a:latin typeface="Tahoma"/>
              <a:cs typeface="Tahoma"/>
            </a:endParaRPr>
          </a:p>
          <a:p>
            <a:pPr marL="0" indent="0">
              <a:buNone/>
            </a:pPr>
            <a:endParaRPr lang="en-US" sz="2800" dirty="0">
              <a:latin typeface="Tahoma"/>
              <a:cs typeface="Tahoma"/>
            </a:endParaRPr>
          </a:p>
          <a:p>
            <a:pPr marL="0" indent="0">
              <a:buNone/>
            </a:pPr>
            <a:r>
              <a:rPr lang="en-US" sz="2800" dirty="0" smtClean="0">
                <a:latin typeface="Tahoma"/>
                <a:cs typeface="Tahoma"/>
              </a:rPr>
              <a:t>Value for the list-style-type property of an unordered list</a:t>
            </a:r>
            <a:endParaRPr lang="en-US" sz="2800" dirty="0">
              <a:latin typeface="Tahoma"/>
              <a:cs typeface="Tahoma"/>
            </a:endParaRPr>
          </a:p>
        </p:txBody>
      </p:sp>
      <p:pic>
        <p:nvPicPr>
          <p:cNvPr id="4" name="Picture 3" descr="Screen Shot 2014-04-19 at 6.06.32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133600"/>
            <a:ext cx="8039100" cy="1485900"/>
          </a:xfrm>
          <a:prstGeom prst="rect">
            <a:avLst/>
          </a:prstGeom>
        </p:spPr>
      </p:pic>
      <p:pic>
        <p:nvPicPr>
          <p:cNvPr id="5" name="Picture 4" descr="Screen Shot 2014-04-19 at 6.06.36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4572000"/>
            <a:ext cx="4140200" cy="1803400"/>
          </a:xfrm>
          <a:prstGeom prst="rect">
            <a:avLst/>
          </a:prstGeom>
        </p:spPr>
      </p:pic>
    </p:spTree>
    <p:extLst>
      <p:ext uri="{BB962C8B-B14F-4D97-AF65-F5344CB8AC3E}">
        <p14:creationId xmlns:p14="http://schemas.microsoft.com/office/powerpoint/2010/main" val="1700984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The lists in a web browser</a:t>
            </a:r>
            <a:endParaRPr lang="en-US" sz="2800" dirty="0">
              <a:latin typeface="Tahoma"/>
              <a:cs typeface="Tahoma"/>
            </a:endParaRPr>
          </a:p>
        </p:txBody>
      </p:sp>
      <p:pic>
        <p:nvPicPr>
          <p:cNvPr id="4" name="Picture 3" descr="Screen Shot 2014-04-19 at 6.06.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934200" cy="3928241"/>
          </a:xfrm>
          <a:prstGeom prst="rect">
            <a:avLst/>
          </a:prstGeom>
        </p:spPr>
      </p:pic>
    </p:spTree>
    <p:extLst>
      <p:ext uri="{BB962C8B-B14F-4D97-AF65-F5344CB8AC3E}">
        <p14:creationId xmlns:p14="http://schemas.microsoft.com/office/powerpoint/2010/main" val="160236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unordered lists (cont.)</a:t>
            </a:r>
          </a:p>
        </p:txBody>
      </p:sp>
      <p:pic>
        <p:nvPicPr>
          <p:cNvPr id="5" name="Picture 4"/>
          <p:cNvPicPr>
            <a:picLocks noChangeAspect="1"/>
          </p:cNvPicPr>
          <p:nvPr/>
        </p:nvPicPr>
        <p:blipFill>
          <a:blip r:embed="rId2"/>
          <a:stretch>
            <a:fillRect/>
          </a:stretch>
        </p:blipFill>
        <p:spPr>
          <a:xfrm>
            <a:off x="838200" y="1590675"/>
            <a:ext cx="6400800" cy="4847511"/>
          </a:xfrm>
          <a:prstGeom prst="rect">
            <a:avLst/>
          </a:prstGeom>
        </p:spPr>
      </p:pic>
    </p:spTree>
    <p:extLst>
      <p:ext uri="{BB962C8B-B14F-4D97-AF65-F5344CB8AC3E}">
        <p14:creationId xmlns:p14="http://schemas.microsoft.com/office/powerpoint/2010/main" val="35075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change the numbering system for an ordered list</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Common values for the list-style-type property of an ordered list</a:t>
            </a:r>
            <a:endParaRPr lang="en-US" sz="2800" dirty="0">
              <a:latin typeface="Tahoma"/>
              <a:cs typeface="Tahoma"/>
            </a:endParaRPr>
          </a:p>
        </p:txBody>
      </p:sp>
      <p:pic>
        <p:nvPicPr>
          <p:cNvPr id="4" name="Picture 3" descr="Screen Shot 2014-04-19 at 6.09.0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666999"/>
            <a:ext cx="6781800" cy="2875043"/>
          </a:xfrm>
          <a:prstGeom prst="rect">
            <a:avLst/>
          </a:prstGeom>
        </p:spPr>
      </p:pic>
    </p:spTree>
    <p:extLst>
      <p:ext uri="{BB962C8B-B14F-4D97-AF65-F5344CB8AC3E}">
        <p14:creationId xmlns:p14="http://schemas.microsoft.com/office/powerpoint/2010/main" val="424022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dirty="0" smtClean="0"/>
              <a:t>Objectives</a:t>
            </a:r>
            <a:endParaRPr lang="en-US" dirty="0"/>
          </a:p>
        </p:txBody>
      </p:sp>
      <p:sp>
        <p:nvSpPr>
          <p:cNvPr id="4099" name="Rectangle 3"/>
          <p:cNvSpPr>
            <a:spLocks noGrp="1" noChangeArrowheads="1"/>
          </p:cNvSpPr>
          <p:nvPr>
            <p:ph type="body" idx="1"/>
          </p:nvPr>
        </p:nvSpPr>
        <p:spPr/>
        <p:txBody>
          <a:bodyPr/>
          <a:lstStyle/>
          <a:p>
            <a:r>
              <a:rPr lang="en-US" sz="2800" dirty="0">
                <a:latin typeface="Tahoma"/>
                <a:cs typeface="Tahoma"/>
              </a:rPr>
              <a:t>How to code </a:t>
            </a:r>
            <a:r>
              <a:rPr lang="en-US" sz="2800" dirty="0" smtClean="0">
                <a:latin typeface="Tahoma"/>
                <a:cs typeface="Tahoma"/>
              </a:rPr>
              <a:t>lists</a:t>
            </a:r>
            <a:endParaRPr lang="en-US" sz="2800" dirty="0">
              <a:latin typeface="Tahoma"/>
              <a:cs typeface="Tahoma"/>
            </a:endParaRPr>
          </a:p>
          <a:p>
            <a:r>
              <a:rPr lang="en-US" sz="2800" dirty="0" smtClean="0">
                <a:latin typeface="Tahoma"/>
                <a:cs typeface="Tahoma"/>
              </a:rPr>
              <a:t>How </a:t>
            </a:r>
            <a:r>
              <a:rPr lang="en-US" sz="2800" dirty="0">
                <a:latin typeface="Tahoma"/>
                <a:cs typeface="Tahoma"/>
              </a:rPr>
              <a:t>to format </a:t>
            </a:r>
            <a:r>
              <a:rPr lang="en-US" sz="2800" dirty="0" smtClean="0">
                <a:latin typeface="Tahoma"/>
                <a:cs typeface="Tahoma"/>
              </a:rPr>
              <a:t>lists</a:t>
            </a:r>
            <a:endParaRPr lang="en-US" sz="2800" dirty="0">
              <a:latin typeface="Tahoma"/>
              <a:cs typeface="Tahoma"/>
            </a:endParaRPr>
          </a:p>
          <a:p>
            <a:r>
              <a:rPr lang="en-US" sz="2800" dirty="0" smtClean="0">
                <a:latin typeface="Tahoma"/>
                <a:cs typeface="Tahoma"/>
              </a:rPr>
              <a:t>How </a:t>
            </a:r>
            <a:r>
              <a:rPr lang="en-US" sz="2800" dirty="0">
                <a:latin typeface="Tahoma"/>
                <a:cs typeface="Tahoma"/>
              </a:rPr>
              <a:t>to code links </a:t>
            </a:r>
          </a:p>
          <a:p>
            <a:r>
              <a:rPr lang="en-US" sz="2800" dirty="0" smtClean="0">
                <a:latin typeface="Tahoma"/>
                <a:cs typeface="Tahoma"/>
              </a:rPr>
              <a:t>How </a:t>
            </a:r>
            <a:r>
              <a:rPr lang="en-US" sz="2800" dirty="0">
                <a:latin typeface="Tahoma"/>
                <a:cs typeface="Tahoma"/>
              </a:rPr>
              <a:t>to </a:t>
            </a:r>
            <a:r>
              <a:rPr lang="en-US" sz="2800">
                <a:latin typeface="Tahoma"/>
                <a:cs typeface="Tahoma"/>
              </a:rPr>
              <a:t>create </a:t>
            </a:r>
            <a:r>
              <a:rPr lang="en-US" sz="2800" smtClean="0">
                <a:latin typeface="Tahoma"/>
                <a:cs typeface="Tahoma"/>
              </a:rPr>
              <a:t>navigation menus</a:t>
            </a:r>
            <a:endParaRPr lang="en-US" sz="2800" dirty="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change the numbering system for an ordered list(cont</a:t>
            </a:r>
            <a:r>
              <a:rPr lang="en-US" dirty="0"/>
              <a:t>.)</a:t>
            </a:r>
          </a:p>
        </p:txBody>
      </p:sp>
      <p:pic>
        <p:nvPicPr>
          <p:cNvPr id="6" name="Picture 5"/>
          <p:cNvPicPr>
            <a:picLocks noChangeAspect="1"/>
          </p:cNvPicPr>
          <p:nvPr/>
        </p:nvPicPr>
        <p:blipFill>
          <a:blip r:embed="rId2"/>
          <a:stretch>
            <a:fillRect/>
          </a:stretch>
        </p:blipFill>
        <p:spPr>
          <a:xfrm>
            <a:off x="0" y="2624137"/>
            <a:ext cx="9144000" cy="1609725"/>
          </a:xfrm>
          <a:prstGeom prst="rect">
            <a:avLst/>
          </a:prstGeom>
        </p:spPr>
      </p:pic>
    </p:spTree>
    <p:extLst>
      <p:ext uri="{BB962C8B-B14F-4D97-AF65-F5344CB8AC3E}">
        <p14:creationId xmlns:p14="http://schemas.microsoft.com/office/powerpoint/2010/main" val="3215243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change the numbering system for an ordered </a:t>
            </a:r>
            <a:r>
              <a:rPr lang="en-US" smtClean="0"/>
              <a:t>list(cont.)</a:t>
            </a:r>
            <a:endParaRPr lang="en-US"/>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The list in a web browser</a:t>
            </a:r>
            <a:endParaRPr lang="en-US" sz="2800" dirty="0">
              <a:latin typeface="Tahoma"/>
              <a:cs typeface="Tahoma"/>
            </a:endParaRPr>
          </a:p>
        </p:txBody>
      </p:sp>
      <p:pic>
        <p:nvPicPr>
          <p:cNvPr id="4" name="Picture 3" descr="Screen Shot 2014-04-19 at 6.09.1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286000"/>
            <a:ext cx="8366664" cy="2209800"/>
          </a:xfrm>
          <a:prstGeom prst="rect">
            <a:avLst/>
          </a:prstGeom>
        </p:spPr>
      </p:pic>
    </p:spTree>
    <p:extLst>
      <p:ext uri="{BB962C8B-B14F-4D97-AF65-F5344CB8AC3E}">
        <p14:creationId xmlns:p14="http://schemas.microsoft.com/office/powerpoint/2010/main" val="403335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change the alignment of list items</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Use margins and padding to control the indentation for the items in an ordered or unordered list, and to control the space between the bullets or numbers and the text that follows</a:t>
            </a:r>
          </a:p>
          <a:p>
            <a:pPr marL="0" indent="0">
              <a:buNone/>
            </a:pPr>
            <a:r>
              <a:rPr lang="en-US" sz="2800" dirty="0" smtClean="0">
                <a:latin typeface="Tahoma"/>
                <a:cs typeface="Tahoma"/>
              </a:rPr>
              <a:t>The list in a web browser</a:t>
            </a:r>
            <a:endParaRPr lang="en-US" sz="2800" dirty="0">
              <a:latin typeface="Tahoma"/>
              <a:cs typeface="Tahoma"/>
            </a:endParaRPr>
          </a:p>
        </p:txBody>
      </p:sp>
      <p:pic>
        <p:nvPicPr>
          <p:cNvPr id="4" name="Picture 3" descr="Screen Shot 2014-04-19 at 6.12.19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3886200"/>
            <a:ext cx="5143500" cy="2057400"/>
          </a:xfrm>
          <a:prstGeom prst="rect">
            <a:avLst/>
          </a:prstGeom>
        </p:spPr>
      </p:pic>
    </p:spTree>
    <p:extLst>
      <p:ext uri="{BB962C8B-B14F-4D97-AF65-F5344CB8AC3E}">
        <p14:creationId xmlns:p14="http://schemas.microsoft.com/office/powerpoint/2010/main" val="202110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unordered lists (cont.)</a:t>
            </a:r>
          </a:p>
        </p:txBody>
      </p:sp>
      <p:pic>
        <p:nvPicPr>
          <p:cNvPr id="4" name="Picture 3"/>
          <p:cNvPicPr>
            <a:picLocks noChangeAspect="1"/>
          </p:cNvPicPr>
          <p:nvPr/>
        </p:nvPicPr>
        <p:blipFill>
          <a:blip r:embed="rId2"/>
          <a:stretch>
            <a:fillRect/>
          </a:stretch>
        </p:blipFill>
        <p:spPr>
          <a:xfrm>
            <a:off x="285214" y="2209800"/>
            <a:ext cx="8573571" cy="2590800"/>
          </a:xfrm>
          <a:prstGeom prst="rect">
            <a:avLst/>
          </a:prstGeom>
        </p:spPr>
      </p:pic>
    </p:spTree>
    <p:extLst>
      <p:ext uri="{BB962C8B-B14F-4D97-AF65-F5344CB8AC3E}">
        <p14:creationId xmlns:p14="http://schemas.microsoft.com/office/powerpoint/2010/main" val="3984630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sz="4000" dirty="0" smtClean="0">
                <a:latin typeface="Impact"/>
                <a:cs typeface="Impact"/>
              </a:rPr>
              <a:t>How to code links</a:t>
            </a:r>
            <a:endParaRPr lang="en-US" sz="4000" dirty="0">
              <a:latin typeface="Impact"/>
              <a:cs typeface="Impact"/>
            </a:endParaRPr>
          </a:p>
        </p:txBody>
      </p:sp>
    </p:spTree>
    <p:extLst>
      <p:ext uri="{BB962C8B-B14F-4D97-AF65-F5344CB8AC3E}">
        <p14:creationId xmlns:p14="http://schemas.microsoft.com/office/powerpoint/2010/main" val="60358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links to </a:t>
            </a:r>
            <a:r>
              <a:rPr lang="en-US" smtClean="0"/>
              <a:t>another page</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Use the &lt;a&gt; element to create a link that loads another web page.</a:t>
            </a:r>
          </a:p>
          <a:p>
            <a:pPr marL="0" indent="0">
              <a:buNone/>
            </a:pPr>
            <a:r>
              <a:rPr lang="en-US" sz="2800" dirty="0" smtClean="0">
                <a:latin typeface="Tahoma"/>
                <a:cs typeface="Tahoma"/>
              </a:rPr>
              <a:t>Four attributes of the &lt;a&gt; element</a:t>
            </a:r>
          </a:p>
          <a:p>
            <a:pPr marL="0" indent="0">
              <a:buNone/>
            </a:pPr>
            <a:endParaRPr lang="en-US" sz="2800" dirty="0">
              <a:latin typeface="Tahoma"/>
              <a:cs typeface="Tahoma"/>
            </a:endParaRPr>
          </a:p>
          <a:p>
            <a:pPr marL="0" indent="0">
              <a:buNone/>
            </a:pPr>
            <a:endParaRPr lang="en-US" sz="2800" dirty="0" smtClean="0">
              <a:latin typeface="Tahoma"/>
              <a:cs typeface="Tahoma"/>
            </a:endParaRPr>
          </a:p>
          <a:p>
            <a:pPr marL="0" indent="0">
              <a:buNone/>
            </a:pPr>
            <a:endParaRPr lang="en-US" sz="2800" dirty="0">
              <a:latin typeface="Tahoma"/>
              <a:cs typeface="Tahoma"/>
            </a:endParaRPr>
          </a:p>
          <a:p>
            <a:pPr marL="0" indent="0">
              <a:buNone/>
            </a:pPr>
            <a:endParaRPr lang="en-US" sz="2800" dirty="0" smtClean="0">
              <a:latin typeface="Tahoma"/>
              <a:cs typeface="Tahoma"/>
            </a:endParaRPr>
          </a:p>
          <a:p>
            <a:pPr marL="0" indent="0">
              <a:buNone/>
            </a:pPr>
            <a:endParaRPr lang="en-US" sz="2800" dirty="0" smtClean="0">
              <a:latin typeface="Tahoma"/>
              <a:cs typeface="Tahoma"/>
            </a:endParaRPr>
          </a:p>
          <a:p>
            <a:pPr marL="0" indent="0">
              <a:buNone/>
            </a:pPr>
            <a:r>
              <a:rPr lang="en-US" sz="2800" dirty="0" smtClean="0">
                <a:latin typeface="Tahoma"/>
                <a:cs typeface="Tahoma"/>
              </a:rPr>
              <a:t>A link that starts an email message</a:t>
            </a:r>
            <a:endParaRPr lang="en-US" sz="2800" dirty="0">
              <a:latin typeface="Tahoma"/>
              <a:cs typeface="Tahoma"/>
            </a:endParaRPr>
          </a:p>
        </p:txBody>
      </p:sp>
      <p:pic>
        <p:nvPicPr>
          <p:cNvPr id="4" name="Picture 3" descr="Screen Shot 2014-04-19 at 6.14.0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200400"/>
            <a:ext cx="8431967" cy="2286000"/>
          </a:xfrm>
          <a:prstGeom prst="rect">
            <a:avLst/>
          </a:prstGeom>
        </p:spPr>
      </p:pic>
    </p:spTree>
    <p:extLst>
      <p:ext uri="{BB962C8B-B14F-4D97-AF65-F5344CB8AC3E}">
        <p14:creationId xmlns:p14="http://schemas.microsoft.com/office/powerpoint/2010/main" val="4107436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links to another page</a:t>
            </a:r>
            <a:endParaRPr lang="en-US" dirty="0"/>
          </a:p>
        </p:txBody>
      </p:sp>
      <p:sp>
        <p:nvSpPr>
          <p:cNvPr id="3" name="Content Placeholder 2"/>
          <p:cNvSpPr>
            <a:spLocks noGrp="1"/>
          </p:cNvSpPr>
          <p:nvPr>
            <p:ph idx="1"/>
          </p:nvPr>
        </p:nvSpPr>
        <p:spPr>
          <a:xfrm>
            <a:off x="457200" y="1798637"/>
            <a:ext cx="8229600" cy="4525963"/>
          </a:xfrm>
        </p:spPr>
        <p:txBody>
          <a:bodyPr/>
          <a:lstStyle/>
          <a:p>
            <a:pPr marL="0" indent="0">
              <a:buNone/>
            </a:pPr>
            <a:endParaRPr lang="en-US" sz="2800" dirty="0">
              <a:latin typeface="Tahoma"/>
              <a:cs typeface="Tahoma"/>
            </a:endParaRPr>
          </a:p>
          <a:p>
            <a:pPr marL="0" indent="0">
              <a:buNone/>
            </a:pPr>
            <a:endParaRPr lang="en-US" sz="2800" smtClean="0">
              <a:latin typeface="Tahoma"/>
              <a:cs typeface="Tahoma"/>
            </a:endParaRPr>
          </a:p>
          <a:p>
            <a:pPr marL="0" indent="0">
              <a:buNone/>
            </a:pPr>
            <a:endParaRPr lang="en-US" sz="2800">
              <a:latin typeface="Tahoma"/>
              <a:cs typeface="Tahoma"/>
            </a:endParaRPr>
          </a:p>
          <a:p>
            <a:pPr marL="0" indent="0">
              <a:buNone/>
            </a:pPr>
            <a:r>
              <a:rPr lang="en-US" sz="2800" smtClean="0">
                <a:latin typeface="Tahoma"/>
                <a:cs typeface="Tahoma"/>
              </a:rPr>
              <a:t>The </a:t>
            </a:r>
            <a:r>
              <a:rPr lang="en-US" sz="2800" dirty="0" smtClean="0">
                <a:latin typeface="Tahoma"/>
                <a:cs typeface="Tahoma"/>
              </a:rPr>
              <a:t>text and image links in a web browser</a:t>
            </a:r>
            <a:endParaRPr lang="en-US" sz="2800" dirty="0">
              <a:latin typeface="Tahoma"/>
              <a:cs typeface="Tahoma"/>
            </a:endParaRPr>
          </a:p>
        </p:txBody>
      </p:sp>
      <p:pic>
        <p:nvPicPr>
          <p:cNvPr id="4" name="Picture 3" descr="Screen Shot 2014-04-19 at 6.14.13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114800"/>
            <a:ext cx="4876800" cy="2495107"/>
          </a:xfrm>
          <a:prstGeom prst="rect">
            <a:avLst/>
          </a:prstGeom>
        </p:spPr>
      </p:pic>
      <p:pic>
        <p:nvPicPr>
          <p:cNvPr id="7" name="Picture 6"/>
          <p:cNvPicPr>
            <a:picLocks noChangeAspect="1"/>
          </p:cNvPicPr>
          <p:nvPr/>
        </p:nvPicPr>
        <p:blipFill>
          <a:blip r:embed="rId3"/>
          <a:stretch>
            <a:fillRect/>
          </a:stretch>
        </p:blipFill>
        <p:spPr>
          <a:xfrm>
            <a:off x="0" y="1397893"/>
            <a:ext cx="9039225" cy="1623813"/>
          </a:xfrm>
          <a:prstGeom prst="rect">
            <a:avLst/>
          </a:prstGeom>
        </p:spPr>
      </p:pic>
    </p:spTree>
    <p:extLst>
      <p:ext uri="{BB962C8B-B14F-4D97-AF65-F5344CB8AC3E}">
        <p14:creationId xmlns:p14="http://schemas.microsoft.com/office/powerpoint/2010/main" val="821120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format links</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Apply the same formatting for the :hover and :focus selectors.</a:t>
            </a:r>
          </a:p>
          <a:p>
            <a:pPr marL="0" indent="0">
              <a:buNone/>
            </a:pPr>
            <a:r>
              <a:rPr lang="en-US" sz="2800" dirty="0" smtClean="0">
                <a:latin typeface="Tahoma"/>
                <a:cs typeface="Tahoma"/>
              </a:rPr>
              <a:t>Common CSS pseudo-classes for formatting links</a:t>
            </a:r>
            <a:endParaRPr lang="en-US" sz="2800" dirty="0">
              <a:latin typeface="Tahoma"/>
              <a:cs typeface="Tahoma"/>
            </a:endParaRPr>
          </a:p>
        </p:txBody>
      </p:sp>
      <p:pic>
        <p:nvPicPr>
          <p:cNvPr id="4" name="Picture 3" descr="Screen Shot 2014-04-19 at 6.18.0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200400"/>
            <a:ext cx="7315200" cy="2451100"/>
          </a:xfrm>
          <a:prstGeom prst="rect">
            <a:avLst/>
          </a:prstGeom>
        </p:spPr>
      </p:pic>
    </p:spTree>
    <p:extLst>
      <p:ext uri="{BB962C8B-B14F-4D97-AF65-F5344CB8AC3E}">
        <p14:creationId xmlns:p14="http://schemas.microsoft.com/office/powerpoint/2010/main" val="2387288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format </a:t>
            </a:r>
            <a:r>
              <a:rPr lang="en-US" dirty="0" smtClean="0"/>
              <a:t>links (cont.)</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The properties for removing underlines and borders</a:t>
            </a:r>
          </a:p>
          <a:p>
            <a:pPr marL="0" indent="0">
              <a:buNone/>
            </a:pPr>
            <a:endParaRPr lang="en-US" sz="2800" dirty="0">
              <a:latin typeface="Tahoma"/>
              <a:cs typeface="Tahoma"/>
            </a:endParaRPr>
          </a:p>
          <a:p>
            <a:pPr marL="0" indent="0">
              <a:buNone/>
            </a:pPr>
            <a:endParaRPr lang="en-US" sz="2800" dirty="0" smtClean="0">
              <a:latin typeface="Tahoma"/>
              <a:cs typeface="Tahoma"/>
            </a:endParaRPr>
          </a:p>
          <a:p>
            <a:pPr marL="0" indent="0">
              <a:buNone/>
            </a:pPr>
            <a:endParaRPr lang="en-US" sz="2800" dirty="0">
              <a:latin typeface="Tahoma"/>
              <a:cs typeface="Tahoma"/>
            </a:endParaRPr>
          </a:p>
          <a:p>
            <a:pPr marL="0" indent="0">
              <a:buNone/>
            </a:pPr>
            <a:r>
              <a:rPr lang="en-US" sz="2800" dirty="0" smtClean="0">
                <a:latin typeface="Tahoma"/>
                <a:cs typeface="Tahoma"/>
              </a:rPr>
              <a:t>The links in a web browser with the focus on the third link</a:t>
            </a:r>
            <a:endParaRPr lang="en-US" sz="2800" dirty="0">
              <a:latin typeface="Tahoma"/>
              <a:cs typeface="Tahoma"/>
            </a:endParaRPr>
          </a:p>
        </p:txBody>
      </p:sp>
      <p:pic>
        <p:nvPicPr>
          <p:cNvPr id="4" name="Picture 3" descr="Screen Shot 2014-04-19 at 6.18.0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590800"/>
            <a:ext cx="7404100" cy="1308100"/>
          </a:xfrm>
          <a:prstGeom prst="rect">
            <a:avLst/>
          </a:prstGeom>
        </p:spPr>
      </p:pic>
      <p:pic>
        <p:nvPicPr>
          <p:cNvPr id="5" name="Picture 4" descr="Screen Shot 2014-04-19 at 6.18.09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4953000"/>
            <a:ext cx="4419600" cy="1406882"/>
          </a:xfrm>
          <a:prstGeom prst="rect">
            <a:avLst/>
          </a:prstGeom>
        </p:spPr>
      </p:pic>
    </p:spTree>
    <p:extLst>
      <p:ext uri="{BB962C8B-B14F-4D97-AF65-F5344CB8AC3E}">
        <p14:creationId xmlns:p14="http://schemas.microsoft.com/office/powerpoint/2010/main" val="1391838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Example</a:t>
            </a:r>
          </a:p>
        </p:txBody>
      </p:sp>
      <p:pic>
        <p:nvPicPr>
          <p:cNvPr id="4" name="Picture 3"/>
          <p:cNvPicPr>
            <a:picLocks noChangeAspect="1"/>
          </p:cNvPicPr>
          <p:nvPr/>
        </p:nvPicPr>
        <p:blipFill>
          <a:blip r:embed="rId2"/>
          <a:stretch>
            <a:fillRect/>
          </a:stretch>
        </p:blipFill>
        <p:spPr>
          <a:xfrm>
            <a:off x="1069142" y="2209800"/>
            <a:ext cx="6931858" cy="3196460"/>
          </a:xfrm>
          <a:prstGeom prst="rect">
            <a:avLst/>
          </a:prstGeom>
        </p:spPr>
      </p:pic>
    </p:spTree>
    <p:extLst>
      <p:ext uri="{BB962C8B-B14F-4D97-AF65-F5344CB8AC3E}">
        <p14:creationId xmlns:p14="http://schemas.microsoft.com/office/powerpoint/2010/main" val="12877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2819400"/>
            <a:ext cx="8229600" cy="1143000"/>
          </a:xfrm>
        </p:spPr>
        <p:txBody>
          <a:bodyPr/>
          <a:lstStyle/>
          <a:p>
            <a:r>
              <a:rPr lang="en-US" sz="4000" dirty="0" smtClean="0">
                <a:latin typeface="Impact"/>
                <a:cs typeface="Impact"/>
              </a:rPr>
              <a:t>How to code lists</a:t>
            </a:r>
            <a:endParaRPr lang="en-US" sz="4000" dirty="0">
              <a:latin typeface="Impact"/>
              <a:cs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use a link to open a new browser window or tab</a:t>
            </a: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Tahoma"/>
                <a:cs typeface="Tahoma"/>
              </a:rPr>
              <a:t>Use the target attribute of the &lt;a&gt; tag to specify where the document referred to in a link should be loaded. </a:t>
            </a:r>
          </a:p>
          <a:p>
            <a:pPr marL="0" indent="0">
              <a:buNone/>
            </a:pPr>
            <a:r>
              <a:rPr lang="en-US" sz="2400" dirty="0" smtClean="0">
                <a:latin typeface="Tahoma"/>
                <a:cs typeface="Tahoma"/>
              </a:rPr>
              <a:t>The HTML in one browser tab</a:t>
            </a:r>
            <a:endParaRPr lang="en-US" sz="2400" dirty="0">
              <a:latin typeface="Tahoma"/>
              <a:cs typeface="Tahoma"/>
            </a:endParaRPr>
          </a:p>
        </p:txBody>
      </p:sp>
      <p:pic>
        <p:nvPicPr>
          <p:cNvPr id="4" name="Picture 3" descr="Screen Shot 2014-04-19 at 6.21.2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971800"/>
            <a:ext cx="7721600" cy="2705100"/>
          </a:xfrm>
          <a:prstGeom prst="rect">
            <a:avLst/>
          </a:prstGeom>
        </p:spPr>
      </p:pic>
      <p:pic>
        <p:nvPicPr>
          <p:cNvPr id="6" name="Picture 5"/>
          <p:cNvPicPr>
            <a:picLocks noChangeAspect="1"/>
          </p:cNvPicPr>
          <p:nvPr/>
        </p:nvPicPr>
        <p:blipFill>
          <a:blip r:embed="rId3"/>
          <a:stretch>
            <a:fillRect/>
          </a:stretch>
        </p:blipFill>
        <p:spPr>
          <a:xfrm>
            <a:off x="0" y="5919873"/>
            <a:ext cx="9144000" cy="328527"/>
          </a:xfrm>
          <a:prstGeom prst="rect">
            <a:avLst/>
          </a:prstGeom>
        </p:spPr>
      </p:pic>
    </p:spTree>
    <p:extLst>
      <p:ext uri="{BB962C8B-B14F-4D97-AF65-F5344CB8AC3E}">
        <p14:creationId xmlns:p14="http://schemas.microsoft.com/office/powerpoint/2010/main" val="918956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lstStyle/>
          <a:p>
            <a:pPr algn="l"/>
            <a:r>
              <a:rPr lang="en-US" dirty="0" smtClean="0"/>
              <a:t>How to create and link to placeholders</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To create a placeholder, use the id attribute of the &lt;a&gt; tag.</a:t>
            </a:r>
          </a:p>
          <a:p>
            <a:pPr marL="0" indent="0">
              <a:buNone/>
            </a:pPr>
            <a:r>
              <a:rPr lang="en-US" sz="2800" dirty="0" smtClean="0">
                <a:latin typeface="Tahoma"/>
                <a:cs typeface="Tahoma"/>
              </a:rPr>
              <a:t>A web page that provides links to topics on the same page</a:t>
            </a:r>
            <a:endParaRPr lang="en-US" sz="2800" dirty="0">
              <a:latin typeface="Tahoma"/>
              <a:cs typeface="Tahoma"/>
            </a:endParaRPr>
          </a:p>
        </p:txBody>
      </p:sp>
      <p:pic>
        <p:nvPicPr>
          <p:cNvPr id="4" name="Picture 3" descr="Screen Shot 2014-04-19 at 6.23.3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2296" y="3429000"/>
            <a:ext cx="7346904" cy="3022600"/>
          </a:xfrm>
          <a:prstGeom prst="rect">
            <a:avLst/>
          </a:prstGeom>
        </p:spPr>
      </p:pic>
    </p:spTree>
    <p:extLst>
      <p:ext uri="{BB962C8B-B14F-4D97-AF65-F5344CB8AC3E}">
        <p14:creationId xmlns:p14="http://schemas.microsoft.com/office/powerpoint/2010/main" val="3973430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and link to </a:t>
            </a:r>
            <a:r>
              <a:rPr lang="en-US" dirty="0" smtClean="0"/>
              <a:t>placeholders (cont.)</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The portion of the page that’s displayed when the sixth link is clicked</a:t>
            </a:r>
            <a:endParaRPr lang="en-US" sz="2800" dirty="0">
              <a:latin typeface="Tahoma"/>
              <a:cs typeface="Tahoma"/>
            </a:endParaRPr>
          </a:p>
        </p:txBody>
      </p:sp>
      <p:pic>
        <p:nvPicPr>
          <p:cNvPr id="4" name="Picture 3" descr="Screen Shot 2014-04-19 at 6.23.3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667000"/>
            <a:ext cx="8470900" cy="2844800"/>
          </a:xfrm>
          <a:prstGeom prst="rect">
            <a:avLst/>
          </a:prstGeom>
        </p:spPr>
      </p:pic>
    </p:spTree>
    <p:extLst>
      <p:ext uri="{BB962C8B-B14F-4D97-AF65-F5344CB8AC3E}">
        <p14:creationId xmlns:p14="http://schemas.microsoft.com/office/powerpoint/2010/main" val="1849014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Example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801262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50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link to a media file</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Special media players ma be required to play a media file in a browser.</a:t>
            </a:r>
          </a:p>
          <a:p>
            <a:pPr marL="0" indent="0">
              <a:buNone/>
            </a:pPr>
            <a:r>
              <a:rPr lang="en-US" sz="2800" dirty="0" smtClean="0">
                <a:latin typeface="Tahoma"/>
                <a:cs typeface="Tahoma"/>
              </a:rPr>
              <a:t>Popular media formats an MIME types</a:t>
            </a:r>
            <a:endParaRPr lang="en-US" sz="2800" dirty="0">
              <a:latin typeface="Tahoma"/>
              <a:cs typeface="Tahoma"/>
            </a:endParaRPr>
          </a:p>
        </p:txBody>
      </p:sp>
      <p:pic>
        <p:nvPicPr>
          <p:cNvPr id="4" name="Picture 3" descr="Screen Shot 2014-04-19 at 6.47.5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124200"/>
            <a:ext cx="8191500" cy="2120900"/>
          </a:xfrm>
          <a:prstGeom prst="rect">
            <a:avLst/>
          </a:prstGeom>
        </p:spPr>
      </p:pic>
    </p:spTree>
    <p:extLst>
      <p:ext uri="{BB962C8B-B14F-4D97-AF65-F5344CB8AC3E}">
        <p14:creationId xmlns:p14="http://schemas.microsoft.com/office/powerpoint/2010/main" val="1621485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link to a media </a:t>
            </a:r>
            <a:r>
              <a:rPr lang="en-US" dirty="0" smtClean="0"/>
              <a:t>file(cont.)</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Two of the popular media players</a:t>
            </a:r>
          </a:p>
          <a:p>
            <a:pPr marL="0" indent="0">
              <a:buNone/>
            </a:pPr>
            <a:endParaRPr lang="en-US" sz="2800" dirty="0">
              <a:latin typeface="Tahoma"/>
              <a:cs typeface="Tahoma"/>
            </a:endParaRPr>
          </a:p>
          <a:p>
            <a:pPr marL="0" indent="0">
              <a:buNone/>
            </a:pPr>
            <a:endParaRPr lang="en-US" sz="2800" dirty="0">
              <a:latin typeface="Tahoma"/>
              <a:cs typeface="Tahoma"/>
            </a:endParaRPr>
          </a:p>
          <a:p>
            <a:pPr marL="0" indent="0">
              <a:buNone/>
            </a:pPr>
            <a:r>
              <a:rPr lang="en-US" sz="2800" dirty="0" smtClean="0">
                <a:latin typeface="Tahoma"/>
                <a:cs typeface="Tahoma"/>
              </a:rPr>
              <a:t>The PDF file displayed in a browser</a:t>
            </a:r>
            <a:endParaRPr lang="en-US" sz="2800" dirty="0">
              <a:latin typeface="Tahoma"/>
              <a:cs typeface="Tahoma"/>
            </a:endParaRPr>
          </a:p>
        </p:txBody>
      </p:sp>
      <p:pic>
        <p:nvPicPr>
          <p:cNvPr id="4" name="Picture 3" descr="Screen Shot 2014-04-19 at 6.47.5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057400"/>
            <a:ext cx="7480300" cy="1219200"/>
          </a:xfrm>
          <a:prstGeom prst="rect">
            <a:avLst/>
          </a:prstGeom>
        </p:spPr>
      </p:pic>
      <p:pic>
        <p:nvPicPr>
          <p:cNvPr id="5" name="Picture 4" descr="Screen Shot 2014-04-19 at 6.48.01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3657600"/>
            <a:ext cx="5346700" cy="2566007"/>
          </a:xfrm>
          <a:prstGeom prst="rect">
            <a:avLst/>
          </a:prstGeom>
        </p:spPr>
      </p:pic>
    </p:spTree>
    <p:extLst>
      <p:ext uri="{BB962C8B-B14F-4D97-AF65-F5344CB8AC3E}">
        <p14:creationId xmlns:p14="http://schemas.microsoft.com/office/powerpoint/2010/main" val="2363856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email, phone and skype links</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2914650"/>
            <a:ext cx="85058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5819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143000"/>
          </a:xfrm>
        </p:spPr>
        <p:txBody>
          <a:bodyPr/>
          <a:lstStyle/>
          <a:p>
            <a:r>
              <a:rPr lang="en-US" sz="4000" dirty="0" smtClean="0">
                <a:latin typeface="Impact"/>
                <a:cs typeface="Impact"/>
              </a:rPr>
              <a:t>How to create </a:t>
            </a:r>
            <a:r>
              <a:rPr lang="en-US" sz="4000" smtClean="0">
                <a:latin typeface="Impact"/>
                <a:cs typeface="Impact"/>
              </a:rPr>
              <a:t>navigation menus</a:t>
            </a:r>
            <a:endParaRPr lang="en-US" sz="4000" dirty="0">
              <a:latin typeface="Impact"/>
              <a:cs typeface="Impact"/>
            </a:endParaRPr>
          </a:p>
        </p:txBody>
      </p:sp>
    </p:spTree>
    <p:extLst>
      <p:ext uri="{BB962C8B-B14F-4D97-AF65-F5344CB8AC3E}">
        <p14:creationId xmlns:p14="http://schemas.microsoft.com/office/powerpoint/2010/main" val="1907052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a:t>
            </a:r>
            <a:r>
              <a:rPr lang="en-US" smtClean="0"/>
              <a:t>create </a:t>
            </a:r>
            <a:br>
              <a:rPr lang="en-US" smtClean="0"/>
            </a:br>
            <a:r>
              <a:rPr lang="en-US" smtClean="0"/>
              <a:t>a vertical navigation menu</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HTML </a:t>
            </a:r>
            <a:r>
              <a:rPr lang="en-US" sz="2800" smtClean="0">
                <a:latin typeface="Tahoma"/>
                <a:cs typeface="Tahoma"/>
              </a:rPr>
              <a:t>for a vertical navigation menu </a:t>
            </a:r>
            <a:r>
              <a:rPr lang="en-US" sz="2800" dirty="0" smtClean="0">
                <a:latin typeface="Tahoma"/>
                <a:cs typeface="Tahoma"/>
              </a:rPr>
              <a:t>is best coded as a series of &lt;a&gt; elements within the li elements of an unordered list</a:t>
            </a:r>
          </a:p>
          <a:p>
            <a:pPr marL="0" indent="0">
              <a:buNone/>
            </a:pPr>
            <a:r>
              <a:rPr lang="en-US" sz="2800" dirty="0" smtClean="0">
                <a:latin typeface="Tahoma"/>
                <a:cs typeface="Tahoma"/>
              </a:rPr>
              <a:t>The HTML for the navigation list</a:t>
            </a:r>
            <a:endParaRPr lang="en-US" sz="2800" dirty="0">
              <a:latin typeface="Tahoma"/>
              <a:cs typeface="Tahoma"/>
            </a:endParaRPr>
          </a:p>
        </p:txBody>
      </p:sp>
      <p:pic>
        <p:nvPicPr>
          <p:cNvPr id="4" name="Picture 3" descr="Screen Shot 2014-04-19 at 6.58.1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581400"/>
            <a:ext cx="8229600" cy="2057400"/>
          </a:xfrm>
          <a:prstGeom prst="rect">
            <a:avLst/>
          </a:prstGeom>
        </p:spPr>
      </p:pic>
    </p:spTree>
    <p:extLst>
      <p:ext uri="{BB962C8B-B14F-4D97-AF65-F5344CB8AC3E}">
        <p14:creationId xmlns:p14="http://schemas.microsoft.com/office/powerpoint/2010/main" val="1310674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t>
            </a:r>
            <a:r>
              <a:rPr lang="en-US"/>
              <a:t>a </a:t>
            </a:r>
            <a:r>
              <a:rPr lang="en-US" smtClean="0"/>
              <a:t>vertical navigation menu (cont.)</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A navigation list</a:t>
            </a:r>
            <a:endParaRPr lang="en-US" sz="2800" dirty="0">
              <a:latin typeface="Tahoma"/>
              <a:cs typeface="Tahoma"/>
            </a:endParaRPr>
          </a:p>
        </p:txBody>
      </p:sp>
      <p:pic>
        <p:nvPicPr>
          <p:cNvPr id="4" name="Picture 3" descr="Screen Shot 2014-04-19 at 6.57.3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2286000"/>
            <a:ext cx="3886200" cy="331874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76400"/>
            <a:ext cx="3390900"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05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dirty="0" smtClean="0"/>
              <a:t>How to code unordered lists</a:t>
            </a:r>
            <a:endParaRPr lang="en-US" dirty="0"/>
          </a:p>
        </p:txBody>
      </p:sp>
      <p:sp>
        <p:nvSpPr>
          <p:cNvPr id="5123" name="Rectangle 3"/>
          <p:cNvSpPr>
            <a:spLocks noGrp="1" noChangeArrowheads="1"/>
          </p:cNvSpPr>
          <p:nvPr>
            <p:ph type="body" idx="1"/>
          </p:nvPr>
        </p:nvSpPr>
        <p:spPr/>
        <p:txBody>
          <a:bodyPr/>
          <a:lstStyle/>
          <a:p>
            <a:pPr marL="0" indent="0">
              <a:buNone/>
            </a:pPr>
            <a:r>
              <a:rPr lang="en-US" sz="2800" dirty="0" smtClean="0">
                <a:latin typeface="Tahoma"/>
                <a:cs typeface="Tahoma"/>
              </a:rPr>
              <a:t>By default, an unordered list is displayed as a bulleted list, but you can change the bullets.</a:t>
            </a:r>
          </a:p>
          <a:p>
            <a:pPr marL="0" indent="0">
              <a:buNone/>
            </a:pPr>
            <a:r>
              <a:rPr lang="en-US" sz="2800" dirty="0" smtClean="0">
                <a:latin typeface="Tahoma"/>
                <a:cs typeface="Tahoma"/>
              </a:rPr>
              <a:t>Elements that create unordered lists</a:t>
            </a:r>
            <a:endParaRPr lang="en-US" sz="2800" dirty="0">
              <a:latin typeface="Tahoma"/>
              <a:cs typeface="Tahoma"/>
            </a:endParaRPr>
          </a:p>
        </p:txBody>
      </p:sp>
      <p:pic>
        <p:nvPicPr>
          <p:cNvPr id="2" name="Picture 1" descr="Screen Shot 2014-04-19 at 5.57.0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352800"/>
            <a:ext cx="5181600" cy="151200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a:t>
            </a:r>
            <a:r>
              <a:rPr lang="en-US" smtClean="0"/>
              <a:t>create a horizontal navigation menu</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The HTML for the navigation bar</a:t>
            </a:r>
          </a:p>
          <a:p>
            <a:pPr marL="0" indent="0">
              <a:buNone/>
            </a:pPr>
            <a:endParaRPr lang="en-US" sz="2800" dirty="0">
              <a:latin typeface="Tahoma"/>
              <a:cs typeface="Tahoma"/>
            </a:endParaRPr>
          </a:p>
          <a:p>
            <a:pPr marL="0" indent="0">
              <a:buNone/>
            </a:pPr>
            <a:endParaRPr lang="en-US" sz="2800" dirty="0" smtClean="0">
              <a:latin typeface="Tahoma"/>
              <a:cs typeface="Tahoma"/>
            </a:endParaRPr>
          </a:p>
          <a:p>
            <a:pPr marL="0" indent="0">
              <a:buNone/>
            </a:pPr>
            <a:endParaRPr lang="en-US" sz="2800" dirty="0" smtClean="0">
              <a:latin typeface="Tahoma"/>
              <a:cs typeface="Tahoma"/>
            </a:endParaRPr>
          </a:p>
          <a:p>
            <a:pPr marL="0" indent="0">
              <a:buNone/>
            </a:pPr>
            <a:endParaRPr lang="en-US" sz="2800" dirty="0" smtClean="0">
              <a:latin typeface="Tahoma"/>
              <a:cs typeface="Tahoma"/>
            </a:endParaRPr>
          </a:p>
          <a:p>
            <a:pPr marL="0" indent="0">
              <a:buNone/>
            </a:pPr>
            <a:r>
              <a:rPr lang="en-US" sz="2800" dirty="0" smtClean="0">
                <a:latin typeface="Tahoma"/>
                <a:cs typeface="Tahoma"/>
              </a:rPr>
              <a:t>Two navigation bars</a:t>
            </a:r>
            <a:endParaRPr lang="en-US" sz="2800" dirty="0">
              <a:latin typeface="Tahoma"/>
              <a:cs typeface="Tahoma"/>
            </a:endParaRPr>
          </a:p>
        </p:txBody>
      </p:sp>
      <p:pic>
        <p:nvPicPr>
          <p:cNvPr id="4" name="Picture 3" descr="Screen Shot 2014-04-19 at 7.00.4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209800"/>
            <a:ext cx="8153400" cy="1701800"/>
          </a:xfrm>
          <a:prstGeom prst="rect">
            <a:avLst/>
          </a:prstGeom>
        </p:spPr>
      </p:pic>
      <p:pic>
        <p:nvPicPr>
          <p:cNvPr id="5" name="Picture 4" descr="Screen Shot 2014-04-19 at 7.00.5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4572000"/>
            <a:ext cx="6477000" cy="1943100"/>
          </a:xfrm>
          <a:prstGeom prst="rect">
            <a:avLst/>
          </a:prstGeom>
        </p:spPr>
      </p:pic>
    </p:spTree>
    <p:extLst>
      <p:ext uri="{BB962C8B-B14F-4D97-AF65-F5344CB8AC3E}">
        <p14:creationId xmlns:p14="http://schemas.microsoft.com/office/powerpoint/2010/main" val="2211388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create a horizontal navigation </a:t>
            </a:r>
            <a:r>
              <a:rPr lang="en-US" smtClean="0"/>
              <a:t>menu (cont)</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2580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30003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321" y="2788067"/>
            <a:ext cx="32575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947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2 tier navigation menu</a:t>
            </a:r>
            <a:endParaRPr lang="en-US"/>
          </a:p>
        </p:txBody>
      </p:sp>
      <p:sp>
        <p:nvSpPr>
          <p:cNvPr id="3" name="Content Placeholder 2"/>
          <p:cNvSpPr>
            <a:spLocks noGrp="1"/>
          </p:cNvSpPr>
          <p:nvPr>
            <p:ph idx="1"/>
          </p:nvPr>
        </p:nvSpPr>
        <p:spPr>
          <a:xfrm>
            <a:off x="457200" y="1265237"/>
            <a:ext cx="8229600" cy="4525963"/>
          </a:xfrm>
        </p:spPr>
        <p:txBody>
          <a:bodyPr/>
          <a:lstStyle/>
          <a:p>
            <a:r>
              <a:rPr lang="en-US" smtClean="0"/>
              <a:t>To create a multi – tier navigation menu, you code a nested list.</a:t>
            </a:r>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58388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86" y="3136654"/>
            <a:ext cx="7739814" cy="370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9097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2 tier navigation menu(2)</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96189"/>
            <a:ext cx="374332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09800"/>
            <a:ext cx="30099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400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dirty="0" smtClean="0"/>
              <a:t>Summary</a:t>
            </a:r>
            <a:endParaRPr lang="en-US" dirty="0"/>
          </a:p>
        </p:txBody>
      </p:sp>
      <p:sp>
        <p:nvSpPr>
          <p:cNvPr id="5123" name="Rectangle 3"/>
          <p:cNvSpPr>
            <a:spLocks noGrp="1" noChangeArrowheads="1"/>
          </p:cNvSpPr>
          <p:nvPr>
            <p:ph type="body" idx="1"/>
          </p:nvPr>
        </p:nvSpPr>
        <p:spPr>
          <a:xfrm>
            <a:off x="457200" y="1417637"/>
            <a:ext cx="8229600" cy="4525963"/>
          </a:xfrm>
        </p:spPr>
        <p:txBody>
          <a:bodyPr/>
          <a:lstStyle/>
          <a:p>
            <a:r>
              <a:rPr lang="en-US" sz="2800" dirty="0" smtClean="0">
                <a:latin typeface="Tahoma"/>
                <a:cs typeface="Tahoma"/>
              </a:rPr>
              <a:t>An unordered list displayed as a bullets</a:t>
            </a:r>
          </a:p>
          <a:p>
            <a:r>
              <a:rPr lang="en-US" sz="2800" dirty="0" smtClean="0">
                <a:latin typeface="Tahoma"/>
                <a:cs typeface="Tahoma"/>
              </a:rPr>
              <a:t>An ordered list it displayed as a numbered list</a:t>
            </a:r>
          </a:p>
          <a:p>
            <a:r>
              <a:rPr lang="en-US" sz="2800" dirty="0" smtClean="0">
                <a:latin typeface="Tahoma"/>
                <a:cs typeface="Tahoma"/>
              </a:rPr>
              <a:t>A description list consists of terms and descriptions</a:t>
            </a:r>
          </a:p>
          <a:p>
            <a:r>
              <a:rPr lang="en-US" sz="2800" dirty="0" smtClean="0">
                <a:latin typeface="Tahoma"/>
                <a:cs typeface="Tahoma"/>
              </a:rPr>
              <a:t>Use &lt;a&gt; tag to create links.</a:t>
            </a:r>
          </a:p>
          <a:p>
            <a:r>
              <a:rPr lang="en-US" sz="2800" dirty="0" smtClean="0">
                <a:latin typeface="Tahoma"/>
                <a:cs typeface="Tahoma"/>
              </a:rPr>
              <a:t>Use pseudo-code selectors in CSS to change the default colors for links and to change the styles when the mouse hovers over a link.</a:t>
            </a:r>
          </a:p>
          <a:p>
            <a:r>
              <a:rPr lang="en-US" sz="2800" dirty="0" smtClean="0">
                <a:latin typeface="Tahoma"/>
                <a:cs typeface="Tahoma"/>
              </a:rPr>
              <a:t>Create a navigation bar and create links to a media file</a:t>
            </a:r>
            <a:endParaRPr lang="en-US" sz="2800" dirty="0">
              <a:latin typeface="Tahoma"/>
              <a:cs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492375"/>
            <a:ext cx="7772400" cy="1470025"/>
          </a:xfrm>
        </p:spPr>
        <p:txBody>
          <a:bodyPr/>
          <a:lstStyle/>
          <a:p>
            <a:r>
              <a:rPr lang="en-US" dirty="0" smtClean="0"/>
              <a:t>Discussion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unordered </a:t>
            </a:r>
            <a:r>
              <a:rPr lang="en-US" dirty="0" smtClean="0"/>
              <a:t>lists (cont.)</a:t>
            </a:r>
            <a:endParaRPr lang="en-US" dirty="0"/>
          </a:p>
        </p:txBody>
      </p:sp>
      <p:pic>
        <p:nvPicPr>
          <p:cNvPr id="4" name="Picture 3" descr="Screen Shot 2014-04-19 at 5.57.13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743200"/>
            <a:ext cx="7162800" cy="3242716"/>
          </a:xfrm>
          <a:prstGeom prst="rect">
            <a:avLst/>
          </a:prstGeom>
        </p:spPr>
      </p:pic>
      <p:sp>
        <p:nvSpPr>
          <p:cNvPr id="5" name="TextBox 4"/>
          <p:cNvSpPr txBox="1"/>
          <p:nvPr/>
        </p:nvSpPr>
        <p:spPr>
          <a:xfrm>
            <a:off x="457200" y="1828800"/>
            <a:ext cx="6432550" cy="523220"/>
          </a:xfrm>
          <a:prstGeom prst="rect">
            <a:avLst/>
          </a:prstGeom>
          <a:noFill/>
        </p:spPr>
        <p:txBody>
          <a:bodyPr wrap="square" rtlCol="0">
            <a:spAutoFit/>
          </a:bodyPr>
          <a:lstStyle/>
          <a:p>
            <a:r>
              <a:rPr lang="en-US" sz="2800" dirty="0" smtClean="0">
                <a:latin typeface="Tahoma"/>
                <a:cs typeface="Tahoma"/>
              </a:rPr>
              <a:t>The lists in a web browser</a:t>
            </a:r>
            <a:endParaRPr lang="en-US" sz="2800" dirty="0">
              <a:latin typeface="Tahoma"/>
              <a:cs typeface="Tahoma"/>
            </a:endParaRPr>
          </a:p>
        </p:txBody>
      </p:sp>
    </p:spTree>
    <p:extLst>
      <p:ext uri="{BB962C8B-B14F-4D97-AF65-F5344CB8AC3E}">
        <p14:creationId xmlns:p14="http://schemas.microsoft.com/office/powerpoint/2010/main" val="361345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unordered lists (cont.)</a:t>
            </a:r>
          </a:p>
        </p:txBody>
      </p:sp>
      <p:pic>
        <p:nvPicPr>
          <p:cNvPr id="4" name="Picture 3"/>
          <p:cNvPicPr>
            <a:picLocks noChangeAspect="1"/>
          </p:cNvPicPr>
          <p:nvPr/>
        </p:nvPicPr>
        <p:blipFill>
          <a:blip r:embed="rId2"/>
          <a:stretch>
            <a:fillRect/>
          </a:stretch>
        </p:blipFill>
        <p:spPr>
          <a:xfrm>
            <a:off x="152399" y="1981200"/>
            <a:ext cx="8717321" cy="3276600"/>
          </a:xfrm>
          <a:prstGeom prst="rect">
            <a:avLst/>
          </a:prstGeom>
        </p:spPr>
      </p:pic>
    </p:spTree>
    <p:extLst>
      <p:ext uri="{BB962C8B-B14F-4D97-AF65-F5344CB8AC3E}">
        <p14:creationId xmlns:p14="http://schemas.microsoft.com/office/powerpoint/2010/main" val="342956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code ordered lists</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By default, an ordered list is displayed as a number list, you can change </a:t>
            </a:r>
          </a:p>
          <a:p>
            <a:pPr marL="0" indent="0">
              <a:buNone/>
            </a:pPr>
            <a:r>
              <a:rPr lang="en-US" sz="2800" dirty="0" smtClean="0">
                <a:latin typeface="Tahoma"/>
                <a:cs typeface="Tahoma"/>
              </a:rPr>
              <a:t>Elements that create ordered lists</a:t>
            </a:r>
            <a:endParaRPr lang="en-US" sz="2800" dirty="0">
              <a:latin typeface="Tahoma"/>
              <a:cs typeface="Tahoma"/>
            </a:endParaRPr>
          </a:p>
        </p:txBody>
      </p:sp>
      <p:pic>
        <p:nvPicPr>
          <p:cNvPr id="4" name="Picture 3" descr="Screen Shot 2014-04-19 at 5.59.4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3276600"/>
            <a:ext cx="8305800" cy="1447800"/>
          </a:xfrm>
          <a:prstGeom prst="rect">
            <a:avLst/>
          </a:prstGeom>
        </p:spPr>
      </p:pic>
    </p:spTree>
    <p:extLst>
      <p:ext uri="{BB962C8B-B14F-4D97-AF65-F5344CB8AC3E}">
        <p14:creationId xmlns:p14="http://schemas.microsoft.com/office/powerpoint/2010/main" val="102120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lstStyle/>
          <a:p>
            <a:r>
              <a:rPr lang="en-US" dirty="0"/>
              <a:t>How to code ordered </a:t>
            </a:r>
            <a:r>
              <a:rPr lang="en-US" dirty="0" smtClean="0"/>
              <a:t>lists (cont.)</a:t>
            </a:r>
            <a:endParaRPr lang="en-US" dirty="0"/>
          </a:p>
        </p:txBody>
      </p:sp>
      <p:sp>
        <p:nvSpPr>
          <p:cNvPr id="3" name="Content Placeholder 2"/>
          <p:cNvSpPr>
            <a:spLocks noGrp="1"/>
          </p:cNvSpPr>
          <p:nvPr>
            <p:ph idx="1"/>
          </p:nvPr>
        </p:nvSpPr>
        <p:spPr/>
        <p:txBody>
          <a:bodyPr/>
          <a:lstStyle/>
          <a:p>
            <a:pPr marL="0" indent="0">
              <a:buNone/>
            </a:pPr>
            <a:r>
              <a:rPr lang="en-US" sz="2800" dirty="0" smtClean="0">
                <a:latin typeface="Tahoma"/>
                <a:cs typeface="Tahoma"/>
              </a:rPr>
              <a:t>The list in a web browser</a:t>
            </a:r>
            <a:endParaRPr lang="en-US" sz="2800" dirty="0">
              <a:latin typeface="Tahoma"/>
              <a:cs typeface="Tahoma"/>
            </a:endParaRPr>
          </a:p>
        </p:txBody>
      </p:sp>
      <p:pic>
        <p:nvPicPr>
          <p:cNvPr id="4" name="Picture 3" descr="Screen Shot 2014-04-19 at 5.59.4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209800"/>
            <a:ext cx="7391400" cy="4068250"/>
          </a:xfrm>
          <a:prstGeom prst="rect">
            <a:avLst/>
          </a:prstGeom>
        </p:spPr>
      </p:pic>
    </p:spTree>
    <p:extLst>
      <p:ext uri="{BB962C8B-B14F-4D97-AF65-F5344CB8AC3E}">
        <p14:creationId xmlns:p14="http://schemas.microsoft.com/office/powerpoint/2010/main" val="35028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unordered lists (cont.)</a:t>
            </a:r>
          </a:p>
        </p:txBody>
      </p:sp>
      <p:pic>
        <p:nvPicPr>
          <p:cNvPr id="3" name="Picture 2"/>
          <p:cNvPicPr>
            <a:picLocks noChangeAspect="1"/>
          </p:cNvPicPr>
          <p:nvPr/>
        </p:nvPicPr>
        <p:blipFill>
          <a:blip r:embed="rId2"/>
          <a:stretch>
            <a:fillRect/>
          </a:stretch>
        </p:blipFill>
        <p:spPr>
          <a:xfrm>
            <a:off x="685800" y="1828800"/>
            <a:ext cx="6905625" cy="2847975"/>
          </a:xfrm>
          <a:prstGeom prst="rect">
            <a:avLst/>
          </a:prstGeom>
        </p:spPr>
      </p:pic>
    </p:spTree>
    <p:extLst>
      <p:ext uri="{BB962C8B-B14F-4D97-AF65-F5344CB8AC3E}">
        <p14:creationId xmlns:p14="http://schemas.microsoft.com/office/powerpoint/2010/main" val="358622819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882</Words>
  <Application>Microsoft Office PowerPoint</Application>
  <PresentationFormat>On-screen Show (4:3)</PresentationFormat>
  <Paragraphs>129</Paragraphs>
  <Slides>45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Impact</vt:lpstr>
      <vt:lpstr>Tahoma</vt:lpstr>
      <vt:lpstr>Default Design</vt:lpstr>
      <vt:lpstr>Chapter 7</vt:lpstr>
      <vt:lpstr>Objectives</vt:lpstr>
      <vt:lpstr>How to code lists</vt:lpstr>
      <vt:lpstr>How to code unordered lists</vt:lpstr>
      <vt:lpstr>How to code unordered lists (cont.)</vt:lpstr>
      <vt:lpstr>How to code unordered lists (cont.)</vt:lpstr>
      <vt:lpstr>How to code ordered lists</vt:lpstr>
      <vt:lpstr>How to code ordered lists (cont.)</vt:lpstr>
      <vt:lpstr>How to code unordered lists (cont.)</vt:lpstr>
      <vt:lpstr>How to code nested lists</vt:lpstr>
      <vt:lpstr>How to code nested lists(cont.)</vt:lpstr>
      <vt:lpstr>How to code description lists</vt:lpstr>
      <vt:lpstr>How to code description lists (cont.)</vt:lpstr>
      <vt:lpstr>How to code unordered lists (cont.)</vt:lpstr>
      <vt:lpstr>How to format lists</vt:lpstr>
      <vt:lpstr>How to change the bullets for an unordered list</vt:lpstr>
      <vt:lpstr>PowerPoint Presentation</vt:lpstr>
      <vt:lpstr>How to code unordered lists (cont.)</vt:lpstr>
      <vt:lpstr>How to change the numbering system for an ordered list</vt:lpstr>
      <vt:lpstr>How to change the numbering system for an ordered list(cont.)</vt:lpstr>
      <vt:lpstr>How to change the numbering system for an ordered list(cont.)</vt:lpstr>
      <vt:lpstr>How to change the alignment of list items</vt:lpstr>
      <vt:lpstr>How to code unordered lists (cont.)</vt:lpstr>
      <vt:lpstr>How to code links</vt:lpstr>
      <vt:lpstr>How to links to another page</vt:lpstr>
      <vt:lpstr>How to links to another page</vt:lpstr>
      <vt:lpstr>How to format links</vt:lpstr>
      <vt:lpstr>How to format links (cont.)</vt:lpstr>
      <vt:lpstr>Code Example</vt:lpstr>
      <vt:lpstr>How to use a link to open a new browser window or tab</vt:lpstr>
      <vt:lpstr>How to create and link to placeholders</vt:lpstr>
      <vt:lpstr>How to create and link to placeholders (cont.)</vt:lpstr>
      <vt:lpstr>Code Example</vt:lpstr>
      <vt:lpstr>How to link to a media file</vt:lpstr>
      <vt:lpstr>How to link to a media file(cont.)</vt:lpstr>
      <vt:lpstr>Create email, phone and skype links</vt:lpstr>
      <vt:lpstr>How to create navigation menus</vt:lpstr>
      <vt:lpstr>How to create  a vertical navigation menu</vt:lpstr>
      <vt:lpstr>How to create a vertical navigation menu (cont.)</vt:lpstr>
      <vt:lpstr>How to create a horizontal navigation menu</vt:lpstr>
      <vt:lpstr>How to create a horizontal navigation menu (cont)</vt:lpstr>
      <vt:lpstr>Create a 2 tier navigation menu</vt:lpstr>
      <vt:lpstr>Create a 2 tier navigation menu(2)</vt:lpstr>
      <vt:lpstr>Summary</vt:lpstr>
      <vt:lpstr>Discussion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Viet Vy Van</cp:lastModifiedBy>
  <cp:revision>80</cp:revision>
  <dcterms:created xsi:type="dcterms:W3CDTF">2014-02-09T07:44:29Z</dcterms:created>
  <dcterms:modified xsi:type="dcterms:W3CDTF">2018-12-24T06:23:07Z</dcterms:modified>
</cp:coreProperties>
</file>