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Data Structures &amp; Algorithms</a:t>
            </a:r>
            <a:endParaRPr lang="en-US" altLang="en-US"/>
          </a:p>
        </p:txBody>
      </p:sp>
      <p:sp>
        <p:nvSpPr>
          <p:cNvPr id="3" name="Subtitle 2"/>
          <p:cNvSpPr>
            <a:spLocks noGrp="1"/>
          </p:cNvSpPr>
          <p:nvPr>
            <p:ph type="subTitle" idx="1"/>
          </p:nvPr>
        </p:nvSpPr>
        <p:spPr/>
        <p:txBody>
          <a:bodyPr/>
          <a:p>
            <a:r>
              <a:rPr lang="en-US" altLang="en-US"/>
              <a:t>Abstract Data Types, Sorting Algorithms, Shortest Path Algorithms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tLang="en-US"/>
              <a:t> Stack ADT</a:t>
            </a:r>
            <a:endParaRPr lang="en-US" altLang="en-US"/>
          </a:p>
        </p:txBody>
      </p:sp>
      <p:sp>
        <p:nvSpPr>
          <p:cNvPr id="6" name="Content Placeholder 5"/>
          <p:cNvSpPr>
            <a:spLocks noGrp="1"/>
          </p:cNvSpPr>
          <p:nvPr>
            <p:ph idx="1"/>
          </p:nvPr>
        </p:nvSpPr>
        <p:spPr/>
        <p:txBody>
          <a:bodyPr/>
          <a:p>
            <a:r>
              <a:rPr lang="en-US" altLang="en-US"/>
              <a:t>Stack: A data structure that operates on the LIFO (Last In First Out) principle.</a:t>
            </a:r>
            <a:endParaRPr lang="en-US" altLang="en-US"/>
          </a:p>
          <a:p>
            <a:r>
              <a:rPr lang="en-US" altLang="en-US"/>
              <a:t>Main operations:</a:t>
            </a:r>
            <a:endParaRPr lang="en-US" altLang="en-US"/>
          </a:p>
          <a:p>
            <a:r>
              <a:rPr lang="en-US" altLang="en-US"/>
              <a:t>Push: Add elements to the stack.</a:t>
            </a:r>
            <a:endParaRPr lang="en-US" altLang="en-US"/>
          </a:p>
          <a:p>
            <a:r>
              <a:rPr lang="en-US" altLang="en-US"/>
              <a:t>Pop: Remove elements from the stack.</a:t>
            </a:r>
            <a:endParaRPr lang="en-US" altLang="en-US"/>
          </a:p>
          <a:p>
            <a:r>
              <a:rPr lang="en-US" altLang="en-US"/>
              <a:t>Peek: View the top element without removing.</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Content Placeholder 11"/>
          <p:cNvSpPr>
            <a:spLocks noGrp="1"/>
          </p:cNvSpPr>
          <p:nvPr>
            <p:ph sz="half" idx="1"/>
          </p:nvPr>
        </p:nvSpPr>
        <p:spPr>
          <a:xfrm>
            <a:off x="695960" y="320040"/>
            <a:ext cx="5181600" cy="4351338"/>
          </a:xfrm>
        </p:spPr>
        <p:txBody>
          <a:bodyPr>
            <a:normAutofit lnSpcReduction="20000"/>
          </a:bodyPr>
          <a:p>
            <a:pPr marL="0" indent="0">
              <a:buNone/>
            </a:pPr>
            <a:r>
              <a:rPr lang="en-US" altLang="en-US"/>
              <a:t>For example</a:t>
            </a:r>
            <a:endParaRPr lang="en-US" altLang="en-US"/>
          </a:p>
          <a:p>
            <a:pPr marL="0" indent="0">
              <a:buNone/>
            </a:pPr>
            <a:r>
              <a:rPr lang="en-US" altLang="en-US" sz="2000"/>
              <a:t>In a stack, elements are added according to the LIFO (Last In First Out) principle, which means that the element added last will be removed first when performing the Pop operation.</a:t>
            </a:r>
            <a:endParaRPr lang="en-US" altLang="en-US" sz="2000"/>
          </a:p>
          <a:p>
            <a:pPr marL="0" indent="0">
              <a:buNone/>
            </a:pPr>
            <a:endParaRPr lang="en-US" altLang="en-US" sz="2000"/>
          </a:p>
          <a:p>
            <a:pPr marL="0" indent="0">
              <a:buNone/>
            </a:pPr>
            <a:r>
              <a:rPr lang="en-US" altLang="en-US" sz="2000"/>
              <a:t>Explanation:</a:t>
            </a:r>
            <a:endParaRPr lang="en-US" altLang="en-US" sz="2000"/>
          </a:p>
          <a:p>
            <a:pPr marL="0" indent="0">
              <a:buNone/>
            </a:pPr>
            <a:r>
              <a:rPr lang="en-US" altLang="en-US" sz="2000"/>
              <a:t>Suppose the initial stack contains the elements: 1, 2, 3, with 3 being the top element (top of the stack)</a:t>
            </a:r>
            <a:r>
              <a:rPr lang="en-US" altLang="en-US"/>
              <a:t>.</a:t>
            </a:r>
            <a:endParaRPr lang="en-US" altLang="en-US"/>
          </a:p>
        </p:txBody>
      </p:sp>
      <p:sp>
        <p:nvSpPr>
          <p:cNvPr id="13" name="Content Placeholder 12"/>
          <p:cNvSpPr>
            <a:spLocks noGrp="1"/>
          </p:cNvSpPr>
          <p:nvPr>
            <p:ph sz="half" idx="2"/>
          </p:nvPr>
        </p:nvSpPr>
        <p:spPr>
          <a:xfrm>
            <a:off x="6294120" y="991235"/>
            <a:ext cx="5181600" cy="5461000"/>
          </a:xfrm>
        </p:spPr>
        <p:txBody>
          <a:bodyPr>
            <a:normAutofit lnSpcReduction="20000"/>
          </a:bodyPr>
          <a:p>
            <a:r>
              <a:rPr lang="en-US" altLang="en-US"/>
              <a:t>Initial stack:</a:t>
            </a:r>
            <a:endParaRPr lang="en-US" altLang="en-US"/>
          </a:p>
          <a:p>
            <a:pPr marL="0" indent="0">
              <a:buNone/>
            </a:pPr>
            <a:r>
              <a:rPr lang="en-US" altLang="en-US"/>
              <a:t>Top -&gt; 3  </a:t>
            </a:r>
            <a:endParaRPr lang="en-US" altLang="en-US"/>
          </a:p>
          <a:p>
            <a:pPr marL="0" indent="0">
              <a:buNone/>
            </a:pPr>
            <a:r>
              <a:rPr lang="en-US" altLang="en-US"/>
              <a:t>       2  </a:t>
            </a:r>
            <a:endParaRPr lang="en-US" altLang="en-US"/>
          </a:p>
          <a:p>
            <a:pPr marL="0" indent="0">
              <a:buNone/>
            </a:pPr>
            <a:r>
              <a:rPr lang="en-US" altLang="en-US"/>
              <a:t>       1  </a:t>
            </a:r>
            <a:endParaRPr lang="en-US" altLang="en-US"/>
          </a:p>
          <a:p>
            <a:pPr marL="0" indent="0">
              <a:buNone/>
            </a:pPr>
            <a:r>
              <a:rPr lang="en-US" altLang="en-US"/>
              <a:t>After Pop:</a:t>
            </a:r>
            <a:endParaRPr lang="en-US" altLang="en-US"/>
          </a:p>
          <a:p>
            <a:pPr marL="0" indent="0">
              <a:buNone/>
            </a:pPr>
            <a:endParaRPr lang="en-US" altLang="en-US"/>
          </a:p>
          <a:p>
            <a:pPr marL="0" indent="0">
              <a:buNone/>
            </a:pPr>
            <a:r>
              <a:rPr lang="en-US" altLang="en-US"/>
              <a:t>css</a:t>
            </a:r>
            <a:endParaRPr lang="en-US" altLang="en-US"/>
          </a:p>
          <a:p>
            <a:pPr marL="0" indent="0">
              <a:buNone/>
            </a:pPr>
            <a:r>
              <a:rPr lang="en-US" altLang="en-US"/>
              <a:t>Copy code</a:t>
            </a:r>
            <a:endParaRPr lang="en-US" altLang="en-US"/>
          </a:p>
          <a:p>
            <a:pPr marL="0" indent="0">
              <a:buNone/>
            </a:pPr>
            <a:r>
              <a:rPr lang="en-US" altLang="en-US"/>
              <a:t>Top -&gt; 2</a:t>
            </a:r>
            <a:endParaRPr lang="en-US" altLang="en-US"/>
          </a:p>
          <a:p>
            <a:pPr marL="0" indent="0">
              <a:buNone/>
            </a:pPr>
            <a:r>
              <a:rPr lang="en-US" altLang="en-US"/>
              <a:t>1</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tLang="en-US"/>
              <a:t>Sorting Algorithms (Bubble Sort vs QuickSort)</a:t>
            </a:r>
            <a:endParaRPr lang="en-US" altLang="en-US"/>
          </a:p>
        </p:txBody>
      </p:sp>
      <p:sp>
        <p:nvSpPr>
          <p:cNvPr id="6" name="Content Placeholder 5"/>
          <p:cNvSpPr>
            <a:spLocks noGrp="1"/>
          </p:cNvSpPr>
          <p:nvPr>
            <p:ph idx="1"/>
          </p:nvPr>
        </p:nvSpPr>
        <p:spPr/>
        <p:txBody>
          <a:bodyPr/>
          <a:p>
            <a:r>
              <a:rPr lang="en-US" altLang="en-US"/>
              <a:t>Bubble Sort: A simple sorting algorithm, with time complexity O(n²). </a:t>
            </a:r>
            <a:endParaRPr lang="en-US" altLang="en-US"/>
          </a:p>
          <a:p>
            <a:endParaRPr lang="en-US" altLang="en-US"/>
          </a:p>
          <a:p>
            <a:endParaRPr lang="en-US" altLang="en-US"/>
          </a:p>
          <a:p>
            <a:r>
              <a:rPr lang="en-US" altLang="en-US"/>
              <a:t>QuickSort: A faster sorting algorithm, with average time complexity O(n log n).</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 Bubble Sort</a:t>
            </a:r>
            <a:endParaRPr lang="en-US" altLang="en-US"/>
          </a:p>
        </p:txBody>
      </p:sp>
      <p:sp>
        <p:nvSpPr>
          <p:cNvPr id="5" name="Content Placeholder 4"/>
          <p:cNvSpPr>
            <a:spLocks noGrp="1"/>
          </p:cNvSpPr>
          <p:nvPr>
            <p:ph sz="half" idx="1"/>
          </p:nvPr>
        </p:nvSpPr>
        <p:spPr/>
        <p:txBody>
          <a:bodyPr/>
          <a:p>
            <a:r>
              <a:rPr lang="en-US" altLang="en-US"/>
              <a:t>Bubble Sort is a simple sorting algorithm in which elements are compared sequentially and swapped if they are out of order. This process is repeated until there are no more elements to swap.</a:t>
            </a:r>
            <a:endParaRPr lang="en-US" altLang="en-US"/>
          </a:p>
          <a:p>
            <a:r>
              <a:rPr lang="en-US" altLang="en-US"/>
              <a:t>Time complexity: O(n²)</a:t>
            </a:r>
            <a:endParaRPr lang="en-US" altLang="en-US"/>
          </a:p>
        </p:txBody>
      </p:sp>
      <p:sp>
        <p:nvSpPr>
          <p:cNvPr id="6" name="Content Placeholder 5"/>
          <p:cNvSpPr>
            <a:spLocks noGrp="1"/>
          </p:cNvSpPr>
          <p:nvPr>
            <p:ph sz="half" idx="2"/>
          </p:nvPr>
        </p:nvSpPr>
        <p:spPr>
          <a:xfrm>
            <a:off x="6172200" y="808990"/>
            <a:ext cx="5181600" cy="5368290"/>
          </a:xfrm>
        </p:spPr>
        <p:txBody>
          <a:bodyPr>
            <a:normAutofit fontScale="60000"/>
          </a:bodyPr>
          <a:p>
            <a:pPr marL="0" indent="0">
              <a:buNone/>
            </a:pPr>
            <a:r>
              <a:rPr lang="en-US" altLang="en-US"/>
              <a:t>public class BubbleSort {</a:t>
            </a:r>
            <a:endParaRPr lang="en-US" altLang="en-US"/>
          </a:p>
          <a:p>
            <a:pPr marL="0" indent="0">
              <a:buNone/>
            </a:pPr>
            <a:r>
              <a:rPr lang="en-US" altLang="en-US"/>
              <a:t>    public static void bubbleSort(int[] arr) {</a:t>
            </a:r>
            <a:endParaRPr lang="en-US" altLang="en-US"/>
          </a:p>
          <a:p>
            <a:pPr marL="0" indent="0">
              <a:buNone/>
            </a:pPr>
            <a:r>
              <a:rPr lang="en-US" altLang="en-US"/>
              <a:t>        int n = arr.length;</a:t>
            </a:r>
            <a:endParaRPr lang="en-US" altLang="en-US"/>
          </a:p>
          <a:p>
            <a:pPr marL="0" indent="0">
              <a:buNone/>
            </a:pPr>
            <a:r>
              <a:rPr lang="en-US" altLang="en-US"/>
              <a:t>        for (int i = 0; i &lt; n - 1; i++) {</a:t>
            </a:r>
            <a:endParaRPr lang="en-US" altLang="en-US"/>
          </a:p>
          <a:p>
            <a:pPr marL="0" indent="0">
              <a:buNone/>
            </a:pPr>
            <a:r>
              <a:rPr lang="en-US" altLang="en-US"/>
              <a:t>            for (int j = 0; j &lt; n - i - 1; j++) {</a:t>
            </a:r>
            <a:endParaRPr lang="en-US" altLang="en-US"/>
          </a:p>
          <a:p>
            <a:pPr marL="0" indent="0">
              <a:buNone/>
            </a:pPr>
            <a:r>
              <a:rPr lang="en-US" altLang="en-US"/>
              <a:t>                if (arr[j] &gt; arr[j + 1]) {</a:t>
            </a:r>
            <a:endParaRPr lang="en-US" altLang="en-US"/>
          </a:p>
          <a:p>
            <a:pPr marL="0" indent="0">
              <a:buNone/>
            </a:pPr>
            <a:r>
              <a:rPr lang="en-US" altLang="en-US"/>
              <a:t>                    // Swap arr[j] and arr[j + 1]</a:t>
            </a:r>
            <a:endParaRPr lang="en-US" altLang="en-US"/>
          </a:p>
          <a:p>
            <a:pPr marL="0" indent="0">
              <a:buNone/>
            </a:pPr>
            <a:r>
              <a:rPr lang="en-US" altLang="en-US"/>
              <a:t>                    int temp = arr[j];</a:t>
            </a:r>
            <a:endParaRPr lang="en-US" altLang="en-US"/>
          </a:p>
          <a:p>
            <a:pPr marL="0" indent="0">
              <a:buNone/>
            </a:pPr>
            <a:r>
              <a:rPr lang="en-US" altLang="en-US"/>
              <a:t>                    arr[j] = arr[j + 1];</a:t>
            </a:r>
            <a:endParaRPr lang="en-US" altLang="en-US"/>
          </a:p>
          <a:p>
            <a:pPr marL="0" indent="0">
              <a:buNone/>
            </a:pPr>
            <a:r>
              <a:rPr lang="en-US" altLang="en-US"/>
              <a:t>                    arr[j + 1] = temp;</a:t>
            </a:r>
            <a:endParaRPr lang="en-US" altLang="en-US"/>
          </a:p>
          <a:p>
            <a:pPr marL="0" indent="0">
              <a:buNone/>
            </a:pPr>
            <a:r>
              <a:rPr lang="en-US" altLang="en-US"/>
              <a:t>                }</a:t>
            </a:r>
            <a:endParaRPr lang="en-US" altLang="en-US"/>
          </a:p>
          <a:p>
            <a:pPr marL="0" indent="0">
              <a:buNone/>
            </a:pPr>
            <a:r>
              <a:rPr lang="en-US" altLang="en-US"/>
              <a:t>            }</a:t>
            </a:r>
            <a:endParaRPr lang="en-US" altLang="en-US"/>
          </a:p>
          <a:p>
            <a:pPr marL="0" indent="0">
              <a:buNone/>
            </a:pPr>
            <a:r>
              <a:rPr lang="en-US" altLang="en-US"/>
              <a:t>        }</a:t>
            </a:r>
            <a:endParaRPr lang="en-US" altLang="en-US"/>
          </a:p>
          <a:p>
            <a:pPr marL="0" indent="0">
              <a:buNone/>
            </a:pPr>
            <a:r>
              <a:rPr lang="en-US" altLang="en-US"/>
              <a:t>    }</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QuickSort</a:t>
            </a:r>
            <a:endParaRPr lang="en-US" altLang="en-US"/>
          </a:p>
        </p:txBody>
      </p:sp>
      <p:sp>
        <p:nvSpPr>
          <p:cNvPr id="3" name="Content Placeholder 2"/>
          <p:cNvSpPr>
            <a:spLocks noGrp="1"/>
          </p:cNvSpPr>
          <p:nvPr>
            <p:ph sz="half" idx="1"/>
          </p:nvPr>
        </p:nvSpPr>
        <p:spPr/>
        <p:txBody>
          <a:bodyPr>
            <a:normAutofit/>
          </a:bodyPr>
          <a:p>
            <a:r>
              <a:rPr lang="en-US" altLang="en-US" sz="2000"/>
              <a:t>QuickSort is a divide-and-conquer sorting algorithm. The algorithm selects an element as the "pivot", then divides the array into two parts: elements smaller than the pivot and elements larger than the pivot. Then, the algorithm is recursively applied to the two parts of the array.</a:t>
            </a:r>
            <a:endParaRPr lang="en-US" altLang="en-US" sz="2000"/>
          </a:p>
          <a:p>
            <a:r>
              <a:rPr lang="en-US" altLang="en-US" sz="2000"/>
              <a:t>Time complexity: O(n log n) in the average case, O(n²) in the worst case.</a:t>
            </a:r>
            <a:endParaRPr lang="en-US" altLang="en-US" sz="2000"/>
          </a:p>
        </p:txBody>
      </p:sp>
      <p:sp>
        <p:nvSpPr>
          <p:cNvPr id="4" name="Content Placeholder 3"/>
          <p:cNvSpPr>
            <a:spLocks noGrp="1"/>
          </p:cNvSpPr>
          <p:nvPr>
            <p:ph sz="half" idx="2"/>
          </p:nvPr>
        </p:nvSpPr>
        <p:spPr>
          <a:xfrm>
            <a:off x="6172200" y="147320"/>
            <a:ext cx="5181600" cy="6508115"/>
          </a:xfrm>
        </p:spPr>
        <p:txBody>
          <a:bodyPr>
            <a:normAutofit fontScale="30000"/>
          </a:bodyPr>
          <a:p>
            <a:pPr marL="0" indent="0">
              <a:buNone/>
            </a:pPr>
            <a:r>
              <a:rPr lang="en-US" altLang="en-US"/>
              <a:t>public class QuickSort {</a:t>
            </a:r>
            <a:endParaRPr lang="en-US" altLang="en-US"/>
          </a:p>
          <a:p>
            <a:pPr marL="0" indent="0">
              <a:buNone/>
            </a:pPr>
            <a:r>
              <a:rPr lang="en-US" altLang="en-US"/>
              <a:t>    public static void quickSort(int[] arr, int low, int high) {</a:t>
            </a:r>
            <a:endParaRPr lang="en-US" altLang="en-US"/>
          </a:p>
          <a:p>
            <a:pPr marL="0" indent="0">
              <a:buNone/>
            </a:pPr>
            <a:r>
              <a:rPr lang="en-US" altLang="en-US"/>
              <a:t>        if (low &lt; high) {</a:t>
            </a:r>
            <a:endParaRPr lang="en-US" altLang="en-US"/>
          </a:p>
          <a:p>
            <a:pPr marL="0" indent="0">
              <a:buNone/>
            </a:pPr>
            <a:r>
              <a:rPr lang="en-US" altLang="en-US"/>
              <a:t>            int pi = partition(arr, low, high);</a:t>
            </a:r>
            <a:endParaRPr lang="en-US" altLang="en-US"/>
          </a:p>
          <a:p>
            <a:pPr marL="0" indent="0">
              <a:buNone/>
            </a:pPr>
            <a:r>
              <a:rPr lang="en-US" altLang="en-US"/>
              <a:t>            quickSort(arr, low, pi - 1);</a:t>
            </a:r>
            <a:endParaRPr lang="en-US" altLang="en-US"/>
          </a:p>
          <a:p>
            <a:pPr marL="0" indent="0">
              <a:buNone/>
            </a:pPr>
            <a:r>
              <a:rPr lang="en-US" altLang="en-US"/>
              <a:t>            quickSort(arr, pi + 1, high);</a:t>
            </a:r>
            <a:endParaRPr lang="en-US" altLang="en-US"/>
          </a:p>
          <a:p>
            <a:pPr marL="0" indent="0">
              <a:buNone/>
            </a:pPr>
            <a:r>
              <a:rPr lang="en-US" altLang="en-US"/>
              <a:t>        }</a:t>
            </a:r>
            <a:endParaRPr lang="en-US" altLang="en-US"/>
          </a:p>
          <a:p>
            <a:pPr marL="0" indent="0">
              <a:buNone/>
            </a:pPr>
            <a:r>
              <a:rPr lang="en-US" altLang="en-US"/>
              <a:t>    }</a:t>
            </a:r>
            <a:endParaRPr lang="en-US" altLang="en-US"/>
          </a:p>
          <a:p>
            <a:pPr marL="0" indent="0">
              <a:buNone/>
            </a:pPr>
            <a:r>
              <a:rPr lang="en-US" altLang="en-US"/>
              <a:t>   public static int partition(int[] arr, int low, int high) {</a:t>
            </a:r>
            <a:endParaRPr lang="en-US" altLang="en-US"/>
          </a:p>
          <a:p>
            <a:pPr marL="0" indent="0">
              <a:buNone/>
            </a:pPr>
            <a:r>
              <a:rPr lang="en-US" altLang="en-US"/>
              <a:t>        int pivot = arr[high];</a:t>
            </a:r>
            <a:endParaRPr lang="en-US" altLang="en-US"/>
          </a:p>
          <a:p>
            <a:pPr marL="0" indent="0">
              <a:buNone/>
            </a:pPr>
            <a:r>
              <a:rPr lang="en-US" altLang="en-US"/>
              <a:t>        int i = low - 1;</a:t>
            </a:r>
            <a:endParaRPr lang="en-US" altLang="en-US"/>
          </a:p>
          <a:p>
            <a:pPr marL="0" indent="0">
              <a:buNone/>
            </a:pPr>
            <a:r>
              <a:rPr lang="en-US" altLang="en-US"/>
              <a:t>        for (int j = low; j &lt; high; j++) {</a:t>
            </a:r>
            <a:endParaRPr lang="en-US" altLang="en-US"/>
          </a:p>
          <a:p>
            <a:pPr marL="0" indent="0">
              <a:buNone/>
            </a:pPr>
            <a:r>
              <a:rPr lang="en-US" altLang="en-US"/>
              <a:t>            if (arr[j] &lt; pivot) {</a:t>
            </a:r>
            <a:endParaRPr lang="en-US" altLang="en-US"/>
          </a:p>
          <a:p>
            <a:pPr marL="0" indent="0">
              <a:buNone/>
            </a:pPr>
            <a:r>
              <a:rPr lang="en-US" altLang="en-US"/>
              <a:t>                i++;</a:t>
            </a:r>
            <a:endParaRPr lang="en-US" altLang="en-US"/>
          </a:p>
          <a:p>
            <a:pPr marL="0" indent="0">
              <a:buNone/>
            </a:pPr>
            <a:r>
              <a:rPr lang="en-US" altLang="en-US"/>
              <a:t>                // Swap arr[i] and arr[j]</a:t>
            </a:r>
            <a:endParaRPr lang="en-US" altLang="en-US"/>
          </a:p>
          <a:p>
            <a:pPr marL="0" indent="0">
              <a:buNone/>
            </a:pPr>
            <a:r>
              <a:rPr lang="en-US" altLang="en-US"/>
              <a:t>                int temp = arr[i];</a:t>
            </a:r>
            <a:endParaRPr lang="en-US" altLang="en-US"/>
          </a:p>
          <a:p>
            <a:pPr marL="0" indent="0">
              <a:buNone/>
            </a:pPr>
            <a:r>
              <a:rPr lang="en-US" altLang="en-US"/>
              <a:t>                arr[i] = arr[j];</a:t>
            </a:r>
            <a:endParaRPr lang="en-US" altLang="en-US"/>
          </a:p>
          <a:p>
            <a:pPr marL="0" indent="0">
              <a:buNone/>
            </a:pPr>
            <a:r>
              <a:rPr lang="en-US" altLang="en-US"/>
              <a:t>                arr[j] = temp;</a:t>
            </a:r>
            <a:endParaRPr lang="en-US" altLang="en-US"/>
          </a:p>
          <a:p>
            <a:pPr marL="0" indent="0">
              <a:buNone/>
            </a:pPr>
            <a:r>
              <a:rPr lang="en-US" altLang="en-US"/>
              <a:t>            }</a:t>
            </a:r>
            <a:endParaRPr lang="en-US" altLang="en-US"/>
          </a:p>
          <a:p>
            <a:pPr marL="0" indent="0">
              <a:buNone/>
            </a:pPr>
            <a:r>
              <a:rPr lang="en-US" altLang="en-US"/>
              <a:t>        }</a:t>
            </a:r>
            <a:endParaRPr lang="en-US" altLang="en-US"/>
          </a:p>
          <a:p>
            <a:pPr marL="0" indent="0">
              <a:buNone/>
            </a:pPr>
            <a:r>
              <a:rPr lang="en-US" altLang="en-US"/>
              <a:t>        // Swap arr[i + 1] and arr[high] (pivot)</a:t>
            </a:r>
            <a:endParaRPr lang="en-US" altLang="en-US"/>
          </a:p>
          <a:p>
            <a:pPr marL="0" indent="0">
              <a:buNone/>
            </a:pPr>
            <a:r>
              <a:rPr lang="en-US" altLang="en-US"/>
              <a:t>        int temp = arr[i + 1];</a:t>
            </a:r>
            <a:endParaRPr lang="en-US" altLang="en-US"/>
          </a:p>
          <a:p>
            <a:pPr marL="0" indent="0">
              <a:buNone/>
            </a:pPr>
            <a:r>
              <a:rPr lang="en-US" altLang="en-US"/>
              <a:t>        arr[i + 1] = arr[high];</a:t>
            </a:r>
            <a:endParaRPr lang="en-US" altLang="en-US"/>
          </a:p>
          <a:p>
            <a:pPr marL="0" indent="0">
              <a:buNone/>
            </a:pPr>
            <a:r>
              <a:rPr lang="en-US" altLang="en-US"/>
              <a:t>        arr[high] = temp;</a:t>
            </a:r>
            <a:endParaRPr lang="en-US" altLang="en-US"/>
          </a:p>
          <a:p>
            <a:pPr marL="0" indent="0">
              <a:buNone/>
            </a:pPr>
            <a:r>
              <a:rPr lang="en-US" altLang="en-US"/>
              <a:t>        return i + 1;</a:t>
            </a:r>
            <a:endParaRPr lang="en-US" altLang="en-US"/>
          </a:p>
          <a:p>
            <a:pPr marL="0" indent="0">
              <a:buNone/>
            </a:pPr>
            <a:r>
              <a:rPr lang="en-US" altLang="en-US"/>
              <a:t>    }</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is DSA?</a:t>
            </a:r>
            <a:endParaRPr lang="en-US" altLang="en-US"/>
          </a:p>
        </p:txBody>
      </p:sp>
      <p:sp>
        <p:nvSpPr>
          <p:cNvPr id="3" name="Content Placeholder 2"/>
          <p:cNvSpPr>
            <a:spLocks noGrp="1"/>
          </p:cNvSpPr>
          <p:nvPr>
            <p:ph idx="1"/>
          </p:nvPr>
        </p:nvSpPr>
        <p:spPr/>
        <p:txBody>
          <a:bodyPr/>
          <a:p>
            <a:r>
              <a:rPr lang="en-US" altLang="en-US"/>
              <a:t>DSA (Data Structures and Algorithms) is a field of study in computer science that helps to optimize the organization and processing of data.</a:t>
            </a:r>
            <a:endParaRPr lang="en-US" altLang="en-US"/>
          </a:p>
          <a:p>
            <a:r>
              <a:rPr lang="en-US" altLang="en-US"/>
              <a:t>Data Structures (Data Structures): Ways of organizing and storing data so that data can be retrieved and manipulated efficiently.</a:t>
            </a:r>
            <a:endParaRPr lang="en-US" altLang="en-US"/>
          </a:p>
          <a:p>
            <a:r>
              <a:rPr lang="en-US" altLang="en-US"/>
              <a:t>Algorithms (Algorithms): A set of steps to solve a specific problem.</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Define a Memory Stack</a:t>
            </a:r>
            <a:endParaRPr lang="en-US" altLang="en-US"/>
          </a:p>
        </p:txBody>
      </p:sp>
      <p:sp>
        <p:nvSpPr>
          <p:cNvPr id="3" name="Content Placeholder 2"/>
          <p:cNvSpPr>
            <a:spLocks noGrp="1"/>
          </p:cNvSpPr>
          <p:nvPr>
            <p:ph sz="half" idx="1"/>
          </p:nvPr>
        </p:nvSpPr>
        <p:spPr/>
        <p:txBody>
          <a:bodyPr/>
          <a:p>
            <a:r>
              <a:rPr lang="en-US" altLang="en-US" sz="2000"/>
              <a:t>A stack is a data structure that operates on the "LIFO" (Last In, First Out) principle, meaning that the element added last is removed first. Stacks are commonly used for memory management in programming languages, especially for storing information about function calls and local variables.</a:t>
            </a:r>
            <a:endParaRPr lang="en-US" altLang="en-US" sz="2000"/>
          </a:p>
          <a:p>
            <a:endParaRPr lang="en-US" altLang="en-US" sz="2000"/>
          </a:p>
        </p:txBody>
      </p:sp>
      <p:pic>
        <p:nvPicPr>
          <p:cNvPr id="5" name="Content Placeholder 4" descr="Screenshot 2024-12-06 172012"/>
          <p:cNvPicPr>
            <a:picLocks noChangeAspect="1"/>
          </p:cNvPicPr>
          <p:nvPr>
            <p:ph sz="half" idx="2"/>
          </p:nvPr>
        </p:nvPicPr>
        <p:blipFill>
          <a:blip r:embed="rId1"/>
          <a:stretch>
            <a:fillRect/>
          </a:stretch>
        </p:blipFill>
        <p:spPr>
          <a:xfrm>
            <a:off x="6172200" y="2272665"/>
            <a:ext cx="5181600" cy="34563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Queue</a:t>
            </a:r>
            <a:endParaRPr lang="en-US" altLang="en-US"/>
          </a:p>
        </p:txBody>
      </p:sp>
      <p:sp>
        <p:nvSpPr>
          <p:cNvPr id="3" name="Content Placeholder 2"/>
          <p:cNvSpPr>
            <a:spLocks noGrp="1"/>
          </p:cNvSpPr>
          <p:nvPr>
            <p:ph sz="half" idx="1"/>
          </p:nvPr>
        </p:nvSpPr>
        <p:spPr/>
        <p:txBody>
          <a:bodyPr/>
          <a:p>
            <a:r>
              <a:rPr lang="en-US" altLang="en-US" sz="2000"/>
              <a:t>queue, understood as a queue and is a data structure that operates according to the principle: first in first out (FIFO). Intuitively, you can think of it as when you line up to buy movie tickets, whoever arrives first in line will be sold tickets first and similarly, whoever arrives later in line will be served later.</a:t>
            </a:r>
            <a:endParaRPr lang="en-US" altLang="en-US" sz="2000"/>
          </a:p>
        </p:txBody>
      </p:sp>
      <p:pic>
        <p:nvPicPr>
          <p:cNvPr id="5" name="Content Placeholder 4" descr="download"/>
          <p:cNvPicPr>
            <a:picLocks noChangeAspect="1"/>
          </p:cNvPicPr>
          <p:nvPr>
            <p:ph sz="half" idx="2"/>
          </p:nvPr>
        </p:nvPicPr>
        <p:blipFill>
          <a:blip r:embed="rId1"/>
          <a:stretch>
            <a:fillRect/>
          </a:stretch>
        </p:blipFill>
        <p:spPr>
          <a:xfrm>
            <a:off x="6813550" y="1557020"/>
            <a:ext cx="4172585" cy="3289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Insertion Sort</a:t>
            </a:r>
            <a:endParaRPr lang="en-US" altLang="en-US"/>
          </a:p>
        </p:txBody>
      </p:sp>
      <p:sp>
        <p:nvSpPr>
          <p:cNvPr id="3" name="Content Placeholder 2"/>
          <p:cNvSpPr>
            <a:spLocks noGrp="1"/>
          </p:cNvSpPr>
          <p:nvPr>
            <p:ph sz="half" idx="1"/>
          </p:nvPr>
        </p:nvSpPr>
        <p:spPr/>
        <p:txBody>
          <a:bodyPr>
            <a:normAutofit fontScale="80000"/>
          </a:bodyPr>
          <a:p>
            <a:r>
              <a:rPr lang="en-US" altLang="en-US"/>
              <a:t>Idea: Insertion Sort is inspired by card games, where a player "inserts" a new card into a deck already arranged in his hand.</a:t>
            </a:r>
            <a:endParaRPr lang="en-US" altLang="en-US"/>
          </a:p>
          <a:p>
            <a:r>
              <a:rPr lang="en-US" altLang="en-US"/>
              <a:t>Algorithm:</a:t>
            </a:r>
            <a:endParaRPr lang="en-US" altLang="en-US"/>
          </a:p>
          <a:p>
            <a:r>
              <a:rPr lang="en-US" altLang="en-US"/>
              <a:t>At step k = 1, 2, ..., n, place the kth element in the given array in the correct position in the sequence of the first k elements.</a:t>
            </a:r>
            <a:endParaRPr lang="en-US" altLang="en-US"/>
          </a:p>
          <a:p>
            <a:r>
              <a:rPr lang="en-US" altLang="en-US"/>
              <a:t>The result is that after the kth step, the first k elements will be arranged in order.</a:t>
            </a:r>
            <a:endParaRPr lang="en-US" altLang="en-US"/>
          </a:p>
        </p:txBody>
      </p:sp>
      <p:pic>
        <p:nvPicPr>
          <p:cNvPr id="7" name="Content Placeholder 6" descr="Screenshot 2024-12-06 173014"/>
          <p:cNvPicPr>
            <a:picLocks noChangeAspect="1"/>
          </p:cNvPicPr>
          <p:nvPr>
            <p:ph sz="half" idx="2"/>
          </p:nvPr>
        </p:nvPicPr>
        <p:blipFill>
          <a:blip r:embed="rId1"/>
          <a:stretch>
            <a:fillRect/>
          </a:stretch>
        </p:blipFill>
        <p:spPr>
          <a:xfrm>
            <a:off x="6636385" y="1825625"/>
            <a:ext cx="425259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Selection Sort</a:t>
            </a:r>
            <a:endParaRPr lang="en-US" altLang="en-US"/>
          </a:p>
        </p:txBody>
      </p:sp>
      <p:sp>
        <p:nvSpPr>
          <p:cNvPr id="3" name="Content Placeholder 2"/>
          <p:cNvSpPr>
            <a:spLocks noGrp="1"/>
          </p:cNvSpPr>
          <p:nvPr>
            <p:ph sz="half" idx="1"/>
          </p:nvPr>
        </p:nvSpPr>
        <p:spPr/>
        <p:txBody>
          <a:bodyPr>
            <a:noAutofit/>
          </a:bodyPr>
          <a:p>
            <a:r>
              <a:rPr lang="en-US" altLang="en-US" sz="2000"/>
              <a:t>The idea of ​​Selection sort is to find each element for each position of the permutation array A' that needs to be searched.</a:t>
            </a:r>
            <a:endParaRPr lang="en-US" altLang="en-US" sz="2000"/>
          </a:p>
          <a:p>
            <a:endParaRPr lang="en-US" altLang="en-US" sz="2000"/>
          </a:p>
          <a:p>
            <a:r>
              <a:rPr lang="en-US" altLang="en-US" sz="2000"/>
              <a:t>Algorithm:</a:t>
            </a:r>
            <a:endParaRPr lang="en-US" altLang="en-US" sz="2000"/>
          </a:p>
          <a:p>
            <a:endParaRPr lang="en-US" altLang="en-US" sz="2000"/>
          </a:p>
          <a:p>
            <a:r>
              <a:rPr lang="en-US" altLang="en-US" sz="2000"/>
              <a:t>Find the smallest element and put it in position 1</a:t>
            </a:r>
            <a:endParaRPr lang="en-US" altLang="en-US" sz="2000"/>
          </a:p>
          <a:p>
            <a:r>
              <a:rPr lang="en-US" altLang="en-US" sz="2000"/>
              <a:t>Find the next smallest element and put it in position 2</a:t>
            </a:r>
            <a:endParaRPr lang="en-US" altLang="en-US" sz="2000"/>
          </a:p>
          <a:p>
            <a:r>
              <a:rPr lang="en-US" altLang="en-US" sz="2000"/>
              <a:t>Find the next smallest element and put it in position 3</a:t>
            </a:r>
            <a:endParaRPr lang="en-US" altLang="en-US" sz="2000"/>
          </a:p>
          <a:p>
            <a:r>
              <a:rPr lang="en-US" altLang="en-US" sz="2000"/>
              <a:t>...</a:t>
            </a:r>
            <a:endParaRPr lang="en-US" altLang="en-US" sz="2000"/>
          </a:p>
        </p:txBody>
      </p:sp>
      <p:pic>
        <p:nvPicPr>
          <p:cNvPr id="5" name="Content Placeholder 4" descr="Screenshot 2024-12-06 173130"/>
          <p:cNvPicPr>
            <a:picLocks noChangeAspect="1"/>
          </p:cNvPicPr>
          <p:nvPr>
            <p:ph sz="half" idx="2"/>
          </p:nvPr>
        </p:nvPicPr>
        <p:blipFill>
          <a:blip r:embed="rId1"/>
          <a:stretch>
            <a:fillRect/>
          </a:stretch>
        </p:blipFill>
        <p:spPr>
          <a:xfrm>
            <a:off x="6172200" y="2428240"/>
            <a:ext cx="5181600" cy="3145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is ADT?</a:t>
            </a:r>
            <a:endParaRPr lang="en-US" altLang="en-US"/>
          </a:p>
        </p:txBody>
      </p:sp>
      <p:sp>
        <p:nvSpPr>
          <p:cNvPr id="3" name="Content Placeholder 2"/>
          <p:cNvSpPr>
            <a:spLocks noGrp="1"/>
          </p:cNvSpPr>
          <p:nvPr>
            <p:ph sz="half" idx="1"/>
          </p:nvPr>
        </p:nvSpPr>
        <p:spPr/>
        <p:txBody>
          <a:bodyPr/>
          <a:p>
            <a:r>
              <a:rPr lang="en-US" altLang="en-US" sz="2000"/>
              <a:t>An ADT (Abstract Data Type) is an abstract data type, defined by the operations it supports (add, delete, search, etc.) without regard to the detailed implementation.</a:t>
            </a:r>
            <a:endParaRPr lang="en-US" altLang="en-US" sz="2000"/>
          </a:p>
        </p:txBody>
      </p:sp>
      <p:pic>
        <p:nvPicPr>
          <p:cNvPr id="5" name="Content Placeholder 4" descr="Screenshot 2024-12-06 173423"/>
          <p:cNvPicPr>
            <a:picLocks noChangeAspect="1"/>
          </p:cNvPicPr>
          <p:nvPr>
            <p:ph sz="half" idx="2"/>
          </p:nvPr>
        </p:nvPicPr>
        <p:blipFill>
          <a:blip r:embed="rId1"/>
          <a:stretch>
            <a:fillRect/>
          </a:stretch>
        </p:blipFill>
        <p:spPr>
          <a:xfrm>
            <a:off x="5826125" y="789940"/>
            <a:ext cx="6128385" cy="5954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Examples of ADTs: Stack, Queue.</a:t>
            </a:r>
            <a:endParaRPr lang="en-US" altLang="en-US"/>
          </a:p>
        </p:txBody>
      </p:sp>
      <p:sp>
        <p:nvSpPr>
          <p:cNvPr id="3" name="Content Placeholder 2"/>
          <p:cNvSpPr>
            <a:spLocks noGrp="1"/>
          </p:cNvSpPr>
          <p:nvPr>
            <p:ph sz="half" idx="1"/>
          </p:nvPr>
        </p:nvSpPr>
        <p:spPr/>
        <p:txBody>
          <a:bodyPr/>
          <a:p>
            <a:r>
              <a:rPr lang="en-US" altLang="en-US"/>
              <a:t>Stack </a:t>
            </a:r>
            <a:endParaRPr lang="en-US" altLang="en-US"/>
          </a:p>
          <a:p>
            <a:pPr marL="0" indent="0">
              <a:buNone/>
            </a:pPr>
            <a:r>
              <a:rPr lang="en-US" altLang="en-US" sz="2000"/>
              <a:t>Element 30 will be removed first because Stack is LIFO (Last In First Out).</a:t>
            </a:r>
            <a:endParaRPr lang="en-US" altLang="en-US" sz="2000"/>
          </a:p>
          <a:p>
            <a:pPr marL="0" indent="0">
              <a:buNone/>
            </a:pPr>
            <a:r>
              <a:rPr lang="en-US" altLang="en-US" sz="2000"/>
              <a:t>The peek() method only looks at the element but does not remove it.</a:t>
            </a:r>
            <a:endParaRPr lang="en-US" altLang="en-US" sz="2000"/>
          </a:p>
          <a:p>
            <a:pPr marL="0" indent="0">
              <a:buNone/>
            </a:pPr>
            <a:r>
              <a:rPr lang="en-US" altLang="en-US" sz="2000"/>
              <a:t>The pop() method removes and returns the element at the top.</a:t>
            </a:r>
            <a:endParaRPr lang="en-US" altLang="en-US" sz="2000"/>
          </a:p>
        </p:txBody>
      </p:sp>
      <p:sp>
        <p:nvSpPr>
          <p:cNvPr id="4" name="Content Placeholder 3"/>
          <p:cNvSpPr>
            <a:spLocks noGrp="1"/>
          </p:cNvSpPr>
          <p:nvPr>
            <p:ph sz="half" idx="2"/>
          </p:nvPr>
        </p:nvSpPr>
        <p:spPr>
          <a:xfrm>
            <a:off x="5795645" y="1275080"/>
            <a:ext cx="6066790" cy="5583555"/>
          </a:xfrm>
        </p:spPr>
        <p:txBody>
          <a:bodyPr>
            <a:normAutofit fontScale="55000"/>
          </a:bodyPr>
          <a:p>
            <a:pPr marL="0" indent="0">
              <a:buNone/>
            </a:pPr>
            <a:r>
              <a:rPr lang="en-US" altLang="en-US"/>
              <a:t>import java.util.Stack;</a:t>
            </a:r>
            <a:endParaRPr lang="en-US" altLang="en-US"/>
          </a:p>
          <a:p>
            <a:pPr marL="0" indent="0">
              <a:buNone/>
            </a:pPr>
            <a:r>
              <a:rPr lang="en-US" altLang="en-US"/>
              <a:t>public class StackExample {</a:t>
            </a:r>
            <a:endParaRPr lang="en-US" altLang="en-US"/>
          </a:p>
          <a:p>
            <a:pPr marL="0" indent="0">
              <a:buNone/>
            </a:pPr>
            <a:r>
              <a:rPr lang="en-US" altLang="en-US"/>
              <a:t>    public static void main(String[] args) {</a:t>
            </a:r>
            <a:endParaRPr lang="en-US" altLang="en-US"/>
          </a:p>
          <a:p>
            <a:pPr marL="0" indent="0">
              <a:buNone/>
            </a:pPr>
            <a:r>
              <a:rPr lang="en-US" altLang="en-US"/>
              <a:t>               Stack&lt;Integer&gt; stack = new Stack&lt;&gt;();</a:t>
            </a:r>
            <a:endParaRPr lang="en-US" altLang="en-US"/>
          </a:p>
          <a:p>
            <a:pPr marL="0" indent="0">
              <a:buNone/>
            </a:pPr>
            <a:r>
              <a:rPr lang="en-US" altLang="en-US"/>
              <a:t>        stack.push(10);</a:t>
            </a:r>
            <a:endParaRPr lang="en-US" altLang="en-US"/>
          </a:p>
          <a:p>
            <a:pPr marL="0" indent="0">
              <a:buNone/>
            </a:pPr>
            <a:r>
              <a:rPr lang="en-US" altLang="en-US"/>
              <a:t>        stack.push(20);</a:t>
            </a:r>
            <a:endParaRPr lang="en-US" altLang="en-US"/>
          </a:p>
          <a:p>
            <a:pPr marL="0" indent="0">
              <a:buNone/>
            </a:pPr>
            <a:r>
              <a:rPr lang="en-US" altLang="en-US"/>
              <a:t>        stack.push(30);</a:t>
            </a:r>
            <a:endParaRPr lang="en-US" altLang="en-US"/>
          </a:p>
          <a:p>
            <a:pPr marL="0" indent="0">
              <a:buNone/>
            </a:pPr>
            <a:r>
              <a:rPr lang="en-US" altLang="en-US"/>
              <a:t>                  System.out.println("Top element: " + stack.peek()); // Output: 30</a:t>
            </a:r>
            <a:endParaRPr lang="en-US" altLang="en-US"/>
          </a:p>
          <a:p>
            <a:pPr marL="0" indent="0">
              <a:buNone/>
            </a:pPr>
            <a:r>
              <a:rPr lang="en-US" altLang="en-US"/>
              <a:t>              System.out.println("Popped element: " + stack.pop()); // Output: 30</a:t>
            </a:r>
            <a:endParaRPr lang="en-US" altLang="en-US"/>
          </a:p>
          <a:p>
            <a:pPr marL="0" indent="0">
              <a:buNone/>
            </a:pPr>
            <a:r>
              <a:rPr lang="en-US" altLang="en-US"/>
              <a:t>               System.out.println("Is stack empty? " + stack.isEmpty()); // Output: false</a:t>
            </a:r>
            <a:endParaRPr lang="en-US" altLang="en-US"/>
          </a:p>
          <a:p>
            <a:pPr marL="0" indent="0">
              <a:buNone/>
            </a:pPr>
            <a:r>
              <a:rPr lang="en-US" altLang="en-US"/>
              <a:t>        System.out.println("Remaining elements: " + stack); // Output: [10, 20]</a:t>
            </a:r>
            <a:endParaRPr lang="en-US" altLang="en-US"/>
          </a:p>
          <a:p>
            <a:pPr marL="0" indent="0">
              <a:buNone/>
            </a:pPr>
            <a:r>
              <a:rPr lang="en-US" altLang="en-US"/>
              <a:t>    }</a:t>
            </a:r>
            <a:endParaRPr lang="en-US" altLang="en-US"/>
          </a:p>
          <a:p>
            <a:pPr marL="0" indent="0">
              <a:buNone/>
            </a:pPr>
            <a:r>
              <a:rPr lang="en-US" altLang="en-US"/>
              <a:t>}</a:t>
            </a:r>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96595" y="492760"/>
            <a:ext cx="5181600" cy="4351338"/>
          </a:xfrm>
        </p:spPr>
        <p:txBody>
          <a:bodyPr/>
          <a:p>
            <a:r>
              <a:rPr lang="en-US" altLang="en-US"/>
              <a:t>Queue</a:t>
            </a:r>
            <a:endParaRPr lang="en-US" altLang="en-US"/>
          </a:p>
          <a:p>
            <a:pPr marL="0" indent="0">
              <a:buNone/>
            </a:pPr>
            <a:r>
              <a:rPr lang="en-US" altLang="en-US" sz="2000"/>
              <a:t>Element 10 will be removed first because the Queue is FIFO (First In First Out).</a:t>
            </a:r>
            <a:endParaRPr lang="en-US" altLang="en-US" sz="2000"/>
          </a:p>
          <a:p>
            <a:pPr marL="0" indent="0">
              <a:buNone/>
            </a:pPr>
            <a:r>
              <a:rPr lang="en-US" altLang="en-US" sz="2000"/>
              <a:t>The peek() method only looks at the element without removing it.</a:t>
            </a:r>
            <a:endParaRPr lang="en-US" altLang="en-US" sz="2000"/>
          </a:p>
          <a:p>
            <a:pPr marL="0" indent="0">
              <a:buNone/>
            </a:pPr>
            <a:r>
              <a:rPr lang="en-US" altLang="en-US" sz="2000"/>
              <a:t>The poll() method removes and returns the element at the head of the queue.</a:t>
            </a:r>
            <a:endParaRPr lang="en-US" altLang="en-US" sz="2000"/>
          </a:p>
        </p:txBody>
      </p:sp>
      <p:sp>
        <p:nvSpPr>
          <p:cNvPr id="4" name="Content Placeholder 3"/>
          <p:cNvSpPr>
            <a:spLocks noGrp="1"/>
          </p:cNvSpPr>
          <p:nvPr>
            <p:ph sz="half" idx="2"/>
          </p:nvPr>
        </p:nvSpPr>
        <p:spPr>
          <a:xfrm>
            <a:off x="5878830" y="694690"/>
            <a:ext cx="5596255" cy="6029960"/>
          </a:xfrm>
        </p:spPr>
        <p:txBody>
          <a:bodyPr>
            <a:normAutofit fontScale="55000"/>
          </a:bodyPr>
          <a:p>
            <a:pPr marL="0" indent="0">
              <a:buNone/>
            </a:pPr>
            <a:r>
              <a:rPr lang="en-US" altLang="en-US"/>
              <a:t>import java.util.LinkedList;</a:t>
            </a:r>
            <a:endParaRPr lang="en-US" altLang="en-US"/>
          </a:p>
          <a:p>
            <a:pPr marL="0" indent="0">
              <a:buNone/>
            </a:pPr>
            <a:r>
              <a:rPr lang="en-US" altLang="en-US"/>
              <a:t>import java.util.Queue;</a:t>
            </a:r>
            <a:endParaRPr lang="en-US" altLang="en-US"/>
          </a:p>
          <a:p>
            <a:pPr marL="0" indent="0">
              <a:buNone/>
            </a:pPr>
            <a:r>
              <a:rPr lang="en-US" altLang="en-US"/>
              <a:t>public class QueueExample {</a:t>
            </a:r>
            <a:endParaRPr lang="en-US" altLang="en-US"/>
          </a:p>
          <a:p>
            <a:pPr marL="0" indent="0">
              <a:buNone/>
            </a:pPr>
            <a:r>
              <a:rPr lang="en-US" altLang="en-US"/>
              <a:t>    public static void main(String[] args) {</a:t>
            </a:r>
            <a:endParaRPr lang="en-US" altLang="en-US"/>
          </a:p>
          <a:p>
            <a:pPr marL="0" indent="0">
              <a:buNone/>
            </a:pPr>
            <a:r>
              <a:rPr lang="en-US" altLang="en-US"/>
              <a:t>       Queue&lt;Integer&gt; queue = new LinkedList&lt;&gt;();</a:t>
            </a:r>
            <a:endParaRPr lang="en-US" altLang="en-US"/>
          </a:p>
          <a:p>
            <a:pPr marL="0" indent="0">
              <a:buNone/>
            </a:pPr>
            <a:r>
              <a:rPr lang="en-US" altLang="en-US"/>
              <a:t>               queue.add(10);</a:t>
            </a:r>
            <a:endParaRPr lang="en-US" altLang="en-US"/>
          </a:p>
          <a:p>
            <a:pPr marL="0" indent="0">
              <a:buNone/>
            </a:pPr>
            <a:r>
              <a:rPr lang="en-US" altLang="en-US"/>
              <a:t>        queue.add(20);</a:t>
            </a:r>
            <a:endParaRPr lang="en-US" altLang="en-US"/>
          </a:p>
          <a:p>
            <a:pPr marL="0" indent="0">
              <a:buNone/>
            </a:pPr>
            <a:r>
              <a:rPr lang="en-US" altLang="en-US"/>
              <a:t>        queue.add(30);</a:t>
            </a:r>
            <a:endParaRPr lang="en-US" altLang="en-US"/>
          </a:p>
          <a:p>
            <a:pPr marL="0" indent="0">
              <a:buNone/>
            </a:pPr>
            <a:r>
              <a:rPr lang="en-US" altLang="en-US"/>
              <a:t>               System.out.println("Front element: " + queue.peek()); // Output: 10</a:t>
            </a:r>
            <a:endParaRPr lang="en-US" altLang="en-US"/>
          </a:p>
          <a:p>
            <a:pPr marL="0" indent="0">
              <a:buNone/>
            </a:pPr>
            <a:r>
              <a:rPr lang="en-US" altLang="en-US"/>
              <a:t>          System.out.println("Dequeued element: " + queue.poll()); // Output: 10</a:t>
            </a:r>
            <a:endParaRPr lang="en-US" altLang="en-US"/>
          </a:p>
          <a:p>
            <a:pPr marL="0" indent="0">
              <a:buNone/>
            </a:pPr>
            <a:r>
              <a:rPr lang="en-US" altLang="en-US"/>
              <a:t>        System.out.println("Is queue empty? " + queue.isEmpty()); // Output: false</a:t>
            </a:r>
            <a:endParaRPr lang="en-US" altLang="en-US"/>
          </a:p>
          <a:p>
            <a:pPr marL="0" indent="0">
              <a:buNone/>
            </a:pPr>
            <a:endParaRPr lang="en-US" altLang="en-US"/>
          </a:p>
          <a:p>
            <a:pPr marL="0" indent="0">
              <a:buNone/>
            </a:pPr>
            <a:r>
              <a:rPr lang="en-US" altLang="en-US"/>
              <a:t>        System.out.println("Remaining elements: " + queue); // Output: [20, 30]</a:t>
            </a:r>
            <a:endParaRPr lang="en-US" altLang="en-US"/>
          </a:p>
          <a:p>
            <a:pPr marL="0" indent="0">
              <a:buNone/>
            </a:pPr>
            <a:r>
              <a:rPr lang="en-US" altLang="en-US"/>
              <a:t>    }</a:t>
            </a:r>
            <a:endParaRPr lang="en-US" altLang="en-US"/>
          </a:p>
          <a:p>
            <a:pPr marL="0" indent="0">
              <a:buNone/>
            </a:pPr>
            <a:r>
              <a:rPr lang="en-US" altLang="en-US"/>
              <a:t>}</a:t>
            </a:r>
            <a:endParaRPr lang="en-US" altLang="en-US"/>
          </a:p>
          <a:p>
            <a:pPr marL="0" indent="0">
              <a:buNone/>
            </a:pP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6132</Words>
  <Application>WPS Presentation</Application>
  <PresentationFormat>Widescreen</PresentationFormat>
  <Paragraphs>169</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Algorithms</dc:title>
  <dc:creator>ASUS</dc:creator>
  <cp:lastModifiedBy>Ngo Hoai Nam (BTEC HN)</cp:lastModifiedBy>
  <cp:revision>1</cp:revision>
  <dcterms:created xsi:type="dcterms:W3CDTF">2024-12-06T10:59:00Z</dcterms:created>
  <dcterms:modified xsi:type="dcterms:W3CDTF">2024-12-06T10:59:00Z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3B00BA1B1CDE44CF85232BB97E0364BB_11</vt:lpwstr>
  </property>
  <property fmtid="{D5CDD505-2E9C-101B-9397-08002B2CF9AE}" pid="3" name="KSOProductBuildVer">
    <vt:lpwstr>1033-12.2.0.18911</vt:lpwstr>
  </property>
</Properties>
</file>