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Bitter Medium"/>
      <p:regular r:id="rId17"/>
    </p:embeddedFont>
    <p:embeddedFont>
      <p:font typeface="Bitter Medium"/>
      <p:regular r:id="rId18"/>
    </p:embeddedFont>
    <p:embeddedFont>
      <p:font typeface="Bitter Medium"/>
      <p:regular r:id="rId19"/>
    </p:embeddedFont>
    <p:embeddedFont>
      <p:font typeface="Bitter Medium"/>
      <p:regular r:id="rId20"/>
    </p:embeddedFont>
    <p:embeddedFont>
      <p:font typeface="Open Sans"/>
      <p:regular r:id="rId21"/>
    </p:embeddedFont>
    <p:embeddedFont>
      <p:font typeface="Open Sans"/>
      <p:regular r:id="rId22"/>
    </p:embeddedFont>
    <p:embeddedFont>
      <p:font typeface="Open Sans"/>
      <p:regular r:id="rId23"/>
    </p:embeddedFont>
    <p:embeddedFont>
      <p:font typeface="Open Sans"/>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slideLayout" Target="../slideLayouts/slideLayout1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184083"/>
            <a:ext cx="7556421" cy="1417558"/>
          </a:xfrm>
          <a:prstGeom prst="rect">
            <a:avLst/>
          </a:prstGeom>
          <a:noFill/>
          <a:ln/>
        </p:spPr>
        <p:txBody>
          <a:bodyPr wrap="square" lIns="0" tIns="0" rIns="0" bIns="0" rtlCol="0" anchor="t"/>
          <a:lstStyle/>
          <a:p>
            <a:pPr indent="0" marL="0">
              <a:lnSpc>
                <a:spcPts val="5550"/>
              </a:lnSpc>
              <a:buNone/>
            </a:pPr>
            <a:r>
              <a:rPr lang="en-US" sz="4450" spc="-134" kern="0" dirty="0">
                <a:solidFill>
                  <a:srgbClr val="2C3F42"/>
                </a:solidFill>
                <a:latin typeface="Bitter Medium" pitchFamily="34" charset="0"/>
                <a:ea typeface="Bitter Medium" pitchFamily="34" charset="-122"/>
                <a:cs typeface="Bitter Medium" pitchFamily="34" charset="-120"/>
              </a:rPr>
              <a:t>Fundamentals of Data Structures and Algorithms</a:t>
            </a:r>
            <a:endParaRPr lang="en-US" sz="4450" dirty="0"/>
          </a:p>
        </p:txBody>
      </p:sp>
      <p:sp>
        <p:nvSpPr>
          <p:cNvPr id="4" name="Text 1"/>
          <p:cNvSpPr/>
          <p:nvPr/>
        </p:nvSpPr>
        <p:spPr>
          <a:xfrm>
            <a:off x="6280190" y="3941802"/>
            <a:ext cx="7556421"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Welcome to this exploration of essential data structures and algorithms! We'll delve into the concepts of abstract data types (ADTs), specific implementations of queues and stacks, and then explore sorting and pathfinding algorithms.</a:t>
            </a:r>
            <a:endParaRPr lang="en-US" sz="1750" dirty="0"/>
          </a:p>
        </p:txBody>
      </p:sp>
      <p:sp>
        <p:nvSpPr>
          <p:cNvPr id="5" name="Shape 2"/>
          <p:cNvSpPr/>
          <p:nvPr/>
        </p:nvSpPr>
        <p:spPr>
          <a:xfrm>
            <a:off x="6280190" y="5665470"/>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5673090"/>
            <a:ext cx="347663" cy="347663"/>
          </a:xfrm>
          <a:prstGeom prst="rect">
            <a:avLst/>
          </a:prstGeom>
        </p:spPr>
      </p:pic>
      <p:sp>
        <p:nvSpPr>
          <p:cNvPr id="7" name="Text 3"/>
          <p:cNvSpPr/>
          <p:nvPr/>
        </p:nvSpPr>
        <p:spPr>
          <a:xfrm>
            <a:off x="6756440" y="5648563"/>
            <a:ext cx="3823811" cy="396835"/>
          </a:xfrm>
          <a:prstGeom prst="rect">
            <a:avLst/>
          </a:prstGeom>
          <a:noFill/>
          <a:ln/>
        </p:spPr>
        <p:txBody>
          <a:bodyPr wrap="none" lIns="0" tIns="0" rIns="0" bIns="0" rtlCol="0" anchor="t"/>
          <a:lstStyle/>
          <a:p>
            <a:pPr algn="l" indent="0" marL="0">
              <a:lnSpc>
                <a:spcPts val="3100"/>
              </a:lnSpc>
              <a:buNone/>
            </a:pPr>
            <a:r>
              <a:rPr lang="en-US" sz="2200" b="1" spc="-36" kern="0" dirty="0">
                <a:solidFill>
                  <a:srgbClr val="2B2E3C"/>
                </a:solidFill>
                <a:latin typeface="Open Sans Bold" pitchFamily="34" charset="0"/>
                <a:ea typeface="Open Sans Bold" pitchFamily="34" charset="-122"/>
                <a:cs typeface="Open Sans Bold" pitchFamily="34" charset="-120"/>
              </a:rPr>
              <a:t>by Ngo Hoai Nam (BTEC HN)</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403872"/>
            <a:ext cx="5851208" cy="708779"/>
          </a:xfrm>
          <a:prstGeom prst="rect">
            <a:avLst/>
          </a:prstGeom>
          <a:noFill/>
          <a:ln/>
        </p:spPr>
        <p:txBody>
          <a:bodyPr wrap="none" lIns="0" tIns="0" rIns="0" bIns="0" rtlCol="0" anchor="t"/>
          <a:lstStyle/>
          <a:p>
            <a:pPr indent="0" marL="0">
              <a:lnSpc>
                <a:spcPts val="5550"/>
              </a:lnSpc>
              <a:buNone/>
            </a:pPr>
            <a:r>
              <a:rPr lang="en-US" sz="4450" spc="-134" kern="0" dirty="0">
                <a:solidFill>
                  <a:srgbClr val="2C3F42"/>
                </a:solidFill>
                <a:latin typeface="Bitter Medium" pitchFamily="34" charset="0"/>
                <a:ea typeface="Bitter Medium" pitchFamily="34" charset="-122"/>
                <a:cs typeface="Bitter Medium" pitchFamily="34" charset="-120"/>
              </a:rPr>
              <a:t>Next Steps: Dive Deeper</a:t>
            </a:r>
            <a:endParaRPr lang="en-US" sz="4450" dirty="0"/>
          </a:p>
        </p:txBody>
      </p:sp>
      <p:pic>
        <p:nvPicPr>
          <p:cNvPr id="4" name="Image 1" descr="preencoded.png">    </p:cNvPr>
          <p:cNvPicPr>
            <a:picLocks noChangeAspect="1"/>
          </p:cNvPicPr>
          <p:nvPr/>
        </p:nvPicPr>
        <p:blipFill>
          <a:blip r:embed="rId2"/>
          <a:stretch>
            <a:fillRect/>
          </a:stretch>
        </p:blipFill>
        <p:spPr>
          <a:xfrm>
            <a:off x="793790" y="3452813"/>
            <a:ext cx="566976" cy="566976"/>
          </a:xfrm>
          <a:prstGeom prst="rect">
            <a:avLst/>
          </a:prstGeom>
        </p:spPr>
      </p:pic>
      <p:sp>
        <p:nvSpPr>
          <p:cNvPr id="5" name="Text 1"/>
          <p:cNvSpPr/>
          <p:nvPr/>
        </p:nvSpPr>
        <p:spPr>
          <a:xfrm>
            <a:off x="793790" y="4246602"/>
            <a:ext cx="2835235" cy="354330"/>
          </a:xfrm>
          <a:prstGeom prst="rect">
            <a:avLst/>
          </a:prstGeom>
          <a:noFill/>
          <a:ln/>
        </p:spPr>
        <p:txBody>
          <a:bodyPr wrap="none" lIns="0" tIns="0" rIns="0" bIns="0" rtlCol="0" anchor="t"/>
          <a:lstStyle/>
          <a:p>
            <a:pPr algn="l"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Explore</a:t>
            </a:r>
            <a:endParaRPr lang="en-US" sz="2200" dirty="0"/>
          </a:p>
        </p:txBody>
      </p:sp>
      <p:sp>
        <p:nvSpPr>
          <p:cNvPr id="6" name="Text 2"/>
          <p:cNvSpPr/>
          <p:nvPr/>
        </p:nvSpPr>
        <p:spPr>
          <a:xfrm>
            <a:off x="793790" y="4737021"/>
            <a:ext cx="3608070"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Read further on advanced data structures, such as trees, graphs, and heaps.</a:t>
            </a:r>
            <a:endParaRPr lang="en-US" sz="1750" dirty="0"/>
          </a:p>
        </p:txBody>
      </p:sp>
      <p:pic>
        <p:nvPicPr>
          <p:cNvPr id="7" name="Image 2" descr="preencoded.png">    </p:cNvPr>
          <p:cNvPicPr>
            <a:picLocks noChangeAspect="1"/>
          </p:cNvPicPr>
          <p:nvPr/>
        </p:nvPicPr>
        <p:blipFill>
          <a:blip r:embed="rId3"/>
          <a:stretch>
            <a:fillRect/>
          </a:stretch>
        </p:blipFill>
        <p:spPr>
          <a:xfrm>
            <a:off x="4742021" y="3452813"/>
            <a:ext cx="566976" cy="566976"/>
          </a:xfrm>
          <a:prstGeom prst="rect">
            <a:avLst/>
          </a:prstGeom>
        </p:spPr>
      </p:pic>
      <p:sp>
        <p:nvSpPr>
          <p:cNvPr id="8" name="Text 3"/>
          <p:cNvSpPr/>
          <p:nvPr/>
        </p:nvSpPr>
        <p:spPr>
          <a:xfrm>
            <a:off x="4742021" y="4246602"/>
            <a:ext cx="2835235" cy="354330"/>
          </a:xfrm>
          <a:prstGeom prst="rect">
            <a:avLst/>
          </a:prstGeom>
          <a:noFill/>
          <a:ln/>
        </p:spPr>
        <p:txBody>
          <a:bodyPr wrap="none" lIns="0" tIns="0" rIns="0" bIns="0" rtlCol="0" anchor="t"/>
          <a:lstStyle/>
          <a:p>
            <a:pPr algn="l"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Practice</a:t>
            </a:r>
            <a:endParaRPr lang="en-US" sz="2200" dirty="0"/>
          </a:p>
        </p:txBody>
      </p:sp>
      <p:sp>
        <p:nvSpPr>
          <p:cNvPr id="9" name="Text 4"/>
          <p:cNvSpPr/>
          <p:nvPr/>
        </p:nvSpPr>
        <p:spPr>
          <a:xfrm>
            <a:off x="4742021" y="4737021"/>
            <a:ext cx="3608189"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Implement various algorithms to solidify your understanding and build practical skills.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539960"/>
            <a:ext cx="8827770" cy="708779"/>
          </a:xfrm>
          <a:prstGeom prst="rect">
            <a:avLst/>
          </a:prstGeom>
          <a:noFill/>
          <a:ln/>
        </p:spPr>
        <p:txBody>
          <a:bodyPr wrap="none" lIns="0" tIns="0" rIns="0" bIns="0" rtlCol="0" anchor="t"/>
          <a:lstStyle/>
          <a:p>
            <a:pPr indent="0" marL="0">
              <a:lnSpc>
                <a:spcPts val="5550"/>
              </a:lnSpc>
              <a:buNone/>
            </a:pPr>
            <a:r>
              <a:rPr lang="en-US" sz="4450" spc="-134" kern="0" dirty="0">
                <a:solidFill>
                  <a:srgbClr val="2C3F42"/>
                </a:solidFill>
                <a:latin typeface="Bitter Medium" pitchFamily="34" charset="0"/>
                <a:ea typeface="Bitter Medium" pitchFamily="34" charset="-122"/>
                <a:cs typeface="Bitter Medium" pitchFamily="34" charset="-120"/>
              </a:rPr>
              <a:t>Understanding Abstract Data Types</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indent="0" marL="0">
              <a:lnSpc>
                <a:spcPts val="2750"/>
              </a:lnSpc>
              <a:buNone/>
            </a:pPr>
            <a:r>
              <a:rPr lang="en-US" sz="2200" spc="-67" kern="0" dirty="0">
                <a:solidFill>
                  <a:srgbClr val="2C3F42"/>
                </a:solidFill>
                <a:latin typeface="Bitter Medium" pitchFamily="34" charset="0"/>
                <a:ea typeface="Bitter Medium" pitchFamily="34" charset="-122"/>
                <a:cs typeface="Bitter Medium" pitchFamily="34" charset="-120"/>
              </a:rPr>
              <a:t>ADT: The Blueprint</a:t>
            </a:r>
            <a:endParaRPr lang="en-US" sz="2200" dirty="0"/>
          </a:p>
        </p:txBody>
      </p:sp>
      <p:sp>
        <p:nvSpPr>
          <p:cNvPr id="4" name="Text 2"/>
          <p:cNvSpPr/>
          <p:nvPr/>
        </p:nvSpPr>
        <p:spPr>
          <a:xfrm>
            <a:off x="793790" y="4396859"/>
            <a:ext cx="6244709"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An ADT defines operations without specifying how they're implemented. Think of it as a blueprint, outlining what a data structure *does*, not *how* it does it.</a:t>
            </a:r>
            <a:endParaRPr lang="en-US" sz="1750" dirty="0"/>
          </a:p>
        </p:txBody>
      </p:sp>
      <p:sp>
        <p:nvSpPr>
          <p:cNvPr id="5" name="Text 3"/>
          <p:cNvSpPr/>
          <p:nvPr/>
        </p:nvSpPr>
        <p:spPr>
          <a:xfrm>
            <a:off x="7599521" y="3815715"/>
            <a:ext cx="3706058" cy="354330"/>
          </a:xfrm>
          <a:prstGeom prst="rect">
            <a:avLst/>
          </a:prstGeom>
          <a:noFill/>
          <a:ln/>
        </p:spPr>
        <p:txBody>
          <a:bodyPr wrap="none" lIns="0" tIns="0" rIns="0" bIns="0" rtlCol="0" anchor="t"/>
          <a:lstStyle/>
          <a:p>
            <a:pPr indent="0" marL="0">
              <a:lnSpc>
                <a:spcPts val="2750"/>
              </a:lnSpc>
              <a:buNone/>
            </a:pPr>
            <a:r>
              <a:rPr lang="en-US" sz="2200" spc="-67" kern="0" dirty="0">
                <a:solidFill>
                  <a:srgbClr val="2C3F42"/>
                </a:solidFill>
                <a:latin typeface="Bitter Medium" pitchFamily="34" charset="0"/>
                <a:ea typeface="Bitter Medium" pitchFamily="34" charset="-122"/>
                <a:cs typeface="Bitter Medium" pitchFamily="34" charset="-120"/>
              </a:rPr>
              <a:t>Stacks: Last In, First Out (LIFO)</a:t>
            </a:r>
            <a:endParaRPr lang="en-US" sz="2200" dirty="0"/>
          </a:p>
        </p:txBody>
      </p:sp>
      <p:sp>
        <p:nvSpPr>
          <p:cNvPr id="6" name="Text 4"/>
          <p:cNvSpPr/>
          <p:nvPr/>
        </p:nvSpPr>
        <p:spPr>
          <a:xfrm>
            <a:off x="7599521" y="4396859"/>
            <a:ext cx="6244709"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Imagine a stack of plates; the last one placed on top is the first one taken off. This is LIFO, a key principle of stack operations.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539960"/>
            <a:ext cx="7801570" cy="708779"/>
          </a:xfrm>
          <a:prstGeom prst="rect">
            <a:avLst/>
          </a:prstGeom>
          <a:noFill/>
          <a:ln/>
        </p:spPr>
        <p:txBody>
          <a:bodyPr wrap="none" lIns="0" tIns="0" rIns="0" bIns="0" rtlCol="0" anchor="t"/>
          <a:lstStyle/>
          <a:p>
            <a:pPr indent="0" marL="0">
              <a:lnSpc>
                <a:spcPts val="5550"/>
              </a:lnSpc>
              <a:buNone/>
            </a:pPr>
            <a:r>
              <a:rPr lang="en-US" sz="4450" spc="-134" kern="0" dirty="0">
                <a:solidFill>
                  <a:srgbClr val="2C3F42"/>
                </a:solidFill>
                <a:latin typeface="Bitter Medium" pitchFamily="34" charset="0"/>
                <a:ea typeface="Bitter Medium" pitchFamily="34" charset="-122"/>
                <a:cs typeface="Bitter Medium" pitchFamily="34" charset="-120"/>
              </a:rPr>
              <a:t>Queues: First In, First Out (FIFO)</a:t>
            </a:r>
            <a:endParaRPr lang="en-US" sz="4450" dirty="0"/>
          </a:p>
        </p:txBody>
      </p:sp>
      <p:sp>
        <p:nvSpPr>
          <p:cNvPr id="3" name="Text 1"/>
          <p:cNvSpPr/>
          <p:nvPr/>
        </p:nvSpPr>
        <p:spPr>
          <a:xfrm>
            <a:off x="793790" y="3815715"/>
            <a:ext cx="3899059" cy="354330"/>
          </a:xfrm>
          <a:prstGeom prst="rect">
            <a:avLst/>
          </a:prstGeom>
          <a:noFill/>
          <a:ln/>
        </p:spPr>
        <p:txBody>
          <a:bodyPr wrap="none" lIns="0" tIns="0" rIns="0" bIns="0" rtlCol="0" anchor="t"/>
          <a:lstStyle/>
          <a:p>
            <a:pPr indent="0" marL="0">
              <a:lnSpc>
                <a:spcPts val="2750"/>
              </a:lnSpc>
              <a:buNone/>
            </a:pPr>
            <a:r>
              <a:rPr lang="en-US" sz="2200" spc="-67" kern="0" dirty="0">
                <a:solidFill>
                  <a:srgbClr val="2C3F42"/>
                </a:solidFill>
                <a:latin typeface="Bitter Medium" pitchFamily="34" charset="0"/>
                <a:ea typeface="Bitter Medium" pitchFamily="34" charset="-122"/>
                <a:cs typeface="Bitter Medium" pitchFamily="34" charset="-120"/>
              </a:rPr>
              <a:t>Queues: First In, First Out (FIFO)</a:t>
            </a:r>
            <a:endParaRPr lang="en-US" sz="2200" dirty="0"/>
          </a:p>
        </p:txBody>
      </p:sp>
      <p:sp>
        <p:nvSpPr>
          <p:cNvPr id="4" name="Text 2"/>
          <p:cNvSpPr/>
          <p:nvPr/>
        </p:nvSpPr>
        <p:spPr>
          <a:xfrm>
            <a:off x="793790" y="4396859"/>
            <a:ext cx="6244709"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Think of a queue at a shop: the first person in line is served first, followed by those who came after. This is FIFO, how queues work.</a:t>
            </a:r>
            <a:endParaRPr lang="en-US" sz="1750" dirty="0"/>
          </a:p>
        </p:txBody>
      </p:sp>
      <p:sp>
        <p:nvSpPr>
          <p:cNvPr id="5" name="Text 3"/>
          <p:cNvSpPr/>
          <p:nvPr/>
        </p:nvSpPr>
        <p:spPr>
          <a:xfrm>
            <a:off x="7599521" y="3815715"/>
            <a:ext cx="2835235" cy="354330"/>
          </a:xfrm>
          <a:prstGeom prst="rect">
            <a:avLst/>
          </a:prstGeom>
          <a:noFill/>
          <a:ln/>
        </p:spPr>
        <p:txBody>
          <a:bodyPr wrap="none" lIns="0" tIns="0" rIns="0" bIns="0" rtlCol="0" anchor="t"/>
          <a:lstStyle/>
          <a:p>
            <a:pPr indent="0" marL="0">
              <a:lnSpc>
                <a:spcPts val="2750"/>
              </a:lnSpc>
              <a:buNone/>
            </a:pPr>
            <a:r>
              <a:rPr lang="en-US" sz="2200" spc="-67" kern="0" dirty="0">
                <a:solidFill>
                  <a:srgbClr val="2C3F42"/>
                </a:solidFill>
                <a:latin typeface="Bitter Medium" pitchFamily="34" charset="0"/>
                <a:ea typeface="Bitter Medium" pitchFamily="34" charset="-122"/>
                <a:cs typeface="Bitter Medium" pitchFamily="34" charset="-120"/>
              </a:rPr>
              <a:t>Stack vs Queue</a:t>
            </a:r>
            <a:endParaRPr lang="en-US" sz="2200" dirty="0"/>
          </a:p>
        </p:txBody>
      </p:sp>
      <p:sp>
        <p:nvSpPr>
          <p:cNvPr id="6" name="Text 4"/>
          <p:cNvSpPr/>
          <p:nvPr/>
        </p:nvSpPr>
        <p:spPr>
          <a:xfrm>
            <a:off x="7599521" y="4396859"/>
            <a:ext cx="6244709"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Stacks use LIFO, while queues use FIFO. Understanding these differences helps us choose the right structure for different tasks.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955840"/>
            <a:ext cx="7556421" cy="1417558"/>
          </a:xfrm>
          <a:prstGeom prst="rect">
            <a:avLst/>
          </a:prstGeom>
          <a:noFill/>
          <a:ln/>
        </p:spPr>
        <p:txBody>
          <a:bodyPr wrap="square" lIns="0" tIns="0" rIns="0" bIns="0" rtlCol="0" anchor="t"/>
          <a:lstStyle/>
          <a:p>
            <a:pPr indent="0" marL="0">
              <a:lnSpc>
                <a:spcPts val="5550"/>
              </a:lnSpc>
              <a:buNone/>
            </a:pPr>
            <a:r>
              <a:rPr lang="en-US" sz="4450" spc="-134" kern="0" dirty="0">
                <a:solidFill>
                  <a:srgbClr val="2C3F42"/>
                </a:solidFill>
                <a:latin typeface="Bitter Medium" pitchFamily="34" charset="0"/>
                <a:ea typeface="Bitter Medium" pitchFamily="34" charset="-122"/>
                <a:cs typeface="Bitter Medium" pitchFamily="34" charset="-120"/>
              </a:rPr>
              <a:t>Implementing Stacks and Queues</a:t>
            </a:r>
            <a:endParaRPr lang="en-US" sz="4450" dirty="0"/>
          </a:p>
        </p:txBody>
      </p:sp>
      <p:sp>
        <p:nvSpPr>
          <p:cNvPr id="4" name="Shape 1"/>
          <p:cNvSpPr/>
          <p:nvPr/>
        </p:nvSpPr>
        <p:spPr>
          <a:xfrm>
            <a:off x="793790" y="3968710"/>
            <a:ext cx="510302" cy="510302"/>
          </a:xfrm>
          <a:prstGeom prst="roundRect">
            <a:avLst>
              <a:gd name="adj" fmla="val 18669"/>
            </a:avLst>
          </a:prstGeom>
          <a:solidFill>
            <a:srgbClr val="FCE2CF"/>
          </a:solidFill>
          <a:ln w="7620">
            <a:solidFill>
              <a:srgbClr val="E2C8B5"/>
            </a:solidFill>
            <a:prstDash val="solid"/>
          </a:ln>
        </p:spPr>
      </p:sp>
      <p:sp>
        <p:nvSpPr>
          <p:cNvPr id="5" name="Text 2"/>
          <p:cNvSpPr/>
          <p:nvPr/>
        </p:nvSpPr>
        <p:spPr>
          <a:xfrm>
            <a:off x="983456" y="4053721"/>
            <a:ext cx="130969" cy="340281"/>
          </a:xfrm>
          <a:prstGeom prst="rect">
            <a:avLst/>
          </a:prstGeom>
          <a:noFill/>
          <a:ln/>
        </p:spPr>
        <p:txBody>
          <a:bodyPr wrap="none" lIns="0" tIns="0" rIns="0" bIns="0" rtlCol="0" anchor="t"/>
          <a:lstStyle/>
          <a:p>
            <a:pPr algn="ctr" indent="0" marL="0">
              <a:lnSpc>
                <a:spcPts val="2650"/>
              </a:lnSpc>
              <a:buNone/>
            </a:pPr>
            <a:r>
              <a:rPr lang="en-US" sz="2650" spc="-80" kern="0" dirty="0">
                <a:solidFill>
                  <a:srgbClr val="2B2E3C"/>
                </a:solidFill>
                <a:latin typeface="Bitter Medium" pitchFamily="34" charset="0"/>
                <a:ea typeface="Bitter Medium" pitchFamily="34" charset="-122"/>
                <a:cs typeface="Bitter Medium" pitchFamily="34" charset="-120"/>
              </a:rPr>
              <a:t>1</a:t>
            </a:r>
            <a:endParaRPr lang="en-US" sz="2650" dirty="0"/>
          </a:p>
        </p:txBody>
      </p:sp>
      <p:sp>
        <p:nvSpPr>
          <p:cNvPr id="6" name="Text 3"/>
          <p:cNvSpPr/>
          <p:nvPr/>
        </p:nvSpPr>
        <p:spPr>
          <a:xfrm>
            <a:off x="1530906" y="3968710"/>
            <a:ext cx="2835235" cy="354330"/>
          </a:xfrm>
          <a:prstGeom prst="rect">
            <a:avLst/>
          </a:prstGeom>
          <a:noFill/>
          <a:ln/>
        </p:spPr>
        <p:txBody>
          <a:bodyPr wrap="none" lIns="0" tIns="0" rIns="0" bIns="0" rtlCol="0" anchor="t"/>
          <a:lstStyle/>
          <a:p>
            <a:pPr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1. Arrays</a:t>
            </a:r>
            <a:endParaRPr lang="en-US" sz="2200" dirty="0"/>
          </a:p>
        </p:txBody>
      </p:sp>
      <p:sp>
        <p:nvSpPr>
          <p:cNvPr id="7" name="Text 4"/>
          <p:cNvSpPr/>
          <p:nvPr/>
        </p:nvSpPr>
        <p:spPr>
          <a:xfrm>
            <a:off x="1530906" y="4459129"/>
            <a:ext cx="2927747"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Stacks and queues can be implemented using arrays, allowing efficient access to elements.</a:t>
            </a:r>
            <a:endParaRPr lang="en-US" sz="1750" dirty="0"/>
          </a:p>
        </p:txBody>
      </p:sp>
      <p:sp>
        <p:nvSpPr>
          <p:cNvPr id="8" name="Shape 5"/>
          <p:cNvSpPr/>
          <p:nvPr/>
        </p:nvSpPr>
        <p:spPr>
          <a:xfrm>
            <a:off x="4685467" y="3968710"/>
            <a:ext cx="510302" cy="510302"/>
          </a:xfrm>
          <a:prstGeom prst="roundRect">
            <a:avLst>
              <a:gd name="adj" fmla="val 18669"/>
            </a:avLst>
          </a:prstGeom>
          <a:solidFill>
            <a:srgbClr val="FCE2CF"/>
          </a:solidFill>
          <a:ln w="7620">
            <a:solidFill>
              <a:srgbClr val="E2C8B5"/>
            </a:solidFill>
            <a:prstDash val="solid"/>
          </a:ln>
        </p:spPr>
      </p:sp>
      <p:sp>
        <p:nvSpPr>
          <p:cNvPr id="9" name="Text 6"/>
          <p:cNvSpPr/>
          <p:nvPr/>
        </p:nvSpPr>
        <p:spPr>
          <a:xfrm>
            <a:off x="4852154" y="4053721"/>
            <a:ext cx="176927" cy="340281"/>
          </a:xfrm>
          <a:prstGeom prst="rect">
            <a:avLst/>
          </a:prstGeom>
          <a:noFill/>
          <a:ln/>
        </p:spPr>
        <p:txBody>
          <a:bodyPr wrap="none" lIns="0" tIns="0" rIns="0" bIns="0" rtlCol="0" anchor="t"/>
          <a:lstStyle/>
          <a:p>
            <a:pPr algn="ctr" indent="0" marL="0">
              <a:lnSpc>
                <a:spcPts val="2650"/>
              </a:lnSpc>
              <a:buNone/>
            </a:pPr>
            <a:r>
              <a:rPr lang="en-US" sz="2650" spc="-80" kern="0" dirty="0">
                <a:solidFill>
                  <a:srgbClr val="2B2E3C"/>
                </a:solidFill>
                <a:latin typeface="Bitter Medium" pitchFamily="34" charset="0"/>
                <a:ea typeface="Bitter Medium" pitchFamily="34" charset="-122"/>
                <a:cs typeface="Bitter Medium" pitchFamily="34" charset="-120"/>
              </a:rPr>
              <a:t>2</a:t>
            </a:r>
            <a:endParaRPr lang="en-US" sz="2650" dirty="0"/>
          </a:p>
        </p:txBody>
      </p:sp>
      <p:sp>
        <p:nvSpPr>
          <p:cNvPr id="10" name="Text 7"/>
          <p:cNvSpPr/>
          <p:nvPr/>
        </p:nvSpPr>
        <p:spPr>
          <a:xfrm>
            <a:off x="5422583" y="3968710"/>
            <a:ext cx="2835235" cy="354330"/>
          </a:xfrm>
          <a:prstGeom prst="rect">
            <a:avLst/>
          </a:prstGeom>
          <a:noFill/>
          <a:ln/>
        </p:spPr>
        <p:txBody>
          <a:bodyPr wrap="none" lIns="0" tIns="0" rIns="0" bIns="0" rtlCol="0" anchor="t"/>
          <a:lstStyle/>
          <a:p>
            <a:pPr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2. Linked Lists</a:t>
            </a:r>
            <a:endParaRPr lang="en-US" sz="2200" dirty="0"/>
          </a:p>
        </p:txBody>
      </p:sp>
      <p:sp>
        <p:nvSpPr>
          <p:cNvPr id="11" name="Text 8"/>
          <p:cNvSpPr/>
          <p:nvPr/>
        </p:nvSpPr>
        <p:spPr>
          <a:xfrm>
            <a:off x="5422583" y="4459129"/>
            <a:ext cx="2927747" cy="1814513"/>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Linked lists provide a more flexible way to implement stacks and queues, especially for dynamic resizing.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539960"/>
            <a:ext cx="7299246" cy="708779"/>
          </a:xfrm>
          <a:prstGeom prst="rect">
            <a:avLst/>
          </a:prstGeom>
          <a:noFill/>
          <a:ln/>
        </p:spPr>
        <p:txBody>
          <a:bodyPr wrap="none" lIns="0" tIns="0" rIns="0" bIns="0" rtlCol="0" anchor="t"/>
          <a:lstStyle/>
          <a:p>
            <a:pPr indent="0" marL="0">
              <a:lnSpc>
                <a:spcPts val="5550"/>
              </a:lnSpc>
              <a:buNone/>
            </a:pPr>
            <a:r>
              <a:rPr lang="en-US" sz="4450" spc="-134" kern="0" dirty="0">
                <a:solidFill>
                  <a:srgbClr val="2C3F42"/>
                </a:solidFill>
                <a:latin typeface="Bitter Medium" pitchFamily="34" charset="0"/>
                <a:ea typeface="Bitter Medium" pitchFamily="34" charset="-122"/>
                <a:cs typeface="Bitter Medium" pitchFamily="34" charset="-120"/>
              </a:rPr>
              <a:t>Exploring Sorting Algorithms</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indent="0" marL="0">
              <a:lnSpc>
                <a:spcPts val="2750"/>
              </a:lnSpc>
              <a:buNone/>
            </a:pPr>
            <a:r>
              <a:rPr lang="en-US" sz="2200" spc="-67" kern="0" dirty="0">
                <a:solidFill>
                  <a:srgbClr val="2C3F42"/>
                </a:solidFill>
                <a:latin typeface="Bitter Medium" pitchFamily="34" charset="0"/>
                <a:ea typeface="Bitter Medium" pitchFamily="34" charset="-122"/>
                <a:cs typeface="Bitter Medium" pitchFamily="34" charset="-120"/>
              </a:rPr>
              <a:t>Bubble Sort</a:t>
            </a:r>
            <a:endParaRPr lang="en-US" sz="2200" dirty="0"/>
          </a:p>
        </p:txBody>
      </p:sp>
      <p:sp>
        <p:nvSpPr>
          <p:cNvPr id="4" name="Text 2"/>
          <p:cNvSpPr/>
          <p:nvPr/>
        </p:nvSpPr>
        <p:spPr>
          <a:xfrm>
            <a:off x="793790" y="4396859"/>
            <a:ext cx="6244709"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Repeatedly steps through the list, comparing adjacent elements and swapping them if they're in the wrong order. Simple but inefficient for large datasets.</a:t>
            </a:r>
            <a:endParaRPr lang="en-US" sz="1750" dirty="0"/>
          </a:p>
        </p:txBody>
      </p:sp>
      <p:sp>
        <p:nvSpPr>
          <p:cNvPr id="5" name="Text 3"/>
          <p:cNvSpPr/>
          <p:nvPr/>
        </p:nvSpPr>
        <p:spPr>
          <a:xfrm>
            <a:off x="7599521" y="3815715"/>
            <a:ext cx="2835235" cy="354330"/>
          </a:xfrm>
          <a:prstGeom prst="rect">
            <a:avLst/>
          </a:prstGeom>
          <a:noFill/>
          <a:ln/>
        </p:spPr>
        <p:txBody>
          <a:bodyPr wrap="none" lIns="0" tIns="0" rIns="0" bIns="0" rtlCol="0" anchor="t"/>
          <a:lstStyle/>
          <a:p>
            <a:pPr indent="0" marL="0">
              <a:lnSpc>
                <a:spcPts val="2750"/>
              </a:lnSpc>
              <a:buNone/>
            </a:pPr>
            <a:r>
              <a:rPr lang="en-US" sz="2200" spc="-67" kern="0" dirty="0">
                <a:solidFill>
                  <a:srgbClr val="2C3F42"/>
                </a:solidFill>
                <a:latin typeface="Bitter Medium" pitchFamily="34" charset="0"/>
                <a:ea typeface="Bitter Medium" pitchFamily="34" charset="-122"/>
                <a:cs typeface="Bitter Medium" pitchFamily="34" charset="-120"/>
              </a:rPr>
              <a:t>Merge Sort</a:t>
            </a:r>
            <a:endParaRPr lang="en-US" sz="2200" dirty="0"/>
          </a:p>
        </p:txBody>
      </p:sp>
      <p:sp>
        <p:nvSpPr>
          <p:cNvPr id="6" name="Text 4"/>
          <p:cNvSpPr/>
          <p:nvPr/>
        </p:nvSpPr>
        <p:spPr>
          <a:xfrm>
            <a:off x="7599521" y="4396859"/>
            <a:ext cx="6244709"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Divides the list into smaller sublists, sorts them, and then merges the sorted sublists. Efficient and widely used for various applications.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955840"/>
            <a:ext cx="7556421" cy="1417558"/>
          </a:xfrm>
          <a:prstGeom prst="rect">
            <a:avLst/>
          </a:prstGeom>
          <a:noFill/>
          <a:ln/>
        </p:spPr>
        <p:txBody>
          <a:bodyPr wrap="square" lIns="0" tIns="0" rIns="0" bIns="0" rtlCol="0" anchor="t"/>
          <a:lstStyle/>
          <a:p>
            <a:pPr indent="0" marL="0">
              <a:lnSpc>
                <a:spcPts val="5550"/>
              </a:lnSpc>
              <a:buNone/>
            </a:pPr>
            <a:r>
              <a:rPr lang="en-US" sz="4450" spc="-134" kern="0" dirty="0">
                <a:solidFill>
                  <a:srgbClr val="2C3F42"/>
                </a:solidFill>
                <a:latin typeface="Bitter Medium" pitchFamily="34" charset="0"/>
                <a:ea typeface="Bitter Medium" pitchFamily="34" charset="-122"/>
                <a:cs typeface="Bitter Medium" pitchFamily="34" charset="-120"/>
              </a:rPr>
              <a:t>Comparing Algorithm Complexity</a:t>
            </a:r>
            <a:endParaRPr lang="en-US" sz="4450" dirty="0"/>
          </a:p>
        </p:txBody>
      </p:sp>
      <p:sp>
        <p:nvSpPr>
          <p:cNvPr id="4" name="Shape 1"/>
          <p:cNvSpPr/>
          <p:nvPr/>
        </p:nvSpPr>
        <p:spPr>
          <a:xfrm>
            <a:off x="793790" y="3968710"/>
            <a:ext cx="510302" cy="510302"/>
          </a:xfrm>
          <a:prstGeom prst="roundRect">
            <a:avLst>
              <a:gd name="adj" fmla="val 18669"/>
            </a:avLst>
          </a:prstGeom>
          <a:solidFill>
            <a:srgbClr val="FCE2CF"/>
          </a:solidFill>
          <a:ln w="7620">
            <a:solidFill>
              <a:srgbClr val="E2C8B5"/>
            </a:solidFill>
            <a:prstDash val="solid"/>
          </a:ln>
        </p:spPr>
      </p:sp>
      <p:sp>
        <p:nvSpPr>
          <p:cNvPr id="5" name="Text 2"/>
          <p:cNvSpPr/>
          <p:nvPr/>
        </p:nvSpPr>
        <p:spPr>
          <a:xfrm>
            <a:off x="983456" y="4053721"/>
            <a:ext cx="130969" cy="340281"/>
          </a:xfrm>
          <a:prstGeom prst="rect">
            <a:avLst/>
          </a:prstGeom>
          <a:noFill/>
          <a:ln/>
        </p:spPr>
        <p:txBody>
          <a:bodyPr wrap="none" lIns="0" tIns="0" rIns="0" bIns="0" rtlCol="0" anchor="t"/>
          <a:lstStyle/>
          <a:p>
            <a:pPr algn="ctr" indent="0" marL="0">
              <a:lnSpc>
                <a:spcPts val="2650"/>
              </a:lnSpc>
              <a:buNone/>
            </a:pPr>
            <a:r>
              <a:rPr lang="en-US" sz="2650" spc="-80" kern="0" dirty="0">
                <a:solidFill>
                  <a:srgbClr val="2B2E3C"/>
                </a:solidFill>
                <a:latin typeface="Bitter Medium" pitchFamily="34" charset="0"/>
                <a:ea typeface="Bitter Medium" pitchFamily="34" charset="-122"/>
                <a:cs typeface="Bitter Medium" pitchFamily="34" charset="-120"/>
              </a:rPr>
              <a:t>1</a:t>
            </a:r>
            <a:endParaRPr lang="en-US" sz="2650" dirty="0"/>
          </a:p>
        </p:txBody>
      </p:sp>
      <p:sp>
        <p:nvSpPr>
          <p:cNvPr id="6" name="Text 3"/>
          <p:cNvSpPr/>
          <p:nvPr/>
        </p:nvSpPr>
        <p:spPr>
          <a:xfrm>
            <a:off x="1530906" y="3968710"/>
            <a:ext cx="2835235" cy="354330"/>
          </a:xfrm>
          <a:prstGeom prst="rect">
            <a:avLst/>
          </a:prstGeom>
          <a:noFill/>
          <a:ln/>
        </p:spPr>
        <p:txBody>
          <a:bodyPr wrap="none" lIns="0" tIns="0" rIns="0" bIns="0" rtlCol="0" anchor="t"/>
          <a:lstStyle/>
          <a:p>
            <a:pPr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1. Time Complexity</a:t>
            </a:r>
            <a:endParaRPr lang="en-US" sz="2200" dirty="0"/>
          </a:p>
        </p:txBody>
      </p:sp>
      <p:sp>
        <p:nvSpPr>
          <p:cNvPr id="7" name="Text 4"/>
          <p:cNvSpPr/>
          <p:nvPr/>
        </p:nvSpPr>
        <p:spPr>
          <a:xfrm>
            <a:off x="1530906" y="4459129"/>
            <a:ext cx="2927747" cy="1814513"/>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Bubble sort has a time complexity of O(n^2), meaning its execution time grows quadratically with input size.</a:t>
            </a:r>
            <a:endParaRPr lang="en-US" sz="1750" dirty="0"/>
          </a:p>
        </p:txBody>
      </p:sp>
      <p:sp>
        <p:nvSpPr>
          <p:cNvPr id="8" name="Shape 5"/>
          <p:cNvSpPr/>
          <p:nvPr/>
        </p:nvSpPr>
        <p:spPr>
          <a:xfrm>
            <a:off x="4685467" y="3968710"/>
            <a:ext cx="510302" cy="510302"/>
          </a:xfrm>
          <a:prstGeom prst="roundRect">
            <a:avLst>
              <a:gd name="adj" fmla="val 18669"/>
            </a:avLst>
          </a:prstGeom>
          <a:solidFill>
            <a:srgbClr val="FCE2CF"/>
          </a:solidFill>
          <a:ln w="7620">
            <a:solidFill>
              <a:srgbClr val="E2C8B5"/>
            </a:solidFill>
            <a:prstDash val="solid"/>
          </a:ln>
        </p:spPr>
      </p:sp>
      <p:sp>
        <p:nvSpPr>
          <p:cNvPr id="9" name="Text 6"/>
          <p:cNvSpPr/>
          <p:nvPr/>
        </p:nvSpPr>
        <p:spPr>
          <a:xfrm>
            <a:off x="4852154" y="4053721"/>
            <a:ext cx="176927" cy="340281"/>
          </a:xfrm>
          <a:prstGeom prst="rect">
            <a:avLst/>
          </a:prstGeom>
          <a:noFill/>
          <a:ln/>
        </p:spPr>
        <p:txBody>
          <a:bodyPr wrap="none" lIns="0" tIns="0" rIns="0" bIns="0" rtlCol="0" anchor="t"/>
          <a:lstStyle/>
          <a:p>
            <a:pPr algn="ctr" indent="0" marL="0">
              <a:lnSpc>
                <a:spcPts val="2650"/>
              </a:lnSpc>
              <a:buNone/>
            </a:pPr>
            <a:r>
              <a:rPr lang="en-US" sz="2650" spc="-80" kern="0" dirty="0">
                <a:solidFill>
                  <a:srgbClr val="2B2E3C"/>
                </a:solidFill>
                <a:latin typeface="Bitter Medium" pitchFamily="34" charset="0"/>
                <a:ea typeface="Bitter Medium" pitchFamily="34" charset="-122"/>
                <a:cs typeface="Bitter Medium" pitchFamily="34" charset="-120"/>
              </a:rPr>
              <a:t>2</a:t>
            </a:r>
            <a:endParaRPr lang="en-US" sz="2650" dirty="0"/>
          </a:p>
        </p:txBody>
      </p:sp>
      <p:sp>
        <p:nvSpPr>
          <p:cNvPr id="10" name="Text 7"/>
          <p:cNvSpPr/>
          <p:nvPr/>
        </p:nvSpPr>
        <p:spPr>
          <a:xfrm>
            <a:off x="5422583" y="3968710"/>
            <a:ext cx="2835235" cy="354330"/>
          </a:xfrm>
          <a:prstGeom prst="rect">
            <a:avLst/>
          </a:prstGeom>
          <a:noFill/>
          <a:ln/>
        </p:spPr>
        <p:txBody>
          <a:bodyPr wrap="none" lIns="0" tIns="0" rIns="0" bIns="0" rtlCol="0" anchor="t"/>
          <a:lstStyle/>
          <a:p>
            <a:pPr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2. Space Complexity</a:t>
            </a:r>
            <a:endParaRPr lang="en-US" sz="2200" dirty="0"/>
          </a:p>
        </p:txBody>
      </p:sp>
      <p:sp>
        <p:nvSpPr>
          <p:cNvPr id="11" name="Text 8"/>
          <p:cNvSpPr/>
          <p:nvPr/>
        </p:nvSpPr>
        <p:spPr>
          <a:xfrm>
            <a:off x="5422583" y="4459129"/>
            <a:ext cx="2927747"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Merge sort has a space complexity of O(n), meaning its memory usage grows linearly with input size.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972145"/>
            <a:ext cx="6279833" cy="708779"/>
          </a:xfrm>
          <a:prstGeom prst="rect">
            <a:avLst/>
          </a:prstGeom>
          <a:noFill/>
          <a:ln/>
        </p:spPr>
        <p:txBody>
          <a:bodyPr wrap="none" lIns="0" tIns="0" rIns="0" bIns="0" rtlCol="0" anchor="t"/>
          <a:lstStyle/>
          <a:p>
            <a:pPr indent="0" marL="0">
              <a:lnSpc>
                <a:spcPts val="5550"/>
              </a:lnSpc>
              <a:buNone/>
            </a:pPr>
            <a:r>
              <a:rPr lang="en-US" sz="4450" spc="-134" kern="0" dirty="0">
                <a:solidFill>
                  <a:srgbClr val="2C3F42"/>
                </a:solidFill>
                <a:latin typeface="Bitter Medium" pitchFamily="34" charset="0"/>
                <a:ea typeface="Bitter Medium" pitchFamily="34" charset="-122"/>
                <a:cs typeface="Bitter Medium" pitchFamily="34" charset="-120"/>
              </a:rPr>
              <a:t>Shortest Path Algorithms</a:t>
            </a:r>
            <a:endParaRPr lang="en-US" sz="4450" dirty="0"/>
          </a:p>
        </p:txBody>
      </p:sp>
      <p:pic>
        <p:nvPicPr>
          <p:cNvPr id="3" name="Image 0" descr="preencoded.png">    </p:cNvPr>
          <p:cNvPicPr>
            <a:picLocks noChangeAspect="1"/>
          </p:cNvPicPr>
          <p:nvPr/>
        </p:nvPicPr>
        <p:blipFill>
          <a:blip r:embed="rId1"/>
          <a:stretch>
            <a:fillRect/>
          </a:stretch>
        </p:blipFill>
        <p:spPr>
          <a:xfrm>
            <a:off x="2978348" y="2134553"/>
            <a:ext cx="2152055" cy="1669852"/>
          </a:xfrm>
          <a:prstGeom prst="rect">
            <a:avLst/>
          </a:prstGeom>
        </p:spPr>
      </p:pic>
      <p:sp>
        <p:nvSpPr>
          <p:cNvPr id="4" name="Text 1"/>
          <p:cNvSpPr/>
          <p:nvPr/>
        </p:nvSpPr>
        <p:spPr>
          <a:xfrm>
            <a:off x="3999786" y="2959179"/>
            <a:ext cx="109180" cy="453509"/>
          </a:xfrm>
          <a:prstGeom prst="rect">
            <a:avLst/>
          </a:prstGeom>
          <a:noFill/>
          <a:ln/>
        </p:spPr>
        <p:txBody>
          <a:bodyPr wrap="none" lIns="0" tIns="0" rIns="0" bIns="0" rtlCol="0" anchor="t"/>
          <a:lstStyle/>
          <a:p>
            <a:pPr algn="ctr" indent="0" marL="0">
              <a:lnSpc>
                <a:spcPts val="3550"/>
              </a:lnSpc>
              <a:buNone/>
            </a:pPr>
            <a:r>
              <a:rPr lang="en-US" sz="2200" spc="-67" kern="0" dirty="0">
                <a:solidFill>
                  <a:srgbClr val="2B2E3C"/>
                </a:solidFill>
                <a:latin typeface="Bitter Medium" pitchFamily="34" charset="0"/>
                <a:ea typeface="Bitter Medium" pitchFamily="34" charset="-122"/>
                <a:cs typeface="Bitter Medium" pitchFamily="34" charset="-120"/>
              </a:rPr>
              <a:t>1</a:t>
            </a:r>
            <a:endParaRPr lang="en-US" sz="2200" dirty="0"/>
          </a:p>
        </p:txBody>
      </p:sp>
      <p:sp>
        <p:nvSpPr>
          <p:cNvPr id="5" name="Text 2"/>
          <p:cNvSpPr/>
          <p:nvPr/>
        </p:nvSpPr>
        <p:spPr>
          <a:xfrm>
            <a:off x="5357217" y="2361367"/>
            <a:ext cx="2835235" cy="354330"/>
          </a:xfrm>
          <a:prstGeom prst="rect">
            <a:avLst/>
          </a:prstGeom>
          <a:noFill/>
          <a:ln/>
        </p:spPr>
        <p:txBody>
          <a:bodyPr wrap="none" lIns="0" tIns="0" rIns="0" bIns="0" rtlCol="0" anchor="t"/>
          <a:lstStyle/>
          <a:p>
            <a:pPr algn="l"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Shortest Path</a:t>
            </a:r>
            <a:endParaRPr lang="en-US" sz="2200" dirty="0"/>
          </a:p>
        </p:txBody>
      </p:sp>
      <p:sp>
        <p:nvSpPr>
          <p:cNvPr id="6" name="Text 3"/>
          <p:cNvSpPr/>
          <p:nvPr/>
        </p:nvSpPr>
        <p:spPr>
          <a:xfrm>
            <a:off x="5357217" y="2851785"/>
            <a:ext cx="8252579" cy="725805"/>
          </a:xfrm>
          <a:prstGeom prst="rect">
            <a:avLst/>
          </a:prstGeom>
          <a:noFill/>
          <a:ln/>
        </p:spPr>
        <p:txBody>
          <a:bodyPr wrap="square" lIns="0" tIns="0" rIns="0" bIns="0" rtlCol="0" anchor="t"/>
          <a:lstStyle/>
          <a:p>
            <a:pPr algn="l"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Finding the shortest route between two points, a fundamental problem in computer science and real-world applications.</a:t>
            </a:r>
            <a:endParaRPr lang="en-US" sz="1750" dirty="0"/>
          </a:p>
        </p:txBody>
      </p:sp>
      <p:sp>
        <p:nvSpPr>
          <p:cNvPr id="7" name="Shape 4"/>
          <p:cNvSpPr/>
          <p:nvPr/>
        </p:nvSpPr>
        <p:spPr>
          <a:xfrm>
            <a:off x="5187077" y="3817501"/>
            <a:ext cx="8592860" cy="15240"/>
          </a:xfrm>
          <a:prstGeom prst="roundRect">
            <a:avLst>
              <a:gd name="adj" fmla="val 625116"/>
            </a:avLst>
          </a:prstGeom>
          <a:solidFill>
            <a:srgbClr val="E2C8B5"/>
          </a:solidFill>
          <a:ln/>
        </p:spPr>
      </p:sp>
      <p:pic>
        <p:nvPicPr>
          <p:cNvPr id="8" name="Image 1" descr="preencoded.png">    </p:cNvPr>
          <p:cNvPicPr>
            <a:picLocks noChangeAspect="1"/>
          </p:cNvPicPr>
          <p:nvPr/>
        </p:nvPicPr>
        <p:blipFill>
          <a:blip r:embed="rId2"/>
          <a:stretch>
            <a:fillRect/>
          </a:stretch>
        </p:blipFill>
        <p:spPr>
          <a:xfrm>
            <a:off x="1902381" y="3861078"/>
            <a:ext cx="4304109" cy="1669852"/>
          </a:xfrm>
          <a:prstGeom prst="rect">
            <a:avLst/>
          </a:prstGeom>
        </p:spPr>
      </p:pic>
      <p:sp>
        <p:nvSpPr>
          <p:cNvPr id="9" name="Text 5"/>
          <p:cNvSpPr/>
          <p:nvPr/>
        </p:nvSpPr>
        <p:spPr>
          <a:xfrm>
            <a:off x="3980617" y="4469249"/>
            <a:ext cx="147399" cy="453509"/>
          </a:xfrm>
          <a:prstGeom prst="rect">
            <a:avLst/>
          </a:prstGeom>
          <a:noFill/>
          <a:ln/>
        </p:spPr>
        <p:txBody>
          <a:bodyPr wrap="none" lIns="0" tIns="0" rIns="0" bIns="0" rtlCol="0" anchor="t"/>
          <a:lstStyle/>
          <a:p>
            <a:pPr algn="ctr" indent="0" marL="0">
              <a:lnSpc>
                <a:spcPts val="3550"/>
              </a:lnSpc>
              <a:buNone/>
            </a:pPr>
            <a:r>
              <a:rPr lang="en-US" sz="2200" spc="-67" kern="0" dirty="0">
                <a:solidFill>
                  <a:srgbClr val="2B2E3C"/>
                </a:solidFill>
                <a:latin typeface="Bitter Medium" pitchFamily="34" charset="0"/>
                <a:ea typeface="Bitter Medium" pitchFamily="34" charset="-122"/>
                <a:cs typeface="Bitter Medium" pitchFamily="34" charset="-120"/>
              </a:rPr>
              <a:t>2</a:t>
            </a:r>
            <a:endParaRPr lang="en-US" sz="2200" dirty="0"/>
          </a:p>
        </p:txBody>
      </p:sp>
      <p:sp>
        <p:nvSpPr>
          <p:cNvPr id="10" name="Text 6"/>
          <p:cNvSpPr/>
          <p:nvPr/>
        </p:nvSpPr>
        <p:spPr>
          <a:xfrm>
            <a:off x="6433304" y="4087892"/>
            <a:ext cx="2835235" cy="354330"/>
          </a:xfrm>
          <a:prstGeom prst="rect">
            <a:avLst/>
          </a:prstGeom>
          <a:noFill/>
          <a:ln/>
        </p:spPr>
        <p:txBody>
          <a:bodyPr wrap="none" lIns="0" tIns="0" rIns="0" bIns="0" rtlCol="0" anchor="t"/>
          <a:lstStyle/>
          <a:p>
            <a:pPr algn="l"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Dijkstra's Algorithm</a:t>
            </a:r>
            <a:endParaRPr lang="en-US" sz="2200" dirty="0"/>
          </a:p>
        </p:txBody>
      </p:sp>
      <p:sp>
        <p:nvSpPr>
          <p:cNvPr id="11" name="Text 7"/>
          <p:cNvSpPr/>
          <p:nvPr/>
        </p:nvSpPr>
        <p:spPr>
          <a:xfrm>
            <a:off x="6433304" y="4578310"/>
            <a:ext cx="7176492" cy="725805"/>
          </a:xfrm>
          <a:prstGeom prst="rect">
            <a:avLst/>
          </a:prstGeom>
          <a:noFill/>
          <a:ln/>
        </p:spPr>
        <p:txBody>
          <a:bodyPr wrap="square" lIns="0" tIns="0" rIns="0" bIns="0" rtlCol="0" anchor="t"/>
          <a:lstStyle/>
          <a:p>
            <a:pPr algn="l"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A greedy algorithm that finds the shortest path from a source node to all other nodes in a weighted graph.</a:t>
            </a:r>
            <a:endParaRPr lang="en-US" sz="1750" dirty="0"/>
          </a:p>
        </p:txBody>
      </p:sp>
      <p:sp>
        <p:nvSpPr>
          <p:cNvPr id="12" name="Shape 8"/>
          <p:cNvSpPr/>
          <p:nvPr/>
        </p:nvSpPr>
        <p:spPr>
          <a:xfrm>
            <a:off x="6263164" y="5544026"/>
            <a:ext cx="7516773" cy="15240"/>
          </a:xfrm>
          <a:prstGeom prst="roundRect">
            <a:avLst>
              <a:gd name="adj" fmla="val 625116"/>
            </a:avLst>
          </a:prstGeom>
          <a:solidFill>
            <a:srgbClr val="E2C8B5"/>
          </a:solidFill>
          <a:ln/>
        </p:spPr>
      </p:sp>
      <p:pic>
        <p:nvPicPr>
          <p:cNvPr id="13" name="Image 2" descr="preencoded.png">    </p:cNvPr>
          <p:cNvPicPr>
            <a:picLocks noChangeAspect="1"/>
          </p:cNvPicPr>
          <p:nvPr/>
        </p:nvPicPr>
        <p:blipFill>
          <a:blip r:embed="rId3"/>
          <a:stretch>
            <a:fillRect/>
          </a:stretch>
        </p:blipFill>
        <p:spPr>
          <a:xfrm>
            <a:off x="826294" y="5587603"/>
            <a:ext cx="6456164" cy="1669852"/>
          </a:xfrm>
          <a:prstGeom prst="rect">
            <a:avLst/>
          </a:prstGeom>
        </p:spPr>
      </p:pic>
      <p:sp>
        <p:nvSpPr>
          <p:cNvPr id="14" name="Text 9"/>
          <p:cNvSpPr/>
          <p:nvPr/>
        </p:nvSpPr>
        <p:spPr>
          <a:xfrm>
            <a:off x="3977521" y="6195774"/>
            <a:ext cx="153591" cy="453509"/>
          </a:xfrm>
          <a:prstGeom prst="rect">
            <a:avLst/>
          </a:prstGeom>
          <a:noFill/>
          <a:ln/>
        </p:spPr>
        <p:txBody>
          <a:bodyPr wrap="none" lIns="0" tIns="0" rIns="0" bIns="0" rtlCol="0" anchor="t"/>
          <a:lstStyle/>
          <a:p>
            <a:pPr algn="ctr" indent="0" marL="0">
              <a:lnSpc>
                <a:spcPts val="3550"/>
              </a:lnSpc>
              <a:buNone/>
            </a:pPr>
            <a:r>
              <a:rPr lang="en-US" sz="2200" spc="-67" kern="0" dirty="0">
                <a:solidFill>
                  <a:srgbClr val="2B2E3C"/>
                </a:solidFill>
                <a:latin typeface="Bitter Medium" pitchFamily="34" charset="0"/>
                <a:ea typeface="Bitter Medium" pitchFamily="34" charset="-122"/>
                <a:cs typeface="Bitter Medium" pitchFamily="34" charset="-120"/>
              </a:rPr>
              <a:t>3</a:t>
            </a:r>
            <a:endParaRPr lang="en-US" sz="2200" dirty="0"/>
          </a:p>
        </p:txBody>
      </p:sp>
      <p:sp>
        <p:nvSpPr>
          <p:cNvPr id="15" name="Text 10"/>
          <p:cNvSpPr/>
          <p:nvPr/>
        </p:nvSpPr>
        <p:spPr>
          <a:xfrm>
            <a:off x="7509272" y="5814417"/>
            <a:ext cx="2835235" cy="354330"/>
          </a:xfrm>
          <a:prstGeom prst="rect">
            <a:avLst/>
          </a:prstGeom>
          <a:noFill/>
          <a:ln/>
        </p:spPr>
        <p:txBody>
          <a:bodyPr wrap="none" lIns="0" tIns="0" rIns="0" bIns="0" rtlCol="0" anchor="t"/>
          <a:lstStyle/>
          <a:p>
            <a:pPr algn="l"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Applications</a:t>
            </a:r>
            <a:endParaRPr lang="en-US" sz="2200" dirty="0"/>
          </a:p>
        </p:txBody>
      </p:sp>
      <p:sp>
        <p:nvSpPr>
          <p:cNvPr id="16" name="Text 11"/>
          <p:cNvSpPr/>
          <p:nvPr/>
        </p:nvSpPr>
        <p:spPr>
          <a:xfrm>
            <a:off x="7509272" y="6304836"/>
            <a:ext cx="6100524" cy="725805"/>
          </a:xfrm>
          <a:prstGeom prst="rect">
            <a:avLst/>
          </a:prstGeom>
          <a:noFill/>
          <a:ln/>
        </p:spPr>
        <p:txBody>
          <a:bodyPr wrap="square" lIns="0" tIns="0" rIns="0" bIns="0" rtlCol="0" anchor="t"/>
          <a:lstStyle/>
          <a:p>
            <a:pPr algn="l"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Used in navigation systems, network routing, and resource allocation, among many other areas.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915472"/>
            <a:ext cx="7249358" cy="708779"/>
          </a:xfrm>
          <a:prstGeom prst="rect">
            <a:avLst/>
          </a:prstGeom>
          <a:noFill/>
          <a:ln/>
        </p:spPr>
        <p:txBody>
          <a:bodyPr wrap="none" lIns="0" tIns="0" rIns="0" bIns="0" rtlCol="0" anchor="t"/>
          <a:lstStyle/>
          <a:p>
            <a:pPr indent="0" marL="0">
              <a:lnSpc>
                <a:spcPts val="5550"/>
              </a:lnSpc>
              <a:buNone/>
            </a:pPr>
            <a:r>
              <a:rPr lang="en-US" sz="4450" spc="-134" kern="0" dirty="0">
                <a:solidFill>
                  <a:srgbClr val="2C3F42"/>
                </a:solidFill>
                <a:latin typeface="Bitter Medium" pitchFamily="34" charset="0"/>
                <a:ea typeface="Bitter Medium" pitchFamily="34" charset="-122"/>
                <a:cs typeface="Bitter Medium" pitchFamily="34" charset="-120"/>
              </a:rPr>
              <a:t>Dijkstra's Algorithm in Action</a:t>
            </a:r>
            <a:endParaRPr lang="en-US" sz="4450" dirty="0"/>
          </a:p>
        </p:txBody>
      </p:sp>
      <p:sp>
        <p:nvSpPr>
          <p:cNvPr id="3" name="Shape 1"/>
          <p:cNvSpPr/>
          <p:nvPr/>
        </p:nvSpPr>
        <p:spPr>
          <a:xfrm>
            <a:off x="793790" y="2077879"/>
            <a:ext cx="2173724" cy="1306949"/>
          </a:xfrm>
          <a:prstGeom prst="roundRect">
            <a:avLst>
              <a:gd name="adj" fmla="val 7289"/>
            </a:avLst>
          </a:prstGeom>
          <a:solidFill>
            <a:srgbClr val="FCE2CF"/>
          </a:solidFill>
          <a:ln w="7620">
            <a:solidFill>
              <a:srgbClr val="E2C8B5"/>
            </a:solidFill>
            <a:prstDash val="solid"/>
          </a:ln>
        </p:spPr>
      </p:sp>
      <p:sp>
        <p:nvSpPr>
          <p:cNvPr id="4" name="Text 2"/>
          <p:cNvSpPr/>
          <p:nvPr/>
        </p:nvSpPr>
        <p:spPr>
          <a:xfrm>
            <a:off x="1028224" y="2504599"/>
            <a:ext cx="109180" cy="453509"/>
          </a:xfrm>
          <a:prstGeom prst="rect">
            <a:avLst/>
          </a:prstGeom>
          <a:noFill/>
          <a:ln/>
        </p:spPr>
        <p:txBody>
          <a:bodyPr wrap="none" lIns="0" tIns="0" rIns="0" bIns="0" rtlCol="0" anchor="t"/>
          <a:lstStyle/>
          <a:p>
            <a:pPr algn="ctr" indent="0" marL="0">
              <a:lnSpc>
                <a:spcPts val="3550"/>
              </a:lnSpc>
              <a:buNone/>
            </a:pPr>
            <a:r>
              <a:rPr lang="en-US" sz="2200" spc="-67" kern="0" dirty="0">
                <a:solidFill>
                  <a:srgbClr val="2B2E3C"/>
                </a:solidFill>
                <a:latin typeface="Bitter Medium" pitchFamily="34" charset="0"/>
                <a:ea typeface="Bitter Medium" pitchFamily="34" charset="-122"/>
                <a:cs typeface="Bitter Medium" pitchFamily="34" charset="-120"/>
              </a:rPr>
              <a:t>1</a:t>
            </a:r>
            <a:endParaRPr lang="en-US" sz="2200" dirty="0"/>
          </a:p>
        </p:txBody>
      </p:sp>
      <p:sp>
        <p:nvSpPr>
          <p:cNvPr id="5" name="Text 3"/>
          <p:cNvSpPr/>
          <p:nvPr/>
        </p:nvSpPr>
        <p:spPr>
          <a:xfrm>
            <a:off x="3194328" y="2304693"/>
            <a:ext cx="2835235" cy="354330"/>
          </a:xfrm>
          <a:prstGeom prst="rect">
            <a:avLst/>
          </a:prstGeom>
          <a:noFill/>
          <a:ln/>
        </p:spPr>
        <p:txBody>
          <a:bodyPr wrap="none" lIns="0" tIns="0" rIns="0" bIns="0" rtlCol="0" anchor="t"/>
          <a:lstStyle/>
          <a:p>
            <a:pPr algn="l"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1. Initialization</a:t>
            </a:r>
            <a:endParaRPr lang="en-US" sz="2200" dirty="0"/>
          </a:p>
        </p:txBody>
      </p:sp>
      <p:sp>
        <p:nvSpPr>
          <p:cNvPr id="6" name="Text 4"/>
          <p:cNvSpPr/>
          <p:nvPr/>
        </p:nvSpPr>
        <p:spPr>
          <a:xfrm>
            <a:off x="3194328" y="2795111"/>
            <a:ext cx="9938147" cy="362903"/>
          </a:xfrm>
          <a:prstGeom prst="rect">
            <a:avLst/>
          </a:prstGeom>
          <a:noFill/>
          <a:ln/>
        </p:spPr>
        <p:txBody>
          <a:bodyPr wrap="none" lIns="0" tIns="0" rIns="0" bIns="0" rtlCol="0" anchor="t"/>
          <a:lstStyle/>
          <a:p>
            <a:pPr algn="l"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Set the distance to the source node to 0 and all other nodes to infinity. Mark all nodes as unvisited.</a:t>
            </a:r>
            <a:endParaRPr lang="en-US" sz="1750" dirty="0"/>
          </a:p>
        </p:txBody>
      </p:sp>
      <p:sp>
        <p:nvSpPr>
          <p:cNvPr id="7" name="Shape 5"/>
          <p:cNvSpPr/>
          <p:nvPr/>
        </p:nvSpPr>
        <p:spPr>
          <a:xfrm>
            <a:off x="3080861" y="3369588"/>
            <a:ext cx="10642402" cy="15240"/>
          </a:xfrm>
          <a:prstGeom prst="roundRect">
            <a:avLst>
              <a:gd name="adj" fmla="val 625116"/>
            </a:avLst>
          </a:prstGeom>
          <a:solidFill>
            <a:srgbClr val="E2C8B5"/>
          </a:solidFill>
          <a:ln/>
        </p:spPr>
      </p:sp>
      <p:sp>
        <p:nvSpPr>
          <p:cNvPr id="8" name="Shape 6"/>
          <p:cNvSpPr/>
          <p:nvPr/>
        </p:nvSpPr>
        <p:spPr>
          <a:xfrm>
            <a:off x="793790" y="3498175"/>
            <a:ext cx="4347567" cy="1669852"/>
          </a:xfrm>
          <a:prstGeom prst="roundRect">
            <a:avLst>
              <a:gd name="adj" fmla="val 5705"/>
            </a:avLst>
          </a:prstGeom>
          <a:solidFill>
            <a:srgbClr val="FCE2CF"/>
          </a:solidFill>
          <a:ln w="7620">
            <a:solidFill>
              <a:srgbClr val="E2C8B5"/>
            </a:solidFill>
            <a:prstDash val="solid"/>
          </a:ln>
        </p:spPr>
      </p:sp>
      <p:sp>
        <p:nvSpPr>
          <p:cNvPr id="9" name="Text 7"/>
          <p:cNvSpPr/>
          <p:nvPr/>
        </p:nvSpPr>
        <p:spPr>
          <a:xfrm>
            <a:off x="1028224" y="4106347"/>
            <a:ext cx="147399" cy="453509"/>
          </a:xfrm>
          <a:prstGeom prst="rect">
            <a:avLst/>
          </a:prstGeom>
          <a:noFill/>
          <a:ln/>
        </p:spPr>
        <p:txBody>
          <a:bodyPr wrap="none" lIns="0" tIns="0" rIns="0" bIns="0" rtlCol="0" anchor="t"/>
          <a:lstStyle/>
          <a:p>
            <a:pPr algn="ctr" indent="0" marL="0">
              <a:lnSpc>
                <a:spcPts val="3550"/>
              </a:lnSpc>
              <a:buNone/>
            </a:pPr>
            <a:r>
              <a:rPr lang="en-US" sz="2200" spc="-67" kern="0" dirty="0">
                <a:solidFill>
                  <a:srgbClr val="2B2E3C"/>
                </a:solidFill>
                <a:latin typeface="Bitter Medium" pitchFamily="34" charset="0"/>
                <a:ea typeface="Bitter Medium" pitchFamily="34" charset="-122"/>
                <a:cs typeface="Bitter Medium" pitchFamily="34" charset="-120"/>
              </a:rPr>
              <a:t>2</a:t>
            </a:r>
            <a:endParaRPr lang="en-US" sz="2200" dirty="0"/>
          </a:p>
        </p:txBody>
      </p:sp>
      <p:sp>
        <p:nvSpPr>
          <p:cNvPr id="10" name="Text 8"/>
          <p:cNvSpPr/>
          <p:nvPr/>
        </p:nvSpPr>
        <p:spPr>
          <a:xfrm>
            <a:off x="5368171" y="3724989"/>
            <a:ext cx="2835235" cy="354330"/>
          </a:xfrm>
          <a:prstGeom prst="rect">
            <a:avLst/>
          </a:prstGeom>
          <a:noFill/>
          <a:ln/>
        </p:spPr>
        <p:txBody>
          <a:bodyPr wrap="none" lIns="0" tIns="0" rIns="0" bIns="0" rtlCol="0" anchor="t"/>
          <a:lstStyle/>
          <a:p>
            <a:pPr algn="l"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2. Iteration</a:t>
            </a:r>
            <a:endParaRPr lang="en-US" sz="2200" dirty="0"/>
          </a:p>
        </p:txBody>
      </p:sp>
      <p:sp>
        <p:nvSpPr>
          <p:cNvPr id="11" name="Text 9"/>
          <p:cNvSpPr/>
          <p:nvPr/>
        </p:nvSpPr>
        <p:spPr>
          <a:xfrm>
            <a:off x="5368171" y="4215408"/>
            <a:ext cx="8241625" cy="725805"/>
          </a:xfrm>
          <a:prstGeom prst="rect">
            <a:avLst/>
          </a:prstGeom>
          <a:noFill/>
          <a:ln/>
        </p:spPr>
        <p:txBody>
          <a:bodyPr wrap="square" lIns="0" tIns="0" rIns="0" bIns="0" rtlCol="0" anchor="t"/>
          <a:lstStyle/>
          <a:p>
            <a:pPr algn="l"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Select the unvisited node with the smallest distance and mark it as visited. Update the distances to its neighbours.</a:t>
            </a:r>
            <a:endParaRPr lang="en-US" sz="1750" dirty="0"/>
          </a:p>
        </p:txBody>
      </p:sp>
      <p:sp>
        <p:nvSpPr>
          <p:cNvPr id="12" name="Shape 10"/>
          <p:cNvSpPr/>
          <p:nvPr/>
        </p:nvSpPr>
        <p:spPr>
          <a:xfrm>
            <a:off x="5254704" y="5152787"/>
            <a:ext cx="8468558" cy="15240"/>
          </a:xfrm>
          <a:prstGeom prst="roundRect">
            <a:avLst>
              <a:gd name="adj" fmla="val 625116"/>
            </a:avLst>
          </a:prstGeom>
          <a:solidFill>
            <a:srgbClr val="E2C8B5"/>
          </a:solidFill>
          <a:ln/>
        </p:spPr>
      </p:sp>
      <p:sp>
        <p:nvSpPr>
          <p:cNvPr id="13" name="Shape 11"/>
          <p:cNvSpPr/>
          <p:nvPr/>
        </p:nvSpPr>
        <p:spPr>
          <a:xfrm>
            <a:off x="793790" y="5281374"/>
            <a:ext cx="6521410" cy="2032754"/>
          </a:xfrm>
          <a:prstGeom prst="roundRect">
            <a:avLst>
              <a:gd name="adj" fmla="val 4687"/>
            </a:avLst>
          </a:prstGeom>
          <a:solidFill>
            <a:srgbClr val="FCE2CF"/>
          </a:solidFill>
          <a:ln w="7620">
            <a:solidFill>
              <a:srgbClr val="E2C8B5"/>
            </a:solidFill>
            <a:prstDash val="solid"/>
          </a:ln>
        </p:spPr>
      </p:sp>
      <p:sp>
        <p:nvSpPr>
          <p:cNvPr id="14" name="Text 12"/>
          <p:cNvSpPr/>
          <p:nvPr/>
        </p:nvSpPr>
        <p:spPr>
          <a:xfrm>
            <a:off x="1028224" y="6070997"/>
            <a:ext cx="153591" cy="453509"/>
          </a:xfrm>
          <a:prstGeom prst="rect">
            <a:avLst/>
          </a:prstGeom>
          <a:noFill/>
          <a:ln/>
        </p:spPr>
        <p:txBody>
          <a:bodyPr wrap="none" lIns="0" tIns="0" rIns="0" bIns="0" rtlCol="0" anchor="t"/>
          <a:lstStyle/>
          <a:p>
            <a:pPr algn="ctr" indent="0" marL="0">
              <a:lnSpc>
                <a:spcPts val="3550"/>
              </a:lnSpc>
              <a:buNone/>
            </a:pPr>
            <a:r>
              <a:rPr lang="en-US" sz="2200" spc="-67" kern="0" dirty="0">
                <a:solidFill>
                  <a:srgbClr val="2B2E3C"/>
                </a:solidFill>
                <a:latin typeface="Bitter Medium" pitchFamily="34" charset="0"/>
                <a:ea typeface="Bitter Medium" pitchFamily="34" charset="-122"/>
                <a:cs typeface="Bitter Medium" pitchFamily="34" charset="-120"/>
              </a:rPr>
              <a:t>3</a:t>
            </a:r>
            <a:endParaRPr lang="en-US" sz="2200" dirty="0"/>
          </a:p>
        </p:txBody>
      </p:sp>
      <p:sp>
        <p:nvSpPr>
          <p:cNvPr id="15" name="Text 13"/>
          <p:cNvSpPr/>
          <p:nvPr/>
        </p:nvSpPr>
        <p:spPr>
          <a:xfrm>
            <a:off x="7542014" y="5508188"/>
            <a:ext cx="2835235" cy="354330"/>
          </a:xfrm>
          <a:prstGeom prst="rect">
            <a:avLst/>
          </a:prstGeom>
          <a:noFill/>
          <a:ln/>
        </p:spPr>
        <p:txBody>
          <a:bodyPr wrap="none" lIns="0" tIns="0" rIns="0" bIns="0" rtlCol="0" anchor="t"/>
          <a:lstStyle/>
          <a:p>
            <a:pPr algn="l"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3. Termination</a:t>
            </a:r>
            <a:endParaRPr lang="en-US" sz="2200" dirty="0"/>
          </a:p>
        </p:txBody>
      </p:sp>
      <p:sp>
        <p:nvSpPr>
          <p:cNvPr id="16" name="Text 14"/>
          <p:cNvSpPr/>
          <p:nvPr/>
        </p:nvSpPr>
        <p:spPr>
          <a:xfrm>
            <a:off x="7542014" y="5998607"/>
            <a:ext cx="6067782"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Repeat step 2 until the destination node is visited. The shortest path is then reconstructed by tracing back the edges.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802499"/>
            <a:ext cx="11783973" cy="708779"/>
          </a:xfrm>
          <a:prstGeom prst="rect">
            <a:avLst/>
          </a:prstGeom>
          <a:noFill/>
          <a:ln/>
        </p:spPr>
        <p:txBody>
          <a:bodyPr wrap="none" lIns="0" tIns="0" rIns="0" bIns="0" rtlCol="0" anchor="t"/>
          <a:lstStyle/>
          <a:p>
            <a:pPr indent="0" marL="0">
              <a:lnSpc>
                <a:spcPts val="5550"/>
              </a:lnSpc>
              <a:buNone/>
            </a:pPr>
            <a:r>
              <a:rPr lang="en-US" sz="4450" spc="-134" kern="0" dirty="0">
                <a:solidFill>
                  <a:srgbClr val="2C3F42"/>
                </a:solidFill>
                <a:latin typeface="Bitter Medium" pitchFamily="34" charset="0"/>
                <a:ea typeface="Bitter Medium" pitchFamily="34" charset="-122"/>
                <a:cs typeface="Bitter Medium" pitchFamily="34" charset="-120"/>
              </a:rPr>
              <a:t>Key Takeaways: Data Structures and Algorithms</a:t>
            </a:r>
            <a:endParaRPr lang="en-US" sz="4450" dirty="0"/>
          </a:p>
        </p:txBody>
      </p:sp>
      <p:sp>
        <p:nvSpPr>
          <p:cNvPr id="4" name="Shape 1"/>
          <p:cNvSpPr/>
          <p:nvPr/>
        </p:nvSpPr>
        <p:spPr>
          <a:xfrm>
            <a:off x="793790" y="4851440"/>
            <a:ext cx="4196358" cy="2410897"/>
          </a:xfrm>
          <a:prstGeom prst="roundRect">
            <a:avLst>
              <a:gd name="adj" fmla="val 3952"/>
            </a:avLst>
          </a:prstGeom>
          <a:solidFill>
            <a:srgbClr val="FCE2CF"/>
          </a:solidFill>
          <a:ln w="7620">
            <a:solidFill>
              <a:srgbClr val="E2C8B5"/>
            </a:solidFill>
            <a:prstDash val="solid"/>
          </a:ln>
        </p:spPr>
      </p:sp>
      <p:sp>
        <p:nvSpPr>
          <p:cNvPr id="5" name="Text 2"/>
          <p:cNvSpPr/>
          <p:nvPr/>
        </p:nvSpPr>
        <p:spPr>
          <a:xfrm>
            <a:off x="1028224" y="5085874"/>
            <a:ext cx="2835235" cy="354330"/>
          </a:xfrm>
          <a:prstGeom prst="rect">
            <a:avLst/>
          </a:prstGeom>
          <a:noFill/>
          <a:ln/>
        </p:spPr>
        <p:txBody>
          <a:bodyPr wrap="none" lIns="0" tIns="0" rIns="0" bIns="0" rtlCol="0" anchor="t"/>
          <a:lstStyle/>
          <a:p>
            <a:pPr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Abstraction</a:t>
            </a:r>
            <a:endParaRPr lang="en-US" sz="2200" dirty="0"/>
          </a:p>
        </p:txBody>
      </p:sp>
      <p:sp>
        <p:nvSpPr>
          <p:cNvPr id="6" name="Text 3"/>
          <p:cNvSpPr/>
          <p:nvPr/>
        </p:nvSpPr>
        <p:spPr>
          <a:xfrm>
            <a:off x="1028224" y="5576292"/>
            <a:ext cx="3727490"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ADTs provide a high-level view of data structures, focusing on operations rather than implementation details.</a:t>
            </a:r>
            <a:endParaRPr lang="en-US" sz="1750" dirty="0"/>
          </a:p>
        </p:txBody>
      </p:sp>
      <p:sp>
        <p:nvSpPr>
          <p:cNvPr id="7" name="Shape 4"/>
          <p:cNvSpPr/>
          <p:nvPr/>
        </p:nvSpPr>
        <p:spPr>
          <a:xfrm>
            <a:off x="5216962" y="4851440"/>
            <a:ext cx="4196358" cy="2410897"/>
          </a:xfrm>
          <a:prstGeom prst="roundRect">
            <a:avLst>
              <a:gd name="adj" fmla="val 3952"/>
            </a:avLst>
          </a:prstGeom>
          <a:solidFill>
            <a:srgbClr val="FCE2CF"/>
          </a:solidFill>
          <a:ln w="7620">
            <a:solidFill>
              <a:srgbClr val="E2C8B5"/>
            </a:solidFill>
            <a:prstDash val="solid"/>
          </a:ln>
        </p:spPr>
      </p:sp>
      <p:sp>
        <p:nvSpPr>
          <p:cNvPr id="8" name="Text 5"/>
          <p:cNvSpPr/>
          <p:nvPr/>
        </p:nvSpPr>
        <p:spPr>
          <a:xfrm>
            <a:off x="5451396" y="5085874"/>
            <a:ext cx="2835235" cy="354330"/>
          </a:xfrm>
          <a:prstGeom prst="rect">
            <a:avLst/>
          </a:prstGeom>
          <a:noFill/>
          <a:ln/>
        </p:spPr>
        <p:txBody>
          <a:bodyPr wrap="none" lIns="0" tIns="0" rIns="0" bIns="0" rtlCol="0" anchor="t"/>
          <a:lstStyle/>
          <a:p>
            <a:pPr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Efficiency</a:t>
            </a:r>
            <a:endParaRPr lang="en-US" sz="2200" dirty="0"/>
          </a:p>
        </p:txBody>
      </p:sp>
      <p:sp>
        <p:nvSpPr>
          <p:cNvPr id="9" name="Text 6"/>
          <p:cNvSpPr/>
          <p:nvPr/>
        </p:nvSpPr>
        <p:spPr>
          <a:xfrm>
            <a:off x="5451396" y="5576292"/>
            <a:ext cx="3727490"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Understanding algorithm complexity is crucial for choosing efficient solutions for different tasks and datasets.</a:t>
            </a:r>
            <a:endParaRPr lang="en-US" sz="1750" dirty="0"/>
          </a:p>
        </p:txBody>
      </p:sp>
      <p:sp>
        <p:nvSpPr>
          <p:cNvPr id="10" name="Shape 7"/>
          <p:cNvSpPr/>
          <p:nvPr/>
        </p:nvSpPr>
        <p:spPr>
          <a:xfrm>
            <a:off x="9640133" y="4851440"/>
            <a:ext cx="4196358" cy="2410897"/>
          </a:xfrm>
          <a:prstGeom prst="roundRect">
            <a:avLst>
              <a:gd name="adj" fmla="val 3952"/>
            </a:avLst>
          </a:prstGeom>
          <a:solidFill>
            <a:srgbClr val="FCE2CF"/>
          </a:solidFill>
          <a:ln w="7620">
            <a:solidFill>
              <a:srgbClr val="E2C8B5"/>
            </a:solidFill>
            <a:prstDash val="solid"/>
          </a:ln>
        </p:spPr>
      </p:sp>
      <p:sp>
        <p:nvSpPr>
          <p:cNvPr id="11" name="Text 8"/>
          <p:cNvSpPr/>
          <p:nvPr/>
        </p:nvSpPr>
        <p:spPr>
          <a:xfrm>
            <a:off x="9874568" y="5085874"/>
            <a:ext cx="2835235" cy="354330"/>
          </a:xfrm>
          <a:prstGeom prst="rect">
            <a:avLst/>
          </a:prstGeom>
          <a:noFill/>
          <a:ln/>
        </p:spPr>
        <p:txBody>
          <a:bodyPr wrap="none" lIns="0" tIns="0" rIns="0" bIns="0" rtlCol="0" anchor="t"/>
          <a:lstStyle/>
          <a:p>
            <a:pPr indent="0" marL="0">
              <a:lnSpc>
                <a:spcPts val="2750"/>
              </a:lnSpc>
              <a:buNone/>
            </a:pPr>
            <a:r>
              <a:rPr lang="en-US" sz="2200" spc="-67" kern="0" dirty="0">
                <a:solidFill>
                  <a:srgbClr val="2B2E3C"/>
                </a:solidFill>
                <a:latin typeface="Bitter Medium" pitchFamily="34" charset="0"/>
                <a:ea typeface="Bitter Medium" pitchFamily="34" charset="-122"/>
                <a:cs typeface="Bitter Medium" pitchFamily="34" charset="-120"/>
              </a:rPr>
              <a:t>Applications</a:t>
            </a:r>
            <a:endParaRPr lang="en-US" sz="2200" dirty="0"/>
          </a:p>
        </p:txBody>
      </p:sp>
      <p:sp>
        <p:nvSpPr>
          <p:cNvPr id="12" name="Text 9"/>
          <p:cNvSpPr/>
          <p:nvPr/>
        </p:nvSpPr>
        <p:spPr>
          <a:xfrm>
            <a:off x="9874568" y="5576292"/>
            <a:ext cx="3727490"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B2E3C"/>
                </a:solidFill>
                <a:latin typeface="Open Sans" pitchFamily="34" charset="0"/>
                <a:ea typeface="Open Sans" pitchFamily="34" charset="-122"/>
                <a:cs typeface="Open Sans" pitchFamily="34" charset="-120"/>
              </a:rPr>
              <a:t>Data structures and algorithms have wide-ranging applications in various fields, from software development to scientific research.</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2024-12-06T11:30:57Z</dcterms:created>
  <dcterms:modified xsi:type="dcterms:W3CDTF">2024-12-06T11:30:57Z</dcterms:modified>
</cp:coreProperties>
</file>