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8288000" cy="10287000"/>
  <p:notesSz cx="6858000" cy="9144000"/>
  <p:embeddedFontLst>
    <p:embeddedFont>
      <p:font typeface="Cabin" panose="020B0604020202020204" charset="0"/>
      <p:regular r:id="rId33"/>
    </p:embeddedFont>
    <p:embeddedFont>
      <p:font typeface="Cabin Bold" panose="020B0604020202020204" charset="0"/>
      <p:regular r:id="rId34"/>
    </p:embeddedFont>
    <p:embeddedFont>
      <p:font typeface="Cabin Bold Italics" panose="020B0604020202020204" charset="0"/>
      <p:regular r:id="rId35"/>
    </p:embeddedFont>
    <p:embeddedFont>
      <p:font typeface="Cabin Italics"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o Hoang Giang" userId="ac507e0f10bb96d8" providerId="LiveId" clId="{C175A8A7-795D-43F8-83B3-165026347A9D}"/>
    <pc:docChg chg="modSld">
      <pc:chgData name="Ngo Hoang Giang" userId="ac507e0f10bb96d8" providerId="LiveId" clId="{C175A8A7-795D-43F8-83B3-165026347A9D}" dt="2024-10-09T16:34:37.676" v="113" actId="20577"/>
      <pc:docMkLst>
        <pc:docMk/>
      </pc:docMkLst>
      <pc:sldChg chg="modSp mod">
        <pc:chgData name="Ngo Hoang Giang" userId="ac507e0f10bb96d8" providerId="LiveId" clId="{C175A8A7-795D-43F8-83B3-165026347A9D}" dt="2024-10-09T16:34:37.676" v="113" actId="20577"/>
        <pc:sldMkLst>
          <pc:docMk/>
          <pc:sldMk cId="0" sldId="260"/>
        </pc:sldMkLst>
        <pc:graphicFrameChg chg="modGraphic">
          <ac:chgData name="Ngo Hoang Giang" userId="ac507e0f10bb96d8" providerId="LiveId" clId="{C175A8A7-795D-43F8-83B3-165026347A9D}" dt="2024-10-09T16:34:37.676" v="113" actId="20577"/>
          <ac:graphicFrameMkLst>
            <pc:docMk/>
            <pc:sldMk cId="0" sldId="260"/>
            <ac:graphicFrameMk id="2" creationId="{00000000-0000-0000-0000-000000000000}"/>
          </ac:graphicFrameMkLst>
        </pc:graphicFrameChg>
      </pc:sldChg>
      <pc:sldChg chg="modSp mod">
        <pc:chgData name="Ngo Hoang Giang" userId="ac507e0f10bb96d8" providerId="LiveId" clId="{C175A8A7-795D-43F8-83B3-165026347A9D}" dt="2024-10-09T13:08:54.629" v="100" actId="14100"/>
        <pc:sldMkLst>
          <pc:docMk/>
          <pc:sldMk cId="0" sldId="278"/>
        </pc:sldMkLst>
        <pc:spChg chg="mod">
          <ac:chgData name="Ngo Hoang Giang" userId="ac507e0f10bb96d8" providerId="LiveId" clId="{C175A8A7-795D-43F8-83B3-165026347A9D}" dt="2024-10-09T13:08:54.629" v="100" actId="14100"/>
          <ac:spMkLst>
            <pc:docMk/>
            <pc:sldMk cId="0" sldId="278"/>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grpSp>
        <p:nvGrpSpPr>
          <p:cNvPr id="2" name="Group 2"/>
          <p:cNvGrpSpPr/>
          <p:nvPr/>
        </p:nvGrpSpPr>
        <p:grpSpPr>
          <a:xfrm>
            <a:off x="158949" y="248253"/>
            <a:ext cx="2964573" cy="605663"/>
            <a:chOff x="0" y="0"/>
            <a:chExt cx="3952763" cy="807551"/>
          </a:xfrm>
        </p:grpSpPr>
        <p:sp>
          <p:nvSpPr>
            <p:cNvPr id="3" name="Freeform 3"/>
            <p:cNvSpPr/>
            <p:nvPr/>
          </p:nvSpPr>
          <p:spPr>
            <a:xfrm>
              <a:off x="0" y="0"/>
              <a:ext cx="690089" cy="807551"/>
            </a:xfrm>
            <a:custGeom>
              <a:avLst/>
              <a:gdLst/>
              <a:ahLst/>
              <a:cxnLst/>
              <a:rect l="l" t="t" r="r" b="b"/>
              <a:pathLst>
                <a:path w="690089" h="807551">
                  <a:moveTo>
                    <a:pt x="0" y="0"/>
                  </a:moveTo>
                  <a:lnTo>
                    <a:pt x="690089" y="0"/>
                  </a:lnTo>
                  <a:lnTo>
                    <a:pt x="690089" y="807551"/>
                  </a:lnTo>
                  <a:lnTo>
                    <a:pt x="0" y="8075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921856" y="191050"/>
              <a:ext cx="3030908" cy="415925"/>
            </a:xfrm>
            <a:prstGeom prst="rect">
              <a:avLst/>
            </a:prstGeom>
          </p:spPr>
          <p:txBody>
            <a:bodyPr lIns="0" tIns="0" rIns="0" bIns="0" rtlCol="0" anchor="t">
              <a:spAutoFit/>
            </a:bodyPr>
            <a:lstStyle/>
            <a:p>
              <a:pPr algn="l">
                <a:lnSpc>
                  <a:spcPts val="2401"/>
                </a:lnSpc>
              </a:pPr>
              <a:r>
                <a:rPr lang="en-US" sz="2001">
                  <a:solidFill>
                    <a:srgbClr val="2E2E2E"/>
                  </a:solidFill>
                  <a:latin typeface="Cabin"/>
                  <a:ea typeface="Cabin"/>
                  <a:cs typeface="Cabin"/>
                  <a:sym typeface="Cabin"/>
                </a:rPr>
                <a:t>VTI Academy</a:t>
              </a:r>
            </a:p>
          </p:txBody>
        </p:sp>
      </p:grpSp>
      <p:sp>
        <p:nvSpPr>
          <p:cNvPr id="5" name="AutoShape 5"/>
          <p:cNvSpPr/>
          <p:nvPr/>
        </p:nvSpPr>
        <p:spPr>
          <a:xfrm>
            <a:off x="-670558" y="8908598"/>
            <a:ext cx="19629115" cy="0"/>
          </a:xfrm>
          <a:prstGeom prst="line">
            <a:avLst/>
          </a:prstGeom>
          <a:ln w="19050" cap="flat">
            <a:solidFill>
              <a:srgbClr val="A6CD70"/>
            </a:solidFill>
            <a:prstDash val="solid"/>
            <a:headEnd type="none" w="sm" len="sm"/>
            <a:tailEnd type="none" w="sm" len="sm"/>
          </a:ln>
        </p:spPr>
      </p:sp>
      <p:sp>
        <p:nvSpPr>
          <p:cNvPr id="6" name="Freeform 6"/>
          <p:cNvSpPr/>
          <p:nvPr/>
        </p:nvSpPr>
        <p:spPr>
          <a:xfrm rot="-8952039">
            <a:off x="15680990" y="-1724139"/>
            <a:ext cx="3668381" cy="3448278"/>
          </a:xfrm>
          <a:custGeom>
            <a:avLst/>
            <a:gdLst/>
            <a:ahLst/>
            <a:cxnLst/>
            <a:rect l="l" t="t" r="r" b="b"/>
            <a:pathLst>
              <a:path w="3668381" h="3448278">
                <a:moveTo>
                  <a:pt x="0" y="0"/>
                </a:moveTo>
                <a:lnTo>
                  <a:pt x="3668380" y="0"/>
                </a:lnTo>
                <a:lnTo>
                  <a:pt x="3668380" y="3448278"/>
                </a:lnTo>
                <a:lnTo>
                  <a:pt x="0" y="34482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2651779" y="1220497"/>
            <a:ext cx="13596978" cy="1003312"/>
          </a:xfrm>
          <a:prstGeom prst="rect">
            <a:avLst/>
          </a:prstGeom>
        </p:spPr>
        <p:txBody>
          <a:bodyPr lIns="0" tIns="0" rIns="0" bIns="0" rtlCol="0" anchor="t">
            <a:spAutoFit/>
          </a:bodyPr>
          <a:lstStyle/>
          <a:p>
            <a:pPr algn="ctr">
              <a:lnSpc>
                <a:spcPts val="7701"/>
              </a:lnSpc>
            </a:pPr>
            <a:r>
              <a:rPr lang="en-US" sz="7000" b="1">
                <a:solidFill>
                  <a:srgbClr val="2E2E2E"/>
                </a:solidFill>
                <a:latin typeface="Cabin Bold"/>
                <a:ea typeface="Cabin Bold"/>
                <a:cs typeface="Cabin Bold"/>
                <a:sym typeface="Cabin Bold"/>
              </a:rPr>
              <a:t>Dự án cuối khóa DAS - 2403 HCM</a:t>
            </a:r>
          </a:p>
        </p:txBody>
      </p:sp>
      <p:sp>
        <p:nvSpPr>
          <p:cNvPr id="8" name="Freeform 8"/>
          <p:cNvSpPr/>
          <p:nvPr/>
        </p:nvSpPr>
        <p:spPr>
          <a:xfrm>
            <a:off x="1028700" y="8918123"/>
            <a:ext cx="808585" cy="563070"/>
          </a:xfrm>
          <a:custGeom>
            <a:avLst/>
            <a:gdLst/>
            <a:ahLst/>
            <a:cxnLst/>
            <a:rect l="l" t="t" r="r" b="b"/>
            <a:pathLst>
              <a:path w="808585" h="563070">
                <a:moveTo>
                  <a:pt x="0" y="0"/>
                </a:moveTo>
                <a:lnTo>
                  <a:pt x="808585" y="0"/>
                </a:lnTo>
                <a:lnTo>
                  <a:pt x="808585" y="563070"/>
                </a:lnTo>
                <a:lnTo>
                  <a:pt x="0" y="5630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5737416" y="5215107"/>
            <a:ext cx="7425703" cy="2983230"/>
          </a:xfrm>
          <a:prstGeom prst="rect">
            <a:avLst/>
          </a:prstGeom>
        </p:spPr>
        <p:txBody>
          <a:bodyPr lIns="0" tIns="0" rIns="0" bIns="0" rtlCol="0" anchor="t">
            <a:spAutoFit/>
          </a:bodyPr>
          <a:lstStyle/>
          <a:p>
            <a:pPr algn="l">
              <a:lnSpc>
                <a:spcPts val="8159"/>
              </a:lnSpc>
            </a:pPr>
            <a:r>
              <a:rPr lang="en-US" sz="3999">
                <a:solidFill>
                  <a:srgbClr val="2E2E2E"/>
                </a:solidFill>
                <a:latin typeface="Cabin"/>
                <a:ea typeface="Cabin"/>
                <a:cs typeface="Cabin"/>
                <a:sym typeface="Cabin"/>
              </a:rPr>
              <a:t>Người thực hiện: Ngô Hoàng Giang</a:t>
            </a:r>
          </a:p>
          <a:p>
            <a:pPr algn="l">
              <a:lnSpc>
                <a:spcPts val="8159"/>
              </a:lnSpc>
            </a:pPr>
            <a:r>
              <a:rPr lang="en-US" sz="3999">
                <a:solidFill>
                  <a:srgbClr val="2E2E2E"/>
                </a:solidFill>
                <a:latin typeface="Cabin"/>
                <a:ea typeface="Cabin"/>
                <a:cs typeface="Cabin"/>
                <a:sym typeface="Cabin"/>
              </a:rPr>
              <a:t>Ngày sinh: 20-04-2002</a:t>
            </a:r>
          </a:p>
          <a:p>
            <a:pPr algn="l">
              <a:lnSpc>
                <a:spcPts val="8159"/>
              </a:lnSpc>
            </a:pPr>
            <a:r>
              <a:rPr lang="en-US" sz="3999">
                <a:solidFill>
                  <a:srgbClr val="2E2E2E"/>
                </a:solidFill>
                <a:latin typeface="Cabin"/>
                <a:ea typeface="Cabin"/>
                <a:cs typeface="Cabin"/>
                <a:sym typeface="Cabin"/>
              </a:rPr>
              <a:t>Email: ngo200402@gmail.com</a:t>
            </a:r>
          </a:p>
        </p:txBody>
      </p:sp>
      <p:sp>
        <p:nvSpPr>
          <p:cNvPr id="10" name="TextBox 10"/>
          <p:cNvSpPr txBox="1"/>
          <p:nvPr/>
        </p:nvSpPr>
        <p:spPr>
          <a:xfrm>
            <a:off x="1641235" y="2728634"/>
            <a:ext cx="15618065" cy="2109586"/>
          </a:xfrm>
          <a:prstGeom prst="rect">
            <a:avLst/>
          </a:prstGeom>
        </p:spPr>
        <p:txBody>
          <a:bodyPr lIns="0" tIns="0" rIns="0" bIns="0" rtlCol="0" anchor="t">
            <a:spAutoFit/>
          </a:bodyPr>
          <a:lstStyle/>
          <a:p>
            <a:pPr algn="ctr">
              <a:lnSpc>
                <a:spcPts val="8694"/>
              </a:lnSpc>
            </a:pPr>
            <a:r>
              <a:rPr lang="en-US" sz="5400" b="1">
                <a:solidFill>
                  <a:srgbClr val="2E2E2E"/>
                </a:solidFill>
                <a:latin typeface="Cabin Bold"/>
                <a:ea typeface="Cabin Bold"/>
                <a:cs typeface="Cabin Bold"/>
                <a:sym typeface="Cabin Bold"/>
              </a:rPr>
              <a:t>Đề tài: Phân tích tình hình kinh doanh của NHG và đề xuất chiến lược Logistics</a:t>
            </a:r>
          </a:p>
        </p:txBody>
      </p:sp>
      <p:sp>
        <p:nvSpPr>
          <p:cNvPr id="11" name="TextBox 11"/>
          <p:cNvSpPr txBox="1"/>
          <p:nvPr/>
        </p:nvSpPr>
        <p:spPr>
          <a:xfrm>
            <a:off x="7400687" y="9347843"/>
            <a:ext cx="3486626" cy="1203960"/>
          </a:xfrm>
          <a:prstGeom prst="rect">
            <a:avLst/>
          </a:prstGeom>
        </p:spPr>
        <p:txBody>
          <a:bodyPr lIns="0" tIns="0" rIns="0" bIns="0" rtlCol="0" anchor="t">
            <a:spAutoFit/>
          </a:bodyPr>
          <a:lstStyle/>
          <a:p>
            <a:pPr algn="ctr">
              <a:lnSpc>
                <a:spcPts val="4920"/>
              </a:lnSpc>
              <a:spcBef>
                <a:spcPct val="0"/>
              </a:spcBef>
            </a:pPr>
            <a:r>
              <a:rPr lang="en-US" sz="3000" b="1">
                <a:solidFill>
                  <a:srgbClr val="2E2E2E"/>
                </a:solidFill>
                <a:latin typeface="Cabin Bold"/>
                <a:ea typeface="Cabin Bold"/>
                <a:cs typeface="Cabin Bold"/>
                <a:sym typeface="Cabin Bold"/>
              </a:rPr>
              <a:t>Hà Nội, 20-09-2024</a:t>
            </a:r>
          </a:p>
          <a:p>
            <a:pPr algn="ctr">
              <a:lnSpc>
                <a:spcPts val="4920"/>
              </a:lnSpc>
              <a:spcBef>
                <a:spcPct val="0"/>
              </a:spcBef>
            </a:pPr>
            <a:endParaRPr lang="en-US" sz="3000" b="1">
              <a:solidFill>
                <a:srgbClr val="2E2E2E"/>
              </a:solidFill>
              <a:latin typeface="Cabin Bold"/>
              <a:ea typeface="Cabin Bold"/>
              <a:cs typeface="Cabin Bold"/>
              <a:sym typeface="Cabi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2613567" y="2798618"/>
            <a:ext cx="12632200" cy="861286"/>
          </a:xfrm>
          <a:custGeom>
            <a:avLst/>
            <a:gdLst/>
            <a:ahLst/>
            <a:cxnLst/>
            <a:rect l="l" t="t" r="r" b="b"/>
            <a:pathLst>
              <a:path w="12632200" h="861286">
                <a:moveTo>
                  <a:pt x="0" y="0"/>
                </a:moveTo>
                <a:lnTo>
                  <a:pt x="12632200" y="0"/>
                </a:lnTo>
                <a:lnTo>
                  <a:pt x="12632200" y="861286"/>
                </a:lnTo>
                <a:lnTo>
                  <a:pt x="0" y="861286"/>
                </a:lnTo>
                <a:lnTo>
                  <a:pt x="0" y="0"/>
                </a:lnTo>
                <a:close/>
              </a:path>
            </a:pathLst>
          </a:custGeom>
          <a:blipFill>
            <a:blip r:embed="rId2"/>
            <a:stretch>
              <a:fillRect/>
            </a:stretch>
          </a:blipFill>
        </p:spPr>
      </p:sp>
      <p:sp>
        <p:nvSpPr>
          <p:cNvPr id="3" name="TextBox 3"/>
          <p:cNvSpPr txBox="1"/>
          <p:nvPr/>
        </p:nvSpPr>
        <p:spPr>
          <a:xfrm>
            <a:off x="372298" y="60328"/>
            <a:ext cx="16230600"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3. Xử lý dữ liệu</a:t>
            </a:r>
          </a:p>
        </p:txBody>
      </p:sp>
      <p:sp>
        <p:nvSpPr>
          <p:cNvPr id="4" name="TextBox 4"/>
          <p:cNvSpPr txBox="1"/>
          <p:nvPr/>
        </p:nvSpPr>
        <p:spPr>
          <a:xfrm>
            <a:off x="372298" y="1152351"/>
            <a:ext cx="17315668" cy="584830"/>
          </a:xfrm>
          <a:prstGeom prst="rect">
            <a:avLst/>
          </a:prstGeom>
        </p:spPr>
        <p:txBody>
          <a:bodyPr lIns="0" tIns="0" rIns="0" bIns="0" rtlCol="0" anchor="t">
            <a:spAutoFit/>
          </a:bodyPr>
          <a:lstStyle/>
          <a:p>
            <a:pPr marL="647721" lvl="1" indent="-323861" algn="l">
              <a:lnSpc>
                <a:spcPts val="4920"/>
              </a:lnSpc>
              <a:buFont typeface="Arial"/>
              <a:buChar char="•"/>
            </a:pPr>
            <a:r>
              <a:rPr lang="en-US" sz="3000" b="1">
                <a:solidFill>
                  <a:srgbClr val="2E2E2E"/>
                </a:solidFill>
                <a:latin typeface="Cabin Bold"/>
                <a:ea typeface="Cabin Bold"/>
                <a:cs typeface="Cabin Bold"/>
                <a:sym typeface="Cabin Bold"/>
              </a:rPr>
              <a:t>Xử lý dữ liệu tại cột ‘LOCATION’:</a:t>
            </a:r>
          </a:p>
        </p:txBody>
      </p:sp>
      <p:sp>
        <p:nvSpPr>
          <p:cNvPr id="5" name="TextBox 5"/>
          <p:cNvSpPr txBox="1"/>
          <p:nvPr/>
        </p:nvSpPr>
        <p:spPr>
          <a:xfrm>
            <a:off x="600034" y="5334572"/>
            <a:ext cx="16659266" cy="544881"/>
          </a:xfrm>
          <a:prstGeom prst="rect">
            <a:avLst/>
          </a:prstGeom>
        </p:spPr>
        <p:txBody>
          <a:bodyPr lIns="0" tIns="0" rIns="0" bIns="0" rtlCol="0" anchor="t">
            <a:spAutoFit/>
          </a:bodyPr>
          <a:lstStyle/>
          <a:p>
            <a:pPr algn="just">
              <a:lnSpc>
                <a:spcPts val="4558"/>
              </a:lnSpc>
            </a:pPr>
            <a:r>
              <a:rPr lang="en-US" sz="2998">
                <a:solidFill>
                  <a:srgbClr val="2E2E2E"/>
                </a:solidFill>
                <a:latin typeface="Cabin"/>
                <a:ea typeface="Cabin"/>
                <a:cs typeface="Cabin"/>
                <a:sym typeface="Cabin"/>
              </a:rPr>
              <a:t>-&gt; Bộ dữ liệu có độ tin cậy cao hơn và chính xác hơn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979595" y="758822"/>
            <a:ext cx="16328809" cy="9164544"/>
          </a:xfrm>
          <a:custGeom>
            <a:avLst/>
            <a:gdLst/>
            <a:ahLst/>
            <a:cxnLst/>
            <a:rect l="l" t="t" r="r" b="b"/>
            <a:pathLst>
              <a:path w="16328809" h="9164544">
                <a:moveTo>
                  <a:pt x="0" y="0"/>
                </a:moveTo>
                <a:lnTo>
                  <a:pt x="16328810" y="0"/>
                </a:lnTo>
                <a:lnTo>
                  <a:pt x="16328810" y="9164545"/>
                </a:lnTo>
                <a:lnTo>
                  <a:pt x="0" y="9164545"/>
                </a:lnTo>
                <a:lnTo>
                  <a:pt x="0" y="0"/>
                </a:lnTo>
                <a:close/>
              </a:path>
            </a:pathLst>
          </a:custGeom>
          <a:blipFill>
            <a:blip r:embed="rId2"/>
            <a:stretch>
              <a:fillRect/>
            </a:stretch>
          </a:blipFill>
        </p:spPr>
      </p:sp>
      <p:sp>
        <p:nvSpPr>
          <p:cNvPr id="3" name="TextBox 3"/>
          <p:cNvSpPr txBox="1"/>
          <p:nvPr/>
        </p:nvSpPr>
        <p:spPr>
          <a:xfrm>
            <a:off x="0" y="-209550"/>
            <a:ext cx="16230600"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4. Xây dựng và phân tích Dashboard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TextBox 2"/>
          <p:cNvSpPr txBox="1"/>
          <p:nvPr/>
        </p:nvSpPr>
        <p:spPr>
          <a:xfrm>
            <a:off x="279288" y="790575"/>
            <a:ext cx="17729423" cy="9073505"/>
          </a:xfrm>
          <a:prstGeom prst="rect">
            <a:avLst/>
          </a:prstGeom>
        </p:spPr>
        <p:txBody>
          <a:bodyPr lIns="0" tIns="0" rIns="0" bIns="0" rtlCol="0" anchor="t">
            <a:spAutoFit/>
          </a:bodyPr>
          <a:lstStyle/>
          <a:p>
            <a:pPr marL="647721" lvl="1" indent="-323861" algn="just">
              <a:lnSpc>
                <a:spcPts val="6030"/>
              </a:lnSpc>
              <a:buFont typeface="Arial"/>
              <a:buChar char="•"/>
            </a:pPr>
            <a:r>
              <a:rPr lang="en-US" sz="3000" b="1">
                <a:solidFill>
                  <a:srgbClr val="2E2E2E"/>
                </a:solidFill>
                <a:latin typeface="Cabin Bold"/>
                <a:ea typeface="Cabin Bold"/>
                <a:cs typeface="Cabin Bold"/>
                <a:sym typeface="Cabin Bold"/>
              </a:rPr>
              <a:t>Tổng quan về tài chính:</a:t>
            </a:r>
          </a:p>
          <a:p>
            <a:pPr algn="just">
              <a:lnSpc>
                <a:spcPts val="6030"/>
              </a:lnSpc>
            </a:pPr>
            <a:r>
              <a:rPr lang="en-US" sz="3000">
                <a:solidFill>
                  <a:srgbClr val="2E2E2E"/>
                </a:solidFill>
                <a:latin typeface="Cabin"/>
                <a:ea typeface="Cabin"/>
                <a:cs typeface="Cabin"/>
                <a:sym typeface="Cabin"/>
              </a:rPr>
              <a:t>- Tổng doanh thu: 22,01 tỷ VNĐ</a:t>
            </a:r>
          </a:p>
          <a:p>
            <a:pPr algn="just">
              <a:lnSpc>
                <a:spcPts val="6030"/>
              </a:lnSpc>
            </a:pPr>
            <a:r>
              <a:rPr lang="en-US" sz="3000">
                <a:solidFill>
                  <a:srgbClr val="2E2E2E"/>
                </a:solidFill>
                <a:latin typeface="Cabin"/>
                <a:ea typeface="Cabin"/>
                <a:cs typeface="Cabin"/>
                <a:sym typeface="Cabin"/>
              </a:rPr>
              <a:t>- Tổng lợi nhuận: 5,59 tỷ VNĐ, với tỷ suất lợi nhuận khoảng 25,4%</a:t>
            </a:r>
          </a:p>
          <a:p>
            <a:pPr algn="just">
              <a:lnSpc>
                <a:spcPts val="6030"/>
              </a:lnSpc>
            </a:pPr>
            <a:r>
              <a:rPr lang="en-US" sz="3000">
                <a:solidFill>
                  <a:srgbClr val="2E2E2E"/>
                </a:solidFill>
                <a:latin typeface="Cabin"/>
                <a:ea typeface="Cabin"/>
                <a:cs typeface="Cabin"/>
                <a:sym typeface="Cabin"/>
              </a:rPr>
              <a:t>- Chi phí khuyến mãi: 955,04 triệu VNĐ</a:t>
            </a:r>
          </a:p>
          <a:p>
            <a:pPr algn="just">
              <a:lnSpc>
                <a:spcPts val="6030"/>
              </a:lnSpc>
            </a:pPr>
            <a:r>
              <a:rPr lang="en-US" sz="3000">
                <a:solidFill>
                  <a:srgbClr val="2E2E2E"/>
                </a:solidFill>
                <a:latin typeface="Cabin"/>
                <a:ea typeface="Cabin"/>
                <a:cs typeface="Cabin"/>
                <a:sym typeface="Cabin"/>
              </a:rPr>
              <a:t>- Chi phí giảm giá: 728,3 triệu VNĐ</a:t>
            </a:r>
          </a:p>
          <a:p>
            <a:pPr algn="just">
              <a:lnSpc>
                <a:spcPts val="6030"/>
              </a:lnSpc>
            </a:pPr>
            <a:r>
              <a:rPr lang="en-US" sz="3000">
                <a:solidFill>
                  <a:srgbClr val="2E2E2E"/>
                </a:solidFill>
                <a:latin typeface="Cabin"/>
                <a:ea typeface="Cabin"/>
                <a:cs typeface="Cabin"/>
                <a:sym typeface="Cabin"/>
              </a:rPr>
              <a:t>-&gt; Mặc dù doanh thu lớn, nhưng chi phí khuyến mãi và chi phí giảm giá cũng khá cao. Điều này có thể dẫn đến ảnh hưởng tới lợi nhuận ròng.</a:t>
            </a:r>
          </a:p>
          <a:p>
            <a:pPr marL="647721" lvl="1" indent="-323861" algn="just">
              <a:lnSpc>
                <a:spcPts val="6030"/>
              </a:lnSpc>
              <a:buFont typeface="Arial"/>
              <a:buChar char="•"/>
            </a:pPr>
            <a:r>
              <a:rPr lang="en-US" sz="3000" b="1">
                <a:solidFill>
                  <a:srgbClr val="2E2E2E"/>
                </a:solidFill>
                <a:latin typeface="Cabin Bold"/>
                <a:ea typeface="Cabin Bold"/>
                <a:cs typeface="Cabin Bold"/>
                <a:sym typeface="Cabin Bold"/>
              </a:rPr>
              <a:t>Doanh thu và lợi nhuận theo thời gian:</a:t>
            </a:r>
          </a:p>
          <a:p>
            <a:pPr algn="just">
              <a:lnSpc>
                <a:spcPts val="6030"/>
              </a:lnSpc>
            </a:pPr>
            <a:r>
              <a:rPr lang="en-US" sz="3000">
                <a:solidFill>
                  <a:srgbClr val="2E2E2E"/>
                </a:solidFill>
                <a:latin typeface="Cabin"/>
                <a:ea typeface="Cabin"/>
                <a:cs typeface="Cabin"/>
                <a:sym typeface="Cabin"/>
              </a:rPr>
              <a:t>- Trong suốt tháng 5/2019, doanh thu có xu hướng tăng dần, đặc biệt tăng mạnh vào giai đoạn cuối thàng</a:t>
            </a:r>
          </a:p>
          <a:p>
            <a:pPr algn="just">
              <a:lnSpc>
                <a:spcPts val="6030"/>
              </a:lnSpc>
            </a:pPr>
            <a:r>
              <a:rPr lang="en-US" sz="3000">
                <a:solidFill>
                  <a:srgbClr val="2E2E2E"/>
                </a:solidFill>
                <a:latin typeface="Cabin"/>
                <a:ea typeface="Cabin"/>
                <a:cs typeface="Cabin"/>
                <a:sym typeface="Cabin"/>
              </a:rPr>
              <a:t>- Lợi nhuận mặc dù cũng tăng nhưng ở mức thấp hơn so với doanh thu</a:t>
            </a:r>
          </a:p>
          <a:p>
            <a:pPr algn="just">
              <a:lnSpc>
                <a:spcPts val="6030"/>
              </a:lnSpc>
            </a:pPr>
            <a:r>
              <a:rPr lang="en-US" sz="3000">
                <a:solidFill>
                  <a:srgbClr val="2E2E2E"/>
                </a:solidFill>
                <a:latin typeface="Cabin"/>
                <a:ea typeface="Cabin"/>
                <a:cs typeface="Cabin"/>
                <a:sym typeface="Cabin"/>
              </a:rPr>
              <a:t>-&gt; Doanh thu cao nhất vào cuối tháng cho thấy nhu cầu tăng cao vào giai đoạn này, nên có những chiến lược bán hàng và các chương trình khuyến mãi để tối ưu hóa doanh thu và lợi nhuận vào cuối tháng.</a:t>
            </a:r>
          </a:p>
        </p:txBody>
      </p:sp>
      <p:sp>
        <p:nvSpPr>
          <p:cNvPr id="3" name="TextBox 3"/>
          <p:cNvSpPr txBox="1"/>
          <p:nvPr/>
        </p:nvSpPr>
        <p:spPr>
          <a:xfrm>
            <a:off x="0" y="-209550"/>
            <a:ext cx="16230600"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4. Xây dựng và phân tích Dashboard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TextBox 2"/>
          <p:cNvSpPr txBox="1"/>
          <p:nvPr/>
        </p:nvSpPr>
        <p:spPr>
          <a:xfrm>
            <a:off x="279288" y="876300"/>
            <a:ext cx="17729423" cy="9025884"/>
          </a:xfrm>
          <a:prstGeom prst="rect">
            <a:avLst/>
          </a:prstGeom>
        </p:spPr>
        <p:txBody>
          <a:bodyPr lIns="0" tIns="0" rIns="0" bIns="0" rtlCol="0" anchor="t">
            <a:spAutoFit/>
          </a:bodyPr>
          <a:lstStyle/>
          <a:p>
            <a:pPr marL="647721" lvl="1" indent="-323861" algn="just">
              <a:lnSpc>
                <a:spcPts val="5130"/>
              </a:lnSpc>
              <a:buFont typeface="Arial"/>
              <a:buChar char="•"/>
            </a:pPr>
            <a:r>
              <a:rPr lang="en-US" sz="3000" b="1">
                <a:solidFill>
                  <a:srgbClr val="2E2E2E"/>
                </a:solidFill>
                <a:latin typeface="Cabin Bold"/>
                <a:ea typeface="Cabin Bold"/>
                <a:cs typeface="Cabin Bold"/>
                <a:sym typeface="Cabin Bold"/>
              </a:rPr>
              <a:t>Doanh thu và lợi nhuận theo tỉnh/thành phố:</a:t>
            </a:r>
          </a:p>
          <a:p>
            <a:pPr algn="just">
              <a:lnSpc>
                <a:spcPts val="5130"/>
              </a:lnSpc>
            </a:pPr>
            <a:r>
              <a:rPr lang="en-US" sz="3000">
                <a:solidFill>
                  <a:srgbClr val="2E2E2E"/>
                </a:solidFill>
                <a:latin typeface="Cabin"/>
                <a:ea typeface="Cabin"/>
                <a:cs typeface="Cabin"/>
                <a:sym typeface="Cabin"/>
              </a:rPr>
              <a:t>- Trong 5 tỉnh/thành phố có doanh thu và lợi nhuận cao nhất khu vực phía bắc, </a:t>
            </a:r>
            <a:r>
              <a:rPr lang="en-US" sz="3000" b="1">
                <a:solidFill>
                  <a:srgbClr val="2E2E2E"/>
                </a:solidFill>
                <a:latin typeface="Cabin Bold"/>
                <a:ea typeface="Cabin Bold"/>
                <a:cs typeface="Cabin Bold"/>
                <a:sym typeface="Cabin Bold"/>
              </a:rPr>
              <a:t>Thành phố Hà Nội</a:t>
            </a:r>
            <a:r>
              <a:rPr lang="en-US" sz="3000">
                <a:solidFill>
                  <a:srgbClr val="2E2E2E"/>
                </a:solidFill>
                <a:latin typeface="Cabin"/>
                <a:ea typeface="Cabin"/>
                <a:cs typeface="Cabin"/>
                <a:sym typeface="Cabin"/>
              </a:rPr>
              <a:t> đứng đầu về doanh thu với hơn 4 tỷ VNĐ, cao một cách đáng kể trong nhóm top 5 tỉnh/thành phố và các tỉnh còn lại trong khu vực</a:t>
            </a:r>
          </a:p>
          <a:p>
            <a:pPr algn="just">
              <a:lnSpc>
                <a:spcPts val="5130"/>
              </a:lnSpc>
            </a:pPr>
            <a:r>
              <a:rPr lang="en-US" sz="3000">
                <a:solidFill>
                  <a:srgbClr val="2E2E2E"/>
                </a:solidFill>
                <a:latin typeface="Cabin"/>
                <a:ea typeface="Cabin"/>
                <a:cs typeface="Cabin"/>
                <a:sym typeface="Cabin"/>
              </a:rPr>
              <a:t>- Các tỉnh/thành phố khác như </a:t>
            </a:r>
            <a:r>
              <a:rPr lang="en-US" sz="3000" b="1">
                <a:solidFill>
                  <a:srgbClr val="2E2E2E"/>
                </a:solidFill>
                <a:latin typeface="Cabin Bold"/>
                <a:ea typeface="Cabin Bold"/>
                <a:cs typeface="Cabin Bold"/>
                <a:sym typeface="Cabin Bold"/>
              </a:rPr>
              <a:t>Hải Phòng, Bắc Ninh, Bắc Giang</a:t>
            </a:r>
            <a:r>
              <a:rPr lang="en-US" sz="3000">
                <a:solidFill>
                  <a:srgbClr val="2E2E2E"/>
                </a:solidFill>
                <a:latin typeface="Cabin"/>
                <a:ea typeface="Cabin"/>
                <a:cs typeface="Cabin"/>
                <a:sym typeface="Cabin"/>
              </a:rPr>
              <a:t> và </a:t>
            </a:r>
            <a:r>
              <a:rPr lang="en-US" sz="3000" b="1">
                <a:solidFill>
                  <a:srgbClr val="2E2E2E"/>
                </a:solidFill>
                <a:latin typeface="Cabin Bold"/>
                <a:ea typeface="Cabin Bold"/>
                <a:cs typeface="Cabin Bold"/>
                <a:sym typeface="Cabin Bold"/>
              </a:rPr>
              <a:t>Thái Bình</a:t>
            </a:r>
            <a:r>
              <a:rPr lang="en-US" sz="3000">
                <a:solidFill>
                  <a:srgbClr val="2E2E2E"/>
                </a:solidFill>
                <a:latin typeface="Cabin"/>
                <a:ea typeface="Cabin"/>
                <a:cs typeface="Cabin"/>
                <a:sym typeface="Cabin"/>
              </a:rPr>
              <a:t> có doanh thu và lợi nhuận thấp hơn nhiều so với thành phố Hà Nội</a:t>
            </a:r>
          </a:p>
          <a:p>
            <a:pPr algn="just">
              <a:lnSpc>
                <a:spcPts val="5130"/>
              </a:lnSpc>
            </a:pPr>
            <a:r>
              <a:rPr lang="en-US" sz="3000">
                <a:solidFill>
                  <a:srgbClr val="2E2E2E"/>
                </a:solidFill>
                <a:latin typeface="Cabin"/>
                <a:ea typeface="Cabin"/>
                <a:cs typeface="Cabin"/>
                <a:sym typeface="Cabin"/>
              </a:rPr>
              <a:t>-&gt; </a:t>
            </a:r>
            <a:r>
              <a:rPr lang="en-US" sz="3000" b="1">
                <a:solidFill>
                  <a:srgbClr val="2E2E2E"/>
                </a:solidFill>
                <a:latin typeface="Cabin Bold"/>
                <a:ea typeface="Cabin Bold"/>
                <a:cs typeface="Cabin Bold"/>
                <a:sym typeface="Cabin Bold"/>
              </a:rPr>
              <a:t>Thành phố Hà Nội</a:t>
            </a:r>
            <a:r>
              <a:rPr lang="en-US" sz="3000">
                <a:solidFill>
                  <a:srgbClr val="2E2E2E"/>
                </a:solidFill>
                <a:latin typeface="Cabin"/>
                <a:ea typeface="Cabin"/>
                <a:cs typeface="Cabin"/>
                <a:sym typeface="Cabin"/>
              </a:rPr>
              <a:t> là thị trường trọng điểm tại khu vực phía Bắc, cần tăng cường các chiến lược kinh doanh tại đây để tối đa hóa lợi nhuận. Đồng thời cũng cân nhắc đánh giá và tìm cơ hội cải thiện doanh thu và lợi nhuận ở các khu vực khác để đa dạng hóa nguồn doanh thu cho công ty</a:t>
            </a:r>
          </a:p>
          <a:p>
            <a:pPr marL="647721" lvl="1" indent="-323861" algn="just">
              <a:lnSpc>
                <a:spcPts val="5130"/>
              </a:lnSpc>
              <a:buFont typeface="Arial"/>
              <a:buChar char="•"/>
            </a:pPr>
            <a:r>
              <a:rPr lang="en-US" sz="3000" b="1">
                <a:solidFill>
                  <a:srgbClr val="2E2E2E"/>
                </a:solidFill>
                <a:latin typeface="Cabin Bold"/>
                <a:ea typeface="Cabin Bold"/>
                <a:cs typeface="Cabin Bold"/>
                <a:sym typeface="Cabin Bold"/>
              </a:rPr>
              <a:t>Doanh thu và lợi nhuận theo kênh bán hàng:</a:t>
            </a:r>
          </a:p>
          <a:p>
            <a:pPr algn="just">
              <a:lnSpc>
                <a:spcPts val="5130"/>
              </a:lnSpc>
            </a:pPr>
            <a:r>
              <a:rPr lang="en-US" sz="3000">
                <a:solidFill>
                  <a:srgbClr val="2E2E2E"/>
                </a:solidFill>
                <a:latin typeface="Cabin"/>
                <a:ea typeface="Cabin"/>
                <a:cs typeface="Cabin"/>
                <a:sym typeface="Cabin"/>
              </a:rPr>
              <a:t>- </a:t>
            </a:r>
            <a:r>
              <a:rPr lang="en-US" sz="3000" b="1">
                <a:solidFill>
                  <a:srgbClr val="2E2E2E"/>
                </a:solidFill>
                <a:latin typeface="Cabin Bold"/>
                <a:ea typeface="Cabin Bold"/>
                <a:cs typeface="Cabin Bold"/>
                <a:sym typeface="Cabin Bold"/>
              </a:rPr>
              <a:t>Kênh Off Premise</a:t>
            </a:r>
            <a:r>
              <a:rPr lang="en-US" sz="3000">
                <a:solidFill>
                  <a:srgbClr val="2E2E2E"/>
                </a:solidFill>
                <a:latin typeface="Cabin"/>
                <a:ea typeface="Cabin"/>
                <a:cs typeface="Cabin"/>
                <a:sym typeface="Cabin"/>
              </a:rPr>
              <a:t> chiếm gần như toàn bộ doanh thu (khoảng 20 tỷ VNĐ), trong khi các </a:t>
            </a:r>
            <a:r>
              <a:rPr lang="en-US" sz="3000" b="1">
                <a:solidFill>
                  <a:srgbClr val="2E2E2E"/>
                </a:solidFill>
                <a:latin typeface="Cabin Bold"/>
                <a:ea typeface="Cabin Bold"/>
                <a:cs typeface="Cabin Bold"/>
                <a:sym typeface="Cabin Bold"/>
              </a:rPr>
              <a:t>Kênh On Premise</a:t>
            </a:r>
            <a:r>
              <a:rPr lang="en-US" sz="3000">
                <a:solidFill>
                  <a:srgbClr val="2E2E2E"/>
                </a:solidFill>
                <a:latin typeface="Cabin"/>
                <a:ea typeface="Cabin"/>
                <a:cs typeface="Cabin"/>
                <a:sym typeface="Cabin"/>
              </a:rPr>
              <a:t> và </a:t>
            </a:r>
            <a:r>
              <a:rPr lang="en-US" sz="3000" b="1">
                <a:solidFill>
                  <a:srgbClr val="2E2E2E"/>
                </a:solidFill>
                <a:latin typeface="Cabin Bold"/>
                <a:ea typeface="Cabin Bold"/>
                <a:cs typeface="Cabin Bold"/>
                <a:sym typeface="Cabin Bold"/>
              </a:rPr>
              <a:t>Kênh Vãng lai</a:t>
            </a:r>
            <a:r>
              <a:rPr lang="en-US" sz="3000">
                <a:solidFill>
                  <a:srgbClr val="2E2E2E"/>
                </a:solidFill>
                <a:latin typeface="Cabin"/>
                <a:ea typeface="Cabin"/>
                <a:cs typeface="Cabin"/>
                <a:sym typeface="Cabin"/>
              </a:rPr>
              <a:t> rất thấp.</a:t>
            </a:r>
          </a:p>
          <a:p>
            <a:pPr algn="just">
              <a:lnSpc>
                <a:spcPts val="5130"/>
              </a:lnSpc>
            </a:pPr>
            <a:r>
              <a:rPr lang="en-US" sz="3000">
                <a:solidFill>
                  <a:srgbClr val="2E2E2E"/>
                </a:solidFill>
                <a:latin typeface="Cabin"/>
                <a:ea typeface="Cabin"/>
                <a:cs typeface="Cabin"/>
                <a:sym typeface="Cabin"/>
              </a:rPr>
              <a:t>-&gt; Tập trung phát triển </a:t>
            </a:r>
            <a:r>
              <a:rPr lang="en-US" sz="3000" b="1">
                <a:solidFill>
                  <a:srgbClr val="2E2E2E"/>
                </a:solidFill>
                <a:latin typeface="Cabin Bold"/>
                <a:ea typeface="Cabin Bold"/>
                <a:cs typeface="Cabin Bold"/>
                <a:sym typeface="Cabin Bold"/>
              </a:rPr>
              <a:t>kênh Off Premise</a:t>
            </a:r>
            <a:r>
              <a:rPr lang="en-US" sz="3000">
                <a:solidFill>
                  <a:srgbClr val="2E2E2E"/>
                </a:solidFill>
                <a:latin typeface="Cabin"/>
                <a:ea typeface="Cabin"/>
                <a:cs typeface="Cabin"/>
                <a:sym typeface="Cabin"/>
              </a:rPr>
              <a:t> bởi đây là kênh hiệu quả nhất. Các kênh còn lại cần phải xem xét chiến lược hoặc cải thiện để nâng cao doanh thu.</a:t>
            </a:r>
          </a:p>
        </p:txBody>
      </p:sp>
      <p:sp>
        <p:nvSpPr>
          <p:cNvPr id="3" name="TextBox 3"/>
          <p:cNvSpPr txBox="1"/>
          <p:nvPr/>
        </p:nvSpPr>
        <p:spPr>
          <a:xfrm>
            <a:off x="0" y="-209550"/>
            <a:ext cx="16230600"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4. Xây dựng và phân tích Dashboard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TextBox 2"/>
          <p:cNvSpPr txBox="1"/>
          <p:nvPr/>
        </p:nvSpPr>
        <p:spPr>
          <a:xfrm>
            <a:off x="279288" y="674306"/>
            <a:ext cx="17729423" cy="9516993"/>
          </a:xfrm>
          <a:prstGeom prst="rect">
            <a:avLst/>
          </a:prstGeom>
        </p:spPr>
        <p:txBody>
          <a:bodyPr lIns="0" tIns="0" rIns="0" bIns="0" rtlCol="0" anchor="t">
            <a:spAutoFit/>
          </a:bodyPr>
          <a:lstStyle/>
          <a:p>
            <a:pPr marL="582953" lvl="1" indent="-291476" algn="just">
              <a:lnSpc>
                <a:spcPts val="4428"/>
              </a:lnSpc>
              <a:buFont typeface="Arial"/>
              <a:buChar char="•"/>
            </a:pPr>
            <a:r>
              <a:rPr lang="en-US" sz="2700" b="1">
                <a:solidFill>
                  <a:srgbClr val="2E2E2E"/>
                </a:solidFill>
                <a:latin typeface="Cabin Bold"/>
                <a:ea typeface="Cabin Bold"/>
                <a:cs typeface="Cabin Bold"/>
                <a:sym typeface="Cabin Bold"/>
              </a:rPr>
              <a:t>Doanh thu theo địa điểm bán hàng:</a:t>
            </a:r>
          </a:p>
          <a:p>
            <a:pPr algn="just">
              <a:lnSpc>
                <a:spcPts val="4428"/>
              </a:lnSpc>
            </a:pPr>
            <a:r>
              <a:rPr lang="en-US" sz="2700">
                <a:solidFill>
                  <a:srgbClr val="2E2E2E"/>
                </a:solidFill>
                <a:latin typeface="Cabin"/>
                <a:ea typeface="Cabin"/>
                <a:cs typeface="Cabin"/>
                <a:sym typeface="Cabin"/>
              </a:rPr>
              <a:t>-</a:t>
            </a:r>
            <a:r>
              <a:rPr lang="en-US" sz="2700" b="1">
                <a:solidFill>
                  <a:srgbClr val="2E2E2E"/>
                </a:solidFill>
                <a:latin typeface="Cabin Bold"/>
                <a:ea typeface="Cabin Bold"/>
                <a:cs typeface="Cabin Bold"/>
                <a:sym typeface="Cabin Bold"/>
              </a:rPr>
              <a:t> “Ngoài đường”</a:t>
            </a:r>
            <a:r>
              <a:rPr lang="en-US" sz="2700">
                <a:solidFill>
                  <a:srgbClr val="2E2E2E"/>
                </a:solidFill>
                <a:latin typeface="Cabin"/>
                <a:ea typeface="Cabin"/>
                <a:cs typeface="Cabin"/>
                <a:sym typeface="Cabin"/>
              </a:rPr>
              <a:t> là địa điểm chiếm tới 84,88% tổng doanh thu, các địa điểm khác như </a:t>
            </a:r>
            <a:r>
              <a:rPr lang="en-US" sz="2700" b="1">
                <a:solidFill>
                  <a:srgbClr val="2E2E2E"/>
                </a:solidFill>
                <a:latin typeface="Cabin Bold"/>
                <a:ea typeface="Cabin Bold"/>
                <a:cs typeface="Cabin Bold"/>
                <a:sym typeface="Cabin Bold"/>
              </a:rPr>
              <a:t>“Đường chợ”</a:t>
            </a:r>
            <a:r>
              <a:rPr lang="en-US" sz="2700">
                <a:solidFill>
                  <a:srgbClr val="2E2E2E"/>
                </a:solidFill>
                <a:latin typeface="Cabin"/>
                <a:ea typeface="Cabin"/>
                <a:cs typeface="Cabin"/>
                <a:sym typeface="Cabin"/>
              </a:rPr>
              <a:t>, </a:t>
            </a:r>
            <a:r>
              <a:rPr lang="en-US" sz="2700" b="1">
                <a:solidFill>
                  <a:srgbClr val="2E2E2E"/>
                </a:solidFill>
                <a:latin typeface="Cabin Bold"/>
                <a:ea typeface="Cabin Bold"/>
                <a:cs typeface="Cabin Bold"/>
                <a:sym typeface="Cabin Bold"/>
              </a:rPr>
              <a:t>“Trong chợ”</a:t>
            </a:r>
            <a:r>
              <a:rPr lang="en-US" sz="2700">
                <a:solidFill>
                  <a:srgbClr val="2E2E2E"/>
                </a:solidFill>
                <a:latin typeface="Cabin"/>
                <a:ea typeface="Cabin"/>
                <a:cs typeface="Cabin"/>
                <a:sym typeface="Cabin"/>
              </a:rPr>
              <a:t> và </a:t>
            </a:r>
            <a:r>
              <a:rPr lang="en-US" sz="2700" b="1">
                <a:solidFill>
                  <a:srgbClr val="2E2E2E"/>
                </a:solidFill>
                <a:latin typeface="Cabin Bold"/>
                <a:ea typeface="Cabin Bold"/>
                <a:cs typeface="Cabin Bold"/>
                <a:sym typeface="Cabin Bold"/>
              </a:rPr>
              <a:t>“Street vendor”</a:t>
            </a:r>
            <a:r>
              <a:rPr lang="en-US" sz="2700">
                <a:solidFill>
                  <a:srgbClr val="2E2E2E"/>
                </a:solidFill>
                <a:latin typeface="Cabin"/>
                <a:ea typeface="Cabin"/>
                <a:cs typeface="Cabin"/>
                <a:sym typeface="Cabin"/>
              </a:rPr>
              <a:t> đóng góp rất ít trong tổng doanh thu toàn khu vực.</a:t>
            </a:r>
          </a:p>
          <a:p>
            <a:pPr algn="just">
              <a:lnSpc>
                <a:spcPts val="4428"/>
              </a:lnSpc>
            </a:pPr>
            <a:r>
              <a:rPr lang="en-US" sz="2700">
                <a:solidFill>
                  <a:srgbClr val="2E2E2E"/>
                </a:solidFill>
                <a:latin typeface="Cabin"/>
                <a:ea typeface="Cabin"/>
                <a:cs typeface="Cabin"/>
                <a:sym typeface="Cabin"/>
              </a:rPr>
              <a:t>-&gt; Tập trung phân phối các sản phẩm cho các địa điểm </a:t>
            </a:r>
            <a:r>
              <a:rPr lang="en-US" sz="2700" b="1">
                <a:solidFill>
                  <a:srgbClr val="2E2E2E"/>
                </a:solidFill>
                <a:latin typeface="Cabin Bold"/>
                <a:ea typeface="Cabin Bold"/>
                <a:cs typeface="Cabin Bold"/>
                <a:sym typeface="Cabin Bold"/>
              </a:rPr>
              <a:t>“Ngoài đường”</a:t>
            </a:r>
            <a:r>
              <a:rPr lang="en-US" sz="2700">
                <a:solidFill>
                  <a:srgbClr val="2E2E2E"/>
                </a:solidFill>
                <a:latin typeface="Cabin"/>
                <a:ea typeface="Cabin"/>
                <a:cs typeface="Cabin"/>
                <a:sym typeface="Cabin"/>
              </a:rPr>
              <a:t> vì đây là điểm bán hàng chính, trong khi có thể điều chỉnh chiến lược cho các địa điểm khác.</a:t>
            </a:r>
          </a:p>
          <a:p>
            <a:pPr marL="582953" lvl="1" indent="-291476" algn="just">
              <a:lnSpc>
                <a:spcPts val="4428"/>
              </a:lnSpc>
              <a:buFont typeface="Arial"/>
              <a:buChar char="•"/>
            </a:pPr>
            <a:r>
              <a:rPr lang="en-US" sz="2700" b="1">
                <a:solidFill>
                  <a:srgbClr val="2E2E2E"/>
                </a:solidFill>
                <a:latin typeface="Cabin Bold"/>
                <a:ea typeface="Cabin Bold"/>
                <a:cs typeface="Cabin Bold"/>
                <a:sym typeface="Cabin Bold"/>
              </a:rPr>
              <a:t>Doanh thu và lợi nhuận theo sản phẩm:</a:t>
            </a:r>
          </a:p>
          <a:p>
            <a:pPr algn="just">
              <a:lnSpc>
                <a:spcPts val="4428"/>
              </a:lnSpc>
            </a:pPr>
            <a:r>
              <a:rPr lang="en-US" sz="2700">
                <a:solidFill>
                  <a:srgbClr val="2E2E2E"/>
                </a:solidFill>
                <a:latin typeface="Cabin"/>
                <a:ea typeface="Cabin"/>
                <a:cs typeface="Cabin"/>
                <a:sym typeface="Cabin"/>
              </a:rPr>
              <a:t>- “</a:t>
            </a:r>
            <a:r>
              <a:rPr lang="en-US" sz="2700" b="1">
                <a:solidFill>
                  <a:srgbClr val="2E2E2E"/>
                </a:solidFill>
                <a:latin typeface="Cabin Bold"/>
                <a:ea typeface="Cabin Bold"/>
                <a:cs typeface="Cabin Bold"/>
                <a:sym typeface="Cabin Bold"/>
              </a:rPr>
              <a:t>Mì Kokomi”</a:t>
            </a:r>
            <a:r>
              <a:rPr lang="en-US" sz="2700">
                <a:solidFill>
                  <a:srgbClr val="2E2E2E"/>
                </a:solidFill>
                <a:latin typeface="Cabin"/>
                <a:ea typeface="Cabin"/>
                <a:cs typeface="Cabin"/>
                <a:sym typeface="Cabin"/>
              </a:rPr>
              <a:t> và </a:t>
            </a:r>
            <a:r>
              <a:rPr lang="en-US" sz="2700" b="1">
                <a:solidFill>
                  <a:srgbClr val="2E2E2E"/>
                </a:solidFill>
                <a:latin typeface="Cabin Bold"/>
                <a:ea typeface="Cabin Bold"/>
                <a:cs typeface="Cabin Bold"/>
                <a:sym typeface="Cabin Bold"/>
              </a:rPr>
              <a:t>“Omachi Base”</a:t>
            </a:r>
            <a:r>
              <a:rPr lang="en-US" sz="2700">
                <a:solidFill>
                  <a:srgbClr val="2E2E2E"/>
                </a:solidFill>
                <a:latin typeface="Cabin"/>
                <a:ea typeface="Cabin"/>
                <a:cs typeface="Cabin"/>
                <a:sym typeface="Cabin"/>
              </a:rPr>
              <a:t> là hai sản phẩm có doanh thu cao nhất</a:t>
            </a:r>
          </a:p>
          <a:p>
            <a:pPr algn="just">
              <a:lnSpc>
                <a:spcPts val="4428"/>
              </a:lnSpc>
            </a:pPr>
            <a:r>
              <a:rPr lang="en-US" sz="2700">
                <a:solidFill>
                  <a:srgbClr val="2E2E2E"/>
                </a:solidFill>
                <a:latin typeface="Cabin"/>
                <a:ea typeface="Cabin"/>
                <a:cs typeface="Cabin"/>
                <a:sym typeface="Cabin"/>
              </a:rPr>
              <a:t>- Một số các sản phẩm khác như </a:t>
            </a:r>
            <a:r>
              <a:rPr lang="en-US" sz="2700" b="1">
                <a:solidFill>
                  <a:srgbClr val="2E2E2E"/>
                </a:solidFill>
                <a:latin typeface="Cabin Bold"/>
                <a:ea typeface="Cabin Bold"/>
                <a:cs typeface="Cabin Bold"/>
                <a:sym typeface="Cabin Bold"/>
              </a:rPr>
              <a:t>“Nam Ngư”</a:t>
            </a:r>
            <a:r>
              <a:rPr lang="en-US" sz="2700">
                <a:solidFill>
                  <a:srgbClr val="2E2E2E"/>
                </a:solidFill>
                <a:latin typeface="Cabin"/>
                <a:ea typeface="Cabin"/>
                <a:cs typeface="Cabin"/>
                <a:sym typeface="Cabin"/>
              </a:rPr>
              <a:t> và </a:t>
            </a:r>
            <a:r>
              <a:rPr lang="en-US" sz="2700" b="1">
                <a:solidFill>
                  <a:srgbClr val="2E2E2E"/>
                </a:solidFill>
                <a:latin typeface="Cabin Bold"/>
                <a:ea typeface="Cabin Bold"/>
                <a:cs typeface="Cabin Bold"/>
                <a:sym typeface="Cabin Bold"/>
              </a:rPr>
              <a:t>“Wake Up 247”</a:t>
            </a:r>
            <a:r>
              <a:rPr lang="en-US" sz="2700">
                <a:solidFill>
                  <a:srgbClr val="2E2E2E"/>
                </a:solidFill>
                <a:latin typeface="Cabin"/>
                <a:ea typeface="Cabin"/>
                <a:cs typeface="Cabin"/>
                <a:sym typeface="Cabin"/>
              </a:rPr>
              <a:t> cũng có lợi nhuận tương đối cao nhưng doanh thu thấp hơn so với </a:t>
            </a:r>
            <a:r>
              <a:rPr lang="en-US" sz="2700" b="1">
                <a:solidFill>
                  <a:srgbClr val="2E2E2E"/>
                </a:solidFill>
                <a:latin typeface="Cabin Bold"/>
                <a:ea typeface="Cabin Bold"/>
                <a:cs typeface="Cabin Bold"/>
                <a:sym typeface="Cabin Bold"/>
              </a:rPr>
              <a:t>“Mì Kokomi”</a:t>
            </a:r>
            <a:r>
              <a:rPr lang="en-US" sz="2700">
                <a:solidFill>
                  <a:srgbClr val="2E2E2E"/>
                </a:solidFill>
                <a:latin typeface="Cabin"/>
                <a:ea typeface="Cabin"/>
                <a:cs typeface="Cabin"/>
                <a:sym typeface="Cabin"/>
              </a:rPr>
              <a:t> và </a:t>
            </a:r>
            <a:r>
              <a:rPr lang="en-US" sz="2700" b="1">
                <a:solidFill>
                  <a:srgbClr val="2E2E2E"/>
                </a:solidFill>
                <a:latin typeface="Cabin Bold"/>
                <a:ea typeface="Cabin Bold"/>
                <a:cs typeface="Cabin Bold"/>
                <a:sym typeface="Cabin Bold"/>
              </a:rPr>
              <a:t>“Omachi Base”</a:t>
            </a:r>
          </a:p>
          <a:p>
            <a:pPr algn="just">
              <a:lnSpc>
                <a:spcPts val="4428"/>
              </a:lnSpc>
            </a:pPr>
            <a:r>
              <a:rPr lang="en-US" sz="2700">
                <a:solidFill>
                  <a:srgbClr val="2E2E2E"/>
                </a:solidFill>
                <a:latin typeface="Cabin"/>
                <a:ea typeface="Cabin"/>
                <a:cs typeface="Cabin"/>
                <a:sym typeface="Cabin"/>
              </a:rPr>
              <a:t>-&gt;</a:t>
            </a:r>
            <a:r>
              <a:rPr lang="en-US" sz="2700" b="1">
                <a:solidFill>
                  <a:srgbClr val="2E2E2E"/>
                </a:solidFill>
                <a:latin typeface="Cabin Bold"/>
                <a:ea typeface="Cabin Bold"/>
                <a:cs typeface="Cabin Bold"/>
                <a:sym typeface="Cabin Bold"/>
              </a:rPr>
              <a:t> “Kokomi”</a:t>
            </a:r>
            <a:r>
              <a:rPr lang="en-US" sz="2700">
                <a:solidFill>
                  <a:srgbClr val="2E2E2E"/>
                </a:solidFill>
                <a:latin typeface="Cabin"/>
                <a:ea typeface="Cabin"/>
                <a:cs typeface="Cabin"/>
                <a:sym typeface="Cabin"/>
              </a:rPr>
              <a:t> và </a:t>
            </a:r>
            <a:r>
              <a:rPr lang="en-US" sz="2700" b="1">
                <a:solidFill>
                  <a:srgbClr val="2E2E2E"/>
                </a:solidFill>
                <a:latin typeface="Cabin Bold"/>
                <a:ea typeface="Cabin Bold"/>
                <a:cs typeface="Cabin Bold"/>
                <a:sym typeface="Cabin Bold"/>
              </a:rPr>
              <a:t>“Omachi”</a:t>
            </a:r>
            <a:r>
              <a:rPr lang="en-US" sz="2700">
                <a:solidFill>
                  <a:srgbClr val="2E2E2E"/>
                </a:solidFill>
                <a:latin typeface="Cabin"/>
                <a:ea typeface="Cabin"/>
                <a:cs typeface="Cabin"/>
                <a:sym typeface="Cabin"/>
              </a:rPr>
              <a:t> là 2 sản phẩm chủ lực, đem lại doanh thu cao cho công ty, vì vậy nên tiếp tục quảng bá và phân phối mạnh hơn. Các sản phẩm khác như </a:t>
            </a:r>
            <a:r>
              <a:rPr lang="en-US" sz="2700" b="1">
                <a:solidFill>
                  <a:srgbClr val="2E2E2E"/>
                </a:solidFill>
                <a:latin typeface="Cabin Bold"/>
                <a:ea typeface="Cabin Bold"/>
                <a:cs typeface="Cabin Bold"/>
                <a:sym typeface="Cabin Bold"/>
              </a:rPr>
              <a:t>“Nam Ngư”</a:t>
            </a:r>
            <a:r>
              <a:rPr lang="en-US" sz="2700">
                <a:solidFill>
                  <a:srgbClr val="2E2E2E"/>
                </a:solidFill>
                <a:latin typeface="Cabin"/>
                <a:ea typeface="Cabin"/>
                <a:cs typeface="Cabin"/>
                <a:sym typeface="Cabin"/>
              </a:rPr>
              <a:t> Và </a:t>
            </a:r>
            <a:r>
              <a:rPr lang="en-US" sz="2700" b="1">
                <a:solidFill>
                  <a:srgbClr val="2E2E2E"/>
                </a:solidFill>
                <a:latin typeface="Cabin Bold"/>
                <a:ea typeface="Cabin Bold"/>
                <a:cs typeface="Cabin Bold"/>
                <a:sym typeface="Cabin Bold"/>
              </a:rPr>
              <a:t>“Wake Up 247”</a:t>
            </a:r>
            <a:r>
              <a:rPr lang="en-US" sz="2700">
                <a:solidFill>
                  <a:srgbClr val="2E2E2E"/>
                </a:solidFill>
                <a:latin typeface="Cabin"/>
                <a:ea typeface="Cabin"/>
                <a:cs typeface="Cabin"/>
                <a:sym typeface="Cabin"/>
              </a:rPr>
              <a:t> cần tối ưu hóa tối ưu hóa chi phí để tăng doanh thu và lợi nhuận.</a:t>
            </a:r>
          </a:p>
          <a:p>
            <a:pPr marL="582953" lvl="1" indent="-291476" algn="just">
              <a:lnSpc>
                <a:spcPts val="4428"/>
              </a:lnSpc>
              <a:buFont typeface="Arial"/>
              <a:buChar char="•"/>
            </a:pPr>
            <a:r>
              <a:rPr lang="en-US" sz="2700" b="1">
                <a:solidFill>
                  <a:srgbClr val="2E2E2E"/>
                </a:solidFill>
                <a:latin typeface="Cabin Bold"/>
                <a:ea typeface="Cabin Bold"/>
                <a:cs typeface="Cabin Bold"/>
                <a:sym typeface="Cabin Bold"/>
              </a:rPr>
              <a:t>Doanh thu và lợi nhuận theo thương hiệu:</a:t>
            </a:r>
          </a:p>
          <a:p>
            <a:pPr algn="just">
              <a:lnSpc>
                <a:spcPts val="4428"/>
              </a:lnSpc>
            </a:pPr>
            <a:r>
              <a:rPr lang="en-US" sz="2700">
                <a:solidFill>
                  <a:srgbClr val="2E2E2E"/>
                </a:solidFill>
                <a:latin typeface="Cabin"/>
                <a:ea typeface="Cabin"/>
                <a:cs typeface="Cabin"/>
                <a:sym typeface="Cabin"/>
              </a:rPr>
              <a:t>- </a:t>
            </a:r>
            <a:r>
              <a:rPr lang="en-US" sz="2700" b="1">
                <a:solidFill>
                  <a:srgbClr val="2E2E2E"/>
                </a:solidFill>
                <a:latin typeface="Cabin Bold"/>
                <a:ea typeface="Cabin Bold"/>
                <a:cs typeface="Cabin Bold"/>
                <a:sym typeface="Cabin Bold"/>
              </a:rPr>
              <a:t>“Nam Ngư”</a:t>
            </a:r>
            <a:r>
              <a:rPr lang="en-US" sz="2700">
                <a:solidFill>
                  <a:srgbClr val="2E2E2E"/>
                </a:solidFill>
                <a:latin typeface="Cabin"/>
                <a:ea typeface="Cabin"/>
                <a:cs typeface="Cabin"/>
                <a:sym typeface="Cabin"/>
              </a:rPr>
              <a:t> và</a:t>
            </a:r>
            <a:r>
              <a:rPr lang="en-US" sz="2700" b="1">
                <a:solidFill>
                  <a:srgbClr val="2E2E2E"/>
                </a:solidFill>
                <a:latin typeface="Cabin Bold"/>
                <a:ea typeface="Cabin Bold"/>
                <a:cs typeface="Cabin Bold"/>
                <a:sym typeface="Cabin Bold"/>
              </a:rPr>
              <a:t> “Kokomi”</a:t>
            </a:r>
            <a:r>
              <a:rPr lang="en-US" sz="2700">
                <a:solidFill>
                  <a:srgbClr val="2E2E2E"/>
                </a:solidFill>
                <a:latin typeface="Cabin"/>
                <a:ea typeface="Cabin"/>
                <a:cs typeface="Cabin"/>
                <a:sym typeface="Cabin"/>
              </a:rPr>
              <a:t> đem lại doanh thu và lợi nhuận cao nhất cho công ty.</a:t>
            </a:r>
          </a:p>
          <a:p>
            <a:pPr algn="just">
              <a:lnSpc>
                <a:spcPts val="4428"/>
              </a:lnSpc>
            </a:pPr>
            <a:r>
              <a:rPr lang="en-US" sz="2700">
                <a:solidFill>
                  <a:srgbClr val="2E2E2E"/>
                </a:solidFill>
                <a:latin typeface="Cabin"/>
                <a:ea typeface="Cabin"/>
                <a:cs typeface="Cabin"/>
                <a:sym typeface="Cabin"/>
              </a:rPr>
              <a:t>- </a:t>
            </a:r>
            <a:r>
              <a:rPr lang="en-US" sz="2700" b="1">
                <a:solidFill>
                  <a:srgbClr val="2E2E2E"/>
                </a:solidFill>
                <a:latin typeface="Cabin Bold"/>
                <a:ea typeface="Cabin Bold"/>
                <a:cs typeface="Cabin Bold"/>
                <a:sym typeface="Cabin Bold"/>
              </a:rPr>
              <a:t>“Omachi”</a:t>
            </a:r>
            <a:r>
              <a:rPr lang="en-US" sz="2700">
                <a:solidFill>
                  <a:srgbClr val="2E2E2E"/>
                </a:solidFill>
                <a:latin typeface="Cabin"/>
                <a:ea typeface="Cabin"/>
                <a:cs typeface="Cabin"/>
                <a:sym typeface="Cabin"/>
              </a:rPr>
              <a:t> có doanh thu cao nhưng lợi nhuận chưa tối ưu.</a:t>
            </a:r>
          </a:p>
          <a:p>
            <a:pPr algn="just">
              <a:lnSpc>
                <a:spcPts val="4428"/>
              </a:lnSpc>
            </a:pPr>
            <a:r>
              <a:rPr lang="en-US" sz="2700">
                <a:solidFill>
                  <a:srgbClr val="2E2E2E"/>
                </a:solidFill>
                <a:latin typeface="Cabin"/>
                <a:ea typeface="Cabin"/>
                <a:cs typeface="Cabin"/>
                <a:sym typeface="Cabin"/>
              </a:rPr>
              <a:t>-&gt; Tiếp tục tập trung phát triển thương hiệu </a:t>
            </a:r>
            <a:r>
              <a:rPr lang="en-US" sz="2700" b="1">
                <a:solidFill>
                  <a:srgbClr val="2E2E2E"/>
                </a:solidFill>
                <a:latin typeface="Cabin Bold"/>
                <a:ea typeface="Cabin Bold"/>
                <a:cs typeface="Cabin Bold"/>
                <a:sym typeface="Cabin Bold"/>
              </a:rPr>
              <a:t>“Nam Ngư”</a:t>
            </a:r>
            <a:r>
              <a:rPr lang="en-US" sz="2700">
                <a:solidFill>
                  <a:srgbClr val="2E2E2E"/>
                </a:solidFill>
                <a:latin typeface="Cabin"/>
                <a:ea typeface="Cabin"/>
                <a:cs typeface="Cabin"/>
                <a:sym typeface="Cabin"/>
              </a:rPr>
              <a:t> và </a:t>
            </a:r>
            <a:r>
              <a:rPr lang="en-US" sz="2700" b="1">
                <a:solidFill>
                  <a:srgbClr val="2E2E2E"/>
                </a:solidFill>
                <a:latin typeface="Cabin Bold"/>
                <a:ea typeface="Cabin Bold"/>
                <a:cs typeface="Cabin Bold"/>
                <a:sym typeface="Cabin Bold"/>
              </a:rPr>
              <a:t>“Kokomi”</a:t>
            </a:r>
            <a:r>
              <a:rPr lang="en-US" sz="2700">
                <a:solidFill>
                  <a:srgbClr val="2E2E2E"/>
                </a:solidFill>
                <a:latin typeface="Cabin"/>
                <a:ea typeface="Cabin"/>
                <a:cs typeface="Cabin"/>
                <a:sym typeface="Cabin"/>
              </a:rPr>
              <a:t>. Đồng thời cải thiện hiệu quả lợi nhuận của </a:t>
            </a:r>
            <a:r>
              <a:rPr lang="en-US" sz="2700" b="1">
                <a:solidFill>
                  <a:srgbClr val="2E2E2E"/>
                </a:solidFill>
                <a:latin typeface="Cabin Bold"/>
                <a:ea typeface="Cabin Bold"/>
                <a:cs typeface="Cabin Bold"/>
                <a:sym typeface="Cabin Bold"/>
              </a:rPr>
              <a:t>“Omachi</a:t>
            </a:r>
            <a:r>
              <a:rPr lang="en-US" sz="2700">
                <a:solidFill>
                  <a:srgbClr val="2E2E2E"/>
                </a:solidFill>
                <a:latin typeface="Cabin"/>
                <a:ea typeface="Cabin"/>
                <a:cs typeface="Cabin"/>
                <a:sym typeface="Cabin"/>
              </a:rPr>
              <a:t>” thông qua việc giảm chi phí sản xuất hoặc tăng giá bán</a:t>
            </a:r>
          </a:p>
        </p:txBody>
      </p:sp>
      <p:sp>
        <p:nvSpPr>
          <p:cNvPr id="3" name="TextBox 3"/>
          <p:cNvSpPr txBox="1"/>
          <p:nvPr/>
        </p:nvSpPr>
        <p:spPr>
          <a:xfrm>
            <a:off x="0" y="-209550"/>
            <a:ext cx="16230600"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4. Xây dựng và phân tích Dashboard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2803846" y="2415705"/>
            <a:ext cx="12680309" cy="2312761"/>
          </a:xfrm>
          <a:custGeom>
            <a:avLst/>
            <a:gdLst/>
            <a:ahLst/>
            <a:cxnLst/>
            <a:rect l="l" t="t" r="r" b="b"/>
            <a:pathLst>
              <a:path w="12680309" h="2312761">
                <a:moveTo>
                  <a:pt x="0" y="0"/>
                </a:moveTo>
                <a:lnTo>
                  <a:pt x="12680308" y="0"/>
                </a:lnTo>
                <a:lnTo>
                  <a:pt x="12680308" y="2312761"/>
                </a:lnTo>
                <a:lnTo>
                  <a:pt x="0" y="2312761"/>
                </a:lnTo>
                <a:lnTo>
                  <a:pt x="0" y="0"/>
                </a:lnTo>
                <a:close/>
              </a:path>
            </a:pathLst>
          </a:custGeom>
          <a:blipFill>
            <a:blip r:embed="rId2"/>
            <a:stretch>
              <a:fillRect/>
            </a:stretch>
          </a:blipFill>
        </p:spPr>
      </p:sp>
      <p:sp>
        <p:nvSpPr>
          <p:cNvPr id="3" name="TextBox 3"/>
          <p:cNvSpPr txBox="1"/>
          <p:nvPr/>
        </p:nvSpPr>
        <p:spPr>
          <a:xfrm>
            <a:off x="0" y="-209550"/>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5. Dự đoán tình hình kinh doanh qua mô hình hồi quy tuyến tính</a:t>
            </a:r>
          </a:p>
        </p:txBody>
      </p:sp>
      <p:sp>
        <p:nvSpPr>
          <p:cNvPr id="4" name="TextBox 4"/>
          <p:cNvSpPr txBox="1"/>
          <p:nvPr/>
        </p:nvSpPr>
        <p:spPr>
          <a:xfrm>
            <a:off x="186149" y="876300"/>
            <a:ext cx="17915702" cy="680715"/>
          </a:xfrm>
          <a:prstGeom prst="rect">
            <a:avLst/>
          </a:prstGeom>
        </p:spPr>
        <p:txBody>
          <a:bodyPr lIns="0" tIns="0" rIns="0" bIns="0" rtlCol="0" anchor="t">
            <a:spAutoFit/>
          </a:bodyPr>
          <a:lstStyle/>
          <a:p>
            <a:pPr marL="755668" lvl="1" indent="-377834" algn="l">
              <a:lnSpc>
                <a:spcPts val="5740"/>
              </a:lnSpc>
              <a:buFont typeface="Arial"/>
              <a:buChar char="•"/>
            </a:pPr>
            <a:r>
              <a:rPr lang="en-US" sz="3500" b="1">
                <a:solidFill>
                  <a:srgbClr val="2E2E2E"/>
                </a:solidFill>
                <a:latin typeface="Cabin Bold"/>
                <a:ea typeface="Cabin Bold"/>
                <a:cs typeface="Cabin Bold"/>
                <a:sym typeface="Cabin Bold"/>
              </a:rPr>
              <a:t>Chuyển đổi biến định tính sang biến định lượng:</a:t>
            </a:r>
          </a:p>
        </p:txBody>
      </p:sp>
      <p:sp>
        <p:nvSpPr>
          <p:cNvPr id="5" name="TextBox 5"/>
          <p:cNvSpPr txBox="1"/>
          <p:nvPr/>
        </p:nvSpPr>
        <p:spPr>
          <a:xfrm>
            <a:off x="463645" y="5349031"/>
            <a:ext cx="17360710" cy="2404736"/>
          </a:xfrm>
          <a:prstGeom prst="rect">
            <a:avLst/>
          </a:prstGeom>
        </p:spPr>
        <p:txBody>
          <a:bodyPr lIns="0" tIns="0" rIns="0" bIns="0" rtlCol="0" anchor="t">
            <a:spAutoFit/>
          </a:bodyPr>
          <a:lstStyle/>
          <a:p>
            <a:pPr algn="just">
              <a:lnSpc>
                <a:spcPts val="6593"/>
              </a:lnSpc>
            </a:pPr>
            <a:r>
              <a:rPr lang="en-US" sz="3398">
                <a:solidFill>
                  <a:srgbClr val="2E2E2E"/>
                </a:solidFill>
                <a:latin typeface="Cabin"/>
                <a:ea typeface="Cabin"/>
                <a:cs typeface="Cabin"/>
                <a:sym typeface="Cabin"/>
              </a:rPr>
              <a:t>- Giúp thuật toán xử lý được biến ‘URBAN_RURAL’ sau khi đưa vào mô hình</a:t>
            </a:r>
          </a:p>
          <a:p>
            <a:pPr algn="just">
              <a:lnSpc>
                <a:spcPts val="6593"/>
              </a:lnSpc>
            </a:pPr>
            <a:r>
              <a:rPr lang="en-US" sz="3398">
                <a:solidFill>
                  <a:srgbClr val="2E2E2E"/>
                </a:solidFill>
                <a:latin typeface="Cabin"/>
                <a:ea typeface="Cabin"/>
                <a:cs typeface="Cabin"/>
                <a:sym typeface="Cabin"/>
              </a:rPr>
              <a:t>- Giúp mô hình nắm bắt được ảnh hưởng của biến ‘URBAN_RURAL’ lên biến mục tiêu ‘PROFIT’</a:t>
            </a:r>
          </a:p>
          <a:p>
            <a:pPr algn="just">
              <a:lnSpc>
                <a:spcPts val="6593"/>
              </a:lnSpc>
            </a:pPr>
            <a:r>
              <a:rPr lang="en-US" sz="3398">
                <a:solidFill>
                  <a:srgbClr val="2E2E2E"/>
                </a:solidFill>
                <a:latin typeface="Cabin"/>
                <a:ea typeface="Cabin"/>
                <a:cs typeface="Cabin"/>
                <a:sym typeface="Cabin"/>
              </a:rPr>
              <a:t>- Giảm sai lệch, tăng độ chính xác cho mô hình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752283" y="1982677"/>
            <a:ext cx="16411135" cy="2789893"/>
          </a:xfrm>
          <a:custGeom>
            <a:avLst/>
            <a:gdLst/>
            <a:ahLst/>
            <a:cxnLst/>
            <a:rect l="l" t="t" r="r" b="b"/>
            <a:pathLst>
              <a:path w="16411135" h="2789893">
                <a:moveTo>
                  <a:pt x="0" y="0"/>
                </a:moveTo>
                <a:lnTo>
                  <a:pt x="16411135" y="0"/>
                </a:lnTo>
                <a:lnTo>
                  <a:pt x="16411135" y="2789893"/>
                </a:lnTo>
                <a:lnTo>
                  <a:pt x="0" y="2789893"/>
                </a:lnTo>
                <a:lnTo>
                  <a:pt x="0" y="0"/>
                </a:lnTo>
                <a:close/>
              </a:path>
            </a:pathLst>
          </a:custGeom>
          <a:blipFill>
            <a:blip r:embed="rId2"/>
            <a:stretch>
              <a:fillRect/>
            </a:stretch>
          </a:blipFill>
        </p:spPr>
      </p:sp>
      <p:sp>
        <p:nvSpPr>
          <p:cNvPr id="3" name="TextBox 3"/>
          <p:cNvSpPr txBox="1"/>
          <p:nvPr/>
        </p:nvSpPr>
        <p:spPr>
          <a:xfrm>
            <a:off x="0" y="-209550"/>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5. Dự đoán tình hình kinh doanh qua mô hình hồi quy tuyến tính</a:t>
            </a:r>
          </a:p>
        </p:txBody>
      </p:sp>
      <p:sp>
        <p:nvSpPr>
          <p:cNvPr id="4" name="TextBox 4"/>
          <p:cNvSpPr txBox="1"/>
          <p:nvPr/>
        </p:nvSpPr>
        <p:spPr>
          <a:xfrm>
            <a:off x="186149" y="876300"/>
            <a:ext cx="17915702" cy="680715"/>
          </a:xfrm>
          <a:prstGeom prst="rect">
            <a:avLst/>
          </a:prstGeom>
        </p:spPr>
        <p:txBody>
          <a:bodyPr lIns="0" tIns="0" rIns="0" bIns="0" rtlCol="0" anchor="t">
            <a:spAutoFit/>
          </a:bodyPr>
          <a:lstStyle/>
          <a:p>
            <a:pPr marL="755668" lvl="1" indent="-377834" algn="l">
              <a:lnSpc>
                <a:spcPts val="5740"/>
              </a:lnSpc>
              <a:buFont typeface="Arial"/>
              <a:buChar char="•"/>
            </a:pPr>
            <a:r>
              <a:rPr lang="en-US" sz="3500" b="1">
                <a:solidFill>
                  <a:srgbClr val="2E2E2E"/>
                </a:solidFill>
                <a:latin typeface="Cabin Bold"/>
                <a:ea typeface="Cabin Bold"/>
                <a:cs typeface="Cabin Bold"/>
                <a:sym typeface="Cabin Bold"/>
              </a:rPr>
              <a:t>Loại bỏ các số ngoại lai trong bộ dữ liệu:</a:t>
            </a:r>
          </a:p>
        </p:txBody>
      </p:sp>
      <p:sp>
        <p:nvSpPr>
          <p:cNvPr id="5" name="TextBox 5"/>
          <p:cNvSpPr txBox="1"/>
          <p:nvPr/>
        </p:nvSpPr>
        <p:spPr>
          <a:xfrm>
            <a:off x="463645" y="4963070"/>
            <a:ext cx="17360710" cy="4890761"/>
          </a:xfrm>
          <a:prstGeom prst="rect">
            <a:avLst/>
          </a:prstGeom>
        </p:spPr>
        <p:txBody>
          <a:bodyPr lIns="0" tIns="0" rIns="0" bIns="0" rtlCol="0" anchor="t">
            <a:spAutoFit/>
          </a:bodyPr>
          <a:lstStyle/>
          <a:p>
            <a:pPr algn="just">
              <a:lnSpc>
                <a:spcPts val="6593"/>
              </a:lnSpc>
            </a:pPr>
            <a:r>
              <a:rPr lang="en-US" sz="3398">
                <a:solidFill>
                  <a:srgbClr val="2E2E2E"/>
                </a:solidFill>
                <a:latin typeface="Cabin"/>
                <a:ea typeface="Cabin"/>
                <a:cs typeface="Cabin"/>
                <a:sym typeface="Cabin"/>
              </a:rPr>
              <a:t>- Số ngoại lai có thể gây ảnh hưởng lớn đến hệ số hồi quy, dẫn đến mô hình không chính xác</a:t>
            </a:r>
          </a:p>
          <a:p>
            <a:pPr algn="just">
              <a:lnSpc>
                <a:spcPts val="6593"/>
              </a:lnSpc>
            </a:pPr>
            <a:r>
              <a:rPr lang="en-US" sz="3398">
                <a:solidFill>
                  <a:srgbClr val="2E2E2E"/>
                </a:solidFill>
                <a:latin typeface="Cabin"/>
                <a:ea typeface="Cabin"/>
                <a:cs typeface="Cabin"/>
                <a:sym typeface="Cabin"/>
              </a:rPr>
              <a:t>- Loại bỏ số ngoại lai giúp mô hình phản ảnh chính xác hơn mối quan hệ giữa các biến đồng thời cải thiện hiệu suất của mô hình.</a:t>
            </a:r>
          </a:p>
          <a:p>
            <a:pPr algn="just">
              <a:lnSpc>
                <a:spcPts val="6593"/>
              </a:lnSpc>
            </a:pPr>
            <a:r>
              <a:rPr lang="en-US" sz="3398">
                <a:solidFill>
                  <a:srgbClr val="2E2E2E"/>
                </a:solidFill>
                <a:latin typeface="Cabin"/>
                <a:ea typeface="Cabin"/>
                <a:cs typeface="Cabin"/>
                <a:sym typeface="Cabin"/>
              </a:rPr>
              <a:t>- Giúp mô hình ít bị tác động bởi các giá trị bất thường, tăng tính ổn định cho mô hình</a:t>
            </a:r>
          </a:p>
          <a:p>
            <a:pPr algn="just">
              <a:lnSpc>
                <a:spcPts val="6593"/>
              </a:lnSpc>
            </a:pPr>
            <a:r>
              <a:rPr lang="en-US" sz="3398">
                <a:solidFill>
                  <a:srgbClr val="2E2E2E"/>
                </a:solidFill>
                <a:latin typeface="Cabin"/>
                <a:ea typeface="Cabin"/>
                <a:cs typeface="Cabin"/>
                <a:sym typeface="Cabin"/>
              </a:rPr>
              <a:t>- Mô hình sẽ có khả năng dự đoán tốt hơn khi không bị ảnh hưởng bởi các điểm dữ liệu quá khác biệt.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1287651" y="1823715"/>
            <a:ext cx="15712699" cy="1241003"/>
          </a:xfrm>
          <a:custGeom>
            <a:avLst/>
            <a:gdLst/>
            <a:ahLst/>
            <a:cxnLst/>
            <a:rect l="l" t="t" r="r" b="b"/>
            <a:pathLst>
              <a:path w="15712699" h="1241003">
                <a:moveTo>
                  <a:pt x="0" y="0"/>
                </a:moveTo>
                <a:lnTo>
                  <a:pt x="15712698" y="0"/>
                </a:lnTo>
                <a:lnTo>
                  <a:pt x="15712698" y="1241003"/>
                </a:lnTo>
                <a:lnTo>
                  <a:pt x="0" y="1241003"/>
                </a:lnTo>
                <a:lnTo>
                  <a:pt x="0" y="0"/>
                </a:lnTo>
                <a:close/>
              </a:path>
            </a:pathLst>
          </a:custGeom>
          <a:blipFill>
            <a:blip r:embed="rId2"/>
            <a:stretch>
              <a:fillRect/>
            </a:stretch>
          </a:blipFill>
        </p:spPr>
      </p:sp>
      <p:sp>
        <p:nvSpPr>
          <p:cNvPr id="3" name="TextBox 3"/>
          <p:cNvSpPr txBox="1"/>
          <p:nvPr/>
        </p:nvSpPr>
        <p:spPr>
          <a:xfrm>
            <a:off x="0" y="-209550"/>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5. Dự đoán tình hình kinh doanh qua mô hình hồi quy tuyến tính</a:t>
            </a:r>
          </a:p>
        </p:txBody>
      </p:sp>
      <p:sp>
        <p:nvSpPr>
          <p:cNvPr id="4" name="TextBox 4"/>
          <p:cNvSpPr txBox="1"/>
          <p:nvPr/>
        </p:nvSpPr>
        <p:spPr>
          <a:xfrm>
            <a:off x="186149" y="876300"/>
            <a:ext cx="17915702" cy="680715"/>
          </a:xfrm>
          <a:prstGeom prst="rect">
            <a:avLst/>
          </a:prstGeom>
        </p:spPr>
        <p:txBody>
          <a:bodyPr lIns="0" tIns="0" rIns="0" bIns="0" rtlCol="0" anchor="t">
            <a:spAutoFit/>
          </a:bodyPr>
          <a:lstStyle/>
          <a:p>
            <a:pPr marL="755668" lvl="1" indent="-377834" algn="l">
              <a:lnSpc>
                <a:spcPts val="5740"/>
              </a:lnSpc>
              <a:buFont typeface="Arial"/>
              <a:buChar char="•"/>
            </a:pPr>
            <a:r>
              <a:rPr lang="en-US" sz="3500" b="1">
                <a:solidFill>
                  <a:srgbClr val="2E2E2E"/>
                </a:solidFill>
                <a:latin typeface="Cabin Bold"/>
                <a:ea typeface="Cabin Bold"/>
                <a:cs typeface="Cabin Bold"/>
                <a:sym typeface="Cabin Bold"/>
              </a:rPr>
              <a:t>Xây dựng mô hình hồi quy tuyến tính đa biến:</a:t>
            </a:r>
          </a:p>
        </p:txBody>
      </p:sp>
      <p:sp>
        <p:nvSpPr>
          <p:cNvPr id="5" name="TextBox 5"/>
          <p:cNvSpPr txBox="1"/>
          <p:nvPr/>
        </p:nvSpPr>
        <p:spPr>
          <a:xfrm>
            <a:off x="186149" y="3188543"/>
            <a:ext cx="17915702" cy="7036684"/>
          </a:xfrm>
          <a:prstGeom prst="rect">
            <a:avLst/>
          </a:prstGeom>
        </p:spPr>
        <p:txBody>
          <a:bodyPr lIns="0" tIns="0" rIns="0" bIns="0" rtlCol="0" anchor="t">
            <a:spAutoFit/>
          </a:bodyPr>
          <a:lstStyle/>
          <a:p>
            <a:pPr algn="l">
              <a:lnSpc>
                <a:spcPts val="5576"/>
              </a:lnSpc>
            </a:pPr>
            <a:r>
              <a:rPr lang="en-US" sz="3400" b="1">
                <a:solidFill>
                  <a:srgbClr val="2E2E2E"/>
                </a:solidFill>
                <a:latin typeface="Cabin Bold"/>
                <a:ea typeface="Cabin Bold"/>
                <a:cs typeface="Cabin Bold"/>
                <a:sym typeface="Cabin Bold"/>
              </a:rPr>
              <a:t>- X là tập hợp của các biến đầu vào (Independent Variables) bao gồm các cột:</a:t>
            </a:r>
          </a:p>
          <a:p>
            <a:pPr algn="l">
              <a:lnSpc>
                <a:spcPts val="5576"/>
              </a:lnSpc>
            </a:pPr>
            <a:r>
              <a:rPr lang="en-US" sz="3400" b="1">
                <a:solidFill>
                  <a:srgbClr val="2E2E2E"/>
                </a:solidFill>
                <a:latin typeface="Cabin Bold"/>
                <a:ea typeface="Cabin Bold"/>
                <a:cs typeface="Cabin Bold"/>
                <a:sym typeface="Cabin Bold"/>
              </a:rPr>
              <a:t>         </a:t>
            </a:r>
            <a:r>
              <a:rPr lang="en-US" sz="3400">
                <a:solidFill>
                  <a:srgbClr val="2E2E2E"/>
                </a:solidFill>
                <a:latin typeface="Cabin"/>
                <a:ea typeface="Cabin"/>
                <a:cs typeface="Cabin"/>
                <a:sym typeface="Cabin"/>
              </a:rPr>
              <a:t>    + REVENUE: Doanh thu</a:t>
            </a:r>
          </a:p>
          <a:p>
            <a:pPr algn="l">
              <a:lnSpc>
                <a:spcPts val="5576"/>
              </a:lnSpc>
            </a:pPr>
            <a:r>
              <a:rPr lang="en-US" sz="3400">
                <a:solidFill>
                  <a:srgbClr val="2E2E2E"/>
                </a:solidFill>
                <a:latin typeface="Cabin"/>
                <a:ea typeface="Cabin"/>
                <a:cs typeface="Cabin"/>
                <a:sym typeface="Cabin"/>
              </a:rPr>
              <a:t>             + SALES_QTY: Số lượng sản phẩm bán ra</a:t>
            </a:r>
          </a:p>
          <a:p>
            <a:pPr algn="l">
              <a:lnSpc>
                <a:spcPts val="5576"/>
              </a:lnSpc>
            </a:pPr>
            <a:r>
              <a:rPr lang="en-US" sz="3400">
                <a:solidFill>
                  <a:srgbClr val="2E2E2E"/>
                </a:solidFill>
                <a:latin typeface="Cabin"/>
                <a:ea typeface="Cabin"/>
                <a:cs typeface="Cabin"/>
                <a:sym typeface="Cabin"/>
              </a:rPr>
              <a:t>             + TOTAL_PROMOTION_COST: Tổng chi phí khuyến mãi</a:t>
            </a:r>
          </a:p>
          <a:p>
            <a:pPr algn="l">
              <a:lnSpc>
                <a:spcPts val="5576"/>
              </a:lnSpc>
            </a:pPr>
            <a:r>
              <a:rPr lang="en-US" sz="3400">
                <a:solidFill>
                  <a:srgbClr val="2E2E2E"/>
                </a:solidFill>
                <a:latin typeface="Cabin"/>
                <a:ea typeface="Cabin"/>
                <a:cs typeface="Cabin"/>
                <a:sym typeface="Cabin"/>
              </a:rPr>
              <a:t>             + DISCOUNT_COST: Chi phí giảm giá</a:t>
            </a:r>
          </a:p>
          <a:p>
            <a:pPr algn="l">
              <a:lnSpc>
                <a:spcPts val="5576"/>
              </a:lnSpc>
            </a:pPr>
            <a:r>
              <a:rPr lang="en-US" sz="3400">
                <a:solidFill>
                  <a:srgbClr val="2E2E2E"/>
                </a:solidFill>
                <a:latin typeface="Cabin"/>
                <a:ea typeface="Cabin"/>
                <a:cs typeface="Cabin"/>
                <a:sym typeface="Cabin"/>
              </a:rPr>
              <a:t>             + URBAN_RURAL: Khu vực đô thi hoặc nông thôn </a:t>
            </a:r>
          </a:p>
          <a:p>
            <a:pPr algn="l">
              <a:lnSpc>
                <a:spcPts val="5576"/>
              </a:lnSpc>
            </a:pPr>
            <a:r>
              <a:rPr lang="en-US" sz="3400" b="1">
                <a:solidFill>
                  <a:srgbClr val="2E2E2E"/>
                </a:solidFill>
                <a:latin typeface="Cabin Bold"/>
                <a:ea typeface="Cabin Bold"/>
                <a:cs typeface="Cabin Bold"/>
                <a:sym typeface="Cabin Bold"/>
              </a:rPr>
              <a:t>- y là biến mục tiêu (Dependent Variable): </a:t>
            </a:r>
            <a:r>
              <a:rPr lang="en-US" sz="3400">
                <a:solidFill>
                  <a:srgbClr val="2E2E2E"/>
                </a:solidFill>
                <a:latin typeface="Cabin"/>
                <a:ea typeface="Cabin"/>
                <a:cs typeface="Cabin"/>
                <a:sym typeface="Cabin"/>
              </a:rPr>
              <a:t>PROFIT: Lợi nhuận</a:t>
            </a:r>
          </a:p>
          <a:p>
            <a:pPr algn="l">
              <a:lnSpc>
                <a:spcPts val="5576"/>
              </a:lnSpc>
            </a:pPr>
            <a:r>
              <a:rPr lang="en-US" sz="3400">
                <a:solidFill>
                  <a:srgbClr val="2E2E2E"/>
                </a:solidFill>
                <a:latin typeface="Cabin"/>
                <a:ea typeface="Cabin"/>
                <a:cs typeface="Cabin"/>
                <a:sym typeface="Cabin"/>
              </a:rPr>
              <a:t>-&gt; Mô hình hồi quy có dạng:</a:t>
            </a:r>
          </a:p>
          <a:p>
            <a:pPr algn="ctr">
              <a:lnSpc>
                <a:spcPts val="5740"/>
              </a:lnSpc>
            </a:pPr>
            <a:r>
              <a:rPr lang="en-US" sz="3500" b="1">
                <a:solidFill>
                  <a:srgbClr val="2E2E2E"/>
                </a:solidFill>
                <a:latin typeface="Cabin Bold"/>
                <a:ea typeface="Cabin Bold"/>
                <a:cs typeface="Cabin Bold"/>
                <a:sym typeface="Cabin Bold"/>
              </a:rPr>
              <a:t>Profit = β0 + β1.Revenue + β2.Sales_Qty + β3.Total_Promotion_Cost + β4.Discount_Cost + β5.Urban_Rural + ɛ</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9144000" y="1966266"/>
            <a:ext cx="8957851" cy="6695993"/>
          </a:xfrm>
          <a:custGeom>
            <a:avLst/>
            <a:gdLst/>
            <a:ahLst/>
            <a:cxnLst/>
            <a:rect l="l" t="t" r="r" b="b"/>
            <a:pathLst>
              <a:path w="8957851" h="6695993">
                <a:moveTo>
                  <a:pt x="0" y="0"/>
                </a:moveTo>
                <a:lnTo>
                  <a:pt x="8957851" y="0"/>
                </a:lnTo>
                <a:lnTo>
                  <a:pt x="8957851" y="6695993"/>
                </a:lnTo>
                <a:lnTo>
                  <a:pt x="0" y="6695993"/>
                </a:lnTo>
                <a:lnTo>
                  <a:pt x="0" y="0"/>
                </a:lnTo>
                <a:close/>
              </a:path>
            </a:pathLst>
          </a:custGeom>
          <a:blipFill>
            <a:blip r:embed="rId2"/>
            <a:stretch>
              <a:fillRect/>
            </a:stretch>
          </a:blipFill>
        </p:spPr>
      </p:sp>
      <p:sp>
        <p:nvSpPr>
          <p:cNvPr id="3" name="TextBox 3"/>
          <p:cNvSpPr txBox="1"/>
          <p:nvPr/>
        </p:nvSpPr>
        <p:spPr>
          <a:xfrm>
            <a:off x="372298" y="60328"/>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5. Dự đoán tình hình kinh doanh qua mô hình hồi quy tuyến tính</a:t>
            </a:r>
          </a:p>
        </p:txBody>
      </p:sp>
      <p:sp>
        <p:nvSpPr>
          <p:cNvPr id="4" name="TextBox 4"/>
          <p:cNvSpPr txBox="1"/>
          <p:nvPr/>
        </p:nvSpPr>
        <p:spPr>
          <a:xfrm>
            <a:off x="0" y="1009541"/>
            <a:ext cx="18101851" cy="680715"/>
          </a:xfrm>
          <a:prstGeom prst="rect">
            <a:avLst/>
          </a:prstGeom>
        </p:spPr>
        <p:txBody>
          <a:bodyPr lIns="0" tIns="0" rIns="0" bIns="0" rtlCol="0" anchor="t">
            <a:spAutoFit/>
          </a:bodyPr>
          <a:lstStyle/>
          <a:p>
            <a:pPr marL="755668" lvl="1" indent="-377834" algn="l">
              <a:lnSpc>
                <a:spcPts val="5740"/>
              </a:lnSpc>
              <a:buFont typeface="Arial"/>
              <a:buChar char="•"/>
            </a:pPr>
            <a:r>
              <a:rPr lang="en-US" sz="3500" b="1">
                <a:solidFill>
                  <a:srgbClr val="2E2E2E"/>
                </a:solidFill>
                <a:latin typeface="Cabin Bold"/>
                <a:ea typeface="Cabin Bold"/>
                <a:cs typeface="Cabin Bold"/>
                <a:sym typeface="Cabin Bold"/>
              </a:rPr>
              <a:t>Ma trận tương quan giữa biến phụ thuộc và biến độc lập:</a:t>
            </a:r>
          </a:p>
        </p:txBody>
      </p:sp>
      <p:sp>
        <p:nvSpPr>
          <p:cNvPr id="5" name="TextBox 5"/>
          <p:cNvSpPr txBox="1"/>
          <p:nvPr/>
        </p:nvSpPr>
        <p:spPr>
          <a:xfrm>
            <a:off x="372298" y="1661572"/>
            <a:ext cx="8454489" cy="6854181"/>
          </a:xfrm>
          <a:prstGeom prst="rect">
            <a:avLst/>
          </a:prstGeom>
        </p:spPr>
        <p:txBody>
          <a:bodyPr lIns="0" tIns="0" rIns="0" bIns="0" rtlCol="0" anchor="t">
            <a:spAutoFit/>
          </a:bodyPr>
          <a:lstStyle/>
          <a:p>
            <a:pPr algn="just">
              <a:lnSpc>
                <a:spcPts val="4995"/>
              </a:lnSpc>
            </a:pPr>
            <a:r>
              <a:rPr lang="en-US" sz="2700">
                <a:solidFill>
                  <a:srgbClr val="2E2E2E"/>
                </a:solidFill>
                <a:latin typeface="Cabin"/>
                <a:ea typeface="Cabin"/>
                <a:cs typeface="Cabin"/>
                <a:sym typeface="Cabin"/>
              </a:rPr>
              <a:t>- </a:t>
            </a:r>
            <a:r>
              <a:rPr lang="en-US" sz="2700" b="1">
                <a:solidFill>
                  <a:srgbClr val="2E2E2E"/>
                </a:solidFill>
                <a:latin typeface="Cabin Bold"/>
                <a:ea typeface="Cabin Bold"/>
                <a:cs typeface="Cabin Bold"/>
                <a:sym typeface="Cabin Bold"/>
              </a:rPr>
              <a:t>Revenue có ảnh hưởng lớn nhất (0.95)</a:t>
            </a:r>
            <a:r>
              <a:rPr lang="en-US" sz="2700">
                <a:solidFill>
                  <a:srgbClr val="2E2E2E"/>
                </a:solidFill>
                <a:latin typeface="Cabin"/>
                <a:ea typeface="Cabin"/>
                <a:cs typeface="Cabin"/>
                <a:sym typeface="Cabin"/>
              </a:rPr>
              <a:t> đến lợi nhuận, tức là khi doanh thu tăng, lợi nhuận cũng tăng đáng kể.</a:t>
            </a:r>
          </a:p>
          <a:p>
            <a:pPr algn="just">
              <a:lnSpc>
                <a:spcPts val="4995"/>
              </a:lnSpc>
            </a:pPr>
            <a:r>
              <a:rPr lang="en-US" sz="2700">
                <a:solidFill>
                  <a:srgbClr val="2E2E2E"/>
                </a:solidFill>
                <a:latin typeface="Cabin"/>
                <a:ea typeface="Cabin"/>
                <a:cs typeface="Cabin"/>
                <a:sym typeface="Cabin"/>
              </a:rPr>
              <a:t>- Việc bán nhiều sản phẩm (Sales_Qty) có ảnh hưởng tích cực nhưng</a:t>
            </a:r>
            <a:r>
              <a:rPr lang="en-US" sz="2700" b="1">
                <a:solidFill>
                  <a:srgbClr val="2E2E2E"/>
                </a:solidFill>
                <a:latin typeface="Cabin Bold"/>
                <a:ea typeface="Cabin Bold"/>
                <a:cs typeface="Cabin Bold"/>
                <a:sym typeface="Cabin Bold"/>
              </a:rPr>
              <a:t> không mạnh</a:t>
            </a:r>
            <a:r>
              <a:rPr lang="en-US" sz="2700">
                <a:solidFill>
                  <a:srgbClr val="2E2E2E"/>
                </a:solidFill>
                <a:latin typeface="Cabin"/>
                <a:ea typeface="Cabin"/>
                <a:cs typeface="Cabin"/>
                <a:sym typeface="Cabin"/>
              </a:rPr>
              <a:t> bằng  doanh thu đối với lợi nhuận.</a:t>
            </a:r>
          </a:p>
          <a:p>
            <a:pPr algn="just">
              <a:lnSpc>
                <a:spcPts val="4995"/>
              </a:lnSpc>
            </a:pPr>
            <a:r>
              <a:rPr lang="en-US" sz="2700">
                <a:solidFill>
                  <a:srgbClr val="2E2E2E"/>
                </a:solidFill>
                <a:latin typeface="Cabin"/>
                <a:ea typeface="Cabin"/>
                <a:cs typeface="Cabin"/>
                <a:sym typeface="Cabin"/>
              </a:rPr>
              <a:t>- Các hoạt động khuyến mãi và giảm giá đóng góp vào lợi nhuận ở</a:t>
            </a:r>
            <a:r>
              <a:rPr lang="en-US" sz="2700" b="1">
                <a:solidFill>
                  <a:srgbClr val="2E2E2E"/>
                </a:solidFill>
                <a:latin typeface="Cabin Bold"/>
                <a:ea typeface="Cabin Bold"/>
                <a:cs typeface="Cabin Bold"/>
                <a:sym typeface="Cabin Bold"/>
              </a:rPr>
              <a:t> mức trung bình (0.57)</a:t>
            </a:r>
            <a:r>
              <a:rPr lang="en-US" sz="2700">
                <a:solidFill>
                  <a:srgbClr val="2E2E2E"/>
                </a:solidFill>
                <a:latin typeface="Cabin"/>
                <a:ea typeface="Cabin"/>
                <a:cs typeface="Cabin"/>
                <a:sym typeface="Cabin"/>
              </a:rPr>
              <a:t>, cho thấy khuyến mãi và giảm giá bán đều có hiệu quả trong việc thúc đẩy lợi nhuận.</a:t>
            </a:r>
          </a:p>
          <a:p>
            <a:pPr algn="just">
              <a:lnSpc>
                <a:spcPts val="4995"/>
              </a:lnSpc>
            </a:pPr>
            <a:r>
              <a:rPr lang="en-US" sz="2700">
                <a:solidFill>
                  <a:srgbClr val="2E2E2E"/>
                </a:solidFill>
                <a:latin typeface="Cabin"/>
                <a:ea typeface="Cabin"/>
                <a:cs typeface="Cabin"/>
                <a:sym typeface="Cabin"/>
              </a:rPr>
              <a:t>- Phân loại khu vực hầu như không ảnh hưởng đến lợi nhuận (0.0039), điều này thể hiện rằng vị trí cửa hàng không phải là yếu tố quan trọng đối với lợi nhuận.</a:t>
            </a:r>
          </a:p>
        </p:txBody>
      </p:sp>
      <p:sp>
        <p:nvSpPr>
          <p:cNvPr id="6" name="TextBox 6"/>
          <p:cNvSpPr txBox="1"/>
          <p:nvPr/>
        </p:nvSpPr>
        <p:spPr>
          <a:xfrm>
            <a:off x="279224" y="8776344"/>
            <a:ext cx="17729552" cy="1196331"/>
          </a:xfrm>
          <a:prstGeom prst="rect">
            <a:avLst/>
          </a:prstGeom>
        </p:spPr>
        <p:txBody>
          <a:bodyPr lIns="0" tIns="0" rIns="0" bIns="0" rtlCol="0" anchor="t">
            <a:spAutoFit/>
          </a:bodyPr>
          <a:lstStyle/>
          <a:p>
            <a:pPr algn="just">
              <a:lnSpc>
                <a:spcPts val="4995"/>
              </a:lnSpc>
            </a:pPr>
            <a:r>
              <a:rPr lang="en-US" sz="2700" b="1" i="1">
                <a:solidFill>
                  <a:srgbClr val="2E2E2E"/>
                </a:solidFill>
                <a:latin typeface="Cabin Bold Italics"/>
                <a:ea typeface="Cabin Bold Italics"/>
                <a:cs typeface="Cabin Bold Italics"/>
                <a:sym typeface="Cabin Bold Italics"/>
              </a:rPr>
              <a:t>-&gt; Doanh thu là yếu tố chính thúc đẩy lợi nhuận, trong khi sản lượng bán, các hoạt động khuyến mãi và giảm giá có  ảnh hưởng vừa phải. Vị trí cửa hàng (thành thị/nông thôn) không có tác động lớn đến lợi nhuận.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2152805" y="2274904"/>
            <a:ext cx="13982390" cy="3193276"/>
          </a:xfrm>
          <a:custGeom>
            <a:avLst/>
            <a:gdLst/>
            <a:ahLst/>
            <a:cxnLst/>
            <a:rect l="l" t="t" r="r" b="b"/>
            <a:pathLst>
              <a:path w="13982390" h="3193276">
                <a:moveTo>
                  <a:pt x="0" y="0"/>
                </a:moveTo>
                <a:lnTo>
                  <a:pt x="13982390" y="0"/>
                </a:lnTo>
                <a:lnTo>
                  <a:pt x="13982390" y="3193276"/>
                </a:lnTo>
                <a:lnTo>
                  <a:pt x="0" y="3193276"/>
                </a:lnTo>
                <a:lnTo>
                  <a:pt x="0" y="0"/>
                </a:lnTo>
                <a:close/>
              </a:path>
            </a:pathLst>
          </a:custGeom>
          <a:blipFill>
            <a:blip r:embed="rId2"/>
            <a:stretch>
              <a:fillRect/>
            </a:stretch>
          </a:blipFill>
        </p:spPr>
      </p:sp>
      <p:sp>
        <p:nvSpPr>
          <p:cNvPr id="3" name="TextBox 3"/>
          <p:cNvSpPr txBox="1"/>
          <p:nvPr/>
        </p:nvSpPr>
        <p:spPr>
          <a:xfrm>
            <a:off x="372298" y="60328"/>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5. Dự đoán tình hình kinh doanh qua mô hình hồi quy tuyến tính</a:t>
            </a:r>
          </a:p>
        </p:txBody>
      </p:sp>
      <p:sp>
        <p:nvSpPr>
          <p:cNvPr id="4" name="TextBox 4"/>
          <p:cNvSpPr txBox="1"/>
          <p:nvPr/>
        </p:nvSpPr>
        <p:spPr>
          <a:xfrm>
            <a:off x="0" y="995056"/>
            <a:ext cx="18101851" cy="707640"/>
          </a:xfrm>
          <a:prstGeom prst="rect">
            <a:avLst/>
          </a:prstGeom>
        </p:spPr>
        <p:txBody>
          <a:bodyPr lIns="0" tIns="0" rIns="0" bIns="0" rtlCol="0" anchor="t">
            <a:spAutoFit/>
          </a:bodyPr>
          <a:lstStyle/>
          <a:p>
            <a:pPr marL="798847" lvl="1" indent="-399424" algn="l">
              <a:lnSpc>
                <a:spcPts val="6068"/>
              </a:lnSpc>
              <a:buFont typeface="Arial"/>
              <a:buChar char="•"/>
            </a:pPr>
            <a:r>
              <a:rPr lang="en-US" sz="3700" b="1">
                <a:solidFill>
                  <a:srgbClr val="2E2E2E"/>
                </a:solidFill>
                <a:latin typeface="Cabin Bold"/>
                <a:ea typeface="Cabin Bold"/>
                <a:cs typeface="Cabin Bold"/>
                <a:sym typeface="Cabin Bold"/>
              </a:rPr>
              <a:t>Chuẩn hóa và chia tập dữ liệu:</a:t>
            </a:r>
          </a:p>
        </p:txBody>
      </p:sp>
      <p:sp>
        <p:nvSpPr>
          <p:cNvPr id="5" name="TextBox 5"/>
          <p:cNvSpPr txBox="1"/>
          <p:nvPr/>
        </p:nvSpPr>
        <p:spPr>
          <a:xfrm>
            <a:off x="279224" y="5811789"/>
            <a:ext cx="17729552" cy="3641334"/>
          </a:xfrm>
          <a:prstGeom prst="rect">
            <a:avLst/>
          </a:prstGeom>
        </p:spPr>
        <p:txBody>
          <a:bodyPr lIns="0" tIns="0" rIns="0" bIns="0" rtlCol="0" anchor="t">
            <a:spAutoFit/>
          </a:bodyPr>
          <a:lstStyle/>
          <a:p>
            <a:pPr algn="just">
              <a:lnSpc>
                <a:spcPts val="5858"/>
              </a:lnSpc>
            </a:pPr>
            <a:r>
              <a:rPr lang="en-US" sz="2900">
                <a:solidFill>
                  <a:srgbClr val="2E2E2E"/>
                </a:solidFill>
                <a:latin typeface="Cabin"/>
                <a:ea typeface="Cabin"/>
                <a:cs typeface="Cabin"/>
                <a:sym typeface="Cabin"/>
              </a:rPr>
              <a:t>- Sử dụng </a:t>
            </a:r>
            <a:r>
              <a:rPr lang="en-US" sz="2900" b="1">
                <a:solidFill>
                  <a:srgbClr val="2E2E2E"/>
                </a:solidFill>
                <a:latin typeface="Cabin Bold"/>
                <a:ea typeface="Cabin Bold"/>
                <a:cs typeface="Cabin Bold"/>
                <a:sym typeface="Cabin Bold"/>
              </a:rPr>
              <a:t>StandardScaler</a:t>
            </a:r>
            <a:r>
              <a:rPr lang="en-US" sz="2900">
                <a:solidFill>
                  <a:srgbClr val="2E2E2E"/>
                </a:solidFill>
                <a:latin typeface="Cabin"/>
                <a:ea typeface="Cabin"/>
                <a:cs typeface="Cabin"/>
                <a:sym typeface="Cabin"/>
              </a:rPr>
              <a:t> từ thư viện </a:t>
            </a:r>
            <a:r>
              <a:rPr lang="en-US" sz="2900" b="1">
                <a:solidFill>
                  <a:srgbClr val="2E2E2E"/>
                </a:solidFill>
                <a:latin typeface="Cabin Bold"/>
                <a:ea typeface="Cabin Bold"/>
                <a:cs typeface="Cabin Bold"/>
                <a:sym typeface="Cabin Bold"/>
              </a:rPr>
              <a:t>sklearn.preprocessing</a:t>
            </a:r>
            <a:r>
              <a:rPr lang="en-US" sz="2900">
                <a:solidFill>
                  <a:srgbClr val="2E2E2E"/>
                </a:solidFill>
                <a:latin typeface="Cabin"/>
                <a:ea typeface="Cabin"/>
                <a:cs typeface="Cabin"/>
                <a:sym typeface="Cabin"/>
              </a:rPr>
              <a:t> để chuẩn hóa tập dữ liệu X. Phương pháp này giúp đưa ra các đặc trưng về cùng một thang đo (mean = 0, standard deviation = 1). Điều này đặc biệt quan trọng khi các thuật toán Machine Learning  tiếp cận với tỉ lệ của dữ liệu, như Hồi quy tuyến tính, SVM, KNN,...</a:t>
            </a:r>
          </a:p>
          <a:p>
            <a:pPr algn="just">
              <a:lnSpc>
                <a:spcPts val="5858"/>
              </a:lnSpc>
            </a:pPr>
            <a:r>
              <a:rPr lang="en-US" sz="2900">
                <a:solidFill>
                  <a:srgbClr val="2E2E2E"/>
                </a:solidFill>
                <a:latin typeface="Cabin"/>
                <a:ea typeface="Cabin"/>
                <a:cs typeface="Cabin"/>
                <a:sym typeface="Cabin"/>
              </a:rPr>
              <a:t>- Sử dụng</a:t>
            </a:r>
            <a:r>
              <a:rPr lang="en-US" sz="2900" b="1">
                <a:solidFill>
                  <a:srgbClr val="2E2E2E"/>
                </a:solidFill>
                <a:latin typeface="Cabin Bold"/>
                <a:ea typeface="Cabin Bold"/>
                <a:cs typeface="Cabin Bold"/>
                <a:sym typeface="Cabin Bold"/>
              </a:rPr>
              <a:t> train_test_split</a:t>
            </a:r>
            <a:r>
              <a:rPr lang="en-US" sz="2900">
                <a:solidFill>
                  <a:srgbClr val="2E2E2E"/>
                </a:solidFill>
                <a:latin typeface="Cabin"/>
                <a:ea typeface="Cabin"/>
                <a:cs typeface="Cabin"/>
                <a:sym typeface="Cabin"/>
              </a:rPr>
              <a:t> từ thư viện </a:t>
            </a:r>
            <a:r>
              <a:rPr lang="en-US" sz="2900" b="1">
                <a:solidFill>
                  <a:srgbClr val="2E2E2E"/>
                </a:solidFill>
                <a:latin typeface="Cabin Bold"/>
                <a:ea typeface="Cabin Bold"/>
                <a:cs typeface="Cabin Bold"/>
                <a:sym typeface="Cabin Bold"/>
              </a:rPr>
              <a:t>sklearn.model_selection</a:t>
            </a:r>
            <a:r>
              <a:rPr lang="en-US" sz="2900">
                <a:solidFill>
                  <a:srgbClr val="2E2E2E"/>
                </a:solidFill>
                <a:latin typeface="Cabin"/>
                <a:ea typeface="Cabin"/>
                <a:cs typeface="Cabin"/>
                <a:sym typeface="Cabin"/>
              </a:rPr>
              <a:t> để chia tập dữ liệu thành 2 phần: tập huấn luyện (70%) và tập kiểm tra (30%). Tham số </a:t>
            </a:r>
            <a:r>
              <a:rPr lang="en-US" sz="2900" b="1">
                <a:solidFill>
                  <a:srgbClr val="2E2E2E"/>
                </a:solidFill>
                <a:latin typeface="Cabin Bold"/>
                <a:ea typeface="Cabin Bold"/>
                <a:cs typeface="Cabin Bold"/>
                <a:sym typeface="Cabin Bold"/>
              </a:rPr>
              <a:t>random_state = 1</a:t>
            </a:r>
            <a:r>
              <a:rPr lang="en-US" sz="2900">
                <a:solidFill>
                  <a:srgbClr val="2E2E2E"/>
                </a:solidFill>
                <a:latin typeface="Cabin"/>
                <a:ea typeface="Cabin"/>
                <a:cs typeface="Cabin"/>
                <a:sym typeface="Cabin"/>
              </a:rPr>
              <a:t> đảm bảo tính tái lập của việc chia dữ liệu.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64227" y="0"/>
            <a:ext cx="9023773" cy="11042534"/>
            <a:chOff x="0" y="0"/>
            <a:chExt cx="60700010" cy="74279570"/>
          </a:xfrm>
        </p:grpSpPr>
        <p:sp>
          <p:nvSpPr>
            <p:cNvPr id="3" name="Freeform 3"/>
            <p:cNvSpPr/>
            <p:nvPr/>
          </p:nvSpPr>
          <p:spPr>
            <a:xfrm>
              <a:off x="72390" y="72390"/>
              <a:ext cx="60555227" cy="74134789"/>
            </a:xfrm>
            <a:custGeom>
              <a:avLst/>
              <a:gdLst/>
              <a:ahLst/>
              <a:cxnLst/>
              <a:rect l="l" t="t" r="r" b="b"/>
              <a:pathLst>
                <a:path w="60555227" h="74134789">
                  <a:moveTo>
                    <a:pt x="0" y="0"/>
                  </a:moveTo>
                  <a:lnTo>
                    <a:pt x="60555227" y="0"/>
                  </a:lnTo>
                  <a:lnTo>
                    <a:pt x="60555227" y="74134789"/>
                  </a:lnTo>
                  <a:lnTo>
                    <a:pt x="0" y="74134789"/>
                  </a:lnTo>
                  <a:lnTo>
                    <a:pt x="0" y="0"/>
                  </a:lnTo>
                  <a:close/>
                </a:path>
              </a:pathLst>
            </a:custGeom>
            <a:solidFill>
              <a:srgbClr val="F5F2E0"/>
            </a:solidFill>
          </p:spPr>
        </p:sp>
        <p:sp>
          <p:nvSpPr>
            <p:cNvPr id="4" name="Freeform 4"/>
            <p:cNvSpPr/>
            <p:nvPr/>
          </p:nvSpPr>
          <p:spPr>
            <a:xfrm>
              <a:off x="0" y="0"/>
              <a:ext cx="60700010" cy="74279571"/>
            </a:xfrm>
            <a:custGeom>
              <a:avLst/>
              <a:gdLst/>
              <a:ahLst/>
              <a:cxnLst/>
              <a:rect l="l" t="t" r="r" b="b"/>
              <a:pathLst>
                <a:path w="60700010" h="74279571">
                  <a:moveTo>
                    <a:pt x="60555231" y="74134793"/>
                  </a:moveTo>
                  <a:lnTo>
                    <a:pt x="60700010" y="74134793"/>
                  </a:lnTo>
                  <a:lnTo>
                    <a:pt x="60700010" y="74279571"/>
                  </a:lnTo>
                  <a:lnTo>
                    <a:pt x="60555231" y="74279571"/>
                  </a:lnTo>
                  <a:lnTo>
                    <a:pt x="60555231"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60555231" y="144780"/>
                  </a:moveTo>
                  <a:lnTo>
                    <a:pt x="60700010" y="144780"/>
                  </a:lnTo>
                  <a:lnTo>
                    <a:pt x="60700010" y="74134793"/>
                  </a:lnTo>
                  <a:lnTo>
                    <a:pt x="60555231" y="74134793"/>
                  </a:lnTo>
                  <a:lnTo>
                    <a:pt x="60555231" y="144780"/>
                  </a:lnTo>
                  <a:close/>
                  <a:moveTo>
                    <a:pt x="144780" y="74134793"/>
                  </a:moveTo>
                  <a:lnTo>
                    <a:pt x="60555231" y="74134793"/>
                  </a:lnTo>
                  <a:lnTo>
                    <a:pt x="60555231" y="74279571"/>
                  </a:lnTo>
                  <a:lnTo>
                    <a:pt x="144780" y="74279571"/>
                  </a:lnTo>
                  <a:lnTo>
                    <a:pt x="144780" y="74134793"/>
                  </a:lnTo>
                  <a:close/>
                  <a:moveTo>
                    <a:pt x="60555231" y="0"/>
                  </a:moveTo>
                  <a:lnTo>
                    <a:pt x="60700010" y="0"/>
                  </a:lnTo>
                  <a:lnTo>
                    <a:pt x="60700010" y="144780"/>
                  </a:lnTo>
                  <a:lnTo>
                    <a:pt x="60555231" y="144780"/>
                  </a:lnTo>
                  <a:lnTo>
                    <a:pt x="60555231" y="0"/>
                  </a:lnTo>
                  <a:close/>
                  <a:moveTo>
                    <a:pt x="0" y="0"/>
                  </a:moveTo>
                  <a:lnTo>
                    <a:pt x="144780" y="0"/>
                  </a:lnTo>
                  <a:lnTo>
                    <a:pt x="144780" y="144780"/>
                  </a:lnTo>
                  <a:lnTo>
                    <a:pt x="0" y="144780"/>
                  </a:lnTo>
                  <a:lnTo>
                    <a:pt x="0" y="0"/>
                  </a:lnTo>
                  <a:close/>
                  <a:moveTo>
                    <a:pt x="144780" y="0"/>
                  </a:moveTo>
                  <a:lnTo>
                    <a:pt x="60555231" y="0"/>
                  </a:lnTo>
                  <a:lnTo>
                    <a:pt x="60555231" y="144780"/>
                  </a:lnTo>
                  <a:lnTo>
                    <a:pt x="144780" y="144780"/>
                  </a:lnTo>
                  <a:lnTo>
                    <a:pt x="144780" y="0"/>
                  </a:lnTo>
                  <a:close/>
                </a:path>
              </a:pathLst>
            </a:custGeom>
            <a:solidFill>
              <a:srgbClr val="A6CD70"/>
            </a:solidFill>
          </p:spPr>
        </p:sp>
      </p:grpSp>
      <p:sp>
        <p:nvSpPr>
          <p:cNvPr id="5" name="Freeform 5"/>
          <p:cNvSpPr/>
          <p:nvPr/>
        </p:nvSpPr>
        <p:spPr>
          <a:xfrm rot="-199484">
            <a:off x="1719802" y="1971157"/>
            <a:ext cx="6335897" cy="1543655"/>
          </a:xfrm>
          <a:custGeom>
            <a:avLst/>
            <a:gdLst/>
            <a:ahLst/>
            <a:cxnLst/>
            <a:rect l="l" t="t" r="r" b="b"/>
            <a:pathLst>
              <a:path w="6335897" h="1543655">
                <a:moveTo>
                  <a:pt x="0" y="0"/>
                </a:moveTo>
                <a:lnTo>
                  <a:pt x="6335897" y="0"/>
                </a:lnTo>
                <a:lnTo>
                  <a:pt x="6335897" y="1543655"/>
                </a:lnTo>
                <a:lnTo>
                  <a:pt x="0" y="15436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055958" y="4584699"/>
            <a:ext cx="7663584" cy="1203327"/>
          </a:xfrm>
          <a:prstGeom prst="rect">
            <a:avLst/>
          </a:prstGeom>
        </p:spPr>
        <p:txBody>
          <a:bodyPr lIns="0" tIns="0" rIns="0" bIns="0" rtlCol="0" anchor="t">
            <a:spAutoFit/>
          </a:bodyPr>
          <a:lstStyle/>
          <a:p>
            <a:pPr marL="0" lvl="0" indent="0" algn="ctr">
              <a:lnSpc>
                <a:spcPts val="9350"/>
              </a:lnSpc>
            </a:pPr>
            <a:r>
              <a:rPr lang="en-US" sz="8500" b="1">
                <a:solidFill>
                  <a:srgbClr val="2E2E2E"/>
                </a:solidFill>
                <a:latin typeface="Cabin Bold"/>
                <a:ea typeface="Cabin Bold"/>
                <a:cs typeface="Cabin Bold"/>
                <a:sym typeface="Cabin Bold"/>
              </a:rPr>
              <a:t>Nội dung chính</a:t>
            </a:r>
          </a:p>
        </p:txBody>
      </p:sp>
      <p:sp>
        <p:nvSpPr>
          <p:cNvPr id="8" name="Freeform 8"/>
          <p:cNvSpPr/>
          <p:nvPr/>
        </p:nvSpPr>
        <p:spPr>
          <a:xfrm>
            <a:off x="4272766" y="9225481"/>
            <a:ext cx="1172391" cy="1572719"/>
          </a:xfrm>
          <a:custGeom>
            <a:avLst/>
            <a:gdLst/>
            <a:ahLst/>
            <a:cxnLst/>
            <a:rect l="l" t="t" r="r" b="b"/>
            <a:pathLst>
              <a:path w="1172391" h="1572719">
                <a:moveTo>
                  <a:pt x="0" y="0"/>
                </a:moveTo>
                <a:lnTo>
                  <a:pt x="1172391" y="0"/>
                </a:lnTo>
                <a:lnTo>
                  <a:pt x="1172391" y="1572719"/>
                </a:lnTo>
                <a:lnTo>
                  <a:pt x="0" y="15727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9" name="Group 9"/>
          <p:cNvGrpSpPr/>
          <p:nvPr/>
        </p:nvGrpSpPr>
        <p:grpSpPr>
          <a:xfrm>
            <a:off x="198085" y="382968"/>
            <a:ext cx="2964573" cy="605663"/>
            <a:chOff x="0" y="0"/>
            <a:chExt cx="3952763" cy="807551"/>
          </a:xfrm>
        </p:grpSpPr>
        <p:sp>
          <p:nvSpPr>
            <p:cNvPr id="10" name="Freeform 10"/>
            <p:cNvSpPr/>
            <p:nvPr/>
          </p:nvSpPr>
          <p:spPr>
            <a:xfrm>
              <a:off x="0" y="0"/>
              <a:ext cx="690089" cy="807551"/>
            </a:xfrm>
            <a:custGeom>
              <a:avLst/>
              <a:gdLst/>
              <a:ahLst/>
              <a:cxnLst/>
              <a:rect l="l" t="t" r="r" b="b"/>
              <a:pathLst>
                <a:path w="690089" h="807551">
                  <a:moveTo>
                    <a:pt x="0" y="0"/>
                  </a:moveTo>
                  <a:lnTo>
                    <a:pt x="690089" y="0"/>
                  </a:lnTo>
                  <a:lnTo>
                    <a:pt x="690089" y="807551"/>
                  </a:lnTo>
                  <a:lnTo>
                    <a:pt x="0" y="8075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921856" y="191050"/>
              <a:ext cx="3030908" cy="415925"/>
            </a:xfrm>
            <a:prstGeom prst="rect">
              <a:avLst/>
            </a:prstGeom>
          </p:spPr>
          <p:txBody>
            <a:bodyPr lIns="0" tIns="0" rIns="0" bIns="0" rtlCol="0" anchor="t">
              <a:spAutoFit/>
            </a:bodyPr>
            <a:lstStyle/>
            <a:p>
              <a:pPr algn="l">
                <a:lnSpc>
                  <a:spcPts val="2401"/>
                </a:lnSpc>
              </a:pPr>
              <a:r>
                <a:rPr lang="en-US" sz="2001">
                  <a:solidFill>
                    <a:srgbClr val="2E2E2E"/>
                  </a:solidFill>
                  <a:latin typeface="Cabin"/>
                  <a:ea typeface="Cabin"/>
                  <a:cs typeface="Cabin"/>
                  <a:sym typeface="Cabin"/>
                </a:rPr>
                <a:t>VTI Academy</a:t>
              </a:r>
            </a:p>
          </p:txBody>
        </p:sp>
      </p:grpSp>
      <p:sp>
        <p:nvSpPr>
          <p:cNvPr id="12" name="TextBox 12"/>
          <p:cNvSpPr txBox="1"/>
          <p:nvPr/>
        </p:nvSpPr>
        <p:spPr>
          <a:xfrm>
            <a:off x="9429972" y="1018540"/>
            <a:ext cx="8692284" cy="7887971"/>
          </a:xfrm>
          <a:prstGeom prst="rect">
            <a:avLst/>
          </a:prstGeom>
        </p:spPr>
        <p:txBody>
          <a:bodyPr lIns="0" tIns="0" rIns="0" bIns="0" rtlCol="0" anchor="t">
            <a:spAutoFit/>
          </a:bodyPr>
          <a:lstStyle/>
          <a:p>
            <a:pPr algn="l">
              <a:lnSpc>
                <a:spcPts val="9019"/>
              </a:lnSpc>
            </a:pPr>
            <a:r>
              <a:rPr lang="en-US" sz="4399" b="1" dirty="0">
                <a:solidFill>
                  <a:srgbClr val="2E2E2E"/>
                </a:solidFill>
                <a:latin typeface="Cabin Bold"/>
                <a:ea typeface="Cabin Bold"/>
                <a:cs typeface="Cabin Bold"/>
                <a:sym typeface="Cabin Bold"/>
              </a:rPr>
              <a:t>1. </a:t>
            </a:r>
            <a:r>
              <a:rPr lang="en-US" sz="4399" b="1" dirty="0" err="1">
                <a:solidFill>
                  <a:srgbClr val="2E2E2E"/>
                </a:solidFill>
                <a:latin typeface="Cabin Bold"/>
                <a:ea typeface="Cabin Bold"/>
                <a:cs typeface="Cabin Bold"/>
                <a:sym typeface="Cabin Bold"/>
              </a:rPr>
              <a:t>Xác</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định</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vấn</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đề</a:t>
            </a:r>
            <a:r>
              <a:rPr lang="en-US" sz="4399" b="1" dirty="0">
                <a:solidFill>
                  <a:srgbClr val="2E2E2E"/>
                </a:solidFill>
                <a:latin typeface="Cabin Bold"/>
                <a:ea typeface="Cabin Bold"/>
                <a:cs typeface="Cabin Bold"/>
                <a:sym typeface="Cabin Bold"/>
              </a:rPr>
              <a:t> </a:t>
            </a:r>
          </a:p>
          <a:p>
            <a:pPr algn="l">
              <a:lnSpc>
                <a:spcPts val="9019"/>
              </a:lnSpc>
            </a:pPr>
            <a:r>
              <a:rPr lang="en-US" sz="4399" b="1" dirty="0">
                <a:solidFill>
                  <a:srgbClr val="2E2E2E"/>
                </a:solidFill>
                <a:latin typeface="Cabin Bold"/>
                <a:ea typeface="Cabin Bold"/>
                <a:cs typeface="Cabin Bold"/>
                <a:sym typeface="Cabin Bold"/>
              </a:rPr>
              <a:t>2. </a:t>
            </a:r>
            <a:r>
              <a:rPr lang="en-US" sz="4399" b="1" dirty="0" err="1">
                <a:solidFill>
                  <a:srgbClr val="2E2E2E"/>
                </a:solidFill>
                <a:latin typeface="Cabin Bold"/>
                <a:ea typeface="Cabin Bold"/>
                <a:cs typeface="Cabin Bold"/>
                <a:sym typeface="Cabin Bold"/>
              </a:rPr>
              <a:t>Khám</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phá</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dữ</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liệu</a:t>
            </a:r>
            <a:endParaRPr lang="en-US" sz="4399" b="1" dirty="0">
              <a:solidFill>
                <a:srgbClr val="2E2E2E"/>
              </a:solidFill>
              <a:latin typeface="Cabin Bold"/>
              <a:ea typeface="Cabin Bold"/>
              <a:cs typeface="Cabin Bold"/>
              <a:sym typeface="Cabin Bold"/>
            </a:endParaRPr>
          </a:p>
          <a:p>
            <a:pPr algn="l">
              <a:lnSpc>
                <a:spcPts val="9019"/>
              </a:lnSpc>
            </a:pPr>
            <a:r>
              <a:rPr lang="en-US" sz="4399" b="1" dirty="0">
                <a:solidFill>
                  <a:srgbClr val="2E2E2E"/>
                </a:solidFill>
                <a:latin typeface="Cabin Bold"/>
                <a:ea typeface="Cabin Bold"/>
                <a:cs typeface="Cabin Bold"/>
                <a:sym typeface="Cabin Bold"/>
              </a:rPr>
              <a:t>3. </a:t>
            </a:r>
            <a:r>
              <a:rPr lang="en-US" sz="4399" b="1" dirty="0" err="1">
                <a:solidFill>
                  <a:srgbClr val="2E2E2E"/>
                </a:solidFill>
                <a:latin typeface="Cabin Bold"/>
                <a:ea typeface="Cabin Bold"/>
                <a:cs typeface="Cabin Bold"/>
                <a:sym typeface="Cabin Bold"/>
              </a:rPr>
              <a:t>Xử</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lý</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dữ</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liệu</a:t>
            </a:r>
            <a:endParaRPr lang="en-US" sz="4399" b="1" dirty="0">
              <a:solidFill>
                <a:srgbClr val="2E2E2E"/>
              </a:solidFill>
              <a:latin typeface="Cabin Bold"/>
              <a:ea typeface="Cabin Bold"/>
              <a:cs typeface="Cabin Bold"/>
              <a:sym typeface="Cabin Bold"/>
            </a:endParaRPr>
          </a:p>
          <a:p>
            <a:pPr algn="l">
              <a:lnSpc>
                <a:spcPts val="9019"/>
              </a:lnSpc>
            </a:pPr>
            <a:r>
              <a:rPr lang="en-US" sz="4399" b="1" dirty="0">
                <a:solidFill>
                  <a:srgbClr val="2E2E2E"/>
                </a:solidFill>
                <a:latin typeface="Cabin Bold"/>
                <a:ea typeface="Cabin Bold"/>
                <a:cs typeface="Cabin Bold"/>
                <a:sym typeface="Cabin Bold"/>
              </a:rPr>
              <a:t>4. </a:t>
            </a:r>
            <a:r>
              <a:rPr lang="en-US" sz="4399" b="1" dirty="0" err="1">
                <a:solidFill>
                  <a:srgbClr val="2E2E2E"/>
                </a:solidFill>
                <a:latin typeface="Cabin Bold"/>
                <a:ea typeface="Cabin Bold"/>
                <a:cs typeface="Cabin Bold"/>
                <a:sym typeface="Cabin Bold"/>
              </a:rPr>
              <a:t>Xây</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dựng</a:t>
            </a:r>
            <a:r>
              <a:rPr lang="en-US" sz="4399" b="1" dirty="0">
                <a:solidFill>
                  <a:srgbClr val="2E2E2E"/>
                </a:solidFill>
                <a:latin typeface="Cabin Bold"/>
                <a:ea typeface="Cabin Bold"/>
                <a:cs typeface="Cabin Bold"/>
                <a:sym typeface="Cabin Bold"/>
              </a:rPr>
              <a:t> Dashboard </a:t>
            </a:r>
            <a:r>
              <a:rPr lang="en-US" sz="4399" b="1" dirty="0" err="1">
                <a:solidFill>
                  <a:srgbClr val="2E2E2E"/>
                </a:solidFill>
                <a:latin typeface="Cabin Bold"/>
                <a:ea typeface="Cabin Bold"/>
                <a:cs typeface="Cabin Bold"/>
                <a:sym typeface="Cabin Bold"/>
              </a:rPr>
              <a:t>và</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phân</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tích</a:t>
            </a:r>
            <a:endParaRPr lang="en-US" sz="4399" b="1" dirty="0">
              <a:solidFill>
                <a:srgbClr val="2E2E2E"/>
              </a:solidFill>
              <a:latin typeface="Cabin Bold"/>
              <a:ea typeface="Cabin Bold"/>
              <a:cs typeface="Cabin Bold"/>
              <a:sym typeface="Cabin Bold"/>
            </a:endParaRPr>
          </a:p>
          <a:p>
            <a:pPr algn="l">
              <a:lnSpc>
                <a:spcPts val="9019"/>
              </a:lnSpc>
            </a:pPr>
            <a:r>
              <a:rPr lang="en-US" sz="4399" b="1" dirty="0">
                <a:solidFill>
                  <a:srgbClr val="2E2E2E"/>
                </a:solidFill>
                <a:latin typeface="Cabin Bold"/>
                <a:ea typeface="Cabin Bold"/>
                <a:cs typeface="Cabin Bold"/>
                <a:sym typeface="Cabin Bold"/>
              </a:rPr>
              <a:t>5. </a:t>
            </a:r>
            <a:r>
              <a:rPr lang="en-US" sz="4399" b="1" dirty="0" err="1">
                <a:solidFill>
                  <a:srgbClr val="2E2E2E"/>
                </a:solidFill>
                <a:latin typeface="Cabin Bold"/>
                <a:ea typeface="Cabin Bold"/>
                <a:cs typeface="Cabin Bold"/>
                <a:sym typeface="Cabin Bold"/>
              </a:rPr>
              <a:t>Dự</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đoán</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tình</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hình</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kinh</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doanh</a:t>
            </a:r>
            <a:r>
              <a:rPr lang="en-US" sz="4399" b="1" dirty="0">
                <a:solidFill>
                  <a:srgbClr val="2E2E2E"/>
                </a:solidFill>
                <a:latin typeface="Cabin Bold"/>
                <a:ea typeface="Cabin Bold"/>
                <a:cs typeface="Cabin Bold"/>
                <a:sym typeface="Cabin Bold"/>
              </a:rPr>
              <a:t> qua </a:t>
            </a:r>
            <a:r>
              <a:rPr lang="en-US" sz="4399" b="1" dirty="0" err="1">
                <a:solidFill>
                  <a:srgbClr val="2E2E2E"/>
                </a:solidFill>
                <a:latin typeface="Cabin Bold"/>
                <a:ea typeface="Cabin Bold"/>
                <a:cs typeface="Cabin Bold"/>
                <a:sym typeface="Cabin Bold"/>
              </a:rPr>
              <a:t>mô</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hình</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hồi</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quy</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tuyến</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tính</a:t>
            </a:r>
            <a:endParaRPr lang="en-US" sz="4399" b="1" dirty="0">
              <a:solidFill>
                <a:srgbClr val="2E2E2E"/>
              </a:solidFill>
              <a:latin typeface="Cabin Bold"/>
              <a:ea typeface="Cabin Bold"/>
              <a:cs typeface="Cabin Bold"/>
              <a:sym typeface="Cabin Bold"/>
            </a:endParaRPr>
          </a:p>
          <a:p>
            <a:pPr marL="0" lvl="0" indent="0" algn="l">
              <a:lnSpc>
                <a:spcPts val="9019"/>
              </a:lnSpc>
            </a:pPr>
            <a:r>
              <a:rPr lang="en-US" sz="4399" b="1" dirty="0">
                <a:solidFill>
                  <a:srgbClr val="2E2E2E"/>
                </a:solidFill>
                <a:latin typeface="Cabin Bold"/>
                <a:ea typeface="Cabin Bold"/>
                <a:cs typeface="Cabin Bold"/>
                <a:sym typeface="Cabin Bold"/>
              </a:rPr>
              <a:t>6. </a:t>
            </a:r>
            <a:r>
              <a:rPr lang="en-US" sz="4399" b="1" dirty="0" err="1">
                <a:solidFill>
                  <a:srgbClr val="2E2E2E"/>
                </a:solidFill>
                <a:latin typeface="Cabin Bold"/>
                <a:ea typeface="Cabin Bold"/>
                <a:cs typeface="Cabin Bold"/>
                <a:sym typeface="Cabin Bold"/>
              </a:rPr>
              <a:t>Kết</a:t>
            </a:r>
            <a:r>
              <a:rPr lang="en-US" sz="4399" b="1" dirty="0">
                <a:solidFill>
                  <a:srgbClr val="2E2E2E"/>
                </a:solidFill>
                <a:latin typeface="Cabin Bold"/>
                <a:ea typeface="Cabin Bold"/>
                <a:cs typeface="Cabin Bold"/>
                <a:sym typeface="Cabin Bold"/>
              </a:rPr>
              <a:t> </a:t>
            </a:r>
            <a:r>
              <a:rPr lang="en-US" sz="4399" b="1" dirty="0" err="1">
                <a:solidFill>
                  <a:srgbClr val="2E2E2E"/>
                </a:solidFill>
                <a:latin typeface="Cabin Bold"/>
                <a:ea typeface="Cabin Bold"/>
                <a:cs typeface="Cabin Bold"/>
                <a:sym typeface="Cabin Bold"/>
              </a:rPr>
              <a:t>luận</a:t>
            </a:r>
            <a:endParaRPr lang="en-US" sz="4399" b="1" dirty="0">
              <a:solidFill>
                <a:srgbClr val="2E2E2E"/>
              </a:solidFill>
              <a:latin typeface="Cabin Bold"/>
              <a:ea typeface="Cabin Bold"/>
              <a:cs typeface="Cabin Bold"/>
              <a:sym typeface="Cabin 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9050925" y="1626145"/>
            <a:ext cx="8951133" cy="8160577"/>
          </a:xfrm>
          <a:custGeom>
            <a:avLst/>
            <a:gdLst/>
            <a:ahLst/>
            <a:cxnLst/>
            <a:rect l="l" t="t" r="r" b="b"/>
            <a:pathLst>
              <a:path w="8951133" h="8160577">
                <a:moveTo>
                  <a:pt x="0" y="0"/>
                </a:moveTo>
                <a:lnTo>
                  <a:pt x="8951134" y="0"/>
                </a:lnTo>
                <a:lnTo>
                  <a:pt x="8951134" y="8160577"/>
                </a:lnTo>
                <a:lnTo>
                  <a:pt x="0" y="8160577"/>
                </a:lnTo>
                <a:lnTo>
                  <a:pt x="0" y="0"/>
                </a:lnTo>
                <a:close/>
              </a:path>
            </a:pathLst>
          </a:custGeom>
          <a:blipFill>
            <a:blip r:embed="rId2"/>
            <a:stretch>
              <a:fillRect/>
            </a:stretch>
          </a:blipFill>
        </p:spPr>
      </p:sp>
      <p:sp>
        <p:nvSpPr>
          <p:cNvPr id="3" name="TextBox 3"/>
          <p:cNvSpPr txBox="1"/>
          <p:nvPr/>
        </p:nvSpPr>
        <p:spPr>
          <a:xfrm>
            <a:off x="372298" y="60328"/>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5. Dự đoán tình hình kinh doanh qua mô hình hồi quy tuyến tính</a:t>
            </a:r>
          </a:p>
        </p:txBody>
      </p:sp>
      <p:sp>
        <p:nvSpPr>
          <p:cNvPr id="4" name="TextBox 4"/>
          <p:cNvSpPr txBox="1"/>
          <p:nvPr/>
        </p:nvSpPr>
        <p:spPr>
          <a:xfrm>
            <a:off x="0" y="995056"/>
            <a:ext cx="18101851" cy="707640"/>
          </a:xfrm>
          <a:prstGeom prst="rect">
            <a:avLst/>
          </a:prstGeom>
        </p:spPr>
        <p:txBody>
          <a:bodyPr lIns="0" tIns="0" rIns="0" bIns="0" rtlCol="0" anchor="t">
            <a:spAutoFit/>
          </a:bodyPr>
          <a:lstStyle/>
          <a:p>
            <a:pPr marL="798847" lvl="1" indent="-399424" algn="l">
              <a:lnSpc>
                <a:spcPts val="6068"/>
              </a:lnSpc>
              <a:buFont typeface="Arial"/>
              <a:buChar char="•"/>
            </a:pPr>
            <a:r>
              <a:rPr lang="en-US" sz="3700" b="1">
                <a:solidFill>
                  <a:srgbClr val="2E2E2E"/>
                </a:solidFill>
                <a:latin typeface="Cabin Bold"/>
                <a:ea typeface="Cabin Bold"/>
                <a:cs typeface="Cabin Bold"/>
                <a:sym typeface="Cabin Bold"/>
              </a:rPr>
              <a:t>Chuẩn hóa và chia tập dữ liệu:</a:t>
            </a:r>
          </a:p>
        </p:txBody>
      </p:sp>
      <p:sp>
        <p:nvSpPr>
          <p:cNvPr id="5" name="TextBox 5"/>
          <p:cNvSpPr txBox="1"/>
          <p:nvPr/>
        </p:nvSpPr>
        <p:spPr>
          <a:xfrm>
            <a:off x="372298" y="1821192"/>
            <a:ext cx="8078294" cy="7437108"/>
          </a:xfrm>
          <a:prstGeom prst="rect">
            <a:avLst/>
          </a:prstGeom>
        </p:spPr>
        <p:txBody>
          <a:bodyPr lIns="0" tIns="0" rIns="0" bIns="0" rtlCol="0" anchor="t">
            <a:spAutoFit/>
          </a:bodyPr>
          <a:lstStyle/>
          <a:p>
            <a:pPr algn="just">
              <a:lnSpc>
                <a:spcPts val="7425"/>
              </a:lnSpc>
            </a:pPr>
            <a:r>
              <a:rPr lang="en-US" sz="3300">
                <a:solidFill>
                  <a:srgbClr val="2E2E2E"/>
                </a:solidFill>
                <a:latin typeface="Cabin"/>
                <a:ea typeface="Cabin"/>
                <a:cs typeface="Cabin"/>
                <a:sym typeface="Cabin"/>
              </a:rPr>
              <a:t>- Xây dựng mô hình Ridge hồi quy để hạn chế hiện tượng đa cộng tuyến trong mô hình</a:t>
            </a:r>
          </a:p>
          <a:p>
            <a:pPr algn="just">
              <a:lnSpc>
                <a:spcPts val="7425"/>
              </a:lnSpc>
            </a:pPr>
            <a:r>
              <a:rPr lang="en-US" sz="3300">
                <a:solidFill>
                  <a:srgbClr val="2E2E2E"/>
                </a:solidFill>
                <a:latin typeface="Cabin"/>
                <a:ea typeface="Cabin"/>
                <a:cs typeface="Cabin"/>
                <a:sym typeface="Cabin"/>
              </a:rPr>
              <a:t>- Tìm giá trị tốt nhất cho tham số Alpha bằng cách thử nghiệm các giá trị khác nhau thông qua kiểm tra chéo (cross-validation)</a:t>
            </a:r>
          </a:p>
          <a:p>
            <a:pPr algn="just">
              <a:lnSpc>
                <a:spcPts val="7425"/>
              </a:lnSpc>
            </a:pPr>
            <a:r>
              <a:rPr lang="en-US" sz="3300">
                <a:solidFill>
                  <a:srgbClr val="2E2E2E"/>
                </a:solidFill>
                <a:latin typeface="Cabin"/>
                <a:ea typeface="Cabin"/>
                <a:cs typeface="Cabin"/>
                <a:sym typeface="Cabin"/>
              </a:rPr>
              <a:t>- Xác định giá trị Alpha tối ưu bằng 0.1, giúp tối ưu mô hình Ridge để có kết quả dự đoán tốt nhất.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2585255" y="2008177"/>
            <a:ext cx="13117489" cy="5542978"/>
          </a:xfrm>
          <a:custGeom>
            <a:avLst/>
            <a:gdLst/>
            <a:ahLst/>
            <a:cxnLst/>
            <a:rect l="l" t="t" r="r" b="b"/>
            <a:pathLst>
              <a:path w="13117489" h="5542978">
                <a:moveTo>
                  <a:pt x="0" y="0"/>
                </a:moveTo>
                <a:lnTo>
                  <a:pt x="13117490" y="0"/>
                </a:lnTo>
                <a:lnTo>
                  <a:pt x="13117490" y="5542977"/>
                </a:lnTo>
                <a:lnTo>
                  <a:pt x="0" y="5542977"/>
                </a:lnTo>
                <a:lnTo>
                  <a:pt x="0" y="0"/>
                </a:lnTo>
                <a:close/>
              </a:path>
            </a:pathLst>
          </a:custGeom>
          <a:blipFill>
            <a:blip r:embed="rId2"/>
            <a:stretch>
              <a:fillRect t="-1512" b="-1512"/>
            </a:stretch>
          </a:blipFill>
        </p:spPr>
      </p:sp>
      <p:sp>
        <p:nvSpPr>
          <p:cNvPr id="3" name="TextBox 3"/>
          <p:cNvSpPr txBox="1"/>
          <p:nvPr/>
        </p:nvSpPr>
        <p:spPr>
          <a:xfrm>
            <a:off x="372298" y="60328"/>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5. Dự đoán tình hình kinh doanh qua mô hình hồi quy tuyến tính</a:t>
            </a:r>
          </a:p>
        </p:txBody>
      </p:sp>
      <p:sp>
        <p:nvSpPr>
          <p:cNvPr id="4" name="TextBox 4"/>
          <p:cNvSpPr txBox="1"/>
          <p:nvPr/>
        </p:nvSpPr>
        <p:spPr>
          <a:xfrm>
            <a:off x="0" y="1014420"/>
            <a:ext cx="5771932" cy="680715"/>
          </a:xfrm>
          <a:prstGeom prst="rect">
            <a:avLst/>
          </a:prstGeom>
        </p:spPr>
        <p:txBody>
          <a:bodyPr lIns="0" tIns="0" rIns="0" bIns="0" rtlCol="0" anchor="t">
            <a:spAutoFit/>
          </a:bodyPr>
          <a:lstStyle/>
          <a:p>
            <a:pPr marL="755668" lvl="1" indent="-377834" algn="l">
              <a:lnSpc>
                <a:spcPts val="5740"/>
              </a:lnSpc>
              <a:buFont typeface="Arial"/>
              <a:buChar char="•"/>
            </a:pPr>
            <a:r>
              <a:rPr lang="en-US" sz="3500" b="1">
                <a:solidFill>
                  <a:srgbClr val="2E2E2E"/>
                </a:solidFill>
                <a:latin typeface="Cabin Bold"/>
                <a:ea typeface="Cabin Bold"/>
                <a:cs typeface="Cabin Bold"/>
                <a:sym typeface="Cabin Bold"/>
              </a:rPr>
              <a:t>Dự đoán của mô hình:</a:t>
            </a:r>
          </a:p>
        </p:txBody>
      </p:sp>
      <p:sp>
        <p:nvSpPr>
          <p:cNvPr id="5" name="TextBox 5"/>
          <p:cNvSpPr txBox="1"/>
          <p:nvPr/>
        </p:nvSpPr>
        <p:spPr>
          <a:xfrm>
            <a:off x="156164" y="7730846"/>
            <a:ext cx="18131836" cy="1823085"/>
          </a:xfrm>
          <a:prstGeom prst="rect">
            <a:avLst/>
          </a:prstGeom>
        </p:spPr>
        <p:txBody>
          <a:bodyPr lIns="0" tIns="0" rIns="0" bIns="0" rtlCol="0" anchor="t">
            <a:spAutoFit/>
          </a:bodyPr>
          <a:lstStyle/>
          <a:p>
            <a:pPr algn="l">
              <a:lnSpc>
                <a:spcPts val="4920"/>
              </a:lnSpc>
              <a:spcBef>
                <a:spcPct val="0"/>
              </a:spcBef>
            </a:pPr>
            <a:r>
              <a:rPr lang="en-US" sz="3000" b="1">
                <a:solidFill>
                  <a:srgbClr val="2E2E2E"/>
                </a:solidFill>
                <a:latin typeface="Cabin Bold"/>
                <a:ea typeface="Cabin Bold"/>
                <a:cs typeface="Cabin Bold"/>
                <a:sym typeface="Cabin Bold"/>
              </a:rPr>
              <a:t>-&gt; Phương trình hồi quy tuyến tính có dạng:</a:t>
            </a:r>
          </a:p>
          <a:p>
            <a:pPr algn="ctr">
              <a:lnSpc>
                <a:spcPts val="4920"/>
              </a:lnSpc>
              <a:spcBef>
                <a:spcPct val="0"/>
              </a:spcBef>
            </a:pPr>
            <a:r>
              <a:rPr lang="en-US" sz="3000" b="1">
                <a:solidFill>
                  <a:srgbClr val="2E2E2E"/>
                </a:solidFill>
                <a:latin typeface="Cabin Bold"/>
                <a:ea typeface="Cabin Bold"/>
                <a:cs typeface="Cabin Bold"/>
                <a:sym typeface="Cabin Bold"/>
              </a:rPr>
              <a:t>Profit = 1820.24 + 1805.67.Revenue - 302.88.Sales_Qty + 36.83.Total_Promotion_Cost + 36.83.Discount_Cost - 2.34.Urban_Rural + ɛ</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5783764" y="1838011"/>
            <a:ext cx="12012915" cy="4672740"/>
          </a:xfrm>
          <a:custGeom>
            <a:avLst/>
            <a:gdLst/>
            <a:ahLst/>
            <a:cxnLst/>
            <a:rect l="l" t="t" r="r" b="b"/>
            <a:pathLst>
              <a:path w="12012915" h="4672740">
                <a:moveTo>
                  <a:pt x="0" y="0"/>
                </a:moveTo>
                <a:lnTo>
                  <a:pt x="12012914" y="0"/>
                </a:lnTo>
                <a:lnTo>
                  <a:pt x="12012914" y="4672740"/>
                </a:lnTo>
                <a:lnTo>
                  <a:pt x="0" y="4672740"/>
                </a:lnTo>
                <a:lnTo>
                  <a:pt x="0" y="0"/>
                </a:lnTo>
                <a:close/>
              </a:path>
            </a:pathLst>
          </a:custGeom>
          <a:blipFill>
            <a:blip r:embed="rId2"/>
            <a:stretch>
              <a:fillRect/>
            </a:stretch>
          </a:blipFill>
        </p:spPr>
      </p:sp>
      <p:sp>
        <p:nvSpPr>
          <p:cNvPr id="3" name="TextBox 3"/>
          <p:cNvSpPr txBox="1"/>
          <p:nvPr/>
        </p:nvSpPr>
        <p:spPr>
          <a:xfrm>
            <a:off x="372298" y="60328"/>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5. Dự đoán tình hình kinh doanh qua mô hình hồi quy tuyến tính</a:t>
            </a:r>
          </a:p>
        </p:txBody>
      </p:sp>
      <p:sp>
        <p:nvSpPr>
          <p:cNvPr id="4" name="TextBox 4"/>
          <p:cNvSpPr txBox="1"/>
          <p:nvPr/>
        </p:nvSpPr>
        <p:spPr>
          <a:xfrm>
            <a:off x="0" y="1014420"/>
            <a:ext cx="11153928" cy="680715"/>
          </a:xfrm>
          <a:prstGeom prst="rect">
            <a:avLst/>
          </a:prstGeom>
        </p:spPr>
        <p:txBody>
          <a:bodyPr lIns="0" tIns="0" rIns="0" bIns="0" rtlCol="0" anchor="t">
            <a:spAutoFit/>
          </a:bodyPr>
          <a:lstStyle/>
          <a:p>
            <a:pPr marL="755668" lvl="1" indent="-377834" algn="l">
              <a:lnSpc>
                <a:spcPts val="5740"/>
              </a:lnSpc>
              <a:buFont typeface="Arial"/>
              <a:buChar char="•"/>
            </a:pPr>
            <a:r>
              <a:rPr lang="en-US" sz="3500" b="1">
                <a:solidFill>
                  <a:srgbClr val="2E2E2E"/>
                </a:solidFill>
                <a:latin typeface="Cabin Bold"/>
                <a:ea typeface="Cabin Bold"/>
                <a:cs typeface="Cabin Bold"/>
                <a:sym typeface="Cabin Bold"/>
              </a:rPr>
              <a:t>Kiểm tra độ phù hợp của mô hình:</a:t>
            </a:r>
          </a:p>
        </p:txBody>
      </p:sp>
      <p:sp>
        <p:nvSpPr>
          <p:cNvPr id="5" name="TextBox 5"/>
          <p:cNvSpPr txBox="1"/>
          <p:nvPr/>
        </p:nvSpPr>
        <p:spPr>
          <a:xfrm>
            <a:off x="356645" y="1574860"/>
            <a:ext cx="5427119" cy="3818244"/>
          </a:xfrm>
          <a:prstGeom prst="rect">
            <a:avLst/>
          </a:prstGeom>
        </p:spPr>
        <p:txBody>
          <a:bodyPr lIns="0" tIns="0" rIns="0" bIns="0" rtlCol="0" anchor="t">
            <a:spAutoFit/>
          </a:bodyPr>
          <a:lstStyle/>
          <a:p>
            <a:pPr algn="l">
              <a:lnSpc>
                <a:spcPts val="7735"/>
              </a:lnSpc>
            </a:pPr>
            <a:r>
              <a:rPr lang="en-US" sz="3500" b="1">
                <a:solidFill>
                  <a:srgbClr val="2E2E2E"/>
                </a:solidFill>
                <a:latin typeface="Cabin Bold"/>
                <a:ea typeface="Cabin Bold"/>
                <a:cs typeface="Cabin Bold"/>
                <a:sym typeface="Cabin Bold"/>
              </a:rPr>
              <a:t>- Các chỉ số chính:</a:t>
            </a:r>
          </a:p>
          <a:p>
            <a:pPr algn="l">
              <a:lnSpc>
                <a:spcPts val="7735"/>
              </a:lnSpc>
            </a:pPr>
            <a:r>
              <a:rPr lang="en-US" sz="3500">
                <a:solidFill>
                  <a:srgbClr val="2E2E2E"/>
                </a:solidFill>
                <a:latin typeface="Cabin"/>
                <a:ea typeface="Cabin"/>
                <a:cs typeface="Cabin"/>
                <a:sym typeface="Cabin"/>
              </a:rPr>
              <a:t>+ MSE: 241712.39</a:t>
            </a:r>
          </a:p>
          <a:p>
            <a:pPr algn="l">
              <a:lnSpc>
                <a:spcPts val="7735"/>
              </a:lnSpc>
            </a:pPr>
            <a:r>
              <a:rPr lang="en-US" sz="3500">
                <a:solidFill>
                  <a:srgbClr val="2E2E2E"/>
                </a:solidFill>
                <a:latin typeface="Cabin"/>
                <a:ea typeface="Cabin"/>
                <a:cs typeface="Cabin"/>
                <a:sym typeface="Cabin"/>
              </a:rPr>
              <a:t>+ MAE: 241712.39</a:t>
            </a:r>
          </a:p>
          <a:p>
            <a:pPr algn="l">
              <a:lnSpc>
                <a:spcPts val="7735"/>
              </a:lnSpc>
            </a:pPr>
            <a:r>
              <a:rPr lang="en-US" sz="3500">
                <a:solidFill>
                  <a:srgbClr val="2E2E2E"/>
                </a:solidFill>
                <a:latin typeface="Cabin"/>
                <a:ea typeface="Cabin"/>
                <a:cs typeface="Cabin"/>
                <a:sym typeface="Cabin"/>
              </a:rPr>
              <a:t>+ R-squared: 0.9201  </a:t>
            </a:r>
          </a:p>
        </p:txBody>
      </p:sp>
      <p:sp>
        <p:nvSpPr>
          <p:cNvPr id="6" name="TextBox 6"/>
          <p:cNvSpPr txBox="1"/>
          <p:nvPr/>
        </p:nvSpPr>
        <p:spPr>
          <a:xfrm>
            <a:off x="372298" y="6148815"/>
            <a:ext cx="17424380" cy="3897879"/>
          </a:xfrm>
          <a:prstGeom prst="rect">
            <a:avLst/>
          </a:prstGeom>
        </p:spPr>
        <p:txBody>
          <a:bodyPr lIns="0" tIns="0" rIns="0" bIns="0" rtlCol="0" anchor="t">
            <a:spAutoFit/>
          </a:bodyPr>
          <a:lstStyle/>
          <a:p>
            <a:pPr marL="690900" lvl="1" indent="-345450" algn="just">
              <a:lnSpc>
                <a:spcPts val="5248"/>
              </a:lnSpc>
              <a:buFont typeface="Arial"/>
              <a:buChar char="•"/>
            </a:pPr>
            <a:r>
              <a:rPr lang="en-US" sz="3200" b="1">
                <a:solidFill>
                  <a:srgbClr val="2E2E2E"/>
                </a:solidFill>
                <a:latin typeface="Cabin Bold"/>
                <a:ea typeface="Cabin Bold"/>
                <a:cs typeface="Cabin Bold"/>
                <a:sym typeface="Cabin Bold"/>
              </a:rPr>
              <a:t>Nhận xét:</a:t>
            </a:r>
          </a:p>
          <a:p>
            <a:pPr algn="just">
              <a:lnSpc>
                <a:spcPts val="5248"/>
              </a:lnSpc>
            </a:pPr>
            <a:r>
              <a:rPr lang="en-US" sz="3200">
                <a:solidFill>
                  <a:srgbClr val="2E2E2E"/>
                </a:solidFill>
                <a:latin typeface="Cabin"/>
                <a:ea typeface="Cabin"/>
                <a:cs typeface="Cabin"/>
                <a:sym typeface="Cabin"/>
              </a:rPr>
              <a:t>- Hệ số MSE bằng MAE cho thấy ít có sự khác biệt giữa giá trị thực và giá trị dự đoán khi tính theo các giá trị tuyệt đối. Mô hình Ridge hồi quy hoạt động tốt khi MAE và MSE tương đương nhau.</a:t>
            </a:r>
          </a:p>
          <a:p>
            <a:pPr algn="just">
              <a:lnSpc>
                <a:spcPts val="5248"/>
              </a:lnSpc>
            </a:pPr>
            <a:r>
              <a:rPr lang="en-US" sz="3200">
                <a:solidFill>
                  <a:srgbClr val="2E2E2E"/>
                </a:solidFill>
                <a:latin typeface="Cabin"/>
                <a:ea typeface="Cabin"/>
                <a:cs typeface="Cabin"/>
                <a:sym typeface="Cabin"/>
              </a:rPr>
              <a:t>- Mô hình Ridge hồi quy đạt hiệu suất cao, với 92% sự biến thiên của biến phụ thuộc được giải thích bởi các biến độc lập đưa vào mô hình. Còn lại 8% được giải thích bởi các yếu tố khác chưa có điều kiện đưa vào mô hình.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6879327" y="1695136"/>
            <a:ext cx="11225769" cy="6819654"/>
          </a:xfrm>
          <a:custGeom>
            <a:avLst/>
            <a:gdLst/>
            <a:ahLst/>
            <a:cxnLst/>
            <a:rect l="l" t="t" r="r" b="b"/>
            <a:pathLst>
              <a:path w="11225769" h="6819654">
                <a:moveTo>
                  <a:pt x="0" y="0"/>
                </a:moveTo>
                <a:lnTo>
                  <a:pt x="11225768" y="0"/>
                </a:lnTo>
                <a:lnTo>
                  <a:pt x="11225768" y="6819654"/>
                </a:lnTo>
                <a:lnTo>
                  <a:pt x="0" y="6819654"/>
                </a:lnTo>
                <a:lnTo>
                  <a:pt x="0" y="0"/>
                </a:lnTo>
                <a:close/>
              </a:path>
            </a:pathLst>
          </a:custGeom>
          <a:blipFill>
            <a:blip r:embed="rId2"/>
            <a:stretch>
              <a:fillRect/>
            </a:stretch>
          </a:blipFill>
        </p:spPr>
      </p:sp>
      <p:sp>
        <p:nvSpPr>
          <p:cNvPr id="3" name="TextBox 3"/>
          <p:cNvSpPr txBox="1"/>
          <p:nvPr/>
        </p:nvSpPr>
        <p:spPr>
          <a:xfrm>
            <a:off x="372298" y="60328"/>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5. Dự đoán tình hình kinh doanh qua mô hình hồi quy tuyến tính</a:t>
            </a:r>
          </a:p>
        </p:txBody>
      </p:sp>
      <p:sp>
        <p:nvSpPr>
          <p:cNvPr id="4" name="TextBox 4"/>
          <p:cNvSpPr txBox="1"/>
          <p:nvPr/>
        </p:nvSpPr>
        <p:spPr>
          <a:xfrm>
            <a:off x="0" y="1014420"/>
            <a:ext cx="10134600" cy="659027"/>
          </a:xfrm>
          <a:prstGeom prst="rect">
            <a:avLst/>
          </a:prstGeom>
        </p:spPr>
        <p:txBody>
          <a:bodyPr wrap="square" lIns="0" tIns="0" rIns="0" bIns="0" rtlCol="0" anchor="t">
            <a:spAutoFit/>
          </a:bodyPr>
          <a:lstStyle/>
          <a:p>
            <a:pPr marL="755668" lvl="1" indent="-377834" algn="l">
              <a:lnSpc>
                <a:spcPts val="5740"/>
              </a:lnSpc>
              <a:buFont typeface="Arial"/>
              <a:buChar char="•"/>
            </a:pPr>
            <a:r>
              <a:rPr lang="en-US" sz="3500" b="1" dirty="0" err="1">
                <a:solidFill>
                  <a:srgbClr val="2E2E2E"/>
                </a:solidFill>
                <a:latin typeface="Cabin Bold"/>
                <a:ea typeface="Cabin Bold"/>
                <a:cs typeface="Cabin Bold"/>
                <a:sym typeface="Cabin Bold"/>
              </a:rPr>
              <a:t>Biểu</a:t>
            </a:r>
            <a:r>
              <a:rPr lang="en-US" sz="3500" b="1" dirty="0">
                <a:solidFill>
                  <a:srgbClr val="2E2E2E"/>
                </a:solidFill>
                <a:latin typeface="Cabin Bold"/>
                <a:ea typeface="Cabin Bold"/>
                <a:cs typeface="Cabin Bold"/>
                <a:sym typeface="Cabin Bold"/>
              </a:rPr>
              <a:t> </a:t>
            </a:r>
            <a:r>
              <a:rPr lang="en-US" sz="3500" b="1" dirty="0" err="1">
                <a:solidFill>
                  <a:srgbClr val="2E2E2E"/>
                </a:solidFill>
                <a:latin typeface="Cabin Bold"/>
                <a:ea typeface="Cabin Bold"/>
                <a:cs typeface="Cabin Bold"/>
                <a:sym typeface="Cabin Bold"/>
              </a:rPr>
              <a:t>đồ</a:t>
            </a:r>
            <a:r>
              <a:rPr lang="en-US" sz="3500" b="1" dirty="0">
                <a:solidFill>
                  <a:srgbClr val="2E2E2E"/>
                </a:solidFill>
                <a:latin typeface="Cabin Bold"/>
                <a:ea typeface="Cabin Bold"/>
                <a:cs typeface="Cabin Bold"/>
                <a:sym typeface="Cabin Bold"/>
              </a:rPr>
              <a:t> </a:t>
            </a:r>
            <a:r>
              <a:rPr lang="en-US" sz="3500" b="1" dirty="0" err="1">
                <a:solidFill>
                  <a:srgbClr val="2E2E2E"/>
                </a:solidFill>
                <a:latin typeface="Cabin Bold"/>
                <a:ea typeface="Cabin Bold"/>
                <a:cs typeface="Cabin Bold"/>
                <a:sym typeface="Cabin Bold"/>
              </a:rPr>
              <a:t>phần</a:t>
            </a:r>
            <a:r>
              <a:rPr lang="en-US" sz="3500" b="1" dirty="0">
                <a:solidFill>
                  <a:srgbClr val="2E2E2E"/>
                </a:solidFill>
                <a:latin typeface="Cabin Bold"/>
                <a:ea typeface="Cabin Bold"/>
                <a:cs typeface="Cabin Bold"/>
                <a:sym typeface="Cabin Bold"/>
              </a:rPr>
              <a:t> </a:t>
            </a:r>
            <a:r>
              <a:rPr lang="en-US" sz="3500" b="1" dirty="0" err="1">
                <a:solidFill>
                  <a:srgbClr val="2E2E2E"/>
                </a:solidFill>
                <a:latin typeface="Cabin Bold"/>
                <a:ea typeface="Cabin Bold"/>
                <a:cs typeface="Cabin Bold"/>
                <a:sym typeface="Cabin Bold"/>
              </a:rPr>
              <a:t>dư</a:t>
            </a:r>
            <a:r>
              <a:rPr lang="en-US" sz="3500" b="1" dirty="0">
                <a:solidFill>
                  <a:srgbClr val="2E2E2E"/>
                </a:solidFill>
                <a:latin typeface="Cabin Bold"/>
                <a:ea typeface="Cabin Bold"/>
                <a:cs typeface="Cabin Bold"/>
                <a:sym typeface="Cabin Bold"/>
              </a:rPr>
              <a:t> so </a:t>
            </a:r>
            <a:r>
              <a:rPr lang="en-US" sz="3500" b="1" dirty="0" err="1">
                <a:solidFill>
                  <a:srgbClr val="2E2E2E"/>
                </a:solidFill>
                <a:latin typeface="Cabin Bold"/>
                <a:ea typeface="Cabin Bold"/>
                <a:cs typeface="Cabin Bold"/>
                <a:sym typeface="Cabin Bold"/>
              </a:rPr>
              <a:t>với</a:t>
            </a:r>
            <a:r>
              <a:rPr lang="en-US" sz="3500" b="1" dirty="0">
                <a:solidFill>
                  <a:srgbClr val="2E2E2E"/>
                </a:solidFill>
                <a:latin typeface="Cabin Bold"/>
                <a:ea typeface="Cabin Bold"/>
                <a:cs typeface="Cabin Bold"/>
                <a:sym typeface="Cabin Bold"/>
              </a:rPr>
              <a:t> </a:t>
            </a:r>
            <a:r>
              <a:rPr lang="en-US" sz="3500" b="1" dirty="0" err="1">
                <a:solidFill>
                  <a:srgbClr val="2E2E2E"/>
                </a:solidFill>
                <a:latin typeface="Cabin Bold"/>
                <a:ea typeface="Cabin Bold"/>
                <a:cs typeface="Cabin Bold"/>
                <a:sym typeface="Cabin Bold"/>
              </a:rPr>
              <a:t>giá</a:t>
            </a:r>
            <a:r>
              <a:rPr lang="en-US" sz="3500" b="1" dirty="0">
                <a:solidFill>
                  <a:srgbClr val="2E2E2E"/>
                </a:solidFill>
                <a:latin typeface="Cabin Bold"/>
                <a:ea typeface="Cabin Bold"/>
                <a:cs typeface="Cabin Bold"/>
                <a:sym typeface="Cabin Bold"/>
              </a:rPr>
              <a:t> </a:t>
            </a:r>
            <a:r>
              <a:rPr lang="en-US" sz="3500" b="1" dirty="0" err="1">
                <a:solidFill>
                  <a:srgbClr val="2E2E2E"/>
                </a:solidFill>
                <a:latin typeface="Cabin Bold"/>
                <a:ea typeface="Cabin Bold"/>
                <a:cs typeface="Cabin Bold"/>
                <a:sym typeface="Cabin Bold"/>
              </a:rPr>
              <a:t>trị</a:t>
            </a:r>
            <a:r>
              <a:rPr lang="en-US" sz="3500" b="1" dirty="0">
                <a:solidFill>
                  <a:srgbClr val="2E2E2E"/>
                </a:solidFill>
                <a:latin typeface="Cabin Bold"/>
                <a:ea typeface="Cabin Bold"/>
                <a:cs typeface="Cabin Bold"/>
                <a:sym typeface="Cabin Bold"/>
              </a:rPr>
              <a:t> </a:t>
            </a:r>
            <a:r>
              <a:rPr lang="en-US" sz="3500" b="1" dirty="0" err="1">
                <a:solidFill>
                  <a:srgbClr val="2E2E2E"/>
                </a:solidFill>
                <a:latin typeface="Cabin Bold"/>
                <a:ea typeface="Cabin Bold"/>
                <a:cs typeface="Cabin Bold"/>
                <a:sym typeface="Cabin Bold"/>
              </a:rPr>
              <a:t>dự</a:t>
            </a:r>
            <a:r>
              <a:rPr lang="en-US" sz="3500" b="1" dirty="0">
                <a:solidFill>
                  <a:srgbClr val="2E2E2E"/>
                </a:solidFill>
                <a:latin typeface="Cabin Bold"/>
                <a:ea typeface="Cabin Bold"/>
                <a:cs typeface="Cabin Bold"/>
                <a:sym typeface="Cabin Bold"/>
              </a:rPr>
              <a:t> </a:t>
            </a:r>
            <a:r>
              <a:rPr lang="en-US" sz="3500" b="1" dirty="0" err="1">
                <a:solidFill>
                  <a:srgbClr val="2E2E2E"/>
                </a:solidFill>
                <a:latin typeface="Cabin Bold"/>
                <a:ea typeface="Cabin Bold"/>
                <a:cs typeface="Cabin Bold"/>
                <a:sym typeface="Cabin Bold"/>
              </a:rPr>
              <a:t>đoán</a:t>
            </a:r>
            <a:r>
              <a:rPr lang="en-US" sz="3500" b="1" dirty="0">
                <a:solidFill>
                  <a:srgbClr val="2E2E2E"/>
                </a:solidFill>
                <a:latin typeface="Cabin Bold"/>
                <a:ea typeface="Cabin Bold"/>
                <a:cs typeface="Cabin Bold"/>
                <a:sym typeface="Cabin Bold"/>
              </a:rPr>
              <a:t>:</a:t>
            </a:r>
          </a:p>
        </p:txBody>
      </p:sp>
      <p:sp>
        <p:nvSpPr>
          <p:cNvPr id="5" name="TextBox 5"/>
          <p:cNvSpPr txBox="1"/>
          <p:nvPr/>
        </p:nvSpPr>
        <p:spPr>
          <a:xfrm>
            <a:off x="200475" y="1647511"/>
            <a:ext cx="6403513" cy="7487530"/>
          </a:xfrm>
          <a:prstGeom prst="rect">
            <a:avLst/>
          </a:prstGeom>
        </p:spPr>
        <p:txBody>
          <a:bodyPr lIns="0" tIns="0" rIns="0" bIns="0" rtlCol="0" anchor="t">
            <a:spAutoFit/>
          </a:bodyPr>
          <a:lstStyle/>
          <a:p>
            <a:pPr algn="just">
              <a:lnSpc>
                <a:spcPts val="5423"/>
              </a:lnSpc>
            </a:pPr>
            <a:r>
              <a:rPr lang="en-US" sz="2900">
                <a:solidFill>
                  <a:srgbClr val="2E2E2E"/>
                </a:solidFill>
                <a:latin typeface="Cabin"/>
                <a:ea typeface="Cabin"/>
                <a:cs typeface="Cabin"/>
                <a:sym typeface="Cabin"/>
              </a:rPr>
              <a:t>- Các phần dư phân bố ngẫu nhiên xung quanh trục hoành (x=0), cho thấy mô hình không có xu hướng lỗi hệ thống (bias).</a:t>
            </a:r>
          </a:p>
          <a:p>
            <a:pPr algn="just">
              <a:lnSpc>
                <a:spcPts val="5423"/>
              </a:lnSpc>
            </a:pPr>
            <a:r>
              <a:rPr lang="en-US" sz="2900">
                <a:solidFill>
                  <a:srgbClr val="2E2E2E"/>
                </a:solidFill>
                <a:latin typeface="Cabin"/>
                <a:ea typeface="Cabin"/>
                <a:cs typeface="Cabin"/>
                <a:sym typeface="Cabin"/>
              </a:rPr>
              <a:t>- Ở các giá trị fitted nhỏ hơn, phần dư tập trung nhiều hơn, thể hiện dự đoán chính xác hơn.</a:t>
            </a:r>
          </a:p>
          <a:p>
            <a:pPr algn="just">
              <a:lnSpc>
                <a:spcPts val="5423"/>
              </a:lnSpc>
            </a:pPr>
            <a:r>
              <a:rPr lang="en-US" sz="2900">
                <a:solidFill>
                  <a:srgbClr val="2E2E2E"/>
                </a:solidFill>
                <a:latin typeface="Cabin"/>
                <a:ea typeface="Cabin"/>
                <a:cs typeface="Cabin"/>
                <a:sym typeface="Cabin"/>
              </a:rPr>
              <a:t>- Ở các giá trị fitted lớn hơn, phần dư phân tán rộng hơn, cho thấy mô hình có thể gặp khó khăn trong việc dự đoán những giá trị lớn.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6769491" y="2151597"/>
            <a:ext cx="11325423" cy="7106703"/>
          </a:xfrm>
          <a:custGeom>
            <a:avLst/>
            <a:gdLst/>
            <a:ahLst/>
            <a:cxnLst/>
            <a:rect l="l" t="t" r="r" b="b"/>
            <a:pathLst>
              <a:path w="11325423" h="7106703">
                <a:moveTo>
                  <a:pt x="0" y="0"/>
                </a:moveTo>
                <a:lnTo>
                  <a:pt x="11325423" y="0"/>
                </a:lnTo>
                <a:lnTo>
                  <a:pt x="11325423" y="7106703"/>
                </a:lnTo>
                <a:lnTo>
                  <a:pt x="0" y="7106703"/>
                </a:lnTo>
                <a:lnTo>
                  <a:pt x="0" y="0"/>
                </a:lnTo>
                <a:close/>
              </a:path>
            </a:pathLst>
          </a:custGeom>
          <a:blipFill>
            <a:blip r:embed="rId2"/>
            <a:stretch>
              <a:fillRect/>
            </a:stretch>
          </a:blipFill>
        </p:spPr>
      </p:sp>
      <p:sp>
        <p:nvSpPr>
          <p:cNvPr id="3" name="TextBox 3"/>
          <p:cNvSpPr txBox="1"/>
          <p:nvPr/>
        </p:nvSpPr>
        <p:spPr>
          <a:xfrm>
            <a:off x="372298" y="60328"/>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5. Dự đoán tình hình kinh doanh qua mô hình hồi quy tuyến tính</a:t>
            </a:r>
          </a:p>
        </p:txBody>
      </p:sp>
      <p:sp>
        <p:nvSpPr>
          <p:cNvPr id="4" name="TextBox 4"/>
          <p:cNvSpPr txBox="1"/>
          <p:nvPr/>
        </p:nvSpPr>
        <p:spPr>
          <a:xfrm>
            <a:off x="0" y="1022345"/>
            <a:ext cx="10621502" cy="680715"/>
          </a:xfrm>
          <a:prstGeom prst="rect">
            <a:avLst/>
          </a:prstGeom>
        </p:spPr>
        <p:txBody>
          <a:bodyPr lIns="0" tIns="0" rIns="0" bIns="0" rtlCol="0" anchor="t">
            <a:spAutoFit/>
          </a:bodyPr>
          <a:lstStyle/>
          <a:p>
            <a:pPr marL="755668" lvl="1" indent="-377834" algn="l">
              <a:lnSpc>
                <a:spcPts val="5740"/>
              </a:lnSpc>
              <a:buFont typeface="Arial"/>
              <a:buChar char="•"/>
            </a:pPr>
            <a:r>
              <a:rPr lang="en-US" sz="3500" b="1">
                <a:solidFill>
                  <a:srgbClr val="2E2E2E"/>
                </a:solidFill>
                <a:latin typeface="Cabin Bold"/>
                <a:ea typeface="Cabin Bold"/>
                <a:cs typeface="Cabin Bold"/>
                <a:sym typeface="Cabin Bold"/>
              </a:rPr>
              <a:t>Đồ thị thể hiện phân phối của phần dư:</a:t>
            </a:r>
          </a:p>
        </p:txBody>
      </p:sp>
      <p:sp>
        <p:nvSpPr>
          <p:cNvPr id="5" name="TextBox 5"/>
          <p:cNvSpPr txBox="1"/>
          <p:nvPr/>
        </p:nvSpPr>
        <p:spPr>
          <a:xfrm>
            <a:off x="172892" y="1890780"/>
            <a:ext cx="6403513" cy="6993247"/>
          </a:xfrm>
          <a:prstGeom prst="rect">
            <a:avLst/>
          </a:prstGeom>
        </p:spPr>
        <p:txBody>
          <a:bodyPr lIns="0" tIns="0" rIns="0" bIns="0" rtlCol="0" anchor="t">
            <a:spAutoFit/>
          </a:bodyPr>
          <a:lstStyle/>
          <a:p>
            <a:pPr algn="just">
              <a:lnSpc>
                <a:spcPts val="5610"/>
              </a:lnSpc>
            </a:pPr>
            <a:r>
              <a:rPr lang="en-US" sz="3000">
                <a:solidFill>
                  <a:srgbClr val="2E2E2E"/>
                </a:solidFill>
                <a:latin typeface="Cabin"/>
                <a:ea typeface="Cabin"/>
                <a:cs typeface="Cabin"/>
                <a:sym typeface="Cabin"/>
              </a:rPr>
              <a:t>- Đỉnh phân phối của phần dư nằm gần giá trị 0, cho thấy phần dư chủ yếu tuân theo giả định phân phối chuẩn, đồng thời cũng cho thấy mô hình dự đoán khá chính xác cho hầu hết các điểm dữ liệu.</a:t>
            </a:r>
          </a:p>
          <a:p>
            <a:pPr algn="just">
              <a:lnSpc>
                <a:spcPts val="5610"/>
              </a:lnSpc>
            </a:pPr>
            <a:r>
              <a:rPr lang="en-US" sz="3000">
                <a:solidFill>
                  <a:srgbClr val="2E2E2E"/>
                </a:solidFill>
                <a:latin typeface="Cabin"/>
                <a:ea typeface="Cabin"/>
                <a:cs typeface="Cabin"/>
                <a:sym typeface="Cabin"/>
              </a:rPr>
              <a:t>- Một số phần dư có giá trị lớn, cả dương lẫn âm, gây ra sự lệch chuẩn và tồn tại đuôi dài ở hai phía của đồ thị, ảnh hưởng đến sự chính xác của mô hình.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7225591" y="2261636"/>
            <a:ext cx="10862110" cy="6788819"/>
          </a:xfrm>
          <a:custGeom>
            <a:avLst/>
            <a:gdLst/>
            <a:ahLst/>
            <a:cxnLst/>
            <a:rect l="l" t="t" r="r" b="b"/>
            <a:pathLst>
              <a:path w="10862110" h="6788819">
                <a:moveTo>
                  <a:pt x="0" y="0"/>
                </a:moveTo>
                <a:lnTo>
                  <a:pt x="10862110" y="0"/>
                </a:lnTo>
                <a:lnTo>
                  <a:pt x="10862110" y="6788819"/>
                </a:lnTo>
                <a:lnTo>
                  <a:pt x="0" y="6788819"/>
                </a:lnTo>
                <a:lnTo>
                  <a:pt x="0" y="0"/>
                </a:lnTo>
                <a:close/>
              </a:path>
            </a:pathLst>
          </a:custGeom>
          <a:blipFill>
            <a:blip r:embed="rId2"/>
            <a:stretch>
              <a:fillRect/>
            </a:stretch>
          </a:blipFill>
        </p:spPr>
      </p:sp>
      <p:sp>
        <p:nvSpPr>
          <p:cNvPr id="3" name="TextBox 3"/>
          <p:cNvSpPr txBox="1"/>
          <p:nvPr/>
        </p:nvSpPr>
        <p:spPr>
          <a:xfrm>
            <a:off x="372298" y="60328"/>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5. Dự đoán tình hình kinh doanh qua mô hình hồi quy tuyến tính</a:t>
            </a:r>
          </a:p>
        </p:txBody>
      </p:sp>
      <p:sp>
        <p:nvSpPr>
          <p:cNvPr id="4" name="TextBox 4"/>
          <p:cNvSpPr txBox="1"/>
          <p:nvPr/>
        </p:nvSpPr>
        <p:spPr>
          <a:xfrm>
            <a:off x="0" y="1051297"/>
            <a:ext cx="10856918" cy="680715"/>
          </a:xfrm>
          <a:prstGeom prst="rect">
            <a:avLst/>
          </a:prstGeom>
        </p:spPr>
        <p:txBody>
          <a:bodyPr lIns="0" tIns="0" rIns="0" bIns="0" rtlCol="0" anchor="t">
            <a:spAutoFit/>
          </a:bodyPr>
          <a:lstStyle/>
          <a:p>
            <a:pPr marL="755668" lvl="1" indent="-377834" algn="l">
              <a:lnSpc>
                <a:spcPts val="5740"/>
              </a:lnSpc>
              <a:buFont typeface="Arial"/>
              <a:buChar char="•"/>
            </a:pPr>
            <a:r>
              <a:rPr lang="en-US" sz="3500" b="1">
                <a:solidFill>
                  <a:srgbClr val="2E2E2E"/>
                </a:solidFill>
                <a:latin typeface="Cabin Bold"/>
                <a:ea typeface="Cabin Bold"/>
                <a:cs typeface="Cabin Bold"/>
                <a:sym typeface="Cabin Bold"/>
              </a:rPr>
              <a:t>Đồ thị thể hiện giá trị thực tế so với giá trị dự đoán:</a:t>
            </a:r>
          </a:p>
        </p:txBody>
      </p:sp>
      <p:sp>
        <p:nvSpPr>
          <p:cNvPr id="5" name="TextBox 5"/>
          <p:cNvSpPr txBox="1"/>
          <p:nvPr/>
        </p:nvSpPr>
        <p:spPr>
          <a:xfrm>
            <a:off x="152400" y="1706985"/>
            <a:ext cx="6737138" cy="7698097"/>
          </a:xfrm>
          <a:prstGeom prst="rect">
            <a:avLst/>
          </a:prstGeom>
        </p:spPr>
        <p:txBody>
          <a:bodyPr lIns="0" tIns="0" rIns="0" bIns="0" rtlCol="0" anchor="t">
            <a:spAutoFit/>
          </a:bodyPr>
          <a:lstStyle/>
          <a:p>
            <a:pPr algn="just">
              <a:lnSpc>
                <a:spcPts val="5610"/>
              </a:lnSpc>
            </a:pPr>
            <a:r>
              <a:rPr lang="en-US" sz="3000" b="1">
                <a:solidFill>
                  <a:srgbClr val="2E2E2E"/>
                </a:solidFill>
                <a:latin typeface="Cabin Bold"/>
                <a:ea typeface="Cabin Bold"/>
                <a:cs typeface="Cabin Bold"/>
                <a:sym typeface="Cabin Bold"/>
              </a:rPr>
              <a:t>- </a:t>
            </a:r>
            <a:r>
              <a:rPr lang="en-US" sz="3000">
                <a:solidFill>
                  <a:srgbClr val="2E2E2E"/>
                </a:solidFill>
                <a:latin typeface="Cabin"/>
                <a:ea typeface="Cabin"/>
                <a:cs typeface="Cabin"/>
                <a:sym typeface="Cabin"/>
              </a:rPr>
              <a:t>Các điểm dữ liệu nằm gần đường chéo cho thấy mô hình dự doán giá trị lợi nhuận khá chính xác so với giá trị thực tế.</a:t>
            </a:r>
          </a:p>
          <a:p>
            <a:pPr algn="just">
              <a:lnSpc>
                <a:spcPts val="5610"/>
              </a:lnSpc>
            </a:pPr>
            <a:r>
              <a:rPr lang="en-US" sz="3000">
                <a:solidFill>
                  <a:srgbClr val="2E2E2E"/>
                </a:solidFill>
                <a:latin typeface="Cabin"/>
                <a:ea typeface="Cabin"/>
                <a:cs typeface="Cabin"/>
                <a:sym typeface="Cabin"/>
              </a:rPr>
              <a:t>- Khi giá trị lợi nhuận thực tế tăng, giá trị dự đoán cũng tăng, điều này thể hiện rằng mô hình hoạt động tốt.</a:t>
            </a:r>
          </a:p>
          <a:p>
            <a:pPr algn="just">
              <a:lnSpc>
                <a:spcPts val="5610"/>
              </a:lnSpc>
            </a:pPr>
            <a:r>
              <a:rPr lang="en-US" sz="3000">
                <a:solidFill>
                  <a:srgbClr val="2E2E2E"/>
                </a:solidFill>
                <a:latin typeface="Cabin"/>
                <a:ea typeface="Cabin"/>
                <a:cs typeface="Cabin"/>
                <a:sym typeface="Cabin"/>
              </a:rPr>
              <a:t>- Một số điểm nằm cách xa đường chéo cho thấy mô hình có thể gặp khó khăn trong việc dự đoán chính xác một số trường hợp đặc biệt hoặc có sự xuất hiện của số ngoại lai.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TextBox 2"/>
          <p:cNvSpPr txBox="1"/>
          <p:nvPr/>
        </p:nvSpPr>
        <p:spPr>
          <a:xfrm>
            <a:off x="372298" y="60328"/>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6. Kết luận</a:t>
            </a:r>
          </a:p>
        </p:txBody>
      </p:sp>
      <p:sp>
        <p:nvSpPr>
          <p:cNvPr id="3" name="TextBox 3"/>
          <p:cNvSpPr txBox="1"/>
          <p:nvPr/>
        </p:nvSpPr>
        <p:spPr>
          <a:xfrm>
            <a:off x="365805" y="1087445"/>
            <a:ext cx="17556391" cy="8740895"/>
          </a:xfrm>
          <a:prstGeom prst="rect">
            <a:avLst/>
          </a:prstGeom>
        </p:spPr>
        <p:txBody>
          <a:bodyPr lIns="0" tIns="0" rIns="0" bIns="0" rtlCol="0" anchor="t">
            <a:spAutoFit/>
          </a:bodyPr>
          <a:lstStyle/>
          <a:p>
            <a:pPr marL="669311" lvl="1" indent="-334655" algn="just">
              <a:lnSpc>
                <a:spcPts val="5394"/>
              </a:lnSpc>
              <a:buFont typeface="Arial"/>
              <a:buChar char="•"/>
            </a:pPr>
            <a:r>
              <a:rPr lang="en-US" sz="3100" b="1">
                <a:solidFill>
                  <a:srgbClr val="2E2E2E"/>
                </a:solidFill>
                <a:latin typeface="Cabin Bold"/>
                <a:ea typeface="Cabin Bold"/>
                <a:cs typeface="Cabin Bold"/>
                <a:sym typeface="Cabin Bold"/>
              </a:rPr>
              <a:t>Insight từ dashboard và đề xuất cho bộ phận Logistics:</a:t>
            </a:r>
          </a:p>
          <a:p>
            <a:pPr algn="just">
              <a:lnSpc>
                <a:spcPts val="5394"/>
              </a:lnSpc>
            </a:pPr>
            <a:r>
              <a:rPr lang="en-US" sz="3100" b="1">
                <a:solidFill>
                  <a:srgbClr val="2E2E2E"/>
                </a:solidFill>
                <a:latin typeface="Cabin Bold"/>
                <a:ea typeface="Cabin Bold"/>
                <a:cs typeface="Cabin Bold"/>
                <a:sym typeface="Cabin Bold"/>
              </a:rPr>
              <a:t>- Phân phối theo tỉnh/thành phố:</a:t>
            </a:r>
          </a:p>
          <a:p>
            <a:pPr algn="just">
              <a:lnSpc>
                <a:spcPts val="5394"/>
              </a:lnSpc>
            </a:pPr>
            <a:r>
              <a:rPr lang="en-US" sz="3100" b="1">
                <a:solidFill>
                  <a:srgbClr val="2E2E2E"/>
                </a:solidFill>
                <a:latin typeface="Cabin Bold"/>
                <a:ea typeface="Cabin Bold"/>
                <a:cs typeface="Cabin Bold"/>
                <a:sym typeface="Cabin Bold"/>
              </a:rPr>
              <a:t>     </a:t>
            </a:r>
            <a:r>
              <a:rPr lang="en-US" sz="3100">
                <a:solidFill>
                  <a:srgbClr val="2E2E2E"/>
                </a:solidFill>
                <a:latin typeface="Cabin"/>
                <a:ea typeface="Cabin"/>
                <a:cs typeface="Cabin"/>
                <a:sym typeface="Cabin"/>
              </a:rPr>
              <a:t>   + </a:t>
            </a:r>
            <a:r>
              <a:rPr lang="en-US" sz="3100" b="1">
                <a:solidFill>
                  <a:srgbClr val="2E2E2E"/>
                </a:solidFill>
                <a:latin typeface="Cabin Bold"/>
                <a:ea typeface="Cabin Bold"/>
                <a:cs typeface="Cabin Bold"/>
                <a:sym typeface="Cabin Bold"/>
              </a:rPr>
              <a:t>Thành phố Hà Nội</a:t>
            </a:r>
            <a:r>
              <a:rPr lang="en-US" sz="3100">
                <a:solidFill>
                  <a:srgbClr val="2E2E2E"/>
                </a:solidFill>
                <a:latin typeface="Cabin"/>
                <a:ea typeface="Cabin"/>
                <a:cs typeface="Cabin"/>
                <a:sym typeface="Cabin"/>
              </a:rPr>
              <a:t> là khu vực chính tạo ra doanh thu, chiếm phần lớn lợi nhuận trong khu vực. Từ đó đề xuất tăng cường kho hàng và nguồn lực vận chuyển hàng hóa tại Hà Nội để đáp ứng nhanh nhu cầu của khách hàng. Đồng thời tối ưu hóa các tuyến vận chuyển giữa các thành phố để giảm thời gian giao hàng.</a:t>
            </a:r>
          </a:p>
          <a:p>
            <a:pPr algn="just">
              <a:lnSpc>
                <a:spcPts val="5394"/>
              </a:lnSpc>
            </a:pPr>
            <a:r>
              <a:rPr lang="en-US" sz="3100" b="1">
                <a:solidFill>
                  <a:srgbClr val="2E2E2E"/>
                </a:solidFill>
                <a:latin typeface="Cabin Bold"/>
                <a:ea typeface="Cabin Bold"/>
                <a:cs typeface="Cabin Bold"/>
                <a:sym typeface="Cabin Bold"/>
              </a:rPr>
              <a:t>- Ưu tiên vận chuyển cho kênh bán hàng hiệu quả:</a:t>
            </a:r>
          </a:p>
          <a:p>
            <a:pPr algn="just">
              <a:lnSpc>
                <a:spcPts val="5394"/>
              </a:lnSpc>
            </a:pPr>
            <a:r>
              <a:rPr lang="en-US" sz="3100">
                <a:solidFill>
                  <a:srgbClr val="2E2E2E"/>
                </a:solidFill>
                <a:latin typeface="Cabin"/>
                <a:ea typeface="Cabin"/>
                <a:cs typeface="Cabin"/>
                <a:sym typeface="Cabin"/>
              </a:rPr>
              <a:t>        + Kênh bán hàng </a:t>
            </a:r>
            <a:r>
              <a:rPr lang="en-US" sz="3100" b="1">
                <a:solidFill>
                  <a:srgbClr val="2E2E2E"/>
                </a:solidFill>
                <a:latin typeface="Cabin Bold"/>
                <a:ea typeface="Cabin Bold"/>
                <a:cs typeface="Cabin Bold"/>
                <a:sym typeface="Cabin Bold"/>
              </a:rPr>
              <a:t>Off Premise</a:t>
            </a:r>
            <a:r>
              <a:rPr lang="en-US" sz="3100">
                <a:solidFill>
                  <a:srgbClr val="2E2E2E"/>
                </a:solidFill>
                <a:latin typeface="Cabin"/>
                <a:ea typeface="Cabin"/>
                <a:cs typeface="Cabin"/>
                <a:sym typeface="Cabin"/>
              </a:rPr>
              <a:t> chiếm toàn bộ doanh thu của cửa hàng. Chính vì vậy cần tập trung tối đa nguồn lực logistics cho kênh này. Đồng thời thiết kế tuyến đường nhanh nhất và tiết kiệm chi phí nhất để phục cho các kênh bán lẻ Off Premise trên toàn khu vực.</a:t>
            </a:r>
          </a:p>
          <a:p>
            <a:pPr algn="just">
              <a:lnSpc>
                <a:spcPts val="5394"/>
              </a:lnSpc>
            </a:pPr>
            <a:r>
              <a:rPr lang="en-US" sz="3100" b="1">
                <a:solidFill>
                  <a:srgbClr val="2E2E2E"/>
                </a:solidFill>
                <a:latin typeface="Cabin Bold"/>
                <a:ea typeface="Cabin Bold"/>
                <a:cs typeface="Cabin Bold"/>
                <a:sym typeface="Cabin Bold"/>
              </a:rPr>
              <a:t>- Địa điểm bán hàng “Ngoài đường: là ưu tiên hàng đầu:</a:t>
            </a:r>
          </a:p>
          <a:p>
            <a:pPr algn="just">
              <a:lnSpc>
                <a:spcPts val="5394"/>
              </a:lnSpc>
            </a:pPr>
            <a:r>
              <a:rPr lang="en-US" sz="3100">
                <a:solidFill>
                  <a:srgbClr val="2E2E2E"/>
                </a:solidFill>
                <a:latin typeface="Cabin"/>
                <a:ea typeface="Cabin"/>
                <a:cs typeface="Cabin"/>
                <a:sym typeface="Cabin"/>
              </a:rPr>
              <a:t>        + </a:t>
            </a:r>
            <a:r>
              <a:rPr lang="en-US" sz="3100" b="1">
                <a:solidFill>
                  <a:srgbClr val="2E2E2E"/>
                </a:solidFill>
                <a:latin typeface="Cabin Bold"/>
                <a:ea typeface="Cabin Bold"/>
                <a:cs typeface="Cabin Bold"/>
                <a:sym typeface="Cabin Bold"/>
              </a:rPr>
              <a:t>“Ngoài đường”</a:t>
            </a:r>
            <a:r>
              <a:rPr lang="en-US" sz="3100">
                <a:solidFill>
                  <a:srgbClr val="2E2E2E"/>
                </a:solidFill>
                <a:latin typeface="Cabin"/>
                <a:ea typeface="Cabin"/>
                <a:cs typeface="Cabin"/>
                <a:sym typeface="Cabin"/>
              </a:rPr>
              <a:t> là địa điểm bán hàng mang lại gần 85% tổng doanh thu trên toàn khu vực. Vì vậy tập trung xâu dựng tuyến giao hàng hiệu quả, đảm bảo hàng hóa luôn sẵn có tại có điểm bán hàng </a:t>
            </a:r>
            <a:r>
              <a:rPr lang="en-US" sz="3100" b="1">
                <a:solidFill>
                  <a:srgbClr val="2E2E2E"/>
                </a:solidFill>
                <a:latin typeface="Cabin Bold"/>
                <a:ea typeface="Cabin Bold"/>
                <a:cs typeface="Cabin Bold"/>
                <a:sym typeface="Cabin Bold"/>
              </a:rPr>
              <a:t>“Ngoài đường”</a:t>
            </a:r>
            <a:r>
              <a:rPr lang="en-US" sz="3100">
                <a:solidFill>
                  <a:srgbClr val="2E2E2E"/>
                </a:solidFill>
                <a:latin typeface="Cabin"/>
                <a:ea typeface="Cabin"/>
                <a:cs typeface="Cabin"/>
                <a:sym typeface="Cabin"/>
              </a:rPr>
              <a:t>. Có thể điều chỉnh số lượng phân bổ cho các địa điểm khác để tránh lãng phí nguồn lực.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TextBox 2"/>
          <p:cNvSpPr txBox="1"/>
          <p:nvPr/>
        </p:nvSpPr>
        <p:spPr>
          <a:xfrm>
            <a:off x="372298" y="60328"/>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6. Kết luận</a:t>
            </a:r>
          </a:p>
        </p:txBody>
      </p:sp>
      <p:sp>
        <p:nvSpPr>
          <p:cNvPr id="3" name="TextBox 3"/>
          <p:cNvSpPr txBox="1"/>
          <p:nvPr/>
        </p:nvSpPr>
        <p:spPr>
          <a:xfrm>
            <a:off x="365805" y="1303786"/>
            <a:ext cx="17556391" cy="7460352"/>
          </a:xfrm>
          <a:prstGeom prst="rect">
            <a:avLst/>
          </a:prstGeom>
        </p:spPr>
        <p:txBody>
          <a:bodyPr lIns="0" tIns="0" rIns="0" bIns="0" rtlCol="0" anchor="t">
            <a:spAutoFit/>
          </a:bodyPr>
          <a:lstStyle/>
          <a:p>
            <a:pPr marL="669311" lvl="1" indent="-334655" algn="just">
              <a:lnSpc>
                <a:spcPts val="5952"/>
              </a:lnSpc>
              <a:buFont typeface="Arial"/>
              <a:buChar char="•"/>
            </a:pPr>
            <a:r>
              <a:rPr lang="en-US" sz="3100" b="1">
                <a:solidFill>
                  <a:srgbClr val="2E2E2E"/>
                </a:solidFill>
                <a:latin typeface="Cabin Bold"/>
                <a:ea typeface="Cabin Bold"/>
                <a:cs typeface="Cabin Bold"/>
                <a:sym typeface="Cabin Bold"/>
              </a:rPr>
              <a:t>Insight từ dashboard và đề xuất cho bộ phận Logistics:</a:t>
            </a:r>
          </a:p>
          <a:p>
            <a:pPr algn="just">
              <a:lnSpc>
                <a:spcPts val="5952"/>
              </a:lnSpc>
            </a:pPr>
            <a:r>
              <a:rPr lang="en-US" sz="3100" b="1">
                <a:solidFill>
                  <a:srgbClr val="2E2E2E"/>
                </a:solidFill>
                <a:latin typeface="Cabin Bold"/>
                <a:ea typeface="Cabin Bold"/>
                <a:cs typeface="Cabin Bold"/>
                <a:sym typeface="Cabin Bold"/>
              </a:rPr>
              <a:t>- Quản lý kho hàng dựa trên sản phẩm chủ lực:</a:t>
            </a:r>
          </a:p>
          <a:p>
            <a:pPr algn="just">
              <a:lnSpc>
                <a:spcPts val="5952"/>
              </a:lnSpc>
            </a:pPr>
            <a:r>
              <a:rPr lang="en-US" sz="3100" b="1">
                <a:solidFill>
                  <a:srgbClr val="2E2E2E"/>
                </a:solidFill>
                <a:latin typeface="Cabin Bold"/>
                <a:ea typeface="Cabin Bold"/>
                <a:cs typeface="Cabin Bold"/>
                <a:sym typeface="Cabin Bold"/>
              </a:rPr>
              <a:t>     </a:t>
            </a:r>
            <a:r>
              <a:rPr lang="en-US" sz="3100">
                <a:solidFill>
                  <a:srgbClr val="2E2E2E"/>
                </a:solidFill>
                <a:latin typeface="Cabin"/>
                <a:ea typeface="Cabin"/>
                <a:cs typeface="Cabin"/>
                <a:sym typeface="Cabin"/>
              </a:rPr>
              <a:t>   + </a:t>
            </a:r>
            <a:r>
              <a:rPr lang="en-US" sz="3100" b="1">
                <a:solidFill>
                  <a:srgbClr val="2E2E2E"/>
                </a:solidFill>
                <a:latin typeface="Cabin Bold"/>
                <a:ea typeface="Cabin Bold"/>
                <a:cs typeface="Cabin Bold"/>
                <a:sym typeface="Cabin Bold"/>
              </a:rPr>
              <a:t>“Mì Kokomi”, “Omachi Base”</a:t>
            </a:r>
            <a:r>
              <a:rPr lang="en-US" sz="3100">
                <a:solidFill>
                  <a:srgbClr val="2E2E2E"/>
                </a:solidFill>
                <a:latin typeface="Cabin"/>
                <a:ea typeface="Cabin"/>
                <a:cs typeface="Cabin"/>
                <a:sym typeface="Cabin"/>
              </a:rPr>
              <a:t> và </a:t>
            </a:r>
            <a:r>
              <a:rPr lang="en-US" sz="3100" b="1">
                <a:solidFill>
                  <a:srgbClr val="2E2E2E"/>
                </a:solidFill>
                <a:latin typeface="Cabin Bold"/>
                <a:ea typeface="Cabin Bold"/>
                <a:cs typeface="Cabin Bold"/>
                <a:sym typeface="Cabin Bold"/>
              </a:rPr>
              <a:t>“Nam Ngư”</a:t>
            </a:r>
            <a:r>
              <a:rPr lang="en-US" sz="3100">
                <a:solidFill>
                  <a:srgbClr val="2E2E2E"/>
                </a:solidFill>
                <a:latin typeface="Cabin"/>
                <a:ea typeface="Cabin"/>
                <a:cs typeface="Cabin"/>
                <a:sym typeface="Cabin"/>
              </a:rPr>
              <a:t> là các sản phẩm cần ưu tiên dự trữ vì có nhu cầu tiêu dùng cao từ khách hàng. Do đó, kho hàng nên duy trì lượng tồn kho lớn cho các sản phẩm chủ lực này. Cần theo dõi xu hướng tiêu thụ hàng hóa để không bị thiếu hàng, đồng thời giảm lượng tồn kho các sản phẩm có nhu cầu thấp hơn</a:t>
            </a:r>
          </a:p>
          <a:p>
            <a:pPr algn="just">
              <a:lnSpc>
                <a:spcPts val="5952"/>
              </a:lnSpc>
            </a:pPr>
            <a:r>
              <a:rPr lang="en-US" sz="3100" b="1">
                <a:solidFill>
                  <a:srgbClr val="2E2E2E"/>
                </a:solidFill>
                <a:latin typeface="Cabin Bold"/>
                <a:ea typeface="Cabin Bold"/>
                <a:cs typeface="Cabin Bold"/>
                <a:sym typeface="Cabin Bold"/>
              </a:rPr>
              <a:t>- Tăng cường năng lực logistics vào giai đoạn cuối tháng:</a:t>
            </a:r>
          </a:p>
          <a:p>
            <a:pPr algn="just">
              <a:lnSpc>
                <a:spcPts val="5952"/>
              </a:lnSpc>
            </a:pPr>
            <a:r>
              <a:rPr lang="en-US" sz="3100">
                <a:solidFill>
                  <a:srgbClr val="2E2E2E"/>
                </a:solidFill>
                <a:latin typeface="Cabin"/>
                <a:ea typeface="Cabin"/>
                <a:cs typeface="Cabin"/>
                <a:sym typeface="Cabin"/>
              </a:rPr>
              <a:t>        + Doanh thu của công ty có xu hướng tăng vào cuối tháng. Vì vậy cần phải lên kế hoạch tăng cường phân phối hàng hóa vào thời gian này, đảm bảo hàng hóa luôn sẵn sàng cho các đợt bán hàng cao điểm cuối tháng.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TextBox 2"/>
          <p:cNvSpPr txBox="1"/>
          <p:nvPr/>
        </p:nvSpPr>
        <p:spPr>
          <a:xfrm>
            <a:off x="372298" y="60328"/>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6. Kết luận</a:t>
            </a:r>
          </a:p>
        </p:txBody>
      </p:sp>
      <p:sp>
        <p:nvSpPr>
          <p:cNvPr id="3" name="TextBox 3"/>
          <p:cNvSpPr txBox="1"/>
          <p:nvPr/>
        </p:nvSpPr>
        <p:spPr>
          <a:xfrm>
            <a:off x="372298" y="1218849"/>
            <a:ext cx="17556391" cy="8716509"/>
          </a:xfrm>
          <a:prstGeom prst="rect">
            <a:avLst/>
          </a:prstGeom>
        </p:spPr>
        <p:txBody>
          <a:bodyPr lIns="0" tIns="0" rIns="0" bIns="0" rtlCol="0" anchor="t">
            <a:spAutoFit/>
          </a:bodyPr>
          <a:lstStyle/>
          <a:p>
            <a:pPr marL="604542" lvl="1" indent="-302271" algn="just">
              <a:lnSpc>
                <a:spcPts val="5376"/>
              </a:lnSpc>
              <a:buFont typeface="Arial"/>
              <a:buChar char="•"/>
            </a:pPr>
            <a:r>
              <a:rPr lang="en-US" sz="2800" b="1">
                <a:solidFill>
                  <a:srgbClr val="2E2E2E"/>
                </a:solidFill>
                <a:latin typeface="Cabin Bold"/>
                <a:ea typeface="Cabin Bold"/>
                <a:cs typeface="Cabin Bold"/>
                <a:sym typeface="Cabin Bold"/>
              </a:rPr>
              <a:t>Mô hình Rigde hồi quy:</a:t>
            </a:r>
          </a:p>
          <a:p>
            <a:pPr algn="just">
              <a:lnSpc>
                <a:spcPts val="5376"/>
              </a:lnSpc>
            </a:pPr>
            <a:r>
              <a:rPr lang="en-US" sz="2800" b="1">
                <a:solidFill>
                  <a:srgbClr val="2E2E2E"/>
                </a:solidFill>
                <a:latin typeface="Cabin Bold"/>
                <a:ea typeface="Cabin Bold"/>
                <a:cs typeface="Cabin Bold"/>
                <a:sym typeface="Cabin Bold"/>
              </a:rPr>
              <a:t>- Hệ số chặn (Intercept):</a:t>
            </a:r>
            <a:r>
              <a:rPr lang="en-US" sz="2800">
                <a:solidFill>
                  <a:srgbClr val="2E2E2E"/>
                </a:solidFill>
                <a:latin typeface="Cabin"/>
                <a:ea typeface="Cabin"/>
                <a:cs typeface="Cabin"/>
                <a:sym typeface="Cabin"/>
              </a:rPr>
              <a:t> Hệ chặn là 1820,24, cho thấy khi tất cả các biến độc lập có giá trị bằng 0, giá trị dự đoán của biến phụ thuộc bằng 1820,24. Điều này thể hiện rằng có một mức độ ảnh hưởng cố định trước khi xem xét tác động của các yếu tố khác.</a:t>
            </a:r>
          </a:p>
          <a:p>
            <a:pPr algn="just">
              <a:lnSpc>
                <a:spcPts val="5376"/>
              </a:lnSpc>
            </a:pPr>
            <a:r>
              <a:rPr lang="en-US" sz="2800" b="1">
                <a:solidFill>
                  <a:srgbClr val="2E2E2E"/>
                </a:solidFill>
                <a:latin typeface="Cabin Bold"/>
                <a:ea typeface="Cabin Bold"/>
                <a:cs typeface="Cabin Bold"/>
                <a:sym typeface="Cabin Bold"/>
              </a:rPr>
              <a:t>- Hệ số Be-ta (Coefficients):</a:t>
            </a:r>
          </a:p>
          <a:p>
            <a:pPr algn="just">
              <a:lnSpc>
                <a:spcPts val="5376"/>
              </a:lnSpc>
            </a:pPr>
            <a:r>
              <a:rPr lang="en-US" sz="2800" b="1">
                <a:solidFill>
                  <a:srgbClr val="2E2E2E"/>
                </a:solidFill>
                <a:latin typeface="Cabin Bold"/>
                <a:ea typeface="Cabin Bold"/>
                <a:cs typeface="Cabin Bold"/>
                <a:sym typeface="Cabin Bold"/>
              </a:rPr>
              <a:t>       + </a:t>
            </a:r>
            <a:r>
              <a:rPr lang="en-US" sz="2800">
                <a:solidFill>
                  <a:srgbClr val="2E2E2E"/>
                </a:solidFill>
                <a:latin typeface="Cabin"/>
                <a:ea typeface="Cabin"/>
                <a:cs typeface="Cabin"/>
                <a:sym typeface="Cabin"/>
              </a:rPr>
              <a:t>1805.66: Biến </a:t>
            </a:r>
            <a:r>
              <a:rPr lang="en-US" sz="2800" b="1">
                <a:solidFill>
                  <a:srgbClr val="2E2E2E"/>
                </a:solidFill>
                <a:latin typeface="Cabin Bold"/>
                <a:ea typeface="Cabin Bold"/>
                <a:cs typeface="Cabin Bold"/>
                <a:sym typeface="Cabin Bold"/>
              </a:rPr>
              <a:t>Revenue</a:t>
            </a:r>
            <a:r>
              <a:rPr lang="en-US" sz="2800">
                <a:solidFill>
                  <a:srgbClr val="2E2E2E"/>
                </a:solidFill>
                <a:latin typeface="Cabin"/>
                <a:ea typeface="Cabin"/>
                <a:cs typeface="Cabin"/>
                <a:sym typeface="Cabin"/>
              </a:rPr>
              <a:t> có ảnh hưởng dương mạnh mẽ đến biến </a:t>
            </a:r>
            <a:r>
              <a:rPr lang="en-US" sz="2800" b="1">
                <a:solidFill>
                  <a:srgbClr val="2E2E2E"/>
                </a:solidFill>
                <a:latin typeface="Cabin Bold"/>
                <a:ea typeface="Cabin Bold"/>
                <a:cs typeface="Cabin Bold"/>
                <a:sym typeface="Cabin Bold"/>
              </a:rPr>
              <a:t>Profit.</a:t>
            </a:r>
          </a:p>
          <a:p>
            <a:pPr algn="just">
              <a:lnSpc>
                <a:spcPts val="5376"/>
              </a:lnSpc>
            </a:pPr>
            <a:r>
              <a:rPr lang="en-US" sz="2800">
                <a:solidFill>
                  <a:srgbClr val="2E2E2E"/>
                </a:solidFill>
                <a:latin typeface="Cabin"/>
                <a:ea typeface="Cabin"/>
                <a:cs typeface="Cabin"/>
                <a:sym typeface="Cabin"/>
              </a:rPr>
              <a:t>      </a:t>
            </a:r>
            <a:r>
              <a:rPr lang="en-US" sz="2800" b="1">
                <a:solidFill>
                  <a:srgbClr val="2E2E2E"/>
                </a:solidFill>
                <a:latin typeface="Cabin Bold"/>
                <a:ea typeface="Cabin Bold"/>
                <a:cs typeface="Cabin Bold"/>
                <a:sym typeface="Cabin Bold"/>
              </a:rPr>
              <a:t>+</a:t>
            </a:r>
            <a:r>
              <a:rPr lang="en-US" sz="2800">
                <a:solidFill>
                  <a:srgbClr val="2E2E2E"/>
                </a:solidFill>
                <a:latin typeface="Cabin"/>
                <a:ea typeface="Cabin"/>
                <a:cs typeface="Cabin"/>
                <a:sym typeface="Cabin"/>
              </a:rPr>
              <a:t> -302.88: Biến</a:t>
            </a:r>
            <a:r>
              <a:rPr lang="en-US" sz="2800" b="1">
                <a:solidFill>
                  <a:srgbClr val="2E2E2E"/>
                </a:solidFill>
                <a:latin typeface="Cabin Bold"/>
                <a:ea typeface="Cabin Bold"/>
                <a:cs typeface="Cabin Bold"/>
                <a:sym typeface="Cabin Bold"/>
              </a:rPr>
              <a:t> Sales_Qty</a:t>
            </a:r>
            <a:r>
              <a:rPr lang="en-US" sz="2800">
                <a:solidFill>
                  <a:srgbClr val="2E2E2E"/>
                </a:solidFill>
                <a:latin typeface="Cabin"/>
                <a:ea typeface="Cabin"/>
                <a:cs typeface="Cabin"/>
                <a:sym typeface="Cabin"/>
              </a:rPr>
              <a:t> có ảnh hưởng ngược chiều (âm) đến biến </a:t>
            </a:r>
            <a:r>
              <a:rPr lang="en-US" sz="2800" b="1">
                <a:solidFill>
                  <a:srgbClr val="2E2E2E"/>
                </a:solidFill>
                <a:latin typeface="Cabin Bold"/>
                <a:ea typeface="Cabin Bold"/>
                <a:cs typeface="Cabin Bold"/>
                <a:sym typeface="Cabin Bold"/>
              </a:rPr>
              <a:t>Profit</a:t>
            </a:r>
            <a:r>
              <a:rPr lang="en-US" sz="2800">
                <a:solidFill>
                  <a:srgbClr val="2E2E2E"/>
                </a:solidFill>
                <a:latin typeface="Cabin"/>
                <a:ea typeface="Cabin"/>
                <a:cs typeface="Cabin"/>
                <a:sym typeface="Cabin"/>
              </a:rPr>
              <a:t>, nghĩa là khi giá trị biến này tăng, giá trị của biến phụ thuộc có xu hướng giảm.</a:t>
            </a:r>
          </a:p>
          <a:p>
            <a:pPr algn="just">
              <a:lnSpc>
                <a:spcPts val="5376"/>
              </a:lnSpc>
            </a:pPr>
            <a:r>
              <a:rPr lang="en-US" sz="2800">
                <a:solidFill>
                  <a:srgbClr val="2E2E2E"/>
                </a:solidFill>
                <a:latin typeface="Cabin"/>
                <a:ea typeface="Cabin"/>
                <a:cs typeface="Cabin"/>
                <a:sym typeface="Cabin"/>
              </a:rPr>
              <a:t>      </a:t>
            </a:r>
            <a:r>
              <a:rPr lang="en-US" sz="2800" b="1">
                <a:solidFill>
                  <a:srgbClr val="2E2E2E"/>
                </a:solidFill>
                <a:latin typeface="Cabin Bold"/>
                <a:ea typeface="Cabin Bold"/>
                <a:cs typeface="Cabin Bold"/>
                <a:sym typeface="Cabin Bold"/>
              </a:rPr>
              <a:t>+</a:t>
            </a:r>
            <a:r>
              <a:rPr lang="en-US" sz="2800">
                <a:solidFill>
                  <a:srgbClr val="2E2E2E"/>
                </a:solidFill>
                <a:latin typeface="Cabin"/>
                <a:ea typeface="Cabin"/>
                <a:cs typeface="Cabin"/>
                <a:sym typeface="Cabin"/>
              </a:rPr>
              <a:t> 36.83: Biến </a:t>
            </a:r>
            <a:r>
              <a:rPr lang="en-US" sz="2800" b="1">
                <a:solidFill>
                  <a:srgbClr val="2E2E2E"/>
                </a:solidFill>
                <a:latin typeface="Cabin Bold"/>
                <a:ea typeface="Cabin Bold"/>
                <a:cs typeface="Cabin Bold"/>
                <a:sym typeface="Cabin Bold"/>
              </a:rPr>
              <a:t>Total_Promotion_Cost</a:t>
            </a:r>
            <a:r>
              <a:rPr lang="en-US" sz="2800">
                <a:solidFill>
                  <a:srgbClr val="2E2E2E"/>
                </a:solidFill>
                <a:latin typeface="Cabin"/>
                <a:ea typeface="Cabin"/>
                <a:cs typeface="Cabin"/>
                <a:sym typeface="Cabin"/>
              </a:rPr>
              <a:t> và </a:t>
            </a:r>
            <a:r>
              <a:rPr lang="en-US" sz="2800" b="1">
                <a:solidFill>
                  <a:srgbClr val="2E2E2E"/>
                </a:solidFill>
                <a:latin typeface="Cabin Bold"/>
                <a:ea typeface="Cabin Bold"/>
                <a:cs typeface="Cabin Bold"/>
                <a:sym typeface="Cabin Bold"/>
              </a:rPr>
              <a:t>Discount_Cost</a:t>
            </a:r>
            <a:r>
              <a:rPr lang="en-US" sz="2800">
                <a:solidFill>
                  <a:srgbClr val="2E2E2E"/>
                </a:solidFill>
                <a:latin typeface="Cabin"/>
                <a:ea typeface="Cabin"/>
                <a:cs typeface="Cabin"/>
                <a:sym typeface="Cabin"/>
              </a:rPr>
              <a:t> có tác động thuận chiều lên biến </a:t>
            </a:r>
            <a:r>
              <a:rPr lang="en-US" sz="2800" b="1">
                <a:solidFill>
                  <a:srgbClr val="2E2E2E"/>
                </a:solidFill>
                <a:latin typeface="Cabin Bold"/>
                <a:ea typeface="Cabin Bold"/>
                <a:cs typeface="Cabin Bold"/>
                <a:sym typeface="Cabin Bold"/>
              </a:rPr>
              <a:t>Profit</a:t>
            </a:r>
            <a:r>
              <a:rPr lang="en-US" sz="2800">
                <a:solidFill>
                  <a:srgbClr val="2E2E2E"/>
                </a:solidFill>
                <a:latin typeface="Cabin"/>
                <a:ea typeface="Cabin"/>
                <a:cs typeface="Cabin"/>
                <a:sym typeface="Cabin"/>
              </a:rPr>
              <a:t> nhưng không mạnh bằng biến Revenue.</a:t>
            </a:r>
          </a:p>
          <a:p>
            <a:pPr algn="just">
              <a:lnSpc>
                <a:spcPts val="5376"/>
              </a:lnSpc>
            </a:pPr>
            <a:r>
              <a:rPr lang="en-US" sz="2800">
                <a:solidFill>
                  <a:srgbClr val="2E2E2E"/>
                </a:solidFill>
                <a:latin typeface="Cabin"/>
                <a:ea typeface="Cabin"/>
                <a:cs typeface="Cabin"/>
                <a:sym typeface="Cabin"/>
              </a:rPr>
              <a:t>      </a:t>
            </a:r>
            <a:r>
              <a:rPr lang="en-US" sz="2800" b="1">
                <a:solidFill>
                  <a:srgbClr val="2E2E2E"/>
                </a:solidFill>
                <a:latin typeface="Cabin Bold"/>
                <a:ea typeface="Cabin Bold"/>
                <a:cs typeface="Cabin Bold"/>
                <a:sym typeface="Cabin Bold"/>
              </a:rPr>
              <a:t>+</a:t>
            </a:r>
            <a:r>
              <a:rPr lang="en-US" sz="2800">
                <a:solidFill>
                  <a:srgbClr val="2E2E2E"/>
                </a:solidFill>
                <a:latin typeface="Cabin"/>
                <a:ea typeface="Cabin"/>
                <a:cs typeface="Cabin"/>
                <a:sym typeface="Cabin"/>
              </a:rPr>
              <a:t> -2.34: Biến </a:t>
            </a:r>
            <a:r>
              <a:rPr lang="en-US" sz="2800" b="1">
                <a:solidFill>
                  <a:srgbClr val="2E2E2E"/>
                </a:solidFill>
                <a:latin typeface="Cabin Bold"/>
                <a:ea typeface="Cabin Bold"/>
                <a:cs typeface="Cabin Bold"/>
                <a:sym typeface="Cabin Bold"/>
              </a:rPr>
              <a:t>Urban_rural</a:t>
            </a:r>
            <a:r>
              <a:rPr lang="en-US" sz="2800">
                <a:solidFill>
                  <a:srgbClr val="2E2E2E"/>
                </a:solidFill>
                <a:latin typeface="Cabin"/>
                <a:ea typeface="Cabin"/>
                <a:cs typeface="Cabin"/>
                <a:sym typeface="Cabin"/>
              </a:rPr>
              <a:t> có tác động ngược chiều với biến </a:t>
            </a:r>
            <a:r>
              <a:rPr lang="en-US" sz="2800" b="1">
                <a:solidFill>
                  <a:srgbClr val="2E2E2E"/>
                </a:solidFill>
                <a:latin typeface="Cabin Bold"/>
                <a:ea typeface="Cabin Bold"/>
                <a:cs typeface="Cabin Bold"/>
                <a:sym typeface="Cabin Bold"/>
              </a:rPr>
              <a:t>Profit</a:t>
            </a:r>
            <a:r>
              <a:rPr lang="en-US" sz="2800">
                <a:solidFill>
                  <a:srgbClr val="2E2E2E"/>
                </a:solidFill>
                <a:latin typeface="Cabin"/>
                <a:ea typeface="Cabin"/>
                <a:cs typeface="Cabin"/>
                <a:sym typeface="Cabin"/>
              </a:rPr>
              <a:t>, tuy nhiên mức độ ảnh hưởng nhỏ hơn so với biến </a:t>
            </a:r>
            <a:r>
              <a:rPr lang="en-US" sz="2800" b="1">
                <a:solidFill>
                  <a:srgbClr val="2E2E2E"/>
                </a:solidFill>
                <a:latin typeface="Cabin Bold"/>
                <a:ea typeface="Cabin Bold"/>
                <a:cs typeface="Cabin Bold"/>
                <a:sym typeface="Cabin Bold"/>
              </a:rPr>
              <a:t>Sales_Qty.</a:t>
            </a:r>
          </a:p>
          <a:p>
            <a:pPr algn="just">
              <a:lnSpc>
                <a:spcPts val="5376"/>
              </a:lnSpc>
            </a:pPr>
            <a:endParaRPr lang="en-US" sz="2800" b="1">
              <a:solidFill>
                <a:srgbClr val="2E2E2E"/>
              </a:solidFill>
              <a:latin typeface="Cabin Bold"/>
              <a:ea typeface="Cabin Bold"/>
              <a:cs typeface="Cabin Bold"/>
              <a:sym typeface="Cabin Bo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TextBox 2"/>
          <p:cNvSpPr txBox="1"/>
          <p:nvPr/>
        </p:nvSpPr>
        <p:spPr>
          <a:xfrm>
            <a:off x="372298" y="60328"/>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6. Kết luận</a:t>
            </a:r>
          </a:p>
        </p:txBody>
      </p:sp>
      <p:sp>
        <p:nvSpPr>
          <p:cNvPr id="3" name="TextBox 3"/>
          <p:cNvSpPr txBox="1"/>
          <p:nvPr/>
        </p:nvSpPr>
        <p:spPr>
          <a:xfrm>
            <a:off x="372298" y="1122323"/>
            <a:ext cx="17556391" cy="7370433"/>
          </a:xfrm>
          <a:prstGeom prst="rect">
            <a:avLst/>
          </a:prstGeom>
        </p:spPr>
        <p:txBody>
          <a:bodyPr lIns="0" tIns="0" rIns="0" bIns="0" rtlCol="0" anchor="t">
            <a:spAutoFit/>
          </a:bodyPr>
          <a:lstStyle/>
          <a:p>
            <a:pPr marL="647721" lvl="1" indent="-323861" algn="just">
              <a:lnSpc>
                <a:spcPts val="6540"/>
              </a:lnSpc>
              <a:buFont typeface="Arial"/>
              <a:buChar char="•"/>
            </a:pPr>
            <a:r>
              <a:rPr lang="en-US" sz="3000" b="1">
                <a:solidFill>
                  <a:srgbClr val="2E2E2E"/>
                </a:solidFill>
                <a:latin typeface="Cabin Bold"/>
                <a:ea typeface="Cabin Bold"/>
                <a:cs typeface="Cabin Bold"/>
                <a:sym typeface="Cabin Bold"/>
              </a:rPr>
              <a:t>Mô hình Rigde hồi quy:</a:t>
            </a:r>
          </a:p>
          <a:p>
            <a:pPr algn="just">
              <a:lnSpc>
                <a:spcPts val="6540"/>
              </a:lnSpc>
            </a:pPr>
            <a:r>
              <a:rPr lang="en-US" sz="3000" b="1">
                <a:solidFill>
                  <a:srgbClr val="2E2E2E"/>
                </a:solidFill>
                <a:latin typeface="Cabin Bold"/>
                <a:ea typeface="Cabin Bold"/>
                <a:cs typeface="Cabin Bold"/>
                <a:sym typeface="Cabin Bold"/>
              </a:rPr>
              <a:t>- Kết quả MSE, MAE, R²:</a:t>
            </a:r>
          </a:p>
          <a:p>
            <a:pPr marL="647721" lvl="1" indent="-323861" algn="just">
              <a:lnSpc>
                <a:spcPts val="6540"/>
              </a:lnSpc>
              <a:buFont typeface="Arial"/>
              <a:buChar char="•"/>
            </a:pPr>
            <a:r>
              <a:rPr lang="en-US" sz="3000">
                <a:solidFill>
                  <a:srgbClr val="2E2E2E"/>
                </a:solidFill>
                <a:latin typeface="Cabin"/>
                <a:ea typeface="Cabin"/>
                <a:cs typeface="Cabin"/>
                <a:sym typeface="Cabin"/>
              </a:rPr>
              <a:t>MSE (Mean Squared Error) và MAE (Mean Absolute Error) có giá trị khá lớn (MSE = 241712,39, MAE = 241712,39), cho thấy mô hình có sai số tương đối lớn. Tuy nhiên, giá trị R² = 0.92 là khá cao, cho thấy mô hình hồi quy Ridge giải thích được 92% sự biến thiên của dữ liệu, còn lại 8% được giải thích bởi các yếu tố khác chưa có điều kiện đưa vào mô hình.</a:t>
            </a:r>
          </a:p>
          <a:p>
            <a:pPr marL="647721" lvl="1" indent="-323861" algn="just">
              <a:lnSpc>
                <a:spcPts val="6540"/>
              </a:lnSpc>
              <a:buFont typeface="Arial"/>
              <a:buChar char="•"/>
            </a:pPr>
            <a:r>
              <a:rPr lang="en-US" sz="3000">
                <a:solidFill>
                  <a:srgbClr val="2E2E2E"/>
                </a:solidFill>
                <a:latin typeface="Cabin"/>
                <a:ea typeface="Cabin"/>
                <a:cs typeface="Cabin"/>
                <a:sym typeface="Cabin"/>
              </a:rPr>
              <a:t>Nhìn chung, mô hình có độ chính xác khá tốt với R² cao, nhưng cần chú ý đến các điểm dữ liệu có phần dư lớn.</a:t>
            </a:r>
          </a:p>
          <a:p>
            <a:pPr algn="just">
              <a:lnSpc>
                <a:spcPts val="6540"/>
              </a:lnSpc>
            </a:pPr>
            <a:endParaRPr lang="en-US" sz="3000">
              <a:solidFill>
                <a:srgbClr val="2E2E2E"/>
              </a:solidFill>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TextBox 2"/>
          <p:cNvSpPr txBox="1"/>
          <p:nvPr/>
        </p:nvSpPr>
        <p:spPr>
          <a:xfrm>
            <a:off x="372298" y="60328"/>
            <a:ext cx="16230600"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1. Xác định vấn đề </a:t>
            </a:r>
          </a:p>
        </p:txBody>
      </p:sp>
      <p:sp>
        <p:nvSpPr>
          <p:cNvPr id="3" name="TextBox 3"/>
          <p:cNvSpPr txBox="1"/>
          <p:nvPr/>
        </p:nvSpPr>
        <p:spPr>
          <a:xfrm>
            <a:off x="460216" y="1037770"/>
            <a:ext cx="17367569" cy="8747373"/>
          </a:xfrm>
          <a:prstGeom prst="rect">
            <a:avLst/>
          </a:prstGeom>
        </p:spPr>
        <p:txBody>
          <a:bodyPr lIns="0" tIns="0" rIns="0" bIns="0" rtlCol="0" anchor="t">
            <a:spAutoFit/>
          </a:bodyPr>
          <a:lstStyle/>
          <a:p>
            <a:pPr marL="712489" lvl="1" indent="-356245" algn="just">
              <a:lnSpc>
                <a:spcPts val="5808"/>
              </a:lnSpc>
              <a:buFont typeface="Arial"/>
              <a:buChar char="•"/>
            </a:pPr>
            <a:r>
              <a:rPr lang="en-US" sz="3300" b="1">
                <a:solidFill>
                  <a:srgbClr val="2E2E2E"/>
                </a:solidFill>
                <a:latin typeface="Cabin Bold"/>
                <a:ea typeface="Cabin Bold"/>
                <a:cs typeface="Cabin Bold"/>
                <a:sym typeface="Cabin Bold"/>
              </a:rPr>
              <a:t>Về NHG:</a:t>
            </a:r>
          </a:p>
          <a:p>
            <a:pPr algn="just">
              <a:lnSpc>
                <a:spcPts val="5808"/>
              </a:lnSpc>
            </a:pPr>
            <a:r>
              <a:rPr lang="en-US" sz="3300">
                <a:solidFill>
                  <a:srgbClr val="2E2E2E"/>
                </a:solidFill>
                <a:latin typeface="Cabin"/>
                <a:ea typeface="Cabin"/>
                <a:cs typeface="Cabin"/>
                <a:sym typeface="Cabin"/>
              </a:rPr>
              <a:t>- Công ty cung cấp các sản phẩm đồ ăn và đồ uống tại các tỉnh miền Bắc Việt Nam.</a:t>
            </a:r>
          </a:p>
          <a:p>
            <a:pPr algn="just">
              <a:lnSpc>
                <a:spcPts val="5808"/>
              </a:lnSpc>
            </a:pPr>
            <a:r>
              <a:rPr lang="en-US" sz="3300">
                <a:solidFill>
                  <a:srgbClr val="2E2E2E"/>
                </a:solidFill>
                <a:latin typeface="Cabin"/>
                <a:ea typeface="Cabin"/>
                <a:cs typeface="Cabin"/>
                <a:sym typeface="Cabin"/>
              </a:rPr>
              <a:t>- Có trụ sở chính tại Thủ đô Hà Nội, có nhiều văn phòng trên khắp miền Bắc.</a:t>
            </a:r>
          </a:p>
          <a:p>
            <a:pPr marL="712489" lvl="1" indent="-356245" algn="just">
              <a:lnSpc>
                <a:spcPts val="5808"/>
              </a:lnSpc>
              <a:buFont typeface="Arial"/>
              <a:buChar char="•"/>
            </a:pPr>
            <a:r>
              <a:rPr lang="en-US" sz="3300" b="1">
                <a:solidFill>
                  <a:srgbClr val="2E2E2E"/>
                </a:solidFill>
                <a:latin typeface="Cabin Bold"/>
                <a:ea typeface="Cabin Bold"/>
                <a:cs typeface="Cabin Bold"/>
                <a:sym typeface="Cabin Bold"/>
              </a:rPr>
              <a:t>Thách thức của giám đốc David Ngo:</a:t>
            </a:r>
          </a:p>
          <a:p>
            <a:pPr algn="just">
              <a:lnSpc>
                <a:spcPts val="5808"/>
              </a:lnSpc>
            </a:pPr>
            <a:r>
              <a:rPr lang="en-US" sz="3300">
                <a:solidFill>
                  <a:srgbClr val="2E2E2E"/>
                </a:solidFill>
                <a:latin typeface="Cabin"/>
                <a:ea typeface="Cabin"/>
                <a:cs typeface="Cabin"/>
                <a:sym typeface="Cabin"/>
              </a:rPr>
              <a:t>- Khó khăn trong việc theo dõi tình hình kinh doanh của công ty (sản lượng, doanh thu, lợi nhuận,...) trong một thị trường đang phát triển nhanh.</a:t>
            </a:r>
          </a:p>
          <a:p>
            <a:pPr algn="just">
              <a:lnSpc>
                <a:spcPts val="5808"/>
              </a:lnSpc>
            </a:pPr>
            <a:r>
              <a:rPr lang="en-US" sz="3300">
                <a:solidFill>
                  <a:srgbClr val="2E2E2E"/>
                </a:solidFill>
                <a:latin typeface="Cabin"/>
                <a:ea typeface="Cabin"/>
                <a:cs typeface="Cabin"/>
                <a:sym typeface="Cabin"/>
              </a:rPr>
              <a:t>- Thường nhận được thông tin không chính xác hoặc các thông tin bị thổi phồng từ các quản lý chi nhánh khi hỏi về tình hình kinh doanh qua điện thoại.</a:t>
            </a:r>
          </a:p>
          <a:p>
            <a:pPr algn="just">
              <a:lnSpc>
                <a:spcPts val="5808"/>
              </a:lnSpc>
            </a:pPr>
            <a:r>
              <a:rPr lang="en-US" sz="3300">
                <a:solidFill>
                  <a:srgbClr val="2E2E2E"/>
                </a:solidFill>
                <a:latin typeface="Cabin"/>
                <a:ea typeface="Cabin"/>
                <a:cs typeface="Cabin"/>
                <a:sym typeface="Cabin"/>
              </a:rPr>
              <a:t>- Nhận được các tệp Excel khác nhau từ các quản lý, gây khó khăn trong việc nhìn nhận tình hình kinh doanh một cách tổng thể.</a:t>
            </a:r>
          </a:p>
          <a:p>
            <a:pPr algn="just">
              <a:lnSpc>
                <a:spcPts val="5808"/>
              </a:lnSpc>
            </a:pPr>
            <a:r>
              <a:rPr lang="en-US" sz="3300">
                <a:solidFill>
                  <a:srgbClr val="2E2E2E"/>
                </a:solidFill>
                <a:latin typeface="Cabin"/>
                <a:ea typeface="Cabin"/>
                <a:cs typeface="Cabin"/>
                <a:sym typeface="Cabin"/>
              </a:rPr>
              <a:t>    </a:t>
            </a:r>
            <a:r>
              <a:rPr lang="en-US" sz="3300" i="1">
                <a:solidFill>
                  <a:srgbClr val="2E2E2E"/>
                </a:solidFill>
                <a:latin typeface="Cabin Italics"/>
                <a:ea typeface="Cabin Italics"/>
                <a:cs typeface="Cabin Italics"/>
                <a:sym typeface="Cabin Italics"/>
              </a:rPr>
              <a:t>-&gt; Khó khăn trong việc theo dõi tình hình kinh doanh của công ty, từ đó đưa ra chiến lược với đội ngũ logistics trở thành một thách thức.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TextBox 2"/>
          <p:cNvSpPr txBox="1"/>
          <p:nvPr/>
        </p:nvSpPr>
        <p:spPr>
          <a:xfrm>
            <a:off x="372298" y="60328"/>
            <a:ext cx="17915702"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6. Kết luận</a:t>
            </a:r>
          </a:p>
        </p:txBody>
      </p:sp>
      <p:sp>
        <p:nvSpPr>
          <p:cNvPr id="3" name="TextBox 3"/>
          <p:cNvSpPr txBox="1"/>
          <p:nvPr/>
        </p:nvSpPr>
        <p:spPr>
          <a:xfrm>
            <a:off x="372298" y="1109289"/>
            <a:ext cx="17556391" cy="8832836"/>
          </a:xfrm>
          <a:prstGeom prst="rect">
            <a:avLst/>
          </a:prstGeom>
        </p:spPr>
        <p:txBody>
          <a:bodyPr lIns="0" tIns="0" rIns="0" bIns="0" rtlCol="0" anchor="t">
            <a:spAutoFit/>
          </a:bodyPr>
          <a:lstStyle/>
          <a:p>
            <a:pPr marL="539774" lvl="1" indent="-269887" algn="just">
              <a:lnSpc>
                <a:spcPts val="5450"/>
              </a:lnSpc>
              <a:buFont typeface="Arial"/>
              <a:buChar char="•"/>
            </a:pPr>
            <a:r>
              <a:rPr lang="en-US" sz="2500" b="1">
                <a:solidFill>
                  <a:srgbClr val="2E2E2E"/>
                </a:solidFill>
                <a:latin typeface="Cabin Bold"/>
                <a:ea typeface="Cabin Bold"/>
                <a:cs typeface="Cabin Bold"/>
                <a:sym typeface="Cabin Bold"/>
              </a:rPr>
              <a:t>Mô hình Rigde hồi quy:</a:t>
            </a:r>
          </a:p>
          <a:p>
            <a:pPr algn="just">
              <a:lnSpc>
                <a:spcPts val="5450"/>
              </a:lnSpc>
            </a:pPr>
            <a:r>
              <a:rPr lang="en-US" sz="2500" b="1">
                <a:solidFill>
                  <a:srgbClr val="2E2E2E"/>
                </a:solidFill>
                <a:latin typeface="Cabin Bold"/>
                <a:ea typeface="Cabin Bold"/>
                <a:cs typeface="Cabin Bold"/>
                <a:sym typeface="Cabin Bold"/>
              </a:rPr>
              <a:t>- Biểu đồ phần dư so với giá trị dự đoán (Residuals vs Fitted):</a:t>
            </a:r>
          </a:p>
          <a:p>
            <a:pPr algn="just">
              <a:lnSpc>
                <a:spcPts val="5450"/>
              </a:lnSpc>
            </a:pPr>
            <a:r>
              <a:rPr lang="en-US" sz="2500">
                <a:solidFill>
                  <a:srgbClr val="2E2E2E"/>
                </a:solidFill>
                <a:latin typeface="Cabin"/>
                <a:ea typeface="Cabin"/>
                <a:cs typeface="Cabin"/>
                <a:sym typeface="Cabin"/>
              </a:rPr>
              <a:t>     + Biểu đồ này kiểm tra giả định của mô hình về phần dư. Các phần dư dường như không phân bố ngẫu nhiên, có một số xu hướng theo một mô hình hình nón, có thể ám chỉ rằng mô hình có vấn đề về phương sai sai số thay đổi (heteroscedasticity).</a:t>
            </a:r>
          </a:p>
          <a:p>
            <a:pPr algn="just">
              <a:lnSpc>
                <a:spcPts val="5450"/>
              </a:lnSpc>
            </a:pPr>
            <a:r>
              <a:rPr lang="en-US" sz="2500">
                <a:solidFill>
                  <a:srgbClr val="2E2E2E"/>
                </a:solidFill>
                <a:latin typeface="Cabin"/>
                <a:ea typeface="Cabin"/>
                <a:cs typeface="Cabin"/>
                <a:sym typeface="Cabin"/>
              </a:rPr>
              <a:t>      + Đây là một dấu hiệu để xem xét điều chỉnh mô hình hoặc áp dụng các biện pháp để khắc phục hiện tượng này.</a:t>
            </a:r>
          </a:p>
          <a:p>
            <a:pPr algn="just">
              <a:lnSpc>
                <a:spcPts val="5450"/>
              </a:lnSpc>
            </a:pPr>
            <a:r>
              <a:rPr lang="en-US" sz="2500" b="1">
                <a:solidFill>
                  <a:srgbClr val="2E2E2E"/>
                </a:solidFill>
                <a:latin typeface="Cabin Bold"/>
                <a:ea typeface="Cabin Bold"/>
                <a:cs typeface="Cabin Bold"/>
                <a:sym typeface="Cabin Bold"/>
              </a:rPr>
              <a:t>- Biểu đồ phân phối phần dư (Residual Distribution):</a:t>
            </a:r>
          </a:p>
          <a:p>
            <a:pPr algn="just">
              <a:lnSpc>
                <a:spcPts val="5450"/>
              </a:lnSpc>
            </a:pPr>
            <a:r>
              <a:rPr lang="en-US" sz="2500">
                <a:solidFill>
                  <a:srgbClr val="2E2E2E"/>
                </a:solidFill>
                <a:latin typeface="Cabin"/>
                <a:ea typeface="Cabin"/>
                <a:cs typeface="Cabin"/>
                <a:sym typeface="Cabin"/>
              </a:rPr>
              <a:t>      + Biểu đồ này cho thấy phân phối của phần dư xung quanh giá trị 0.</a:t>
            </a:r>
          </a:p>
          <a:p>
            <a:pPr algn="just">
              <a:lnSpc>
                <a:spcPts val="5450"/>
              </a:lnSpc>
            </a:pPr>
            <a:r>
              <a:rPr lang="en-US" sz="2500">
                <a:solidFill>
                  <a:srgbClr val="2E2E2E"/>
                </a:solidFill>
                <a:latin typeface="Cabin"/>
                <a:ea typeface="Cabin"/>
                <a:cs typeface="Cabin"/>
                <a:sym typeface="Cabin"/>
              </a:rPr>
              <a:t>     + Phần dư tập trung nhiều nhất quanh giá trị 0, chứng tỏ mô hình có khả năng dự báo tương đối chính xác với phần lớn các dự báo không sai lệch quá nhiều.</a:t>
            </a:r>
          </a:p>
          <a:p>
            <a:pPr algn="just">
              <a:lnSpc>
                <a:spcPts val="5450"/>
              </a:lnSpc>
            </a:pPr>
            <a:r>
              <a:rPr lang="en-US" sz="2500">
                <a:solidFill>
                  <a:srgbClr val="2E2E2E"/>
                </a:solidFill>
                <a:latin typeface="Cabin"/>
                <a:ea typeface="Cabin"/>
                <a:cs typeface="Cabin"/>
                <a:sym typeface="Cabin"/>
              </a:rPr>
              <a:t>     + Tuy nhiên, có một số phần dư lớn ở hai bên, có thể là dấu hiệu của các điểm ngoại lai hoặc mô hình chưa hoàn toàn phù hợp.</a:t>
            </a:r>
          </a:p>
          <a:p>
            <a:pPr algn="just">
              <a:lnSpc>
                <a:spcPts val="5450"/>
              </a:lnSpc>
            </a:pPr>
            <a:r>
              <a:rPr lang="en-US" sz="2500" b="1">
                <a:solidFill>
                  <a:srgbClr val="2E2E2E"/>
                </a:solidFill>
                <a:latin typeface="Cabin Bold"/>
                <a:ea typeface="Cabin Bold"/>
                <a:cs typeface="Cabin Bold"/>
                <a:sym typeface="Cabin Bold"/>
              </a:rPr>
              <a:t>- Biểu đồ giá trị thực tế vs giá trị dự đoán (Actual vs Predicted):</a:t>
            </a:r>
          </a:p>
          <a:p>
            <a:pPr algn="just">
              <a:lnSpc>
                <a:spcPts val="5450"/>
              </a:lnSpc>
            </a:pPr>
            <a:r>
              <a:rPr lang="en-US" sz="2500">
                <a:solidFill>
                  <a:srgbClr val="2E2E2E"/>
                </a:solidFill>
                <a:latin typeface="Cabin"/>
                <a:ea typeface="Cabin"/>
                <a:cs typeface="Cabin"/>
                <a:sym typeface="Cabin"/>
              </a:rPr>
              <a:t>     + Biểu đồ này thể hiện sự tương quan chặt chẽ giữa giá trị thực tế và giá trị dự đoán. Đường màu đỏ (đường 45 độ) biểu thị sự hoàn hảo của mô hình, và các điểm phân bố khá gần đường này cho thấy mô hình dự đoán khá chính xác.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grpSp>
        <p:nvGrpSpPr>
          <p:cNvPr id="2" name="Group 2"/>
          <p:cNvGrpSpPr/>
          <p:nvPr/>
        </p:nvGrpSpPr>
        <p:grpSpPr>
          <a:xfrm>
            <a:off x="354999" y="423037"/>
            <a:ext cx="2964573" cy="605663"/>
            <a:chOff x="0" y="0"/>
            <a:chExt cx="3952763" cy="807551"/>
          </a:xfrm>
        </p:grpSpPr>
        <p:sp>
          <p:nvSpPr>
            <p:cNvPr id="3" name="Freeform 3"/>
            <p:cNvSpPr/>
            <p:nvPr/>
          </p:nvSpPr>
          <p:spPr>
            <a:xfrm>
              <a:off x="0" y="0"/>
              <a:ext cx="690089" cy="807551"/>
            </a:xfrm>
            <a:custGeom>
              <a:avLst/>
              <a:gdLst/>
              <a:ahLst/>
              <a:cxnLst/>
              <a:rect l="l" t="t" r="r" b="b"/>
              <a:pathLst>
                <a:path w="690089" h="807551">
                  <a:moveTo>
                    <a:pt x="0" y="0"/>
                  </a:moveTo>
                  <a:lnTo>
                    <a:pt x="690089" y="0"/>
                  </a:lnTo>
                  <a:lnTo>
                    <a:pt x="690089" y="807551"/>
                  </a:lnTo>
                  <a:lnTo>
                    <a:pt x="0" y="8075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921856" y="232325"/>
              <a:ext cx="3030908" cy="342900"/>
            </a:xfrm>
            <a:prstGeom prst="rect">
              <a:avLst/>
            </a:prstGeom>
          </p:spPr>
          <p:txBody>
            <a:bodyPr lIns="0" tIns="0" rIns="0" bIns="0" rtlCol="0" anchor="t">
              <a:spAutoFit/>
            </a:bodyPr>
            <a:lstStyle/>
            <a:p>
              <a:pPr algn="l">
                <a:lnSpc>
                  <a:spcPts val="2041"/>
                </a:lnSpc>
              </a:pPr>
              <a:r>
                <a:rPr lang="en-US" sz="1701">
                  <a:solidFill>
                    <a:srgbClr val="2E2E2E"/>
                  </a:solidFill>
                  <a:latin typeface="Cabin"/>
                  <a:ea typeface="Cabin"/>
                  <a:cs typeface="Cabin"/>
                  <a:sym typeface="Cabin"/>
                </a:rPr>
                <a:t>VTI Academy</a:t>
              </a:r>
            </a:p>
          </p:txBody>
        </p:sp>
      </p:grpSp>
      <p:sp>
        <p:nvSpPr>
          <p:cNvPr id="5" name="AutoShape 5"/>
          <p:cNvSpPr/>
          <p:nvPr/>
        </p:nvSpPr>
        <p:spPr>
          <a:xfrm>
            <a:off x="-670558" y="8093266"/>
            <a:ext cx="19629115" cy="0"/>
          </a:xfrm>
          <a:prstGeom prst="line">
            <a:avLst/>
          </a:prstGeom>
          <a:ln w="19050" cap="flat">
            <a:solidFill>
              <a:srgbClr val="A6CD70"/>
            </a:solidFill>
            <a:prstDash val="solid"/>
            <a:headEnd type="none" w="sm" len="sm"/>
            <a:tailEnd type="none" w="sm" len="sm"/>
          </a:ln>
        </p:spPr>
      </p:sp>
      <p:sp>
        <p:nvSpPr>
          <p:cNvPr id="6" name="Freeform 6"/>
          <p:cNvSpPr/>
          <p:nvPr/>
        </p:nvSpPr>
        <p:spPr>
          <a:xfrm rot="-8952039">
            <a:off x="8150637" y="-1554803"/>
            <a:ext cx="3668381" cy="3448278"/>
          </a:xfrm>
          <a:custGeom>
            <a:avLst/>
            <a:gdLst/>
            <a:ahLst/>
            <a:cxnLst/>
            <a:rect l="l" t="t" r="r" b="b"/>
            <a:pathLst>
              <a:path w="3668381" h="3448278">
                <a:moveTo>
                  <a:pt x="0" y="0"/>
                </a:moveTo>
                <a:lnTo>
                  <a:pt x="3668380" y="0"/>
                </a:lnTo>
                <a:lnTo>
                  <a:pt x="3668380" y="3448278"/>
                </a:lnTo>
                <a:lnTo>
                  <a:pt x="0" y="34482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334968" y="3829145"/>
            <a:ext cx="15618065" cy="1568450"/>
          </a:xfrm>
          <a:prstGeom prst="rect">
            <a:avLst/>
          </a:prstGeom>
        </p:spPr>
        <p:txBody>
          <a:bodyPr lIns="0" tIns="0" rIns="0" bIns="0" rtlCol="0" anchor="t">
            <a:spAutoFit/>
          </a:bodyPr>
          <a:lstStyle/>
          <a:p>
            <a:pPr algn="ctr">
              <a:lnSpc>
                <a:spcPts val="12100"/>
              </a:lnSpc>
            </a:pPr>
            <a:r>
              <a:rPr lang="en-US" sz="11000" b="1">
                <a:solidFill>
                  <a:srgbClr val="2E2E2E"/>
                </a:solidFill>
                <a:latin typeface="Cabin Bold"/>
                <a:ea typeface="Cabin Bold"/>
                <a:cs typeface="Cabin Bold"/>
                <a:sym typeface="Cabin Bold"/>
              </a:rPr>
              <a:t>Thanks A Lots!!!</a:t>
            </a:r>
          </a:p>
        </p:txBody>
      </p:sp>
      <p:sp>
        <p:nvSpPr>
          <p:cNvPr id="8" name="Freeform 8"/>
          <p:cNvSpPr/>
          <p:nvPr/>
        </p:nvSpPr>
        <p:spPr>
          <a:xfrm>
            <a:off x="1028700" y="8918123"/>
            <a:ext cx="808585" cy="563070"/>
          </a:xfrm>
          <a:custGeom>
            <a:avLst/>
            <a:gdLst/>
            <a:ahLst/>
            <a:cxnLst/>
            <a:rect l="l" t="t" r="r" b="b"/>
            <a:pathLst>
              <a:path w="808585" h="563070">
                <a:moveTo>
                  <a:pt x="0" y="0"/>
                </a:moveTo>
                <a:lnTo>
                  <a:pt x="808585" y="0"/>
                </a:lnTo>
                <a:lnTo>
                  <a:pt x="808585" y="563070"/>
                </a:lnTo>
                <a:lnTo>
                  <a:pt x="0" y="5630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TextBox 2"/>
          <p:cNvSpPr txBox="1"/>
          <p:nvPr/>
        </p:nvSpPr>
        <p:spPr>
          <a:xfrm>
            <a:off x="372298" y="60328"/>
            <a:ext cx="16230600"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1. Xác định vấn đề </a:t>
            </a:r>
          </a:p>
        </p:txBody>
      </p:sp>
      <p:sp>
        <p:nvSpPr>
          <p:cNvPr id="3" name="TextBox 3"/>
          <p:cNvSpPr txBox="1"/>
          <p:nvPr/>
        </p:nvSpPr>
        <p:spPr>
          <a:xfrm>
            <a:off x="372298" y="1083792"/>
            <a:ext cx="17360710" cy="9030536"/>
          </a:xfrm>
          <a:prstGeom prst="rect">
            <a:avLst/>
          </a:prstGeom>
        </p:spPr>
        <p:txBody>
          <a:bodyPr lIns="0" tIns="0" rIns="0" bIns="0" rtlCol="0" anchor="t">
            <a:spAutoFit/>
          </a:bodyPr>
          <a:lstStyle/>
          <a:p>
            <a:pPr marL="733789" lvl="1" indent="-366894" algn="just">
              <a:lnSpc>
                <a:spcPts val="6593"/>
              </a:lnSpc>
              <a:buFont typeface="Arial"/>
              <a:buChar char="•"/>
            </a:pPr>
            <a:r>
              <a:rPr lang="en-US" sz="3398" b="1">
                <a:solidFill>
                  <a:srgbClr val="2E2E2E"/>
                </a:solidFill>
                <a:latin typeface="Cabin Bold"/>
                <a:ea typeface="Cabin Bold"/>
                <a:cs typeface="Cabin Bold"/>
                <a:sym typeface="Cabin Bold"/>
              </a:rPr>
              <a:t>Mong muốn của giám đốc David Ngo:</a:t>
            </a:r>
          </a:p>
          <a:p>
            <a:pPr algn="just">
              <a:lnSpc>
                <a:spcPts val="6593"/>
              </a:lnSpc>
            </a:pPr>
            <a:r>
              <a:rPr lang="en-US" sz="3398">
                <a:solidFill>
                  <a:srgbClr val="2E2E2E"/>
                </a:solidFill>
                <a:latin typeface="Cabin"/>
                <a:ea typeface="Cabin"/>
                <a:cs typeface="Cabin"/>
                <a:sym typeface="Cabin"/>
              </a:rPr>
              <a:t>- Muốn có cái nhìn đơn giản, rõ ràng về hoạt động kinh doanh của công ty.</a:t>
            </a:r>
          </a:p>
          <a:p>
            <a:pPr algn="just">
              <a:lnSpc>
                <a:spcPts val="6593"/>
              </a:lnSpc>
            </a:pPr>
            <a:r>
              <a:rPr lang="en-US" sz="3398">
                <a:solidFill>
                  <a:srgbClr val="2E2E2E"/>
                </a:solidFill>
                <a:latin typeface="Cabin"/>
                <a:ea typeface="Cabin"/>
                <a:cs typeface="Cabin"/>
                <a:sym typeface="Cabin"/>
              </a:rPr>
              <a:t>- Cần một bức tranh tổng quan minh họa sự thật từ dữ liệu.</a:t>
            </a:r>
          </a:p>
          <a:p>
            <a:pPr algn="just">
              <a:lnSpc>
                <a:spcPts val="6593"/>
              </a:lnSpc>
            </a:pPr>
            <a:r>
              <a:rPr lang="en-US" sz="3398">
                <a:solidFill>
                  <a:srgbClr val="2E2E2E"/>
                </a:solidFill>
                <a:latin typeface="Cabin"/>
                <a:ea typeface="Cabin"/>
                <a:cs typeface="Cabin"/>
                <a:sym typeface="Cabin"/>
              </a:rPr>
              <a:t>- Mong muốn sử dụng dữ liệu thực tế để đưa ra quyết định nhằm tăng doanh thu, lợi nhuận.</a:t>
            </a:r>
          </a:p>
          <a:p>
            <a:pPr marL="733789" lvl="1" indent="-366894" algn="just">
              <a:lnSpc>
                <a:spcPts val="6593"/>
              </a:lnSpc>
              <a:buFont typeface="Arial"/>
              <a:buChar char="•"/>
            </a:pPr>
            <a:r>
              <a:rPr lang="en-US" sz="3398" b="1">
                <a:solidFill>
                  <a:srgbClr val="2E2E2E"/>
                </a:solidFill>
                <a:latin typeface="Cabin Bold"/>
                <a:ea typeface="Cabin Bold"/>
                <a:cs typeface="Cabin Bold"/>
                <a:sym typeface="Cabin Bold"/>
              </a:rPr>
              <a:t>Giải pháp:</a:t>
            </a:r>
          </a:p>
          <a:p>
            <a:pPr algn="just">
              <a:lnSpc>
                <a:spcPts val="6593"/>
              </a:lnSpc>
            </a:pPr>
            <a:r>
              <a:rPr lang="en-US" sz="3398">
                <a:solidFill>
                  <a:srgbClr val="2E2E2E"/>
                </a:solidFill>
                <a:latin typeface="Cabin"/>
                <a:ea typeface="Cabin"/>
                <a:cs typeface="Cabin"/>
                <a:sym typeface="Cabin"/>
              </a:rPr>
              <a:t>- Sử dụng Power BI để trực quan hóa dữ liệu, giúp David Ngo dễ dàng nắm bắt tình hình kinh doanh của công ty.</a:t>
            </a:r>
          </a:p>
          <a:p>
            <a:pPr algn="just">
              <a:lnSpc>
                <a:spcPts val="6593"/>
              </a:lnSpc>
            </a:pPr>
            <a:r>
              <a:rPr lang="en-US" sz="3398">
                <a:solidFill>
                  <a:srgbClr val="2E2E2E"/>
                </a:solidFill>
                <a:latin typeface="Cabin"/>
                <a:ea typeface="Cabin"/>
                <a:cs typeface="Cabin"/>
                <a:sym typeface="Cabin"/>
              </a:rPr>
              <a:t>- Tập trung vào các chỉ số chính như sản lượng, doanh thu và lợi nhuận để đưa ra các chiến lược  Logistics phù hợp cho công ty.</a:t>
            </a:r>
          </a:p>
          <a:p>
            <a:pPr algn="just">
              <a:lnSpc>
                <a:spcPts val="6593"/>
              </a:lnSpc>
            </a:pPr>
            <a:r>
              <a:rPr lang="en-US" sz="3398">
                <a:solidFill>
                  <a:srgbClr val="2E2E2E"/>
                </a:solidFill>
                <a:latin typeface="Cabin"/>
                <a:ea typeface="Cabin"/>
                <a:cs typeface="Cabin"/>
                <a:sym typeface="Cabin"/>
              </a:rPr>
              <a:t>- Xây dựng mô hình hồi quy tuyến tính dự đoán tình hình kinh doanh của công ty.</a:t>
            </a:r>
          </a:p>
          <a:p>
            <a:pPr algn="just">
              <a:lnSpc>
                <a:spcPts val="6593"/>
              </a:lnSpc>
            </a:pPr>
            <a:endParaRPr lang="en-US" sz="3398">
              <a:solidFill>
                <a:srgbClr val="2E2E2E"/>
              </a:solidFill>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141367724"/>
              </p:ext>
            </p:extLst>
          </p:nvPr>
        </p:nvGraphicFramePr>
        <p:xfrm>
          <a:off x="609514" y="1943189"/>
          <a:ext cx="17068972" cy="7847467"/>
        </p:xfrm>
        <a:graphic>
          <a:graphicData uri="http://schemas.openxmlformats.org/drawingml/2006/table">
            <a:tbl>
              <a:tblPr/>
              <a:tblGrid>
                <a:gridCol w="8534486">
                  <a:extLst>
                    <a:ext uri="{9D8B030D-6E8A-4147-A177-3AD203B41FA5}">
                      <a16:colId xmlns:a16="http://schemas.microsoft.com/office/drawing/2014/main" val="20000"/>
                    </a:ext>
                  </a:extLst>
                </a:gridCol>
                <a:gridCol w="8534486">
                  <a:extLst>
                    <a:ext uri="{9D8B030D-6E8A-4147-A177-3AD203B41FA5}">
                      <a16:colId xmlns:a16="http://schemas.microsoft.com/office/drawing/2014/main" val="20001"/>
                    </a:ext>
                  </a:extLst>
                </a:gridCol>
              </a:tblGrid>
              <a:tr h="3771973">
                <a:tc>
                  <a:txBody>
                    <a:bodyPr/>
                    <a:lstStyle/>
                    <a:p>
                      <a:pPr algn="ctr">
                        <a:lnSpc>
                          <a:spcPts val="4621"/>
                        </a:lnSpc>
                        <a:defRPr/>
                      </a:pPr>
                      <a:r>
                        <a:rPr lang="en-US" sz="3301" b="1">
                          <a:solidFill>
                            <a:srgbClr val="000000"/>
                          </a:solidFill>
                          <a:latin typeface="Cabin Bold"/>
                          <a:ea typeface="Cabin Bold"/>
                          <a:cs typeface="Cabin Bold"/>
                          <a:sym typeface="Cabin Bold"/>
                        </a:rPr>
                        <a:t>Mục đích</a:t>
                      </a:r>
                      <a:endParaRPr lang="en-US" sz="1100"/>
                    </a:p>
                    <a:p>
                      <a:pPr algn="just">
                        <a:lnSpc>
                          <a:spcPts val="4201"/>
                        </a:lnSpc>
                      </a:pPr>
                      <a:r>
                        <a:rPr lang="en-US" sz="3001">
                          <a:solidFill>
                            <a:srgbClr val="000000"/>
                          </a:solidFill>
                          <a:latin typeface="Cabin"/>
                          <a:ea typeface="Cabin"/>
                          <a:cs typeface="Cabin"/>
                          <a:sym typeface="Cabin"/>
                        </a:rPr>
                        <a:t>Để mở khóa những hiểu biết sâu sắc về tình hình kinh doanh mà trước đây đội ngũ bán hàng không thể nhìn thấy, để hỗ trợ quyết định và tự động hóa dữ liệu, giảm thời gian thu thập dữ liệu thủ công.</a:t>
                      </a:r>
                    </a:p>
                    <a:p>
                      <a:pPr algn="ctr">
                        <a:lnSpc>
                          <a:spcPts val="4061"/>
                        </a:lnSpc>
                      </a:pPr>
                      <a:endParaRPr lang="en-US" sz="3001">
                        <a:solidFill>
                          <a:srgbClr val="000000"/>
                        </a:solidFill>
                        <a:latin typeface="Cabin"/>
                        <a:ea typeface="Cabin"/>
                        <a:cs typeface="Cabin"/>
                        <a:sym typeface="Cabi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200"/>
                        </a:lnSpc>
                        <a:defRPr/>
                      </a:pPr>
                      <a:r>
                        <a:rPr lang="en-US" sz="3000" b="1">
                          <a:solidFill>
                            <a:srgbClr val="000000"/>
                          </a:solidFill>
                          <a:latin typeface="Cabin Bold"/>
                          <a:ea typeface="Cabin Bold"/>
                          <a:cs typeface="Cabin Bold"/>
                          <a:sym typeface="Cabin Bold"/>
                        </a:rPr>
                        <a:t>Các bên liên quan</a:t>
                      </a:r>
                      <a:endParaRPr lang="en-US" sz="1100"/>
                    </a:p>
                    <a:p>
                      <a:pPr algn="l">
                        <a:lnSpc>
                          <a:spcPts val="4200"/>
                        </a:lnSpc>
                      </a:pPr>
                      <a:r>
                        <a:rPr lang="en-US" sz="3000" b="1">
                          <a:solidFill>
                            <a:srgbClr val="000000"/>
                          </a:solidFill>
                          <a:latin typeface="Cabin Bold"/>
                          <a:ea typeface="Cabin Bold"/>
                          <a:cs typeface="Cabin Bold"/>
                          <a:sym typeface="Cabin Bold"/>
                        </a:rPr>
                        <a:t>-</a:t>
                      </a:r>
                      <a:r>
                        <a:rPr lang="en-US" sz="3000">
                          <a:solidFill>
                            <a:srgbClr val="000000"/>
                          </a:solidFill>
                          <a:latin typeface="Cabin"/>
                          <a:ea typeface="Cabin"/>
                          <a:cs typeface="Cabin"/>
                          <a:sym typeface="Cabin"/>
                        </a:rPr>
                        <a:t> Giám đốc kinh doanh; </a:t>
                      </a:r>
                    </a:p>
                    <a:p>
                      <a:pPr algn="l">
                        <a:lnSpc>
                          <a:spcPts val="4200"/>
                        </a:lnSpc>
                      </a:pPr>
                      <a:r>
                        <a:rPr lang="en-US" sz="3000">
                          <a:solidFill>
                            <a:srgbClr val="000000"/>
                          </a:solidFill>
                          <a:latin typeface="Cabin"/>
                          <a:ea typeface="Cabin"/>
                          <a:cs typeface="Cabin"/>
                          <a:sym typeface="Cabin"/>
                        </a:rPr>
                        <a:t>- Đội ngũ tiếp thị; </a:t>
                      </a:r>
                    </a:p>
                    <a:p>
                      <a:pPr algn="l">
                        <a:lnSpc>
                          <a:spcPts val="4200"/>
                        </a:lnSpc>
                      </a:pPr>
                      <a:r>
                        <a:rPr lang="en-US" sz="3000">
                          <a:solidFill>
                            <a:srgbClr val="000000"/>
                          </a:solidFill>
                          <a:latin typeface="Cabin"/>
                          <a:ea typeface="Cabin"/>
                          <a:cs typeface="Cabin"/>
                          <a:sym typeface="Cabin"/>
                        </a:rPr>
                        <a:t>- Nhóm dịch vụ khách hàng;</a:t>
                      </a:r>
                    </a:p>
                    <a:p>
                      <a:pPr algn="l">
                        <a:lnSpc>
                          <a:spcPts val="4200"/>
                        </a:lnSpc>
                      </a:pPr>
                      <a:r>
                        <a:rPr lang="en-US" sz="3000">
                          <a:solidFill>
                            <a:srgbClr val="000000"/>
                          </a:solidFill>
                          <a:latin typeface="Cabin"/>
                          <a:ea typeface="Cabin"/>
                          <a:cs typeface="Cabin"/>
                          <a:sym typeface="Cabin"/>
                        </a:rPr>
                        <a:t>- Nhóm dữ liệu và phân tích;</a:t>
                      </a:r>
                    </a:p>
                    <a:p>
                      <a:pPr algn="l">
                        <a:lnSpc>
                          <a:spcPts val="4200"/>
                        </a:lnSpc>
                      </a:pPr>
                      <a:r>
                        <a:rPr lang="en-US" sz="3000">
                          <a:solidFill>
                            <a:srgbClr val="000000"/>
                          </a:solidFill>
                          <a:latin typeface="Cabin"/>
                          <a:ea typeface="Cabin"/>
                          <a:cs typeface="Cabin"/>
                          <a:sym typeface="Cabin"/>
                        </a:rPr>
                        <a:t>- CNTT.</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43252">
                <a:tc>
                  <a:txBody>
                    <a:bodyPr/>
                    <a:lstStyle/>
                    <a:p>
                      <a:pPr algn="ctr">
                        <a:lnSpc>
                          <a:spcPts val="4341"/>
                        </a:lnSpc>
                        <a:defRPr/>
                      </a:pPr>
                      <a:r>
                        <a:rPr lang="en-US" sz="3101" b="1">
                          <a:solidFill>
                            <a:srgbClr val="000000"/>
                          </a:solidFill>
                          <a:latin typeface="Cabin Bold"/>
                          <a:ea typeface="Cabin Bold"/>
                          <a:cs typeface="Cabin Bold"/>
                          <a:sym typeface="Cabin Bold"/>
                        </a:rPr>
                        <a:t>Kết quả cuối cùng</a:t>
                      </a:r>
                      <a:endParaRPr lang="en-US" sz="1100"/>
                    </a:p>
                    <a:p>
                      <a:pPr algn="just">
                        <a:lnSpc>
                          <a:spcPts val="4341"/>
                        </a:lnSpc>
                      </a:pPr>
                      <a:r>
                        <a:rPr lang="en-US" sz="3101">
                          <a:solidFill>
                            <a:srgbClr val="000000"/>
                          </a:solidFill>
                          <a:latin typeface="Cabin"/>
                          <a:ea typeface="Cabin"/>
                          <a:cs typeface="Cabin"/>
                          <a:sym typeface="Cabin"/>
                        </a:rPr>
                        <a:t>Bảng điều khiển tự động cung cấp thông tin chi tiết về doanh số bán hàng nhanh chóng và mới nhất để hỗ trợ việc ra quyết định dựa trên dữ liệu.</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200"/>
                        </a:lnSpc>
                        <a:defRPr/>
                      </a:pPr>
                      <a:r>
                        <a:rPr lang="en-US" sz="3000" b="1" dirty="0" err="1">
                          <a:solidFill>
                            <a:srgbClr val="000000"/>
                          </a:solidFill>
                          <a:latin typeface="Cabin Bold"/>
                          <a:ea typeface="Cabin Bold"/>
                          <a:cs typeface="Cabin Bold"/>
                          <a:sym typeface="Cabin Bold"/>
                        </a:rPr>
                        <a:t>Tiêu</a:t>
                      </a:r>
                      <a:r>
                        <a:rPr lang="en-US" sz="3000" b="1" dirty="0">
                          <a:solidFill>
                            <a:srgbClr val="000000"/>
                          </a:solidFill>
                          <a:latin typeface="Cabin Bold"/>
                          <a:ea typeface="Cabin Bold"/>
                          <a:cs typeface="Cabin Bold"/>
                          <a:sym typeface="Cabin Bold"/>
                        </a:rPr>
                        <a:t> </a:t>
                      </a:r>
                      <a:r>
                        <a:rPr lang="en-US" sz="3000" b="1" dirty="0" err="1">
                          <a:solidFill>
                            <a:srgbClr val="000000"/>
                          </a:solidFill>
                          <a:latin typeface="Cabin Bold"/>
                          <a:ea typeface="Cabin Bold"/>
                          <a:cs typeface="Cabin Bold"/>
                          <a:sym typeface="Cabin Bold"/>
                        </a:rPr>
                        <a:t>chí</a:t>
                      </a:r>
                      <a:r>
                        <a:rPr lang="en-US" sz="3000" b="1" dirty="0">
                          <a:solidFill>
                            <a:srgbClr val="000000"/>
                          </a:solidFill>
                          <a:latin typeface="Cabin Bold"/>
                          <a:ea typeface="Cabin Bold"/>
                          <a:cs typeface="Cabin Bold"/>
                          <a:sym typeface="Cabin Bold"/>
                        </a:rPr>
                        <a:t> </a:t>
                      </a:r>
                      <a:r>
                        <a:rPr lang="en-US" sz="3000" b="1" dirty="0" err="1">
                          <a:solidFill>
                            <a:srgbClr val="000000"/>
                          </a:solidFill>
                          <a:latin typeface="Cabin Bold"/>
                          <a:ea typeface="Cabin Bold"/>
                          <a:cs typeface="Cabin Bold"/>
                          <a:sym typeface="Cabin Bold"/>
                        </a:rPr>
                        <a:t>thành</a:t>
                      </a:r>
                      <a:r>
                        <a:rPr lang="en-US" sz="3000" b="1" dirty="0">
                          <a:solidFill>
                            <a:srgbClr val="000000"/>
                          </a:solidFill>
                          <a:latin typeface="Cabin Bold"/>
                          <a:ea typeface="Cabin Bold"/>
                          <a:cs typeface="Cabin Bold"/>
                          <a:sym typeface="Cabin Bold"/>
                        </a:rPr>
                        <a:t> </a:t>
                      </a:r>
                      <a:r>
                        <a:rPr lang="en-US" sz="3000" b="1" dirty="0" err="1">
                          <a:solidFill>
                            <a:srgbClr val="000000"/>
                          </a:solidFill>
                          <a:latin typeface="Cabin Bold"/>
                          <a:ea typeface="Cabin Bold"/>
                          <a:cs typeface="Cabin Bold"/>
                          <a:sym typeface="Cabin Bold"/>
                        </a:rPr>
                        <a:t>công</a:t>
                      </a:r>
                      <a:endParaRPr lang="en-US" sz="1100" dirty="0"/>
                    </a:p>
                    <a:p>
                      <a:pPr algn="just">
                        <a:lnSpc>
                          <a:spcPts val="4200"/>
                        </a:lnSpc>
                      </a:pPr>
                      <a:r>
                        <a:rPr lang="en-US" sz="3000" b="1" dirty="0">
                          <a:solidFill>
                            <a:srgbClr val="000000"/>
                          </a:solidFill>
                          <a:latin typeface="Cabin Bold"/>
                          <a:ea typeface="Cabin Bold"/>
                          <a:cs typeface="Cabin Bold"/>
                          <a:sym typeface="Cabin Bold"/>
                        </a:rPr>
                        <a:t>-</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Bảng</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điều</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khiển</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khám</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phá</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thông</a:t>
                      </a:r>
                      <a:r>
                        <a:rPr lang="en-US" sz="3000" dirty="0">
                          <a:solidFill>
                            <a:srgbClr val="000000"/>
                          </a:solidFill>
                          <a:latin typeface="Cabin"/>
                          <a:ea typeface="Cabin"/>
                          <a:cs typeface="Cabin"/>
                          <a:sym typeface="Cabin"/>
                        </a:rPr>
                        <a:t> tin chi </a:t>
                      </a:r>
                      <a:r>
                        <a:rPr lang="en-US" sz="3000" dirty="0" err="1">
                          <a:solidFill>
                            <a:srgbClr val="000000"/>
                          </a:solidFill>
                          <a:latin typeface="Cabin"/>
                          <a:ea typeface="Cabin"/>
                          <a:cs typeface="Cabin"/>
                          <a:sym typeface="Cabin"/>
                        </a:rPr>
                        <a:t>tiết</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về</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tình</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hình</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kinh</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doanh</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của</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cửa</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hàng</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với</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dữ</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liệu</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hiện</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có</a:t>
                      </a:r>
                      <a:r>
                        <a:rPr lang="en-US" sz="3000" dirty="0">
                          <a:solidFill>
                            <a:srgbClr val="000000"/>
                          </a:solidFill>
                          <a:latin typeface="Cabin"/>
                          <a:ea typeface="Cabin"/>
                          <a:cs typeface="Cabin"/>
                          <a:sym typeface="Cabin"/>
                        </a:rPr>
                        <a:t>;</a:t>
                      </a:r>
                    </a:p>
                    <a:p>
                      <a:pPr algn="just">
                        <a:lnSpc>
                          <a:spcPts val="4200"/>
                        </a:lnSpc>
                      </a:pP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Đội</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ngũ</a:t>
                      </a:r>
                      <a:r>
                        <a:rPr lang="en-US" sz="3000" dirty="0">
                          <a:solidFill>
                            <a:srgbClr val="000000"/>
                          </a:solidFill>
                          <a:latin typeface="Cabin"/>
                          <a:ea typeface="Cabin"/>
                          <a:cs typeface="Cabin"/>
                          <a:sym typeface="Cabin"/>
                        </a:rPr>
                        <a:t> logistics </a:t>
                      </a:r>
                      <a:r>
                        <a:rPr lang="en-US" sz="3000" dirty="0" err="1">
                          <a:solidFill>
                            <a:srgbClr val="000000"/>
                          </a:solidFill>
                          <a:latin typeface="Cabin"/>
                          <a:ea typeface="Cabin"/>
                          <a:cs typeface="Cabin"/>
                          <a:sym typeface="Cabin"/>
                        </a:rPr>
                        <a:t>có</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khả</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năng</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đưa</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ra</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quyết</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định</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tốt</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hơn</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dựa</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trên</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tình</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hình</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kinh</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doanh</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của</a:t>
                      </a:r>
                      <a:r>
                        <a:rPr lang="en-US" sz="3000" dirty="0">
                          <a:solidFill>
                            <a:srgbClr val="000000"/>
                          </a:solidFill>
                          <a:latin typeface="Cabin"/>
                          <a:ea typeface="Cabin"/>
                          <a:cs typeface="Cabin"/>
                          <a:sym typeface="Cabin"/>
                        </a:rPr>
                        <a:t> </a:t>
                      </a:r>
                      <a:r>
                        <a:rPr lang="en-US" sz="3000" dirty="0" err="1">
                          <a:solidFill>
                            <a:srgbClr val="000000"/>
                          </a:solidFill>
                          <a:latin typeface="Cabin"/>
                          <a:ea typeface="Cabin"/>
                          <a:cs typeface="Cabin"/>
                          <a:sym typeface="Cabin"/>
                        </a:rPr>
                        <a:t>công</a:t>
                      </a:r>
                      <a:r>
                        <a:rPr lang="en-US" sz="3000" dirty="0">
                          <a:solidFill>
                            <a:srgbClr val="000000"/>
                          </a:solidFill>
                          <a:latin typeface="Cabin"/>
                          <a:ea typeface="Cabin"/>
                          <a:cs typeface="Cabin"/>
                          <a:sym typeface="Cabin"/>
                        </a:rPr>
                        <a:t> ty.</a:t>
                      </a:r>
                    </a:p>
                    <a:p>
                      <a:pPr algn="ctr">
                        <a:lnSpc>
                          <a:spcPts val="4200"/>
                        </a:lnSpc>
                      </a:pPr>
                      <a:endParaRPr lang="en-US" sz="3000" dirty="0">
                        <a:solidFill>
                          <a:srgbClr val="000000"/>
                        </a:solidFill>
                        <a:latin typeface="Cabin"/>
                        <a:ea typeface="Cabin"/>
                        <a:cs typeface="Cabin"/>
                        <a:sym typeface="Cabi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TextBox 3"/>
          <p:cNvSpPr txBox="1"/>
          <p:nvPr/>
        </p:nvSpPr>
        <p:spPr>
          <a:xfrm>
            <a:off x="372298" y="60328"/>
            <a:ext cx="16230600"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2. Khám phá dữ liệu</a:t>
            </a:r>
          </a:p>
        </p:txBody>
      </p:sp>
      <p:sp>
        <p:nvSpPr>
          <p:cNvPr id="4" name="TextBox 4"/>
          <p:cNvSpPr txBox="1"/>
          <p:nvPr/>
        </p:nvSpPr>
        <p:spPr>
          <a:xfrm>
            <a:off x="7580242" y="781050"/>
            <a:ext cx="3127516" cy="776088"/>
          </a:xfrm>
          <a:prstGeom prst="rect">
            <a:avLst/>
          </a:prstGeom>
        </p:spPr>
        <p:txBody>
          <a:bodyPr lIns="0" tIns="0" rIns="0" bIns="0" rtlCol="0" anchor="t">
            <a:spAutoFit/>
          </a:bodyPr>
          <a:lstStyle/>
          <a:p>
            <a:pPr algn="just">
              <a:lnSpc>
                <a:spcPts val="6787"/>
              </a:lnSpc>
            </a:pPr>
            <a:r>
              <a:rPr lang="en-US" sz="3498" b="1">
                <a:solidFill>
                  <a:srgbClr val="2E2E2E"/>
                </a:solidFill>
                <a:latin typeface="Cabin Bold"/>
                <a:ea typeface="Cabin Bold"/>
                <a:cs typeface="Cabin Bold"/>
                <a:sym typeface="Cabin Bold"/>
              </a:rPr>
              <a:t>Mạng lưới AIMS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TextBox 2"/>
          <p:cNvSpPr txBox="1"/>
          <p:nvPr/>
        </p:nvSpPr>
        <p:spPr>
          <a:xfrm>
            <a:off x="372298" y="60328"/>
            <a:ext cx="16230600" cy="968372"/>
          </a:xfrm>
          <a:prstGeom prst="rect">
            <a:avLst/>
          </a:prstGeom>
        </p:spPr>
        <p:txBody>
          <a:bodyPr lIns="0" tIns="0" rIns="0" bIns="0" rtlCol="0" anchor="t">
            <a:spAutoFit/>
          </a:bodyPr>
          <a:lstStyle/>
          <a:p>
            <a:pPr marL="0" lvl="0" indent="0" algn="l">
              <a:lnSpc>
                <a:spcPts val="8200"/>
              </a:lnSpc>
            </a:pPr>
            <a:r>
              <a:rPr lang="en-US" sz="5000" b="1">
                <a:solidFill>
                  <a:srgbClr val="2E2E2E"/>
                </a:solidFill>
                <a:latin typeface="Cabin Bold"/>
                <a:ea typeface="Cabin Bold"/>
                <a:cs typeface="Cabin Bold"/>
                <a:sym typeface="Cabin Bold"/>
              </a:rPr>
              <a:t>2. Khám phá dữ liệu</a:t>
            </a:r>
          </a:p>
        </p:txBody>
      </p:sp>
      <p:sp>
        <p:nvSpPr>
          <p:cNvPr id="3" name="TextBox 3"/>
          <p:cNvSpPr txBox="1"/>
          <p:nvPr/>
        </p:nvSpPr>
        <p:spPr>
          <a:xfrm>
            <a:off x="422577" y="1051656"/>
            <a:ext cx="17442846" cy="8921103"/>
          </a:xfrm>
          <a:prstGeom prst="rect">
            <a:avLst/>
          </a:prstGeom>
        </p:spPr>
        <p:txBody>
          <a:bodyPr lIns="0" tIns="0" rIns="0" bIns="0" rtlCol="0" anchor="t">
            <a:spAutoFit/>
          </a:bodyPr>
          <a:lstStyle/>
          <a:p>
            <a:pPr marL="647721" lvl="1" indent="-323861" algn="l">
              <a:lnSpc>
                <a:spcPts val="6480"/>
              </a:lnSpc>
              <a:buFont typeface="Arial"/>
              <a:buChar char="•"/>
            </a:pPr>
            <a:r>
              <a:rPr lang="en-US" sz="3000" b="1">
                <a:solidFill>
                  <a:srgbClr val="2E2E2E"/>
                </a:solidFill>
                <a:latin typeface="Cabin Bold"/>
                <a:ea typeface="Cabin Bold"/>
                <a:cs typeface="Cabin Bold"/>
                <a:sym typeface="Cabin Bold"/>
              </a:rPr>
              <a:t>Thông tin về các cột dữ liệu:</a:t>
            </a:r>
          </a:p>
          <a:p>
            <a:pPr algn="l">
              <a:lnSpc>
                <a:spcPts val="6480"/>
              </a:lnSpc>
            </a:pPr>
            <a:r>
              <a:rPr lang="en-US" sz="3000" b="1">
                <a:solidFill>
                  <a:srgbClr val="2E2E2E"/>
                </a:solidFill>
                <a:latin typeface="Cabin Bold"/>
                <a:ea typeface="Cabin Bold"/>
                <a:cs typeface="Cabin Bold"/>
                <a:sym typeface="Cabin Bold"/>
              </a:rPr>
              <a:t>- Thông tin về thời gian: </a:t>
            </a:r>
            <a:r>
              <a:rPr lang="en-US" sz="3000">
                <a:solidFill>
                  <a:srgbClr val="2E2E2E"/>
                </a:solidFill>
                <a:latin typeface="Cabin"/>
                <a:ea typeface="Cabin"/>
                <a:cs typeface="Cabin"/>
                <a:sym typeface="Cabin"/>
              </a:rPr>
              <a:t>‘DATE_KEY’ và ‘MONTH_KEY’;</a:t>
            </a:r>
          </a:p>
          <a:p>
            <a:pPr algn="l">
              <a:lnSpc>
                <a:spcPts val="6480"/>
              </a:lnSpc>
            </a:pPr>
            <a:r>
              <a:rPr lang="en-US" sz="3000">
                <a:solidFill>
                  <a:srgbClr val="2E2E2E"/>
                </a:solidFill>
                <a:latin typeface="Cabin"/>
                <a:ea typeface="Cabin"/>
                <a:cs typeface="Cabin"/>
                <a:sym typeface="Cabin"/>
              </a:rPr>
              <a:t>-</a:t>
            </a:r>
            <a:r>
              <a:rPr lang="en-US" sz="3000" b="1">
                <a:solidFill>
                  <a:srgbClr val="2E2E2E"/>
                </a:solidFill>
                <a:latin typeface="Cabin Bold"/>
                <a:ea typeface="Cabin Bold"/>
                <a:cs typeface="Cabin Bold"/>
                <a:sym typeface="Cabin Bold"/>
              </a:rPr>
              <a:t> Thông tin về địa điểm, cửa hàng và trung tâm phân phối: </a:t>
            </a:r>
            <a:r>
              <a:rPr lang="en-US" sz="3000">
                <a:solidFill>
                  <a:srgbClr val="2E2E2E"/>
                </a:solidFill>
                <a:latin typeface="Cabin"/>
                <a:ea typeface="Cabin"/>
                <a:cs typeface="Cabin"/>
                <a:sym typeface="Cabin"/>
              </a:rPr>
              <a:t>'OUTLET_CODE', 'LOCATION', 'OUTLET_CITY', 'OUTLET_DISTRICT', 'OUTLET_WARD', 'URBAN_RURAL' 'OUTLET_LATITUDE', 'OUTLET_LONGITUDE', 'DC_CODE', 'DC_CITY', 'DC_DISTRICT', 'DC_WARD', 'DC_LATITUDE', 'DC_LONGITUDE';</a:t>
            </a:r>
          </a:p>
          <a:p>
            <a:pPr algn="l">
              <a:lnSpc>
                <a:spcPts val="6480"/>
              </a:lnSpc>
            </a:pPr>
            <a:r>
              <a:rPr lang="en-US" sz="3000">
                <a:solidFill>
                  <a:srgbClr val="2E2E2E"/>
                </a:solidFill>
                <a:latin typeface="Cabin"/>
                <a:ea typeface="Cabin"/>
                <a:cs typeface="Cabin"/>
                <a:sym typeface="Cabin"/>
              </a:rPr>
              <a:t>-</a:t>
            </a:r>
            <a:r>
              <a:rPr lang="en-US" sz="3000" b="1">
                <a:solidFill>
                  <a:srgbClr val="2E2E2E"/>
                </a:solidFill>
                <a:latin typeface="Cabin Bold"/>
                <a:ea typeface="Cabin Bold"/>
                <a:cs typeface="Cabin Bold"/>
                <a:sym typeface="Cabin Bold"/>
              </a:rPr>
              <a:t> Thông tin về các loại hình kinh doanh:</a:t>
            </a:r>
            <a:r>
              <a:rPr lang="en-US" sz="3000">
                <a:solidFill>
                  <a:srgbClr val="2E2E2E"/>
                </a:solidFill>
                <a:latin typeface="Cabin"/>
                <a:ea typeface="Cabin"/>
                <a:cs typeface="Cabin"/>
                <a:sym typeface="Cabin"/>
              </a:rPr>
              <a:t> 'BUSINESSTYPEL1', 'BUSINESSTYPEL2', 'BUSINESSTYPEL3';</a:t>
            </a:r>
          </a:p>
          <a:p>
            <a:pPr algn="l">
              <a:lnSpc>
                <a:spcPts val="6480"/>
              </a:lnSpc>
            </a:pPr>
            <a:r>
              <a:rPr lang="en-US" sz="3000">
                <a:solidFill>
                  <a:srgbClr val="2E2E2E"/>
                </a:solidFill>
                <a:latin typeface="Cabin"/>
                <a:ea typeface="Cabin"/>
                <a:cs typeface="Cabin"/>
                <a:sym typeface="Cabin"/>
              </a:rPr>
              <a:t>-</a:t>
            </a:r>
            <a:r>
              <a:rPr lang="en-US" sz="3000" b="1">
                <a:solidFill>
                  <a:srgbClr val="2E2E2E"/>
                </a:solidFill>
                <a:latin typeface="Cabin Bold"/>
                <a:ea typeface="Cabin Bold"/>
                <a:cs typeface="Cabin Bold"/>
                <a:sym typeface="Cabin Bold"/>
              </a:rPr>
              <a:t> Thông tin về sản phẩm:</a:t>
            </a:r>
            <a:r>
              <a:rPr lang="en-US" sz="3000">
                <a:solidFill>
                  <a:srgbClr val="2E2E2E"/>
                </a:solidFill>
                <a:latin typeface="Cabin"/>
                <a:ea typeface="Cabin"/>
                <a:cs typeface="Cabin"/>
                <a:sym typeface="Cabin"/>
              </a:rPr>
              <a:t> 'DIVISION', 'SUB_CATEGORY', 'BRAND', 'BRANDY', 'VARIANT', 'STD_SKU';</a:t>
            </a:r>
          </a:p>
          <a:p>
            <a:pPr algn="l">
              <a:lnSpc>
                <a:spcPts val="6480"/>
              </a:lnSpc>
            </a:pPr>
            <a:r>
              <a:rPr lang="en-US" sz="3000">
                <a:solidFill>
                  <a:srgbClr val="2E2E2E"/>
                </a:solidFill>
                <a:latin typeface="Cabin"/>
                <a:ea typeface="Cabin"/>
                <a:cs typeface="Cabin"/>
                <a:sym typeface="Cabin"/>
              </a:rPr>
              <a:t>-</a:t>
            </a:r>
            <a:r>
              <a:rPr lang="en-US" sz="3000" b="1">
                <a:solidFill>
                  <a:srgbClr val="2E2E2E"/>
                </a:solidFill>
                <a:latin typeface="Cabin Bold"/>
                <a:ea typeface="Cabin Bold"/>
                <a:cs typeface="Cabin Bold"/>
                <a:sym typeface="Cabin Bold"/>
              </a:rPr>
              <a:t> Thông tin về tài chính: </a:t>
            </a:r>
            <a:r>
              <a:rPr lang="en-US" sz="3000">
                <a:solidFill>
                  <a:srgbClr val="2E2E2E"/>
                </a:solidFill>
                <a:latin typeface="Cabin"/>
                <a:ea typeface="Cabin"/>
                <a:cs typeface="Cabin"/>
                <a:sym typeface="Cabin"/>
              </a:rPr>
              <a:t>'REVENUE', 'SALES_QTY', 'PROFIT';</a:t>
            </a:r>
          </a:p>
          <a:p>
            <a:pPr algn="l">
              <a:lnSpc>
                <a:spcPts val="6480"/>
              </a:lnSpc>
            </a:pPr>
            <a:r>
              <a:rPr lang="en-US" sz="3000">
                <a:solidFill>
                  <a:srgbClr val="2E2E2E"/>
                </a:solidFill>
                <a:latin typeface="Cabin"/>
                <a:ea typeface="Cabin"/>
                <a:cs typeface="Cabin"/>
                <a:sym typeface="Cabin"/>
              </a:rPr>
              <a:t>-</a:t>
            </a:r>
            <a:r>
              <a:rPr lang="en-US" sz="3000" b="1">
                <a:solidFill>
                  <a:srgbClr val="2E2E2E"/>
                </a:solidFill>
                <a:latin typeface="Cabin Bold"/>
                <a:ea typeface="Cabin Bold"/>
                <a:cs typeface="Cabin Bold"/>
                <a:sym typeface="Cabin Bold"/>
              </a:rPr>
              <a:t> Thông tin về khuyến mãi:</a:t>
            </a:r>
            <a:r>
              <a:rPr lang="en-US" sz="3000">
                <a:solidFill>
                  <a:srgbClr val="2E2E2E"/>
                </a:solidFill>
                <a:latin typeface="Cabin"/>
                <a:ea typeface="Cabin"/>
                <a:cs typeface="Cabin"/>
                <a:sym typeface="Cabin"/>
              </a:rPr>
              <a:t> 'TOTAL_PROMOTION_COST', 'POSM_PROMOTION_COST', 'FG_PROMOTION_COST', 'DISCOUNT_COST', 'FG_PROMOTION_QTY'</a:t>
            </a:r>
          </a:p>
          <a:p>
            <a:pPr algn="l">
              <a:lnSpc>
                <a:spcPts val="6480"/>
              </a:lnSpc>
            </a:pPr>
            <a:endParaRPr lang="en-US" sz="3000">
              <a:solidFill>
                <a:srgbClr val="2E2E2E"/>
              </a:solidFill>
              <a:latin typeface="Cabin"/>
              <a:ea typeface="Cabin"/>
              <a:cs typeface="Cabin"/>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2961055" y="1562100"/>
            <a:ext cx="11512059" cy="6964796"/>
          </a:xfrm>
          <a:custGeom>
            <a:avLst/>
            <a:gdLst/>
            <a:ahLst/>
            <a:cxnLst/>
            <a:rect l="l" t="t" r="r" b="b"/>
            <a:pathLst>
              <a:path w="11512059" h="6964796">
                <a:moveTo>
                  <a:pt x="0" y="0"/>
                </a:moveTo>
                <a:lnTo>
                  <a:pt x="11512059" y="0"/>
                </a:lnTo>
                <a:lnTo>
                  <a:pt x="11512059" y="6964795"/>
                </a:lnTo>
                <a:lnTo>
                  <a:pt x="0" y="6964795"/>
                </a:lnTo>
                <a:lnTo>
                  <a:pt x="0" y="0"/>
                </a:lnTo>
                <a:close/>
              </a:path>
            </a:pathLst>
          </a:custGeom>
          <a:blipFill>
            <a:blip r:embed="rId2"/>
            <a:stretch>
              <a:fillRect/>
            </a:stretch>
          </a:blipFill>
        </p:spPr>
      </p:sp>
      <p:sp>
        <p:nvSpPr>
          <p:cNvPr id="3" name="TextBox 3"/>
          <p:cNvSpPr txBox="1"/>
          <p:nvPr/>
        </p:nvSpPr>
        <p:spPr>
          <a:xfrm>
            <a:off x="0" y="856932"/>
            <a:ext cx="17434169" cy="584830"/>
          </a:xfrm>
          <a:prstGeom prst="rect">
            <a:avLst/>
          </a:prstGeom>
        </p:spPr>
        <p:txBody>
          <a:bodyPr lIns="0" tIns="0" rIns="0" bIns="0" rtlCol="0" anchor="t">
            <a:spAutoFit/>
          </a:bodyPr>
          <a:lstStyle/>
          <a:p>
            <a:pPr marL="647721" lvl="1" indent="-323861" algn="l">
              <a:lnSpc>
                <a:spcPts val="4920"/>
              </a:lnSpc>
              <a:buFont typeface="Arial"/>
              <a:buChar char="•"/>
            </a:pPr>
            <a:r>
              <a:rPr lang="en-US" sz="3000" b="1">
                <a:solidFill>
                  <a:srgbClr val="2E2E2E"/>
                </a:solidFill>
                <a:latin typeface="Cabin Bold"/>
                <a:ea typeface="Cabin Bold"/>
                <a:cs typeface="Cabin Bold"/>
                <a:sym typeface="Cabin Bold"/>
              </a:rPr>
              <a:t>Trích xuất dữ liệu:</a:t>
            </a:r>
          </a:p>
        </p:txBody>
      </p:sp>
      <p:sp>
        <p:nvSpPr>
          <p:cNvPr id="4" name="TextBox 4"/>
          <p:cNvSpPr txBox="1"/>
          <p:nvPr/>
        </p:nvSpPr>
        <p:spPr>
          <a:xfrm>
            <a:off x="213336" y="13776"/>
            <a:ext cx="16230600" cy="862962"/>
          </a:xfrm>
          <a:prstGeom prst="rect">
            <a:avLst/>
          </a:prstGeom>
        </p:spPr>
        <p:txBody>
          <a:bodyPr lIns="0" tIns="0" rIns="0" bIns="0" rtlCol="0" anchor="t">
            <a:spAutoFit/>
          </a:bodyPr>
          <a:lstStyle/>
          <a:p>
            <a:pPr marL="0" lvl="0" indent="0" algn="l">
              <a:lnSpc>
                <a:spcPts val="7380"/>
              </a:lnSpc>
            </a:pPr>
            <a:r>
              <a:rPr lang="en-US" sz="4500" b="1">
                <a:solidFill>
                  <a:srgbClr val="2E2E2E"/>
                </a:solidFill>
                <a:latin typeface="Cabin Bold"/>
                <a:ea typeface="Cabin Bold"/>
                <a:cs typeface="Cabin Bold"/>
                <a:sym typeface="Cabin Bold"/>
              </a:rPr>
              <a:t>3. Xử lý dữ liệu</a:t>
            </a:r>
          </a:p>
        </p:txBody>
      </p:sp>
      <p:sp>
        <p:nvSpPr>
          <p:cNvPr id="5" name="TextBox 5"/>
          <p:cNvSpPr txBox="1"/>
          <p:nvPr/>
        </p:nvSpPr>
        <p:spPr>
          <a:xfrm>
            <a:off x="463645" y="8667726"/>
            <a:ext cx="17360710" cy="1095422"/>
          </a:xfrm>
          <a:prstGeom prst="rect">
            <a:avLst/>
          </a:prstGeom>
        </p:spPr>
        <p:txBody>
          <a:bodyPr lIns="0" tIns="0" rIns="0" bIns="0" rtlCol="0" anchor="t">
            <a:spAutoFit/>
          </a:bodyPr>
          <a:lstStyle/>
          <a:p>
            <a:pPr algn="just">
              <a:lnSpc>
                <a:spcPts val="4498"/>
              </a:lnSpc>
            </a:pPr>
            <a:r>
              <a:rPr lang="en-US" sz="2998">
                <a:solidFill>
                  <a:srgbClr val="2E2E2E"/>
                </a:solidFill>
                <a:latin typeface="Cabin"/>
                <a:ea typeface="Cabin"/>
                <a:cs typeface="Cabin"/>
                <a:sym typeface="Cabin"/>
              </a:rPr>
              <a:t>- Sử dụng thư viện ‘pandas’ để trích xuất dữ liệu</a:t>
            </a:r>
          </a:p>
          <a:p>
            <a:pPr algn="just">
              <a:lnSpc>
                <a:spcPts val="4498"/>
              </a:lnSpc>
            </a:pPr>
            <a:r>
              <a:rPr lang="en-US" sz="2998">
                <a:solidFill>
                  <a:srgbClr val="2E2E2E"/>
                </a:solidFill>
                <a:latin typeface="Cabin"/>
                <a:ea typeface="Cabin"/>
                <a:cs typeface="Cabin"/>
                <a:sym typeface="Cabin"/>
              </a:rPr>
              <a:t>- Trích xuất dữ liệu và đọc 5 dòng đầu của bộ dữ liệu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8328636" y="2185810"/>
            <a:ext cx="9649602" cy="4221701"/>
          </a:xfrm>
          <a:custGeom>
            <a:avLst/>
            <a:gdLst/>
            <a:ahLst/>
            <a:cxnLst/>
            <a:rect l="l" t="t" r="r" b="b"/>
            <a:pathLst>
              <a:path w="9649602" h="4221701">
                <a:moveTo>
                  <a:pt x="0" y="0"/>
                </a:moveTo>
                <a:lnTo>
                  <a:pt x="9649603" y="0"/>
                </a:lnTo>
                <a:lnTo>
                  <a:pt x="9649603" y="4221701"/>
                </a:lnTo>
                <a:lnTo>
                  <a:pt x="0" y="4221701"/>
                </a:lnTo>
                <a:lnTo>
                  <a:pt x="0" y="0"/>
                </a:lnTo>
                <a:close/>
              </a:path>
            </a:pathLst>
          </a:custGeom>
          <a:blipFill>
            <a:blip r:embed="rId2"/>
            <a:stretch>
              <a:fillRect/>
            </a:stretch>
          </a:blipFill>
        </p:spPr>
      </p:sp>
      <p:sp>
        <p:nvSpPr>
          <p:cNvPr id="3" name="TextBox 3"/>
          <p:cNvSpPr txBox="1"/>
          <p:nvPr/>
        </p:nvSpPr>
        <p:spPr>
          <a:xfrm>
            <a:off x="0" y="1172355"/>
            <a:ext cx="17434169" cy="584830"/>
          </a:xfrm>
          <a:prstGeom prst="rect">
            <a:avLst/>
          </a:prstGeom>
        </p:spPr>
        <p:txBody>
          <a:bodyPr lIns="0" tIns="0" rIns="0" bIns="0" rtlCol="0" anchor="t">
            <a:spAutoFit/>
          </a:bodyPr>
          <a:lstStyle/>
          <a:p>
            <a:pPr marL="647721" lvl="1" indent="-323861" algn="l">
              <a:lnSpc>
                <a:spcPts val="4920"/>
              </a:lnSpc>
              <a:buFont typeface="Arial"/>
              <a:buChar char="•"/>
            </a:pPr>
            <a:r>
              <a:rPr lang="en-US" sz="3000" b="1">
                <a:solidFill>
                  <a:srgbClr val="2E2E2E"/>
                </a:solidFill>
                <a:latin typeface="Cabin Bold"/>
                <a:ea typeface="Cabin Bold"/>
                <a:cs typeface="Cabin Bold"/>
                <a:sym typeface="Cabin Bold"/>
              </a:rPr>
              <a:t>Xử lý dữ liệu missing:</a:t>
            </a:r>
          </a:p>
        </p:txBody>
      </p:sp>
      <p:sp>
        <p:nvSpPr>
          <p:cNvPr id="4" name="TextBox 4"/>
          <p:cNvSpPr txBox="1"/>
          <p:nvPr/>
        </p:nvSpPr>
        <p:spPr>
          <a:xfrm>
            <a:off x="213336" y="13776"/>
            <a:ext cx="16230600" cy="862962"/>
          </a:xfrm>
          <a:prstGeom prst="rect">
            <a:avLst/>
          </a:prstGeom>
        </p:spPr>
        <p:txBody>
          <a:bodyPr lIns="0" tIns="0" rIns="0" bIns="0" rtlCol="0" anchor="t">
            <a:spAutoFit/>
          </a:bodyPr>
          <a:lstStyle/>
          <a:p>
            <a:pPr marL="0" lvl="0" indent="0" algn="l">
              <a:lnSpc>
                <a:spcPts val="7380"/>
              </a:lnSpc>
            </a:pPr>
            <a:r>
              <a:rPr lang="en-US" sz="4500" b="1">
                <a:solidFill>
                  <a:srgbClr val="2E2E2E"/>
                </a:solidFill>
                <a:latin typeface="Cabin Bold"/>
                <a:ea typeface="Cabin Bold"/>
                <a:cs typeface="Cabin Bold"/>
                <a:sym typeface="Cabin Bold"/>
              </a:rPr>
              <a:t>3. Xử lý dữ liệu</a:t>
            </a:r>
          </a:p>
        </p:txBody>
      </p:sp>
      <p:sp>
        <p:nvSpPr>
          <p:cNvPr id="5" name="TextBox 5"/>
          <p:cNvSpPr txBox="1"/>
          <p:nvPr/>
        </p:nvSpPr>
        <p:spPr>
          <a:xfrm>
            <a:off x="213336" y="3119345"/>
            <a:ext cx="7777578" cy="2259381"/>
          </a:xfrm>
          <a:prstGeom prst="rect">
            <a:avLst/>
          </a:prstGeom>
        </p:spPr>
        <p:txBody>
          <a:bodyPr lIns="0" tIns="0" rIns="0" bIns="0" rtlCol="0" anchor="t">
            <a:spAutoFit/>
          </a:bodyPr>
          <a:lstStyle/>
          <a:p>
            <a:pPr algn="just">
              <a:lnSpc>
                <a:spcPts val="4558"/>
              </a:lnSpc>
            </a:pPr>
            <a:r>
              <a:rPr lang="en-US" sz="2998">
                <a:solidFill>
                  <a:srgbClr val="2E2E2E"/>
                </a:solidFill>
                <a:latin typeface="Cabin"/>
                <a:ea typeface="Cabin"/>
                <a:cs typeface="Cabin"/>
                <a:sym typeface="Cabin"/>
              </a:rPr>
              <a:t>Không có cột chưa dữ liệu missing trong bộ dữ liệu.</a:t>
            </a:r>
          </a:p>
          <a:p>
            <a:pPr algn="just">
              <a:lnSpc>
                <a:spcPts val="4558"/>
              </a:lnSpc>
            </a:pPr>
            <a:r>
              <a:rPr lang="en-US" sz="2998">
                <a:solidFill>
                  <a:srgbClr val="2E2E2E"/>
                </a:solidFill>
                <a:latin typeface="Cabin"/>
                <a:ea typeface="Cabin"/>
                <a:cs typeface="Cabin"/>
                <a:sym typeface="Cabin"/>
              </a:rPr>
              <a:t>-&gt; Vấn đề missing không xuất hiện trong bộ dữ liệu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1605429" y="2243919"/>
            <a:ext cx="4993393" cy="2116765"/>
          </a:xfrm>
          <a:custGeom>
            <a:avLst/>
            <a:gdLst/>
            <a:ahLst/>
            <a:cxnLst/>
            <a:rect l="l" t="t" r="r" b="b"/>
            <a:pathLst>
              <a:path w="4993393" h="2116765">
                <a:moveTo>
                  <a:pt x="0" y="0"/>
                </a:moveTo>
                <a:lnTo>
                  <a:pt x="4993393" y="0"/>
                </a:lnTo>
                <a:lnTo>
                  <a:pt x="4993393" y="2116765"/>
                </a:lnTo>
                <a:lnTo>
                  <a:pt x="0" y="2116765"/>
                </a:lnTo>
                <a:lnTo>
                  <a:pt x="0" y="0"/>
                </a:lnTo>
                <a:close/>
              </a:path>
            </a:pathLst>
          </a:custGeom>
          <a:blipFill>
            <a:blip r:embed="rId2"/>
            <a:stretch>
              <a:fillRect/>
            </a:stretch>
          </a:blipFill>
        </p:spPr>
      </p:sp>
      <p:sp>
        <p:nvSpPr>
          <p:cNvPr id="3" name="Freeform 3"/>
          <p:cNvSpPr/>
          <p:nvPr/>
        </p:nvSpPr>
        <p:spPr>
          <a:xfrm>
            <a:off x="10906589" y="2027403"/>
            <a:ext cx="5072122" cy="4243263"/>
          </a:xfrm>
          <a:custGeom>
            <a:avLst/>
            <a:gdLst/>
            <a:ahLst/>
            <a:cxnLst/>
            <a:rect l="l" t="t" r="r" b="b"/>
            <a:pathLst>
              <a:path w="5072122" h="4243263">
                <a:moveTo>
                  <a:pt x="0" y="0"/>
                </a:moveTo>
                <a:lnTo>
                  <a:pt x="5072123" y="0"/>
                </a:lnTo>
                <a:lnTo>
                  <a:pt x="5072123" y="4243263"/>
                </a:lnTo>
                <a:lnTo>
                  <a:pt x="0" y="4243263"/>
                </a:lnTo>
                <a:lnTo>
                  <a:pt x="0" y="0"/>
                </a:lnTo>
                <a:close/>
              </a:path>
            </a:pathLst>
          </a:custGeom>
          <a:blipFill>
            <a:blip r:embed="rId3"/>
            <a:stretch>
              <a:fillRect/>
            </a:stretch>
          </a:blipFill>
        </p:spPr>
      </p:sp>
      <p:sp>
        <p:nvSpPr>
          <p:cNvPr id="4" name="TextBox 4"/>
          <p:cNvSpPr txBox="1"/>
          <p:nvPr/>
        </p:nvSpPr>
        <p:spPr>
          <a:xfrm>
            <a:off x="0" y="895350"/>
            <a:ext cx="7487695" cy="584830"/>
          </a:xfrm>
          <a:prstGeom prst="rect">
            <a:avLst/>
          </a:prstGeom>
        </p:spPr>
        <p:txBody>
          <a:bodyPr lIns="0" tIns="0" rIns="0" bIns="0" rtlCol="0" anchor="t">
            <a:spAutoFit/>
          </a:bodyPr>
          <a:lstStyle/>
          <a:p>
            <a:pPr marL="647721" lvl="1" indent="-323861" algn="l">
              <a:lnSpc>
                <a:spcPts val="4920"/>
              </a:lnSpc>
              <a:buFont typeface="Arial"/>
              <a:buChar char="•"/>
            </a:pPr>
            <a:r>
              <a:rPr lang="en-US" sz="3000" b="1">
                <a:solidFill>
                  <a:srgbClr val="2E2E2E"/>
                </a:solidFill>
                <a:latin typeface="Cabin Bold"/>
                <a:ea typeface="Cabin Bold"/>
                <a:cs typeface="Cabin Bold"/>
                <a:sym typeface="Cabin Bold"/>
              </a:rPr>
              <a:t>Xử lý dữ liệu trùng lặp (duplicated):</a:t>
            </a:r>
          </a:p>
        </p:txBody>
      </p:sp>
      <p:sp>
        <p:nvSpPr>
          <p:cNvPr id="5" name="TextBox 5"/>
          <p:cNvSpPr txBox="1"/>
          <p:nvPr/>
        </p:nvSpPr>
        <p:spPr>
          <a:xfrm>
            <a:off x="213336" y="13776"/>
            <a:ext cx="16230600" cy="862962"/>
          </a:xfrm>
          <a:prstGeom prst="rect">
            <a:avLst/>
          </a:prstGeom>
        </p:spPr>
        <p:txBody>
          <a:bodyPr lIns="0" tIns="0" rIns="0" bIns="0" rtlCol="0" anchor="t">
            <a:spAutoFit/>
          </a:bodyPr>
          <a:lstStyle/>
          <a:p>
            <a:pPr marL="0" lvl="0" indent="0" algn="l">
              <a:lnSpc>
                <a:spcPts val="7380"/>
              </a:lnSpc>
            </a:pPr>
            <a:r>
              <a:rPr lang="en-US" sz="4500" b="1">
                <a:solidFill>
                  <a:srgbClr val="2E2E2E"/>
                </a:solidFill>
                <a:latin typeface="Cabin Bold"/>
                <a:ea typeface="Cabin Bold"/>
                <a:cs typeface="Cabin Bold"/>
                <a:sym typeface="Cabin Bold"/>
              </a:rPr>
              <a:t>3. Xử lý dữ liệu</a:t>
            </a:r>
          </a:p>
        </p:txBody>
      </p:sp>
      <p:sp>
        <p:nvSpPr>
          <p:cNvPr id="6" name="TextBox 6"/>
          <p:cNvSpPr txBox="1"/>
          <p:nvPr/>
        </p:nvSpPr>
        <p:spPr>
          <a:xfrm>
            <a:off x="551058" y="6722640"/>
            <a:ext cx="7777578" cy="2259381"/>
          </a:xfrm>
          <a:prstGeom prst="rect">
            <a:avLst/>
          </a:prstGeom>
        </p:spPr>
        <p:txBody>
          <a:bodyPr lIns="0" tIns="0" rIns="0" bIns="0" rtlCol="0" anchor="t">
            <a:spAutoFit/>
          </a:bodyPr>
          <a:lstStyle/>
          <a:p>
            <a:pPr algn="just">
              <a:lnSpc>
                <a:spcPts val="4558"/>
              </a:lnSpc>
            </a:pPr>
            <a:r>
              <a:rPr lang="en-US" sz="2998">
                <a:solidFill>
                  <a:srgbClr val="2E2E2E"/>
                </a:solidFill>
                <a:latin typeface="Cabin"/>
                <a:ea typeface="Cabin"/>
                <a:cs typeface="Cabin"/>
                <a:sym typeface="Cabin"/>
              </a:rPr>
              <a:t>Không có dòng chứa dữ liệu bị trùng lặp trong bộ dữ liệu.</a:t>
            </a:r>
          </a:p>
          <a:p>
            <a:pPr algn="just">
              <a:lnSpc>
                <a:spcPts val="4558"/>
              </a:lnSpc>
            </a:pPr>
            <a:r>
              <a:rPr lang="en-US" sz="2998">
                <a:solidFill>
                  <a:srgbClr val="2E2E2E"/>
                </a:solidFill>
                <a:latin typeface="Cabin"/>
                <a:ea typeface="Cabin"/>
                <a:cs typeface="Cabin"/>
                <a:sym typeface="Cabin"/>
              </a:rPr>
              <a:t>-&gt; Vấn đề trùng lặp (duplicated) không xuất hiện trong bộ dữ liệu </a:t>
            </a:r>
          </a:p>
        </p:txBody>
      </p:sp>
      <p:sp>
        <p:nvSpPr>
          <p:cNvPr id="7" name="TextBox 7"/>
          <p:cNvSpPr txBox="1"/>
          <p:nvPr/>
        </p:nvSpPr>
        <p:spPr>
          <a:xfrm>
            <a:off x="9553861" y="895350"/>
            <a:ext cx="6057038" cy="584830"/>
          </a:xfrm>
          <a:prstGeom prst="rect">
            <a:avLst/>
          </a:prstGeom>
        </p:spPr>
        <p:txBody>
          <a:bodyPr lIns="0" tIns="0" rIns="0" bIns="0" rtlCol="0" anchor="t">
            <a:spAutoFit/>
          </a:bodyPr>
          <a:lstStyle/>
          <a:p>
            <a:pPr marL="647721" lvl="1" indent="-323861" algn="l">
              <a:lnSpc>
                <a:spcPts val="4920"/>
              </a:lnSpc>
              <a:buFont typeface="Arial"/>
              <a:buChar char="•"/>
            </a:pPr>
            <a:r>
              <a:rPr lang="en-US" sz="3000" b="1">
                <a:solidFill>
                  <a:srgbClr val="2E2E2E"/>
                </a:solidFill>
                <a:latin typeface="Cabin Bold"/>
                <a:ea typeface="Cabin Bold"/>
                <a:cs typeface="Cabin Bold"/>
                <a:sym typeface="Cabin Bold"/>
              </a:rPr>
              <a:t>Xử lý dữ liệu không phù hợp:</a:t>
            </a:r>
          </a:p>
        </p:txBody>
      </p:sp>
      <p:sp>
        <p:nvSpPr>
          <p:cNvPr id="8" name="TextBox 8"/>
          <p:cNvSpPr txBox="1"/>
          <p:nvPr/>
        </p:nvSpPr>
        <p:spPr>
          <a:xfrm>
            <a:off x="9553861" y="6722640"/>
            <a:ext cx="7777578" cy="2259381"/>
          </a:xfrm>
          <a:prstGeom prst="rect">
            <a:avLst/>
          </a:prstGeom>
        </p:spPr>
        <p:txBody>
          <a:bodyPr lIns="0" tIns="0" rIns="0" bIns="0" rtlCol="0" anchor="t">
            <a:spAutoFit/>
          </a:bodyPr>
          <a:lstStyle/>
          <a:p>
            <a:pPr algn="just">
              <a:lnSpc>
                <a:spcPts val="4558"/>
              </a:lnSpc>
            </a:pPr>
            <a:r>
              <a:rPr lang="en-US" sz="2998">
                <a:solidFill>
                  <a:srgbClr val="2E2E2E"/>
                </a:solidFill>
                <a:latin typeface="Cabin"/>
                <a:ea typeface="Cabin"/>
                <a:cs typeface="Cabin"/>
                <a:sym typeface="Cabin"/>
              </a:rPr>
              <a:t>Dữ liệu hoàn toàn phù hợp, các cột dữ liệu kiểu số đều có giá trị lớn hơn 0.</a:t>
            </a:r>
          </a:p>
          <a:p>
            <a:pPr algn="just">
              <a:lnSpc>
                <a:spcPts val="4558"/>
              </a:lnSpc>
            </a:pPr>
            <a:r>
              <a:rPr lang="en-US" sz="2998">
                <a:solidFill>
                  <a:srgbClr val="2E2E2E"/>
                </a:solidFill>
                <a:latin typeface="Cabin"/>
                <a:ea typeface="Cabin"/>
                <a:cs typeface="Cabin"/>
                <a:sym typeface="Cabin"/>
              </a:rPr>
              <a:t>-&gt; Vấn đề dữ liệu không phù hợp không xuất hiện trong bộ dữ liệu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4208</Words>
  <Application>Microsoft Office PowerPoint</Application>
  <PresentationFormat>Custom</PresentationFormat>
  <Paragraphs>211</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Cabin Bold</vt:lpstr>
      <vt:lpstr>Arial</vt:lpstr>
      <vt:lpstr>Cabin Bold Italics</vt:lpstr>
      <vt:lpstr>Cabin</vt:lpstr>
      <vt:lpstr>Calibri</vt:lpstr>
      <vt:lpstr>Cabin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VTI Project</dc:title>
  <cp:lastModifiedBy>Ngo Hoang Giang</cp:lastModifiedBy>
  <cp:revision>2</cp:revision>
  <dcterms:created xsi:type="dcterms:W3CDTF">2006-08-16T00:00:00Z</dcterms:created>
  <dcterms:modified xsi:type="dcterms:W3CDTF">2024-10-09T16:40:35Z</dcterms:modified>
  <dc:identifier>DAGOAXz9wqI</dc:identifier>
</cp:coreProperties>
</file>