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36841-15C2-4120-8F03-DAB966408678}"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9F5E2-D985-4C40-8C00-F687FA76BDD5}" type="slidenum">
              <a:rPr lang="en-US" smtClean="0"/>
              <a:t>‹#›</a:t>
            </a:fld>
            <a:endParaRPr lang="en-US"/>
          </a:p>
        </p:txBody>
      </p:sp>
    </p:spTree>
    <p:extLst>
      <p:ext uri="{BB962C8B-B14F-4D97-AF65-F5344CB8AC3E}">
        <p14:creationId xmlns:p14="http://schemas.microsoft.com/office/powerpoint/2010/main" val="427333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BD3-9CDE-3232-9529-92D197D7A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6B7CB-43FA-5500-BCC9-8CF760299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0C4C7F-7B33-D01C-0444-166F737B3E8B}"/>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5626FB9A-4F57-EAF2-844B-D8C02CEC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2E659-852E-FB20-27A5-6CC55AB09639}"/>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2871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E413-F405-8406-8A6B-A8EFDF0F5D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17C36C-AFCE-C2CF-BC19-9264B034B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26FDA-6F72-02E7-152D-5EE7FF45BD28}"/>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1EDBCF39-19D2-9336-8E6D-C7DB53364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883D-7850-BD5F-B858-23F5A92DDD2E}"/>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12386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C570A-331A-A967-5D31-F180A3B94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C67E27-3B67-FC5F-6ABC-08B803D05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0888F-0AD3-D17E-637E-4F9BDCE46ADD}"/>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D6E6AD6B-64D8-EBD4-399A-43ACC3539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624F3-A76D-5670-D1BF-6A92F5E8836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7668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F3FD-AEAF-52AC-35C3-3FE76C004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B454D-4982-9D51-7135-FB2EBCB24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6B41-B25E-D020-6745-D2F097B21349}"/>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4091509D-E378-A25C-2951-F7C18A4BC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557B4-D8C8-283B-2F54-CFF3A22998E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2675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2991-3403-A4F3-6996-D0EE049D8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C9C7A6-54CF-03B6-44CF-0502C920C2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77119-544B-2C2C-6C5A-023AD3965345}"/>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C7C8E1DC-E7AA-8F70-3734-CD55D678D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93D6-C3AA-7D33-8176-BD23C831D4D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32160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8777-D950-9DD4-45AC-494FC7DED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85700-C687-E0EF-957C-BFC169AD9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E47522-D751-3BF2-6039-7E8399B15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F60BC-F1BF-B09E-5341-FFF7BD0BAAC3}"/>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6" name="Footer Placeholder 5">
            <a:extLst>
              <a:ext uri="{FF2B5EF4-FFF2-40B4-BE49-F238E27FC236}">
                <a16:creationId xmlns:a16="http://schemas.microsoft.com/office/drawing/2014/main" id="{9734A5E0-788E-986F-A1FE-72175C7B8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6215E-F5A8-3DF5-CBFD-4A1E0FE3C40B}"/>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427700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C54D-362C-0B5D-6D8D-42D1FD53D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D4712E-EABA-5632-E907-9290E2065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29DCE-3F06-4DD6-6378-4A5349227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007C6-6DA9-E77E-C222-9430EB43A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54928-10A2-6A77-0103-CE14BE4FA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32613-2D48-A974-B74E-DEFACF631B5B}"/>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8" name="Footer Placeholder 7">
            <a:extLst>
              <a:ext uri="{FF2B5EF4-FFF2-40B4-BE49-F238E27FC236}">
                <a16:creationId xmlns:a16="http://schemas.microsoft.com/office/drawing/2014/main" id="{45D975BC-C74D-0AE6-EB14-CA0D4C4C3C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93B73-B96D-3BDD-E2B8-F8FB25A8E15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458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DF3D-DFEF-3371-483A-9FF447BE8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F1BF9-FD6A-DDB8-77A9-5408203423C3}"/>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4" name="Footer Placeholder 3">
            <a:extLst>
              <a:ext uri="{FF2B5EF4-FFF2-40B4-BE49-F238E27FC236}">
                <a16:creationId xmlns:a16="http://schemas.microsoft.com/office/drawing/2014/main" id="{57BF7238-789F-8872-D4C6-30A0295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B9677-61B3-5B09-FAFC-0612AB6A3C46}"/>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137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1C687-1091-F781-2734-0F70C7331A8C}"/>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3" name="Footer Placeholder 2">
            <a:extLst>
              <a:ext uri="{FF2B5EF4-FFF2-40B4-BE49-F238E27FC236}">
                <a16:creationId xmlns:a16="http://schemas.microsoft.com/office/drawing/2014/main" id="{82C1D181-01F6-9231-412C-F18395325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2F95-16E6-6B6A-28D8-0DB6F40B2E7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4061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42A4-4549-6403-4444-6232FC5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879D0-EB58-B06F-9F69-62837FDEB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08DC0-C61C-DC98-9A66-39040B1D3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A6F91-21CC-93C9-A515-C6A64FA61E80}"/>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6" name="Footer Placeholder 5">
            <a:extLst>
              <a:ext uri="{FF2B5EF4-FFF2-40B4-BE49-F238E27FC236}">
                <a16:creationId xmlns:a16="http://schemas.microsoft.com/office/drawing/2014/main" id="{0367FE38-6436-5540-087B-3C60EE44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71483-FCE9-4EA7-D9A7-1C888FDA9A2C}"/>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04642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031D-8CB1-997E-A142-2643564B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39BFB4-63FB-E801-7A25-D05864AB9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1ADDC-BE72-92AC-4F7F-227704D09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68483-0EE4-8B8D-5F43-3F42FD3B04F4}"/>
              </a:ext>
            </a:extLst>
          </p:cNvPr>
          <p:cNvSpPr>
            <a:spLocks noGrp="1"/>
          </p:cNvSpPr>
          <p:nvPr>
            <p:ph type="dt" sz="half" idx="10"/>
          </p:nvPr>
        </p:nvSpPr>
        <p:spPr/>
        <p:txBody>
          <a:bodyPr/>
          <a:lstStyle/>
          <a:p>
            <a:fld id="{D81B8763-2908-4D96-9452-42A8E1813B4F}" type="datetimeFigureOut">
              <a:rPr lang="en-US" smtClean="0"/>
              <a:t>10/31/2022</a:t>
            </a:fld>
            <a:endParaRPr lang="en-US"/>
          </a:p>
        </p:txBody>
      </p:sp>
      <p:sp>
        <p:nvSpPr>
          <p:cNvPr id="6" name="Footer Placeholder 5">
            <a:extLst>
              <a:ext uri="{FF2B5EF4-FFF2-40B4-BE49-F238E27FC236}">
                <a16:creationId xmlns:a16="http://schemas.microsoft.com/office/drawing/2014/main" id="{AEB011A7-27CA-2FAD-E618-46AD416DE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B5C41-68CE-82AE-5A05-ECE842375C6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346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3F4DD-1682-1D8E-1959-651DCF9E0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C8C27-A909-026F-CC94-3B2E997F5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762C9-3781-BA3B-3674-7C9545FB9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B8763-2908-4D96-9452-42A8E1813B4F}" type="datetimeFigureOut">
              <a:rPr lang="en-US" smtClean="0"/>
              <a:t>10/31/2022</a:t>
            </a:fld>
            <a:endParaRPr lang="en-US"/>
          </a:p>
        </p:txBody>
      </p:sp>
      <p:sp>
        <p:nvSpPr>
          <p:cNvPr id="5" name="Footer Placeholder 4">
            <a:extLst>
              <a:ext uri="{FF2B5EF4-FFF2-40B4-BE49-F238E27FC236}">
                <a16:creationId xmlns:a16="http://schemas.microsoft.com/office/drawing/2014/main" id="{05F3C7A3-745A-86A2-776E-B22755F73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17CB2-F4F0-7AC0-EF62-FF59DD7BD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0413-F217-4C83-B270-3D1A15F719C3}" type="slidenum">
              <a:rPr lang="en-US" smtClean="0"/>
              <a:t>‹#›</a:t>
            </a:fld>
            <a:endParaRPr lang="en-US"/>
          </a:p>
        </p:txBody>
      </p:sp>
    </p:spTree>
    <p:extLst>
      <p:ext uri="{BB962C8B-B14F-4D97-AF65-F5344CB8AC3E}">
        <p14:creationId xmlns:p14="http://schemas.microsoft.com/office/powerpoint/2010/main" val="237098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Đề Kiểm Tra</a:t>
            </a:r>
            <a:endParaRPr lang="en-US" sz="4000"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1" y="2276475"/>
            <a:ext cx="7698378" cy="3524250"/>
          </a:xfrm>
          <a:prstGeom prst="rect">
            <a:avLst/>
          </a:prstGeom>
        </p:spPr>
      </p:pic>
    </p:spTree>
    <p:extLst>
      <p:ext uri="{BB962C8B-B14F-4D97-AF65-F5344CB8AC3E}">
        <p14:creationId xmlns:p14="http://schemas.microsoft.com/office/powerpoint/2010/main" val="320182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chemeClr val="accent2">
                    <a:lumMod val="75000"/>
                  </a:schemeClr>
                </a:solidFill>
              </a:rPr>
              <a:t>1. Đề 01</a:t>
            </a:r>
            <a:endParaRPr lang="en-US" sz="4000" dirty="0">
              <a:solidFill>
                <a:schemeClr val="accent2">
                  <a:lumMod val="75000"/>
                </a:schemeClr>
              </a:solidFill>
            </a:endParaRPr>
          </a:p>
        </p:txBody>
      </p:sp>
      <p:sp>
        <p:nvSpPr>
          <p:cNvPr id="3" name="Content Placeholder 1"/>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Đề 1</a:t>
            </a:r>
          </a:p>
          <a:p>
            <a:pPr algn="l"/>
            <a:r>
              <a:rPr lang="vi-VN">
                <a:latin typeface="Calibri Light" panose="020F0302020204030204" pitchFamily="34" charset="0"/>
                <a:cs typeface="Calibri Light" panose="020F0302020204030204" pitchFamily="34" charset="0"/>
              </a:rPr>
              <a:t>====</a:t>
            </a:r>
          </a:p>
          <a:p>
            <a:pPr algn="l"/>
            <a:r>
              <a:rPr lang="vi-VN">
                <a:latin typeface="Calibri Light" panose="020F0302020204030204" pitchFamily="34" charset="0"/>
                <a:cs typeface="Calibri Light" panose="020F0302020204030204" pitchFamily="34" charset="0"/>
              </a:rPr>
              <a:t>Câu 1: (3 điểm)</a:t>
            </a:r>
          </a:p>
          <a:p>
            <a:pPr algn="l"/>
            <a:r>
              <a:rPr lang="vi-VN">
                <a:latin typeface="Calibri Light" panose="020F0302020204030204" pitchFamily="34" charset="0"/>
                <a:cs typeface="Calibri Light" panose="020F0302020204030204" pitchFamily="34" charset="0"/>
              </a:rPr>
              <a:t>Tạo Cơ sở dữ liệu quản lý sinh viên có chứa 3 table. Viết lệnh tạo các table với các ràng buộc khóa chính, khóa ngoại được nêu trong tân từ.</a:t>
            </a:r>
          </a:p>
          <a:p>
            <a:pPr algn="l"/>
            <a:r>
              <a:rPr lang="vi-VN">
                <a:latin typeface="Calibri Light" panose="020F0302020204030204" pitchFamily="34" charset="0"/>
                <a:cs typeface="Calibri Light" panose="020F0302020204030204" pitchFamily="34" charset="0"/>
              </a:rPr>
              <a:t>Kiểu dữ liệu của các Fields là tự chọn theo ngữ nghĩa.</a:t>
            </a:r>
          </a:p>
          <a:p>
            <a:pPr algn="l"/>
            <a:r>
              <a:rPr lang="vi-VN">
                <a:latin typeface="Calibri Light" panose="020F0302020204030204" pitchFamily="34" charset="0"/>
                <a:cs typeface="Calibri Light" panose="020F0302020204030204" pitchFamily="34" charset="0"/>
              </a:rPr>
              <a:t>- Sinh Viên (mã sinh viên, lớp, họ, tên, ngày sinh, giới tính)</a:t>
            </a:r>
          </a:p>
          <a:p>
            <a:pPr algn="l"/>
            <a:r>
              <a:rPr lang="vi-VN">
                <a:latin typeface="Calibri Light" panose="020F0302020204030204" pitchFamily="34" charset="0"/>
                <a:cs typeface="Calibri Light" panose="020F0302020204030204" pitchFamily="34" charset="0"/>
              </a:rPr>
              <a:t>+ Mỗi sinh viên có một mã số là số nguyên phân biệt, thuộc một lớp, có họ và tên, ngày sinh, giới </a:t>
            </a:r>
            <a:r>
              <a:rPr lang="vi-VN" smtClean="0">
                <a:latin typeface="Calibri Light" panose="020F0302020204030204" pitchFamily="34" charset="0"/>
                <a:cs typeface="Calibri Light" panose="020F0302020204030204" pitchFamily="34" charset="0"/>
              </a:rPr>
              <a:t>tính</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7095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chemeClr val="accent2">
                    <a:lumMod val="75000"/>
                  </a:schemeClr>
                </a:solidFill>
              </a:rPr>
              <a:t>1. Đề 01</a:t>
            </a:r>
            <a:endParaRPr lang="en-US" sz="4000" dirty="0">
              <a:solidFill>
                <a:schemeClr val="accent2">
                  <a:lumMod val="75000"/>
                </a:schemeClr>
              </a:solidFill>
            </a:endParaRPr>
          </a:p>
        </p:txBody>
      </p:sp>
      <p:sp>
        <p:nvSpPr>
          <p:cNvPr id="3" name="Content Placeholder 1"/>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mtClean="0">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Môn Học (mã môn học, tên môn học)</a:t>
            </a:r>
          </a:p>
          <a:p>
            <a:pPr algn="l"/>
            <a:r>
              <a:rPr lang="vi-VN">
                <a:latin typeface="Calibri Light" panose="020F0302020204030204" pitchFamily="34" charset="0"/>
                <a:cs typeface="Calibri Light" panose="020F0302020204030204" pitchFamily="34" charset="0"/>
              </a:rPr>
              <a:t>+ Mỗi môn học có một mã môn học là một số nguyên phân biệt, có tên môn học</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 Điểm Thi (mã sinh viên, mã môn học, lần thi, điểm)</a:t>
            </a:r>
          </a:p>
          <a:p>
            <a:pPr algn="l"/>
            <a:r>
              <a:rPr lang="vi-VN">
                <a:latin typeface="Calibri Light" panose="020F0302020204030204" pitchFamily="34" charset="0"/>
                <a:cs typeface="Calibri Light" panose="020F0302020204030204" pitchFamily="34" charset="0"/>
              </a:rPr>
              <a:t>+ Mỗi sinh viên </a:t>
            </a:r>
            <a:r>
              <a:rPr lang="vi-VN" smtClean="0">
                <a:latin typeface="Calibri Light" panose="020F0302020204030204" pitchFamily="34" charset="0"/>
                <a:cs typeface="Calibri Light" panose="020F0302020204030204" pitchFamily="34" charset="0"/>
              </a:rPr>
              <a:t>có </a:t>
            </a:r>
            <a:r>
              <a:rPr lang="vi-VN">
                <a:latin typeface="Calibri Light" panose="020F0302020204030204" pitchFamily="34" charset="0"/>
                <a:cs typeface="Calibri Light" panose="020F0302020204030204" pitchFamily="34" charset="0"/>
              </a:rPr>
              <a:t>thể học nhiều </a:t>
            </a:r>
            <a:r>
              <a:rPr lang="vi-VN" smtClean="0">
                <a:latin typeface="Calibri Light" panose="020F0302020204030204" pitchFamily="34" charset="0"/>
                <a:cs typeface="Calibri Light" panose="020F0302020204030204" pitchFamily="34" charset="0"/>
              </a:rPr>
              <a:t>môn</a:t>
            </a:r>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 Mỗi môn học có thể thi nhiều lần thi, mỗi lần thi được đánh số thứ tự từ 1 trở đi và ghi nhận điểm thi của các lần thi đó.</a:t>
            </a:r>
          </a:p>
          <a:p>
            <a:pPr algn="l"/>
            <a:r>
              <a:rPr lang="vi-VN">
                <a:latin typeface="Calibri Light" panose="020F0302020204030204" pitchFamily="34" charset="0"/>
                <a:cs typeface="Calibri Light" panose="020F0302020204030204" pitchFamily="34" charset="0"/>
              </a:rPr>
              <a:t>+ Mã sinh viên và mã môn học phải là những giá trị có ở trong bảng Sinh Viên và bảng Môn Học</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 Lần thi trong table Điểm Thi có giá trị mặc định là 1</a:t>
            </a:r>
          </a:p>
          <a:p>
            <a:pPr algn="l"/>
            <a:r>
              <a:rPr lang="vi-VN">
                <a:latin typeface="Calibri Light" panose="020F0302020204030204" pitchFamily="34" charset="0"/>
                <a:cs typeface="Calibri Light" panose="020F0302020204030204" pitchFamily="34" charset="0"/>
              </a:rPr>
              <a:t>+ Điểm thi trong table Điểm Thi được chấm theo thang điểm 10, hãy giới hạn điểm thi từ 0 - 10</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 Tạo mỗi Bảng 15 bản </a:t>
            </a:r>
            <a:r>
              <a:rPr lang="vi-VN" smtClean="0">
                <a:latin typeface="Calibri Light" panose="020F0302020204030204" pitchFamily="34" charset="0"/>
                <a:cs typeface="Calibri Light" panose="020F0302020204030204" pitchFamily="34" charset="0"/>
              </a:rPr>
              <a:t>ghi</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4101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chemeClr val="accent2">
                    <a:lumMod val="75000"/>
                  </a:schemeClr>
                </a:solidFill>
              </a:rPr>
              <a:t>1. Đề 01</a:t>
            </a:r>
            <a:endParaRPr lang="en-US" sz="4000" dirty="0">
              <a:solidFill>
                <a:schemeClr val="accent2">
                  <a:lumMod val="75000"/>
                </a:schemeClr>
              </a:solidFill>
            </a:endParaRPr>
          </a:p>
        </p:txBody>
      </p:sp>
      <p:sp>
        <p:nvSpPr>
          <p:cNvPr id="3" name="Content Placeholder 1"/>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mtClean="0">
                <a:latin typeface="Calibri Light" panose="020F0302020204030204" pitchFamily="34" charset="0"/>
                <a:cs typeface="Calibri Light" panose="020F0302020204030204" pitchFamily="34" charset="0"/>
              </a:rPr>
              <a:t>Câu </a:t>
            </a:r>
            <a:r>
              <a:rPr lang="vi-VN">
                <a:latin typeface="Calibri Light" panose="020F0302020204030204" pitchFamily="34" charset="0"/>
                <a:cs typeface="Calibri Light" panose="020F0302020204030204" pitchFamily="34" charset="0"/>
              </a:rPr>
              <a:t>2: (2 điểm)</a:t>
            </a:r>
          </a:p>
          <a:p>
            <a:pPr algn="l"/>
            <a:r>
              <a:rPr lang="vi-VN">
                <a:latin typeface="Calibri Light" panose="020F0302020204030204" pitchFamily="34" charset="0"/>
                <a:cs typeface="Calibri Light" panose="020F0302020204030204" pitchFamily="34" charset="0"/>
              </a:rPr>
              <a:t>a) Lấy danh sách lần thi cuối cùng của các sinh viên gồm: Mã số sinh viên, mã số môn học, lần thi cuối cùng của môn học, điểm thi (ví dụ sinh viên A thi môn học C ba lần thì lần thi cuối cùng là 3).</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Câu </a:t>
            </a:r>
            <a:r>
              <a:rPr lang="en-US" smtClean="0">
                <a:latin typeface="Calibri Light" panose="020F0302020204030204" pitchFamily="34" charset="0"/>
                <a:cs typeface="Calibri Light" panose="020F0302020204030204" pitchFamily="34" charset="0"/>
              </a:rPr>
              <a:t>3</a:t>
            </a:r>
            <a:r>
              <a:rPr lang="vi-VN" smtClean="0">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(1 điểm)</a:t>
            </a:r>
          </a:p>
          <a:p>
            <a:pPr algn="l"/>
            <a:r>
              <a:rPr lang="vi-VN">
                <a:latin typeface="Calibri Light" panose="020F0302020204030204" pitchFamily="34" charset="0"/>
                <a:cs typeface="Calibri Light" panose="020F0302020204030204" pitchFamily="34" charset="0"/>
              </a:rPr>
              <a:t>Viết thủ tục procedure để lấy thông tin điểm thi của 1 sinh viên theo mã sinh </a:t>
            </a:r>
            <a:r>
              <a:rPr lang="vi-VN" smtClean="0">
                <a:latin typeface="Calibri Light" panose="020F0302020204030204" pitchFamily="34" charset="0"/>
                <a:cs typeface="Calibri Light" panose="020F0302020204030204" pitchFamily="34" charset="0"/>
              </a:rPr>
              <a:t>viên</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7253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chemeClr val="accent2">
                    <a:lumMod val="75000"/>
                  </a:schemeClr>
                </a:solidFill>
              </a:rPr>
              <a:t>2. Đề 02</a:t>
            </a:r>
            <a:endParaRPr lang="en-US" sz="4000" dirty="0">
              <a:solidFill>
                <a:schemeClr val="accent2">
                  <a:lumMod val="75000"/>
                </a:schemeClr>
              </a:solidFill>
            </a:endParaRPr>
          </a:p>
        </p:txBody>
      </p:sp>
      <p:sp>
        <p:nvSpPr>
          <p:cNvPr id="3" name="Content Placeholder 1"/>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Đề 2</a:t>
            </a:r>
          </a:p>
          <a:p>
            <a:pPr algn="l"/>
            <a:r>
              <a:rPr lang="vi-VN">
                <a:latin typeface="Calibri Light" panose="020F0302020204030204" pitchFamily="34" charset="0"/>
                <a:cs typeface="Calibri Light" panose="020F0302020204030204" pitchFamily="34" charset="0"/>
              </a:rPr>
              <a:t>====</a:t>
            </a:r>
          </a:p>
          <a:p>
            <a:pPr algn="l"/>
            <a:r>
              <a:rPr lang="en-US" smtClean="0">
                <a:latin typeface="Calibri Light" panose="020F0302020204030204" pitchFamily="34" charset="0"/>
                <a:cs typeface="Calibri Light" panose="020F0302020204030204" pitchFamily="34" charset="0"/>
              </a:rPr>
              <a:t>Câu 1. Tạo </a:t>
            </a:r>
            <a:r>
              <a:rPr lang="vi-VN" smtClean="0">
                <a:latin typeface="Calibri Light" panose="020F0302020204030204" pitchFamily="34" charset="0"/>
                <a:cs typeface="Calibri Light" panose="020F0302020204030204" pitchFamily="34" charset="0"/>
              </a:rPr>
              <a:t>Cơ </a:t>
            </a:r>
            <a:r>
              <a:rPr lang="vi-VN">
                <a:latin typeface="Calibri Light" panose="020F0302020204030204" pitchFamily="34" charset="0"/>
                <a:cs typeface="Calibri Light" panose="020F0302020204030204" pitchFamily="34" charset="0"/>
              </a:rPr>
              <a:t>sở dữ liệu quản lý việc mượn trả sách có chứa 3 table.</a:t>
            </a:r>
          </a:p>
          <a:p>
            <a:pPr algn="l"/>
            <a:r>
              <a:rPr lang="vi-VN">
                <a:latin typeface="Calibri Light" panose="020F0302020204030204" pitchFamily="34" charset="0"/>
                <a:cs typeface="Calibri Light" panose="020F0302020204030204" pitchFamily="34" charset="0"/>
              </a:rPr>
              <a:t>- Sách (mã sách, tên sách, số lượng, số lượng đã cho mượn(so_luong_da_cho_muon))</a:t>
            </a:r>
          </a:p>
          <a:p>
            <a:pPr algn="l"/>
            <a:r>
              <a:rPr lang="vi-VN">
                <a:latin typeface="Calibri Light" panose="020F0302020204030204" pitchFamily="34" charset="0"/>
                <a:cs typeface="Calibri Light" panose="020F0302020204030204" pitchFamily="34" charset="0"/>
              </a:rPr>
              <a:t>+ Mỗi tựa sách có một mã số là một số nguyên phân biệt, có tên sách , số lượng (SoLuong), và số sách hiện đã cho mượn</a:t>
            </a:r>
          </a:p>
          <a:p>
            <a:pPr algn="l"/>
            <a:r>
              <a:rPr lang="vi-VN">
                <a:latin typeface="Calibri Light" panose="020F0302020204030204" pitchFamily="34" charset="0"/>
                <a:cs typeface="Calibri Light" panose="020F0302020204030204" pitchFamily="34" charset="0"/>
              </a:rPr>
              <a:t>- Độc Giả (mã độc giả, tên độc giả)</a:t>
            </a:r>
          </a:p>
          <a:p>
            <a:pPr algn="l"/>
            <a:r>
              <a:rPr lang="vi-VN">
                <a:latin typeface="Calibri Light" panose="020F0302020204030204" pitchFamily="34" charset="0"/>
                <a:cs typeface="Calibri Light" panose="020F0302020204030204" pitchFamily="34" charset="0"/>
              </a:rPr>
              <a:t>+ Mỗi đọc giả có một mã số đọc giả là một số nguyên phân biệt, có tên đọc giả</a:t>
            </a:r>
          </a:p>
          <a:p>
            <a:pPr algn="l"/>
            <a:r>
              <a:rPr lang="vi-VN">
                <a:latin typeface="Calibri Light" panose="020F0302020204030204" pitchFamily="34" charset="0"/>
                <a:cs typeface="Calibri Light" panose="020F0302020204030204" pitchFamily="34" charset="0"/>
              </a:rPr>
              <a:t>- Phiếu Mượn (mã độc giả, mã sách, ngày mượn, ngày trả)</a:t>
            </a:r>
          </a:p>
          <a:p>
            <a:pPr algn="l"/>
            <a:r>
              <a:rPr lang="vi-VN">
                <a:latin typeface="Calibri Light" panose="020F0302020204030204" pitchFamily="34" charset="0"/>
                <a:cs typeface="Calibri Light" panose="020F0302020204030204" pitchFamily="34" charset="0"/>
              </a:rPr>
              <a:t>+ Mỗi ngày mỗi đọc giả chỉ được mượn một quyển sách. Khi đọc giả mượn sách cần ghi nhận mã độc giả, mã sách, ngày mượn, ngày trả. Ngày trả sách là Null khi chưa trả sách</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 Tạo mỗi Bảng 15 bản </a:t>
            </a:r>
            <a:r>
              <a:rPr lang="vi-VN" smtClean="0">
                <a:latin typeface="Calibri Light" panose="020F0302020204030204" pitchFamily="34" charset="0"/>
                <a:cs typeface="Calibri Light" panose="020F0302020204030204" pitchFamily="34" charset="0"/>
              </a:rPr>
              <a:t>ghi</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3877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chemeClr val="accent2">
                    <a:lumMod val="75000"/>
                  </a:schemeClr>
                </a:solidFill>
              </a:rPr>
              <a:t>2. Đề 02</a:t>
            </a:r>
            <a:endParaRPr lang="en-US" sz="4000" dirty="0">
              <a:solidFill>
                <a:schemeClr val="accent2">
                  <a:lumMod val="75000"/>
                </a:schemeClr>
              </a:solidFill>
            </a:endParaRPr>
          </a:p>
        </p:txBody>
      </p:sp>
      <p:sp>
        <p:nvSpPr>
          <p:cNvPr id="3" name="Content Placeholder 1"/>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mtClean="0">
                <a:latin typeface="Calibri Light" panose="020F0302020204030204" pitchFamily="34" charset="0"/>
                <a:cs typeface="Calibri Light" panose="020F0302020204030204" pitchFamily="34" charset="0"/>
              </a:rPr>
              <a:t>Câu </a:t>
            </a:r>
            <a:r>
              <a:rPr lang="en-US" smtClean="0">
                <a:latin typeface="Calibri Light" panose="020F0302020204030204" pitchFamily="34" charset="0"/>
                <a:cs typeface="Calibri Light" panose="020F0302020204030204" pitchFamily="34" charset="0"/>
              </a:rPr>
              <a:t>2</a:t>
            </a:r>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(2 điểm)</a:t>
            </a:r>
          </a:p>
          <a:p>
            <a:pPr algn="l"/>
            <a:r>
              <a:rPr lang="vi-VN" smtClean="0">
                <a:latin typeface="Calibri Light" panose="020F0302020204030204" pitchFamily="34" charset="0"/>
                <a:cs typeface="Calibri Light" panose="020F0302020204030204" pitchFamily="34" charset="0"/>
              </a:rPr>
              <a:t>a</a:t>
            </a:r>
            <a:r>
              <a:rPr lang="vi-VN">
                <a:latin typeface="Calibri Light" panose="020F0302020204030204" pitchFamily="34" charset="0"/>
                <a:cs typeface="Calibri Light" panose="020F0302020204030204" pitchFamily="34" charset="0"/>
              </a:rPr>
              <a:t>) Lấy các sách có số lượng sách bằng với số lượng sách đã cho mượn gồm các thông tin: Mã sách, tên sách</a:t>
            </a:r>
          </a:p>
          <a:p>
            <a:pPr algn="l"/>
            <a:r>
              <a:rPr lang="vi-VN">
                <a:latin typeface="Calibri Light" panose="020F0302020204030204" pitchFamily="34" charset="0"/>
                <a:cs typeface="Calibri Light" panose="020F0302020204030204" pitchFamily="34" charset="0"/>
              </a:rPr>
              <a:t>b) Lấy danh sách các đọc giả chưa trả sách gồm các thông tin: mã đọc giả, tên đọc giả, ngày mượn, tên sách đã mượn.</a:t>
            </a:r>
          </a:p>
          <a:p>
            <a:pPr algn="l"/>
            <a:endParaRPr lang="vi-VN">
              <a:latin typeface="Calibri Light" panose="020F0302020204030204" pitchFamily="34" charset="0"/>
              <a:cs typeface="Calibri Light" panose="020F0302020204030204" pitchFamily="34" charset="0"/>
            </a:endParaRPr>
          </a:p>
          <a:p>
            <a:pPr algn="l"/>
            <a:r>
              <a:rPr lang="vi-VN">
                <a:latin typeface="Calibri Light" panose="020F0302020204030204" pitchFamily="34" charset="0"/>
                <a:cs typeface="Calibri Light" panose="020F0302020204030204" pitchFamily="34" charset="0"/>
              </a:rPr>
              <a:t>Câu </a:t>
            </a:r>
            <a:r>
              <a:rPr lang="en-US" smtClean="0">
                <a:latin typeface="Calibri Light" panose="020F0302020204030204" pitchFamily="34" charset="0"/>
                <a:cs typeface="Calibri Light" panose="020F0302020204030204" pitchFamily="34" charset="0"/>
              </a:rPr>
              <a:t>3</a:t>
            </a:r>
            <a:r>
              <a:rPr lang="vi-VN" smtClean="0">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(2 điểm)</a:t>
            </a:r>
          </a:p>
          <a:p>
            <a:pPr algn="l"/>
            <a:r>
              <a:rPr lang="vi-VN">
                <a:latin typeface="Calibri Light" panose="020F0302020204030204" pitchFamily="34" charset="0"/>
                <a:cs typeface="Calibri Light" panose="020F0302020204030204" pitchFamily="34" charset="0"/>
              </a:rPr>
              <a:t>Tao thủ tục hoặc hàm trả về số sách còn lại có thể cho mượn (Dùng số lượng – số lượng đã cho mượn) của một mã sách nào đó. Trong đó, mã sách là giá trị input. Hiển thị thông báo lỗi nếu mã sách không tồn tại trong table Sách</a:t>
            </a:r>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2566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678</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chu đạt</dc:creator>
  <cp:lastModifiedBy>HP</cp:lastModifiedBy>
  <cp:revision>132</cp:revision>
  <dcterms:created xsi:type="dcterms:W3CDTF">2022-09-16T08:05:06Z</dcterms:created>
  <dcterms:modified xsi:type="dcterms:W3CDTF">2022-10-31T11:48:38Z</dcterms:modified>
</cp:coreProperties>
</file>