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f40c100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f40c100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f40c1005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f40c1005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f40c1005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f40c1005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f40c1005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f40c100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f40c1005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f40c1005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f40c1564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f40c1564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f40c10056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f40c10056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8" y="3619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Class 2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255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Annie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Jason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Lewis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Stephen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Kenrick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Applications and Empirical Analysis of Searching Algorithms</a:t>
            </a:r>
            <a:endParaRPr sz="24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Using closed address hashing, compare between hash tables of prime and non- prime sizes (Group 2).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scenario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Searching products in database in E-commerce</a:t>
            </a:r>
            <a:endParaRPr sz="24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350" y="2779425"/>
            <a:ext cx="226110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data set: 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collection of 20,000 products listed on Flipkart</a:t>
            </a:r>
            <a:endParaRPr sz="24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725" y="2735475"/>
            <a:ext cx="2165475" cy="21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7650" y="1308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Hashing Algorithm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820675" y="2315675"/>
            <a:ext cx="2784000" cy="19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Method: Folding Method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Summing the ASCII value of each character multiply by (index number+1)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Then return  sum mod hashSize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4789200" y="1640975"/>
            <a:ext cx="3391800" cy="3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1A68"/>
                </a:solidFill>
              </a:rPr>
              <a:t>public</a:t>
            </a:r>
            <a:r>
              <a:rPr lang="en"/>
              <a:t> </a:t>
            </a:r>
            <a:r>
              <a:rPr lang="en">
                <a:solidFill>
                  <a:srgbClr val="931A68"/>
                </a:solidFill>
              </a:rPr>
              <a:t>int</a:t>
            </a:r>
            <a:r>
              <a:rPr lang="en"/>
              <a:t> computeHash(String </a:t>
            </a:r>
            <a:r>
              <a:rPr lang="en">
                <a:solidFill>
                  <a:srgbClr val="7E504F"/>
                </a:solidFill>
              </a:rPr>
              <a:t>data</a:t>
            </a:r>
            <a:r>
              <a:rPr lang="en"/>
              <a:t>) 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931A68"/>
                </a:solidFill>
              </a:rPr>
              <a:t>int</a:t>
            </a:r>
            <a:r>
              <a:rPr lang="en"/>
              <a:t> </a:t>
            </a:r>
            <a:r>
              <a:rPr lang="en">
                <a:solidFill>
                  <a:srgbClr val="7E504F"/>
                </a:solidFill>
              </a:rPr>
              <a:t>sum</a:t>
            </a:r>
            <a:r>
              <a:rPr lang="en"/>
              <a:t> = 0;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931A68"/>
                </a:solidFill>
              </a:rPr>
              <a:t>int</a:t>
            </a:r>
            <a:r>
              <a:rPr lang="en"/>
              <a:t> </a:t>
            </a:r>
            <a:r>
              <a:rPr lang="en">
                <a:solidFill>
                  <a:srgbClr val="7E504F"/>
                </a:solidFill>
              </a:rPr>
              <a:t>length</a:t>
            </a:r>
            <a:r>
              <a:rPr lang="en"/>
              <a:t> = </a:t>
            </a:r>
            <a:r>
              <a:rPr lang="en">
                <a:solidFill>
                  <a:srgbClr val="7E504F"/>
                </a:solidFill>
              </a:rPr>
              <a:t>data</a:t>
            </a:r>
            <a:r>
              <a:rPr lang="en"/>
              <a:t>.length();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931A68"/>
                </a:solidFill>
              </a:rPr>
              <a:t>for</a:t>
            </a:r>
            <a:r>
              <a:rPr lang="en"/>
              <a:t> (</a:t>
            </a:r>
            <a:r>
              <a:rPr lang="en">
                <a:solidFill>
                  <a:srgbClr val="931A68"/>
                </a:solidFill>
              </a:rPr>
              <a:t>int</a:t>
            </a:r>
            <a:r>
              <a:rPr lang="en"/>
              <a:t> </a:t>
            </a:r>
            <a:r>
              <a:rPr lang="en">
                <a:solidFill>
                  <a:srgbClr val="7E504F"/>
                </a:solidFill>
              </a:rPr>
              <a:t>j</a:t>
            </a:r>
            <a:r>
              <a:rPr lang="en"/>
              <a:t> = 0; </a:t>
            </a:r>
            <a:r>
              <a:rPr lang="en">
                <a:solidFill>
                  <a:srgbClr val="7E504F"/>
                </a:solidFill>
              </a:rPr>
              <a:t>j</a:t>
            </a:r>
            <a:r>
              <a:rPr lang="en"/>
              <a:t> &lt; </a:t>
            </a:r>
            <a:r>
              <a:rPr lang="en">
                <a:solidFill>
                  <a:srgbClr val="7E504F"/>
                </a:solidFill>
              </a:rPr>
              <a:t>length</a:t>
            </a:r>
            <a:r>
              <a:rPr lang="en"/>
              <a:t>; </a:t>
            </a:r>
            <a:r>
              <a:rPr lang="en">
                <a:solidFill>
                  <a:srgbClr val="7E504F"/>
                </a:solidFill>
              </a:rPr>
              <a:t>j</a:t>
            </a:r>
            <a:r>
              <a:rPr lang="en"/>
              <a:t>++) 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>
                <a:solidFill>
                  <a:srgbClr val="931A68"/>
                </a:solidFill>
              </a:rPr>
              <a:t>int</a:t>
            </a:r>
            <a:r>
              <a:rPr lang="en"/>
              <a:t> </a:t>
            </a:r>
            <a:r>
              <a:rPr lang="en">
                <a:solidFill>
                  <a:srgbClr val="7E504F"/>
                </a:solidFill>
              </a:rPr>
              <a:t>charVal</a:t>
            </a:r>
            <a:r>
              <a:rPr lang="en"/>
              <a:t> = Character. getNumericValue(</a:t>
            </a:r>
            <a:r>
              <a:rPr lang="en">
                <a:solidFill>
                  <a:srgbClr val="7E504F"/>
                </a:solidFill>
              </a:rPr>
              <a:t>data</a:t>
            </a:r>
            <a:r>
              <a:rPr lang="en"/>
              <a:t>.charAt(</a:t>
            </a:r>
            <a:r>
              <a:rPr lang="en">
                <a:solidFill>
                  <a:srgbClr val="7E504F"/>
                </a:solidFill>
              </a:rPr>
              <a:t>j</a:t>
            </a:r>
            <a:r>
              <a:rPr lang="en"/>
              <a:t>));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4E9072"/>
                </a:solidFill>
              </a:rPr>
              <a:t>// The ASCII value of character</a:t>
            </a:r>
            <a:endParaRPr>
              <a:solidFill>
                <a:srgbClr val="4E907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>
                <a:solidFill>
                  <a:srgbClr val="7E504F"/>
                </a:solidFill>
              </a:rPr>
              <a:t>sum</a:t>
            </a:r>
            <a:r>
              <a:rPr lang="en"/>
              <a:t> += (</a:t>
            </a:r>
            <a:r>
              <a:rPr lang="en">
                <a:solidFill>
                  <a:srgbClr val="931A68"/>
                </a:solidFill>
              </a:rPr>
              <a:t>int</a:t>
            </a:r>
            <a:r>
              <a:rPr lang="en"/>
              <a:t>) (</a:t>
            </a:r>
            <a:r>
              <a:rPr lang="en">
                <a:solidFill>
                  <a:srgbClr val="7E504F"/>
                </a:solidFill>
              </a:rPr>
              <a:t>charVal</a:t>
            </a:r>
            <a:r>
              <a:rPr lang="en"/>
              <a:t> * </a:t>
            </a:r>
            <a:r>
              <a:rPr lang="en">
                <a:solidFill>
                  <a:srgbClr val="7E504F"/>
                </a:solidFill>
              </a:rPr>
              <a:t>j</a:t>
            </a:r>
            <a:r>
              <a:rPr lang="en"/>
              <a:t>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931A68"/>
                </a:solidFill>
              </a:rPr>
              <a:t>return</a:t>
            </a:r>
            <a:r>
              <a:rPr lang="en"/>
              <a:t> </a:t>
            </a:r>
            <a:r>
              <a:rPr lang="en">
                <a:solidFill>
                  <a:srgbClr val="7E504F"/>
                </a:solidFill>
              </a:rPr>
              <a:t>sum</a:t>
            </a:r>
            <a:r>
              <a:rPr lang="en"/>
              <a:t> % </a:t>
            </a:r>
            <a:r>
              <a:rPr lang="en">
                <a:solidFill>
                  <a:srgbClr val="0326CC"/>
                </a:solidFill>
              </a:rPr>
              <a:t>hashSize</a:t>
            </a:r>
            <a:r>
              <a:rPr lang="en"/>
              <a:t>; </a:t>
            </a:r>
            <a:r>
              <a:rPr lang="en">
                <a:solidFill>
                  <a:schemeClr val="dk1"/>
                </a:solidFill>
              </a:rPr>
              <a:t>//hashSize is the size of hash 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75" y="850058"/>
            <a:ext cx="7688700" cy="432489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>
            <p:ph type="title"/>
          </p:nvPr>
        </p:nvSpPr>
        <p:spPr>
          <a:xfrm>
            <a:off x="4690700" y="571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5442975" y="1198325"/>
            <a:ext cx="17811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Prime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</a:rPr>
              <a:t>Non-Prime</a:t>
            </a:r>
            <a:endParaRPr b="1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0" r="45474" t="13254"/>
          <a:stretch/>
        </p:blipFill>
        <p:spPr>
          <a:xfrm>
            <a:off x="0" y="-3008100"/>
            <a:ext cx="9109375" cy="81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>
            <p:ph type="title"/>
          </p:nvPr>
        </p:nvSpPr>
        <p:spPr>
          <a:xfrm>
            <a:off x="3193700" y="487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1500250" y="1022625"/>
            <a:ext cx="334500" cy="3585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2689025" y="2784200"/>
            <a:ext cx="213000" cy="2763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2142825" y="2002125"/>
            <a:ext cx="213000" cy="5352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3193700" y="2909225"/>
            <a:ext cx="284100" cy="3585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3599175" y="3321475"/>
            <a:ext cx="213000" cy="2763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4296625" y="3447525"/>
            <a:ext cx="213000" cy="2763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4509625" y="3546200"/>
            <a:ext cx="213000" cy="2763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6187175" y="3906575"/>
            <a:ext cx="213000" cy="2763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5059700" y="3630275"/>
            <a:ext cx="213000" cy="2763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7107925" y="3906575"/>
            <a:ext cx="213000" cy="2763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7684275" y="3906575"/>
            <a:ext cx="213000" cy="2763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7956650" y="4004225"/>
            <a:ext cx="213000" cy="2763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8931000" y="4092625"/>
            <a:ext cx="213000" cy="2763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5535500" y="626500"/>
            <a:ext cx="31437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orange circles marks the prime number sizes of hashtables that takes less comparison to finish a search than similar size non-prime number hashtables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2025450" y="2058625"/>
            <a:ext cx="24600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Prime Size Table</a:t>
            </a:r>
            <a:endParaRPr sz="2400"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750" y="1853850"/>
            <a:ext cx="1731374" cy="97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