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0B59E-F49A-4FB6-B97B-C5C02591D7B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4D14B-BF7B-45AA-A9FF-F7EA123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1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 module này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D14B-BF7B-45AA-A9FF-F7EA12377A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42669" y="-63500"/>
            <a:ext cx="9144000" cy="1277937"/>
          </a:xfrm>
        </p:spPr>
        <p:txBody>
          <a:bodyPr anchor="b">
            <a:normAutofit/>
          </a:bodyPr>
          <a:lstStyle>
            <a:lvl1pPr algn="ctr">
              <a:defRPr sz="3800" b="1" baseline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KHÓA LUẬN TỐT NGHIỆP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600"/>
            <a:ext cx="9144000" cy="163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00CB-B519-4031-86CF-C72D5082D49D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10345"/>
            <a:ext cx="773360" cy="114855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2540000" y="1143000"/>
            <a:ext cx="7047738" cy="38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BF50AB2-9937-4FE1-AEC9-D2EF04DFDD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383" y="80963"/>
            <a:ext cx="806567" cy="12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4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D002-694C-44FD-B8EC-D30E52D51D9B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2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42EE-9752-4989-B439-376A6C80FFC0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369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fld id="{2FE2457E-6E5C-41FB-AC6F-C5AE0E00FECB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0300" y="6394450"/>
            <a:ext cx="490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ĐỒ ÁN TỐT NGHIỆP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9100" y="6407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fld id="{7EBDEDD8-1DAC-45D5-B2E5-7595F246DB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10345"/>
            <a:ext cx="773360" cy="11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669" y="0"/>
            <a:ext cx="9144000" cy="1175800"/>
          </a:xfrm>
        </p:spPr>
        <p:txBody>
          <a:bodyPr/>
          <a:lstStyle/>
          <a:p>
            <a:r>
              <a:rPr lang="en-US"/>
              <a:t>Trường Đại học Bách Khoa Hà Nội</a:t>
            </a:r>
            <a:br>
              <a:rPr lang="en-US"/>
            </a:br>
            <a:r>
              <a:rPr lang="en-US"/>
              <a:t>Viện CNTT &amp; TT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338" y="2417351"/>
            <a:ext cx="10227323" cy="1175800"/>
          </a:xfrm>
        </p:spPr>
        <p:txBody>
          <a:bodyPr>
            <a:normAutofit/>
          </a:bodyPr>
          <a:lstStyle/>
          <a:p>
            <a:r>
              <a:rPr lang="en-US" sz="3800"/>
              <a:t>Xây dựng hệ thống quản lý đoàn vào cho các công ty thuê Outsource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343B-143E-4B45-BA82-1A9A77FC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9266-6F76-4C97-93FE-DEE206C0AD3A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F19C-ED14-47BE-8A40-96F39C45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8D16-5173-4CC4-A329-887812C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1F8264-8498-46CD-8C2C-E02B48F5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83318"/>
              </p:ext>
            </p:extLst>
          </p:nvPr>
        </p:nvGraphicFramePr>
        <p:xfrm>
          <a:off x="409430" y="4276531"/>
          <a:ext cx="681629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462574071"/>
                    </a:ext>
                  </a:extLst>
                </a:gridCol>
                <a:gridCol w="3936620">
                  <a:extLst>
                    <a:ext uri="{9D8B030D-6E8A-4147-A177-3AD203B41FA5}">
                      <a16:colId xmlns:a16="http://schemas.microsoft.com/office/drawing/2014/main" val="309316508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Sinh viên thực hiện: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Ngô Mạnh Thắng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51875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Lớp: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KS2 – K37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07112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Giảng viên h</a:t>
                      </a:r>
                      <a:r>
                        <a:rPr lang="vi-VN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ư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ớng dẫn: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ThS. Nguyễn Hồng Ph</a:t>
                      </a:r>
                      <a:r>
                        <a:rPr lang="vi-VN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ư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ơng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35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63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562" y="98425"/>
            <a:ext cx="65047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Phân rã use case nhân viên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23F68-25CE-4A12-A3D6-7EFE16B51E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35" y="1051490"/>
            <a:ext cx="7634330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9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590" y="98425"/>
            <a:ext cx="5688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Phân rã use case bảo vệ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43136-5772-404A-ABAC-055A054F7A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77" y="1065496"/>
            <a:ext cx="6508845" cy="55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422" y="98425"/>
            <a:ext cx="73450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Hoạt động chức năng tìm kiếm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4F808-B96F-4710-8B7B-36E28157B8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28" y="1014273"/>
            <a:ext cx="6708072" cy="55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2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799" y="71129"/>
            <a:ext cx="75342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Hoạt động chức năng thêm mới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EEA5C-AEEA-4793-A83A-CE682F61EC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24" y="806311"/>
            <a:ext cx="6922023" cy="59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9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52" y="71129"/>
            <a:ext cx="83391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Hoạt động chức năng quét mã vạch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AE037-88C4-4DDE-B55A-890211A638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54" y="968991"/>
            <a:ext cx="6224729" cy="57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6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10" y="71129"/>
            <a:ext cx="69220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Trình tự chức năng tìm kiếm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5BEF7-E545-4667-81AA-709BCF2C47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75" y="779015"/>
            <a:ext cx="9155023" cy="57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0334" y="71129"/>
            <a:ext cx="71111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Trình tự chức năng thêm mới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5149C-2B65-4048-B7CE-69632B8E0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9" y="968992"/>
            <a:ext cx="9007521" cy="54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9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035" y="153017"/>
            <a:ext cx="9979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Trình tự chức năng duyệt/hủy duyệt đoàn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AD534-E53E-417E-A0C5-40AD001057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1037231"/>
            <a:ext cx="10933184" cy="50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3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201" y="357734"/>
            <a:ext cx="45255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Kiến trúc hệ thống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8761D-CFD1-4E3B-A934-184122B258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86" y="1310185"/>
            <a:ext cx="9812740" cy="46129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02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201" y="357734"/>
            <a:ext cx="45255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Kiến trúc hệ thống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B8B08-A29F-4119-BF25-1515504F79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04" y="1460311"/>
            <a:ext cx="9198591" cy="43809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2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FDF3A-CF06-4A38-91B6-750F799B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AB993-C6F2-4729-AD36-963B4D9E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57460-318A-4540-B195-FC03B797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4B7A544-1F09-4342-924F-64A0F2E2A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584" y="350535"/>
            <a:ext cx="42418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 dirty="0">
                <a:latin typeface="Cambria" panose="02040503050406030204" pitchFamily="18" charset="0"/>
              </a:rPr>
              <a:t>NỘI DUNG CHÍNH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879ED5-707C-4FEB-A8A0-6FFDA14B4849}"/>
              </a:ext>
            </a:extLst>
          </p:cNvPr>
          <p:cNvSpPr>
            <a:spLocks noGrp="1"/>
          </p:cNvSpPr>
          <p:nvPr/>
        </p:nvSpPr>
        <p:spPr>
          <a:xfrm>
            <a:off x="4307764" y="1512946"/>
            <a:ext cx="6372936" cy="442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ướng giải pháp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 hệ thống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Cài đặt hệ thống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</a:p>
          <a:p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BFE13-B220-44A5-8A34-C6C625211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8" y="1710086"/>
            <a:ext cx="2214693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7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337" y="16537"/>
            <a:ext cx="3908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Thiết kế dữ liệu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34905-D984-48ED-942E-0CA79B83B0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28" y="724423"/>
            <a:ext cx="7915702" cy="60097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916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BE82-5E77-4B26-B399-8EF3A14A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CDA2-28DA-43E3-BB8D-C55DE01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3A8D-EABE-47FA-A696-C061583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E1C3-7DF0-4583-BF7D-D8ABC609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489" y="234901"/>
            <a:ext cx="4419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Kết quả triển khai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7CD49-E24F-4491-9D60-0ABBA0B64C5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49" y="1182405"/>
            <a:ext cx="11091082" cy="49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42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BE82-5E77-4B26-B399-8EF3A14A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CDA2-28DA-43E3-BB8D-C55DE01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3A8D-EABE-47FA-A696-C061583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E1C3-7DF0-4583-BF7D-D8ABC609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489" y="234901"/>
            <a:ext cx="4419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Kết quả triển khai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B8E6D-8790-46F7-93E1-BA3E84AF0C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4" y="2049843"/>
            <a:ext cx="11727976" cy="31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BE82-5E77-4B26-B399-8EF3A14A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CDA2-28DA-43E3-BB8D-C55DE01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3A8D-EABE-47FA-A696-C061583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E1C3-7DF0-4583-BF7D-D8ABC609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489" y="234901"/>
            <a:ext cx="4419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Kết quả triển khai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C16B3-85E9-4C19-87B0-DAE4555E09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78" y="1092602"/>
            <a:ext cx="9835486" cy="51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8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BE82-5E77-4B26-B399-8EF3A14A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CDA2-28DA-43E3-BB8D-C55DE01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3A8D-EABE-47FA-A696-C061583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E1C3-7DF0-4583-BF7D-D8ABC609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489" y="234901"/>
            <a:ext cx="4419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Kết quả triển khai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8B4CD-67CF-4CDF-832D-880966D835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30" y="1365558"/>
            <a:ext cx="9507940" cy="46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5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BE82-5E77-4B26-B399-8EF3A14A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CDA2-28DA-43E3-BB8D-C55DE01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3A8D-EABE-47FA-A696-C061583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E1C3-7DF0-4583-BF7D-D8ABC609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489" y="234901"/>
            <a:ext cx="4419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Kết quả triển khai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57064-4C0F-4D9F-9D29-CED7DFCA58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201785"/>
            <a:ext cx="9753600" cy="49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1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BE82-5E77-4B26-B399-8EF3A14A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CDA2-28DA-43E3-BB8D-C55DE01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3A8D-EABE-47FA-A696-C061583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E1C3-7DF0-4583-BF7D-D8ABC609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489" y="234901"/>
            <a:ext cx="4419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Kết quả triển khai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9FA72-BC72-46CD-A8DD-8B5335035D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188136"/>
            <a:ext cx="9344168" cy="49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3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BE82-5E77-4B26-B399-8EF3A14A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CDA2-28DA-43E3-BB8D-C55DE01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3A8D-EABE-47FA-A696-C061583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E1C3-7DF0-4583-BF7D-D8ABC609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489" y="234901"/>
            <a:ext cx="4419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Kết quả triển khai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AC7BB-A8CF-4619-AEE4-40DC56722F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32" y="1488387"/>
            <a:ext cx="8934736" cy="43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26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BE82-5E77-4B26-B399-8EF3A14A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CDA2-28DA-43E3-BB8D-C55DE01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3A8D-EABE-47FA-A696-C061583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E1C3-7DF0-4583-BF7D-D8ABC609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489" y="234901"/>
            <a:ext cx="4419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Kết quả triển khai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D87BF-2E86-4BAF-9DA0-1CD7483187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4" y="2030054"/>
            <a:ext cx="4813110" cy="3417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3E5A14-84D7-4519-B393-52449BCC4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24" y="804636"/>
            <a:ext cx="5125085" cy="58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43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4BE82-5E77-4B26-B399-8EF3A14A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CDA2-28DA-43E3-BB8D-C55DE01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3A8D-EABE-47FA-A696-C061583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E1C3-7DF0-4583-BF7D-D8ABC609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281" y="234901"/>
            <a:ext cx="8915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Kết quả đánh giá và h</a:t>
            </a:r>
            <a:r>
              <a:rPr lang="vi-VN" sz="4000" b="1">
                <a:latin typeface="Cambria" panose="02040503050406030204" pitchFamily="18" charset="0"/>
              </a:rPr>
              <a:t>ư</a:t>
            </a:r>
            <a:r>
              <a:rPr lang="en-US" sz="4000" b="1">
                <a:latin typeface="Cambria" panose="02040503050406030204" pitchFamily="18" charset="0"/>
              </a:rPr>
              <a:t>ớng phát triển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58C40D-97DD-4535-A54D-5377971348D2}"/>
              </a:ext>
            </a:extLst>
          </p:cNvPr>
          <p:cNvGrpSpPr>
            <a:grpSpLocks/>
          </p:cNvGrpSpPr>
          <p:nvPr/>
        </p:nvGrpSpPr>
        <p:grpSpPr bwMode="auto">
          <a:xfrm>
            <a:off x="1202145" y="1268912"/>
            <a:ext cx="3855549" cy="4971048"/>
            <a:chOff x="457200" y="1239996"/>
            <a:chExt cx="2177144" cy="28048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A8FC43-62D9-4DBA-9757-5E7C2F1325A9}"/>
                </a:ext>
              </a:extLst>
            </p:cNvPr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CF147-EEE4-4C02-8059-DDD08F4AD999}"/>
                </a:ext>
              </a:extLst>
            </p:cNvPr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" name="Group 6">
            <a:extLst>
              <a:ext uri="{FF2B5EF4-FFF2-40B4-BE49-F238E27FC236}">
                <a16:creationId xmlns:a16="http://schemas.microsoft.com/office/drawing/2014/main" id="{A7F7EF72-0594-4312-9028-07ACE73D299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075145" y="1287200"/>
            <a:ext cx="3435227" cy="1008965"/>
            <a:chOff x="4763053" y="2429435"/>
            <a:chExt cx="2840865" cy="833718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C44E4E1-B547-4B3E-B3BE-75DC786BAE44}"/>
                </a:ext>
              </a:extLst>
            </p:cNvPr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Pie 7">
              <a:extLst>
                <a:ext uri="{FF2B5EF4-FFF2-40B4-BE49-F238E27FC236}">
                  <a16:creationId xmlns:a16="http://schemas.microsoft.com/office/drawing/2014/main" id="{A44EB1AA-21B4-474F-B81D-9A3A07A7A672}"/>
                </a:ext>
              </a:extLst>
            </p:cNvPr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57">
            <a:extLst>
              <a:ext uri="{FF2B5EF4-FFF2-40B4-BE49-F238E27FC236}">
                <a16:creationId xmlns:a16="http://schemas.microsoft.com/office/drawing/2014/main" id="{A75B5645-9125-468B-9212-99BAB0198B04}"/>
              </a:ext>
            </a:extLst>
          </p:cNvPr>
          <p:cNvGrpSpPr>
            <a:grpSpLocks/>
          </p:cNvGrpSpPr>
          <p:nvPr/>
        </p:nvGrpSpPr>
        <p:grpSpPr bwMode="auto">
          <a:xfrm>
            <a:off x="7395668" y="1268912"/>
            <a:ext cx="3855549" cy="4971048"/>
            <a:chOff x="457200" y="1239996"/>
            <a:chExt cx="2177144" cy="28048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9492DE-E5A6-4B07-B224-B8C84709D0A0}"/>
                </a:ext>
              </a:extLst>
            </p:cNvPr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3F0625-96D5-49EE-8C02-C65939DFED5B}"/>
                </a:ext>
              </a:extLst>
            </p:cNvPr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" name="Group 60">
            <a:extLst>
              <a:ext uri="{FF2B5EF4-FFF2-40B4-BE49-F238E27FC236}">
                <a16:creationId xmlns:a16="http://schemas.microsoft.com/office/drawing/2014/main" id="{82C75608-A2D8-407B-9769-826653A6038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82955" y="1287200"/>
            <a:ext cx="3435227" cy="1008965"/>
            <a:chOff x="4782670" y="2429435"/>
            <a:chExt cx="2840865" cy="833718"/>
          </a:xfrm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DE6C1E2-14F7-4CBB-8C41-220EEFFA1F56}"/>
                </a:ext>
              </a:extLst>
            </p:cNvPr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" name="Pie 13">
              <a:extLst>
                <a:ext uri="{FF2B5EF4-FFF2-40B4-BE49-F238E27FC236}">
                  <a16:creationId xmlns:a16="http://schemas.microsoft.com/office/drawing/2014/main" id="{CC3D332C-0890-405C-96A6-23D8AB3BA9AF}"/>
                </a:ext>
              </a:extLst>
            </p:cNvPr>
            <p:cNvSpPr/>
            <p:nvPr/>
          </p:nvSpPr>
          <p:spPr bwMode="gray">
            <a:xfrm>
              <a:off x="4782670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79">
            <a:extLst>
              <a:ext uri="{FF2B5EF4-FFF2-40B4-BE49-F238E27FC236}">
                <a16:creationId xmlns:a16="http://schemas.microsoft.com/office/drawing/2014/main" id="{E894C7A2-D203-4EC2-B186-9D12393D7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994" y="2532235"/>
            <a:ext cx="364279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lvl="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/>
              <a:t>Tìm hiểu về các framework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/>
              <a:t>Hoàn thành việc phân tích, thiết kế xây dựng và triển khai cài đặt hệ thống phần mềm quản lý đoàn cho các đơn vị</a:t>
            </a:r>
          </a:p>
          <a:p>
            <a:pPr marL="285750" lvl="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/>
              <a:t>Bản thân đã thu nhận được nhiều kiến thức và kinh nghiệm hữu ích. </a:t>
            </a:r>
            <a:endParaRPr lang="en-US" sz="2200" dirty="0">
              <a:latin typeface="Cambria" panose="02040503050406030204" pitchFamily="18" charset="0"/>
            </a:endParaRPr>
          </a:p>
        </p:txBody>
      </p:sp>
      <p:sp>
        <p:nvSpPr>
          <p:cNvPr id="22" name="Rectangle 82">
            <a:extLst>
              <a:ext uri="{FF2B5EF4-FFF2-40B4-BE49-F238E27FC236}">
                <a16:creationId xmlns:a16="http://schemas.microsoft.com/office/drawing/2014/main" id="{1413FBBE-EE97-4C6F-8ABC-B648C87E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17" y="2754642"/>
            <a:ext cx="364279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/>
              <a:t>Hỗ trợ xuất file excel dữ liệu, xuất các báo cáo thống kê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/>
              <a:t>Hỗ trợ đính kèm các loại văn bản định dạng khác nhau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/>
              <a:t>Bổ sung module Quản lý địa</a:t>
            </a:r>
            <a:endParaRPr lang="en-US" sz="22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1FE26-7EA3-4671-8E51-CE7EEDE6CEDC}"/>
              </a:ext>
            </a:extLst>
          </p:cNvPr>
          <p:cNvSpPr txBox="1"/>
          <p:nvPr/>
        </p:nvSpPr>
        <p:spPr>
          <a:xfrm>
            <a:off x="1964707" y="1681676"/>
            <a:ext cx="2459664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200" b="1">
                <a:solidFill>
                  <a:schemeClr val="bg1"/>
                </a:solidFill>
                <a:latin typeface="Cambria" panose="02040503050406030204" pitchFamily="18" charset="0"/>
              </a:rPr>
              <a:t>Kết quả</a:t>
            </a:r>
            <a:endParaRPr lang="en-US" sz="2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8B13DB-7FF0-47BB-B39A-684A0DAB20D7}"/>
              </a:ext>
            </a:extLst>
          </p:cNvPr>
          <p:cNvSpPr txBox="1"/>
          <p:nvPr/>
        </p:nvSpPr>
        <p:spPr>
          <a:xfrm>
            <a:off x="7698498" y="1659436"/>
            <a:ext cx="2459664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Hướng phát triển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1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7DF36-DD17-47DB-A63A-C5DCB538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E5A20-398F-4BA9-83EB-DCEA1F54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478CC-1937-4D27-9C43-0D84A5B6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B3930-89CE-49DB-B7A2-43941A20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268" y="350535"/>
            <a:ext cx="68125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TÍNH CẤP THIẾT CỦA ĐỀ TÀI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26B85-D9AF-4500-B267-D043B2425144}"/>
              </a:ext>
            </a:extLst>
          </p:cNvPr>
          <p:cNvSpPr txBox="1"/>
          <p:nvPr/>
        </p:nvSpPr>
        <p:spPr>
          <a:xfrm>
            <a:off x="375693" y="1665027"/>
            <a:ext cx="5745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/>
              <a:t>Việt Nam là một đất nước với nguồn nhân lực khá rẻ, hơn hết chúng ta đang trong thời đại công nghệ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CF096-7EA9-4007-B581-DF340FBF796E}"/>
              </a:ext>
            </a:extLst>
          </p:cNvPr>
          <p:cNvSpPr/>
          <p:nvPr/>
        </p:nvSpPr>
        <p:spPr>
          <a:xfrm>
            <a:off x="309730" y="291072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Chúng ta có rất nhiều các Công ty và tập đoàn CNTT lớn, số lượng công việc của các tập đoàn/Công ty này cũng lớn như thế nhưng đôi khi nguồn nhân lực của họ không đủ để đáp ứng số lượng công việc/ dự án mà họ có</a:t>
            </a:r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0D934-0E5C-4E85-B840-61E72D93E319}"/>
              </a:ext>
            </a:extLst>
          </p:cNvPr>
          <p:cNvSpPr/>
          <p:nvPr/>
        </p:nvSpPr>
        <p:spPr>
          <a:xfrm>
            <a:off x="239213" y="487297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Thực trạng hiện nay cho thấy hầu hết các công ty thuê outsource để quản lý đối tác của mình ra vào đơn vị đều dùng sổ sách bằng giấy</a:t>
            </a:r>
            <a:endParaRPr lang="en-US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60E9A-F158-4F68-9707-FDA910FA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43" y="1423642"/>
            <a:ext cx="4162576" cy="2566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9E739C-DB6F-4FFC-8F85-12FCA1604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43" y="4155377"/>
            <a:ext cx="4162576" cy="25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1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11A96-3C9D-429C-9592-2EAD0866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D1A13-CBFA-41B5-88D5-710B4FFB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7178E-A70D-4262-8AB0-5E3F96B2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7411B-82DE-41C1-905E-48A80A12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8" y="1662579"/>
            <a:ext cx="5378824" cy="4706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5E9BA-E9BD-47BE-84D0-43E76EB02EB0}"/>
              </a:ext>
            </a:extLst>
          </p:cNvPr>
          <p:cNvSpPr txBox="1"/>
          <p:nvPr/>
        </p:nvSpPr>
        <p:spPr>
          <a:xfrm>
            <a:off x="2967630" y="1124293"/>
            <a:ext cx="9436100" cy="19980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sz="4400" i="1" dirty="0">
                <a:solidFill>
                  <a:srgbClr val="1409F7"/>
                </a:solidFill>
                <a:latin typeface="Cambria" panose="02040503050406030204" pitchFamily="18" charset="0"/>
              </a:rPr>
              <a:t>EM XIN CHÂN THÀNH CẢM ƠN THẦY, CÔ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814031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0FA7C-ECB6-4B02-BBC8-B126EF15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79C0-E969-4039-8D37-9B649424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7A076-8194-484D-8580-0EDA88A6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EF0D-BCAF-48DD-AB96-EE72C558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021" y="350535"/>
            <a:ext cx="41930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MỤC TIÊU ĐỀ TÀI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7E322-DAFA-4BC3-93A2-11FCEAD7627C}"/>
              </a:ext>
            </a:extLst>
          </p:cNvPr>
          <p:cNvSpPr/>
          <p:nvPr/>
        </p:nvSpPr>
        <p:spPr>
          <a:xfrm>
            <a:off x="236561" y="1602559"/>
            <a:ext cx="568656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Hệ thống nhằm giải quyết công tác quản lý của các đơn vị thuê outsource, cũng như các đơn vị hành chính khác có nhu cầu sử dụng phần mềm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0FAC7-C165-4406-BCD9-3A31EFCBD1C6}"/>
              </a:ext>
            </a:extLst>
          </p:cNvPr>
          <p:cNvSpPr/>
          <p:nvPr/>
        </p:nvSpPr>
        <p:spPr>
          <a:xfrm>
            <a:off x="181970" y="2820889"/>
            <a:ext cx="5631976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Giảm thiểu thời gian nhập lại thông tin các đoàn đối tác ra vào định kỳ hàng tháng, quý.</a:t>
            </a:r>
            <a:endParaRPr lang="en-US" sz="19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B7DC23-7BBE-4975-990D-2B7FC9BDE2CF}"/>
              </a:ext>
            </a:extLst>
          </p:cNvPr>
          <p:cNvSpPr/>
          <p:nvPr/>
        </p:nvSpPr>
        <p:spPr>
          <a:xfrm>
            <a:off x="158788" y="3961538"/>
            <a:ext cx="5686567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Kiểm soát số lượng và thông tin cá nhân các đoàn đối tác ra vào hàng tháng đúng thời gian, địa điểm</a:t>
            </a:r>
            <a:endParaRPr lang="en-US" sz="19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5AF30-4289-49C1-A725-CCA36F6FE401}"/>
              </a:ext>
            </a:extLst>
          </p:cNvPr>
          <p:cNvSpPr/>
          <p:nvPr/>
        </p:nvSpPr>
        <p:spPr>
          <a:xfrm>
            <a:off x="6465816" y="1425135"/>
            <a:ext cx="5686567" cy="135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9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Tìm hiểu các xu hướng, chuẩn thiết kế web như SPA (Single Page Applications), Reponsive, RESTful APIs.</a:t>
            </a:r>
            <a:endParaRPr lang="vi-VN" sz="19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B074D-3175-466E-9E74-1C2BD6B5439A}"/>
              </a:ext>
            </a:extLst>
          </p:cNvPr>
          <p:cNvSpPr/>
          <p:nvPr/>
        </p:nvSpPr>
        <p:spPr>
          <a:xfrm>
            <a:off x="236561" y="5303214"/>
            <a:ext cx="543088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9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Tìm hiểu các công nghệ, framework Bootstrap, AngularJs, Spring, Hibernate</a:t>
            </a:r>
            <a:endParaRPr lang="en-US" sz="1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137DFE-E378-4EF8-8500-A82A60CD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14" y="3034542"/>
            <a:ext cx="3141342" cy="31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59E5C-B1FF-4150-A3AA-BAA49EB9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26DB3-8CCA-4EB7-90F0-C580241F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D3561-89F0-4189-AEDD-A034959E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6E421-26E6-4153-AF3D-8F6B89977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005" y="350535"/>
            <a:ext cx="60150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ĐỊNH H</a:t>
            </a:r>
            <a:r>
              <a:rPr lang="vi-VN" sz="4000" b="1">
                <a:latin typeface="Cambria" panose="02040503050406030204" pitchFamily="18" charset="0"/>
              </a:rPr>
              <a:t>Ư</a:t>
            </a:r>
            <a:r>
              <a:rPr lang="en-US" sz="4000" b="1">
                <a:latin typeface="Cambria" panose="02040503050406030204" pitchFamily="18" charset="0"/>
              </a:rPr>
              <a:t>ỚNG GIẢI PHÁP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B936A-2A4A-42B6-9ECA-FE9A34809C8C}"/>
              </a:ext>
            </a:extLst>
          </p:cNvPr>
          <p:cNvSpPr/>
          <p:nvPr/>
        </p:nvSpPr>
        <p:spPr>
          <a:xfrm>
            <a:off x="477671" y="1889044"/>
            <a:ext cx="8831429" cy="463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 dựng hệ thống quản lý đoàn vào thành 4 module chính như sau: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EFAC6-72B3-4B82-9281-E0E7BAD2E2CE}"/>
              </a:ext>
            </a:extLst>
          </p:cNvPr>
          <p:cNvSpPr/>
          <p:nvPr/>
        </p:nvSpPr>
        <p:spPr>
          <a:xfrm>
            <a:off x="951986" y="3159598"/>
            <a:ext cx="6096000" cy="1681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nhân viên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đối tác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đoàn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vào - 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45A08-1DA1-48BF-AF12-0901B5F9C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48" y="2462512"/>
            <a:ext cx="3310666" cy="36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7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4A405-8C39-4901-8B76-4F8C4CEA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5FE14-42DE-417E-86A0-1E130687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AF77-F93C-4B6C-BB71-C014A1EA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D006F-5283-47CB-A689-F1EE9280B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991" y="350535"/>
            <a:ext cx="52570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CÔNG NGHỆ SỬ DỤNG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08A29-8669-45DF-AE12-99A65F07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74" y="1591747"/>
            <a:ext cx="3601330" cy="2112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E75D4-9B59-41FD-B32B-D3F37390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27" y="1591747"/>
            <a:ext cx="4762500" cy="2186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68469-E36D-4DE8-8857-44A0C3FA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174" y="3878696"/>
            <a:ext cx="3601330" cy="2261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82077E-8BA9-4875-813B-56ED39073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327" y="3890670"/>
            <a:ext cx="4661597" cy="22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8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CE25A-9935-4D99-9810-A97856D5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E7571-49D2-430A-BFA9-F1EC724C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02FA-8598-4BEE-BBD7-22ECC6E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74720-71EB-42F3-BDF9-320F26514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559" y="350535"/>
            <a:ext cx="85619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PHÂN TÍCH VÀ THIẾT KẾ HỆ THỐNG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16C7D-4DEC-4781-8160-C15BE2BADF59}"/>
              </a:ext>
            </a:extLst>
          </p:cNvPr>
          <p:cNvSpPr/>
          <p:nvPr/>
        </p:nvSpPr>
        <p:spPr>
          <a:xfrm>
            <a:off x="495868" y="1863939"/>
            <a:ext cx="6096000" cy="1537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thống phần mềm đạt được các chức năng nêu trên, chạy tốt và ổn định</a:t>
            </a: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 dụng được triển khai lên môi trường web để nhiều cơ sở, đơn vị có thể sử dụng chung được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4BA66-C4DD-4EA8-97CB-1EFA2824A05C}"/>
              </a:ext>
            </a:extLst>
          </p:cNvPr>
          <p:cNvSpPr/>
          <p:nvPr/>
        </p:nvSpPr>
        <p:spPr>
          <a:xfrm>
            <a:off x="495868" y="4132463"/>
            <a:ext cx="6096000" cy="153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tác nhân trong hệ thống: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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hệ thống (Role = 0)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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 viên (Role = 1)</a:t>
            </a: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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 vệ/Người quản lý vào – ra (Role = 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6F274-DF2A-4B07-959D-A727E90FB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44" y="3076855"/>
            <a:ext cx="5011519" cy="28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9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C26B0-3C84-43A9-A409-803A6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426C7-E8CA-4465-B822-92E22050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0B617-0B0B-4286-A417-FB722A71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EDC44-7655-48BE-83C9-4F1E672C5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902" y="350535"/>
            <a:ext cx="6373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Biểu đồ use case tổng quát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0076-7189-4372-A1E2-34C41D6843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99" y="1324969"/>
            <a:ext cx="7601802" cy="48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5C6C-F44C-4E34-87C5-316576A2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571-15ED-416B-BB76-E642B9B5CF12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BA0E-6690-468D-8855-3F0AA9D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ĐỒ ÁN TỐT NGHIỆP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325-25DB-4C8E-9ED0-E6FC3A52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DD8-1DAC-45D5-B2E5-7595F246DBE0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11B82-6CC4-49D9-A86B-5CB7871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127" y="98425"/>
            <a:ext cx="5685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>
                <a:latin typeface="Cambria" panose="02040503050406030204" pitchFamily="18" charset="0"/>
              </a:rPr>
              <a:t>Phân rã use case admin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FF48C-317B-4738-9B02-1D7437E6C0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27" y="823532"/>
            <a:ext cx="5685659" cy="57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6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BE0EB12-3186-4948-94F1-F37830363532}" vid="{DFF016BD-AD2C-4C69-AFF6-C2F90458C5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tt kltn</Template>
  <TotalTime>71</TotalTime>
  <Words>836</Words>
  <Application>Microsoft Office PowerPoint</Application>
  <PresentationFormat>Widescreen</PresentationFormat>
  <Paragraphs>162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Wingdings 3</vt:lpstr>
      <vt:lpstr>Office Theme</vt:lpstr>
      <vt:lpstr>Trường Đại học Bách Khoa Hà Nội Viện CNTT &amp; 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67</cp:revision>
  <dcterms:created xsi:type="dcterms:W3CDTF">2019-01-08T16:00:17Z</dcterms:created>
  <dcterms:modified xsi:type="dcterms:W3CDTF">2019-01-08T17:13:57Z</dcterms:modified>
</cp:coreProperties>
</file>