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479207677165353E-2"/>
          <c:y val="0.33738279174564517"/>
          <c:w val="0.93633329232283469"/>
          <c:h val="0.52971367312292861"/>
        </c:manualLayout>
      </c:layout>
      <c:barChart>
        <c:barDir val="col"/>
        <c:grouping val="clustered"/>
        <c:varyColors val="0"/>
        <c:ser>
          <c:idx val="0"/>
          <c:order val="0"/>
          <c:tx>
            <c:strRef>
              <c:f>Sheet1!$B$1</c:f>
              <c:strCache>
                <c:ptCount val="1"/>
                <c:pt idx="0">
                  <c:v>Cao </c:v>
                </c:pt>
              </c:strCache>
            </c:strRef>
          </c:tx>
          <c:spPr>
            <a:solidFill>
              <a:schemeClr val="accent1"/>
            </a:solidFill>
            <a:ln>
              <a:noFill/>
            </a:ln>
            <a:effectLst/>
          </c:spPr>
          <c:invertIfNegative val="0"/>
          <c:cat>
            <c:strRef>
              <c:f>Sheet1!$A$2:$A$5</c:f>
              <c:strCache>
                <c:ptCount val="4"/>
                <c:pt idx="0">
                  <c:v>Xuân</c:v>
                </c:pt>
                <c:pt idx="1">
                  <c:v>Hạ </c:v>
                </c:pt>
                <c:pt idx="2">
                  <c:v>Thu </c:v>
                </c:pt>
                <c:pt idx="3">
                  <c:v>Đông</c:v>
                </c:pt>
              </c:strCache>
            </c:strRef>
          </c:cat>
          <c:val>
            <c:numRef>
              <c:f>Sheet1!$B$2:$B$5</c:f>
              <c:numCache>
                <c:formatCode>General</c:formatCode>
                <c:ptCount val="4"/>
                <c:pt idx="0">
                  <c:v>20</c:v>
                </c:pt>
                <c:pt idx="1">
                  <c:v>29</c:v>
                </c:pt>
                <c:pt idx="2">
                  <c:v>20</c:v>
                </c:pt>
                <c:pt idx="3">
                  <c:v>19</c:v>
                </c:pt>
              </c:numCache>
            </c:numRef>
          </c:val>
        </c:ser>
        <c:ser>
          <c:idx val="1"/>
          <c:order val="1"/>
          <c:tx>
            <c:strRef>
              <c:f>Sheet1!$C$1</c:f>
              <c:strCache>
                <c:ptCount val="1"/>
                <c:pt idx="0">
                  <c:v>Thaáp</c:v>
                </c:pt>
              </c:strCache>
            </c:strRef>
          </c:tx>
          <c:spPr>
            <a:solidFill>
              <a:schemeClr val="accent2"/>
            </a:solidFill>
            <a:ln>
              <a:noFill/>
            </a:ln>
            <a:effectLst/>
          </c:spPr>
          <c:invertIfNegative val="0"/>
          <c:cat>
            <c:strRef>
              <c:f>Sheet1!$A$2:$A$5</c:f>
              <c:strCache>
                <c:ptCount val="4"/>
                <c:pt idx="0">
                  <c:v>Xuân</c:v>
                </c:pt>
                <c:pt idx="1">
                  <c:v>Hạ </c:v>
                </c:pt>
                <c:pt idx="2">
                  <c:v>Thu </c:v>
                </c:pt>
                <c:pt idx="3">
                  <c:v>Đông</c:v>
                </c:pt>
              </c:strCache>
            </c:strRef>
          </c:cat>
          <c:val>
            <c:numRef>
              <c:f>Sheet1!$C$2:$C$5</c:f>
              <c:numCache>
                <c:formatCode>General</c:formatCode>
                <c:ptCount val="4"/>
                <c:pt idx="0">
                  <c:v>19.2</c:v>
                </c:pt>
                <c:pt idx="1">
                  <c:v>19.7</c:v>
                </c:pt>
                <c:pt idx="2">
                  <c:v>19.2</c:v>
                </c:pt>
                <c:pt idx="3">
                  <c:v>13</c:v>
                </c:pt>
              </c:numCache>
            </c:numRef>
          </c:val>
        </c:ser>
        <c:dLbls>
          <c:showLegendKey val="0"/>
          <c:showVal val="0"/>
          <c:showCatName val="0"/>
          <c:showSerName val="0"/>
          <c:showPercent val="0"/>
          <c:showBubbleSize val="0"/>
        </c:dLbls>
        <c:gapWidth val="219"/>
        <c:overlap val="-27"/>
        <c:axId val="-1225415968"/>
        <c:axId val="-1225413248"/>
      </c:barChart>
      <c:catAx>
        <c:axId val="-1225415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5413248"/>
        <c:crosses val="autoZero"/>
        <c:auto val="1"/>
        <c:lblAlgn val="ctr"/>
        <c:lblOffset val="100"/>
        <c:noMultiLvlLbl val="0"/>
      </c:catAx>
      <c:valAx>
        <c:axId val="-122541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5415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18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13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149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98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868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4127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27863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37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67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27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30817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06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7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91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9480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1/31/2021</a:t>
            </a:fld>
            <a:endParaRPr lang="en-US" dirty="0"/>
          </a:p>
        </p:txBody>
      </p:sp>
    </p:spTree>
    <p:extLst>
      <p:ext uri="{BB962C8B-B14F-4D97-AF65-F5344CB8AC3E}">
        <p14:creationId xmlns:p14="http://schemas.microsoft.com/office/powerpoint/2010/main" val="165240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09762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0725" y="305381"/>
            <a:ext cx="7766936" cy="3494637"/>
          </a:xfrm>
          <a:effectLst>
            <a:outerShdw blurRad="50800" dist="50800" dir="5400000" algn="ctr" rotWithShape="0">
              <a:srgbClr val="000000">
                <a:alpha val="70000"/>
              </a:srgbClr>
            </a:outerShdw>
          </a:effectLst>
        </p:spPr>
        <p:txBody>
          <a:bodyPr>
            <a:prstTxWarp prst="textCanUp">
              <a:avLst/>
            </a:prstTxWarp>
          </a:bodyPr>
          <a:lstStyle/>
          <a:p>
            <a:r>
              <a:rPr lang="en-US" sz="4000" b="1" dirty="0" smtClean="0">
                <a:solidFill>
                  <a:srgbClr val="FF0000"/>
                </a:solidFill>
                <a:latin typeface="VNI-Park" pitchFamily="2" charset="0"/>
              </a:rPr>
              <a:t>Ñaø Laït </a:t>
            </a:r>
            <a:br>
              <a:rPr lang="en-US" sz="4000" b="1" dirty="0" smtClean="0">
                <a:solidFill>
                  <a:srgbClr val="FF0000"/>
                </a:solidFill>
                <a:latin typeface="VNI-Park" pitchFamily="2" charset="0"/>
              </a:rPr>
            </a:br>
            <a:r>
              <a:rPr lang="en-US" sz="4000" b="1" dirty="0" smtClean="0">
                <a:solidFill>
                  <a:srgbClr val="FF0000"/>
                </a:solidFill>
                <a:latin typeface="VNI-Park" pitchFamily="2" charset="0"/>
              </a:rPr>
              <a:t>ñieåm heïn</a:t>
            </a:r>
            <a:endParaRPr lang="en-US" sz="4000" b="1" dirty="0">
              <a:solidFill>
                <a:srgbClr val="FF0000"/>
              </a:solidFill>
              <a:latin typeface="VNI-Park" pitchFamily="2" charset="0"/>
            </a:endParaRPr>
          </a:p>
        </p:txBody>
      </p:sp>
      <p:sp>
        <p:nvSpPr>
          <p:cNvPr id="4" name="TextBox 3"/>
          <p:cNvSpPr txBox="1"/>
          <p:nvPr/>
        </p:nvSpPr>
        <p:spPr>
          <a:xfrm>
            <a:off x="1645144" y="3800018"/>
            <a:ext cx="6192571" cy="2476843"/>
          </a:xfrm>
          <a:prstGeom prst="rect">
            <a:avLst/>
          </a:prstGeom>
          <a:noFill/>
          <a:effectLst>
            <a:outerShdw blurRad="50800" dist="50800" dir="5400000" algn="ctr" rotWithShape="0">
              <a:srgbClr val="000000">
                <a:alpha val="99000"/>
              </a:srgbClr>
            </a:outerShdw>
          </a:effectLst>
        </p:spPr>
        <p:txBody>
          <a:bodyPr wrap="square" rtlCol="0">
            <a:prstTxWarp prst="textCanUp">
              <a:avLst/>
            </a:prstTxWarp>
            <a:spAutoFit/>
          </a:bodyPr>
          <a:lstStyle/>
          <a:p>
            <a:r>
              <a:rPr lang="en-US" sz="4000" b="1" dirty="0">
                <a:solidFill>
                  <a:srgbClr val="FF0000"/>
                </a:solidFill>
                <a:latin typeface="VNI-Park" pitchFamily="2" charset="0"/>
              </a:rPr>
              <a:t>d</a:t>
            </a:r>
            <a:r>
              <a:rPr lang="en-US" sz="4000" b="1" dirty="0" smtClean="0">
                <a:solidFill>
                  <a:srgbClr val="FF0000"/>
                </a:solidFill>
                <a:latin typeface="VNI-Park" pitchFamily="2" charset="0"/>
              </a:rPr>
              <a:t>u lòch</a:t>
            </a:r>
          </a:p>
          <a:p>
            <a:r>
              <a:rPr lang="en-US" sz="4000" b="1" dirty="0" smtClean="0">
                <a:solidFill>
                  <a:srgbClr val="FF0000"/>
                </a:solidFill>
                <a:latin typeface="VNI-Park" pitchFamily="2" charset="0"/>
              </a:rPr>
              <a:t> lyù töôûng</a:t>
            </a:r>
            <a:endParaRPr lang="en-US" sz="4000" b="1" dirty="0">
              <a:solidFill>
                <a:srgbClr val="FF0000"/>
              </a:solidFill>
              <a:latin typeface="VNI-Park"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661" y="685861"/>
            <a:ext cx="857250" cy="2733675"/>
          </a:xfrm>
          <a:prstGeom prst="rect">
            <a:avLst/>
          </a:prstGeom>
        </p:spPr>
      </p:pic>
    </p:spTree>
    <p:extLst>
      <p:ext uri="{BB962C8B-B14F-4D97-AF65-F5344CB8AC3E}">
        <p14:creationId xmlns:p14="http://schemas.microsoft.com/office/powerpoint/2010/main" val="4133214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
                                        </p:tgtEl>
                                        <p:attrNameLst>
                                          <p:attrName>ppt_x</p:attrName>
                                          <p:attrName>ppt_y</p:attrName>
                                        </p:attrNameLst>
                                      </p:cBhvr>
                                    </p:animMotion>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VNI-Park" pitchFamily="2" charset="0"/>
              </a:rPr>
              <a:t>Noäi dung </a:t>
            </a:r>
            <a:endParaRPr lang="en-US" sz="4000" b="1" dirty="0">
              <a:solidFill>
                <a:srgbClr val="FF0000"/>
              </a:solidFill>
              <a:latin typeface="VNI-Park" pitchFamily="2" charset="0"/>
            </a:endParaRPr>
          </a:p>
        </p:txBody>
      </p:sp>
      <p:sp>
        <p:nvSpPr>
          <p:cNvPr id="3" name="Content Placeholder 2"/>
          <p:cNvSpPr>
            <a:spLocks noGrp="1"/>
          </p:cNvSpPr>
          <p:nvPr>
            <p:ph idx="1"/>
          </p:nvPr>
        </p:nvSpPr>
        <p:spPr/>
        <p:txBody>
          <a:bodyPr>
            <a:normAutofit/>
          </a:bodyPr>
          <a:lstStyle/>
          <a:p>
            <a:r>
              <a:rPr lang="en-US" sz="3200" dirty="0" smtClean="0">
                <a:solidFill>
                  <a:schemeClr val="accent2">
                    <a:lumMod val="50000"/>
                  </a:schemeClr>
                </a:solidFill>
                <a:latin typeface="VNI-Tekon" pitchFamily="2" charset="0"/>
              </a:rPr>
              <a:t>Lòch söû hình thaønh vaø phaùt trieån.</a:t>
            </a:r>
          </a:p>
          <a:p>
            <a:r>
              <a:rPr lang="en-US" sz="3200" dirty="0" smtClean="0">
                <a:solidFill>
                  <a:schemeClr val="accent2">
                    <a:lumMod val="50000"/>
                  </a:schemeClr>
                </a:solidFill>
                <a:latin typeface="VNI-Tekon" pitchFamily="2" charset="0"/>
              </a:rPr>
              <a:t>Ñaø laït – Thaønh phoá cuûa muøa xuaân.</a:t>
            </a:r>
          </a:p>
          <a:p>
            <a:r>
              <a:rPr lang="en-US" sz="3200" dirty="0" smtClean="0">
                <a:solidFill>
                  <a:schemeClr val="accent2">
                    <a:lumMod val="50000"/>
                  </a:schemeClr>
                </a:solidFill>
                <a:latin typeface="VNI-Tekon" pitchFamily="2" charset="0"/>
              </a:rPr>
              <a:t>Ñaø Laït – Thaønh phoá hoa.</a:t>
            </a:r>
          </a:p>
          <a:p>
            <a:r>
              <a:rPr lang="en-US" sz="3200" dirty="0" smtClean="0">
                <a:solidFill>
                  <a:schemeClr val="accent2">
                    <a:lumMod val="50000"/>
                  </a:schemeClr>
                </a:solidFill>
                <a:latin typeface="VNI-Tekon" pitchFamily="2" charset="0"/>
              </a:rPr>
              <a:t>Nhöõng con ngöôøi Ñaø Laït. </a:t>
            </a:r>
          </a:p>
          <a:p>
            <a:r>
              <a:rPr lang="en-US" sz="3200" dirty="0" smtClean="0">
                <a:solidFill>
                  <a:schemeClr val="accent2">
                    <a:lumMod val="50000"/>
                  </a:schemeClr>
                </a:solidFill>
                <a:latin typeface="VNI-Tekon" pitchFamily="2" charset="0"/>
              </a:rPr>
              <a:t>Keát luaän.</a:t>
            </a:r>
            <a:endParaRPr lang="en-US" sz="3200" dirty="0">
              <a:solidFill>
                <a:schemeClr val="accent2">
                  <a:lumMod val="50000"/>
                </a:schemeClr>
              </a:solidFill>
              <a:latin typeface="VNI-Tekon"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442" y="2429864"/>
            <a:ext cx="3223033" cy="21431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7129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ppt_w</p:attrName>
                                        </p:attrNameLst>
                                      </p:cBhvr>
                                      <p:tavLst>
                                        <p:tav tm="0">
                                          <p:val>
                                            <p:fltVal val="0"/>
                                          </p:val>
                                        </p:tav>
                                        <p:tav tm="100000">
                                          <p:val>
                                            <p:strVal val="#ppt_w"/>
                                          </p:val>
                                        </p:tav>
                                      </p:tavLst>
                                    </p:anim>
                                    <p:anim calcmode="lin" valueType="num">
                                      <p:cBhvr>
                                        <p:cTn id="44" dur="1000" fill="hold"/>
                                        <p:tgtEl>
                                          <p:spTgt spid="4"/>
                                        </p:tgtEl>
                                        <p:attrNameLst>
                                          <p:attrName>ppt_h</p:attrName>
                                        </p:attrNameLst>
                                      </p:cBhvr>
                                      <p:tavLst>
                                        <p:tav tm="0">
                                          <p:val>
                                            <p:fltVal val="0"/>
                                          </p:val>
                                        </p:tav>
                                        <p:tav tm="100000">
                                          <p:val>
                                            <p:strVal val="#ppt_h"/>
                                          </p:val>
                                        </p:tav>
                                      </p:tavLst>
                                    </p:anim>
                                    <p:anim calcmode="lin" valueType="num">
                                      <p:cBhvr>
                                        <p:cTn id="45" dur="1000" fill="hold"/>
                                        <p:tgtEl>
                                          <p:spTgt spid="4"/>
                                        </p:tgtEl>
                                        <p:attrNameLst>
                                          <p:attrName>style.rotation</p:attrName>
                                        </p:attrNameLst>
                                      </p:cBhvr>
                                      <p:tavLst>
                                        <p:tav tm="0">
                                          <p:val>
                                            <p:fltVal val="90"/>
                                          </p:val>
                                        </p:tav>
                                        <p:tav tm="100000">
                                          <p:val>
                                            <p:fltVal val="0"/>
                                          </p:val>
                                        </p:tav>
                                      </p:tavLst>
                                    </p:anim>
                                    <p:animEffect transition="in" filter="fade">
                                      <p:cBhvr>
                                        <p:cTn id="4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VNI-Park" pitchFamily="2" charset="0"/>
              </a:rPr>
              <a:t>Lòch söû hình thaønh vaø phaùt trieån</a:t>
            </a:r>
            <a:endParaRPr lang="en-US" sz="4000" b="1" dirty="0">
              <a:solidFill>
                <a:srgbClr val="FF0000"/>
              </a:solidFill>
              <a:latin typeface="VNI-Park" pitchFamily="2" charset="0"/>
            </a:endParaRPr>
          </a:p>
        </p:txBody>
      </p:sp>
      <p:sp>
        <p:nvSpPr>
          <p:cNvPr id="3" name="Content Placeholder 2"/>
          <p:cNvSpPr>
            <a:spLocks noGrp="1"/>
          </p:cNvSpPr>
          <p:nvPr>
            <p:ph idx="1"/>
          </p:nvPr>
        </p:nvSpPr>
        <p:spPr>
          <a:xfrm>
            <a:off x="1220541" y="1448555"/>
            <a:ext cx="6004123" cy="4502274"/>
          </a:xfrm>
        </p:spPr>
        <p:txBody>
          <a:bodyPr>
            <a:normAutofit/>
          </a:bodyPr>
          <a:lstStyle/>
          <a:p>
            <a:pPr algn="just"/>
            <a:r>
              <a:rPr lang="en-US" sz="3200" dirty="0" smtClean="0">
                <a:solidFill>
                  <a:schemeClr val="accent2">
                    <a:lumMod val="50000"/>
                  </a:schemeClr>
                </a:solidFill>
                <a:latin typeface="VNI-Tekon" pitchFamily="2" charset="0"/>
              </a:rPr>
              <a:t>Ñaø Laït ñöôïc hình thaønh töø naêm 1893, do nhaø baùc hoïc goác Thuïy só   mang quoác tòch Phaùp Alexandre Yersin tim ra trong moät chuyeán ñi thaùm hieåm cao nguyeân Langbian. Nhaän thaáy khí haäu nôi ñaây raát lí töôûng, oâng ñeà nghò xaây döïng Ñaø Laït thaønh khu nghæ döôõng. Ñeán naêm 2003, Ñaø Laït vöøa troøn 110 naêm</a:t>
            </a:r>
            <a:endParaRPr lang="en-US" sz="3200" dirty="0">
              <a:solidFill>
                <a:schemeClr val="accent2">
                  <a:lumMod val="50000"/>
                </a:schemeClr>
              </a:solidFill>
              <a:latin typeface="VNI-Tekon"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726" y="1270000"/>
            <a:ext cx="2616200" cy="23966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831672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VNI-Park" pitchFamily="2" charset="0"/>
              </a:rPr>
              <a:t>Ñaø Laït – Thaønh phoá cuûa muøa xuaân </a:t>
            </a:r>
            <a:endParaRPr lang="en-US" sz="4000" b="1" dirty="0">
              <a:solidFill>
                <a:srgbClr val="FF0000"/>
              </a:solidFill>
              <a:latin typeface="VNI-Park" pitchFamily="2" charset="0"/>
            </a:endParaRPr>
          </a:p>
        </p:txBody>
      </p:sp>
      <p:sp>
        <p:nvSpPr>
          <p:cNvPr id="3" name="Content Placeholder 2"/>
          <p:cNvSpPr>
            <a:spLocks noGrp="1"/>
          </p:cNvSpPr>
          <p:nvPr>
            <p:ph idx="1"/>
          </p:nvPr>
        </p:nvSpPr>
        <p:spPr/>
        <p:txBody>
          <a:bodyPr>
            <a:normAutofit/>
          </a:bodyPr>
          <a:lstStyle/>
          <a:p>
            <a:r>
              <a:rPr lang="en-US" sz="3200" dirty="0" smtClean="0">
                <a:solidFill>
                  <a:schemeClr val="accent2">
                    <a:lumMod val="50000"/>
                  </a:schemeClr>
                </a:solidFill>
                <a:latin typeface="VNI-Tekon" pitchFamily="2" charset="0"/>
              </a:rPr>
              <a:t>Duø ôû giöõa vuøng nhieät ñôùi noùng böùc, theá nhöng do aûnh höôûng cuûa ñòa hình neân Ñaø Laït thöøa huownge moät cheá ñoä nhieät ñôùi oân hoøa, dieäu maùt quanh naêm.</a:t>
            </a:r>
          </a:p>
          <a:p>
            <a:pPr marL="0" indent="0">
              <a:buNone/>
            </a:pPr>
            <a:endParaRPr lang="en-US" sz="3200" dirty="0">
              <a:solidFill>
                <a:srgbClr val="00B0F0"/>
              </a:solidFill>
              <a:latin typeface="VNI-Tekon" pitchFamily="2" charset="0"/>
            </a:endParaRPr>
          </a:p>
        </p:txBody>
      </p:sp>
      <p:graphicFrame>
        <p:nvGraphicFramePr>
          <p:cNvPr id="6" name="Chart 5"/>
          <p:cNvGraphicFramePr/>
          <p:nvPr>
            <p:extLst>
              <p:ext uri="{D42A27DB-BD31-4B8C-83A1-F6EECF244321}">
                <p14:modId xmlns:p14="http://schemas.microsoft.com/office/powerpoint/2010/main" val="2453430521"/>
              </p:ext>
            </p:extLst>
          </p:nvPr>
        </p:nvGraphicFramePr>
        <p:xfrm>
          <a:off x="1724182" y="2552282"/>
          <a:ext cx="8128000" cy="4138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10824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VNI-Park" pitchFamily="2" charset="0"/>
              </a:rPr>
              <a:t>Ñaø Laït – Thaønh phoá hoa </a:t>
            </a:r>
            <a:endParaRPr lang="en-US" sz="4000" b="1" dirty="0">
              <a:solidFill>
                <a:srgbClr val="FF0000"/>
              </a:solidFill>
              <a:latin typeface="VNI-Park" pitchFamily="2" charset="0"/>
            </a:endParaRPr>
          </a:p>
        </p:txBody>
      </p:sp>
      <p:sp>
        <p:nvSpPr>
          <p:cNvPr id="3" name="Content Placeholder 2"/>
          <p:cNvSpPr>
            <a:spLocks noGrp="1"/>
          </p:cNvSpPr>
          <p:nvPr>
            <p:ph idx="1"/>
          </p:nvPr>
        </p:nvSpPr>
        <p:spPr>
          <a:xfrm>
            <a:off x="1419718" y="1766431"/>
            <a:ext cx="4501248" cy="4438899"/>
          </a:xfrm>
        </p:spPr>
        <p:txBody>
          <a:bodyPr>
            <a:normAutofit lnSpcReduction="10000"/>
          </a:bodyPr>
          <a:lstStyle/>
          <a:p>
            <a:pPr algn="just"/>
            <a:r>
              <a:rPr lang="en-US" sz="3200" dirty="0" smtClean="0">
                <a:solidFill>
                  <a:schemeClr val="accent2">
                    <a:lumMod val="50000"/>
                  </a:schemeClr>
                </a:solidFill>
                <a:latin typeface="VNI-Tekon" pitchFamily="2" charset="0"/>
              </a:rPr>
              <a:t>Ôû Ñaø Laït coù theå tìm thaáy hoa ôû moïi luùc moïi nôi, hoa trong vöôøn, hoa daïi beân ñöôøng, chôï hoa, hoäi hoa xuaân,... Ñaëc bieät trong muøa khoâ cuoái naêm, coù nhöõng con ñöôøng vaøng röïc hoa cuùc quyø, nhöõng nhaønh mai anh ñaøo thaém hoàng saéc xuaân. </a:t>
            </a:r>
            <a:endParaRPr lang="en-US" sz="3200" dirty="0">
              <a:solidFill>
                <a:schemeClr val="accent2">
                  <a:lumMod val="50000"/>
                </a:schemeClr>
              </a:solidFill>
              <a:latin typeface="VNI-Tekon"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385681"/>
            <a:ext cx="2857500" cy="16002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125320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VNI-Park" pitchFamily="2" charset="0"/>
              </a:rPr>
              <a:t>Con ngöôøi Ñaø Laït</a:t>
            </a:r>
            <a:endParaRPr lang="en-US" sz="4000" b="1" dirty="0">
              <a:solidFill>
                <a:srgbClr val="FF0000"/>
              </a:solidFill>
              <a:latin typeface="VNI-Park" pitchFamily="2" charset="0"/>
            </a:endParaRPr>
          </a:p>
        </p:txBody>
      </p:sp>
      <p:sp>
        <p:nvSpPr>
          <p:cNvPr id="3" name="Content Placeholder 2"/>
          <p:cNvSpPr>
            <a:spLocks noGrp="1"/>
          </p:cNvSpPr>
          <p:nvPr>
            <p:ph idx="1"/>
          </p:nvPr>
        </p:nvSpPr>
        <p:spPr>
          <a:xfrm>
            <a:off x="4508626" y="1358019"/>
            <a:ext cx="4765376" cy="4988459"/>
          </a:xfrm>
        </p:spPr>
        <p:txBody>
          <a:bodyPr>
            <a:normAutofit/>
          </a:bodyPr>
          <a:lstStyle/>
          <a:p>
            <a:pPr algn="just"/>
            <a:r>
              <a:rPr lang="en-US" sz="3200" dirty="0" smtClean="0">
                <a:solidFill>
                  <a:schemeClr val="accent2">
                    <a:lumMod val="50000"/>
                  </a:schemeClr>
                </a:solidFill>
                <a:latin typeface="VNI-Tekon" pitchFamily="2" charset="0"/>
              </a:rPr>
              <a:t>Ngoaøi nhöõng ñaëc ñieåm chung cuûa con ngöôøi Vieät Nam, do ñaëc ñieåm cuûa ñòa hình thieân nhieân maùt meû, oân hoøa vaø chòu aûnh höôûng cuûa vaên hoùa Phaùp... neân ñaõ hình thaønh moät nhaân caùch rieâng cuûa con ngöôøi Ñaø Laït ñoù la:ø hieàn hoøa, traàm maëc, thanh lòch, meán khaùch, caàn cuø, baát khuaát.</a:t>
            </a:r>
            <a:endParaRPr lang="en-US" sz="3200" dirty="0">
              <a:solidFill>
                <a:schemeClr val="accent2">
                  <a:lumMod val="50000"/>
                </a:schemeClr>
              </a:solidFill>
              <a:latin typeface="VNI-Tekon"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4" y="1688753"/>
            <a:ext cx="4403722" cy="43269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189160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VNI-Park" pitchFamily="2" charset="0"/>
              </a:rPr>
              <a:t>Keát luaän</a:t>
            </a:r>
            <a:endParaRPr lang="en-US" sz="4000" b="1" dirty="0">
              <a:solidFill>
                <a:srgbClr val="FF0000"/>
              </a:solidFill>
              <a:latin typeface="VNI-Park" pitchFamily="2" charset="0"/>
            </a:endParaRPr>
          </a:p>
        </p:txBody>
      </p:sp>
      <p:sp>
        <p:nvSpPr>
          <p:cNvPr id="3" name="Content Placeholder 2"/>
          <p:cNvSpPr>
            <a:spLocks noGrp="1"/>
          </p:cNvSpPr>
          <p:nvPr>
            <p:ph idx="1"/>
          </p:nvPr>
        </p:nvSpPr>
        <p:spPr/>
        <p:txBody>
          <a:bodyPr>
            <a:normAutofit/>
          </a:bodyPr>
          <a:lstStyle/>
          <a:p>
            <a:r>
              <a:rPr lang="en-US" sz="3200" dirty="0" smtClean="0">
                <a:solidFill>
                  <a:schemeClr val="accent2">
                    <a:lumMod val="50000"/>
                  </a:schemeClr>
                </a:solidFill>
                <a:latin typeface="VNI-Tekon" pitchFamily="2" charset="0"/>
              </a:rPr>
              <a:t>Qua 110 naêm hình thaønh vaø phaùt trieån, töø moät yù ñoà thaønh laäp traïm nghó döôõng cuûa nhaø baùc hoïc Yersin, Ñaø Laït hoâm nay ñaõ töï khaúng ñònh trôû thaønh moät thaønh phoá du lòch taàm côõ.</a:t>
            </a:r>
            <a:endParaRPr lang="en-US" sz="3200" dirty="0">
              <a:solidFill>
                <a:schemeClr val="accent2">
                  <a:lumMod val="50000"/>
                </a:schemeClr>
              </a:solidFill>
              <a:latin typeface="VNI-Tekon"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633" y="4237022"/>
            <a:ext cx="4060003" cy="211851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182" y="3710175"/>
            <a:ext cx="4623303" cy="24280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4850975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TotalTime>
  <Words>336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Trebuchet MS</vt:lpstr>
      <vt:lpstr>VNI-Park</vt:lpstr>
      <vt:lpstr>VNI-Tekon</vt:lpstr>
      <vt:lpstr>Wingdings 3</vt:lpstr>
      <vt:lpstr>Facet</vt:lpstr>
      <vt:lpstr>Ñaø Laït  ñieåm heïn</vt:lpstr>
      <vt:lpstr>Noäi dung </vt:lpstr>
      <vt:lpstr>Lòch söû hình thaønh vaø phaùt trieån</vt:lpstr>
      <vt:lpstr>Ñaø Laït – Thaønh phoá cuûa muøa xuaân </vt:lpstr>
      <vt:lpstr>Ñaø Laït – Thaønh phoá hoa </vt:lpstr>
      <vt:lpstr>Con ngöôøi Ñaø Laït</vt:lpstr>
      <vt:lpstr>Keát luaän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Ñaø Laït  ñieåm heïn</dc:title>
  <dc:creator>LENOVO</dc:creator>
  <cp:lastModifiedBy>LENOVO</cp:lastModifiedBy>
  <cp:revision>18</cp:revision>
  <dcterms:created xsi:type="dcterms:W3CDTF">2021-01-31T06:40:48Z</dcterms:created>
  <dcterms:modified xsi:type="dcterms:W3CDTF">2021-01-31T11:19:00Z</dcterms:modified>
</cp:coreProperties>
</file>