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38"/>
  </p:notesMasterIdLst>
  <p:sldIdLst>
    <p:sldId id="303" r:id="rId2"/>
    <p:sldId id="305" r:id="rId3"/>
    <p:sldId id="258" r:id="rId4"/>
    <p:sldId id="262" r:id="rId5"/>
    <p:sldId id="313" r:id="rId6"/>
    <p:sldId id="307" r:id="rId7"/>
    <p:sldId id="314" r:id="rId8"/>
    <p:sldId id="315" r:id="rId9"/>
    <p:sldId id="308" r:id="rId10"/>
    <p:sldId id="320" r:id="rId11"/>
    <p:sldId id="317" r:id="rId12"/>
    <p:sldId id="309" r:id="rId13"/>
    <p:sldId id="312" r:id="rId14"/>
    <p:sldId id="318" r:id="rId15"/>
    <p:sldId id="319" r:id="rId16"/>
    <p:sldId id="321" r:id="rId17"/>
    <p:sldId id="324" r:id="rId18"/>
    <p:sldId id="325" r:id="rId19"/>
    <p:sldId id="326" r:id="rId20"/>
    <p:sldId id="327" r:id="rId21"/>
    <p:sldId id="330" r:id="rId22"/>
    <p:sldId id="332" r:id="rId23"/>
    <p:sldId id="340" r:id="rId24"/>
    <p:sldId id="342" r:id="rId25"/>
    <p:sldId id="331" r:id="rId26"/>
    <p:sldId id="345" r:id="rId27"/>
    <p:sldId id="343" r:id="rId28"/>
    <p:sldId id="344" r:id="rId29"/>
    <p:sldId id="334" r:id="rId30"/>
    <p:sldId id="335" r:id="rId31"/>
    <p:sldId id="341" r:id="rId32"/>
    <p:sldId id="336" r:id="rId33"/>
    <p:sldId id="337" r:id="rId34"/>
    <p:sldId id="338" r:id="rId35"/>
    <p:sldId id="339" r:id="rId36"/>
    <p:sldId id="304" r:id="rId37"/>
  </p:sldIdLst>
  <p:sldSz cx="9144000" cy="5143500" type="screen16x9"/>
  <p:notesSz cx="6858000" cy="9144000"/>
  <p:embeddedFontLst>
    <p:embeddedFont>
      <p:font typeface="Comfortaa" panose="020B0604020202020204" charset="0"/>
      <p:regular r:id="rId39"/>
      <p:bold r:id="rId40"/>
    </p:embeddedFont>
    <p:embeddedFont>
      <p:font typeface="Archivo Black" panose="020B0604020202020204" charset="0"/>
      <p:regular r:id="rId41"/>
    </p:embeddedFont>
    <p:embeddedFont>
      <p:font typeface="Bebas Neue"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Thi So Phi" initials="KTSP" lastIdx="1" clrIdx="0">
    <p:extLst>
      <p:ext uri="{19B8F6BF-5375-455C-9EA6-DF929625EA0E}">
        <p15:presenceInfo xmlns:p15="http://schemas.microsoft.com/office/powerpoint/2012/main" userId="S::110120060@st.tvu.edu.vn::0ceddef5-e405-42dd-a361-3adbd2a898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352D3B-2D79-4D5B-8E5A-98FECC293934}">
  <a:tblStyle styleId="{27352D3B-2D79-4D5B-8E5A-98FECC2939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37" autoAdjust="0"/>
  </p:normalViewPr>
  <p:slideViewPr>
    <p:cSldViewPr snapToGrid="0">
      <p:cViewPr varScale="1">
        <p:scale>
          <a:sx n="95" d="100"/>
          <a:sy n="95" d="100"/>
        </p:scale>
        <p:origin x="109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13bb84463e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13bb84463e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951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271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454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0679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407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824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291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147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2126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455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299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13bb84463e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13bb84463e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01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269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995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800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720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016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161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887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836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25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106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3bb84463e1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3bb84463e1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5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982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25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44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3816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390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13bb84463e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13bb84463e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622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803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362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306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864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bb9e143f0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bb9e143f0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238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767200" y="1499738"/>
            <a:ext cx="4661100" cy="15339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5200"/>
              <a:buNone/>
              <a:defRPr sz="8500">
                <a:latin typeface="Archivo Black"/>
                <a:ea typeface="Archivo Black"/>
                <a:cs typeface="Archivo Black"/>
                <a:sym typeface="Archivo Black"/>
              </a:defRPr>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767200" y="3154424"/>
            <a:ext cx="46611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latin typeface="Comfortaa"/>
                <a:ea typeface="Comfortaa"/>
                <a:cs typeface="Comfortaa"/>
                <a:sym typeface="Comforta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99801" y="999194"/>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4246038" y="47466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735881">
            <a:off x="7022084" y="48115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8644681"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48512" y="2897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1615123" y="42623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5090631" y="83760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5"/>
        <p:cNvGrpSpPr/>
        <p:nvPr/>
      </p:nvGrpSpPr>
      <p:grpSpPr>
        <a:xfrm>
          <a:off x="0" y="0"/>
          <a:ext cx="0" cy="0"/>
          <a:chOff x="0" y="0"/>
          <a:chExt cx="0" cy="0"/>
        </a:xfrm>
      </p:grpSpPr>
      <p:sp>
        <p:nvSpPr>
          <p:cNvPr id="116" name="Google Shape;116;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7"/>
          <p:cNvSpPr txBox="1">
            <a:spLocks noGrp="1"/>
          </p:cNvSpPr>
          <p:nvPr>
            <p:ph type="body" idx="1"/>
          </p:nvPr>
        </p:nvSpPr>
        <p:spPr>
          <a:xfrm>
            <a:off x="720000" y="1784750"/>
            <a:ext cx="4695600" cy="2298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118" name="Google Shape;118;p7"/>
          <p:cNvSpPr/>
          <p:nvPr/>
        </p:nvSpPr>
        <p:spPr>
          <a:xfrm rot="-6816878" flipH="1">
            <a:off x="8367414" y="4581811"/>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rot="3524071" flipH="1">
            <a:off x="1303236" y="4648594"/>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1523297" y="2207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8731324" y="3334621"/>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rot="3523992">
            <a:off x="288466" y="4163846"/>
            <a:ext cx="68124" cy="64986"/>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rot="-5735881" flipH="1">
            <a:off x="250999" y="26619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flipH="1">
            <a:off x="223267"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flipH="1">
            <a:off x="7093550"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a:spLocks noGrp="1"/>
          </p:cNvSpPr>
          <p:nvPr>
            <p:ph type="pic" idx="2"/>
          </p:nvPr>
        </p:nvSpPr>
        <p:spPr>
          <a:xfrm>
            <a:off x="5431536" y="1426464"/>
            <a:ext cx="2825400" cy="28254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2">
    <p:spTree>
      <p:nvGrpSpPr>
        <p:cNvPr id="1" name="Shape 192"/>
        <p:cNvGrpSpPr/>
        <p:nvPr/>
      </p:nvGrpSpPr>
      <p:grpSpPr>
        <a:xfrm>
          <a:off x="0" y="0"/>
          <a:ext cx="0" cy="0"/>
          <a:chOff x="0" y="0"/>
          <a:chExt cx="0" cy="0"/>
        </a:xfrm>
      </p:grpSpPr>
      <p:sp>
        <p:nvSpPr>
          <p:cNvPr id="193" name="Google Shape;193;p13"/>
          <p:cNvSpPr txBox="1">
            <a:spLocks noGrp="1"/>
          </p:cNvSpPr>
          <p:nvPr>
            <p:ph type="title" hasCustomPrompt="1"/>
          </p:nvPr>
        </p:nvSpPr>
        <p:spPr>
          <a:xfrm>
            <a:off x="944738" y="1744731"/>
            <a:ext cx="957300" cy="7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4" name="Google Shape;194;p13"/>
          <p:cNvSpPr txBox="1">
            <a:spLocks noGrp="1"/>
          </p:cNvSpPr>
          <p:nvPr>
            <p:ph type="subTitle" idx="1"/>
          </p:nvPr>
        </p:nvSpPr>
        <p:spPr>
          <a:xfrm>
            <a:off x="1982563" y="2002896"/>
            <a:ext cx="20712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5" name="Google Shape;195;p13"/>
          <p:cNvSpPr txBox="1">
            <a:spLocks noGrp="1"/>
          </p:cNvSpPr>
          <p:nvPr>
            <p:ph type="title" idx="2" hasCustomPrompt="1"/>
          </p:nvPr>
        </p:nvSpPr>
        <p:spPr>
          <a:xfrm flipH="1">
            <a:off x="7320586" y="1744731"/>
            <a:ext cx="957300" cy="7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6" name="Google Shape;196;p13"/>
          <p:cNvSpPr txBox="1">
            <a:spLocks noGrp="1"/>
          </p:cNvSpPr>
          <p:nvPr>
            <p:ph type="subTitle" idx="3"/>
          </p:nvPr>
        </p:nvSpPr>
        <p:spPr>
          <a:xfrm flipH="1">
            <a:off x="5166520" y="2002896"/>
            <a:ext cx="2075700" cy="713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7" name="Google Shape;197;p13"/>
          <p:cNvSpPr txBox="1">
            <a:spLocks noGrp="1"/>
          </p:cNvSpPr>
          <p:nvPr>
            <p:ph type="title" idx="4" hasCustomPrompt="1"/>
          </p:nvPr>
        </p:nvSpPr>
        <p:spPr>
          <a:xfrm>
            <a:off x="944738" y="3474706"/>
            <a:ext cx="957300" cy="7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 name="Google Shape;198;p13"/>
          <p:cNvSpPr txBox="1">
            <a:spLocks noGrp="1"/>
          </p:cNvSpPr>
          <p:nvPr>
            <p:ph type="subTitle" idx="5"/>
          </p:nvPr>
        </p:nvSpPr>
        <p:spPr>
          <a:xfrm>
            <a:off x="1982563" y="3737425"/>
            <a:ext cx="20712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9" name="Google Shape;199;p13"/>
          <p:cNvSpPr txBox="1">
            <a:spLocks noGrp="1"/>
          </p:cNvSpPr>
          <p:nvPr>
            <p:ph type="title" idx="6" hasCustomPrompt="1"/>
          </p:nvPr>
        </p:nvSpPr>
        <p:spPr>
          <a:xfrm flipH="1">
            <a:off x="7320586" y="3474706"/>
            <a:ext cx="957300" cy="7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 name="Google Shape;200;p13"/>
          <p:cNvSpPr txBox="1">
            <a:spLocks noGrp="1"/>
          </p:cNvSpPr>
          <p:nvPr>
            <p:ph type="subTitle" idx="7"/>
          </p:nvPr>
        </p:nvSpPr>
        <p:spPr>
          <a:xfrm flipH="1">
            <a:off x="5166520" y="3737425"/>
            <a:ext cx="2075700" cy="713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1" name="Google Shape;201;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13"/>
          <p:cNvSpPr txBox="1">
            <a:spLocks noGrp="1"/>
          </p:cNvSpPr>
          <p:nvPr>
            <p:ph type="subTitle" idx="9"/>
          </p:nvPr>
        </p:nvSpPr>
        <p:spPr>
          <a:xfrm>
            <a:off x="1978213" y="1444350"/>
            <a:ext cx="20712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2pPr>
            <a:lvl3pPr lvl="2"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3pPr>
            <a:lvl4pPr lvl="3"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4pPr>
            <a:lvl5pPr lvl="4"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5pPr>
            <a:lvl6pPr lvl="5"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6pPr>
            <a:lvl7pPr lvl="6"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7pPr>
            <a:lvl8pPr lvl="7"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8pPr>
            <a:lvl9pPr lvl="8"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9pPr>
          </a:lstStyle>
          <a:p>
            <a:endParaRPr/>
          </a:p>
        </p:txBody>
      </p:sp>
      <p:sp>
        <p:nvSpPr>
          <p:cNvPr id="203" name="Google Shape;203;p13"/>
          <p:cNvSpPr txBox="1">
            <a:spLocks noGrp="1"/>
          </p:cNvSpPr>
          <p:nvPr>
            <p:ph type="subTitle" idx="13"/>
          </p:nvPr>
        </p:nvSpPr>
        <p:spPr>
          <a:xfrm flipH="1">
            <a:off x="5166522" y="1444350"/>
            <a:ext cx="2075700" cy="7134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4" name="Google Shape;204;p13"/>
          <p:cNvSpPr txBox="1">
            <a:spLocks noGrp="1"/>
          </p:cNvSpPr>
          <p:nvPr>
            <p:ph type="subTitle" idx="14"/>
          </p:nvPr>
        </p:nvSpPr>
        <p:spPr>
          <a:xfrm>
            <a:off x="1978213" y="3174323"/>
            <a:ext cx="20712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5" name="Google Shape;205;p13"/>
          <p:cNvSpPr txBox="1">
            <a:spLocks noGrp="1"/>
          </p:cNvSpPr>
          <p:nvPr>
            <p:ph type="subTitle" idx="15"/>
          </p:nvPr>
        </p:nvSpPr>
        <p:spPr>
          <a:xfrm flipH="1">
            <a:off x="5166522" y="3174323"/>
            <a:ext cx="2075700" cy="7134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6" name="Google Shape;206;p13"/>
          <p:cNvSpPr/>
          <p:nvPr/>
        </p:nvSpPr>
        <p:spPr>
          <a:xfrm>
            <a:off x="8755466" y="21577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rot="6816878">
            <a:off x="8475106" y="274161"/>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rot="-3524071">
            <a:off x="8627848" y="4718507"/>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flipH="1">
            <a:off x="272981" y="2582721"/>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rot="1531528" flipH="1">
            <a:off x="529457" y="567083"/>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8511300" y="1084123"/>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rot="5651252" flipH="1">
            <a:off x="453091" y="4787187"/>
            <a:ext cx="164594" cy="54658"/>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rot="-570776" flipH="1">
            <a:off x="43562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rot="570776">
            <a:off x="388355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flipH="1">
            <a:off x="7422948" y="2207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67"/>
        <p:cNvGrpSpPr/>
        <p:nvPr/>
      </p:nvGrpSpPr>
      <p:grpSpPr>
        <a:xfrm>
          <a:off x="0" y="0"/>
          <a:ext cx="0" cy="0"/>
          <a:chOff x="0" y="0"/>
          <a:chExt cx="0" cy="0"/>
        </a:xfrm>
      </p:grpSpPr>
      <p:grpSp>
        <p:nvGrpSpPr>
          <p:cNvPr id="968" name="Google Shape;968;p49"/>
          <p:cNvGrpSpPr/>
          <p:nvPr/>
        </p:nvGrpSpPr>
        <p:grpSpPr>
          <a:xfrm>
            <a:off x="8110321" y="782267"/>
            <a:ext cx="637156" cy="696384"/>
            <a:chOff x="849771" y="662017"/>
            <a:chExt cx="637156" cy="696384"/>
          </a:xfrm>
        </p:grpSpPr>
        <p:sp>
          <p:nvSpPr>
            <p:cNvPr id="969" name="Google Shape;969;p49"/>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9"/>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9"/>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9"/>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49"/>
          <p:cNvSpPr/>
          <p:nvPr/>
        </p:nvSpPr>
        <p:spPr>
          <a:xfrm rot="-6816878" flipH="1">
            <a:off x="540997" y="428263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9"/>
          <p:cNvSpPr/>
          <p:nvPr/>
        </p:nvSpPr>
        <p:spPr>
          <a:xfrm>
            <a:off x="627781" y="33531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9"/>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9"/>
          <p:cNvSpPr/>
          <p:nvPr/>
        </p:nvSpPr>
        <p:spPr>
          <a:xfrm>
            <a:off x="7395953" y="2608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a:off x="4489705" y="41477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rot="-5735881" flipH="1">
            <a:off x="8422919" y="47671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a:off x="355986"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rot="-1531528">
            <a:off x="8645969" y="2554671"/>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9"/>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9"/>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 name="Google Shape;987;p49"/>
          <p:cNvGrpSpPr/>
          <p:nvPr/>
        </p:nvGrpSpPr>
        <p:grpSpPr>
          <a:xfrm rot="-1130991" flipH="1">
            <a:off x="4134722" y="4303983"/>
            <a:ext cx="874559" cy="1481121"/>
            <a:chOff x="-117729" y="1733810"/>
            <a:chExt cx="874530" cy="1481072"/>
          </a:xfrm>
        </p:grpSpPr>
        <p:sp>
          <p:nvSpPr>
            <p:cNvPr id="988" name="Google Shape;988;p49"/>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9"/>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9"/>
          <p:cNvGrpSpPr/>
          <p:nvPr/>
        </p:nvGrpSpPr>
        <p:grpSpPr>
          <a:xfrm rot="-1703417">
            <a:off x="675637" y="933608"/>
            <a:ext cx="199308" cy="251696"/>
            <a:chOff x="3311031" y="3025663"/>
            <a:chExt cx="308584" cy="389695"/>
          </a:xfrm>
        </p:grpSpPr>
        <p:sp>
          <p:nvSpPr>
            <p:cNvPr id="992" name="Google Shape;992;p49"/>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9"/>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49"/>
          <p:cNvGrpSpPr/>
          <p:nvPr/>
        </p:nvGrpSpPr>
        <p:grpSpPr>
          <a:xfrm>
            <a:off x="8596540" y="1478649"/>
            <a:ext cx="150927" cy="143533"/>
            <a:chOff x="3716290" y="4256524"/>
            <a:chExt cx="150927" cy="143533"/>
          </a:xfrm>
        </p:grpSpPr>
        <p:sp>
          <p:nvSpPr>
            <p:cNvPr id="997" name="Google Shape;997;p49"/>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9"/>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00"/>
        <p:cNvGrpSpPr/>
        <p:nvPr/>
      </p:nvGrpSpPr>
      <p:grpSpPr>
        <a:xfrm>
          <a:off x="0" y="0"/>
          <a:ext cx="0" cy="0"/>
          <a:chOff x="0" y="0"/>
          <a:chExt cx="0" cy="0"/>
        </a:xfrm>
      </p:grpSpPr>
      <p:sp>
        <p:nvSpPr>
          <p:cNvPr id="1001" name="Google Shape;1001;p50"/>
          <p:cNvSpPr/>
          <p:nvPr/>
        </p:nvSpPr>
        <p:spPr>
          <a:xfrm>
            <a:off x="-13048" y="205175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50"/>
          <p:cNvGrpSpPr/>
          <p:nvPr/>
        </p:nvGrpSpPr>
        <p:grpSpPr>
          <a:xfrm rot="5742636">
            <a:off x="6439574" y="2643013"/>
            <a:ext cx="388057" cy="363933"/>
            <a:chOff x="3089978" y="4184399"/>
            <a:chExt cx="388071" cy="363947"/>
          </a:xfrm>
        </p:grpSpPr>
        <p:sp>
          <p:nvSpPr>
            <p:cNvPr id="1003" name="Google Shape;1003;p50"/>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0"/>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0"/>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50"/>
          <p:cNvGrpSpPr/>
          <p:nvPr/>
        </p:nvGrpSpPr>
        <p:grpSpPr>
          <a:xfrm>
            <a:off x="5961462" y="3657294"/>
            <a:ext cx="186655" cy="149254"/>
            <a:chOff x="2858987" y="3108507"/>
            <a:chExt cx="186655" cy="149254"/>
          </a:xfrm>
        </p:grpSpPr>
        <p:sp>
          <p:nvSpPr>
            <p:cNvPr id="1007" name="Google Shape;1007;p50"/>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0"/>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0"/>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50"/>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0"/>
          <p:cNvSpPr/>
          <p:nvPr/>
        </p:nvSpPr>
        <p:spPr>
          <a:xfrm>
            <a:off x="597062" y="3646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50"/>
          <p:cNvGrpSpPr/>
          <p:nvPr/>
        </p:nvGrpSpPr>
        <p:grpSpPr>
          <a:xfrm flipH="1">
            <a:off x="7316051" y="3215255"/>
            <a:ext cx="436105" cy="547391"/>
            <a:chOff x="3474326" y="3626268"/>
            <a:chExt cx="436105" cy="547391"/>
          </a:xfrm>
        </p:grpSpPr>
        <p:sp>
          <p:nvSpPr>
            <p:cNvPr id="1013" name="Google Shape;1013;p50"/>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0"/>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0"/>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50"/>
          <p:cNvGrpSpPr/>
          <p:nvPr/>
        </p:nvGrpSpPr>
        <p:grpSpPr>
          <a:xfrm>
            <a:off x="3716290" y="4256524"/>
            <a:ext cx="150927" cy="143533"/>
            <a:chOff x="3716290" y="4256524"/>
            <a:chExt cx="150927" cy="143533"/>
          </a:xfrm>
        </p:grpSpPr>
        <p:sp>
          <p:nvSpPr>
            <p:cNvPr id="1017" name="Google Shape;1017;p5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50"/>
          <p:cNvGrpSpPr/>
          <p:nvPr/>
        </p:nvGrpSpPr>
        <p:grpSpPr>
          <a:xfrm>
            <a:off x="8154826" y="3096390"/>
            <a:ext cx="1299652" cy="2651951"/>
            <a:chOff x="8154826" y="3096390"/>
            <a:chExt cx="1299652" cy="2651951"/>
          </a:xfrm>
        </p:grpSpPr>
        <p:sp>
          <p:nvSpPr>
            <p:cNvPr id="1021" name="Google Shape;1021;p50"/>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0"/>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50"/>
          <p:cNvGrpSpPr/>
          <p:nvPr/>
        </p:nvGrpSpPr>
        <p:grpSpPr>
          <a:xfrm>
            <a:off x="4017428" y="2426261"/>
            <a:ext cx="1109326" cy="2740462"/>
            <a:chOff x="1985590" y="3490398"/>
            <a:chExt cx="1109326" cy="2740462"/>
          </a:xfrm>
        </p:grpSpPr>
        <p:sp>
          <p:nvSpPr>
            <p:cNvPr id="1024" name="Google Shape;1024;p50"/>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0"/>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6" name="Google Shape;1026;p50"/>
          <p:cNvSpPr/>
          <p:nvPr/>
        </p:nvSpPr>
        <p:spPr>
          <a:xfrm>
            <a:off x="6322593" y="38785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0"/>
          <p:cNvSpPr/>
          <p:nvPr/>
        </p:nvSpPr>
        <p:spPr>
          <a:xfrm rot="783234">
            <a:off x="-897830" y="4006315"/>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0"/>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50"/>
          <p:cNvGrpSpPr/>
          <p:nvPr/>
        </p:nvGrpSpPr>
        <p:grpSpPr>
          <a:xfrm>
            <a:off x="-117729" y="1733810"/>
            <a:ext cx="874530" cy="1481072"/>
            <a:chOff x="-117729" y="1733810"/>
            <a:chExt cx="874530" cy="1481072"/>
          </a:xfrm>
        </p:grpSpPr>
        <p:sp>
          <p:nvSpPr>
            <p:cNvPr id="1030" name="Google Shape;1030;p5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50"/>
          <p:cNvSpPr/>
          <p:nvPr/>
        </p:nvSpPr>
        <p:spPr>
          <a:xfrm flipH="1">
            <a:off x="3198968" y="30592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0"/>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0"/>
          <p:cNvSpPr/>
          <p:nvPr/>
        </p:nvSpPr>
        <p:spPr>
          <a:xfrm flipH="1">
            <a:off x="8154831"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0"/>
          <p:cNvSpPr/>
          <p:nvPr/>
        </p:nvSpPr>
        <p:spPr>
          <a:xfrm flipH="1">
            <a:off x="1339431" y="79085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0"/>
          <p:cNvSpPr/>
          <p:nvPr/>
        </p:nvSpPr>
        <p:spPr>
          <a:xfrm rot="-2700000">
            <a:off x="8464830"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0"/>
          <p:cNvSpPr/>
          <p:nvPr/>
        </p:nvSpPr>
        <p:spPr>
          <a:xfrm flipH="1">
            <a:off x="3549635" y="48333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0"/>
          <p:cNvSpPr/>
          <p:nvPr/>
        </p:nvSpPr>
        <p:spPr>
          <a:xfrm>
            <a:off x="5932975" y="4843202"/>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0" name="Google Shape;1040;p50"/>
          <p:cNvGrpSpPr/>
          <p:nvPr/>
        </p:nvGrpSpPr>
        <p:grpSpPr>
          <a:xfrm rot="2700000" flipH="1">
            <a:off x="4317482" y="3867977"/>
            <a:ext cx="874521" cy="1481058"/>
            <a:chOff x="-117729" y="1733810"/>
            <a:chExt cx="874530" cy="1481072"/>
          </a:xfrm>
        </p:grpSpPr>
        <p:sp>
          <p:nvSpPr>
            <p:cNvPr id="1041" name="Google Shape;1041;p5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50"/>
          <p:cNvSpPr/>
          <p:nvPr/>
        </p:nvSpPr>
        <p:spPr>
          <a:xfrm flipH="1">
            <a:off x="1917193" y="38785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05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000"/>
              <a:buFont typeface="Archivo Black"/>
              <a:buNone/>
              <a:defRPr sz="3000">
                <a:solidFill>
                  <a:schemeClr val="accent1"/>
                </a:solidFill>
                <a:latin typeface="Archivo Black"/>
                <a:ea typeface="Archivo Black"/>
                <a:cs typeface="Archivo Black"/>
                <a:sym typeface="Archiv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1pPr>
            <a:lvl2pPr marL="914400" lvl="1"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marL="1371600" lvl="2"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marL="1828800" lvl="3"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marL="2286000" lvl="4"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marL="2743200" lvl="5"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marL="3200400" lvl="6"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marL="3657600" lvl="7"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marL="4114800" lvl="8" indent="-317500">
              <a:lnSpc>
                <a:spcPct val="100000"/>
              </a:lnSpc>
              <a:spcBef>
                <a:spcPts val="1600"/>
              </a:spcBef>
              <a:spcAft>
                <a:spcPts val="1600"/>
              </a:spcAft>
              <a:buClr>
                <a:schemeClr val="dk1"/>
              </a:buClr>
              <a:buSzPts val="1400"/>
              <a:buFont typeface="Comfortaa"/>
              <a:buChar char="■"/>
              <a:defRPr>
                <a:solidFill>
                  <a:schemeClr val="dk1"/>
                </a:solidFill>
                <a:latin typeface="Comfortaa"/>
                <a:ea typeface="Comfortaa"/>
                <a:cs typeface="Comfortaa"/>
                <a:sym typeface="Comfortaa"/>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2"/>
                </a:solidFill>
                <a:latin typeface="Bebas Neue"/>
                <a:ea typeface="Bebas Neue"/>
                <a:cs typeface="Bebas Neue"/>
                <a:sym typeface="Bebas Neue"/>
              </a:defRPr>
            </a:lvl1pPr>
            <a:lvl2pPr lvl="1" algn="r" rtl="0">
              <a:buNone/>
              <a:defRPr sz="1300">
                <a:solidFill>
                  <a:schemeClr val="dk2"/>
                </a:solidFill>
                <a:latin typeface="Bebas Neue"/>
                <a:ea typeface="Bebas Neue"/>
                <a:cs typeface="Bebas Neue"/>
                <a:sym typeface="Bebas Neue"/>
              </a:defRPr>
            </a:lvl2pPr>
            <a:lvl3pPr lvl="2" algn="r" rtl="0">
              <a:buNone/>
              <a:defRPr sz="1300">
                <a:solidFill>
                  <a:schemeClr val="dk2"/>
                </a:solidFill>
                <a:latin typeface="Bebas Neue"/>
                <a:ea typeface="Bebas Neue"/>
                <a:cs typeface="Bebas Neue"/>
                <a:sym typeface="Bebas Neue"/>
              </a:defRPr>
            </a:lvl3pPr>
            <a:lvl4pPr lvl="3" algn="r" rtl="0">
              <a:buNone/>
              <a:defRPr sz="1300">
                <a:solidFill>
                  <a:schemeClr val="dk2"/>
                </a:solidFill>
                <a:latin typeface="Bebas Neue"/>
                <a:ea typeface="Bebas Neue"/>
                <a:cs typeface="Bebas Neue"/>
                <a:sym typeface="Bebas Neue"/>
              </a:defRPr>
            </a:lvl4pPr>
            <a:lvl5pPr lvl="4" algn="r" rtl="0">
              <a:buNone/>
              <a:defRPr sz="1300">
                <a:solidFill>
                  <a:schemeClr val="dk2"/>
                </a:solidFill>
                <a:latin typeface="Bebas Neue"/>
                <a:ea typeface="Bebas Neue"/>
                <a:cs typeface="Bebas Neue"/>
                <a:sym typeface="Bebas Neue"/>
              </a:defRPr>
            </a:lvl5pPr>
            <a:lvl6pPr lvl="5" algn="r" rtl="0">
              <a:buNone/>
              <a:defRPr sz="1300">
                <a:solidFill>
                  <a:schemeClr val="dk2"/>
                </a:solidFill>
                <a:latin typeface="Bebas Neue"/>
                <a:ea typeface="Bebas Neue"/>
                <a:cs typeface="Bebas Neue"/>
                <a:sym typeface="Bebas Neue"/>
              </a:defRPr>
            </a:lvl6pPr>
            <a:lvl7pPr lvl="6" algn="r" rtl="0">
              <a:buNone/>
              <a:defRPr sz="1300">
                <a:solidFill>
                  <a:schemeClr val="dk2"/>
                </a:solidFill>
                <a:latin typeface="Bebas Neue"/>
                <a:ea typeface="Bebas Neue"/>
                <a:cs typeface="Bebas Neue"/>
                <a:sym typeface="Bebas Neue"/>
              </a:defRPr>
            </a:lvl7pPr>
            <a:lvl8pPr lvl="7" algn="r" rtl="0">
              <a:buNone/>
              <a:defRPr sz="1300">
                <a:solidFill>
                  <a:schemeClr val="dk2"/>
                </a:solidFill>
                <a:latin typeface="Bebas Neue"/>
                <a:ea typeface="Bebas Neue"/>
                <a:cs typeface="Bebas Neue"/>
                <a:sym typeface="Bebas Neue"/>
              </a:defRPr>
            </a:lvl8pPr>
            <a:lvl9pPr lvl="8" algn="r" rtl="0">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95" r:id="rId5"/>
    <p:sldLayoutId id="2147483696"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grpSp>
        <p:nvGrpSpPr>
          <p:cNvPr id="1055" name="Google Shape;1055;p54"/>
          <p:cNvGrpSpPr/>
          <p:nvPr/>
        </p:nvGrpSpPr>
        <p:grpSpPr>
          <a:xfrm>
            <a:off x="352211" y="568246"/>
            <a:ext cx="3853038" cy="3794403"/>
            <a:chOff x="352211" y="568246"/>
            <a:chExt cx="3853038" cy="3794403"/>
          </a:xfrm>
        </p:grpSpPr>
        <p:sp>
          <p:nvSpPr>
            <p:cNvPr id="1056" name="Google Shape;1056;p54"/>
            <p:cNvSpPr/>
            <p:nvPr/>
          </p:nvSpPr>
          <p:spPr>
            <a:xfrm rot="795376" flipH="1">
              <a:off x="617651" y="1316546"/>
              <a:ext cx="3322157" cy="2701195"/>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rot="-876773" flipH="1">
              <a:off x="3212730" y="1460677"/>
              <a:ext cx="336972" cy="830402"/>
            </a:xfrm>
            <a:custGeom>
              <a:avLst/>
              <a:gdLst/>
              <a:ahLst/>
              <a:cxnLst/>
              <a:rect l="l" t="t" r="r" b="b"/>
              <a:pathLst>
                <a:path w="15408" h="37970" extrusionOk="0">
                  <a:moveTo>
                    <a:pt x="12704" y="1"/>
                  </a:moveTo>
                  <a:cubicBezTo>
                    <a:pt x="12161" y="1"/>
                    <a:pt x="11591" y="396"/>
                    <a:pt x="11208" y="832"/>
                  </a:cubicBezTo>
                  <a:cubicBezTo>
                    <a:pt x="9884" y="2384"/>
                    <a:pt x="9450" y="4621"/>
                    <a:pt x="10112" y="6539"/>
                  </a:cubicBezTo>
                  <a:cubicBezTo>
                    <a:pt x="10226" y="6881"/>
                    <a:pt x="10340" y="7474"/>
                    <a:pt x="10500" y="8045"/>
                  </a:cubicBezTo>
                  <a:cubicBezTo>
                    <a:pt x="10592" y="8365"/>
                    <a:pt x="10728" y="8707"/>
                    <a:pt x="11025" y="8867"/>
                  </a:cubicBezTo>
                  <a:cubicBezTo>
                    <a:pt x="11126" y="8913"/>
                    <a:pt x="11235" y="8934"/>
                    <a:pt x="11347" y="8934"/>
                  </a:cubicBezTo>
                  <a:cubicBezTo>
                    <a:pt x="11563" y="8934"/>
                    <a:pt x="11788" y="8858"/>
                    <a:pt x="11984" y="8753"/>
                  </a:cubicBezTo>
                  <a:cubicBezTo>
                    <a:pt x="13057" y="8205"/>
                    <a:pt x="13650" y="6812"/>
                    <a:pt x="13308" y="5626"/>
                  </a:cubicBezTo>
                  <a:cubicBezTo>
                    <a:pt x="13194" y="5283"/>
                    <a:pt x="13011" y="4941"/>
                    <a:pt x="12965" y="4576"/>
                  </a:cubicBezTo>
                  <a:cubicBezTo>
                    <a:pt x="12851" y="3777"/>
                    <a:pt x="13308" y="3023"/>
                    <a:pt x="13604" y="2293"/>
                  </a:cubicBezTo>
                  <a:cubicBezTo>
                    <a:pt x="13901" y="1540"/>
                    <a:pt x="13901" y="490"/>
                    <a:pt x="13194" y="125"/>
                  </a:cubicBezTo>
                  <a:cubicBezTo>
                    <a:pt x="13037" y="38"/>
                    <a:pt x="12872" y="1"/>
                    <a:pt x="12704" y="1"/>
                  </a:cubicBezTo>
                  <a:close/>
                  <a:moveTo>
                    <a:pt x="12346" y="25709"/>
                  </a:moveTo>
                  <a:cubicBezTo>
                    <a:pt x="11697" y="25709"/>
                    <a:pt x="11102" y="26151"/>
                    <a:pt x="10797" y="26739"/>
                  </a:cubicBezTo>
                  <a:cubicBezTo>
                    <a:pt x="10477" y="27332"/>
                    <a:pt x="10455" y="28063"/>
                    <a:pt x="10546" y="28748"/>
                  </a:cubicBezTo>
                  <a:cubicBezTo>
                    <a:pt x="10637" y="29546"/>
                    <a:pt x="10911" y="30368"/>
                    <a:pt x="11436" y="30984"/>
                  </a:cubicBezTo>
                  <a:cubicBezTo>
                    <a:pt x="11924" y="31579"/>
                    <a:pt x="12650" y="31996"/>
                    <a:pt x="13392" y="31996"/>
                  </a:cubicBezTo>
                  <a:cubicBezTo>
                    <a:pt x="13448" y="31996"/>
                    <a:pt x="13503" y="31994"/>
                    <a:pt x="13559" y="31989"/>
                  </a:cubicBezTo>
                  <a:cubicBezTo>
                    <a:pt x="14700" y="31920"/>
                    <a:pt x="15408" y="30779"/>
                    <a:pt x="15385" y="29820"/>
                  </a:cubicBezTo>
                  <a:cubicBezTo>
                    <a:pt x="15362" y="28862"/>
                    <a:pt x="14814" y="27994"/>
                    <a:pt x="14266" y="27195"/>
                  </a:cubicBezTo>
                  <a:cubicBezTo>
                    <a:pt x="13810" y="26511"/>
                    <a:pt x="13262" y="25780"/>
                    <a:pt x="12440" y="25712"/>
                  </a:cubicBezTo>
                  <a:cubicBezTo>
                    <a:pt x="12409" y="25710"/>
                    <a:pt x="12377" y="25709"/>
                    <a:pt x="12346" y="25709"/>
                  </a:cubicBezTo>
                  <a:close/>
                  <a:moveTo>
                    <a:pt x="5673" y="4283"/>
                  </a:moveTo>
                  <a:cubicBezTo>
                    <a:pt x="5173" y="4283"/>
                    <a:pt x="4665" y="4409"/>
                    <a:pt x="4223" y="4644"/>
                  </a:cubicBezTo>
                  <a:cubicBezTo>
                    <a:pt x="3196" y="5169"/>
                    <a:pt x="2489" y="6173"/>
                    <a:pt x="1941" y="7201"/>
                  </a:cubicBezTo>
                  <a:cubicBezTo>
                    <a:pt x="480" y="9962"/>
                    <a:pt x="1" y="13158"/>
                    <a:pt x="69" y="16285"/>
                  </a:cubicBezTo>
                  <a:cubicBezTo>
                    <a:pt x="229" y="24571"/>
                    <a:pt x="4178" y="32696"/>
                    <a:pt x="10569" y="37969"/>
                  </a:cubicBezTo>
                  <a:cubicBezTo>
                    <a:pt x="10578" y="37969"/>
                    <a:pt x="10588" y="37969"/>
                    <a:pt x="10598" y="37969"/>
                  </a:cubicBezTo>
                  <a:cubicBezTo>
                    <a:pt x="11497" y="37969"/>
                    <a:pt x="12211" y="36932"/>
                    <a:pt x="12121" y="36029"/>
                  </a:cubicBezTo>
                  <a:cubicBezTo>
                    <a:pt x="12030" y="35116"/>
                    <a:pt x="11413" y="34363"/>
                    <a:pt x="10797" y="33655"/>
                  </a:cubicBezTo>
                  <a:cubicBezTo>
                    <a:pt x="7487" y="29798"/>
                    <a:pt x="4200" y="25347"/>
                    <a:pt x="4178" y="20257"/>
                  </a:cubicBezTo>
                  <a:cubicBezTo>
                    <a:pt x="4155" y="16468"/>
                    <a:pt x="5981" y="12930"/>
                    <a:pt x="7442" y="9415"/>
                  </a:cubicBezTo>
                  <a:cubicBezTo>
                    <a:pt x="8058" y="7977"/>
                    <a:pt x="8537" y="6128"/>
                    <a:pt x="7442" y="4986"/>
                  </a:cubicBezTo>
                  <a:cubicBezTo>
                    <a:pt x="6986" y="4505"/>
                    <a:pt x="6337" y="4283"/>
                    <a:pt x="5673" y="4283"/>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rot="-775882" flipH="1">
              <a:off x="958400" y="769759"/>
              <a:ext cx="1870428" cy="612953"/>
            </a:xfrm>
            <a:custGeom>
              <a:avLst/>
              <a:gdLst/>
              <a:ahLst/>
              <a:cxnLst/>
              <a:rect l="l" t="t" r="r" b="b"/>
              <a:pathLst>
                <a:path w="93379" h="30601" extrusionOk="0">
                  <a:moveTo>
                    <a:pt x="23387" y="1"/>
                  </a:moveTo>
                  <a:cubicBezTo>
                    <a:pt x="18934" y="1"/>
                    <a:pt x="14513" y="646"/>
                    <a:pt x="10272" y="2087"/>
                  </a:cubicBezTo>
                  <a:cubicBezTo>
                    <a:pt x="7054" y="3183"/>
                    <a:pt x="3812" y="4849"/>
                    <a:pt x="1941" y="7679"/>
                  </a:cubicBezTo>
                  <a:cubicBezTo>
                    <a:pt x="69" y="10532"/>
                    <a:pt x="1" y="14778"/>
                    <a:pt x="2557" y="17038"/>
                  </a:cubicBezTo>
                  <a:cubicBezTo>
                    <a:pt x="4293" y="18562"/>
                    <a:pt x="6736" y="18869"/>
                    <a:pt x="9067" y="18869"/>
                  </a:cubicBezTo>
                  <a:cubicBezTo>
                    <a:pt x="9249" y="18869"/>
                    <a:pt x="9430" y="18867"/>
                    <a:pt x="9610" y="18864"/>
                  </a:cubicBezTo>
                  <a:cubicBezTo>
                    <a:pt x="15682" y="18727"/>
                    <a:pt x="21685" y="17426"/>
                    <a:pt x="27733" y="17426"/>
                  </a:cubicBezTo>
                  <a:cubicBezTo>
                    <a:pt x="36886" y="17426"/>
                    <a:pt x="45606" y="20393"/>
                    <a:pt x="54028" y="23680"/>
                  </a:cubicBezTo>
                  <a:cubicBezTo>
                    <a:pt x="58251" y="25346"/>
                    <a:pt x="62496" y="27560"/>
                    <a:pt x="66856" y="28793"/>
                  </a:cubicBezTo>
                  <a:cubicBezTo>
                    <a:pt x="70246" y="29736"/>
                    <a:pt x="74852" y="30600"/>
                    <a:pt x="79257" y="30600"/>
                  </a:cubicBezTo>
                  <a:cubicBezTo>
                    <a:pt x="82742" y="30600"/>
                    <a:pt x="86101" y="30059"/>
                    <a:pt x="88631" y="28587"/>
                  </a:cubicBezTo>
                  <a:cubicBezTo>
                    <a:pt x="91507" y="26921"/>
                    <a:pt x="93379" y="23018"/>
                    <a:pt x="91690" y="20142"/>
                  </a:cubicBezTo>
                  <a:cubicBezTo>
                    <a:pt x="90617" y="18339"/>
                    <a:pt x="88449" y="17426"/>
                    <a:pt x="86372" y="17220"/>
                  </a:cubicBezTo>
                  <a:cubicBezTo>
                    <a:pt x="85885" y="17167"/>
                    <a:pt x="85399" y="17146"/>
                    <a:pt x="84913" y="17146"/>
                  </a:cubicBezTo>
                  <a:cubicBezTo>
                    <a:pt x="83300" y="17146"/>
                    <a:pt x="81686" y="17378"/>
                    <a:pt x="80072" y="17448"/>
                  </a:cubicBezTo>
                  <a:cubicBezTo>
                    <a:pt x="79696" y="17464"/>
                    <a:pt x="79322" y="17472"/>
                    <a:pt x="78950" y="17472"/>
                  </a:cubicBezTo>
                  <a:cubicBezTo>
                    <a:pt x="67521" y="17472"/>
                    <a:pt x="57406" y="10172"/>
                    <a:pt x="46907" y="5420"/>
                  </a:cubicBezTo>
                  <a:cubicBezTo>
                    <a:pt x="39550" y="2101"/>
                    <a:pt x="31418" y="1"/>
                    <a:pt x="23387"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54"/>
          <p:cNvSpPr txBox="1">
            <a:spLocks noGrp="1"/>
          </p:cNvSpPr>
          <p:nvPr>
            <p:ph type="ctrTitle"/>
          </p:nvPr>
        </p:nvSpPr>
        <p:spPr>
          <a:xfrm>
            <a:off x="1359284" y="1224858"/>
            <a:ext cx="6430357" cy="2671841"/>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200"/>
              </a:spcAft>
              <a:buNone/>
            </a:pPr>
            <a:r>
              <a:rPr lang="vi-VN" sz="3800" b="1">
                <a:solidFill>
                  <a:schemeClr val="tx1"/>
                </a:solidFill>
                <a:latin typeface="Times New Roman" panose="02020603050405020304" pitchFamily="18" charset="0"/>
                <a:cs typeface="Times New Roman" panose="02020603050405020304" pitchFamily="18" charset="0"/>
              </a:rPr>
              <a:t>CHÀO MỪNG THẦY VÀ CÁC BẠN ĐÃ ĐẾN VỚI BUỔI BÁO CÁO KẾT THÚC MÔN CỦA NHÓM</a:t>
            </a:r>
            <a:endParaRPr sz="3800" b="1">
              <a:solidFill>
                <a:schemeClr val="tx1"/>
              </a:solidFill>
              <a:latin typeface="Times New Roman" panose="02020603050405020304" pitchFamily="18" charset="0"/>
              <a:cs typeface="Times New Roman" panose="02020603050405020304" pitchFamily="18" charset="0"/>
            </a:endParaRPr>
          </a:p>
        </p:txBody>
      </p:sp>
      <p:grpSp>
        <p:nvGrpSpPr>
          <p:cNvPr id="1061" name="Google Shape;1061;p54"/>
          <p:cNvGrpSpPr/>
          <p:nvPr/>
        </p:nvGrpSpPr>
        <p:grpSpPr>
          <a:xfrm rot="17720632">
            <a:off x="7985399" y="3623086"/>
            <a:ext cx="1345280" cy="2123634"/>
            <a:chOff x="-117729" y="1733810"/>
            <a:chExt cx="874530" cy="1481072"/>
          </a:xfrm>
        </p:grpSpPr>
        <p:sp>
          <p:nvSpPr>
            <p:cNvPr id="1062" name="Google Shape;1062;p54"/>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54"/>
          <p:cNvGrpSpPr/>
          <p:nvPr/>
        </p:nvGrpSpPr>
        <p:grpSpPr>
          <a:xfrm rot="20428340" flipH="1">
            <a:off x="7973525" y="512363"/>
            <a:ext cx="490754" cy="887067"/>
            <a:chOff x="2887743" y="2397645"/>
            <a:chExt cx="413267" cy="807808"/>
          </a:xfrm>
        </p:grpSpPr>
        <p:sp>
          <p:nvSpPr>
            <p:cNvPr id="1066" name="Google Shape;1066;p54"/>
            <p:cNvSpPr/>
            <p:nvPr/>
          </p:nvSpPr>
          <p:spPr>
            <a:xfrm flipH="1">
              <a:off x="2887743" y="2397645"/>
              <a:ext cx="413267" cy="383206"/>
            </a:xfrm>
            <a:custGeom>
              <a:avLst/>
              <a:gdLst/>
              <a:ahLst/>
              <a:cxnLst/>
              <a:rect l="l" t="t" r="r" b="b"/>
              <a:pathLst>
                <a:path w="20635" h="19134" extrusionOk="0">
                  <a:moveTo>
                    <a:pt x="1659" y="0"/>
                  </a:moveTo>
                  <a:cubicBezTo>
                    <a:pt x="1240" y="0"/>
                    <a:pt x="840" y="128"/>
                    <a:pt x="571" y="436"/>
                  </a:cubicBezTo>
                  <a:cubicBezTo>
                    <a:pt x="365" y="664"/>
                    <a:pt x="274" y="961"/>
                    <a:pt x="206" y="1258"/>
                  </a:cubicBezTo>
                  <a:cubicBezTo>
                    <a:pt x="0" y="2285"/>
                    <a:pt x="297" y="3449"/>
                    <a:pt x="1096" y="4156"/>
                  </a:cubicBezTo>
                  <a:cubicBezTo>
                    <a:pt x="1554" y="4574"/>
                    <a:pt x="2187" y="4809"/>
                    <a:pt x="2808" y="4809"/>
                  </a:cubicBezTo>
                  <a:cubicBezTo>
                    <a:pt x="3238" y="4809"/>
                    <a:pt x="3662" y="4696"/>
                    <a:pt x="4017" y="4453"/>
                  </a:cubicBezTo>
                  <a:cubicBezTo>
                    <a:pt x="4428" y="4179"/>
                    <a:pt x="4656" y="3609"/>
                    <a:pt x="4679" y="3084"/>
                  </a:cubicBezTo>
                  <a:cubicBezTo>
                    <a:pt x="4702" y="2559"/>
                    <a:pt x="4520" y="2034"/>
                    <a:pt x="4223" y="1600"/>
                  </a:cubicBezTo>
                  <a:cubicBezTo>
                    <a:pt x="3858" y="984"/>
                    <a:pt x="3287" y="504"/>
                    <a:pt x="2625" y="208"/>
                  </a:cubicBezTo>
                  <a:cubicBezTo>
                    <a:pt x="2325" y="78"/>
                    <a:pt x="1986" y="0"/>
                    <a:pt x="1659" y="0"/>
                  </a:cubicBezTo>
                  <a:close/>
                  <a:moveTo>
                    <a:pt x="11251" y="3859"/>
                  </a:moveTo>
                  <a:cubicBezTo>
                    <a:pt x="10960" y="3859"/>
                    <a:pt x="10669" y="3920"/>
                    <a:pt x="10408" y="4042"/>
                  </a:cubicBezTo>
                  <a:cubicBezTo>
                    <a:pt x="9632" y="4407"/>
                    <a:pt x="9107" y="5206"/>
                    <a:pt x="8948" y="6051"/>
                  </a:cubicBezTo>
                  <a:cubicBezTo>
                    <a:pt x="8856" y="6576"/>
                    <a:pt x="8856" y="7147"/>
                    <a:pt x="9062" y="7626"/>
                  </a:cubicBezTo>
                  <a:cubicBezTo>
                    <a:pt x="9267" y="8128"/>
                    <a:pt x="9655" y="8562"/>
                    <a:pt x="10180" y="8721"/>
                  </a:cubicBezTo>
                  <a:cubicBezTo>
                    <a:pt x="10250" y="8730"/>
                    <a:pt x="10321" y="8734"/>
                    <a:pt x="10394" y="8734"/>
                  </a:cubicBezTo>
                  <a:cubicBezTo>
                    <a:pt x="11111" y="8734"/>
                    <a:pt x="11963" y="8332"/>
                    <a:pt x="12440" y="7649"/>
                  </a:cubicBezTo>
                  <a:cubicBezTo>
                    <a:pt x="12691" y="7283"/>
                    <a:pt x="12851" y="6850"/>
                    <a:pt x="12942" y="6416"/>
                  </a:cubicBezTo>
                  <a:cubicBezTo>
                    <a:pt x="13056" y="5800"/>
                    <a:pt x="13079" y="5115"/>
                    <a:pt x="12714" y="4567"/>
                  </a:cubicBezTo>
                  <a:cubicBezTo>
                    <a:pt x="12395" y="4097"/>
                    <a:pt x="11825" y="3859"/>
                    <a:pt x="11251" y="3859"/>
                  </a:cubicBezTo>
                  <a:close/>
                  <a:moveTo>
                    <a:pt x="18751" y="14467"/>
                  </a:moveTo>
                  <a:cubicBezTo>
                    <a:pt x="18305" y="14467"/>
                    <a:pt x="17855" y="14617"/>
                    <a:pt x="17507" y="14884"/>
                  </a:cubicBezTo>
                  <a:cubicBezTo>
                    <a:pt x="16891" y="15318"/>
                    <a:pt x="16526" y="16094"/>
                    <a:pt x="16503" y="16847"/>
                  </a:cubicBezTo>
                  <a:cubicBezTo>
                    <a:pt x="16503" y="17281"/>
                    <a:pt x="16594" y="17715"/>
                    <a:pt x="16822" y="18057"/>
                  </a:cubicBezTo>
                  <a:cubicBezTo>
                    <a:pt x="17051" y="18399"/>
                    <a:pt x="17439" y="18673"/>
                    <a:pt x="17850" y="18673"/>
                  </a:cubicBezTo>
                  <a:cubicBezTo>
                    <a:pt x="17907" y="18676"/>
                    <a:pt x="17966" y="18677"/>
                    <a:pt x="18028" y="18677"/>
                  </a:cubicBezTo>
                  <a:cubicBezTo>
                    <a:pt x="18531" y="18677"/>
                    <a:pt x="19164" y="18583"/>
                    <a:pt x="19653" y="18217"/>
                  </a:cubicBezTo>
                  <a:cubicBezTo>
                    <a:pt x="20223" y="17806"/>
                    <a:pt x="20611" y="17144"/>
                    <a:pt x="20611" y="16436"/>
                  </a:cubicBezTo>
                  <a:cubicBezTo>
                    <a:pt x="20634" y="15752"/>
                    <a:pt x="20269" y="15044"/>
                    <a:pt x="19653" y="14702"/>
                  </a:cubicBezTo>
                  <a:cubicBezTo>
                    <a:pt x="19379" y="14541"/>
                    <a:pt x="19066" y="14467"/>
                    <a:pt x="18751" y="14467"/>
                  </a:cubicBezTo>
                  <a:close/>
                  <a:moveTo>
                    <a:pt x="3642" y="15501"/>
                  </a:moveTo>
                  <a:cubicBezTo>
                    <a:pt x="3206" y="15501"/>
                    <a:pt x="2770" y="15592"/>
                    <a:pt x="2374" y="15774"/>
                  </a:cubicBezTo>
                  <a:cubicBezTo>
                    <a:pt x="1895" y="15980"/>
                    <a:pt x="1438" y="16322"/>
                    <a:pt x="1278" y="16824"/>
                  </a:cubicBezTo>
                  <a:cubicBezTo>
                    <a:pt x="1119" y="17281"/>
                    <a:pt x="1256" y="17829"/>
                    <a:pt x="1529" y="18217"/>
                  </a:cubicBezTo>
                  <a:cubicBezTo>
                    <a:pt x="1826" y="18605"/>
                    <a:pt x="2283" y="18856"/>
                    <a:pt x="2739" y="19016"/>
                  </a:cubicBezTo>
                  <a:cubicBezTo>
                    <a:pt x="3018" y="19094"/>
                    <a:pt x="3308" y="19133"/>
                    <a:pt x="3599" y="19133"/>
                  </a:cubicBezTo>
                  <a:cubicBezTo>
                    <a:pt x="4401" y="19133"/>
                    <a:pt x="5205" y="18838"/>
                    <a:pt x="5775" y="18285"/>
                  </a:cubicBezTo>
                  <a:cubicBezTo>
                    <a:pt x="6117" y="17966"/>
                    <a:pt x="6186" y="17167"/>
                    <a:pt x="5866" y="16596"/>
                  </a:cubicBezTo>
                  <a:cubicBezTo>
                    <a:pt x="5547" y="16026"/>
                    <a:pt x="4930" y="15683"/>
                    <a:pt x="4291" y="15569"/>
                  </a:cubicBezTo>
                  <a:cubicBezTo>
                    <a:pt x="4078" y="15523"/>
                    <a:pt x="3860" y="15501"/>
                    <a:pt x="3642" y="15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flipH="1">
              <a:off x="2901003" y="2405215"/>
              <a:ext cx="384929" cy="800239"/>
            </a:xfrm>
            <a:custGeom>
              <a:avLst/>
              <a:gdLst/>
              <a:ahLst/>
              <a:cxnLst/>
              <a:rect l="l" t="t" r="r" b="b"/>
              <a:pathLst>
                <a:path w="19220" h="39957" extrusionOk="0">
                  <a:moveTo>
                    <a:pt x="123" y="1"/>
                  </a:moveTo>
                  <a:cubicBezTo>
                    <a:pt x="97" y="1"/>
                    <a:pt x="69" y="12"/>
                    <a:pt x="46" y="35"/>
                  </a:cubicBezTo>
                  <a:cubicBezTo>
                    <a:pt x="0" y="58"/>
                    <a:pt x="0" y="126"/>
                    <a:pt x="23" y="172"/>
                  </a:cubicBezTo>
                  <a:cubicBezTo>
                    <a:pt x="4520" y="5536"/>
                    <a:pt x="8354" y="11425"/>
                    <a:pt x="11459" y="17679"/>
                  </a:cubicBezTo>
                  <a:cubicBezTo>
                    <a:pt x="8393" y="17019"/>
                    <a:pt x="5262" y="16690"/>
                    <a:pt x="2121" y="16690"/>
                  </a:cubicBezTo>
                  <a:cubicBezTo>
                    <a:pt x="1566" y="16690"/>
                    <a:pt x="1012" y="16700"/>
                    <a:pt x="457" y="16720"/>
                  </a:cubicBezTo>
                  <a:cubicBezTo>
                    <a:pt x="411" y="16743"/>
                    <a:pt x="366" y="16789"/>
                    <a:pt x="366" y="16834"/>
                  </a:cubicBezTo>
                  <a:cubicBezTo>
                    <a:pt x="366" y="16880"/>
                    <a:pt x="388" y="16926"/>
                    <a:pt x="434" y="16949"/>
                  </a:cubicBezTo>
                  <a:lnTo>
                    <a:pt x="480" y="16949"/>
                  </a:lnTo>
                  <a:cubicBezTo>
                    <a:pt x="1097" y="16922"/>
                    <a:pt x="1715" y="16909"/>
                    <a:pt x="2332" y="16909"/>
                  </a:cubicBezTo>
                  <a:cubicBezTo>
                    <a:pt x="5434" y="16909"/>
                    <a:pt x="8527" y="17245"/>
                    <a:pt x="11573" y="17930"/>
                  </a:cubicBezTo>
                  <a:cubicBezTo>
                    <a:pt x="12531" y="19893"/>
                    <a:pt x="13444" y="21902"/>
                    <a:pt x="14266" y="23956"/>
                  </a:cubicBezTo>
                  <a:cubicBezTo>
                    <a:pt x="14266" y="23979"/>
                    <a:pt x="14266" y="24002"/>
                    <a:pt x="14289" y="24024"/>
                  </a:cubicBezTo>
                  <a:cubicBezTo>
                    <a:pt x="16343" y="29137"/>
                    <a:pt x="17941" y="34456"/>
                    <a:pt x="19014" y="39865"/>
                  </a:cubicBezTo>
                  <a:cubicBezTo>
                    <a:pt x="19014" y="39911"/>
                    <a:pt x="19037" y="39956"/>
                    <a:pt x="19082" y="39956"/>
                  </a:cubicBezTo>
                  <a:lnTo>
                    <a:pt x="19128" y="39956"/>
                  </a:lnTo>
                  <a:cubicBezTo>
                    <a:pt x="19196" y="39956"/>
                    <a:pt x="19219" y="39888"/>
                    <a:pt x="19219" y="39842"/>
                  </a:cubicBezTo>
                  <a:cubicBezTo>
                    <a:pt x="18146" y="34387"/>
                    <a:pt x="16549" y="29069"/>
                    <a:pt x="14472" y="23933"/>
                  </a:cubicBezTo>
                  <a:cubicBezTo>
                    <a:pt x="14791" y="22404"/>
                    <a:pt x="15522" y="20966"/>
                    <a:pt x="16229" y="19573"/>
                  </a:cubicBezTo>
                  <a:cubicBezTo>
                    <a:pt x="16412" y="19208"/>
                    <a:pt x="16594" y="18843"/>
                    <a:pt x="16777" y="18478"/>
                  </a:cubicBezTo>
                  <a:cubicBezTo>
                    <a:pt x="17051" y="17953"/>
                    <a:pt x="17302" y="17405"/>
                    <a:pt x="17530" y="16880"/>
                  </a:cubicBezTo>
                  <a:cubicBezTo>
                    <a:pt x="17918" y="16036"/>
                    <a:pt x="18306" y="15168"/>
                    <a:pt x="18763" y="14347"/>
                  </a:cubicBezTo>
                  <a:cubicBezTo>
                    <a:pt x="18786" y="14278"/>
                    <a:pt x="18763" y="14232"/>
                    <a:pt x="18717" y="14187"/>
                  </a:cubicBezTo>
                  <a:cubicBezTo>
                    <a:pt x="18705" y="14181"/>
                    <a:pt x="18691" y="14178"/>
                    <a:pt x="18677" y="14178"/>
                  </a:cubicBezTo>
                  <a:cubicBezTo>
                    <a:pt x="18638" y="14178"/>
                    <a:pt x="18597" y="14199"/>
                    <a:pt x="18580" y="14232"/>
                  </a:cubicBezTo>
                  <a:cubicBezTo>
                    <a:pt x="18124" y="15077"/>
                    <a:pt x="17736" y="15944"/>
                    <a:pt x="17348" y="16789"/>
                  </a:cubicBezTo>
                  <a:cubicBezTo>
                    <a:pt x="17097" y="17314"/>
                    <a:pt x="16845" y="17862"/>
                    <a:pt x="16594" y="18387"/>
                  </a:cubicBezTo>
                  <a:cubicBezTo>
                    <a:pt x="16412" y="18752"/>
                    <a:pt x="16229" y="19117"/>
                    <a:pt x="16047" y="19482"/>
                  </a:cubicBezTo>
                  <a:cubicBezTo>
                    <a:pt x="15362" y="20783"/>
                    <a:pt x="14677" y="22153"/>
                    <a:pt x="14335" y="23591"/>
                  </a:cubicBezTo>
                  <a:cubicBezTo>
                    <a:pt x="13536" y="21628"/>
                    <a:pt x="12691" y="19710"/>
                    <a:pt x="11755" y="17816"/>
                  </a:cubicBezTo>
                  <a:cubicBezTo>
                    <a:pt x="11755" y="17793"/>
                    <a:pt x="11733" y="17770"/>
                    <a:pt x="11733" y="17770"/>
                  </a:cubicBezTo>
                  <a:cubicBezTo>
                    <a:pt x="10820" y="15944"/>
                    <a:pt x="9861" y="14164"/>
                    <a:pt x="8857" y="12406"/>
                  </a:cubicBezTo>
                  <a:cubicBezTo>
                    <a:pt x="9199" y="9371"/>
                    <a:pt x="9952" y="6403"/>
                    <a:pt x="11048" y="3573"/>
                  </a:cubicBezTo>
                  <a:cubicBezTo>
                    <a:pt x="11071" y="3505"/>
                    <a:pt x="11048" y="3459"/>
                    <a:pt x="10979" y="3436"/>
                  </a:cubicBezTo>
                  <a:cubicBezTo>
                    <a:pt x="10967" y="3430"/>
                    <a:pt x="10953" y="3427"/>
                    <a:pt x="10939" y="3427"/>
                  </a:cubicBezTo>
                  <a:cubicBezTo>
                    <a:pt x="10900" y="3427"/>
                    <a:pt x="10859" y="3448"/>
                    <a:pt x="10842" y="3482"/>
                  </a:cubicBezTo>
                  <a:cubicBezTo>
                    <a:pt x="9770" y="6266"/>
                    <a:pt x="9039" y="9165"/>
                    <a:pt x="8674" y="12110"/>
                  </a:cubicBezTo>
                  <a:cubicBezTo>
                    <a:pt x="6186" y="7864"/>
                    <a:pt x="3356" y="3824"/>
                    <a:pt x="183" y="35"/>
                  </a:cubicBezTo>
                  <a:cubicBezTo>
                    <a:pt x="172" y="12"/>
                    <a:pt x="14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54"/>
          <p:cNvGrpSpPr/>
          <p:nvPr/>
        </p:nvGrpSpPr>
        <p:grpSpPr>
          <a:xfrm rot="1090953">
            <a:off x="116982" y="368459"/>
            <a:ext cx="1168901" cy="1311737"/>
            <a:chOff x="2899562" y="2309713"/>
            <a:chExt cx="1168901" cy="1311737"/>
          </a:xfrm>
        </p:grpSpPr>
        <p:sp>
          <p:nvSpPr>
            <p:cNvPr id="1069" name="Google Shape;1069;p54"/>
            <p:cNvSpPr/>
            <p:nvPr/>
          </p:nvSpPr>
          <p:spPr>
            <a:xfrm flipH="1">
              <a:off x="3373608" y="2309713"/>
              <a:ext cx="694854" cy="738975"/>
            </a:xfrm>
            <a:custGeom>
              <a:avLst/>
              <a:gdLst/>
              <a:ahLst/>
              <a:cxnLst/>
              <a:rect l="l" t="t" r="r" b="b"/>
              <a:pathLst>
                <a:path w="34695" h="36898" extrusionOk="0">
                  <a:moveTo>
                    <a:pt x="19611" y="0"/>
                  </a:moveTo>
                  <a:cubicBezTo>
                    <a:pt x="18957" y="0"/>
                    <a:pt x="18319" y="263"/>
                    <a:pt x="17827" y="673"/>
                  </a:cubicBezTo>
                  <a:cubicBezTo>
                    <a:pt x="17279" y="1152"/>
                    <a:pt x="16868" y="1768"/>
                    <a:pt x="16526" y="2407"/>
                  </a:cubicBezTo>
                  <a:cubicBezTo>
                    <a:pt x="15659" y="4119"/>
                    <a:pt x="15271" y="6082"/>
                    <a:pt x="15248" y="8022"/>
                  </a:cubicBezTo>
                  <a:cubicBezTo>
                    <a:pt x="15225" y="9963"/>
                    <a:pt x="15544" y="11880"/>
                    <a:pt x="16001" y="13774"/>
                  </a:cubicBezTo>
                  <a:cubicBezTo>
                    <a:pt x="16115" y="14231"/>
                    <a:pt x="16229" y="14710"/>
                    <a:pt x="16389" y="15167"/>
                  </a:cubicBezTo>
                  <a:cubicBezTo>
                    <a:pt x="14905" y="13774"/>
                    <a:pt x="13079" y="12770"/>
                    <a:pt x="11162" y="12063"/>
                  </a:cubicBezTo>
                  <a:cubicBezTo>
                    <a:pt x="9432" y="11450"/>
                    <a:pt x="7602" y="11065"/>
                    <a:pt x="5773" y="11065"/>
                  </a:cubicBezTo>
                  <a:cubicBezTo>
                    <a:pt x="5286" y="11065"/>
                    <a:pt x="4799" y="11092"/>
                    <a:pt x="4314" y="11149"/>
                  </a:cubicBezTo>
                  <a:cubicBezTo>
                    <a:pt x="2739" y="11332"/>
                    <a:pt x="1050" y="11948"/>
                    <a:pt x="366" y="13364"/>
                  </a:cubicBezTo>
                  <a:cubicBezTo>
                    <a:pt x="0" y="14140"/>
                    <a:pt x="0" y="15075"/>
                    <a:pt x="252" y="15897"/>
                  </a:cubicBezTo>
                  <a:cubicBezTo>
                    <a:pt x="525" y="16719"/>
                    <a:pt x="1050" y="17449"/>
                    <a:pt x="1667" y="18043"/>
                  </a:cubicBezTo>
                  <a:cubicBezTo>
                    <a:pt x="3105" y="19458"/>
                    <a:pt x="5068" y="20211"/>
                    <a:pt x="7031" y="20668"/>
                  </a:cubicBezTo>
                  <a:cubicBezTo>
                    <a:pt x="8237" y="20934"/>
                    <a:pt x="9478" y="21089"/>
                    <a:pt x="10716" y="21089"/>
                  </a:cubicBezTo>
                  <a:cubicBezTo>
                    <a:pt x="11493" y="21089"/>
                    <a:pt x="12268" y="21028"/>
                    <a:pt x="13034" y="20896"/>
                  </a:cubicBezTo>
                  <a:cubicBezTo>
                    <a:pt x="15019" y="20554"/>
                    <a:pt x="16937" y="19709"/>
                    <a:pt x="18420" y="18339"/>
                  </a:cubicBezTo>
                  <a:cubicBezTo>
                    <a:pt x="18420" y="18317"/>
                    <a:pt x="18398" y="18271"/>
                    <a:pt x="18398" y="18225"/>
                  </a:cubicBezTo>
                  <a:lnTo>
                    <a:pt x="18398" y="18225"/>
                  </a:lnTo>
                  <a:cubicBezTo>
                    <a:pt x="18420" y="18248"/>
                    <a:pt x="18443" y="18271"/>
                    <a:pt x="18466" y="18294"/>
                  </a:cubicBezTo>
                  <a:lnTo>
                    <a:pt x="18420" y="18362"/>
                  </a:lnTo>
                  <a:cubicBezTo>
                    <a:pt x="19836" y="17153"/>
                    <a:pt x="20657" y="15395"/>
                    <a:pt x="21274" y="13637"/>
                  </a:cubicBezTo>
                  <a:cubicBezTo>
                    <a:pt x="22438" y="10419"/>
                    <a:pt x="23122" y="6972"/>
                    <a:pt x="22552" y="3617"/>
                  </a:cubicBezTo>
                  <a:cubicBezTo>
                    <a:pt x="22415" y="2818"/>
                    <a:pt x="22209" y="2019"/>
                    <a:pt x="21776" y="1335"/>
                  </a:cubicBezTo>
                  <a:cubicBezTo>
                    <a:pt x="21342" y="650"/>
                    <a:pt x="20635" y="102"/>
                    <a:pt x="19836" y="11"/>
                  </a:cubicBezTo>
                  <a:cubicBezTo>
                    <a:pt x="19761" y="4"/>
                    <a:pt x="19686" y="0"/>
                    <a:pt x="19611" y="0"/>
                  </a:cubicBezTo>
                  <a:close/>
                  <a:moveTo>
                    <a:pt x="33051" y="13009"/>
                  </a:moveTo>
                  <a:cubicBezTo>
                    <a:pt x="32705" y="13009"/>
                    <a:pt x="32359" y="13165"/>
                    <a:pt x="32070" y="13364"/>
                  </a:cubicBezTo>
                  <a:cubicBezTo>
                    <a:pt x="31134" y="13957"/>
                    <a:pt x="30472" y="14893"/>
                    <a:pt x="29947" y="15897"/>
                  </a:cubicBezTo>
                  <a:cubicBezTo>
                    <a:pt x="28737" y="18271"/>
                    <a:pt x="28281" y="21033"/>
                    <a:pt x="28715" y="23681"/>
                  </a:cubicBezTo>
                  <a:cubicBezTo>
                    <a:pt x="28760" y="24069"/>
                    <a:pt x="28852" y="24457"/>
                    <a:pt x="29148" y="24822"/>
                  </a:cubicBezTo>
                  <a:cubicBezTo>
                    <a:pt x="30107" y="24639"/>
                    <a:pt x="30974" y="24069"/>
                    <a:pt x="31636" y="23361"/>
                  </a:cubicBezTo>
                  <a:cubicBezTo>
                    <a:pt x="32321" y="22653"/>
                    <a:pt x="32823" y="21809"/>
                    <a:pt x="33257" y="20919"/>
                  </a:cubicBezTo>
                  <a:cubicBezTo>
                    <a:pt x="33782" y="19892"/>
                    <a:pt x="34238" y="18819"/>
                    <a:pt x="34467" y="17678"/>
                  </a:cubicBezTo>
                  <a:cubicBezTo>
                    <a:pt x="34695" y="16559"/>
                    <a:pt x="34695" y="15349"/>
                    <a:pt x="34330" y="14254"/>
                  </a:cubicBezTo>
                  <a:cubicBezTo>
                    <a:pt x="34170" y="13729"/>
                    <a:pt x="33850" y="13181"/>
                    <a:pt x="33325" y="13044"/>
                  </a:cubicBezTo>
                  <a:cubicBezTo>
                    <a:pt x="33235" y="13020"/>
                    <a:pt x="33143" y="13009"/>
                    <a:pt x="33051" y="13009"/>
                  </a:cubicBezTo>
                  <a:close/>
                  <a:moveTo>
                    <a:pt x="23893" y="23697"/>
                  </a:moveTo>
                  <a:cubicBezTo>
                    <a:pt x="22489" y="23697"/>
                    <a:pt x="21047" y="23882"/>
                    <a:pt x="19767" y="24046"/>
                  </a:cubicBezTo>
                  <a:cubicBezTo>
                    <a:pt x="18010" y="24274"/>
                    <a:pt x="16206" y="24845"/>
                    <a:pt x="15042" y="26169"/>
                  </a:cubicBezTo>
                  <a:cubicBezTo>
                    <a:pt x="14563" y="26739"/>
                    <a:pt x="14198" y="27447"/>
                    <a:pt x="14243" y="28200"/>
                  </a:cubicBezTo>
                  <a:cubicBezTo>
                    <a:pt x="14266" y="29159"/>
                    <a:pt x="14997" y="30026"/>
                    <a:pt x="15864" y="30460"/>
                  </a:cubicBezTo>
                  <a:cubicBezTo>
                    <a:pt x="16657" y="30826"/>
                    <a:pt x="17541" y="30920"/>
                    <a:pt x="18403" y="30920"/>
                  </a:cubicBezTo>
                  <a:cubicBezTo>
                    <a:pt x="18508" y="30920"/>
                    <a:pt x="18613" y="30919"/>
                    <a:pt x="18717" y="30916"/>
                  </a:cubicBezTo>
                  <a:cubicBezTo>
                    <a:pt x="20110" y="30848"/>
                    <a:pt x="21525" y="30597"/>
                    <a:pt x="22757" y="29980"/>
                  </a:cubicBezTo>
                  <a:cubicBezTo>
                    <a:pt x="24401" y="29181"/>
                    <a:pt x="25725" y="27835"/>
                    <a:pt x="27322" y="26990"/>
                  </a:cubicBezTo>
                  <a:lnTo>
                    <a:pt x="27322" y="26990"/>
                  </a:lnTo>
                  <a:cubicBezTo>
                    <a:pt x="26569" y="28200"/>
                    <a:pt x="25953" y="29524"/>
                    <a:pt x="25656" y="30939"/>
                  </a:cubicBezTo>
                  <a:cubicBezTo>
                    <a:pt x="25359" y="32354"/>
                    <a:pt x="25382" y="33838"/>
                    <a:pt x="25862" y="35207"/>
                  </a:cubicBezTo>
                  <a:cubicBezTo>
                    <a:pt x="26021" y="35641"/>
                    <a:pt x="26227" y="36052"/>
                    <a:pt x="26523" y="36371"/>
                  </a:cubicBezTo>
                  <a:cubicBezTo>
                    <a:pt x="26828" y="36676"/>
                    <a:pt x="27237" y="36898"/>
                    <a:pt x="27670" y="36898"/>
                  </a:cubicBezTo>
                  <a:cubicBezTo>
                    <a:pt x="27691" y="36898"/>
                    <a:pt x="27712" y="36897"/>
                    <a:pt x="27733" y="36896"/>
                  </a:cubicBezTo>
                  <a:cubicBezTo>
                    <a:pt x="28327" y="36851"/>
                    <a:pt x="28806" y="36371"/>
                    <a:pt x="29126" y="35869"/>
                  </a:cubicBezTo>
                  <a:cubicBezTo>
                    <a:pt x="29536" y="35230"/>
                    <a:pt x="29765" y="34500"/>
                    <a:pt x="29947" y="33747"/>
                  </a:cubicBezTo>
                  <a:cubicBezTo>
                    <a:pt x="30358" y="32035"/>
                    <a:pt x="30472" y="30231"/>
                    <a:pt x="30290" y="28474"/>
                  </a:cubicBezTo>
                  <a:cubicBezTo>
                    <a:pt x="30175" y="27470"/>
                    <a:pt x="29947" y="26465"/>
                    <a:pt x="29308" y="25689"/>
                  </a:cubicBezTo>
                  <a:cubicBezTo>
                    <a:pt x="28057" y="24122"/>
                    <a:pt x="26019" y="23697"/>
                    <a:pt x="23893" y="236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flipH="1">
              <a:off x="2899562" y="2353629"/>
              <a:ext cx="1126847" cy="1267821"/>
            </a:xfrm>
            <a:custGeom>
              <a:avLst/>
              <a:gdLst/>
              <a:ahLst/>
              <a:cxnLst/>
              <a:rect l="l" t="t" r="r" b="b"/>
              <a:pathLst>
                <a:path w="56265" h="63304" extrusionOk="0">
                  <a:moveTo>
                    <a:pt x="17011" y="0"/>
                  </a:moveTo>
                  <a:cubicBezTo>
                    <a:pt x="16972" y="0"/>
                    <a:pt x="16931" y="21"/>
                    <a:pt x="16914" y="55"/>
                  </a:cubicBezTo>
                  <a:cubicBezTo>
                    <a:pt x="16526" y="1036"/>
                    <a:pt x="16389" y="2063"/>
                    <a:pt x="16252" y="3113"/>
                  </a:cubicBezTo>
                  <a:cubicBezTo>
                    <a:pt x="15978" y="5350"/>
                    <a:pt x="15795" y="7655"/>
                    <a:pt x="15704" y="9915"/>
                  </a:cubicBezTo>
                  <a:cubicBezTo>
                    <a:pt x="15636" y="11901"/>
                    <a:pt x="15636" y="14024"/>
                    <a:pt x="16184" y="15895"/>
                  </a:cubicBezTo>
                  <a:cubicBezTo>
                    <a:pt x="15544" y="15599"/>
                    <a:pt x="14905" y="15348"/>
                    <a:pt x="14266" y="15119"/>
                  </a:cubicBezTo>
                  <a:cubicBezTo>
                    <a:pt x="12006" y="14343"/>
                    <a:pt x="9633" y="13932"/>
                    <a:pt x="7327" y="13544"/>
                  </a:cubicBezTo>
                  <a:cubicBezTo>
                    <a:pt x="4931" y="13111"/>
                    <a:pt x="2465" y="12700"/>
                    <a:pt x="137" y="11855"/>
                  </a:cubicBezTo>
                  <a:cubicBezTo>
                    <a:pt x="126" y="11850"/>
                    <a:pt x="113" y="11847"/>
                    <a:pt x="100" y="11847"/>
                  </a:cubicBezTo>
                  <a:cubicBezTo>
                    <a:pt x="60" y="11847"/>
                    <a:pt x="17" y="11872"/>
                    <a:pt x="0" y="11924"/>
                  </a:cubicBezTo>
                  <a:cubicBezTo>
                    <a:pt x="0" y="11969"/>
                    <a:pt x="23" y="12038"/>
                    <a:pt x="69" y="12061"/>
                  </a:cubicBezTo>
                  <a:cubicBezTo>
                    <a:pt x="2397" y="12905"/>
                    <a:pt x="4885" y="13339"/>
                    <a:pt x="7282" y="13750"/>
                  </a:cubicBezTo>
                  <a:cubicBezTo>
                    <a:pt x="9587" y="14138"/>
                    <a:pt x="11961" y="14549"/>
                    <a:pt x="14198" y="15325"/>
                  </a:cubicBezTo>
                  <a:cubicBezTo>
                    <a:pt x="14882" y="15576"/>
                    <a:pt x="15567" y="15850"/>
                    <a:pt x="16275" y="16169"/>
                  </a:cubicBezTo>
                  <a:cubicBezTo>
                    <a:pt x="16298" y="16192"/>
                    <a:pt x="16320" y="16192"/>
                    <a:pt x="16343" y="16192"/>
                  </a:cubicBezTo>
                  <a:cubicBezTo>
                    <a:pt x="18398" y="17151"/>
                    <a:pt x="20520" y="18452"/>
                    <a:pt x="23008" y="20301"/>
                  </a:cubicBezTo>
                  <a:cubicBezTo>
                    <a:pt x="24241" y="21214"/>
                    <a:pt x="25451" y="22172"/>
                    <a:pt x="26615" y="23154"/>
                  </a:cubicBezTo>
                  <a:cubicBezTo>
                    <a:pt x="24994" y="23496"/>
                    <a:pt x="23556" y="23998"/>
                    <a:pt x="22164" y="24478"/>
                  </a:cubicBezTo>
                  <a:lnTo>
                    <a:pt x="21684" y="24637"/>
                  </a:lnTo>
                  <a:cubicBezTo>
                    <a:pt x="19331" y="25450"/>
                    <a:pt x="16858" y="26223"/>
                    <a:pt x="14340" y="26223"/>
                  </a:cubicBezTo>
                  <a:cubicBezTo>
                    <a:pt x="14171" y="26223"/>
                    <a:pt x="14002" y="26220"/>
                    <a:pt x="13833" y="26212"/>
                  </a:cubicBezTo>
                  <a:cubicBezTo>
                    <a:pt x="13787" y="26212"/>
                    <a:pt x="13741" y="26235"/>
                    <a:pt x="13718" y="26304"/>
                  </a:cubicBezTo>
                  <a:cubicBezTo>
                    <a:pt x="13718" y="26372"/>
                    <a:pt x="13764" y="26418"/>
                    <a:pt x="13833" y="26418"/>
                  </a:cubicBezTo>
                  <a:cubicBezTo>
                    <a:pt x="14003" y="26425"/>
                    <a:pt x="14174" y="26428"/>
                    <a:pt x="14344" y="26428"/>
                  </a:cubicBezTo>
                  <a:cubicBezTo>
                    <a:pt x="16887" y="26428"/>
                    <a:pt x="19400" y="25656"/>
                    <a:pt x="21753" y="24843"/>
                  </a:cubicBezTo>
                  <a:lnTo>
                    <a:pt x="22232" y="24683"/>
                  </a:lnTo>
                  <a:cubicBezTo>
                    <a:pt x="23625" y="24204"/>
                    <a:pt x="25063" y="23702"/>
                    <a:pt x="26683" y="23359"/>
                  </a:cubicBezTo>
                  <a:lnTo>
                    <a:pt x="26683" y="23359"/>
                  </a:lnTo>
                  <a:cubicBezTo>
                    <a:pt x="26318" y="26418"/>
                    <a:pt x="25816" y="29499"/>
                    <a:pt x="25177" y="32489"/>
                  </a:cubicBezTo>
                  <a:cubicBezTo>
                    <a:pt x="25154" y="32558"/>
                    <a:pt x="25200" y="32603"/>
                    <a:pt x="25245" y="32626"/>
                  </a:cubicBezTo>
                  <a:lnTo>
                    <a:pt x="25268" y="32626"/>
                  </a:lnTo>
                  <a:cubicBezTo>
                    <a:pt x="25314" y="32626"/>
                    <a:pt x="25359" y="32581"/>
                    <a:pt x="25382" y="32535"/>
                  </a:cubicBezTo>
                  <a:cubicBezTo>
                    <a:pt x="26021" y="29522"/>
                    <a:pt x="26546" y="26441"/>
                    <a:pt x="26889" y="23382"/>
                  </a:cubicBezTo>
                  <a:cubicBezTo>
                    <a:pt x="40470" y="34909"/>
                    <a:pt x="49554" y="50567"/>
                    <a:pt x="56036" y="63258"/>
                  </a:cubicBezTo>
                  <a:cubicBezTo>
                    <a:pt x="56059" y="63303"/>
                    <a:pt x="56105" y="63303"/>
                    <a:pt x="56128" y="63303"/>
                  </a:cubicBezTo>
                  <a:lnTo>
                    <a:pt x="56196" y="63303"/>
                  </a:lnTo>
                  <a:cubicBezTo>
                    <a:pt x="56242" y="63281"/>
                    <a:pt x="56265" y="63212"/>
                    <a:pt x="56242" y="63166"/>
                  </a:cubicBezTo>
                  <a:cubicBezTo>
                    <a:pt x="49737" y="50453"/>
                    <a:pt x="40652" y="34795"/>
                    <a:pt x="27048" y="23245"/>
                  </a:cubicBezTo>
                  <a:cubicBezTo>
                    <a:pt x="27391" y="19684"/>
                    <a:pt x="28509" y="16192"/>
                    <a:pt x="30267" y="13088"/>
                  </a:cubicBezTo>
                  <a:cubicBezTo>
                    <a:pt x="30290" y="13019"/>
                    <a:pt x="30290" y="12974"/>
                    <a:pt x="30221" y="12928"/>
                  </a:cubicBezTo>
                  <a:cubicBezTo>
                    <a:pt x="30209" y="12922"/>
                    <a:pt x="30195" y="12919"/>
                    <a:pt x="30181" y="12919"/>
                  </a:cubicBezTo>
                  <a:cubicBezTo>
                    <a:pt x="30142" y="12919"/>
                    <a:pt x="30101" y="12940"/>
                    <a:pt x="30084" y="12974"/>
                  </a:cubicBezTo>
                  <a:cubicBezTo>
                    <a:pt x="28327" y="16055"/>
                    <a:pt x="27208" y="19547"/>
                    <a:pt x="26843" y="23085"/>
                  </a:cubicBezTo>
                  <a:cubicBezTo>
                    <a:pt x="25656" y="22058"/>
                    <a:pt x="24401" y="21077"/>
                    <a:pt x="23122" y="20118"/>
                  </a:cubicBezTo>
                  <a:cubicBezTo>
                    <a:pt x="20634" y="18292"/>
                    <a:pt x="18489" y="16968"/>
                    <a:pt x="16435" y="16010"/>
                  </a:cubicBezTo>
                  <a:cubicBezTo>
                    <a:pt x="15887" y="14229"/>
                    <a:pt x="15841" y="12289"/>
                    <a:pt x="15932" y="9915"/>
                  </a:cubicBezTo>
                  <a:cubicBezTo>
                    <a:pt x="16001" y="7655"/>
                    <a:pt x="16184" y="5373"/>
                    <a:pt x="16457" y="3136"/>
                  </a:cubicBezTo>
                  <a:cubicBezTo>
                    <a:pt x="16594" y="2086"/>
                    <a:pt x="16731" y="1082"/>
                    <a:pt x="17119" y="146"/>
                  </a:cubicBezTo>
                  <a:cubicBezTo>
                    <a:pt x="17142" y="77"/>
                    <a:pt x="17119" y="32"/>
                    <a:pt x="17051" y="9"/>
                  </a:cubicBezTo>
                  <a:cubicBezTo>
                    <a:pt x="17039" y="3"/>
                    <a:pt x="17025" y="0"/>
                    <a:pt x="17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4" name="Google Shape;1114;p54"/>
          <p:cNvSpPr/>
          <p:nvPr/>
        </p:nvSpPr>
        <p:spPr>
          <a:xfrm>
            <a:off x="6954025" y="9283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4"/>
          <p:cNvSpPr/>
          <p:nvPr/>
        </p:nvSpPr>
        <p:spPr>
          <a:xfrm>
            <a:off x="2886462" y="413013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4"/>
          <p:cNvSpPr/>
          <p:nvPr/>
        </p:nvSpPr>
        <p:spPr>
          <a:xfrm>
            <a:off x="822164" y="1505053"/>
            <a:ext cx="93044" cy="97659"/>
          </a:xfrm>
          <a:custGeom>
            <a:avLst/>
            <a:gdLst/>
            <a:ahLst/>
            <a:cxnLst/>
            <a:rect l="l" t="t" r="r" b="b"/>
            <a:pathLst>
              <a:path w="3448" h="3619" extrusionOk="0">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4"/>
          <p:cNvSpPr/>
          <p:nvPr/>
        </p:nvSpPr>
        <p:spPr>
          <a:xfrm>
            <a:off x="522198" y="1513850"/>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54"/>
          <p:cNvGrpSpPr/>
          <p:nvPr/>
        </p:nvGrpSpPr>
        <p:grpSpPr>
          <a:xfrm>
            <a:off x="68864" y="3096390"/>
            <a:ext cx="1299652" cy="2651951"/>
            <a:chOff x="8154826" y="3096390"/>
            <a:chExt cx="1299652" cy="2651951"/>
          </a:xfrm>
        </p:grpSpPr>
        <p:sp>
          <p:nvSpPr>
            <p:cNvPr id="1119" name="Google Shape;1119;p54"/>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4"/>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54"/>
          <p:cNvSpPr/>
          <p:nvPr/>
        </p:nvSpPr>
        <p:spPr>
          <a:xfrm rot="-570776" flipH="1">
            <a:off x="691949" y="42494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54"/>
          <p:cNvGrpSpPr/>
          <p:nvPr/>
        </p:nvGrpSpPr>
        <p:grpSpPr>
          <a:xfrm>
            <a:off x="4095115" y="822549"/>
            <a:ext cx="150927" cy="143533"/>
            <a:chOff x="3716290" y="4256524"/>
            <a:chExt cx="150927" cy="143533"/>
          </a:xfrm>
        </p:grpSpPr>
        <p:sp>
          <p:nvSpPr>
            <p:cNvPr id="1124" name="Google Shape;1124;p54"/>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4"/>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4"/>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414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9"/>
                                        </p:tgtEl>
                                        <p:attrNameLst>
                                          <p:attrName>style.visibility</p:attrName>
                                        </p:attrNameLst>
                                      </p:cBhvr>
                                      <p:to>
                                        <p:strVal val="visible"/>
                                      </p:to>
                                    </p:set>
                                    <p:animEffect transition="in" filter="fade">
                                      <p:cBhvr>
                                        <p:cTn id="7" dur="1000"/>
                                        <p:tgtEl>
                                          <p:spTgt spid="1059"/>
                                        </p:tgtEl>
                                      </p:cBhvr>
                                    </p:animEffect>
                                  </p:childTnLst>
                                </p:cTn>
                              </p:par>
                              <p:par>
                                <p:cTn id="8" presetID="2" presetClass="entr" presetSubtype="8" fill="hold" nodeType="withEffect">
                                  <p:stCondLst>
                                    <p:cond delay="0"/>
                                  </p:stCondLst>
                                  <p:childTnLst>
                                    <p:set>
                                      <p:cBhvr>
                                        <p:cTn id="9" dur="1" fill="hold">
                                          <p:stCondLst>
                                            <p:cond delay="0"/>
                                          </p:stCondLst>
                                        </p:cTn>
                                        <p:tgtEl>
                                          <p:spTgt spid="1065"/>
                                        </p:tgtEl>
                                        <p:attrNameLst>
                                          <p:attrName>style.visibility</p:attrName>
                                        </p:attrNameLst>
                                      </p:cBhvr>
                                      <p:to>
                                        <p:strVal val="visible"/>
                                      </p:to>
                                    </p:set>
                                    <p:anim calcmode="lin" valueType="num">
                                      <p:cBhvr additive="base">
                                        <p:cTn id="10" dur="1000"/>
                                        <p:tgtEl>
                                          <p:spTgt spid="1065"/>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1055"/>
                                        </p:tgtEl>
                                        <p:attrNameLst>
                                          <p:attrName>style.visibility</p:attrName>
                                        </p:attrNameLst>
                                      </p:cBhvr>
                                      <p:to>
                                        <p:strVal val="visible"/>
                                      </p:to>
                                    </p:set>
                                    <p:anim calcmode="lin" valueType="num">
                                      <p:cBhvr additive="base">
                                        <p:cTn id="13" dur="1000"/>
                                        <p:tgtEl>
                                          <p:spTgt spid="1055"/>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1068"/>
                                        </p:tgtEl>
                                        <p:attrNameLst>
                                          <p:attrName>style.visibility</p:attrName>
                                        </p:attrNameLst>
                                      </p:cBhvr>
                                      <p:to>
                                        <p:strVal val="visible"/>
                                      </p:to>
                                    </p:set>
                                    <p:anim calcmode="lin" valueType="num">
                                      <p:cBhvr additive="base">
                                        <p:cTn id="16" dur="1000"/>
                                        <p:tgtEl>
                                          <p:spTgt spid="1068"/>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1061"/>
                                        </p:tgtEl>
                                        <p:attrNameLst>
                                          <p:attrName>style.visibility</p:attrName>
                                        </p:attrNameLst>
                                      </p:cBhvr>
                                      <p:to>
                                        <p:strVal val="visible"/>
                                      </p:to>
                                    </p:set>
                                    <p:anim calcmode="lin" valueType="num">
                                      <p:cBhvr additive="base">
                                        <p:cTn id="19" dur="1000"/>
                                        <p:tgtEl>
                                          <p:spTgt spid="1061"/>
                                        </p:tgtEl>
                                        <p:attrNameLst>
                                          <p:attrName>ppt_x</p:attrName>
                                        </p:attrNameLst>
                                      </p:cBhvr>
                                      <p:tavLst>
                                        <p:tav tm="0">
                                          <p:val>
                                            <p:strVal val="#ppt_x-1"/>
                                          </p:val>
                                        </p:tav>
                                        <p:tav tm="100000">
                                          <p:val>
                                            <p:strVal val="#ppt_x"/>
                                          </p:val>
                                        </p:tav>
                                      </p:tavLst>
                                    </p:anim>
                                  </p:childTnLst>
                                </p:cTn>
                              </p:par>
                              <p:par>
                                <p:cTn id="20" presetID="23" presetClass="entr" presetSubtype="16" fill="hold" nodeType="withEffect">
                                  <p:stCondLst>
                                    <p:cond delay="0"/>
                                  </p:stCondLst>
                                  <p:childTnLst>
                                    <p:set>
                                      <p:cBhvr>
                                        <p:cTn id="21" dur="1" fill="hold">
                                          <p:stCondLst>
                                            <p:cond delay="0"/>
                                          </p:stCondLst>
                                        </p:cTn>
                                        <p:tgtEl>
                                          <p:spTgt spid="1123"/>
                                        </p:tgtEl>
                                        <p:attrNameLst>
                                          <p:attrName>style.visibility</p:attrName>
                                        </p:attrNameLst>
                                      </p:cBhvr>
                                      <p:to>
                                        <p:strVal val="visible"/>
                                      </p:to>
                                    </p:set>
                                    <p:anim calcmode="lin" valueType="num">
                                      <p:cBhvr additive="base">
                                        <p:cTn id="22" dur="600"/>
                                        <p:tgtEl>
                                          <p:spTgt spid="1123"/>
                                        </p:tgtEl>
                                        <p:attrNameLst>
                                          <p:attrName>ppt_w</p:attrName>
                                        </p:attrNameLst>
                                      </p:cBhvr>
                                      <p:tavLst>
                                        <p:tav tm="0">
                                          <p:val>
                                            <p:strVal val="0"/>
                                          </p:val>
                                        </p:tav>
                                        <p:tav tm="100000">
                                          <p:val>
                                            <p:strVal val="#ppt_w"/>
                                          </p:val>
                                        </p:tav>
                                      </p:tavLst>
                                    </p:anim>
                                    <p:anim calcmode="lin" valueType="num">
                                      <p:cBhvr additive="base">
                                        <p:cTn id="23" dur="6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3 THIẾT KẾ KIẾN TRÚC</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360795" y="792388"/>
            <a:ext cx="8647837" cy="4098694"/>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3.2 Thiết kế giao diện người dùng </a:t>
            </a:r>
          </a:p>
          <a:p>
            <a:pPr marL="0" lvl="0" indent="0" algn="l" rtl="0">
              <a:lnSpc>
                <a:spcPct val="150000"/>
              </a:lnSpc>
              <a:spcBef>
                <a:spcPts val="0"/>
              </a:spcBef>
              <a:spcAft>
                <a:spcPts val="0"/>
              </a:spcAft>
              <a:buNone/>
            </a:pPr>
            <a:endParaRPr lang="vi-VN" sz="20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a:solidFill>
                  <a:schemeClr val="tx1"/>
                </a:solidFill>
                <a:latin typeface="Times New Roman" panose="02020603050405020304" pitchFamily="18" charset="0"/>
                <a:cs typeface="Times New Roman" panose="02020603050405020304" pitchFamily="18" charset="0"/>
              </a:rPr>
              <a:t>      </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User Story: Tìm kiếm sản phẩm</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0" indent="0">
              <a:lnSpc>
                <a:spcPct val="150000"/>
              </a:lnSpc>
              <a:buNone/>
            </a:pPr>
            <a:r>
              <a:rPr lang="vi-VN" sz="1800">
                <a:solidFill>
                  <a:schemeClr val="tx1"/>
                </a:solidFill>
                <a:latin typeface="Times New Roman" panose="02020603050405020304" pitchFamily="18" charset="0"/>
                <a:cs typeface="Times New Roman" panose="02020603050405020304" pitchFamily="18" charset="0"/>
              </a:rPr>
              <a:t>      </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User Story: Xem danh sách sản phẩm</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0" indent="0">
              <a:lnSpc>
                <a:spcPct val="150000"/>
              </a:lnSpc>
              <a:buNone/>
            </a:pPr>
            <a:r>
              <a:rPr lang="vi-VN" sz="1800">
                <a:solidFill>
                  <a:schemeClr val="tx1"/>
                </a:solidFill>
                <a:latin typeface="Times New Roman" panose="02020603050405020304" pitchFamily="18" charset="0"/>
                <a:cs typeface="Times New Roman" panose="02020603050405020304" pitchFamily="18" charset="0"/>
              </a:rPr>
              <a:t>      </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User Story: Xem chi tiết sản phẩm</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0" indent="0">
              <a:lnSpc>
                <a:spcPct val="150000"/>
              </a:lnSpc>
              <a:buNone/>
            </a:pPr>
            <a:r>
              <a:rPr lang="vi-VN" sz="1800">
                <a:solidFill>
                  <a:schemeClr val="tx1"/>
                </a:solidFill>
                <a:latin typeface="Times New Roman" panose="02020603050405020304" pitchFamily="18" charset="0"/>
                <a:cs typeface="Times New Roman" panose="02020603050405020304" pitchFamily="18" charset="0"/>
              </a:rPr>
              <a:t>      </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User Story: Thêm sản phẩm vào giỏ hàng</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0" lvl="0" indent="0" algn="l" rtl="0">
              <a:lnSpc>
                <a:spcPct val="150000"/>
              </a:lnSpc>
              <a:spcBef>
                <a:spcPts val="0"/>
              </a:spcBef>
              <a:spcAft>
                <a:spcPts val="0"/>
              </a:spcAft>
              <a:buNone/>
            </a:pPr>
            <a:r>
              <a:rPr lang="vi-VN" sz="1800">
                <a:solidFill>
                  <a:schemeClr val="tx1"/>
                </a:solidFill>
                <a:latin typeface="Times New Roman" panose="02020603050405020304" pitchFamily="18" charset="0"/>
                <a:cs typeface="Times New Roman" panose="02020603050405020304" pitchFamily="18" charset="0"/>
              </a:rPr>
              <a:t>      </a:t>
            </a:r>
            <a:r>
              <a:rPr lang="en-US" sz="1800">
                <a:solidFill>
                  <a:schemeClr val="tx1"/>
                </a:solidFill>
                <a:effectLst/>
                <a:latin typeface="Times New Roman" panose="02020603050405020304" pitchFamily="18" charset="0"/>
                <a:ea typeface="Times New Roman" panose="02020603050405020304" pitchFamily="18" charset="0"/>
              </a:rPr>
              <a:t>User Story: Thanh toán và hoàn tất đơn hàng</a:t>
            </a:r>
            <a:endParaRPr lang="vi-VN" sz="1800">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81147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3 THIẾT KẾ KIẾN TRÚC</a:t>
            </a:r>
            <a:endParaRPr sz="24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1B40222-6817-C618-23DB-71ED7328B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463" y="1077579"/>
            <a:ext cx="7152237" cy="3985792"/>
          </a:xfrm>
          <a:prstGeom prst="rect">
            <a:avLst/>
          </a:prstGeom>
        </p:spPr>
      </p:pic>
      <p:sp>
        <p:nvSpPr>
          <p:cNvPr id="2" name="Rectangle 1"/>
          <p:cNvSpPr/>
          <p:nvPr/>
        </p:nvSpPr>
        <p:spPr>
          <a:xfrm>
            <a:off x="197547" y="504879"/>
            <a:ext cx="2922595" cy="498663"/>
          </a:xfrm>
          <a:prstGeom prst="rect">
            <a:avLst/>
          </a:prstGeom>
        </p:spPr>
        <p:txBody>
          <a:bodyPr wrap="none">
            <a:spAutoFit/>
          </a:bodyPr>
          <a:lstStyle/>
          <a:p>
            <a:pPr lvl="0">
              <a:lnSpc>
                <a:spcPct val="150000"/>
              </a:lnSpc>
            </a:pPr>
            <a:r>
              <a:rPr lang="vi-VN" sz="2000" b="1">
                <a:solidFill>
                  <a:schemeClr val="tx1"/>
                </a:solidFill>
                <a:latin typeface="Times New Roman" panose="02020603050405020304" pitchFamily="18" charset="0"/>
                <a:cs typeface="Times New Roman" panose="02020603050405020304" pitchFamily="18" charset="0"/>
              </a:rPr>
              <a:t>3.3 Thiết kế cơ sở dữ liệu</a:t>
            </a:r>
          </a:p>
        </p:txBody>
      </p:sp>
    </p:spTree>
    <p:extLst>
      <p:ext uri="{BB962C8B-B14F-4D97-AF65-F5344CB8AC3E}">
        <p14:creationId xmlns:p14="http://schemas.microsoft.com/office/powerpoint/2010/main" val="244790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4 QUY TRÌNH PHÁT TRIỂN </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1" y="802766"/>
            <a:ext cx="8647837" cy="326450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4.1 Phương pháp Agile</a:t>
            </a:r>
          </a:p>
          <a:p>
            <a:pPr marL="139700" indent="0" algn="just">
              <a:lnSpc>
                <a:spcPct val="150000"/>
              </a:lnSpc>
              <a:buNone/>
            </a:pPr>
            <a:r>
              <a:rPr lang="vi-VN" sz="1800">
                <a:solidFill>
                  <a:schemeClr val="tx1"/>
                </a:solidFill>
                <a:latin typeface="Times New Roman" panose="02020603050405020304" pitchFamily="18" charset="0"/>
                <a:cs typeface="Times New Roman" panose="02020603050405020304" pitchFamily="18" charset="0"/>
              </a:rPr>
              <a:t>   </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Agile được ra đời vào năm 2001  là một thuật ngữ mô tả các phương pháp tiếp cận phát triển phần mềm nhấn mạnh vào phân phối gia tăng, hợp tác nhóm. Phương pháp này được duy trì thông qua việc lên kế hoạch và học hỏi liên tục. </a:t>
            </a:r>
            <a:r>
              <a:rPr lang="en-US" sz="18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Trong </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Tuyên ngôn Agile (Agile Manifesto). Tuyên ngôn đề ra việc thiết lập các nguyên tắc để hướng dẫn một cách tiếp cận tốt hơn để phát triển phần mềm.</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60"/>
          <p:cNvGrpSpPr/>
          <p:nvPr/>
        </p:nvGrpSpPr>
        <p:grpSpPr>
          <a:xfrm rot="-1130991" flipH="1">
            <a:off x="4134722" y="4303983"/>
            <a:ext cx="874559" cy="1481121"/>
            <a:chOff x="-117729" y="1733810"/>
            <a:chExt cx="874530" cy="1481072"/>
          </a:xfrm>
        </p:grpSpPr>
        <p:sp>
          <p:nvSpPr>
            <p:cNvPr id="1370" name="Google Shape;1370;p6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95101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4 QUY TRÌNH PHÁT TRIỂN </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1" y="802766"/>
            <a:ext cx="8647837" cy="326450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4.1 Phương pháp Agile</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60"/>
          <p:cNvGrpSpPr/>
          <p:nvPr/>
        </p:nvGrpSpPr>
        <p:grpSpPr>
          <a:xfrm rot="-1130991" flipH="1">
            <a:off x="4134722" y="4303983"/>
            <a:ext cx="874559" cy="1481121"/>
            <a:chOff x="-117729" y="1733810"/>
            <a:chExt cx="874530" cy="1481072"/>
          </a:xfrm>
        </p:grpSpPr>
        <p:sp>
          <p:nvSpPr>
            <p:cNvPr id="1370" name="Google Shape;1370;p6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BDC7EA5-D8C9-9467-93BF-70FA1B6E281B}"/>
              </a:ext>
            </a:extLst>
          </p:cNvPr>
          <p:cNvSpPr txBox="1"/>
          <p:nvPr/>
        </p:nvSpPr>
        <p:spPr>
          <a:xfrm>
            <a:off x="851421" y="1893806"/>
            <a:ext cx="2891417" cy="2951064"/>
          </a:xfrm>
          <a:prstGeom prst="rect">
            <a:avLst/>
          </a:prstGeom>
          <a:noFill/>
        </p:spPr>
        <p:txBody>
          <a:bodyPr wrap="square" rtlCol="0">
            <a:spAutoFit/>
          </a:bodyPr>
          <a:lstStyle/>
          <a:p>
            <a:pPr>
              <a:lnSpc>
                <a:spcPct val="150000"/>
              </a:lnSpc>
              <a:buClr>
                <a:srgbClr val="434343"/>
              </a:buClr>
              <a:buSzPts val="1400"/>
            </a:pPr>
            <a:r>
              <a:rPr lang="vi-VN" sz="1800">
                <a:solidFill>
                  <a:schemeClr val="tx1"/>
                </a:solidFill>
                <a:latin typeface="Times New Roman" panose="02020603050405020304" pitchFamily="18" charset="0"/>
                <a:cs typeface="Times New Roman" panose="02020603050405020304" pitchFamily="18" charset="0"/>
                <a:sym typeface="Comfortaa"/>
              </a:rPr>
              <a:t>+ Tính lặp</a:t>
            </a:r>
          </a:p>
          <a:p>
            <a:pPr>
              <a:lnSpc>
                <a:spcPct val="150000"/>
              </a:lnSpc>
              <a:buClr>
                <a:srgbClr val="434343"/>
              </a:buClr>
              <a:buSzPts val="1400"/>
            </a:pPr>
            <a:r>
              <a:rPr lang="vi-VN" sz="1800">
                <a:solidFill>
                  <a:schemeClr val="tx1"/>
                </a:solidFill>
                <a:latin typeface="Times New Roman" panose="02020603050405020304" pitchFamily="18" charset="0"/>
                <a:cs typeface="Times New Roman" panose="02020603050405020304" pitchFamily="18" charset="0"/>
                <a:sym typeface="Comfortaa"/>
              </a:rPr>
              <a:t>+ Tính tiệm tiến</a:t>
            </a:r>
          </a:p>
          <a:p>
            <a:pPr>
              <a:lnSpc>
                <a:spcPct val="150000"/>
              </a:lnSpc>
              <a:buClr>
                <a:srgbClr val="434343"/>
              </a:buClr>
              <a:buSzPts val="1400"/>
            </a:pPr>
            <a:r>
              <a:rPr lang="vi-VN" sz="1800">
                <a:solidFill>
                  <a:schemeClr val="tx1"/>
                </a:solidFill>
                <a:latin typeface="Times New Roman" panose="02020603050405020304" pitchFamily="18" charset="0"/>
                <a:cs typeface="Times New Roman" panose="02020603050405020304" pitchFamily="18" charset="0"/>
                <a:sym typeface="Comfortaa"/>
              </a:rPr>
              <a:t>+ Tính thích ứng</a:t>
            </a:r>
          </a:p>
          <a:p>
            <a:pPr>
              <a:lnSpc>
                <a:spcPct val="150000"/>
              </a:lnSpc>
              <a:buClr>
                <a:srgbClr val="434343"/>
              </a:buClr>
              <a:buSzPts val="1400"/>
            </a:pPr>
            <a:r>
              <a:rPr lang="vi-VN" sz="1800">
                <a:solidFill>
                  <a:schemeClr val="tx1"/>
                </a:solidFill>
                <a:latin typeface="Times New Roman" panose="02020603050405020304" pitchFamily="18" charset="0"/>
                <a:cs typeface="Times New Roman" panose="02020603050405020304" pitchFamily="18" charset="0"/>
                <a:sym typeface="Comfortaa"/>
              </a:rPr>
              <a:t>+ Tính tự tổ chức</a:t>
            </a:r>
          </a:p>
          <a:p>
            <a:pPr>
              <a:lnSpc>
                <a:spcPct val="150000"/>
              </a:lnSpc>
              <a:buClr>
                <a:srgbClr val="434343"/>
              </a:buClr>
              <a:buSzPts val="1400"/>
            </a:pPr>
            <a:r>
              <a:rPr lang="vi-VN" sz="1800">
                <a:solidFill>
                  <a:schemeClr val="tx1"/>
                </a:solidFill>
                <a:latin typeface="Times New Roman" panose="02020603050405020304" pitchFamily="18" charset="0"/>
                <a:cs typeface="Times New Roman" panose="02020603050405020304" pitchFamily="18" charset="0"/>
                <a:sym typeface="Comfortaa"/>
              </a:rPr>
              <a:t>+ Quản lý tiến trình thực tiễn</a:t>
            </a:r>
          </a:p>
          <a:p>
            <a:pPr>
              <a:lnSpc>
                <a:spcPct val="150000"/>
              </a:lnSpc>
              <a:buClr>
                <a:srgbClr val="434343"/>
              </a:buClr>
              <a:buSzPts val="1400"/>
            </a:pPr>
            <a:r>
              <a:rPr lang="vi-VN" sz="1800">
                <a:solidFill>
                  <a:schemeClr val="tx1"/>
                </a:solidFill>
                <a:latin typeface="Times New Roman" panose="02020603050405020304" pitchFamily="18" charset="0"/>
                <a:cs typeface="Times New Roman" panose="02020603050405020304" pitchFamily="18" charset="0"/>
                <a:sym typeface="Comfortaa"/>
              </a:rPr>
              <a:t>+ Giao tiếp trực diện</a:t>
            </a:r>
          </a:p>
          <a:p>
            <a:pPr>
              <a:lnSpc>
                <a:spcPct val="150000"/>
              </a:lnSpc>
              <a:buClr>
                <a:srgbClr val="434343"/>
              </a:buClr>
              <a:buSzPts val="1400"/>
            </a:pPr>
            <a:r>
              <a:rPr lang="vi-VN" sz="1800">
                <a:solidFill>
                  <a:schemeClr val="tx1"/>
                </a:solidFill>
                <a:latin typeface="Times New Roman" panose="02020603050405020304" pitchFamily="18" charset="0"/>
                <a:cs typeface="Times New Roman" panose="02020603050405020304" pitchFamily="18" charset="0"/>
                <a:sym typeface="Comfortaa"/>
              </a:rPr>
              <a:t>+ Phát triển dựa trên giá trị</a:t>
            </a:r>
          </a:p>
        </p:txBody>
      </p:sp>
      <p:sp>
        <p:nvSpPr>
          <p:cNvPr id="3" name="TextBox 2">
            <a:extLst>
              <a:ext uri="{FF2B5EF4-FFF2-40B4-BE49-F238E27FC236}">
                <a16:creationId xmlns:a16="http://schemas.microsoft.com/office/drawing/2014/main" id="{C0FE7830-7E5E-F3F8-8B07-E7309913F7C3}"/>
              </a:ext>
            </a:extLst>
          </p:cNvPr>
          <p:cNvSpPr txBox="1"/>
          <p:nvPr/>
        </p:nvSpPr>
        <p:spPr>
          <a:xfrm>
            <a:off x="569152" y="1401191"/>
            <a:ext cx="8326766" cy="458074"/>
          </a:xfrm>
          <a:prstGeom prst="rect">
            <a:avLst/>
          </a:prstGeom>
          <a:noFill/>
        </p:spPr>
        <p:txBody>
          <a:bodyPr wrap="square" rtlCol="0">
            <a:spAutoFit/>
          </a:bodyPr>
          <a:lstStyle/>
          <a:p>
            <a:pPr>
              <a:lnSpc>
                <a:spcPct val="150000"/>
              </a:lnSpc>
              <a:buClr>
                <a:srgbClr val="434343"/>
              </a:buClr>
              <a:buSzPts val="1400"/>
            </a:pPr>
            <a:r>
              <a:rPr lang="vi-VN" sz="1800" b="1">
                <a:solidFill>
                  <a:schemeClr val="tx1"/>
                </a:solidFill>
                <a:latin typeface="Times New Roman" panose="02020603050405020304" pitchFamily="18" charset="0"/>
                <a:cs typeface="Times New Roman" panose="02020603050405020304" pitchFamily="18" charset="0"/>
                <a:sym typeface="Comfortaa"/>
              </a:rPr>
              <a:t>- Đặc điểm của Agile			</a:t>
            </a:r>
            <a:endParaRPr lang="en-US" sz="1800" b="1">
              <a:solidFill>
                <a:schemeClr val="tx1"/>
              </a:solidFill>
              <a:latin typeface="Times New Roman" panose="02020603050405020304" pitchFamily="18" charset="0"/>
              <a:cs typeface="Times New Roman" panose="02020603050405020304" pitchFamily="18" charset="0"/>
              <a:sym typeface="Comfortaa"/>
            </a:endParaRPr>
          </a:p>
        </p:txBody>
      </p:sp>
    </p:spTree>
    <p:extLst>
      <p:ext uri="{BB962C8B-B14F-4D97-AF65-F5344CB8AC3E}">
        <p14:creationId xmlns:p14="http://schemas.microsoft.com/office/powerpoint/2010/main" val="4274429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4 QUY TRÌNH PHÁT TRIỂN </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1" y="802766"/>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4.1 Phương pháp Scrum </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r>
              <a:rPr lang="fr-FR"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rPr>
              <a:t>Scrum là một khung quản lý được các đội ngũ sử dụng để tự tổ chức và hoạt động vì một mục tiêu chung. Khung này mô tả một loạt các cuộc họp, công cụ và vai trò để bàn giao dự án hiệu quả.</a:t>
            </a:r>
            <a:endParaRPr lang="vi-VN" sz="1800" b="1">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1800" b="1">
                <a:solidFill>
                  <a:schemeClr val="tx1"/>
                </a:solidFill>
                <a:latin typeface="Times New Roman" panose="02020603050405020304" pitchFamily="18" charset="0"/>
                <a:cs typeface="Times New Roman" panose="02020603050405020304" pitchFamily="18" charset="0"/>
                <a:sym typeface="Comfortaa"/>
              </a:rPr>
              <a:t>      - Đặc điểm của Scrum</a:t>
            </a:r>
          </a:p>
          <a:p>
            <a:pPr marL="0" indent="0">
              <a:lnSpc>
                <a:spcPct val="150000"/>
              </a:lnSpc>
              <a:buNone/>
            </a:pP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60"/>
          <p:cNvGrpSpPr/>
          <p:nvPr/>
        </p:nvGrpSpPr>
        <p:grpSpPr>
          <a:xfrm rot="-1130991" flipH="1">
            <a:off x="4134722" y="4303983"/>
            <a:ext cx="874559" cy="1481121"/>
            <a:chOff x="-117729" y="1733810"/>
            <a:chExt cx="874530" cy="1481072"/>
          </a:xfrm>
        </p:grpSpPr>
        <p:sp>
          <p:nvSpPr>
            <p:cNvPr id="1370" name="Google Shape;1370;p6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7265DD7B-42D2-BCDD-33E8-C7CB60464407}"/>
              </a:ext>
            </a:extLst>
          </p:cNvPr>
          <p:cNvSpPr txBox="1"/>
          <p:nvPr/>
        </p:nvSpPr>
        <p:spPr>
          <a:xfrm>
            <a:off x="662439" y="3002478"/>
            <a:ext cx="2891417" cy="1289071"/>
          </a:xfrm>
          <a:prstGeom prst="rect">
            <a:avLst/>
          </a:prstGeom>
          <a:noFill/>
        </p:spPr>
        <p:txBody>
          <a:bodyPr wrap="square" rtlCol="0">
            <a:spAutoFit/>
          </a:bodyPr>
          <a:lstStyle/>
          <a:p>
            <a:pPr>
              <a:lnSpc>
                <a:spcPct val="150000"/>
              </a:lnSpc>
              <a:buClr>
                <a:srgbClr val="434343"/>
              </a:buClr>
              <a:buSzPts val="1400"/>
            </a:pPr>
            <a:r>
              <a:rPr lang="vi-VN" sz="1800">
                <a:solidFill>
                  <a:schemeClr val="tx1"/>
                </a:solidFill>
                <a:latin typeface="Times New Roman" panose="02020603050405020304" pitchFamily="18" charset="0"/>
                <a:cs typeface="Times New Roman" panose="02020603050405020304" pitchFamily="18" charset="0"/>
                <a:sym typeface="Comfortaa"/>
              </a:rPr>
              <a:t>+ Tính minh bạch</a:t>
            </a:r>
          </a:p>
          <a:p>
            <a:pPr>
              <a:lnSpc>
                <a:spcPct val="150000"/>
              </a:lnSpc>
              <a:buClr>
                <a:srgbClr val="434343"/>
              </a:buClr>
              <a:buSzPts val="1400"/>
            </a:pPr>
            <a:r>
              <a:rPr lang="vi-VN" sz="1800">
                <a:solidFill>
                  <a:schemeClr val="tx1"/>
                </a:solidFill>
                <a:latin typeface="Times New Roman" panose="02020603050405020304" pitchFamily="18" charset="0"/>
                <a:cs typeface="Times New Roman" panose="02020603050405020304" pitchFamily="18" charset="0"/>
                <a:sym typeface="Comfortaa"/>
              </a:rPr>
              <a:t>+ Tính kiểm tra</a:t>
            </a:r>
          </a:p>
          <a:p>
            <a:pPr>
              <a:lnSpc>
                <a:spcPct val="150000"/>
              </a:lnSpc>
              <a:buClr>
                <a:srgbClr val="434343"/>
              </a:buClr>
              <a:buSzPts val="1400"/>
            </a:pPr>
            <a:r>
              <a:rPr lang="vi-VN" sz="1800">
                <a:solidFill>
                  <a:schemeClr val="tx1"/>
                </a:solidFill>
                <a:latin typeface="Times New Roman" panose="02020603050405020304" pitchFamily="18" charset="0"/>
                <a:cs typeface="Times New Roman" panose="02020603050405020304" pitchFamily="18" charset="0"/>
                <a:sym typeface="Comfortaa"/>
              </a:rPr>
              <a:t>+ Tính thích ứng</a:t>
            </a:r>
          </a:p>
        </p:txBody>
      </p:sp>
    </p:spTree>
    <p:extLst>
      <p:ext uri="{BB962C8B-B14F-4D97-AF65-F5344CB8AC3E}">
        <p14:creationId xmlns:p14="http://schemas.microsoft.com/office/powerpoint/2010/main" val="147254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4 QUY TRÌNH PHÁT TRIỂN </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1" y="802766"/>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4.2 Sơ đồ quy trình phát triển</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 Lập Product backlog</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706E29AC-5F12-31F8-7DBB-5CFD26288C33}"/>
              </a:ext>
            </a:extLst>
          </p:cNvPr>
          <p:cNvPicPr>
            <a:picLocks noChangeAspect="1"/>
          </p:cNvPicPr>
          <p:nvPr/>
        </p:nvPicPr>
        <p:blipFill>
          <a:blip r:embed="rId3"/>
          <a:stretch>
            <a:fillRect/>
          </a:stretch>
        </p:blipFill>
        <p:spPr>
          <a:xfrm>
            <a:off x="1180064" y="2162522"/>
            <a:ext cx="6885942" cy="2059832"/>
          </a:xfrm>
          <a:prstGeom prst="rect">
            <a:avLst/>
          </a:prstGeom>
        </p:spPr>
      </p:pic>
    </p:spTree>
    <p:extLst>
      <p:ext uri="{BB962C8B-B14F-4D97-AF65-F5344CB8AC3E}">
        <p14:creationId xmlns:p14="http://schemas.microsoft.com/office/powerpoint/2010/main" val="321367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4 QUY TRÌNH PHÁT TRIỂN </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1" y="802766"/>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4.2 Sơ đồ quy trình phát triển</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 Sprint Backlog.</a:t>
            </a:r>
          </a:p>
          <a:p>
            <a:pPr marL="0" indent="0">
              <a:lnSpc>
                <a:spcPct val="150000"/>
              </a:lnSpc>
              <a:buNone/>
            </a:pPr>
            <a:r>
              <a:rPr lang="vi-VN" sz="2000" b="1" smtClean="0">
                <a:solidFill>
                  <a:schemeClr val="tx1"/>
                </a:solidFill>
                <a:latin typeface="Times New Roman" panose="02020603050405020304" pitchFamily="18" charset="0"/>
                <a:cs typeface="Times New Roman" panose="02020603050405020304" pitchFamily="18" charset="0"/>
              </a:rPr>
              <a:t>  </a:t>
            </a:r>
            <a:endParaRPr lang="vi-VN" sz="2000" b="1">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094E23A-6BBA-7A73-A2B6-BAB0C5CA5B66}"/>
              </a:ext>
            </a:extLst>
          </p:cNvPr>
          <p:cNvPicPr>
            <a:picLocks noChangeAspect="1"/>
          </p:cNvPicPr>
          <p:nvPr/>
        </p:nvPicPr>
        <p:blipFill>
          <a:blip r:embed="rId3"/>
          <a:stretch>
            <a:fillRect/>
          </a:stretch>
        </p:blipFill>
        <p:spPr>
          <a:xfrm>
            <a:off x="1483298" y="2036838"/>
            <a:ext cx="7189157" cy="2473911"/>
          </a:xfrm>
          <a:prstGeom prst="rect">
            <a:avLst/>
          </a:prstGeom>
        </p:spPr>
      </p:pic>
    </p:spTree>
    <p:extLst>
      <p:ext uri="{BB962C8B-B14F-4D97-AF65-F5344CB8AC3E}">
        <p14:creationId xmlns:p14="http://schemas.microsoft.com/office/powerpoint/2010/main" val="766088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4 QUY TRÌNH PHÁT TRIỂN </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1" y="802766"/>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4.2 Sơ đồ quy trình phát triển</a:t>
            </a:r>
          </a:p>
          <a:p>
            <a:pPr marL="0" indent="0">
              <a:lnSpc>
                <a:spcPct val="150000"/>
              </a:lnSpc>
              <a:buNone/>
            </a:pPr>
            <a:r>
              <a:rPr lang="en-US" sz="2000" b="1" smtClean="0">
                <a:solidFill>
                  <a:schemeClr val="tx1"/>
                </a:solidFill>
                <a:latin typeface="Times New Roman" panose="02020603050405020304" pitchFamily="18" charset="0"/>
                <a:cs typeface="Times New Roman" panose="02020603050405020304" pitchFamily="18" charset="0"/>
              </a:rPr>
              <a:t>-</a:t>
            </a:r>
            <a:r>
              <a:rPr lang="vi-VN" sz="2000" b="1" smtClean="0">
                <a:solidFill>
                  <a:schemeClr val="tx1"/>
                </a:solidFill>
                <a:latin typeface="Times New Roman" panose="02020603050405020304" pitchFamily="18" charset="0"/>
                <a:cs typeface="Times New Roman" panose="02020603050405020304" pitchFamily="18" charset="0"/>
              </a:rPr>
              <a:t>Sprint Planning</a:t>
            </a:r>
            <a:endParaRPr lang="vi-VN" sz="2000" b="1">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2000" b="1">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smtClean="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en-US" sz="2000" b="1" smtClean="0">
                <a:solidFill>
                  <a:schemeClr val="tx1"/>
                </a:solidFill>
                <a:latin typeface="Times New Roman" panose="02020603050405020304" pitchFamily="18" charset="0"/>
                <a:cs typeface="Times New Roman" panose="02020603050405020304" pitchFamily="18" charset="0"/>
              </a:rPr>
              <a:t>-</a:t>
            </a:r>
            <a:r>
              <a:rPr lang="vi-VN" sz="2000" b="1" smtClean="0">
                <a:solidFill>
                  <a:schemeClr val="tx1"/>
                </a:solidFill>
                <a:latin typeface="Times New Roman" panose="02020603050405020304" pitchFamily="18" charset="0"/>
                <a:cs typeface="Times New Roman" panose="02020603050405020304" pitchFamily="18" charset="0"/>
              </a:rPr>
              <a:t>Sprint </a:t>
            </a:r>
            <a:r>
              <a:rPr lang="vi-VN" sz="2000" b="1">
                <a:solidFill>
                  <a:schemeClr val="tx1"/>
                </a:solidFill>
                <a:latin typeface="Times New Roman" panose="02020603050405020304" pitchFamily="18" charset="0"/>
                <a:cs typeface="Times New Roman" panose="02020603050405020304" pitchFamily="18" charset="0"/>
              </a:rPr>
              <a:t>Review.</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80AE49BD-13F3-1C00-DDD1-ED2F15D307D2}"/>
              </a:ext>
            </a:extLst>
          </p:cNvPr>
          <p:cNvPicPr>
            <a:picLocks noChangeAspect="1"/>
          </p:cNvPicPr>
          <p:nvPr/>
        </p:nvPicPr>
        <p:blipFill>
          <a:blip r:embed="rId3"/>
          <a:stretch>
            <a:fillRect/>
          </a:stretch>
        </p:blipFill>
        <p:spPr>
          <a:xfrm>
            <a:off x="1029936" y="1814912"/>
            <a:ext cx="7117200" cy="788522"/>
          </a:xfrm>
          <a:prstGeom prst="rect">
            <a:avLst/>
          </a:prstGeom>
        </p:spPr>
      </p:pic>
      <p:pic>
        <p:nvPicPr>
          <p:cNvPr id="4" name="Picture 3">
            <a:extLst>
              <a:ext uri="{FF2B5EF4-FFF2-40B4-BE49-F238E27FC236}">
                <a16:creationId xmlns:a16="http://schemas.microsoft.com/office/drawing/2014/main" id="{60C76CD2-1D65-ADEC-7CB2-79A2C88F3E8A}"/>
              </a:ext>
            </a:extLst>
          </p:cNvPr>
          <p:cNvPicPr>
            <a:picLocks noChangeAspect="1"/>
          </p:cNvPicPr>
          <p:nvPr/>
        </p:nvPicPr>
        <p:blipFill>
          <a:blip r:embed="rId4"/>
          <a:stretch>
            <a:fillRect/>
          </a:stretch>
        </p:blipFill>
        <p:spPr>
          <a:xfrm>
            <a:off x="1126188" y="3188045"/>
            <a:ext cx="6124843" cy="1915625"/>
          </a:xfrm>
          <a:prstGeom prst="rect">
            <a:avLst/>
          </a:prstGeom>
        </p:spPr>
      </p:pic>
    </p:spTree>
    <p:extLst>
      <p:ext uri="{BB962C8B-B14F-4D97-AF65-F5344CB8AC3E}">
        <p14:creationId xmlns:p14="http://schemas.microsoft.com/office/powerpoint/2010/main" val="4105973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85776"/>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4 QUY TRÌNH PHÁT TRIỂN </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1" y="802766"/>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smtClean="0">
                <a:solidFill>
                  <a:schemeClr val="tx1"/>
                </a:solidFill>
                <a:latin typeface="Times New Roman" panose="02020603050405020304" pitchFamily="18" charset="0"/>
                <a:cs typeface="Times New Roman" panose="02020603050405020304" pitchFamily="18" charset="0"/>
              </a:rPr>
              <a:t>- </a:t>
            </a:r>
            <a:r>
              <a:rPr lang="vi-VN" sz="2000" b="1">
                <a:solidFill>
                  <a:schemeClr val="tx1"/>
                </a:solidFill>
                <a:latin typeface="Times New Roman" panose="02020603050405020304" pitchFamily="18" charset="0"/>
                <a:cs typeface="Times New Roman" panose="02020603050405020304" pitchFamily="18" charset="0"/>
              </a:rPr>
              <a:t>Sprint Retrospective</a:t>
            </a:r>
          </a:p>
          <a:p>
            <a:pPr marL="0" indent="0">
              <a:lnSpc>
                <a:spcPct val="150000"/>
              </a:lnSpc>
              <a:buNone/>
            </a:pPr>
            <a:endParaRPr lang="vi-VN" sz="2000" b="1">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2000" b="1">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FC2743D-15D3-223F-9B47-E171B8A93AA1}"/>
              </a:ext>
            </a:extLst>
          </p:cNvPr>
          <p:cNvPicPr>
            <a:picLocks noChangeAspect="1"/>
          </p:cNvPicPr>
          <p:nvPr/>
        </p:nvPicPr>
        <p:blipFill>
          <a:blip r:embed="rId3"/>
          <a:stretch>
            <a:fillRect/>
          </a:stretch>
        </p:blipFill>
        <p:spPr>
          <a:xfrm>
            <a:off x="2366604" y="1452550"/>
            <a:ext cx="5387737" cy="809414"/>
          </a:xfrm>
          <a:prstGeom prst="rect">
            <a:avLst/>
          </a:prstGeom>
        </p:spPr>
      </p:pic>
      <p:pic>
        <p:nvPicPr>
          <p:cNvPr id="5" name="Picture 4">
            <a:extLst>
              <a:ext uri="{FF2B5EF4-FFF2-40B4-BE49-F238E27FC236}">
                <a16:creationId xmlns:a16="http://schemas.microsoft.com/office/drawing/2014/main" id="{D401208A-E301-CE00-AF3F-8C8FB376B181}"/>
              </a:ext>
            </a:extLst>
          </p:cNvPr>
          <p:cNvPicPr>
            <a:picLocks noChangeAspect="1"/>
          </p:cNvPicPr>
          <p:nvPr/>
        </p:nvPicPr>
        <p:blipFill>
          <a:blip r:embed="rId4"/>
          <a:stretch>
            <a:fillRect/>
          </a:stretch>
        </p:blipFill>
        <p:spPr>
          <a:xfrm>
            <a:off x="2366604" y="2973133"/>
            <a:ext cx="5387733" cy="2159033"/>
          </a:xfrm>
          <a:prstGeom prst="rect">
            <a:avLst/>
          </a:prstGeom>
        </p:spPr>
      </p:pic>
      <p:sp>
        <p:nvSpPr>
          <p:cNvPr id="2" name="Rectangle 1"/>
          <p:cNvSpPr/>
          <p:nvPr/>
        </p:nvSpPr>
        <p:spPr>
          <a:xfrm>
            <a:off x="297633" y="443046"/>
            <a:ext cx="3438762" cy="498663"/>
          </a:xfrm>
          <a:prstGeom prst="rect">
            <a:avLst/>
          </a:prstGeom>
        </p:spPr>
        <p:txBody>
          <a:bodyPr wrap="none">
            <a:spAutoFit/>
          </a:bodyPr>
          <a:lstStyle/>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4.2 Sơ đồ quy trình phát triển</a:t>
            </a:r>
          </a:p>
        </p:txBody>
      </p:sp>
      <p:sp>
        <p:nvSpPr>
          <p:cNvPr id="4" name="Rectangle 3"/>
          <p:cNvSpPr/>
          <p:nvPr/>
        </p:nvSpPr>
        <p:spPr>
          <a:xfrm>
            <a:off x="248081" y="2424922"/>
            <a:ext cx="2419252" cy="400110"/>
          </a:xfrm>
          <a:prstGeom prst="rect">
            <a:avLst/>
          </a:prstGeom>
        </p:spPr>
        <p:txBody>
          <a:bodyPr wrap="none">
            <a:spAutoFit/>
          </a:bodyPr>
          <a:lstStyle/>
          <a:p>
            <a:r>
              <a:rPr lang="en-US" sz="2000" b="1" smtClean="0">
                <a:latin typeface="Times New Roman" panose="02020603050405020304" pitchFamily="18" charset="0"/>
                <a:ea typeface="Times New Roman" panose="02020603050405020304" pitchFamily="18" charset="0"/>
              </a:rPr>
              <a:t>- Product Increment</a:t>
            </a:r>
            <a:endParaRPr lang="en-US" sz="2000"/>
          </a:p>
        </p:txBody>
      </p:sp>
    </p:spTree>
    <p:extLst>
      <p:ext uri="{BB962C8B-B14F-4D97-AF65-F5344CB8AC3E}">
        <p14:creationId xmlns:p14="http://schemas.microsoft.com/office/powerpoint/2010/main" val="655549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4 QUY TRÌNH PHÁT TRIỂN </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1" y="802766"/>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4.3 Công cụ hỗ trợ phát triển</a:t>
            </a:r>
          </a:p>
          <a:p>
            <a:pPr marL="0" indent="0">
              <a:lnSpc>
                <a:spcPct val="150000"/>
              </a:lnSpc>
              <a:buNone/>
            </a:pPr>
            <a:r>
              <a:rPr lang="vi-VN" sz="1800">
                <a:solidFill>
                  <a:schemeClr val="tx1"/>
                </a:solidFill>
                <a:latin typeface="Times New Roman" panose="02020603050405020304" pitchFamily="18" charset="0"/>
                <a:cs typeface="Times New Roman" panose="02020603050405020304" pitchFamily="18" charset="0"/>
              </a:rPr>
              <a:t>     - Công cụ lập trình: VSCode</a:t>
            </a:r>
          </a:p>
          <a:p>
            <a:pPr marL="0" indent="0">
              <a:lnSpc>
                <a:spcPct val="150000"/>
              </a:lnSpc>
              <a:buNone/>
            </a:pPr>
            <a:r>
              <a:rPr lang="vi-VN" sz="1800">
                <a:solidFill>
                  <a:schemeClr val="tx1"/>
                </a:solidFill>
                <a:latin typeface="Times New Roman" panose="02020603050405020304" pitchFamily="18" charset="0"/>
                <a:cs typeface="Times New Roman" panose="02020603050405020304" pitchFamily="18" charset="0"/>
              </a:rPr>
              <a:t>     - Cơ sở dữ liệu: Các hệ quản trị cơ sở dữ liệu như là MySQL,</a:t>
            </a:r>
            <a:r>
              <a:rPr lang="en-US" sz="1800">
                <a:solidFill>
                  <a:srgbClr val="000000"/>
                </a:solidFill>
                <a:effectLst/>
                <a:latin typeface="Times New Roman" panose="02020603050405020304" pitchFamily="18" charset="0"/>
                <a:ea typeface="Times New Roman" panose="02020603050405020304" pitchFamily="18" charset="0"/>
              </a:rPr>
              <a:t> </a:t>
            </a:r>
            <a:r>
              <a:rPr lang="en-US" sz="1800">
                <a:solidFill>
                  <a:schemeClr val="tx1"/>
                </a:solidFill>
                <a:effectLst/>
                <a:latin typeface="Times New Roman" panose="02020603050405020304" pitchFamily="18" charset="0"/>
                <a:ea typeface="Times New Roman" panose="02020603050405020304" pitchFamily="18" charset="0"/>
              </a:rPr>
              <a:t>PostgreSQL hoặc SQL </a:t>
            </a:r>
            <a:r>
              <a:rPr lang="vi-VN" sz="1800">
                <a:solidFill>
                  <a:schemeClr val="tx1"/>
                </a:solidFill>
                <a:effectLst/>
                <a:latin typeface="Times New Roman" panose="02020603050405020304" pitchFamily="18" charset="0"/>
                <a:ea typeface="Times New Roman" panose="02020603050405020304" pitchFamily="18" charset="0"/>
              </a:rPr>
              <a:t>Server. </a:t>
            </a:r>
          </a:p>
          <a:p>
            <a:pPr marL="0" indent="0">
              <a:lnSpc>
                <a:spcPct val="150000"/>
              </a:lnSpc>
              <a:buNone/>
            </a:pPr>
            <a:r>
              <a:rPr lang="vi-VN" sz="1800">
                <a:solidFill>
                  <a:schemeClr val="tx1"/>
                </a:solidFill>
                <a:latin typeface="Times New Roman" panose="02020603050405020304" pitchFamily="18" charset="0"/>
                <a:cs typeface="Times New Roman" panose="02020603050405020304" pitchFamily="18" charset="0"/>
              </a:rPr>
              <a:t>      - Ngôn ngữ và công nghệ: PHP, sử dụng HTML, CSS, JavaScript, các framework</a:t>
            </a:r>
          </a:p>
          <a:p>
            <a:pPr marL="0" indent="0">
              <a:lnSpc>
                <a:spcPct val="150000"/>
              </a:lnSpc>
              <a:buNone/>
            </a:pPr>
            <a:r>
              <a:rPr lang="vi-VN" sz="1800">
                <a:solidFill>
                  <a:schemeClr val="tx1"/>
                </a:solidFill>
                <a:latin typeface="Times New Roman" panose="02020603050405020304" pitchFamily="18" charset="0"/>
                <a:cs typeface="Times New Roman" panose="02020603050405020304" pitchFamily="18" charset="0"/>
              </a:rPr>
              <a:t>      - Công cụ hỗ trợ SCM và làm việc cộng tác: Git, GitHub và Monday.com</a:t>
            </a:r>
          </a:p>
          <a:p>
            <a:pPr marL="0" indent="0">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61892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grpSp>
        <p:nvGrpSpPr>
          <p:cNvPr id="1055" name="Google Shape;1055;p54"/>
          <p:cNvGrpSpPr/>
          <p:nvPr/>
        </p:nvGrpSpPr>
        <p:grpSpPr>
          <a:xfrm>
            <a:off x="958400" y="3231491"/>
            <a:ext cx="2591302" cy="478961"/>
            <a:chOff x="958400" y="769759"/>
            <a:chExt cx="2591302" cy="1521320"/>
          </a:xfrm>
        </p:grpSpPr>
        <p:sp>
          <p:nvSpPr>
            <p:cNvPr id="1057" name="Google Shape;1057;p54"/>
            <p:cNvSpPr/>
            <p:nvPr/>
          </p:nvSpPr>
          <p:spPr>
            <a:xfrm rot="-876773" flipH="1">
              <a:off x="3212730" y="1460677"/>
              <a:ext cx="336972" cy="830402"/>
            </a:xfrm>
            <a:custGeom>
              <a:avLst/>
              <a:gdLst/>
              <a:ahLst/>
              <a:cxnLst/>
              <a:rect l="l" t="t" r="r" b="b"/>
              <a:pathLst>
                <a:path w="15408" h="37970" extrusionOk="0">
                  <a:moveTo>
                    <a:pt x="12704" y="1"/>
                  </a:moveTo>
                  <a:cubicBezTo>
                    <a:pt x="12161" y="1"/>
                    <a:pt x="11591" y="396"/>
                    <a:pt x="11208" y="832"/>
                  </a:cubicBezTo>
                  <a:cubicBezTo>
                    <a:pt x="9884" y="2384"/>
                    <a:pt x="9450" y="4621"/>
                    <a:pt x="10112" y="6539"/>
                  </a:cubicBezTo>
                  <a:cubicBezTo>
                    <a:pt x="10226" y="6881"/>
                    <a:pt x="10340" y="7474"/>
                    <a:pt x="10500" y="8045"/>
                  </a:cubicBezTo>
                  <a:cubicBezTo>
                    <a:pt x="10592" y="8365"/>
                    <a:pt x="10728" y="8707"/>
                    <a:pt x="11025" y="8867"/>
                  </a:cubicBezTo>
                  <a:cubicBezTo>
                    <a:pt x="11126" y="8913"/>
                    <a:pt x="11235" y="8934"/>
                    <a:pt x="11347" y="8934"/>
                  </a:cubicBezTo>
                  <a:cubicBezTo>
                    <a:pt x="11563" y="8934"/>
                    <a:pt x="11788" y="8858"/>
                    <a:pt x="11984" y="8753"/>
                  </a:cubicBezTo>
                  <a:cubicBezTo>
                    <a:pt x="13057" y="8205"/>
                    <a:pt x="13650" y="6812"/>
                    <a:pt x="13308" y="5626"/>
                  </a:cubicBezTo>
                  <a:cubicBezTo>
                    <a:pt x="13194" y="5283"/>
                    <a:pt x="13011" y="4941"/>
                    <a:pt x="12965" y="4576"/>
                  </a:cubicBezTo>
                  <a:cubicBezTo>
                    <a:pt x="12851" y="3777"/>
                    <a:pt x="13308" y="3023"/>
                    <a:pt x="13604" y="2293"/>
                  </a:cubicBezTo>
                  <a:cubicBezTo>
                    <a:pt x="13901" y="1540"/>
                    <a:pt x="13901" y="490"/>
                    <a:pt x="13194" y="125"/>
                  </a:cubicBezTo>
                  <a:cubicBezTo>
                    <a:pt x="13037" y="38"/>
                    <a:pt x="12872" y="1"/>
                    <a:pt x="12704" y="1"/>
                  </a:cubicBezTo>
                  <a:close/>
                  <a:moveTo>
                    <a:pt x="12346" y="25709"/>
                  </a:moveTo>
                  <a:cubicBezTo>
                    <a:pt x="11697" y="25709"/>
                    <a:pt x="11102" y="26151"/>
                    <a:pt x="10797" y="26739"/>
                  </a:cubicBezTo>
                  <a:cubicBezTo>
                    <a:pt x="10477" y="27332"/>
                    <a:pt x="10455" y="28063"/>
                    <a:pt x="10546" y="28748"/>
                  </a:cubicBezTo>
                  <a:cubicBezTo>
                    <a:pt x="10637" y="29546"/>
                    <a:pt x="10911" y="30368"/>
                    <a:pt x="11436" y="30984"/>
                  </a:cubicBezTo>
                  <a:cubicBezTo>
                    <a:pt x="11924" y="31579"/>
                    <a:pt x="12650" y="31996"/>
                    <a:pt x="13392" y="31996"/>
                  </a:cubicBezTo>
                  <a:cubicBezTo>
                    <a:pt x="13448" y="31996"/>
                    <a:pt x="13503" y="31994"/>
                    <a:pt x="13559" y="31989"/>
                  </a:cubicBezTo>
                  <a:cubicBezTo>
                    <a:pt x="14700" y="31920"/>
                    <a:pt x="15408" y="30779"/>
                    <a:pt x="15385" y="29820"/>
                  </a:cubicBezTo>
                  <a:cubicBezTo>
                    <a:pt x="15362" y="28862"/>
                    <a:pt x="14814" y="27994"/>
                    <a:pt x="14266" y="27195"/>
                  </a:cubicBezTo>
                  <a:cubicBezTo>
                    <a:pt x="13810" y="26511"/>
                    <a:pt x="13262" y="25780"/>
                    <a:pt x="12440" y="25712"/>
                  </a:cubicBezTo>
                  <a:cubicBezTo>
                    <a:pt x="12409" y="25710"/>
                    <a:pt x="12377" y="25709"/>
                    <a:pt x="12346" y="25709"/>
                  </a:cubicBezTo>
                  <a:close/>
                  <a:moveTo>
                    <a:pt x="5673" y="4283"/>
                  </a:moveTo>
                  <a:cubicBezTo>
                    <a:pt x="5173" y="4283"/>
                    <a:pt x="4665" y="4409"/>
                    <a:pt x="4223" y="4644"/>
                  </a:cubicBezTo>
                  <a:cubicBezTo>
                    <a:pt x="3196" y="5169"/>
                    <a:pt x="2489" y="6173"/>
                    <a:pt x="1941" y="7201"/>
                  </a:cubicBezTo>
                  <a:cubicBezTo>
                    <a:pt x="480" y="9962"/>
                    <a:pt x="1" y="13158"/>
                    <a:pt x="69" y="16285"/>
                  </a:cubicBezTo>
                  <a:cubicBezTo>
                    <a:pt x="229" y="24571"/>
                    <a:pt x="4178" y="32696"/>
                    <a:pt x="10569" y="37969"/>
                  </a:cubicBezTo>
                  <a:cubicBezTo>
                    <a:pt x="10578" y="37969"/>
                    <a:pt x="10588" y="37969"/>
                    <a:pt x="10598" y="37969"/>
                  </a:cubicBezTo>
                  <a:cubicBezTo>
                    <a:pt x="11497" y="37969"/>
                    <a:pt x="12211" y="36932"/>
                    <a:pt x="12121" y="36029"/>
                  </a:cubicBezTo>
                  <a:cubicBezTo>
                    <a:pt x="12030" y="35116"/>
                    <a:pt x="11413" y="34363"/>
                    <a:pt x="10797" y="33655"/>
                  </a:cubicBezTo>
                  <a:cubicBezTo>
                    <a:pt x="7487" y="29798"/>
                    <a:pt x="4200" y="25347"/>
                    <a:pt x="4178" y="20257"/>
                  </a:cubicBezTo>
                  <a:cubicBezTo>
                    <a:pt x="4155" y="16468"/>
                    <a:pt x="5981" y="12930"/>
                    <a:pt x="7442" y="9415"/>
                  </a:cubicBezTo>
                  <a:cubicBezTo>
                    <a:pt x="8058" y="7977"/>
                    <a:pt x="8537" y="6128"/>
                    <a:pt x="7442" y="4986"/>
                  </a:cubicBezTo>
                  <a:cubicBezTo>
                    <a:pt x="6986" y="4505"/>
                    <a:pt x="6337" y="4283"/>
                    <a:pt x="5673" y="4283"/>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rot="-775882" flipH="1">
              <a:off x="958400" y="769759"/>
              <a:ext cx="1870428" cy="612953"/>
            </a:xfrm>
            <a:custGeom>
              <a:avLst/>
              <a:gdLst/>
              <a:ahLst/>
              <a:cxnLst/>
              <a:rect l="l" t="t" r="r" b="b"/>
              <a:pathLst>
                <a:path w="93379" h="30601" extrusionOk="0">
                  <a:moveTo>
                    <a:pt x="23387" y="1"/>
                  </a:moveTo>
                  <a:cubicBezTo>
                    <a:pt x="18934" y="1"/>
                    <a:pt x="14513" y="646"/>
                    <a:pt x="10272" y="2087"/>
                  </a:cubicBezTo>
                  <a:cubicBezTo>
                    <a:pt x="7054" y="3183"/>
                    <a:pt x="3812" y="4849"/>
                    <a:pt x="1941" y="7679"/>
                  </a:cubicBezTo>
                  <a:cubicBezTo>
                    <a:pt x="69" y="10532"/>
                    <a:pt x="1" y="14778"/>
                    <a:pt x="2557" y="17038"/>
                  </a:cubicBezTo>
                  <a:cubicBezTo>
                    <a:pt x="4293" y="18562"/>
                    <a:pt x="6736" y="18869"/>
                    <a:pt x="9067" y="18869"/>
                  </a:cubicBezTo>
                  <a:cubicBezTo>
                    <a:pt x="9249" y="18869"/>
                    <a:pt x="9430" y="18867"/>
                    <a:pt x="9610" y="18864"/>
                  </a:cubicBezTo>
                  <a:cubicBezTo>
                    <a:pt x="15682" y="18727"/>
                    <a:pt x="21685" y="17426"/>
                    <a:pt x="27733" y="17426"/>
                  </a:cubicBezTo>
                  <a:cubicBezTo>
                    <a:pt x="36886" y="17426"/>
                    <a:pt x="45606" y="20393"/>
                    <a:pt x="54028" y="23680"/>
                  </a:cubicBezTo>
                  <a:cubicBezTo>
                    <a:pt x="58251" y="25346"/>
                    <a:pt x="62496" y="27560"/>
                    <a:pt x="66856" y="28793"/>
                  </a:cubicBezTo>
                  <a:cubicBezTo>
                    <a:pt x="70246" y="29736"/>
                    <a:pt x="74852" y="30600"/>
                    <a:pt x="79257" y="30600"/>
                  </a:cubicBezTo>
                  <a:cubicBezTo>
                    <a:pt x="82742" y="30600"/>
                    <a:pt x="86101" y="30059"/>
                    <a:pt x="88631" y="28587"/>
                  </a:cubicBezTo>
                  <a:cubicBezTo>
                    <a:pt x="91507" y="26921"/>
                    <a:pt x="93379" y="23018"/>
                    <a:pt x="91690" y="20142"/>
                  </a:cubicBezTo>
                  <a:cubicBezTo>
                    <a:pt x="90617" y="18339"/>
                    <a:pt x="88449" y="17426"/>
                    <a:pt x="86372" y="17220"/>
                  </a:cubicBezTo>
                  <a:cubicBezTo>
                    <a:pt x="85885" y="17167"/>
                    <a:pt x="85399" y="17146"/>
                    <a:pt x="84913" y="17146"/>
                  </a:cubicBezTo>
                  <a:cubicBezTo>
                    <a:pt x="83300" y="17146"/>
                    <a:pt x="81686" y="17378"/>
                    <a:pt x="80072" y="17448"/>
                  </a:cubicBezTo>
                  <a:cubicBezTo>
                    <a:pt x="79696" y="17464"/>
                    <a:pt x="79322" y="17472"/>
                    <a:pt x="78950" y="17472"/>
                  </a:cubicBezTo>
                  <a:cubicBezTo>
                    <a:pt x="67521" y="17472"/>
                    <a:pt x="57406" y="10172"/>
                    <a:pt x="46907" y="5420"/>
                  </a:cubicBezTo>
                  <a:cubicBezTo>
                    <a:pt x="39550" y="2101"/>
                    <a:pt x="31418" y="1"/>
                    <a:pt x="23387"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54"/>
          <p:cNvSpPr txBox="1">
            <a:spLocks noGrp="1"/>
          </p:cNvSpPr>
          <p:nvPr>
            <p:ph type="ctrTitle"/>
          </p:nvPr>
        </p:nvSpPr>
        <p:spPr>
          <a:xfrm>
            <a:off x="2524865" y="61946"/>
            <a:ext cx="3134441" cy="811111"/>
          </a:xfrm>
          <a:prstGeom prst="rect">
            <a:avLst/>
          </a:prstGeom>
        </p:spPr>
        <p:txBody>
          <a:bodyPr spcFirstLastPara="1" wrap="square" lIns="91425" tIns="91425" rIns="91425" bIns="91425" anchor="t" anchorCtr="0">
            <a:noAutofit/>
          </a:bodyPr>
          <a:lstStyle/>
          <a:p>
            <a:pPr lvl="0">
              <a:lnSpc>
                <a:spcPct val="150000"/>
              </a:lnSpc>
            </a:pPr>
            <a:r>
              <a:rPr lang="vi-VN" sz="1400">
                <a:solidFill>
                  <a:schemeClr val="tx1"/>
                </a:solidFill>
                <a:latin typeface="Times New Roman" panose="02020603050405020304" pitchFamily="18" charset="0"/>
                <a:cs typeface="Arial"/>
                <a:sym typeface="Arial"/>
              </a:rPr>
              <a:t>KHOA KỸ THUẬT VÀ CÔNG NGHỆ</a:t>
            </a:r>
            <a:br>
              <a:rPr lang="vi-VN" sz="1400">
                <a:solidFill>
                  <a:schemeClr val="tx1"/>
                </a:solidFill>
                <a:latin typeface="Times New Roman" panose="02020603050405020304" pitchFamily="18" charset="0"/>
                <a:cs typeface="Arial"/>
                <a:sym typeface="Arial"/>
              </a:rPr>
            </a:br>
            <a:r>
              <a:rPr lang="vi-VN" sz="1200" b="1">
                <a:solidFill>
                  <a:schemeClr val="tx1"/>
                </a:solidFill>
                <a:latin typeface="Times New Roman" panose="02020603050405020304" pitchFamily="18" charset="0"/>
                <a:cs typeface="Arial"/>
                <a:sym typeface="Arial"/>
              </a:rPr>
              <a:t>BỘ MÔN CÔNG NGHỆ THÔNG TIN</a:t>
            </a:r>
            <a:r>
              <a:rPr lang="en-US" sz="1200" b="1">
                <a:solidFill>
                  <a:srgbClr val="000000"/>
                </a:solidFill>
                <a:latin typeface="Arial"/>
                <a:cs typeface="Arial"/>
                <a:sym typeface="Arial"/>
              </a:rPr>
              <a:t/>
            </a:r>
            <a:br>
              <a:rPr lang="en-US" sz="1200" b="1">
                <a:solidFill>
                  <a:srgbClr val="000000"/>
                </a:solidFill>
                <a:latin typeface="Arial"/>
                <a:cs typeface="Arial"/>
                <a:sym typeface="Arial"/>
              </a:rPr>
            </a:br>
            <a:endParaRPr sz="3800">
              <a:solidFill>
                <a:schemeClr val="tx1"/>
              </a:solidFill>
              <a:latin typeface="Times New Roman" panose="02020603050405020304" pitchFamily="18" charset="0"/>
              <a:cs typeface="Times New Roman" panose="02020603050405020304" pitchFamily="18" charset="0"/>
            </a:endParaRPr>
          </a:p>
        </p:txBody>
      </p:sp>
      <p:grpSp>
        <p:nvGrpSpPr>
          <p:cNvPr id="1061" name="Google Shape;1061;p54"/>
          <p:cNvGrpSpPr/>
          <p:nvPr/>
        </p:nvGrpSpPr>
        <p:grpSpPr>
          <a:xfrm rot="17720632">
            <a:off x="7618125" y="2819675"/>
            <a:ext cx="1345280" cy="2123634"/>
            <a:chOff x="-117729" y="1733810"/>
            <a:chExt cx="874530" cy="1481072"/>
          </a:xfrm>
        </p:grpSpPr>
        <p:sp>
          <p:nvSpPr>
            <p:cNvPr id="1062" name="Google Shape;1062;p54"/>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54"/>
          <p:cNvGrpSpPr/>
          <p:nvPr/>
        </p:nvGrpSpPr>
        <p:grpSpPr>
          <a:xfrm rot="20428340" flipH="1">
            <a:off x="7973525" y="512363"/>
            <a:ext cx="490754" cy="887067"/>
            <a:chOff x="2887743" y="2397645"/>
            <a:chExt cx="413267" cy="807808"/>
          </a:xfrm>
        </p:grpSpPr>
        <p:sp>
          <p:nvSpPr>
            <p:cNvPr id="1066" name="Google Shape;1066;p54"/>
            <p:cNvSpPr/>
            <p:nvPr/>
          </p:nvSpPr>
          <p:spPr>
            <a:xfrm flipH="1">
              <a:off x="2887743" y="2397645"/>
              <a:ext cx="413267" cy="383206"/>
            </a:xfrm>
            <a:custGeom>
              <a:avLst/>
              <a:gdLst/>
              <a:ahLst/>
              <a:cxnLst/>
              <a:rect l="l" t="t" r="r" b="b"/>
              <a:pathLst>
                <a:path w="20635" h="19134" extrusionOk="0">
                  <a:moveTo>
                    <a:pt x="1659" y="0"/>
                  </a:moveTo>
                  <a:cubicBezTo>
                    <a:pt x="1240" y="0"/>
                    <a:pt x="840" y="128"/>
                    <a:pt x="571" y="436"/>
                  </a:cubicBezTo>
                  <a:cubicBezTo>
                    <a:pt x="365" y="664"/>
                    <a:pt x="274" y="961"/>
                    <a:pt x="206" y="1258"/>
                  </a:cubicBezTo>
                  <a:cubicBezTo>
                    <a:pt x="0" y="2285"/>
                    <a:pt x="297" y="3449"/>
                    <a:pt x="1096" y="4156"/>
                  </a:cubicBezTo>
                  <a:cubicBezTo>
                    <a:pt x="1554" y="4574"/>
                    <a:pt x="2187" y="4809"/>
                    <a:pt x="2808" y="4809"/>
                  </a:cubicBezTo>
                  <a:cubicBezTo>
                    <a:pt x="3238" y="4809"/>
                    <a:pt x="3662" y="4696"/>
                    <a:pt x="4017" y="4453"/>
                  </a:cubicBezTo>
                  <a:cubicBezTo>
                    <a:pt x="4428" y="4179"/>
                    <a:pt x="4656" y="3609"/>
                    <a:pt x="4679" y="3084"/>
                  </a:cubicBezTo>
                  <a:cubicBezTo>
                    <a:pt x="4702" y="2559"/>
                    <a:pt x="4520" y="2034"/>
                    <a:pt x="4223" y="1600"/>
                  </a:cubicBezTo>
                  <a:cubicBezTo>
                    <a:pt x="3858" y="984"/>
                    <a:pt x="3287" y="504"/>
                    <a:pt x="2625" y="208"/>
                  </a:cubicBezTo>
                  <a:cubicBezTo>
                    <a:pt x="2325" y="78"/>
                    <a:pt x="1986" y="0"/>
                    <a:pt x="1659" y="0"/>
                  </a:cubicBezTo>
                  <a:close/>
                  <a:moveTo>
                    <a:pt x="11251" y="3859"/>
                  </a:moveTo>
                  <a:cubicBezTo>
                    <a:pt x="10960" y="3859"/>
                    <a:pt x="10669" y="3920"/>
                    <a:pt x="10408" y="4042"/>
                  </a:cubicBezTo>
                  <a:cubicBezTo>
                    <a:pt x="9632" y="4407"/>
                    <a:pt x="9107" y="5206"/>
                    <a:pt x="8948" y="6051"/>
                  </a:cubicBezTo>
                  <a:cubicBezTo>
                    <a:pt x="8856" y="6576"/>
                    <a:pt x="8856" y="7147"/>
                    <a:pt x="9062" y="7626"/>
                  </a:cubicBezTo>
                  <a:cubicBezTo>
                    <a:pt x="9267" y="8128"/>
                    <a:pt x="9655" y="8562"/>
                    <a:pt x="10180" y="8721"/>
                  </a:cubicBezTo>
                  <a:cubicBezTo>
                    <a:pt x="10250" y="8730"/>
                    <a:pt x="10321" y="8734"/>
                    <a:pt x="10394" y="8734"/>
                  </a:cubicBezTo>
                  <a:cubicBezTo>
                    <a:pt x="11111" y="8734"/>
                    <a:pt x="11963" y="8332"/>
                    <a:pt x="12440" y="7649"/>
                  </a:cubicBezTo>
                  <a:cubicBezTo>
                    <a:pt x="12691" y="7283"/>
                    <a:pt x="12851" y="6850"/>
                    <a:pt x="12942" y="6416"/>
                  </a:cubicBezTo>
                  <a:cubicBezTo>
                    <a:pt x="13056" y="5800"/>
                    <a:pt x="13079" y="5115"/>
                    <a:pt x="12714" y="4567"/>
                  </a:cubicBezTo>
                  <a:cubicBezTo>
                    <a:pt x="12395" y="4097"/>
                    <a:pt x="11825" y="3859"/>
                    <a:pt x="11251" y="3859"/>
                  </a:cubicBezTo>
                  <a:close/>
                  <a:moveTo>
                    <a:pt x="18751" y="14467"/>
                  </a:moveTo>
                  <a:cubicBezTo>
                    <a:pt x="18305" y="14467"/>
                    <a:pt x="17855" y="14617"/>
                    <a:pt x="17507" y="14884"/>
                  </a:cubicBezTo>
                  <a:cubicBezTo>
                    <a:pt x="16891" y="15318"/>
                    <a:pt x="16526" y="16094"/>
                    <a:pt x="16503" y="16847"/>
                  </a:cubicBezTo>
                  <a:cubicBezTo>
                    <a:pt x="16503" y="17281"/>
                    <a:pt x="16594" y="17715"/>
                    <a:pt x="16822" y="18057"/>
                  </a:cubicBezTo>
                  <a:cubicBezTo>
                    <a:pt x="17051" y="18399"/>
                    <a:pt x="17439" y="18673"/>
                    <a:pt x="17850" y="18673"/>
                  </a:cubicBezTo>
                  <a:cubicBezTo>
                    <a:pt x="17907" y="18676"/>
                    <a:pt x="17966" y="18677"/>
                    <a:pt x="18028" y="18677"/>
                  </a:cubicBezTo>
                  <a:cubicBezTo>
                    <a:pt x="18531" y="18677"/>
                    <a:pt x="19164" y="18583"/>
                    <a:pt x="19653" y="18217"/>
                  </a:cubicBezTo>
                  <a:cubicBezTo>
                    <a:pt x="20223" y="17806"/>
                    <a:pt x="20611" y="17144"/>
                    <a:pt x="20611" y="16436"/>
                  </a:cubicBezTo>
                  <a:cubicBezTo>
                    <a:pt x="20634" y="15752"/>
                    <a:pt x="20269" y="15044"/>
                    <a:pt x="19653" y="14702"/>
                  </a:cubicBezTo>
                  <a:cubicBezTo>
                    <a:pt x="19379" y="14541"/>
                    <a:pt x="19066" y="14467"/>
                    <a:pt x="18751" y="14467"/>
                  </a:cubicBezTo>
                  <a:close/>
                  <a:moveTo>
                    <a:pt x="3642" y="15501"/>
                  </a:moveTo>
                  <a:cubicBezTo>
                    <a:pt x="3206" y="15501"/>
                    <a:pt x="2770" y="15592"/>
                    <a:pt x="2374" y="15774"/>
                  </a:cubicBezTo>
                  <a:cubicBezTo>
                    <a:pt x="1895" y="15980"/>
                    <a:pt x="1438" y="16322"/>
                    <a:pt x="1278" y="16824"/>
                  </a:cubicBezTo>
                  <a:cubicBezTo>
                    <a:pt x="1119" y="17281"/>
                    <a:pt x="1256" y="17829"/>
                    <a:pt x="1529" y="18217"/>
                  </a:cubicBezTo>
                  <a:cubicBezTo>
                    <a:pt x="1826" y="18605"/>
                    <a:pt x="2283" y="18856"/>
                    <a:pt x="2739" y="19016"/>
                  </a:cubicBezTo>
                  <a:cubicBezTo>
                    <a:pt x="3018" y="19094"/>
                    <a:pt x="3308" y="19133"/>
                    <a:pt x="3599" y="19133"/>
                  </a:cubicBezTo>
                  <a:cubicBezTo>
                    <a:pt x="4401" y="19133"/>
                    <a:pt x="5205" y="18838"/>
                    <a:pt x="5775" y="18285"/>
                  </a:cubicBezTo>
                  <a:cubicBezTo>
                    <a:pt x="6117" y="17966"/>
                    <a:pt x="6186" y="17167"/>
                    <a:pt x="5866" y="16596"/>
                  </a:cubicBezTo>
                  <a:cubicBezTo>
                    <a:pt x="5547" y="16026"/>
                    <a:pt x="4930" y="15683"/>
                    <a:pt x="4291" y="15569"/>
                  </a:cubicBezTo>
                  <a:cubicBezTo>
                    <a:pt x="4078" y="15523"/>
                    <a:pt x="3860" y="15501"/>
                    <a:pt x="3642" y="15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flipH="1">
              <a:off x="2901003" y="2405215"/>
              <a:ext cx="384929" cy="800239"/>
            </a:xfrm>
            <a:custGeom>
              <a:avLst/>
              <a:gdLst/>
              <a:ahLst/>
              <a:cxnLst/>
              <a:rect l="l" t="t" r="r" b="b"/>
              <a:pathLst>
                <a:path w="19220" h="39957" extrusionOk="0">
                  <a:moveTo>
                    <a:pt x="123" y="1"/>
                  </a:moveTo>
                  <a:cubicBezTo>
                    <a:pt x="97" y="1"/>
                    <a:pt x="69" y="12"/>
                    <a:pt x="46" y="35"/>
                  </a:cubicBezTo>
                  <a:cubicBezTo>
                    <a:pt x="0" y="58"/>
                    <a:pt x="0" y="126"/>
                    <a:pt x="23" y="172"/>
                  </a:cubicBezTo>
                  <a:cubicBezTo>
                    <a:pt x="4520" y="5536"/>
                    <a:pt x="8354" y="11425"/>
                    <a:pt x="11459" y="17679"/>
                  </a:cubicBezTo>
                  <a:cubicBezTo>
                    <a:pt x="8393" y="17019"/>
                    <a:pt x="5262" y="16690"/>
                    <a:pt x="2121" y="16690"/>
                  </a:cubicBezTo>
                  <a:cubicBezTo>
                    <a:pt x="1566" y="16690"/>
                    <a:pt x="1012" y="16700"/>
                    <a:pt x="457" y="16720"/>
                  </a:cubicBezTo>
                  <a:cubicBezTo>
                    <a:pt x="411" y="16743"/>
                    <a:pt x="366" y="16789"/>
                    <a:pt x="366" y="16834"/>
                  </a:cubicBezTo>
                  <a:cubicBezTo>
                    <a:pt x="366" y="16880"/>
                    <a:pt x="388" y="16926"/>
                    <a:pt x="434" y="16949"/>
                  </a:cubicBezTo>
                  <a:lnTo>
                    <a:pt x="480" y="16949"/>
                  </a:lnTo>
                  <a:cubicBezTo>
                    <a:pt x="1097" y="16922"/>
                    <a:pt x="1715" y="16909"/>
                    <a:pt x="2332" y="16909"/>
                  </a:cubicBezTo>
                  <a:cubicBezTo>
                    <a:pt x="5434" y="16909"/>
                    <a:pt x="8527" y="17245"/>
                    <a:pt x="11573" y="17930"/>
                  </a:cubicBezTo>
                  <a:cubicBezTo>
                    <a:pt x="12531" y="19893"/>
                    <a:pt x="13444" y="21902"/>
                    <a:pt x="14266" y="23956"/>
                  </a:cubicBezTo>
                  <a:cubicBezTo>
                    <a:pt x="14266" y="23979"/>
                    <a:pt x="14266" y="24002"/>
                    <a:pt x="14289" y="24024"/>
                  </a:cubicBezTo>
                  <a:cubicBezTo>
                    <a:pt x="16343" y="29137"/>
                    <a:pt x="17941" y="34456"/>
                    <a:pt x="19014" y="39865"/>
                  </a:cubicBezTo>
                  <a:cubicBezTo>
                    <a:pt x="19014" y="39911"/>
                    <a:pt x="19037" y="39956"/>
                    <a:pt x="19082" y="39956"/>
                  </a:cubicBezTo>
                  <a:lnTo>
                    <a:pt x="19128" y="39956"/>
                  </a:lnTo>
                  <a:cubicBezTo>
                    <a:pt x="19196" y="39956"/>
                    <a:pt x="19219" y="39888"/>
                    <a:pt x="19219" y="39842"/>
                  </a:cubicBezTo>
                  <a:cubicBezTo>
                    <a:pt x="18146" y="34387"/>
                    <a:pt x="16549" y="29069"/>
                    <a:pt x="14472" y="23933"/>
                  </a:cubicBezTo>
                  <a:cubicBezTo>
                    <a:pt x="14791" y="22404"/>
                    <a:pt x="15522" y="20966"/>
                    <a:pt x="16229" y="19573"/>
                  </a:cubicBezTo>
                  <a:cubicBezTo>
                    <a:pt x="16412" y="19208"/>
                    <a:pt x="16594" y="18843"/>
                    <a:pt x="16777" y="18478"/>
                  </a:cubicBezTo>
                  <a:cubicBezTo>
                    <a:pt x="17051" y="17953"/>
                    <a:pt x="17302" y="17405"/>
                    <a:pt x="17530" y="16880"/>
                  </a:cubicBezTo>
                  <a:cubicBezTo>
                    <a:pt x="17918" y="16036"/>
                    <a:pt x="18306" y="15168"/>
                    <a:pt x="18763" y="14347"/>
                  </a:cubicBezTo>
                  <a:cubicBezTo>
                    <a:pt x="18786" y="14278"/>
                    <a:pt x="18763" y="14232"/>
                    <a:pt x="18717" y="14187"/>
                  </a:cubicBezTo>
                  <a:cubicBezTo>
                    <a:pt x="18705" y="14181"/>
                    <a:pt x="18691" y="14178"/>
                    <a:pt x="18677" y="14178"/>
                  </a:cubicBezTo>
                  <a:cubicBezTo>
                    <a:pt x="18638" y="14178"/>
                    <a:pt x="18597" y="14199"/>
                    <a:pt x="18580" y="14232"/>
                  </a:cubicBezTo>
                  <a:cubicBezTo>
                    <a:pt x="18124" y="15077"/>
                    <a:pt x="17736" y="15944"/>
                    <a:pt x="17348" y="16789"/>
                  </a:cubicBezTo>
                  <a:cubicBezTo>
                    <a:pt x="17097" y="17314"/>
                    <a:pt x="16845" y="17862"/>
                    <a:pt x="16594" y="18387"/>
                  </a:cubicBezTo>
                  <a:cubicBezTo>
                    <a:pt x="16412" y="18752"/>
                    <a:pt x="16229" y="19117"/>
                    <a:pt x="16047" y="19482"/>
                  </a:cubicBezTo>
                  <a:cubicBezTo>
                    <a:pt x="15362" y="20783"/>
                    <a:pt x="14677" y="22153"/>
                    <a:pt x="14335" y="23591"/>
                  </a:cubicBezTo>
                  <a:cubicBezTo>
                    <a:pt x="13536" y="21628"/>
                    <a:pt x="12691" y="19710"/>
                    <a:pt x="11755" y="17816"/>
                  </a:cubicBezTo>
                  <a:cubicBezTo>
                    <a:pt x="11755" y="17793"/>
                    <a:pt x="11733" y="17770"/>
                    <a:pt x="11733" y="17770"/>
                  </a:cubicBezTo>
                  <a:cubicBezTo>
                    <a:pt x="10820" y="15944"/>
                    <a:pt x="9861" y="14164"/>
                    <a:pt x="8857" y="12406"/>
                  </a:cubicBezTo>
                  <a:cubicBezTo>
                    <a:pt x="9199" y="9371"/>
                    <a:pt x="9952" y="6403"/>
                    <a:pt x="11048" y="3573"/>
                  </a:cubicBezTo>
                  <a:cubicBezTo>
                    <a:pt x="11071" y="3505"/>
                    <a:pt x="11048" y="3459"/>
                    <a:pt x="10979" y="3436"/>
                  </a:cubicBezTo>
                  <a:cubicBezTo>
                    <a:pt x="10967" y="3430"/>
                    <a:pt x="10953" y="3427"/>
                    <a:pt x="10939" y="3427"/>
                  </a:cubicBezTo>
                  <a:cubicBezTo>
                    <a:pt x="10900" y="3427"/>
                    <a:pt x="10859" y="3448"/>
                    <a:pt x="10842" y="3482"/>
                  </a:cubicBezTo>
                  <a:cubicBezTo>
                    <a:pt x="9770" y="6266"/>
                    <a:pt x="9039" y="9165"/>
                    <a:pt x="8674" y="12110"/>
                  </a:cubicBezTo>
                  <a:cubicBezTo>
                    <a:pt x="6186" y="7864"/>
                    <a:pt x="3356" y="3824"/>
                    <a:pt x="183" y="35"/>
                  </a:cubicBezTo>
                  <a:cubicBezTo>
                    <a:pt x="172" y="12"/>
                    <a:pt x="14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54"/>
          <p:cNvGrpSpPr/>
          <p:nvPr/>
        </p:nvGrpSpPr>
        <p:grpSpPr>
          <a:xfrm rot="1090953">
            <a:off x="116982" y="368459"/>
            <a:ext cx="1168901" cy="1311737"/>
            <a:chOff x="2899562" y="2309713"/>
            <a:chExt cx="1168901" cy="1311737"/>
          </a:xfrm>
        </p:grpSpPr>
        <p:sp>
          <p:nvSpPr>
            <p:cNvPr id="1069" name="Google Shape;1069;p54"/>
            <p:cNvSpPr/>
            <p:nvPr/>
          </p:nvSpPr>
          <p:spPr>
            <a:xfrm flipH="1">
              <a:off x="3373608" y="2309713"/>
              <a:ext cx="694854" cy="738975"/>
            </a:xfrm>
            <a:custGeom>
              <a:avLst/>
              <a:gdLst/>
              <a:ahLst/>
              <a:cxnLst/>
              <a:rect l="l" t="t" r="r" b="b"/>
              <a:pathLst>
                <a:path w="34695" h="36898" extrusionOk="0">
                  <a:moveTo>
                    <a:pt x="19611" y="0"/>
                  </a:moveTo>
                  <a:cubicBezTo>
                    <a:pt x="18957" y="0"/>
                    <a:pt x="18319" y="263"/>
                    <a:pt x="17827" y="673"/>
                  </a:cubicBezTo>
                  <a:cubicBezTo>
                    <a:pt x="17279" y="1152"/>
                    <a:pt x="16868" y="1768"/>
                    <a:pt x="16526" y="2407"/>
                  </a:cubicBezTo>
                  <a:cubicBezTo>
                    <a:pt x="15659" y="4119"/>
                    <a:pt x="15271" y="6082"/>
                    <a:pt x="15248" y="8022"/>
                  </a:cubicBezTo>
                  <a:cubicBezTo>
                    <a:pt x="15225" y="9963"/>
                    <a:pt x="15544" y="11880"/>
                    <a:pt x="16001" y="13774"/>
                  </a:cubicBezTo>
                  <a:cubicBezTo>
                    <a:pt x="16115" y="14231"/>
                    <a:pt x="16229" y="14710"/>
                    <a:pt x="16389" y="15167"/>
                  </a:cubicBezTo>
                  <a:cubicBezTo>
                    <a:pt x="14905" y="13774"/>
                    <a:pt x="13079" y="12770"/>
                    <a:pt x="11162" y="12063"/>
                  </a:cubicBezTo>
                  <a:cubicBezTo>
                    <a:pt x="9432" y="11450"/>
                    <a:pt x="7602" y="11065"/>
                    <a:pt x="5773" y="11065"/>
                  </a:cubicBezTo>
                  <a:cubicBezTo>
                    <a:pt x="5286" y="11065"/>
                    <a:pt x="4799" y="11092"/>
                    <a:pt x="4314" y="11149"/>
                  </a:cubicBezTo>
                  <a:cubicBezTo>
                    <a:pt x="2739" y="11332"/>
                    <a:pt x="1050" y="11948"/>
                    <a:pt x="366" y="13364"/>
                  </a:cubicBezTo>
                  <a:cubicBezTo>
                    <a:pt x="0" y="14140"/>
                    <a:pt x="0" y="15075"/>
                    <a:pt x="252" y="15897"/>
                  </a:cubicBezTo>
                  <a:cubicBezTo>
                    <a:pt x="525" y="16719"/>
                    <a:pt x="1050" y="17449"/>
                    <a:pt x="1667" y="18043"/>
                  </a:cubicBezTo>
                  <a:cubicBezTo>
                    <a:pt x="3105" y="19458"/>
                    <a:pt x="5068" y="20211"/>
                    <a:pt x="7031" y="20668"/>
                  </a:cubicBezTo>
                  <a:cubicBezTo>
                    <a:pt x="8237" y="20934"/>
                    <a:pt x="9478" y="21089"/>
                    <a:pt x="10716" y="21089"/>
                  </a:cubicBezTo>
                  <a:cubicBezTo>
                    <a:pt x="11493" y="21089"/>
                    <a:pt x="12268" y="21028"/>
                    <a:pt x="13034" y="20896"/>
                  </a:cubicBezTo>
                  <a:cubicBezTo>
                    <a:pt x="15019" y="20554"/>
                    <a:pt x="16937" y="19709"/>
                    <a:pt x="18420" y="18339"/>
                  </a:cubicBezTo>
                  <a:cubicBezTo>
                    <a:pt x="18420" y="18317"/>
                    <a:pt x="18398" y="18271"/>
                    <a:pt x="18398" y="18225"/>
                  </a:cubicBezTo>
                  <a:lnTo>
                    <a:pt x="18398" y="18225"/>
                  </a:lnTo>
                  <a:cubicBezTo>
                    <a:pt x="18420" y="18248"/>
                    <a:pt x="18443" y="18271"/>
                    <a:pt x="18466" y="18294"/>
                  </a:cubicBezTo>
                  <a:lnTo>
                    <a:pt x="18420" y="18362"/>
                  </a:lnTo>
                  <a:cubicBezTo>
                    <a:pt x="19836" y="17153"/>
                    <a:pt x="20657" y="15395"/>
                    <a:pt x="21274" y="13637"/>
                  </a:cubicBezTo>
                  <a:cubicBezTo>
                    <a:pt x="22438" y="10419"/>
                    <a:pt x="23122" y="6972"/>
                    <a:pt x="22552" y="3617"/>
                  </a:cubicBezTo>
                  <a:cubicBezTo>
                    <a:pt x="22415" y="2818"/>
                    <a:pt x="22209" y="2019"/>
                    <a:pt x="21776" y="1335"/>
                  </a:cubicBezTo>
                  <a:cubicBezTo>
                    <a:pt x="21342" y="650"/>
                    <a:pt x="20635" y="102"/>
                    <a:pt x="19836" y="11"/>
                  </a:cubicBezTo>
                  <a:cubicBezTo>
                    <a:pt x="19761" y="4"/>
                    <a:pt x="19686" y="0"/>
                    <a:pt x="19611" y="0"/>
                  </a:cubicBezTo>
                  <a:close/>
                  <a:moveTo>
                    <a:pt x="33051" y="13009"/>
                  </a:moveTo>
                  <a:cubicBezTo>
                    <a:pt x="32705" y="13009"/>
                    <a:pt x="32359" y="13165"/>
                    <a:pt x="32070" y="13364"/>
                  </a:cubicBezTo>
                  <a:cubicBezTo>
                    <a:pt x="31134" y="13957"/>
                    <a:pt x="30472" y="14893"/>
                    <a:pt x="29947" y="15897"/>
                  </a:cubicBezTo>
                  <a:cubicBezTo>
                    <a:pt x="28737" y="18271"/>
                    <a:pt x="28281" y="21033"/>
                    <a:pt x="28715" y="23681"/>
                  </a:cubicBezTo>
                  <a:cubicBezTo>
                    <a:pt x="28760" y="24069"/>
                    <a:pt x="28852" y="24457"/>
                    <a:pt x="29148" y="24822"/>
                  </a:cubicBezTo>
                  <a:cubicBezTo>
                    <a:pt x="30107" y="24639"/>
                    <a:pt x="30974" y="24069"/>
                    <a:pt x="31636" y="23361"/>
                  </a:cubicBezTo>
                  <a:cubicBezTo>
                    <a:pt x="32321" y="22653"/>
                    <a:pt x="32823" y="21809"/>
                    <a:pt x="33257" y="20919"/>
                  </a:cubicBezTo>
                  <a:cubicBezTo>
                    <a:pt x="33782" y="19892"/>
                    <a:pt x="34238" y="18819"/>
                    <a:pt x="34467" y="17678"/>
                  </a:cubicBezTo>
                  <a:cubicBezTo>
                    <a:pt x="34695" y="16559"/>
                    <a:pt x="34695" y="15349"/>
                    <a:pt x="34330" y="14254"/>
                  </a:cubicBezTo>
                  <a:cubicBezTo>
                    <a:pt x="34170" y="13729"/>
                    <a:pt x="33850" y="13181"/>
                    <a:pt x="33325" y="13044"/>
                  </a:cubicBezTo>
                  <a:cubicBezTo>
                    <a:pt x="33235" y="13020"/>
                    <a:pt x="33143" y="13009"/>
                    <a:pt x="33051" y="13009"/>
                  </a:cubicBezTo>
                  <a:close/>
                  <a:moveTo>
                    <a:pt x="23893" y="23697"/>
                  </a:moveTo>
                  <a:cubicBezTo>
                    <a:pt x="22489" y="23697"/>
                    <a:pt x="21047" y="23882"/>
                    <a:pt x="19767" y="24046"/>
                  </a:cubicBezTo>
                  <a:cubicBezTo>
                    <a:pt x="18010" y="24274"/>
                    <a:pt x="16206" y="24845"/>
                    <a:pt x="15042" y="26169"/>
                  </a:cubicBezTo>
                  <a:cubicBezTo>
                    <a:pt x="14563" y="26739"/>
                    <a:pt x="14198" y="27447"/>
                    <a:pt x="14243" y="28200"/>
                  </a:cubicBezTo>
                  <a:cubicBezTo>
                    <a:pt x="14266" y="29159"/>
                    <a:pt x="14997" y="30026"/>
                    <a:pt x="15864" y="30460"/>
                  </a:cubicBezTo>
                  <a:cubicBezTo>
                    <a:pt x="16657" y="30826"/>
                    <a:pt x="17541" y="30920"/>
                    <a:pt x="18403" y="30920"/>
                  </a:cubicBezTo>
                  <a:cubicBezTo>
                    <a:pt x="18508" y="30920"/>
                    <a:pt x="18613" y="30919"/>
                    <a:pt x="18717" y="30916"/>
                  </a:cubicBezTo>
                  <a:cubicBezTo>
                    <a:pt x="20110" y="30848"/>
                    <a:pt x="21525" y="30597"/>
                    <a:pt x="22757" y="29980"/>
                  </a:cubicBezTo>
                  <a:cubicBezTo>
                    <a:pt x="24401" y="29181"/>
                    <a:pt x="25725" y="27835"/>
                    <a:pt x="27322" y="26990"/>
                  </a:cubicBezTo>
                  <a:lnTo>
                    <a:pt x="27322" y="26990"/>
                  </a:lnTo>
                  <a:cubicBezTo>
                    <a:pt x="26569" y="28200"/>
                    <a:pt x="25953" y="29524"/>
                    <a:pt x="25656" y="30939"/>
                  </a:cubicBezTo>
                  <a:cubicBezTo>
                    <a:pt x="25359" y="32354"/>
                    <a:pt x="25382" y="33838"/>
                    <a:pt x="25862" y="35207"/>
                  </a:cubicBezTo>
                  <a:cubicBezTo>
                    <a:pt x="26021" y="35641"/>
                    <a:pt x="26227" y="36052"/>
                    <a:pt x="26523" y="36371"/>
                  </a:cubicBezTo>
                  <a:cubicBezTo>
                    <a:pt x="26828" y="36676"/>
                    <a:pt x="27237" y="36898"/>
                    <a:pt x="27670" y="36898"/>
                  </a:cubicBezTo>
                  <a:cubicBezTo>
                    <a:pt x="27691" y="36898"/>
                    <a:pt x="27712" y="36897"/>
                    <a:pt x="27733" y="36896"/>
                  </a:cubicBezTo>
                  <a:cubicBezTo>
                    <a:pt x="28327" y="36851"/>
                    <a:pt x="28806" y="36371"/>
                    <a:pt x="29126" y="35869"/>
                  </a:cubicBezTo>
                  <a:cubicBezTo>
                    <a:pt x="29536" y="35230"/>
                    <a:pt x="29765" y="34500"/>
                    <a:pt x="29947" y="33747"/>
                  </a:cubicBezTo>
                  <a:cubicBezTo>
                    <a:pt x="30358" y="32035"/>
                    <a:pt x="30472" y="30231"/>
                    <a:pt x="30290" y="28474"/>
                  </a:cubicBezTo>
                  <a:cubicBezTo>
                    <a:pt x="30175" y="27470"/>
                    <a:pt x="29947" y="26465"/>
                    <a:pt x="29308" y="25689"/>
                  </a:cubicBezTo>
                  <a:cubicBezTo>
                    <a:pt x="28057" y="24122"/>
                    <a:pt x="26019" y="23697"/>
                    <a:pt x="23893" y="236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flipH="1">
              <a:off x="2899562" y="2353629"/>
              <a:ext cx="1126847" cy="1267821"/>
            </a:xfrm>
            <a:custGeom>
              <a:avLst/>
              <a:gdLst/>
              <a:ahLst/>
              <a:cxnLst/>
              <a:rect l="l" t="t" r="r" b="b"/>
              <a:pathLst>
                <a:path w="56265" h="63304" extrusionOk="0">
                  <a:moveTo>
                    <a:pt x="17011" y="0"/>
                  </a:moveTo>
                  <a:cubicBezTo>
                    <a:pt x="16972" y="0"/>
                    <a:pt x="16931" y="21"/>
                    <a:pt x="16914" y="55"/>
                  </a:cubicBezTo>
                  <a:cubicBezTo>
                    <a:pt x="16526" y="1036"/>
                    <a:pt x="16389" y="2063"/>
                    <a:pt x="16252" y="3113"/>
                  </a:cubicBezTo>
                  <a:cubicBezTo>
                    <a:pt x="15978" y="5350"/>
                    <a:pt x="15795" y="7655"/>
                    <a:pt x="15704" y="9915"/>
                  </a:cubicBezTo>
                  <a:cubicBezTo>
                    <a:pt x="15636" y="11901"/>
                    <a:pt x="15636" y="14024"/>
                    <a:pt x="16184" y="15895"/>
                  </a:cubicBezTo>
                  <a:cubicBezTo>
                    <a:pt x="15544" y="15599"/>
                    <a:pt x="14905" y="15348"/>
                    <a:pt x="14266" y="15119"/>
                  </a:cubicBezTo>
                  <a:cubicBezTo>
                    <a:pt x="12006" y="14343"/>
                    <a:pt x="9633" y="13932"/>
                    <a:pt x="7327" y="13544"/>
                  </a:cubicBezTo>
                  <a:cubicBezTo>
                    <a:pt x="4931" y="13111"/>
                    <a:pt x="2465" y="12700"/>
                    <a:pt x="137" y="11855"/>
                  </a:cubicBezTo>
                  <a:cubicBezTo>
                    <a:pt x="126" y="11850"/>
                    <a:pt x="113" y="11847"/>
                    <a:pt x="100" y="11847"/>
                  </a:cubicBezTo>
                  <a:cubicBezTo>
                    <a:pt x="60" y="11847"/>
                    <a:pt x="17" y="11872"/>
                    <a:pt x="0" y="11924"/>
                  </a:cubicBezTo>
                  <a:cubicBezTo>
                    <a:pt x="0" y="11969"/>
                    <a:pt x="23" y="12038"/>
                    <a:pt x="69" y="12061"/>
                  </a:cubicBezTo>
                  <a:cubicBezTo>
                    <a:pt x="2397" y="12905"/>
                    <a:pt x="4885" y="13339"/>
                    <a:pt x="7282" y="13750"/>
                  </a:cubicBezTo>
                  <a:cubicBezTo>
                    <a:pt x="9587" y="14138"/>
                    <a:pt x="11961" y="14549"/>
                    <a:pt x="14198" y="15325"/>
                  </a:cubicBezTo>
                  <a:cubicBezTo>
                    <a:pt x="14882" y="15576"/>
                    <a:pt x="15567" y="15850"/>
                    <a:pt x="16275" y="16169"/>
                  </a:cubicBezTo>
                  <a:cubicBezTo>
                    <a:pt x="16298" y="16192"/>
                    <a:pt x="16320" y="16192"/>
                    <a:pt x="16343" y="16192"/>
                  </a:cubicBezTo>
                  <a:cubicBezTo>
                    <a:pt x="18398" y="17151"/>
                    <a:pt x="20520" y="18452"/>
                    <a:pt x="23008" y="20301"/>
                  </a:cubicBezTo>
                  <a:cubicBezTo>
                    <a:pt x="24241" y="21214"/>
                    <a:pt x="25451" y="22172"/>
                    <a:pt x="26615" y="23154"/>
                  </a:cubicBezTo>
                  <a:cubicBezTo>
                    <a:pt x="24994" y="23496"/>
                    <a:pt x="23556" y="23998"/>
                    <a:pt x="22164" y="24478"/>
                  </a:cubicBezTo>
                  <a:lnTo>
                    <a:pt x="21684" y="24637"/>
                  </a:lnTo>
                  <a:cubicBezTo>
                    <a:pt x="19331" y="25450"/>
                    <a:pt x="16858" y="26223"/>
                    <a:pt x="14340" y="26223"/>
                  </a:cubicBezTo>
                  <a:cubicBezTo>
                    <a:pt x="14171" y="26223"/>
                    <a:pt x="14002" y="26220"/>
                    <a:pt x="13833" y="26212"/>
                  </a:cubicBezTo>
                  <a:cubicBezTo>
                    <a:pt x="13787" y="26212"/>
                    <a:pt x="13741" y="26235"/>
                    <a:pt x="13718" y="26304"/>
                  </a:cubicBezTo>
                  <a:cubicBezTo>
                    <a:pt x="13718" y="26372"/>
                    <a:pt x="13764" y="26418"/>
                    <a:pt x="13833" y="26418"/>
                  </a:cubicBezTo>
                  <a:cubicBezTo>
                    <a:pt x="14003" y="26425"/>
                    <a:pt x="14174" y="26428"/>
                    <a:pt x="14344" y="26428"/>
                  </a:cubicBezTo>
                  <a:cubicBezTo>
                    <a:pt x="16887" y="26428"/>
                    <a:pt x="19400" y="25656"/>
                    <a:pt x="21753" y="24843"/>
                  </a:cubicBezTo>
                  <a:lnTo>
                    <a:pt x="22232" y="24683"/>
                  </a:lnTo>
                  <a:cubicBezTo>
                    <a:pt x="23625" y="24204"/>
                    <a:pt x="25063" y="23702"/>
                    <a:pt x="26683" y="23359"/>
                  </a:cubicBezTo>
                  <a:lnTo>
                    <a:pt x="26683" y="23359"/>
                  </a:lnTo>
                  <a:cubicBezTo>
                    <a:pt x="26318" y="26418"/>
                    <a:pt x="25816" y="29499"/>
                    <a:pt x="25177" y="32489"/>
                  </a:cubicBezTo>
                  <a:cubicBezTo>
                    <a:pt x="25154" y="32558"/>
                    <a:pt x="25200" y="32603"/>
                    <a:pt x="25245" y="32626"/>
                  </a:cubicBezTo>
                  <a:lnTo>
                    <a:pt x="25268" y="32626"/>
                  </a:lnTo>
                  <a:cubicBezTo>
                    <a:pt x="25314" y="32626"/>
                    <a:pt x="25359" y="32581"/>
                    <a:pt x="25382" y="32535"/>
                  </a:cubicBezTo>
                  <a:cubicBezTo>
                    <a:pt x="26021" y="29522"/>
                    <a:pt x="26546" y="26441"/>
                    <a:pt x="26889" y="23382"/>
                  </a:cubicBezTo>
                  <a:cubicBezTo>
                    <a:pt x="40470" y="34909"/>
                    <a:pt x="49554" y="50567"/>
                    <a:pt x="56036" y="63258"/>
                  </a:cubicBezTo>
                  <a:cubicBezTo>
                    <a:pt x="56059" y="63303"/>
                    <a:pt x="56105" y="63303"/>
                    <a:pt x="56128" y="63303"/>
                  </a:cubicBezTo>
                  <a:lnTo>
                    <a:pt x="56196" y="63303"/>
                  </a:lnTo>
                  <a:cubicBezTo>
                    <a:pt x="56242" y="63281"/>
                    <a:pt x="56265" y="63212"/>
                    <a:pt x="56242" y="63166"/>
                  </a:cubicBezTo>
                  <a:cubicBezTo>
                    <a:pt x="49737" y="50453"/>
                    <a:pt x="40652" y="34795"/>
                    <a:pt x="27048" y="23245"/>
                  </a:cubicBezTo>
                  <a:cubicBezTo>
                    <a:pt x="27391" y="19684"/>
                    <a:pt x="28509" y="16192"/>
                    <a:pt x="30267" y="13088"/>
                  </a:cubicBezTo>
                  <a:cubicBezTo>
                    <a:pt x="30290" y="13019"/>
                    <a:pt x="30290" y="12974"/>
                    <a:pt x="30221" y="12928"/>
                  </a:cubicBezTo>
                  <a:cubicBezTo>
                    <a:pt x="30209" y="12922"/>
                    <a:pt x="30195" y="12919"/>
                    <a:pt x="30181" y="12919"/>
                  </a:cubicBezTo>
                  <a:cubicBezTo>
                    <a:pt x="30142" y="12919"/>
                    <a:pt x="30101" y="12940"/>
                    <a:pt x="30084" y="12974"/>
                  </a:cubicBezTo>
                  <a:cubicBezTo>
                    <a:pt x="28327" y="16055"/>
                    <a:pt x="27208" y="19547"/>
                    <a:pt x="26843" y="23085"/>
                  </a:cubicBezTo>
                  <a:cubicBezTo>
                    <a:pt x="25656" y="22058"/>
                    <a:pt x="24401" y="21077"/>
                    <a:pt x="23122" y="20118"/>
                  </a:cubicBezTo>
                  <a:cubicBezTo>
                    <a:pt x="20634" y="18292"/>
                    <a:pt x="18489" y="16968"/>
                    <a:pt x="16435" y="16010"/>
                  </a:cubicBezTo>
                  <a:cubicBezTo>
                    <a:pt x="15887" y="14229"/>
                    <a:pt x="15841" y="12289"/>
                    <a:pt x="15932" y="9915"/>
                  </a:cubicBezTo>
                  <a:cubicBezTo>
                    <a:pt x="16001" y="7655"/>
                    <a:pt x="16184" y="5373"/>
                    <a:pt x="16457" y="3136"/>
                  </a:cubicBezTo>
                  <a:cubicBezTo>
                    <a:pt x="16594" y="2086"/>
                    <a:pt x="16731" y="1082"/>
                    <a:pt x="17119" y="146"/>
                  </a:cubicBezTo>
                  <a:cubicBezTo>
                    <a:pt x="17142" y="77"/>
                    <a:pt x="17119" y="32"/>
                    <a:pt x="17051" y="9"/>
                  </a:cubicBezTo>
                  <a:cubicBezTo>
                    <a:pt x="17039" y="3"/>
                    <a:pt x="17025" y="0"/>
                    <a:pt x="17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4" name="Google Shape;1114;p54"/>
          <p:cNvSpPr/>
          <p:nvPr/>
        </p:nvSpPr>
        <p:spPr>
          <a:xfrm>
            <a:off x="6954025" y="9283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4"/>
          <p:cNvSpPr/>
          <p:nvPr/>
        </p:nvSpPr>
        <p:spPr>
          <a:xfrm>
            <a:off x="2886462" y="413013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4"/>
          <p:cNvSpPr/>
          <p:nvPr/>
        </p:nvSpPr>
        <p:spPr>
          <a:xfrm>
            <a:off x="822164" y="1505053"/>
            <a:ext cx="93044" cy="97659"/>
          </a:xfrm>
          <a:custGeom>
            <a:avLst/>
            <a:gdLst/>
            <a:ahLst/>
            <a:cxnLst/>
            <a:rect l="l" t="t" r="r" b="b"/>
            <a:pathLst>
              <a:path w="3448" h="3619" extrusionOk="0">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4"/>
          <p:cNvSpPr/>
          <p:nvPr/>
        </p:nvSpPr>
        <p:spPr>
          <a:xfrm>
            <a:off x="522198" y="1513850"/>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54"/>
          <p:cNvGrpSpPr/>
          <p:nvPr/>
        </p:nvGrpSpPr>
        <p:grpSpPr>
          <a:xfrm>
            <a:off x="68864" y="3096390"/>
            <a:ext cx="1299652" cy="2651951"/>
            <a:chOff x="8154826" y="3096390"/>
            <a:chExt cx="1299652" cy="2651951"/>
          </a:xfrm>
        </p:grpSpPr>
        <p:sp>
          <p:nvSpPr>
            <p:cNvPr id="1119" name="Google Shape;1119;p54"/>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4"/>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54"/>
          <p:cNvSpPr/>
          <p:nvPr/>
        </p:nvSpPr>
        <p:spPr>
          <a:xfrm rot="-570776" flipH="1">
            <a:off x="691949" y="42494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AFC27FFA-6E95-0E8F-5D41-2E2F5E3B37C4}"/>
              </a:ext>
            </a:extLst>
          </p:cNvPr>
          <p:cNvPicPr>
            <a:picLocks noChangeAspect="1"/>
          </p:cNvPicPr>
          <p:nvPr/>
        </p:nvPicPr>
        <p:blipFill>
          <a:blip r:embed="rId3"/>
          <a:stretch>
            <a:fillRect/>
          </a:stretch>
        </p:blipFill>
        <p:spPr>
          <a:xfrm>
            <a:off x="3908292" y="897482"/>
            <a:ext cx="552473" cy="552473"/>
          </a:xfrm>
          <a:prstGeom prst="rect">
            <a:avLst/>
          </a:prstGeom>
        </p:spPr>
      </p:pic>
      <p:sp>
        <p:nvSpPr>
          <p:cNvPr id="4" name="TextBox 3">
            <a:extLst>
              <a:ext uri="{FF2B5EF4-FFF2-40B4-BE49-F238E27FC236}">
                <a16:creationId xmlns:a16="http://schemas.microsoft.com/office/drawing/2014/main" id="{8E995854-8AC5-F750-0056-AD7268405CD1}"/>
              </a:ext>
            </a:extLst>
          </p:cNvPr>
          <p:cNvSpPr txBox="1"/>
          <p:nvPr/>
        </p:nvSpPr>
        <p:spPr>
          <a:xfrm>
            <a:off x="371960" y="1536832"/>
            <a:ext cx="7949876" cy="1631216"/>
          </a:xfrm>
          <a:prstGeom prst="rect">
            <a:avLst/>
          </a:prstGeom>
          <a:noFill/>
        </p:spPr>
        <p:txBody>
          <a:bodyPr wrap="square">
            <a:spAutoFit/>
          </a:bodyPr>
          <a:lstStyle/>
          <a:p>
            <a:pPr algn="ctr"/>
            <a:r>
              <a:rPr lang="vi-VN" sz="2000">
                <a:solidFill>
                  <a:schemeClr val="tx1"/>
                </a:solidFill>
                <a:latin typeface="Times New Roman" panose="02020603050405020304" pitchFamily="18" charset="0"/>
                <a:cs typeface="Times New Roman" panose="02020603050405020304" pitchFamily="18" charset="0"/>
              </a:rPr>
              <a:t>BÁO CÁO KẾT THÚC MÔN </a:t>
            </a:r>
            <a:br>
              <a:rPr lang="vi-VN" sz="2000">
                <a:solidFill>
                  <a:schemeClr val="tx1"/>
                </a:solidFill>
                <a:latin typeface="Times New Roman" panose="02020603050405020304" pitchFamily="18" charset="0"/>
                <a:cs typeface="Times New Roman" panose="02020603050405020304" pitchFamily="18" charset="0"/>
              </a:rPr>
            </a:br>
            <a:r>
              <a:rPr lang="vi-VN" sz="2000">
                <a:solidFill>
                  <a:schemeClr val="tx1"/>
                </a:solidFill>
                <a:latin typeface="Times New Roman" panose="02020603050405020304" pitchFamily="18" charset="0"/>
                <a:cs typeface="Times New Roman" panose="02020603050405020304" pitchFamily="18" charset="0"/>
              </a:rPr>
              <a:t> </a:t>
            </a:r>
            <a:r>
              <a:rPr lang="vi-VN" sz="3000">
                <a:solidFill>
                  <a:schemeClr val="tx1"/>
                </a:solidFill>
                <a:latin typeface="Times New Roman" panose="02020603050405020304" pitchFamily="18" charset="0"/>
                <a:cs typeface="Times New Roman" panose="02020603050405020304" pitchFamily="18" charset="0"/>
              </a:rPr>
              <a:t>“CÔNG NGHỆ PHẦN MỀM”</a:t>
            </a:r>
            <a:br>
              <a:rPr lang="vi-VN" sz="3000">
                <a:solidFill>
                  <a:schemeClr val="tx1"/>
                </a:solidFill>
                <a:latin typeface="Times New Roman" panose="02020603050405020304" pitchFamily="18" charset="0"/>
                <a:cs typeface="Times New Roman" panose="02020603050405020304" pitchFamily="18" charset="0"/>
              </a:rPr>
            </a:br>
            <a:r>
              <a:rPr lang="vi-VN" sz="2000">
                <a:solidFill>
                  <a:schemeClr val="tx1"/>
                </a:solidFill>
                <a:latin typeface="Times New Roman" panose="02020603050405020304" pitchFamily="18" charset="0"/>
                <a:cs typeface="Times New Roman" panose="02020603050405020304" pitchFamily="18" charset="0"/>
              </a:rPr>
              <a:t>Đề tài</a:t>
            </a:r>
            <a:br>
              <a:rPr lang="vi-VN" sz="2000">
                <a:solidFill>
                  <a:schemeClr val="tx1"/>
                </a:solidFill>
                <a:latin typeface="Times New Roman" panose="02020603050405020304" pitchFamily="18" charset="0"/>
                <a:cs typeface="Times New Roman" panose="02020603050405020304" pitchFamily="18" charset="0"/>
              </a:rPr>
            </a:br>
            <a:r>
              <a:rPr lang="vi-VN" sz="3000">
                <a:solidFill>
                  <a:schemeClr val="tx1"/>
                </a:solidFill>
                <a:latin typeface="Times New Roman" panose="02020603050405020304" pitchFamily="18" charset="0"/>
                <a:cs typeface="Times New Roman" panose="02020603050405020304" pitchFamily="18" charset="0"/>
              </a:rPr>
              <a:t>“QUẢN LÝ CỬA HÀNG THIẾT BỊ ĐIỆN TỬ</a:t>
            </a:r>
            <a:r>
              <a:rPr lang="en-US" sz="3000">
                <a:solidFill>
                  <a:schemeClr val="tx1"/>
                </a:solidFill>
                <a:latin typeface="Times New Roman" panose="02020603050405020304" pitchFamily="18" charset="0"/>
                <a:cs typeface="Times New Roman" panose="02020603050405020304" pitchFamily="18" charset="0"/>
              </a:rPr>
              <a:t> </a:t>
            </a:r>
            <a:r>
              <a:rPr lang="vi-VN" sz="3000">
                <a:solidFill>
                  <a:schemeClr val="tx1"/>
                </a:solidFill>
                <a:latin typeface="Times New Roman" panose="02020603050405020304" pitchFamily="18" charset="0"/>
                <a:cs typeface="Times New Roman" panose="02020603050405020304" pitchFamily="18" charset="0"/>
              </a:rPr>
              <a:t>”</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87D9F17-B150-1C29-F8BF-1F8BD7CFAFA6}"/>
              </a:ext>
            </a:extLst>
          </p:cNvPr>
          <p:cNvSpPr txBox="1"/>
          <p:nvPr/>
        </p:nvSpPr>
        <p:spPr>
          <a:xfrm>
            <a:off x="1252642" y="3868432"/>
            <a:ext cx="2931886" cy="630942"/>
          </a:xfrm>
          <a:prstGeom prst="rect">
            <a:avLst/>
          </a:prstGeom>
          <a:noFill/>
        </p:spPr>
        <p:txBody>
          <a:bodyPr wrap="square">
            <a:spAutoFit/>
          </a:bodyPr>
          <a:lstStyle/>
          <a:p>
            <a:r>
              <a:rPr lang="vi-VN" sz="1500">
                <a:solidFill>
                  <a:schemeClr val="tx1"/>
                </a:solidFill>
                <a:latin typeface="Times New Roman" panose="02020603050405020304" pitchFamily="18" charset="0"/>
                <a:cs typeface="Times New Roman" panose="02020603050405020304" pitchFamily="18" charset="0"/>
              </a:rPr>
              <a:t>Giảng viên</a:t>
            </a:r>
            <a:r>
              <a:rPr lang="en-US" sz="1500">
                <a:solidFill>
                  <a:schemeClr val="tx1"/>
                </a:solidFill>
                <a:latin typeface="Times New Roman" panose="02020603050405020304" pitchFamily="18" charset="0"/>
                <a:cs typeface="Times New Roman" panose="02020603050405020304" pitchFamily="18" charset="0"/>
              </a:rPr>
              <a:t> giảng dạy</a:t>
            </a:r>
            <a:r>
              <a:rPr lang="vi-VN" sz="1500">
                <a:solidFill>
                  <a:schemeClr val="tx1"/>
                </a:solidFill>
                <a:latin typeface="Times New Roman" panose="02020603050405020304" pitchFamily="18" charset="0"/>
                <a:cs typeface="Times New Roman" panose="02020603050405020304" pitchFamily="18" charset="0"/>
              </a:rPr>
              <a:t>:</a:t>
            </a:r>
          </a:p>
          <a:p>
            <a:r>
              <a:rPr lang="vi-VN" sz="2000" b="1">
                <a:solidFill>
                  <a:schemeClr val="tx1"/>
                </a:solidFill>
                <a:latin typeface="Times New Roman" panose="02020603050405020304" pitchFamily="18" charset="0"/>
                <a:cs typeface="Times New Roman" panose="02020603050405020304" pitchFamily="18" charset="0"/>
              </a:rPr>
              <a:t>  Nguyễn Bảo Ân</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95DB5C5-3453-E702-5936-7F09B2B329EA}"/>
              </a:ext>
            </a:extLst>
          </p:cNvPr>
          <p:cNvSpPr txBox="1"/>
          <p:nvPr/>
        </p:nvSpPr>
        <p:spPr>
          <a:xfrm>
            <a:off x="5139686" y="3839013"/>
            <a:ext cx="3568545" cy="1246495"/>
          </a:xfrm>
          <a:prstGeom prst="rect">
            <a:avLst/>
          </a:prstGeom>
          <a:noFill/>
        </p:spPr>
        <p:txBody>
          <a:bodyPr wrap="square">
            <a:spAutoFit/>
          </a:bodyPr>
          <a:lstStyle/>
          <a:p>
            <a:r>
              <a:rPr lang="vi-VN" sz="1500">
                <a:solidFill>
                  <a:schemeClr val="tx1"/>
                </a:solidFill>
                <a:latin typeface="Times New Roman" panose="02020603050405020304" pitchFamily="18" charset="0"/>
                <a:cs typeface="Times New Roman" panose="02020603050405020304" pitchFamily="18" charset="0"/>
              </a:rPr>
              <a:t>Nhóm</a:t>
            </a:r>
            <a:r>
              <a:rPr lang="vi-VN" sz="1500" b="1">
                <a:solidFill>
                  <a:schemeClr val="tx1"/>
                </a:solidFill>
                <a:latin typeface="Times New Roman" panose="02020603050405020304" pitchFamily="18" charset="0"/>
                <a:cs typeface="Times New Roman" panose="02020603050405020304" pitchFamily="18" charset="0"/>
              </a:rPr>
              <a:t> </a:t>
            </a:r>
            <a:r>
              <a:rPr lang="vi-VN" sz="1500">
                <a:solidFill>
                  <a:schemeClr val="tx1"/>
                </a:solidFill>
                <a:latin typeface="Times New Roman" panose="02020603050405020304" pitchFamily="18" charset="0"/>
                <a:cs typeface="Times New Roman" panose="02020603050405020304" pitchFamily="18" charset="0"/>
              </a:rPr>
              <a:t>sinh viên thực hiện:</a:t>
            </a:r>
          </a:p>
          <a:p>
            <a:r>
              <a:rPr lang="vi-VN" sz="1400">
                <a:solidFill>
                  <a:schemeClr val="tx1"/>
                </a:solidFill>
                <a:latin typeface="Times New Roman" panose="02020603050405020304" pitchFamily="18" charset="0"/>
                <a:cs typeface="Times New Roman" panose="02020603050405020304" pitchFamily="18" charset="0"/>
              </a:rPr>
              <a:t>   </a:t>
            </a:r>
            <a:r>
              <a:rPr lang="vi-VN" sz="2000" b="1">
                <a:solidFill>
                  <a:schemeClr val="tx1"/>
                </a:solidFill>
                <a:latin typeface="Times New Roman" panose="02020603050405020304" pitchFamily="18" charset="0"/>
                <a:cs typeface="Times New Roman" panose="02020603050405020304" pitchFamily="18" charset="0"/>
              </a:rPr>
              <a:t>Ngô Tấn Lợi – </a:t>
            </a:r>
            <a:r>
              <a:rPr lang="vi-VN" sz="2000" b="1" smtClean="0">
                <a:solidFill>
                  <a:schemeClr val="tx1"/>
                </a:solidFill>
                <a:latin typeface="Times New Roman" panose="02020603050405020304" pitchFamily="18" charset="0"/>
                <a:cs typeface="Times New Roman" panose="02020603050405020304" pitchFamily="18" charset="0"/>
              </a:rPr>
              <a:t>1101201</a:t>
            </a:r>
            <a:r>
              <a:rPr lang="en-US" sz="2000" b="1" smtClean="0">
                <a:solidFill>
                  <a:schemeClr val="tx1"/>
                </a:solidFill>
                <a:latin typeface="Times New Roman" panose="02020603050405020304" pitchFamily="18" charset="0"/>
                <a:cs typeface="Times New Roman" panose="02020603050405020304" pitchFamily="18" charset="0"/>
              </a:rPr>
              <a:t>6</a:t>
            </a:r>
            <a:r>
              <a:rPr lang="vi-VN" sz="2000" b="1" smtClean="0">
                <a:solidFill>
                  <a:schemeClr val="tx1"/>
                </a:solidFill>
                <a:latin typeface="Times New Roman" panose="02020603050405020304" pitchFamily="18" charset="0"/>
                <a:cs typeface="Times New Roman" panose="02020603050405020304" pitchFamily="18" charset="0"/>
              </a:rPr>
              <a:t>6</a:t>
            </a:r>
            <a:endParaRPr lang="vi-VN" sz="2000" b="1">
              <a:solidFill>
                <a:schemeClr val="tx1"/>
              </a:solidFill>
              <a:latin typeface="Times New Roman" panose="02020603050405020304" pitchFamily="18" charset="0"/>
              <a:cs typeface="Times New Roman" panose="02020603050405020304" pitchFamily="18" charset="0"/>
            </a:endParaRPr>
          </a:p>
          <a:p>
            <a:r>
              <a:rPr lang="vi-VN" sz="2000" b="1">
                <a:solidFill>
                  <a:schemeClr val="tx1"/>
                </a:solidFill>
                <a:latin typeface="Times New Roman" panose="02020603050405020304" pitchFamily="18" charset="0"/>
                <a:cs typeface="Times New Roman" panose="02020603050405020304" pitchFamily="18" charset="0"/>
              </a:rPr>
              <a:t>  Trần Phúc Vĩ – 110120084</a:t>
            </a:r>
          </a:p>
          <a:p>
            <a:r>
              <a:rPr lang="vi-VN" sz="2000" b="1">
                <a:solidFill>
                  <a:schemeClr val="tx1"/>
                </a:solidFill>
                <a:latin typeface="Times New Roman" panose="02020603050405020304" pitchFamily="18" charset="0"/>
                <a:cs typeface="Times New Roman" panose="02020603050405020304" pitchFamily="18" charset="0"/>
              </a:rPr>
              <a:t>  Kim Thị Sô Phi - 110120060</a:t>
            </a:r>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87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9"/>
                                        </p:tgtEl>
                                        <p:attrNameLst>
                                          <p:attrName>style.visibility</p:attrName>
                                        </p:attrNameLst>
                                      </p:cBhvr>
                                      <p:to>
                                        <p:strVal val="visible"/>
                                      </p:to>
                                    </p:set>
                                    <p:animEffect transition="in" filter="fade">
                                      <p:cBhvr>
                                        <p:cTn id="7" dur="1000"/>
                                        <p:tgtEl>
                                          <p:spTgt spid="1059"/>
                                        </p:tgtEl>
                                      </p:cBhvr>
                                    </p:animEffect>
                                  </p:childTnLst>
                                </p:cTn>
                              </p:par>
                              <p:par>
                                <p:cTn id="8" presetID="2" presetClass="entr" presetSubtype="8" fill="hold" nodeType="withEffect">
                                  <p:stCondLst>
                                    <p:cond delay="0"/>
                                  </p:stCondLst>
                                  <p:childTnLst>
                                    <p:set>
                                      <p:cBhvr>
                                        <p:cTn id="9" dur="1" fill="hold">
                                          <p:stCondLst>
                                            <p:cond delay="0"/>
                                          </p:stCondLst>
                                        </p:cTn>
                                        <p:tgtEl>
                                          <p:spTgt spid="1065"/>
                                        </p:tgtEl>
                                        <p:attrNameLst>
                                          <p:attrName>style.visibility</p:attrName>
                                        </p:attrNameLst>
                                      </p:cBhvr>
                                      <p:to>
                                        <p:strVal val="visible"/>
                                      </p:to>
                                    </p:set>
                                    <p:anim calcmode="lin" valueType="num">
                                      <p:cBhvr additive="base">
                                        <p:cTn id="10" dur="1000"/>
                                        <p:tgtEl>
                                          <p:spTgt spid="1065"/>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1055"/>
                                        </p:tgtEl>
                                        <p:attrNameLst>
                                          <p:attrName>style.visibility</p:attrName>
                                        </p:attrNameLst>
                                      </p:cBhvr>
                                      <p:to>
                                        <p:strVal val="visible"/>
                                      </p:to>
                                    </p:set>
                                    <p:anim calcmode="lin" valueType="num">
                                      <p:cBhvr additive="base">
                                        <p:cTn id="13" dur="1000"/>
                                        <p:tgtEl>
                                          <p:spTgt spid="1055"/>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1068"/>
                                        </p:tgtEl>
                                        <p:attrNameLst>
                                          <p:attrName>style.visibility</p:attrName>
                                        </p:attrNameLst>
                                      </p:cBhvr>
                                      <p:to>
                                        <p:strVal val="visible"/>
                                      </p:to>
                                    </p:set>
                                    <p:anim calcmode="lin" valueType="num">
                                      <p:cBhvr additive="base">
                                        <p:cTn id="16" dur="1000"/>
                                        <p:tgtEl>
                                          <p:spTgt spid="1068"/>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1061"/>
                                        </p:tgtEl>
                                        <p:attrNameLst>
                                          <p:attrName>style.visibility</p:attrName>
                                        </p:attrNameLst>
                                      </p:cBhvr>
                                      <p:to>
                                        <p:strVal val="visible"/>
                                      </p:to>
                                    </p:set>
                                    <p:anim calcmode="lin" valueType="num">
                                      <p:cBhvr additive="base">
                                        <p:cTn id="19" dur="1000"/>
                                        <p:tgtEl>
                                          <p:spTgt spid="106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smtClean="0">
                <a:solidFill>
                  <a:schemeClr val="tx1"/>
                </a:solidFill>
                <a:latin typeface="Times New Roman" panose="02020603050405020304" pitchFamily="18" charset="0"/>
                <a:cs typeface="Times New Roman" panose="02020603050405020304" pitchFamily="18" charset="0"/>
              </a:rPr>
              <a:t>CHƯƠNG </a:t>
            </a:r>
            <a:r>
              <a:rPr lang="vi-VN" sz="2400" b="1">
                <a:solidFill>
                  <a:schemeClr val="tx1"/>
                </a:solidFill>
                <a:latin typeface="Times New Roman" panose="02020603050405020304" pitchFamily="18" charset="0"/>
                <a:cs typeface="Times New Roman" panose="02020603050405020304" pitchFamily="18" charset="0"/>
              </a:rPr>
              <a:t>5 TRIỂN KHAI</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1" y="1072798"/>
            <a:ext cx="8647837" cy="4340734"/>
          </a:xfrm>
          <a:prstGeom prst="rect">
            <a:avLst/>
          </a:prstGeom>
        </p:spPr>
        <p:txBody>
          <a:bodyPr spcFirstLastPara="1" wrap="square" lIns="91425" tIns="91425" rIns="91425" bIns="91425" anchor="t" anchorCtr="0">
            <a:noAutofit/>
          </a:bodyPr>
          <a:lstStyle/>
          <a:p>
            <a:pPr marL="0" indent="0" algn="just">
              <a:lnSpc>
                <a:spcPct val="150000"/>
              </a:lnSpc>
              <a:buNone/>
            </a:pPr>
            <a:r>
              <a:rPr lang="en-US" sz="2000" b="1" smtClean="0">
                <a:solidFill>
                  <a:schemeClr val="tx1"/>
                </a:solidFill>
                <a:latin typeface="Times New Roman" panose="02020603050405020304" pitchFamily="18" charset="0"/>
                <a:cs typeface="Times New Roman" panose="02020603050405020304" pitchFamily="18" charset="0"/>
              </a:rPr>
              <a:t>      </a:t>
            </a:r>
            <a:r>
              <a:rPr lang="vi-VN" sz="2000" b="1" smtClean="0">
                <a:solidFill>
                  <a:schemeClr val="tx1"/>
                </a:solidFill>
                <a:latin typeface="Times New Roman" panose="02020603050405020304" pitchFamily="18" charset="0"/>
                <a:cs typeface="Times New Roman" panose="02020603050405020304" pitchFamily="18" charset="0"/>
              </a:rPr>
              <a:t>5.1</a:t>
            </a:r>
            <a:r>
              <a:rPr lang="en-US" sz="2000" b="1" smtClean="0">
                <a:solidFill>
                  <a:schemeClr val="tx1"/>
                </a:solidFill>
                <a:latin typeface="Times New Roman" panose="02020603050405020304" pitchFamily="18" charset="0"/>
                <a:cs typeface="Times New Roman" panose="02020603050405020304" pitchFamily="18" charset="0"/>
              </a:rPr>
              <a:t>.1</a:t>
            </a:r>
            <a:r>
              <a:rPr lang="vi-VN" sz="2000" b="1" smtClean="0">
                <a:solidFill>
                  <a:schemeClr val="tx1"/>
                </a:solidFill>
                <a:latin typeface="Times New Roman" panose="02020603050405020304" pitchFamily="18" charset="0"/>
                <a:cs typeface="Times New Roman" panose="02020603050405020304" pitchFamily="18" charset="0"/>
              </a:rPr>
              <a:t> </a:t>
            </a:r>
            <a:r>
              <a:rPr lang="vi-VN" sz="2000" b="1">
                <a:solidFill>
                  <a:schemeClr val="tx1"/>
                </a:solidFill>
                <a:latin typeface="Times New Roman" panose="02020603050405020304" pitchFamily="18" charset="0"/>
                <a:cs typeface="Times New Roman" panose="02020603050405020304" pitchFamily="18" charset="0"/>
              </a:rPr>
              <a:t>Môi trường triển khai Docker</a:t>
            </a:r>
          </a:p>
          <a:p>
            <a:pPr marL="0" indent="0" algn="just">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Docker là một nền tảng phần mềm mã nguồn mở được sử dụng để tạo, triển khai và quản lý các ứng dụng trong các môi trường ảo hóa. Nó cho phép </a:t>
            </a:r>
            <a:r>
              <a:rPr lang="vi-VN" sz="18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đóng </a:t>
            </a:r>
            <a:r>
              <a:rPr lang="vi-VN" sz="1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gói ứng dụng và tất cả các thành phần phụ thuộc của nó vào một container độc lập, rồi triển khai và chạy container này trên bất kỳ máy tính hoặc hệ thống nào đã cài đặt Docker mà không gặp phải các vấn đề liên quan đến tương thích phần mềm hoặc môi trường.</a:t>
            </a:r>
            <a:r>
              <a:rPr lang="en-US" sz="1800" b="1" smtClean="0">
                <a:solidFill>
                  <a:schemeClr val="tx1"/>
                </a:solidFill>
                <a:latin typeface="Times New Roman" panose="02020603050405020304" pitchFamily="18" charset="0"/>
                <a:cs typeface="Times New Roman" panose="02020603050405020304" pitchFamily="18" charset="0"/>
              </a:rPr>
              <a:t>      </a:t>
            </a:r>
          </a:p>
          <a:p>
            <a:pPr marL="0" indent="0" algn="just">
              <a:lnSpc>
                <a:spcPct val="150000"/>
              </a:lnSpc>
              <a:buNone/>
            </a:pPr>
            <a:r>
              <a:rPr lang="en-US" sz="1800" b="1" smtClean="0">
                <a:solidFill>
                  <a:schemeClr val="tx1"/>
                </a:solidFill>
                <a:latin typeface="Times New Roman" panose="02020603050405020304" pitchFamily="18" charset="0"/>
                <a:cs typeface="Times New Roman" panose="02020603050405020304" pitchFamily="18" charset="0"/>
              </a:rPr>
              <a:t> </a:t>
            </a:r>
            <a:r>
              <a:rPr lang="vi-VN" sz="1800" b="1" smtClean="0">
                <a:solidFill>
                  <a:schemeClr val="tx1"/>
                </a:solidFill>
                <a:latin typeface="Times New Roman" panose="02020603050405020304" pitchFamily="18" charset="0"/>
                <a:cs typeface="Times New Roman" panose="02020603050405020304" pitchFamily="18" charset="0"/>
              </a:rPr>
              <a:t>5.1</a:t>
            </a:r>
            <a:r>
              <a:rPr lang="en-US" sz="1800" b="1" smtClean="0">
                <a:solidFill>
                  <a:schemeClr val="tx1"/>
                </a:solidFill>
                <a:latin typeface="Times New Roman" panose="02020603050405020304" pitchFamily="18" charset="0"/>
                <a:cs typeface="Times New Roman" panose="02020603050405020304" pitchFamily="18" charset="0"/>
              </a:rPr>
              <a:t>.2</a:t>
            </a:r>
            <a:r>
              <a:rPr lang="vi-VN" sz="1800" b="1" smtClean="0">
                <a:solidFill>
                  <a:schemeClr val="tx1"/>
                </a:solidFill>
                <a:latin typeface="Times New Roman" panose="02020603050405020304" pitchFamily="18" charset="0"/>
                <a:cs typeface="Times New Roman" panose="02020603050405020304" pitchFamily="18" charset="0"/>
              </a:rPr>
              <a:t> </a:t>
            </a:r>
            <a:r>
              <a:rPr lang="vi-VN" sz="1800" b="1">
                <a:solidFill>
                  <a:schemeClr val="tx1"/>
                </a:solidFill>
                <a:latin typeface="Times New Roman" panose="02020603050405020304" pitchFamily="18" charset="0"/>
                <a:cs typeface="Times New Roman" panose="02020603050405020304" pitchFamily="18" charset="0"/>
              </a:rPr>
              <a:t>Môi trường triển khai </a:t>
            </a:r>
            <a:r>
              <a:rPr lang="en-US" sz="1800" b="1" smtClean="0">
                <a:solidFill>
                  <a:schemeClr val="tx1"/>
                </a:solidFill>
                <a:latin typeface="Times New Roman" panose="02020603050405020304" pitchFamily="18" charset="0"/>
                <a:cs typeface="Times New Roman" panose="02020603050405020304" pitchFamily="18" charset="0"/>
              </a:rPr>
              <a:t>Cloud</a:t>
            </a:r>
          </a:p>
          <a:p>
            <a:pPr marL="0" indent="0" algn="just">
              <a:lnSpc>
                <a:spcPct val="150000"/>
              </a:lnSpc>
              <a:buNone/>
            </a:pPr>
            <a:r>
              <a:rPr lang="en-US" sz="1800" b="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18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Dịch </a:t>
            </a:r>
            <a:r>
              <a:rPr lang="vi-VN" sz="1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vụ Cloud là cách sử dụng phần mềm, lưu trữ, cơ sở dữ liệu, máy chủ, mạng và các dịch vụ máy tính khác. Thông qua các máy chủ có thể được truy cập thông qua Internet.</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0" indent="0" algn="just">
              <a:lnSpc>
                <a:spcPct val="150000"/>
              </a:lnSpc>
              <a:buNone/>
            </a:pPr>
            <a:endParaRPr lang="vi-VN" sz="2000" b="1">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p>
          <a:p>
            <a:pPr marL="0" indent="0" algn="just">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just"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just"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just"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248081" y="742176"/>
            <a:ext cx="3332964" cy="430887"/>
          </a:xfrm>
          <a:prstGeom prst="rect">
            <a:avLst/>
          </a:prstGeom>
        </p:spPr>
        <p:txBody>
          <a:bodyPr wrap="none">
            <a:spAutoFit/>
          </a:bodyPr>
          <a:lstStyle/>
          <a:p>
            <a:r>
              <a:rPr lang="vi-VN" sz="2200" b="1">
                <a:solidFill>
                  <a:schemeClr val="tx1"/>
                </a:solidFill>
                <a:latin typeface="Times New Roman" panose="02020603050405020304" pitchFamily="18" charset="0"/>
                <a:cs typeface="Times New Roman" panose="02020603050405020304" pitchFamily="18" charset="0"/>
              </a:rPr>
              <a:t>5.1</a:t>
            </a:r>
            <a:r>
              <a:rPr lang="en-US" sz="2200" b="1" smtClean="0">
                <a:solidFill>
                  <a:schemeClr val="tx1"/>
                </a:solidFill>
                <a:latin typeface="Times New Roman" panose="02020603050405020304" pitchFamily="18" charset="0"/>
                <a:cs typeface="Times New Roman" panose="02020603050405020304" pitchFamily="18" charset="0"/>
              </a:rPr>
              <a:t>.</a:t>
            </a:r>
            <a:r>
              <a:rPr lang="vi-VN" sz="2200" b="1" smtClean="0">
                <a:solidFill>
                  <a:schemeClr val="tx1"/>
                </a:solidFill>
                <a:latin typeface="Times New Roman" panose="02020603050405020304" pitchFamily="18" charset="0"/>
                <a:cs typeface="Times New Roman" panose="02020603050405020304" pitchFamily="18" charset="0"/>
              </a:rPr>
              <a:t>Môi </a:t>
            </a:r>
            <a:r>
              <a:rPr lang="vi-VN" sz="2200" b="1">
                <a:solidFill>
                  <a:schemeClr val="tx1"/>
                </a:solidFill>
                <a:latin typeface="Times New Roman" panose="02020603050405020304" pitchFamily="18" charset="0"/>
                <a:cs typeface="Times New Roman" panose="02020603050405020304" pitchFamily="18" charset="0"/>
              </a:rPr>
              <a:t>trường triển khai </a:t>
            </a:r>
            <a:endParaRPr lang="en-US" sz="2200"/>
          </a:p>
        </p:txBody>
      </p:sp>
    </p:spTree>
    <p:extLst>
      <p:ext uri="{BB962C8B-B14F-4D97-AF65-F5344CB8AC3E}">
        <p14:creationId xmlns:p14="http://schemas.microsoft.com/office/powerpoint/2010/main" val="2274191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5 TRIỂN KHAI</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64123" y="730923"/>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5.3  Các bước triển khai website lên Docker</a:t>
            </a:r>
          </a:p>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Bước 1: Chuẩn bị môi trương</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Cài đặt Docker </a:t>
            </a:r>
            <a:r>
              <a:rPr lang="en-US" sz="18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Desktop.</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Đảm bảo rằng mã nguồn của website đã được chuẩn bị và sẵn sàng để triển </a:t>
            </a:r>
            <a:r>
              <a:rPr lang="en-US" sz="18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khai.</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55149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5 TRIỂN KHAI</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1" y="802766"/>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5.3  Các bước triển khai website lên Docker</a:t>
            </a:r>
          </a:p>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Bước 2: Tạo Dockerfile hoặc docker-compose</a:t>
            </a:r>
            <a:endParaRPr lang="en-US" sz="1800">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Tạo một tệp Dockerfile hoặc docker-compose.yml để định nghĩa cấu trúc của container Docker. Dockerfile hoặc docker-compose.yml chứa các hướng dẫn để cài đặt các thành phần cần thiết và cấu hình môi trường để chạy website của bạn.</a:t>
            </a:r>
            <a:endParaRPr lang="en-US" sz="1800">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Đảm bảo rằng Dockerfile bao gồm các bước cần thiết như cài đặt hệ điều hành, cài đặt ngôn ngữ lập trình và các thư viện phụ thuộc, cấu hình môi trường, và sao chép mã nguồn vào container.</a:t>
            </a:r>
            <a:endParaRPr lang="en-US" sz="1800">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02658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92081"/>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5 TRIỂN KHAI</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1" y="802766"/>
            <a:ext cx="8647837" cy="4340734"/>
          </a:xfrm>
          <a:prstGeom prst="rect">
            <a:avLst/>
          </a:prstGeom>
        </p:spPr>
        <p:txBody>
          <a:bodyPr spcFirstLastPara="1" wrap="square" lIns="91425" tIns="91425" rIns="91425" bIns="91425" anchor="t" anchorCtr="0">
            <a:noAutofit/>
          </a:bodyPr>
          <a:lstStyle/>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1926199" y="1066568"/>
            <a:ext cx="5522069" cy="4076932"/>
          </a:xfrm>
          <a:prstGeom prst="rect">
            <a:avLst/>
          </a:prstGeom>
        </p:spPr>
      </p:pic>
      <p:sp>
        <p:nvSpPr>
          <p:cNvPr id="4" name="Rectangle 3"/>
          <p:cNvSpPr/>
          <p:nvPr/>
        </p:nvSpPr>
        <p:spPr>
          <a:xfrm>
            <a:off x="215996" y="229324"/>
            <a:ext cx="4945585" cy="498663"/>
          </a:xfrm>
          <a:prstGeom prst="rect">
            <a:avLst/>
          </a:prstGeom>
        </p:spPr>
        <p:txBody>
          <a:bodyPr wrap="none">
            <a:spAutoFit/>
          </a:bodyPr>
          <a:lstStyle/>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5.3  Các bước triển khai website lên </a:t>
            </a:r>
            <a:r>
              <a:rPr lang="vi-VN" sz="2000" b="1" smtClean="0">
                <a:solidFill>
                  <a:schemeClr val="tx1"/>
                </a:solidFill>
                <a:latin typeface="Times New Roman" panose="02020603050405020304" pitchFamily="18" charset="0"/>
                <a:cs typeface="Times New Roman" panose="02020603050405020304" pitchFamily="18" charset="0"/>
              </a:rPr>
              <a:t>Docker</a:t>
            </a:r>
            <a:endParaRPr lang="en-US" sz="2000" b="1" smtClean="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48081" y="576291"/>
            <a:ext cx="2659702" cy="458074"/>
          </a:xfrm>
          <a:prstGeom prst="rect">
            <a:avLst/>
          </a:prstGeom>
        </p:spPr>
        <p:txBody>
          <a:bodyPr wrap="none">
            <a:spAutoFit/>
          </a:bodyPr>
          <a:lstStyle/>
          <a:p>
            <a:pPr marL="0" indent="0">
              <a:lnSpc>
                <a:spcPct val="150000"/>
              </a:lnSpc>
              <a:buNone/>
            </a:pPr>
            <a:r>
              <a:rPr lang="en-US" sz="1800" b="1">
                <a:solidFill>
                  <a:schemeClr val="tx1"/>
                </a:solidFill>
                <a:latin typeface="Times New Roman" panose="02020603050405020304" pitchFamily="18" charset="0"/>
                <a:cs typeface="Times New Roman" panose="02020603050405020304" pitchFamily="18" charset="0"/>
              </a:rPr>
              <a:t>Tạo docker-compose.yml</a:t>
            </a:r>
            <a:endParaRPr lang="vi-VN" sz="18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139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76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5 TRIỂN KHAI</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1" y="802766"/>
            <a:ext cx="8647837" cy="4340734"/>
          </a:xfrm>
          <a:prstGeom prst="rect">
            <a:avLst/>
          </a:prstGeom>
        </p:spPr>
        <p:txBody>
          <a:bodyPr spcFirstLastPara="1" wrap="square" lIns="91425" tIns="91425" rIns="91425" bIns="91425" anchor="t" anchorCtr="0">
            <a:noAutofit/>
          </a:bodyPr>
          <a:lstStyle/>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170245" y="293973"/>
            <a:ext cx="8612808" cy="498663"/>
          </a:xfrm>
          <a:prstGeom prst="rect">
            <a:avLst/>
          </a:prstGeom>
        </p:spPr>
        <p:txBody>
          <a:bodyPr wrap="square">
            <a:spAutoFit/>
          </a:bodyPr>
          <a:lstStyle/>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5.3  Các bước triển khai website lên </a:t>
            </a:r>
            <a:r>
              <a:rPr lang="vi-VN" sz="2000" b="1" smtClean="0">
                <a:solidFill>
                  <a:schemeClr val="tx1"/>
                </a:solidFill>
                <a:latin typeface="Times New Roman" panose="02020603050405020304" pitchFamily="18" charset="0"/>
                <a:cs typeface="Times New Roman" panose="02020603050405020304" pitchFamily="18" charset="0"/>
              </a:rPr>
              <a:t>Docker</a:t>
            </a:r>
            <a:endParaRPr lang="en-US" sz="2000" b="1" smtClean="0">
              <a:solidFill>
                <a:schemeClr val="tx1"/>
              </a:solidFill>
              <a:latin typeface="Times New Roman" panose="02020603050405020304" pitchFamily="18" charset="0"/>
              <a:cs typeface="Times New Roman" panose="02020603050405020304" pitchFamily="18" charset="0"/>
            </a:endParaRPr>
          </a:p>
        </p:txBody>
      </p:sp>
      <p:pic>
        <p:nvPicPr>
          <p:cNvPr id="14" name="Picture 13"/>
          <p:cNvPicPr/>
          <p:nvPr/>
        </p:nvPicPr>
        <p:blipFill rotWithShape="1">
          <a:blip r:embed="rId3"/>
          <a:srcRect b="64706"/>
          <a:stretch/>
        </p:blipFill>
        <p:spPr bwMode="auto">
          <a:xfrm>
            <a:off x="1274364" y="1165064"/>
            <a:ext cx="5731510" cy="1371600"/>
          </a:xfrm>
          <a:prstGeom prst="rect">
            <a:avLst/>
          </a:prstGeom>
          <a:ln>
            <a:noFill/>
          </a:ln>
          <a:extLst>
            <a:ext uri="{53640926-AAD7-44D8-BBD7-CCE9431645EC}">
              <a14:shadowObscured xmlns:a14="http://schemas.microsoft.com/office/drawing/2010/main"/>
            </a:ext>
          </a:extLst>
        </p:spPr>
      </p:pic>
      <p:pic>
        <p:nvPicPr>
          <p:cNvPr id="15" name="Picture 14"/>
          <p:cNvPicPr/>
          <p:nvPr/>
        </p:nvPicPr>
        <p:blipFill rotWithShape="1">
          <a:blip r:embed="rId4"/>
          <a:srcRect t="3274" b="38361"/>
          <a:stretch/>
        </p:blipFill>
        <p:spPr bwMode="auto">
          <a:xfrm>
            <a:off x="1274364" y="3020541"/>
            <a:ext cx="5731510" cy="2077452"/>
          </a:xfrm>
          <a:prstGeom prst="rect">
            <a:avLst/>
          </a:prstGeom>
          <a:ln>
            <a:noFill/>
          </a:ln>
          <a:extLst>
            <a:ext uri="{53640926-AAD7-44D8-BBD7-CCE9431645EC}">
              <a14:shadowObscured xmlns:a14="http://schemas.microsoft.com/office/drawing/2010/main"/>
            </a:ext>
          </a:extLst>
        </p:spPr>
      </p:pic>
      <p:sp>
        <p:nvSpPr>
          <p:cNvPr id="2" name="Rectangle 1"/>
          <p:cNvSpPr/>
          <p:nvPr/>
        </p:nvSpPr>
        <p:spPr>
          <a:xfrm>
            <a:off x="546860" y="1016122"/>
            <a:ext cx="4572000" cy="1883657"/>
          </a:xfrm>
          <a:prstGeom prst="rect">
            <a:avLst/>
          </a:prstGeom>
        </p:spPr>
        <p:txBody>
          <a:bodyPr>
            <a:spAutoFit/>
          </a:bodyPr>
          <a:lstStyle/>
          <a:p>
            <a:pPr>
              <a:lnSpc>
                <a:spcPct val="150000"/>
              </a:lnSpc>
            </a:pPr>
            <a:endParaRPr lang="en-US" sz="2000" b="1">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2000" b="1">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2000" b="1">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US" sz="2000" b="1">
                <a:solidFill>
                  <a:schemeClr val="tx1"/>
                </a:solidFill>
                <a:latin typeface="Times New Roman" panose="02020603050405020304" pitchFamily="18" charset="0"/>
                <a:cs typeface="Times New Roman" panose="02020603050405020304" pitchFamily="18" charset="0"/>
              </a:rPr>
              <a:t>Tạo dockerfile.apache</a:t>
            </a: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546860" y="643113"/>
            <a:ext cx="2808782" cy="498663"/>
          </a:xfrm>
          <a:prstGeom prst="rect">
            <a:avLst/>
          </a:prstGeom>
        </p:spPr>
        <p:txBody>
          <a:bodyPr wrap="none">
            <a:spAutoFit/>
          </a:bodyPr>
          <a:lstStyle/>
          <a:p>
            <a:pPr marL="342900" indent="-342900">
              <a:lnSpc>
                <a:spcPct val="150000"/>
              </a:lnSpc>
              <a:buFont typeface="Wingdings" panose="05000000000000000000" pitchFamily="2" charset="2"/>
              <a:buChar char="v"/>
            </a:pPr>
            <a:r>
              <a:rPr lang="en-US" sz="2000" b="1">
                <a:solidFill>
                  <a:schemeClr val="tx1"/>
                </a:solidFill>
                <a:latin typeface="Times New Roman" panose="02020603050405020304" pitchFamily="18" charset="0"/>
                <a:cs typeface="Times New Roman" panose="02020603050405020304" pitchFamily="18" charset="0"/>
              </a:rPr>
              <a:t>Tạo dockerfile.mydb</a:t>
            </a:r>
          </a:p>
        </p:txBody>
      </p:sp>
    </p:spTree>
    <p:extLst>
      <p:ext uri="{BB962C8B-B14F-4D97-AF65-F5344CB8AC3E}">
        <p14:creationId xmlns:p14="http://schemas.microsoft.com/office/powerpoint/2010/main" val="3553616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8" name="Google Shape;1348;p60"/>
          <p:cNvSpPr txBox="1">
            <a:spLocks noGrp="1"/>
          </p:cNvSpPr>
          <p:nvPr>
            <p:ph type="title"/>
          </p:nvPr>
        </p:nvSpPr>
        <p:spPr>
          <a:xfrm>
            <a:off x="1570618" y="42749"/>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5 TRIỂN KHAI</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1" y="506892"/>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smtClean="0">
                <a:solidFill>
                  <a:schemeClr val="tx1"/>
                </a:solidFill>
                <a:latin typeface="Times New Roman" panose="02020603050405020304" pitchFamily="18" charset="0"/>
                <a:cs typeface="Times New Roman" panose="02020603050405020304" pitchFamily="18" charset="0"/>
              </a:rPr>
              <a:t>5.3  </a:t>
            </a:r>
            <a:r>
              <a:rPr lang="vi-VN" sz="2000" b="1">
                <a:solidFill>
                  <a:schemeClr val="tx1"/>
                </a:solidFill>
                <a:latin typeface="Times New Roman" panose="02020603050405020304" pitchFamily="18" charset="0"/>
                <a:cs typeface="Times New Roman" panose="02020603050405020304" pitchFamily="18" charset="0"/>
              </a:rPr>
              <a:t>Các bước triển khai website lên Docker</a:t>
            </a:r>
          </a:p>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Bước 3: Tiến hành cài đặt</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Click chuột phải vào Dockerfile.mydb mở terminal</a:t>
            </a:r>
            <a:r>
              <a:rPr lang="en-US" sz="18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p>
          <a:p>
            <a:pPr marL="139700" indent="0" algn="just">
              <a:lnSpc>
                <a:spcPct val="150000"/>
              </a:lnSpc>
              <a:buNone/>
            </a:pPr>
            <a:r>
              <a:rPr lang="en-US" sz="1800">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Picture 15"/>
          <p:cNvPicPr/>
          <p:nvPr/>
        </p:nvPicPr>
        <p:blipFill>
          <a:blip r:embed="rId3"/>
          <a:stretch>
            <a:fillRect/>
          </a:stretch>
        </p:blipFill>
        <p:spPr>
          <a:xfrm>
            <a:off x="1233003" y="1934473"/>
            <a:ext cx="5731510" cy="2472055"/>
          </a:xfrm>
          <a:prstGeom prst="rect">
            <a:avLst/>
          </a:prstGeom>
        </p:spPr>
      </p:pic>
    </p:spTree>
    <p:extLst>
      <p:ext uri="{BB962C8B-B14F-4D97-AF65-F5344CB8AC3E}">
        <p14:creationId xmlns:p14="http://schemas.microsoft.com/office/powerpoint/2010/main" val="3976332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8" name="Google Shape;1348;p60"/>
          <p:cNvSpPr txBox="1">
            <a:spLocks noGrp="1"/>
          </p:cNvSpPr>
          <p:nvPr>
            <p:ph type="title"/>
          </p:nvPr>
        </p:nvSpPr>
        <p:spPr>
          <a:xfrm>
            <a:off x="1570618" y="42749"/>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5 TRIỂN KHAI</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64123" y="242198"/>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5.3  Các bước triển khai website lên Docker</a:t>
            </a:r>
          </a:p>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Bước 3: Tiến hành cài đặt</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Click chuột phải vào Dockerfile.mydb mở terminal</a:t>
            </a:r>
            <a:r>
              <a:rPr lang="en-US" sz="18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p>
          <a:p>
            <a:pPr marL="139700" indent="0" algn="just">
              <a:lnSpc>
                <a:spcPct val="150000"/>
              </a:lnSpc>
              <a:buNone/>
            </a:pPr>
            <a:r>
              <a:rPr lang="en-US" sz="1800">
                <a:solidFill>
                  <a:schemeClr val="tx1"/>
                </a:solidFill>
                <a:latin typeface="Times New Roman" panose="02020603050405020304" pitchFamily="18" charset="0"/>
                <a:cs typeface="Times New Roman" panose="02020603050405020304" pitchFamily="18" charset="0"/>
              </a:rPr>
              <a:t>	- Ở terminal của Dockerfile.mydb tiến hành chạy lệnh: </a:t>
            </a:r>
          </a:p>
          <a:p>
            <a:pPr marL="139700" indent="0" algn="just">
              <a:lnSpc>
                <a:spcPct val="150000"/>
              </a:lnSpc>
              <a:buNone/>
            </a:pPr>
            <a:r>
              <a:rPr lang="en-US" sz="1800">
                <a:solidFill>
                  <a:schemeClr val="tx1"/>
                </a:solidFill>
                <a:latin typeface="Times New Roman" panose="02020603050405020304" pitchFamily="18" charset="0"/>
                <a:cs typeface="Times New Roman" panose="02020603050405020304" pitchFamily="18" charset="0"/>
              </a:rPr>
              <a:t>		</a:t>
            </a:r>
            <a:r>
              <a:rPr lang="en-US" sz="1800" b="1" smtClean="0">
                <a:solidFill>
                  <a:schemeClr val="tx1"/>
                </a:solidFill>
                <a:latin typeface="Times New Roman" panose="02020603050405020304" pitchFamily="18" charset="0"/>
                <a:cs typeface="Times New Roman" panose="02020603050405020304" pitchFamily="18" charset="0"/>
              </a:rPr>
              <a:t>docker </a:t>
            </a:r>
            <a:r>
              <a:rPr lang="en-US" sz="1800" b="1">
                <a:solidFill>
                  <a:schemeClr val="tx1"/>
                </a:solidFill>
                <a:latin typeface="Times New Roman" panose="02020603050405020304" pitchFamily="18" charset="0"/>
                <a:cs typeface="Times New Roman" panose="02020603050405020304" pitchFamily="18" charset="0"/>
              </a:rPr>
              <a:t>build -t mysql -f Dockerfile.mydb . </a:t>
            </a:r>
          </a:p>
          <a:p>
            <a:pPr marL="139700" indent="0" algn="just">
              <a:lnSpc>
                <a:spcPct val="150000"/>
              </a:lnSpc>
              <a:buNone/>
            </a:pPr>
            <a:endParaRPr lang="vi-VN" sz="1800" smtClean="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13"/>
          <p:cNvPicPr/>
          <p:nvPr/>
        </p:nvPicPr>
        <p:blipFill>
          <a:blip r:embed="rId3"/>
          <a:stretch>
            <a:fillRect/>
          </a:stretch>
        </p:blipFill>
        <p:spPr>
          <a:xfrm>
            <a:off x="453188" y="2796633"/>
            <a:ext cx="8269705" cy="1229453"/>
          </a:xfrm>
          <a:prstGeom prst="rect">
            <a:avLst/>
          </a:prstGeom>
        </p:spPr>
      </p:pic>
    </p:spTree>
    <p:extLst>
      <p:ext uri="{BB962C8B-B14F-4D97-AF65-F5344CB8AC3E}">
        <p14:creationId xmlns:p14="http://schemas.microsoft.com/office/powerpoint/2010/main" val="4058968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8" name="Google Shape;1348;p60"/>
          <p:cNvSpPr txBox="1">
            <a:spLocks noGrp="1"/>
          </p:cNvSpPr>
          <p:nvPr>
            <p:ph type="title"/>
          </p:nvPr>
        </p:nvSpPr>
        <p:spPr>
          <a:xfrm>
            <a:off x="1570618" y="42749"/>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5 TRIỂN KHAI</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64123" y="242198"/>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5.3  Các bước triển khai website lên Docker</a:t>
            </a:r>
          </a:p>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Bước 3: Tiến hành cài đặt</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Click chuột phải vào Dockerfile.apache mở Terminal.</a:t>
            </a:r>
          </a:p>
          <a:p>
            <a:pPr marL="139700" indent="0" algn="just">
              <a:lnSpc>
                <a:spcPct val="150000"/>
              </a:lnSpc>
              <a:buNone/>
            </a:pPr>
            <a:r>
              <a:rPr lang="en-US" sz="1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 Ở terminal của Dockerfile.apache chạy lệnh:</a:t>
            </a:r>
          </a:p>
          <a:p>
            <a:pPr marL="139700" indent="0" algn="just">
              <a:lnSpc>
                <a:spcPct val="150000"/>
              </a:lnSpc>
              <a:buNone/>
            </a:pPr>
            <a:r>
              <a:rPr lang="en-US" sz="18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docker build -t selling-computer -f Dockerfile.apache .</a:t>
            </a:r>
          </a:p>
          <a:p>
            <a:pPr marL="0" indent="0">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p:nvPr/>
        </p:nvPicPr>
        <p:blipFill>
          <a:blip r:embed="rId3"/>
          <a:stretch>
            <a:fillRect/>
          </a:stretch>
        </p:blipFill>
        <p:spPr>
          <a:xfrm>
            <a:off x="1016435" y="2665946"/>
            <a:ext cx="6747944" cy="1432812"/>
          </a:xfrm>
          <a:prstGeom prst="rect">
            <a:avLst/>
          </a:prstGeom>
        </p:spPr>
      </p:pic>
    </p:spTree>
    <p:extLst>
      <p:ext uri="{BB962C8B-B14F-4D97-AF65-F5344CB8AC3E}">
        <p14:creationId xmlns:p14="http://schemas.microsoft.com/office/powerpoint/2010/main" val="18011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8" name="Google Shape;1348;p60"/>
          <p:cNvSpPr txBox="1">
            <a:spLocks noGrp="1"/>
          </p:cNvSpPr>
          <p:nvPr>
            <p:ph type="title"/>
          </p:nvPr>
        </p:nvSpPr>
        <p:spPr>
          <a:xfrm>
            <a:off x="1570618" y="42749"/>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5 TRIỂN KHAI</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64123" y="242198"/>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5.3  Các bước triển khai website lên Docker</a:t>
            </a:r>
          </a:p>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Bước 3: Tiến hành cài đặt</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Sau đó lần lượt chạy 2 lệnh:</a:t>
            </a:r>
          </a:p>
          <a:p>
            <a:pPr marL="139700" indent="0">
              <a:lnSpc>
                <a:spcPct val="150000"/>
              </a:lnSpc>
              <a:buNone/>
            </a:pPr>
            <a:r>
              <a:rPr lang="vi-VN" sz="18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 docker run -d --name db -e MYSQL_ROOT_PASSWORD=mysql12345 -e MYSQL_USER=trannguyenhan -e MYSQL_PASSWORD=mysql12345 -e MYSQL_DATABASE=selling_computer -p 9906:3306 -d </a:t>
            </a:r>
            <a:r>
              <a:rPr lang="vi-VN" sz="1800" b="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ngotanloi/mysql:latest</a:t>
            </a:r>
            <a:endParaRPr lang="vi-VN" sz="18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nSpc>
                <a:spcPct val="150000"/>
              </a:lnSpc>
              <a:buNone/>
            </a:pPr>
            <a:r>
              <a:rPr lang="vi-VN" sz="18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b="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nSpc>
                <a:spcPct val="150000"/>
              </a:lnSpc>
              <a:buNone/>
            </a:pPr>
            <a:r>
              <a:rPr lang="en-US" sz="1800" b="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1800" b="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18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docker run -d --name selling-computer --link db -p 8000:80 -e DB_HOST=db -e DB_PORT=3306 -e DB_NAME=selling_computer -e DB_USERNAME=trannguyenhan -e DB_PASSWORD=mysql12345 ngotanloi/selling-computer</a:t>
            </a:r>
          </a:p>
          <a:p>
            <a:pPr marL="0" indent="0">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53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5 TRIỂN KHAI</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1" y="802766"/>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5.3  Các bước triển khai website lên Docker</a:t>
            </a:r>
          </a:p>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Bước 3: Tiến hành cài đặt</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Đợi một khoảng thời gian, sau đó giao diện docker desktop sẽ xuất hiện:</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1AC735C8-6BF7-301D-0CD4-5CDB20F4980E}"/>
              </a:ext>
            </a:extLst>
          </p:cNvPr>
          <p:cNvPicPr>
            <a:picLocks noChangeAspect="1"/>
          </p:cNvPicPr>
          <p:nvPr/>
        </p:nvPicPr>
        <p:blipFill rotWithShape="1">
          <a:blip r:embed="rId3"/>
          <a:srcRect t="4907" b="3093"/>
          <a:stretch/>
        </p:blipFill>
        <p:spPr bwMode="auto">
          <a:xfrm>
            <a:off x="1241754" y="2329015"/>
            <a:ext cx="6669409" cy="26600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6322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5" name="Google Shape;1155;p56"/>
          <p:cNvSpPr/>
          <p:nvPr/>
        </p:nvSpPr>
        <p:spPr>
          <a:xfrm>
            <a:off x="961069" y="1071950"/>
            <a:ext cx="957299" cy="91992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156" name="Google Shape;1156;p56"/>
          <p:cNvSpPr/>
          <p:nvPr/>
        </p:nvSpPr>
        <p:spPr>
          <a:xfrm>
            <a:off x="870201" y="3530951"/>
            <a:ext cx="957299" cy="91986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157" name="Google Shape;1157;p56"/>
          <p:cNvSpPr/>
          <p:nvPr/>
        </p:nvSpPr>
        <p:spPr>
          <a:xfrm flipH="1">
            <a:off x="950662" y="2293210"/>
            <a:ext cx="957299" cy="91986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158" name="Google Shape;1158;p56"/>
          <p:cNvSpPr/>
          <p:nvPr/>
        </p:nvSpPr>
        <p:spPr>
          <a:xfrm flipH="1">
            <a:off x="7350690" y="1069173"/>
            <a:ext cx="957299" cy="91986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159" name="Google Shape;1159;p56"/>
          <p:cNvSpPr txBox="1">
            <a:spLocks noGrp="1"/>
          </p:cNvSpPr>
          <p:nvPr>
            <p:ph type="title"/>
          </p:nvPr>
        </p:nvSpPr>
        <p:spPr>
          <a:xfrm>
            <a:off x="973613" y="1157960"/>
            <a:ext cx="9573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tx1"/>
                </a:solidFill>
                <a:latin typeface="Times New Roman" panose="02020603050405020304" pitchFamily="18" charset="0"/>
                <a:cs typeface="Times New Roman" panose="02020603050405020304" pitchFamily="18" charset="0"/>
              </a:rPr>
              <a:t>01</a:t>
            </a:r>
            <a:endParaRPr>
              <a:solidFill>
                <a:schemeClr val="tx1"/>
              </a:solidFill>
              <a:latin typeface="Times New Roman" panose="02020603050405020304" pitchFamily="18" charset="0"/>
              <a:cs typeface="Times New Roman" panose="02020603050405020304" pitchFamily="18" charset="0"/>
            </a:endParaRPr>
          </a:p>
        </p:txBody>
      </p:sp>
      <p:sp>
        <p:nvSpPr>
          <p:cNvPr id="1161" name="Google Shape;1161;p56"/>
          <p:cNvSpPr txBox="1">
            <a:spLocks noGrp="1"/>
          </p:cNvSpPr>
          <p:nvPr>
            <p:ph type="title" idx="2"/>
          </p:nvPr>
        </p:nvSpPr>
        <p:spPr>
          <a:xfrm flipH="1">
            <a:off x="950674" y="2396432"/>
            <a:ext cx="9573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tx1"/>
                </a:solidFill>
                <a:latin typeface="Times New Roman" panose="02020603050405020304" pitchFamily="18" charset="0"/>
                <a:cs typeface="Times New Roman" panose="02020603050405020304" pitchFamily="18" charset="0"/>
              </a:rPr>
              <a:t>02</a:t>
            </a:r>
            <a:endParaRPr>
              <a:solidFill>
                <a:schemeClr val="tx1"/>
              </a:solidFill>
              <a:latin typeface="Times New Roman" panose="02020603050405020304" pitchFamily="18" charset="0"/>
              <a:cs typeface="Times New Roman" panose="02020603050405020304" pitchFamily="18" charset="0"/>
            </a:endParaRPr>
          </a:p>
        </p:txBody>
      </p:sp>
      <p:sp>
        <p:nvSpPr>
          <p:cNvPr id="1163" name="Google Shape;1163;p56"/>
          <p:cNvSpPr txBox="1">
            <a:spLocks noGrp="1"/>
          </p:cNvSpPr>
          <p:nvPr>
            <p:ph type="title" idx="4"/>
          </p:nvPr>
        </p:nvSpPr>
        <p:spPr>
          <a:xfrm>
            <a:off x="870201" y="3634188"/>
            <a:ext cx="9573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tx1"/>
                </a:solidFill>
                <a:latin typeface="Times New Roman" panose="02020603050405020304" pitchFamily="18" charset="0"/>
                <a:cs typeface="Times New Roman" panose="02020603050405020304" pitchFamily="18" charset="0"/>
              </a:rPr>
              <a:t>03</a:t>
            </a:r>
            <a:endParaRPr>
              <a:solidFill>
                <a:schemeClr val="tx1"/>
              </a:solidFill>
              <a:latin typeface="Times New Roman" panose="02020603050405020304" pitchFamily="18" charset="0"/>
              <a:cs typeface="Times New Roman" panose="02020603050405020304" pitchFamily="18" charset="0"/>
            </a:endParaRPr>
          </a:p>
        </p:txBody>
      </p:sp>
      <p:sp>
        <p:nvSpPr>
          <p:cNvPr id="1165" name="Google Shape;1165;p56"/>
          <p:cNvSpPr txBox="1">
            <a:spLocks noGrp="1"/>
          </p:cNvSpPr>
          <p:nvPr>
            <p:ph type="title" idx="6"/>
          </p:nvPr>
        </p:nvSpPr>
        <p:spPr>
          <a:xfrm flipH="1">
            <a:off x="7350702" y="1172396"/>
            <a:ext cx="9573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tx1"/>
                </a:solidFill>
                <a:latin typeface="Times New Roman" panose="02020603050405020304" pitchFamily="18" charset="0"/>
                <a:cs typeface="Times New Roman" panose="02020603050405020304" pitchFamily="18" charset="0"/>
              </a:rPr>
              <a:t>04</a:t>
            </a:r>
            <a:endParaRPr>
              <a:solidFill>
                <a:schemeClr val="tx1"/>
              </a:solidFill>
              <a:latin typeface="Times New Roman" panose="02020603050405020304" pitchFamily="18" charset="0"/>
              <a:cs typeface="Times New Roman" panose="02020603050405020304" pitchFamily="18" charset="0"/>
            </a:endParaRPr>
          </a:p>
        </p:txBody>
      </p:sp>
      <p:sp>
        <p:nvSpPr>
          <p:cNvPr id="1167" name="Google Shape;1167;p56"/>
          <p:cNvSpPr txBox="1">
            <a:spLocks noGrp="1"/>
          </p:cNvSpPr>
          <p:nvPr>
            <p:ph type="subTitle" idx="9"/>
          </p:nvPr>
        </p:nvSpPr>
        <p:spPr>
          <a:xfrm>
            <a:off x="1875272" y="1022843"/>
            <a:ext cx="2071200" cy="7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solidFill>
                  <a:schemeClr val="tx1"/>
                </a:solidFill>
                <a:latin typeface="Times New Roman" panose="02020603050405020304" pitchFamily="18" charset="0"/>
                <a:cs typeface="Times New Roman" panose="02020603050405020304" pitchFamily="18" charset="0"/>
              </a:rPr>
              <a:t>GIỚI THIỆU</a:t>
            </a:r>
            <a:endParaRPr b="1">
              <a:solidFill>
                <a:schemeClr val="tx1"/>
              </a:solidFill>
              <a:latin typeface="Times New Roman" panose="02020603050405020304" pitchFamily="18" charset="0"/>
              <a:cs typeface="Times New Roman" panose="02020603050405020304" pitchFamily="18" charset="0"/>
            </a:endParaRPr>
          </a:p>
        </p:txBody>
      </p:sp>
      <p:sp>
        <p:nvSpPr>
          <p:cNvPr id="1168" name="Google Shape;1168;p56"/>
          <p:cNvSpPr txBox="1">
            <a:spLocks noGrp="1"/>
          </p:cNvSpPr>
          <p:nvPr>
            <p:ph type="subTitle" idx="13"/>
          </p:nvPr>
        </p:nvSpPr>
        <p:spPr>
          <a:xfrm flipH="1">
            <a:off x="1775032" y="2477546"/>
            <a:ext cx="2913678" cy="52476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b="1">
                <a:solidFill>
                  <a:schemeClr val="tx1"/>
                </a:solidFill>
                <a:latin typeface="Times New Roman" panose="02020603050405020304" pitchFamily="18" charset="0"/>
                <a:cs typeface="Times New Roman" panose="02020603050405020304" pitchFamily="18" charset="0"/>
              </a:rPr>
              <a:t>PHÂN TÍCH YÊU CẦU</a:t>
            </a:r>
            <a:endParaRPr b="1">
              <a:solidFill>
                <a:schemeClr val="tx1"/>
              </a:solidFill>
              <a:latin typeface="Times New Roman" panose="02020603050405020304" pitchFamily="18" charset="0"/>
              <a:cs typeface="Times New Roman" panose="02020603050405020304" pitchFamily="18" charset="0"/>
            </a:endParaRPr>
          </a:p>
        </p:txBody>
      </p:sp>
      <p:sp>
        <p:nvSpPr>
          <p:cNvPr id="1169" name="Google Shape;1169;p56"/>
          <p:cNvSpPr txBox="1">
            <a:spLocks noGrp="1"/>
          </p:cNvSpPr>
          <p:nvPr>
            <p:ph type="subTitle" idx="14"/>
          </p:nvPr>
        </p:nvSpPr>
        <p:spPr>
          <a:xfrm>
            <a:off x="1763089" y="3795181"/>
            <a:ext cx="3020467" cy="5225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solidFill>
                  <a:schemeClr val="tx1"/>
                </a:solidFill>
                <a:latin typeface="Times New Roman" panose="02020603050405020304" pitchFamily="18" charset="0"/>
                <a:cs typeface="Times New Roman" panose="02020603050405020304" pitchFamily="18" charset="0"/>
              </a:rPr>
              <a:t>THIẾT KẾ KIẾN TRÚC</a:t>
            </a:r>
            <a:endParaRPr b="1">
              <a:solidFill>
                <a:schemeClr val="tx1"/>
              </a:solidFill>
              <a:latin typeface="Times New Roman" panose="02020603050405020304" pitchFamily="18" charset="0"/>
              <a:cs typeface="Times New Roman" panose="02020603050405020304" pitchFamily="18" charset="0"/>
            </a:endParaRPr>
          </a:p>
        </p:txBody>
      </p:sp>
      <p:sp>
        <p:nvSpPr>
          <p:cNvPr id="1170" name="Google Shape;1170;p56"/>
          <p:cNvSpPr txBox="1">
            <a:spLocks noGrp="1"/>
          </p:cNvSpPr>
          <p:nvPr>
            <p:ph type="subTitle" idx="15"/>
          </p:nvPr>
        </p:nvSpPr>
        <p:spPr>
          <a:xfrm flipH="1">
            <a:off x="5125146" y="1434659"/>
            <a:ext cx="2175596" cy="52476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b="1">
                <a:solidFill>
                  <a:schemeClr val="tx1"/>
                </a:solidFill>
                <a:latin typeface="Times New Roman" panose="02020603050405020304" pitchFamily="18" charset="0"/>
                <a:cs typeface="Times New Roman" panose="02020603050405020304" pitchFamily="18" charset="0"/>
              </a:rPr>
              <a:t>QUY TRÌNH PHÁT TRIỂN</a:t>
            </a:r>
            <a:endParaRPr b="1">
              <a:solidFill>
                <a:schemeClr val="tx1"/>
              </a:solidFill>
              <a:latin typeface="Times New Roman" panose="02020603050405020304" pitchFamily="18" charset="0"/>
              <a:cs typeface="Times New Roman" panose="02020603050405020304" pitchFamily="18" charset="0"/>
            </a:endParaRPr>
          </a:p>
        </p:txBody>
      </p:sp>
      <p:sp>
        <p:nvSpPr>
          <p:cNvPr id="1171" name="Google Shape;1171;p56"/>
          <p:cNvSpPr/>
          <p:nvPr/>
        </p:nvSpPr>
        <p:spPr>
          <a:xfrm flipH="1">
            <a:off x="4537938" y="445081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6"/>
          <p:cNvSpPr/>
          <p:nvPr/>
        </p:nvSpPr>
        <p:spPr>
          <a:xfrm flipH="1">
            <a:off x="2229098" y="4317742"/>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6"/>
          <p:cNvSpPr/>
          <p:nvPr/>
        </p:nvSpPr>
        <p:spPr>
          <a:xfrm rot="5735881">
            <a:off x="4331096" y="1532727"/>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2" name="Google Shape;1192;p56"/>
          <p:cNvGrpSpPr/>
          <p:nvPr/>
        </p:nvGrpSpPr>
        <p:grpSpPr>
          <a:xfrm flipH="1">
            <a:off x="196328" y="2797748"/>
            <a:ext cx="1109326" cy="2740462"/>
            <a:chOff x="1985590" y="3490398"/>
            <a:chExt cx="1109326" cy="2740462"/>
          </a:xfrm>
        </p:grpSpPr>
        <p:sp>
          <p:nvSpPr>
            <p:cNvPr id="1193" name="Google Shape;1193;p56"/>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6"/>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5" name="Google Shape;1195;p56"/>
          <p:cNvGrpSpPr/>
          <p:nvPr/>
        </p:nvGrpSpPr>
        <p:grpSpPr>
          <a:xfrm>
            <a:off x="7955830" y="2794090"/>
            <a:ext cx="1109326" cy="2740462"/>
            <a:chOff x="1985590" y="3490398"/>
            <a:chExt cx="1109326" cy="2740462"/>
          </a:xfrm>
        </p:grpSpPr>
        <p:sp>
          <p:nvSpPr>
            <p:cNvPr id="1196" name="Google Shape;1196;p56"/>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6"/>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22ECB9D7-FA43-0AB2-FC07-814EC74AE714}"/>
              </a:ext>
            </a:extLst>
          </p:cNvPr>
          <p:cNvPicPr>
            <a:picLocks noChangeAspect="1"/>
          </p:cNvPicPr>
          <p:nvPr/>
        </p:nvPicPr>
        <p:blipFill>
          <a:blip r:embed="rId3"/>
          <a:stretch>
            <a:fillRect/>
          </a:stretch>
        </p:blipFill>
        <p:spPr>
          <a:xfrm>
            <a:off x="8278443" y="1044512"/>
            <a:ext cx="563929" cy="312447"/>
          </a:xfrm>
          <a:prstGeom prst="rect">
            <a:avLst/>
          </a:prstGeom>
        </p:spPr>
      </p:pic>
      <p:sp>
        <p:nvSpPr>
          <p:cNvPr id="2" name="Google Shape;1158;p56">
            <a:extLst>
              <a:ext uri="{FF2B5EF4-FFF2-40B4-BE49-F238E27FC236}">
                <a16:creationId xmlns:a16="http://schemas.microsoft.com/office/drawing/2014/main" id="{A2CF05FC-49C2-68CF-F163-04A0EF59AD94}"/>
              </a:ext>
            </a:extLst>
          </p:cNvPr>
          <p:cNvSpPr/>
          <p:nvPr/>
        </p:nvSpPr>
        <p:spPr>
          <a:xfrm flipH="1">
            <a:off x="7350690" y="2255868"/>
            <a:ext cx="957299" cy="91986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3" name="Google Shape;1165;p56">
            <a:extLst>
              <a:ext uri="{FF2B5EF4-FFF2-40B4-BE49-F238E27FC236}">
                <a16:creationId xmlns:a16="http://schemas.microsoft.com/office/drawing/2014/main" id="{79EB3B1B-12B4-EC9D-3561-ADD1D0B79609}"/>
              </a:ext>
            </a:extLst>
          </p:cNvPr>
          <p:cNvSpPr txBox="1">
            <a:spLocks/>
          </p:cNvSpPr>
          <p:nvPr/>
        </p:nvSpPr>
        <p:spPr>
          <a:xfrm flipH="1">
            <a:off x="7350702" y="2359091"/>
            <a:ext cx="957300" cy="71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Black"/>
              <a:buNone/>
              <a:defRPr sz="3500" b="0" i="0" u="none" strike="noStrike" cap="none">
                <a:solidFill>
                  <a:schemeClr val="accent4"/>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vi-VN">
                <a:solidFill>
                  <a:schemeClr val="tx1"/>
                </a:solidFill>
                <a:latin typeface="Times New Roman" panose="02020603050405020304" pitchFamily="18" charset="0"/>
                <a:cs typeface="Times New Roman" panose="02020603050405020304" pitchFamily="18" charset="0"/>
              </a:rPr>
              <a:t>05</a:t>
            </a:r>
            <a:endParaRPr lang="en">
              <a:solidFill>
                <a:schemeClr val="tx1"/>
              </a:solidFill>
              <a:latin typeface="Times New Roman" panose="02020603050405020304" pitchFamily="18" charset="0"/>
              <a:cs typeface="Times New Roman" panose="02020603050405020304" pitchFamily="18" charset="0"/>
            </a:endParaRPr>
          </a:p>
        </p:txBody>
      </p:sp>
      <p:sp>
        <p:nvSpPr>
          <p:cNvPr id="4" name="Google Shape;1170;p56">
            <a:extLst>
              <a:ext uri="{FF2B5EF4-FFF2-40B4-BE49-F238E27FC236}">
                <a16:creationId xmlns:a16="http://schemas.microsoft.com/office/drawing/2014/main" id="{DEA0376C-6A9A-86B4-FCB9-3F7DA3CDFFB3}"/>
              </a:ext>
            </a:extLst>
          </p:cNvPr>
          <p:cNvSpPr txBox="1">
            <a:spLocks/>
          </p:cNvSpPr>
          <p:nvPr/>
        </p:nvSpPr>
        <p:spPr>
          <a:xfrm flipH="1">
            <a:off x="5175094" y="2508627"/>
            <a:ext cx="2075700" cy="5247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400"/>
              <a:buFont typeface="Bebas Neue"/>
              <a:buNone/>
              <a:defRPr sz="2000" b="0" i="0" u="none" strike="noStrike" cap="none">
                <a:solidFill>
                  <a:schemeClr val="accent2"/>
                </a:solidFill>
                <a:latin typeface="Archivo Black"/>
                <a:ea typeface="Archivo Black"/>
                <a:cs typeface="Archivo Black"/>
                <a:sym typeface="Archivo Black"/>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vi-VN" b="1">
                <a:solidFill>
                  <a:schemeClr val="tx1"/>
                </a:solidFill>
                <a:latin typeface="Times New Roman" panose="02020603050405020304" pitchFamily="18" charset="0"/>
                <a:cs typeface="Times New Roman" panose="02020603050405020304" pitchFamily="18" charset="0"/>
              </a:rPr>
              <a:t>TRIỂN KHAI</a:t>
            </a:r>
          </a:p>
        </p:txBody>
      </p:sp>
      <p:sp>
        <p:nvSpPr>
          <p:cNvPr id="5" name="Google Shape;1158;p56">
            <a:extLst>
              <a:ext uri="{FF2B5EF4-FFF2-40B4-BE49-F238E27FC236}">
                <a16:creationId xmlns:a16="http://schemas.microsoft.com/office/drawing/2014/main" id="{5BDE9456-83ED-E9B0-1044-F8D3243844DE}"/>
              </a:ext>
            </a:extLst>
          </p:cNvPr>
          <p:cNvSpPr/>
          <p:nvPr/>
        </p:nvSpPr>
        <p:spPr>
          <a:xfrm flipH="1">
            <a:off x="7311150" y="3462709"/>
            <a:ext cx="957299" cy="919864"/>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6" name="Google Shape;1165;p56">
            <a:extLst>
              <a:ext uri="{FF2B5EF4-FFF2-40B4-BE49-F238E27FC236}">
                <a16:creationId xmlns:a16="http://schemas.microsoft.com/office/drawing/2014/main" id="{C0B64DF7-0C00-92B0-EBC2-ECD67EF41235}"/>
              </a:ext>
            </a:extLst>
          </p:cNvPr>
          <p:cNvSpPr txBox="1">
            <a:spLocks/>
          </p:cNvSpPr>
          <p:nvPr/>
        </p:nvSpPr>
        <p:spPr>
          <a:xfrm flipH="1">
            <a:off x="7311162" y="3565932"/>
            <a:ext cx="957300" cy="71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Archivo Black"/>
              <a:buNone/>
              <a:defRPr sz="3500" b="0" i="0" u="none" strike="noStrike" cap="none">
                <a:solidFill>
                  <a:schemeClr val="accent4"/>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vi-VN">
                <a:solidFill>
                  <a:schemeClr val="tx1"/>
                </a:solidFill>
                <a:latin typeface="Times New Roman" panose="02020603050405020304" pitchFamily="18" charset="0"/>
                <a:cs typeface="Times New Roman" panose="02020603050405020304" pitchFamily="18" charset="0"/>
              </a:rPr>
              <a:t>06</a:t>
            </a:r>
            <a:endParaRPr lang="en">
              <a:solidFill>
                <a:schemeClr val="tx1"/>
              </a:solidFill>
              <a:latin typeface="Times New Roman" panose="02020603050405020304" pitchFamily="18" charset="0"/>
              <a:cs typeface="Times New Roman" panose="02020603050405020304" pitchFamily="18" charset="0"/>
            </a:endParaRPr>
          </a:p>
        </p:txBody>
      </p:sp>
      <p:sp>
        <p:nvSpPr>
          <p:cNvPr id="7" name="Google Shape;1170;p56">
            <a:extLst>
              <a:ext uri="{FF2B5EF4-FFF2-40B4-BE49-F238E27FC236}">
                <a16:creationId xmlns:a16="http://schemas.microsoft.com/office/drawing/2014/main" id="{C3B403E3-E478-41C3-A402-B2A349FBDA53}"/>
              </a:ext>
            </a:extLst>
          </p:cNvPr>
          <p:cNvSpPr txBox="1">
            <a:spLocks/>
          </p:cNvSpPr>
          <p:nvPr/>
        </p:nvSpPr>
        <p:spPr>
          <a:xfrm flipH="1">
            <a:off x="5135554" y="3715468"/>
            <a:ext cx="2075700" cy="5247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400"/>
              <a:buFont typeface="Bebas Neue"/>
              <a:buNone/>
              <a:defRPr sz="2000" b="0" i="0" u="none" strike="noStrike" cap="none">
                <a:solidFill>
                  <a:schemeClr val="accent2"/>
                </a:solidFill>
                <a:latin typeface="Archivo Black"/>
                <a:ea typeface="Archivo Black"/>
                <a:cs typeface="Archivo Black"/>
                <a:sym typeface="Archivo Black"/>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vi-VN" b="1">
                <a:solidFill>
                  <a:schemeClr val="tx1"/>
                </a:solidFill>
                <a:latin typeface="Times New Roman" panose="02020603050405020304" pitchFamily="18" charset="0"/>
                <a:cs typeface="Times New Roman" panose="02020603050405020304" pitchFamily="18" charset="0"/>
              </a:rPr>
              <a:t>KẾT LUẬN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59"/>
                                        </p:tgtEl>
                                        <p:attrNameLst>
                                          <p:attrName>style.visibility</p:attrName>
                                        </p:attrNameLst>
                                      </p:cBhvr>
                                      <p:to>
                                        <p:strVal val="visible"/>
                                      </p:to>
                                    </p:set>
                                    <p:animEffect transition="in" filter="fade">
                                      <p:cBhvr>
                                        <p:cTn id="7" dur="1000"/>
                                        <p:tgtEl>
                                          <p:spTgt spid="1159"/>
                                        </p:tgtEl>
                                      </p:cBhvr>
                                    </p:animEffect>
                                  </p:childTnLst>
                                </p:cTn>
                              </p:par>
                              <p:par>
                                <p:cTn id="8" presetID="10" presetClass="entr" presetSubtype="0" fill="hold" nodeType="withEffect">
                                  <p:stCondLst>
                                    <p:cond delay="0"/>
                                  </p:stCondLst>
                                  <p:childTnLst>
                                    <p:set>
                                      <p:cBhvr>
                                        <p:cTn id="9" dur="1" fill="hold">
                                          <p:stCondLst>
                                            <p:cond delay="0"/>
                                          </p:stCondLst>
                                        </p:cTn>
                                        <p:tgtEl>
                                          <p:spTgt spid="1155"/>
                                        </p:tgtEl>
                                        <p:attrNameLst>
                                          <p:attrName>style.visibility</p:attrName>
                                        </p:attrNameLst>
                                      </p:cBhvr>
                                      <p:to>
                                        <p:strVal val="visible"/>
                                      </p:to>
                                    </p:set>
                                    <p:animEffect transition="in" filter="fade">
                                      <p:cBhvr>
                                        <p:cTn id="10" dur="1000"/>
                                        <p:tgtEl>
                                          <p:spTgt spid="1155"/>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161"/>
                                        </p:tgtEl>
                                        <p:attrNameLst>
                                          <p:attrName>style.visibility</p:attrName>
                                        </p:attrNameLst>
                                      </p:cBhvr>
                                      <p:to>
                                        <p:strVal val="visible"/>
                                      </p:to>
                                    </p:set>
                                    <p:animEffect transition="in" filter="fade">
                                      <p:cBhvr>
                                        <p:cTn id="14" dur="1000"/>
                                        <p:tgtEl>
                                          <p:spTgt spid="1161"/>
                                        </p:tgtEl>
                                      </p:cBhvr>
                                    </p:animEffect>
                                  </p:childTnLst>
                                </p:cTn>
                              </p:par>
                              <p:par>
                                <p:cTn id="15" presetID="10" presetClass="entr" presetSubtype="0" fill="hold" nodeType="withEffect">
                                  <p:stCondLst>
                                    <p:cond delay="0"/>
                                  </p:stCondLst>
                                  <p:childTnLst>
                                    <p:set>
                                      <p:cBhvr>
                                        <p:cTn id="16" dur="1" fill="hold">
                                          <p:stCondLst>
                                            <p:cond delay="0"/>
                                          </p:stCondLst>
                                        </p:cTn>
                                        <p:tgtEl>
                                          <p:spTgt spid="1157"/>
                                        </p:tgtEl>
                                        <p:attrNameLst>
                                          <p:attrName>style.visibility</p:attrName>
                                        </p:attrNameLst>
                                      </p:cBhvr>
                                      <p:to>
                                        <p:strVal val="visible"/>
                                      </p:to>
                                    </p:set>
                                    <p:animEffect transition="in" filter="fade">
                                      <p:cBhvr>
                                        <p:cTn id="17" dur="1000"/>
                                        <p:tgtEl>
                                          <p:spTgt spid="1157"/>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163"/>
                                        </p:tgtEl>
                                        <p:attrNameLst>
                                          <p:attrName>style.visibility</p:attrName>
                                        </p:attrNameLst>
                                      </p:cBhvr>
                                      <p:to>
                                        <p:strVal val="visible"/>
                                      </p:to>
                                    </p:set>
                                    <p:animEffect transition="in" filter="fade">
                                      <p:cBhvr>
                                        <p:cTn id="21" dur="1000"/>
                                        <p:tgtEl>
                                          <p:spTgt spid="1163"/>
                                        </p:tgtEl>
                                      </p:cBhvr>
                                    </p:animEffect>
                                  </p:childTnLst>
                                </p:cTn>
                              </p:par>
                              <p:par>
                                <p:cTn id="22" presetID="10" presetClass="entr" presetSubtype="0" fill="hold" nodeType="withEffect">
                                  <p:stCondLst>
                                    <p:cond delay="0"/>
                                  </p:stCondLst>
                                  <p:childTnLst>
                                    <p:set>
                                      <p:cBhvr>
                                        <p:cTn id="23" dur="1" fill="hold">
                                          <p:stCondLst>
                                            <p:cond delay="0"/>
                                          </p:stCondLst>
                                        </p:cTn>
                                        <p:tgtEl>
                                          <p:spTgt spid="1156"/>
                                        </p:tgtEl>
                                        <p:attrNameLst>
                                          <p:attrName>style.visibility</p:attrName>
                                        </p:attrNameLst>
                                      </p:cBhvr>
                                      <p:to>
                                        <p:strVal val="visible"/>
                                      </p:to>
                                    </p:set>
                                    <p:animEffect transition="in" filter="fade">
                                      <p:cBhvr>
                                        <p:cTn id="24" dur="1000"/>
                                        <p:tgtEl>
                                          <p:spTgt spid="1156"/>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1165"/>
                                        </p:tgtEl>
                                        <p:attrNameLst>
                                          <p:attrName>style.visibility</p:attrName>
                                        </p:attrNameLst>
                                      </p:cBhvr>
                                      <p:to>
                                        <p:strVal val="visible"/>
                                      </p:to>
                                    </p:set>
                                    <p:animEffect transition="in" filter="fade">
                                      <p:cBhvr>
                                        <p:cTn id="28" dur="1000"/>
                                        <p:tgtEl>
                                          <p:spTgt spid="1165"/>
                                        </p:tgtEl>
                                      </p:cBhvr>
                                    </p:animEffect>
                                  </p:childTnLst>
                                </p:cTn>
                              </p:par>
                              <p:par>
                                <p:cTn id="29" presetID="10" presetClass="entr" presetSubtype="0" fill="hold" nodeType="withEffect">
                                  <p:stCondLst>
                                    <p:cond delay="0"/>
                                  </p:stCondLst>
                                  <p:childTnLst>
                                    <p:set>
                                      <p:cBhvr>
                                        <p:cTn id="30" dur="1" fill="hold">
                                          <p:stCondLst>
                                            <p:cond delay="0"/>
                                          </p:stCondLst>
                                        </p:cTn>
                                        <p:tgtEl>
                                          <p:spTgt spid="1158"/>
                                        </p:tgtEl>
                                        <p:attrNameLst>
                                          <p:attrName>style.visibility</p:attrName>
                                        </p:attrNameLst>
                                      </p:cBhvr>
                                      <p:to>
                                        <p:strVal val="visible"/>
                                      </p:to>
                                    </p:set>
                                    <p:animEffect transition="in" filter="fade">
                                      <p:cBhvr>
                                        <p:cTn id="31" dur="1000"/>
                                        <p:tgtEl>
                                          <p:spTgt spid="1158"/>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childTnLst>
                                </p:cTn>
                              </p:par>
                              <p:par>
                                <p:cTn id="36" presetID="10" presetClass="entr" presetSubtype="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childTnLst>
                                </p:cTn>
                              </p:par>
                            </p:childTnLst>
                          </p:cTn>
                        </p:par>
                        <p:par>
                          <p:cTn id="39" fill="hold">
                            <p:stCondLst>
                              <p:cond delay="5000"/>
                            </p:stCondLst>
                            <p:childTnLst>
                              <p:par>
                                <p:cTn id="40" presetID="10" presetClass="entr" presetSubtype="0"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childTnLst>
                                </p:cTn>
                              </p:par>
                              <p:par>
                                <p:cTn id="43" presetID="10"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5 TRIỂN KHAI</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0" y="586198"/>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5.3  Các bước triển khai website lên Docker</a:t>
            </a:r>
          </a:p>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Bước </a:t>
            </a:r>
            <a:r>
              <a:rPr lang="vi-VN"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Kiểm tra website</a:t>
            </a:r>
            <a:endPar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lnSpc>
                <a:spcPct val="150000"/>
              </a:lnSpc>
              <a:buNone/>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Truy cập vào địa chỉ IP hoặc tên miền của máy chủ Docker để kiểm tra website đã được triển khai thành công.</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7E8AB2F-3993-F70E-1124-59E2032D243E}"/>
              </a:ext>
            </a:extLst>
          </p:cNvPr>
          <p:cNvPicPr>
            <a:picLocks noChangeAspect="1"/>
          </p:cNvPicPr>
          <p:nvPr/>
        </p:nvPicPr>
        <p:blipFill>
          <a:blip r:embed="rId3"/>
          <a:stretch>
            <a:fillRect/>
          </a:stretch>
        </p:blipFill>
        <p:spPr>
          <a:xfrm>
            <a:off x="2116199" y="2330564"/>
            <a:ext cx="5343379" cy="2744756"/>
          </a:xfrm>
          <a:prstGeom prst="rect">
            <a:avLst/>
          </a:prstGeom>
        </p:spPr>
      </p:pic>
    </p:spTree>
    <p:extLst>
      <p:ext uri="{BB962C8B-B14F-4D97-AF65-F5344CB8AC3E}">
        <p14:creationId xmlns:p14="http://schemas.microsoft.com/office/powerpoint/2010/main" val="1774030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5 TRIỂN KHAI</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64122" y="548846"/>
            <a:ext cx="8647837" cy="4698927"/>
          </a:xfrm>
          <a:prstGeom prst="rect">
            <a:avLst/>
          </a:prstGeom>
        </p:spPr>
        <p:txBody>
          <a:bodyPr spcFirstLastPara="1" wrap="square" lIns="91425" tIns="91425" rIns="91425" bIns="91425" anchor="t" anchorCtr="0">
            <a:noAutofit/>
          </a:bodyPr>
          <a:lstStyle/>
          <a:p>
            <a:pPr marL="0" indent="0">
              <a:lnSpc>
                <a:spcPct val="150000"/>
              </a:lnSpc>
              <a:buNone/>
            </a:pPr>
            <a:r>
              <a:rPr lang="vi-VN" sz="2000" b="1" smtClean="0">
                <a:solidFill>
                  <a:schemeClr val="tx1"/>
                </a:solidFill>
                <a:latin typeface="Times New Roman" panose="02020603050405020304" pitchFamily="18" charset="0"/>
                <a:cs typeface="Times New Roman" panose="02020603050405020304" pitchFamily="18" charset="0"/>
              </a:rPr>
              <a:t>5.</a:t>
            </a:r>
            <a:r>
              <a:rPr lang="en-US" sz="2000" b="1" smtClean="0">
                <a:solidFill>
                  <a:schemeClr val="tx1"/>
                </a:solidFill>
                <a:latin typeface="Times New Roman" panose="02020603050405020304" pitchFamily="18" charset="0"/>
                <a:cs typeface="Times New Roman" panose="02020603050405020304" pitchFamily="18" charset="0"/>
              </a:rPr>
              <a:t>4</a:t>
            </a:r>
            <a:r>
              <a:rPr lang="vi-VN" sz="2000" b="1" smtClean="0">
                <a:solidFill>
                  <a:schemeClr val="tx1"/>
                </a:solidFill>
                <a:latin typeface="Times New Roman" panose="02020603050405020304" pitchFamily="18" charset="0"/>
                <a:cs typeface="Times New Roman" panose="02020603050405020304" pitchFamily="18" charset="0"/>
              </a:rPr>
              <a:t>  </a:t>
            </a:r>
            <a:r>
              <a:rPr lang="vi-VN" sz="2000" b="1">
                <a:solidFill>
                  <a:schemeClr val="tx1"/>
                </a:solidFill>
                <a:latin typeface="Times New Roman" panose="02020603050405020304" pitchFamily="18" charset="0"/>
                <a:cs typeface="Times New Roman" panose="02020603050405020304" pitchFamily="18" charset="0"/>
              </a:rPr>
              <a:t>Các bước triển khai website lên </a:t>
            </a:r>
            <a:r>
              <a:rPr lang="en-US" sz="2000" b="1" smtClean="0">
                <a:solidFill>
                  <a:schemeClr val="tx1"/>
                </a:solidFill>
                <a:latin typeface="Times New Roman" panose="02020603050405020304" pitchFamily="18" charset="0"/>
                <a:cs typeface="Times New Roman" panose="02020603050405020304" pitchFamily="18" charset="0"/>
              </a:rPr>
              <a:t>Cloud</a:t>
            </a:r>
          </a:p>
          <a:p>
            <a:pPr algn="just">
              <a:lnSpc>
                <a:spcPct val="150000"/>
              </a:lnSpc>
              <a:buFont typeface="Wingdings" panose="05000000000000000000" pitchFamily="2" charset="2"/>
              <a:buChar char="Ø"/>
            </a:pPr>
            <a:r>
              <a:rPr lang="en-US" sz="2000" b="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Demo sẽ thực hiện và nói</a:t>
            </a:r>
            <a:endParaRPr lang="vi-VN" sz="1800" smtClean="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1800" smtClean="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smtClean="0">
                <a:solidFill>
                  <a:schemeClr val="tx1"/>
                </a:solidFill>
                <a:latin typeface="Times New Roman" panose="02020603050405020304" pitchFamily="18" charset="0"/>
                <a:cs typeface="Times New Roman" panose="02020603050405020304" pitchFamily="18" charset="0"/>
              </a:rPr>
              <a:t>  </a:t>
            </a:r>
            <a:endParaRPr lang="vi-VN" sz="2000" b="1">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8903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a:t>
            </a:r>
            <a:r>
              <a:rPr lang="en-US" sz="2400" b="1" smtClean="0">
                <a:solidFill>
                  <a:schemeClr val="tx1"/>
                </a:solidFill>
                <a:latin typeface="Times New Roman" panose="02020603050405020304" pitchFamily="18" charset="0"/>
                <a:cs typeface="Times New Roman" panose="02020603050405020304" pitchFamily="18" charset="0"/>
              </a:rPr>
              <a:t>6 KẾT LUẬN</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156462" y="432065"/>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6.1 Kết quả đạt được</a:t>
            </a:r>
          </a:p>
          <a:p>
            <a:pPr marL="139700" indent="0">
              <a:lnSpc>
                <a:spcPct val="150000"/>
              </a:lnSpc>
              <a:buNone/>
            </a:pPr>
            <a:r>
              <a:rPr lang="vi-VN"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rPr>
              <a:t>	</a:t>
            </a:r>
            <a:r>
              <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rPr>
              <a:t>- Nắm vững được kiến thức lý thuyết cơ bản phục vụ cho việc thiết kế phần mềm.</a:t>
            </a:r>
          </a:p>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Triển khai thành công một website lên docker, hiểu được các thành phần cấu trúc của một dockerfile và docker-compose</a:t>
            </a:r>
            <a:r>
              <a:rPr lang="en-US" sz="18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139700" indent="0" algn="just">
              <a:lnSpc>
                <a:spcPct val="150000"/>
              </a:lnSpc>
              <a:buNone/>
            </a:pPr>
            <a:r>
              <a:rPr lang="en-US" sz="1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Triển khai thành công một website lên cloud, hiểu được quy trình triển khai một website lên cloud.</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Áp dụng thành công quy trình Agile và Scrum trong quá trình phát triển phần mềm. Phân chia dự án thành các sprint ngắn và linh hoạt, tập trung vào việc xác định rõ vai trò, nhiệm vụ và quy trình làm việc của từng thành viên trong nhóm. </a:t>
            </a:r>
            <a:endParaRPr lang="vi-V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Sử dụng các công cụ hỗ trợ phát triển phần mềm như draw.io để </a:t>
            </a:r>
            <a:r>
              <a:rPr lang="en-US" sz="18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vẽ cơ </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sở dữ liệu và monday.com để lập Product backlog và lập Sprint. </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0" indent="0">
              <a:lnSpc>
                <a:spcPct val="150000"/>
              </a:lnSpc>
              <a:buNone/>
            </a:pP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729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lvl="0"/>
            <a:r>
              <a:rPr lang="vi-VN" sz="2400" b="1">
                <a:solidFill>
                  <a:schemeClr val="tx1"/>
                </a:solidFill>
                <a:latin typeface="Times New Roman" panose="02020603050405020304" pitchFamily="18" charset="0"/>
                <a:cs typeface="Times New Roman" panose="02020603050405020304" pitchFamily="18" charset="0"/>
              </a:rPr>
              <a:t>CHƯƠNG </a:t>
            </a:r>
            <a:r>
              <a:rPr lang="en-US" sz="2400" b="1">
                <a:solidFill>
                  <a:schemeClr val="tx1"/>
                </a:solidFill>
                <a:latin typeface="Times New Roman" panose="02020603050405020304" pitchFamily="18" charset="0"/>
                <a:cs typeface="Times New Roman" panose="02020603050405020304" pitchFamily="18" charset="0"/>
              </a:rPr>
              <a:t>6 KẾT LUẬN</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1" y="802766"/>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6.2 Khó khăn và bài học</a:t>
            </a:r>
          </a:p>
          <a:p>
            <a:pPr marL="0" lvl="0" indent="0" algn="just">
              <a:lnSpc>
                <a:spcPct val="150000"/>
              </a:lnSpc>
              <a:buNone/>
            </a:pPr>
            <a:r>
              <a:rPr lang="en-US" sz="1800" b="1"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Khó </a:t>
            </a: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khăn, thách thức trong quá trình phát triển:</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Việc định nghĩa và cấu hình Dockerfile đòi hỏi kiến thức về Docker và các khái niệm liên quan như image, container, volumes, ports và environment variables. Nhóm mất khá nhiều thời gian để học các kiến thức này.</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Việc sử dụng các công cụ hỗ trợ như Draw.io để </a:t>
            </a:r>
            <a:r>
              <a:rPr lang="en-US" sz="18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vẽ cơ </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sở dữ liệu, Monday.com để lập các Product backlog và các Sprint cũng gây khó khăn cho nhóm. Mỗi công cụ hỗ trợ có giao diện và tính năng </a:t>
            </a:r>
            <a:r>
              <a:rPr lang="en-US" sz="180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riêng biệt, </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việc học cách sử dụng và làm quen với các công cụ này gây mất thời gian và gây khó khăn ban đầu cho các thành viên trong nhóm.</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0" indent="0">
              <a:lnSpc>
                <a:spcPct val="150000"/>
              </a:lnSpc>
              <a:buNone/>
            </a:pPr>
            <a:r>
              <a:rPr lang="vi-VN"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rPr>
              <a:t>	</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987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lvl="0"/>
            <a:r>
              <a:rPr lang="vi-VN" sz="2400" b="1">
                <a:solidFill>
                  <a:schemeClr val="tx1"/>
                </a:solidFill>
                <a:latin typeface="Times New Roman" panose="02020603050405020304" pitchFamily="18" charset="0"/>
                <a:cs typeface="Times New Roman" panose="02020603050405020304" pitchFamily="18" charset="0"/>
              </a:rPr>
              <a:t>CHƯƠNG </a:t>
            </a:r>
            <a:r>
              <a:rPr lang="en-US" sz="2400" b="1">
                <a:solidFill>
                  <a:schemeClr val="tx1"/>
                </a:solidFill>
                <a:latin typeface="Times New Roman" panose="02020603050405020304" pitchFamily="18" charset="0"/>
                <a:cs typeface="Times New Roman" panose="02020603050405020304" pitchFamily="18" charset="0"/>
              </a:rPr>
              <a:t>6 KẾT LUẬN</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1" y="802766"/>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6.2 Khó khăn và bài học</a:t>
            </a:r>
          </a:p>
          <a:p>
            <a:pPr marL="0" lvl="0" indent="0" algn="just">
              <a:lnSpc>
                <a:spcPct val="150000"/>
              </a:lnSpc>
              <a:buNone/>
            </a:pPr>
            <a:r>
              <a:rPr lang="en-US" sz="1800" b="1"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Bài </a:t>
            </a: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học rút ra được từ dự án:</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Nhóm đánh giá được kiến thức về Docker và các công cụ hỗ trợ phát triển phần mềm là rất quan trọng. Nên cần đầu tư thời gian và nỗ lực để học tập, nhất là khi sử dụng các công nghệ mới. Điều này giúp tăng cường năng lực và hiệu quả làm việc của nhóm.</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Trong quá trình học và sử dụng các công cụ mới, việc hỗ trợ và chia sẻ kiến thức trong nhóm là rất quan trọng. Các thành viên luôn sẵn lòng giúp đỡ và chia sẻ kinh nghiệm của mình để giúp các thành viên trong nhóm vượt qua khó khăn ban đầu. Điều này cũng tạo ra một môi trường học tập và phát triển tích cực trong nhóm.</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0" indent="0">
              <a:lnSpc>
                <a:spcPct val="150000"/>
              </a:lnSpc>
              <a:buNone/>
            </a:pPr>
            <a:r>
              <a:rPr lang="vi-VN"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rPr>
              <a:t>	</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837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lvl="0"/>
            <a:r>
              <a:rPr lang="vi-VN" sz="2400" b="1">
                <a:solidFill>
                  <a:schemeClr val="tx1"/>
                </a:solidFill>
                <a:latin typeface="Times New Roman" panose="02020603050405020304" pitchFamily="18" charset="0"/>
                <a:cs typeface="Times New Roman" panose="02020603050405020304" pitchFamily="18" charset="0"/>
              </a:rPr>
              <a:t>CHƯƠNG </a:t>
            </a:r>
            <a:r>
              <a:rPr lang="en-US" sz="2400" b="1">
                <a:solidFill>
                  <a:schemeClr val="tx1"/>
                </a:solidFill>
                <a:latin typeface="Times New Roman" panose="02020603050405020304" pitchFamily="18" charset="0"/>
                <a:cs typeface="Times New Roman" panose="02020603050405020304" pitchFamily="18" charset="0"/>
              </a:rPr>
              <a:t>6 KẾT LUẬN</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248081" y="802766"/>
            <a:ext cx="8647837" cy="4340734"/>
          </a:xfrm>
          <a:prstGeom prst="rect">
            <a:avLst/>
          </a:prstGeom>
        </p:spPr>
        <p:txBody>
          <a:bodyPr spcFirstLastPara="1" wrap="square" lIns="91425" tIns="91425" rIns="91425" bIns="91425" anchor="t" anchorCtr="0">
            <a:noAutofit/>
          </a:bodyPr>
          <a:lstStyle/>
          <a:p>
            <a:pPr marL="0" indent="0">
              <a:lnSpc>
                <a:spcPct val="150000"/>
              </a:lnSpc>
              <a:buNone/>
            </a:pPr>
            <a:r>
              <a:rPr lang="vi-VN" sz="20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6.3 Hướng phát triển</a:t>
            </a:r>
          </a:p>
          <a:p>
            <a:pPr marL="139700" indent="0" algn="just">
              <a:lnSpc>
                <a:spcPct val="150000"/>
              </a:lnSpc>
              <a:buNone/>
            </a:pPr>
            <a:r>
              <a:rPr lang="vi-V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Trong tương </a:t>
            </a:r>
            <a:r>
              <a:rPr lang="vi-V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lai</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nhóm sẽ xác định các chức năng chưa hoàn thiện trong website và xác định ưu tiên của từng chức năng đó. Lập kế hoạch và phân công công việc để hoàn thiện các chức năng này, sử dụng quy trình Agile và phân chia thành các sprint ngắn. Thực hiện lập trình, kiểm thử và đánh giá chức năng để đảm bảo chất lượng và hiệu suất của website. Đánh giá và sửa lỗi trong quá trình triển khai website trên.</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139700" indent="0" algn="just">
              <a:lnSpc>
                <a:spcPct val="150000"/>
              </a:lnSpc>
              <a:buNone/>
            </a:pPr>
            <a:r>
              <a:rPr lang="en-US"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1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vi-VN" sz="2000" b="1">
                <a:solidFill>
                  <a:schemeClr val="tx1"/>
                </a:solidFill>
                <a:latin typeface="Times New Roman" panose="02020603050405020304" pitchFamily="18" charset="0"/>
                <a:cs typeface="Times New Roman" panose="02020603050405020304" pitchFamily="18" charset="0"/>
              </a:rPr>
              <a:t>      </a:t>
            </a:r>
            <a:endParaRPr lang="en-US" sz="2000" b="1">
              <a:solidFill>
                <a:schemeClr val="tx1"/>
              </a:solidFill>
              <a:latin typeface="Times New Roman" panose="02020603050405020304" pitchFamily="18" charset="0"/>
              <a:cs typeface="Times New Roman" panose="02020603050405020304" pitchFamily="18" charset="0"/>
              <a:sym typeface="Comfortaa"/>
            </a:endParaRP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p>
          <a:p>
            <a:pPr marL="0" lvl="0" indent="0" algn="l" rtl="0">
              <a:lnSpc>
                <a:spcPct val="150000"/>
              </a:lnSpc>
              <a:spcBef>
                <a:spcPts val="0"/>
              </a:spcBef>
              <a:spcAft>
                <a:spcPts val="0"/>
              </a:spcAft>
              <a:buNone/>
            </a:pPr>
            <a:endParaRPr lang="vi-VN" sz="2000" b="1">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329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grpSp>
        <p:nvGrpSpPr>
          <p:cNvPr id="1055" name="Google Shape;1055;p54"/>
          <p:cNvGrpSpPr/>
          <p:nvPr/>
        </p:nvGrpSpPr>
        <p:grpSpPr>
          <a:xfrm>
            <a:off x="352211" y="568246"/>
            <a:ext cx="3853038" cy="3794403"/>
            <a:chOff x="352211" y="568246"/>
            <a:chExt cx="3853038" cy="3794403"/>
          </a:xfrm>
        </p:grpSpPr>
        <p:sp>
          <p:nvSpPr>
            <p:cNvPr id="1056" name="Google Shape;1056;p54"/>
            <p:cNvSpPr/>
            <p:nvPr/>
          </p:nvSpPr>
          <p:spPr>
            <a:xfrm rot="795376" flipH="1">
              <a:off x="617651" y="1316546"/>
              <a:ext cx="3322157" cy="2701195"/>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rot="-876773" flipH="1">
              <a:off x="3212730" y="1460677"/>
              <a:ext cx="336972" cy="830402"/>
            </a:xfrm>
            <a:custGeom>
              <a:avLst/>
              <a:gdLst/>
              <a:ahLst/>
              <a:cxnLst/>
              <a:rect l="l" t="t" r="r" b="b"/>
              <a:pathLst>
                <a:path w="15408" h="37970" extrusionOk="0">
                  <a:moveTo>
                    <a:pt x="12704" y="1"/>
                  </a:moveTo>
                  <a:cubicBezTo>
                    <a:pt x="12161" y="1"/>
                    <a:pt x="11591" y="396"/>
                    <a:pt x="11208" y="832"/>
                  </a:cubicBezTo>
                  <a:cubicBezTo>
                    <a:pt x="9884" y="2384"/>
                    <a:pt x="9450" y="4621"/>
                    <a:pt x="10112" y="6539"/>
                  </a:cubicBezTo>
                  <a:cubicBezTo>
                    <a:pt x="10226" y="6881"/>
                    <a:pt x="10340" y="7474"/>
                    <a:pt x="10500" y="8045"/>
                  </a:cubicBezTo>
                  <a:cubicBezTo>
                    <a:pt x="10592" y="8365"/>
                    <a:pt x="10728" y="8707"/>
                    <a:pt x="11025" y="8867"/>
                  </a:cubicBezTo>
                  <a:cubicBezTo>
                    <a:pt x="11126" y="8913"/>
                    <a:pt x="11235" y="8934"/>
                    <a:pt x="11347" y="8934"/>
                  </a:cubicBezTo>
                  <a:cubicBezTo>
                    <a:pt x="11563" y="8934"/>
                    <a:pt x="11788" y="8858"/>
                    <a:pt x="11984" y="8753"/>
                  </a:cubicBezTo>
                  <a:cubicBezTo>
                    <a:pt x="13057" y="8205"/>
                    <a:pt x="13650" y="6812"/>
                    <a:pt x="13308" y="5626"/>
                  </a:cubicBezTo>
                  <a:cubicBezTo>
                    <a:pt x="13194" y="5283"/>
                    <a:pt x="13011" y="4941"/>
                    <a:pt x="12965" y="4576"/>
                  </a:cubicBezTo>
                  <a:cubicBezTo>
                    <a:pt x="12851" y="3777"/>
                    <a:pt x="13308" y="3023"/>
                    <a:pt x="13604" y="2293"/>
                  </a:cubicBezTo>
                  <a:cubicBezTo>
                    <a:pt x="13901" y="1540"/>
                    <a:pt x="13901" y="490"/>
                    <a:pt x="13194" y="125"/>
                  </a:cubicBezTo>
                  <a:cubicBezTo>
                    <a:pt x="13037" y="38"/>
                    <a:pt x="12872" y="1"/>
                    <a:pt x="12704" y="1"/>
                  </a:cubicBezTo>
                  <a:close/>
                  <a:moveTo>
                    <a:pt x="12346" y="25709"/>
                  </a:moveTo>
                  <a:cubicBezTo>
                    <a:pt x="11697" y="25709"/>
                    <a:pt x="11102" y="26151"/>
                    <a:pt x="10797" y="26739"/>
                  </a:cubicBezTo>
                  <a:cubicBezTo>
                    <a:pt x="10477" y="27332"/>
                    <a:pt x="10455" y="28063"/>
                    <a:pt x="10546" y="28748"/>
                  </a:cubicBezTo>
                  <a:cubicBezTo>
                    <a:pt x="10637" y="29546"/>
                    <a:pt x="10911" y="30368"/>
                    <a:pt x="11436" y="30984"/>
                  </a:cubicBezTo>
                  <a:cubicBezTo>
                    <a:pt x="11924" y="31579"/>
                    <a:pt x="12650" y="31996"/>
                    <a:pt x="13392" y="31996"/>
                  </a:cubicBezTo>
                  <a:cubicBezTo>
                    <a:pt x="13448" y="31996"/>
                    <a:pt x="13503" y="31994"/>
                    <a:pt x="13559" y="31989"/>
                  </a:cubicBezTo>
                  <a:cubicBezTo>
                    <a:pt x="14700" y="31920"/>
                    <a:pt x="15408" y="30779"/>
                    <a:pt x="15385" y="29820"/>
                  </a:cubicBezTo>
                  <a:cubicBezTo>
                    <a:pt x="15362" y="28862"/>
                    <a:pt x="14814" y="27994"/>
                    <a:pt x="14266" y="27195"/>
                  </a:cubicBezTo>
                  <a:cubicBezTo>
                    <a:pt x="13810" y="26511"/>
                    <a:pt x="13262" y="25780"/>
                    <a:pt x="12440" y="25712"/>
                  </a:cubicBezTo>
                  <a:cubicBezTo>
                    <a:pt x="12409" y="25710"/>
                    <a:pt x="12377" y="25709"/>
                    <a:pt x="12346" y="25709"/>
                  </a:cubicBezTo>
                  <a:close/>
                  <a:moveTo>
                    <a:pt x="5673" y="4283"/>
                  </a:moveTo>
                  <a:cubicBezTo>
                    <a:pt x="5173" y="4283"/>
                    <a:pt x="4665" y="4409"/>
                    <a:pt x="4223" y="4644"/>
                  </a:cubicBezTo>
                  <a:cubicBezTo>
                    <a:pt x="3196" y="5169"/>
                    <a:pt x="2489" y="6173"/>
                    <a:pt x="1941" y="7201"/>
                  </a:cubicBezTo>
                  <a:cubicBezTo>
                    <a:pt x="480" y="9962"/>
                    <a:pt x="1" y="13158"/>
                    <a:pt x="69" y="16285"/>
                  </a:cubicBezTo>
                  <a:cubicBezTo>
                    <a:pt x="229" y="24571"/>
                    <a:pt x="4178" y="32696"/>
                    <a:pt x="10569" y="37969"/>
                  </a:cubicBezTo>
                  <a:cubicBezTo>
                    <a:pt x="10578" y="37969"/>
                    <a:pt x="10588" y="37969"/>
                    <a:pt x="10598" y="37969"/>
                  </a:cubicBezTo>
                  <a:cubicBezTo>
                    <a:pt x="11497" y="37969"/>
                    <a:pt x="12211" y="36932"/>
                    <a:pt x="12121" y="36029"/>
                  </a:cubicBezTo>
                  <a:cubicBezTo>
                    <a:pt x="12030" y="35116"/>
                    <a:pt x="11413" y="34363"/>
                    <a:pt x="10797" y="33655"/>
                  </a:cubicBezTo>
                  <a:cubicBezTo>
                    <a:pt x="7487" y="29798"/>
                    <a:pt x="4200" y="25347"/>
                    <a:pt x="4178" y="20257"/>
                  </a:cubicBezTo>
                  <a:cubicBezTo>
                    <a:pt x="4155" y="16468"/>
                    <a:pt x="5981" y="12930"/>
                    <a:pt x="7442" y="9415"/>
                  </a:cubicBezTo>
                  <a:cubicBezTo>
                    <a:pt x="8058" y="7977"/>
                    <a:pt x="8537" y="6128"/>
                    <a:pt x="7442" y="4986"/>
                  </a:cubicBezTo>
                  <a:cubicBezTo>
                    <a:pt x="6986" y="4505"/>
                    <a:pt x="6337" y="4283"/>
                    <a:pt x="5673" y="4283"/>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rot="-775882" flipH="1">
              <a:off x="958400" y="769759"/>
              <a:ext cx="1870428" cy="612953"/>
            </a:xfrm>
            <a:custGeom>
              <a:avLst/>
              <a:gdLst/>
              <a:ahLst/>
              <a:cxnLst/>
              <a:rect l="l" t="t" r="r" b="b"/>
              <a:pathLst>
                <a:path w="93379" h="30601" extrusionOk="0">
                  <a:moveTo>
                    <a:pt x="23387" y="1"/>
                  </a:moveTo>
                  <a:cubicBezTo>
                    <a:pt x="18934" y="1"/>
                    <a:pt x="14513" y="646"/>
                    <a:pt x="10272" y="2087"/>
                  </a:cubicBezTo>
                  <a:cubicBezTo>
                    <a:pt x="7054" y="3183"/>
                    <a:pt x="3812" y="4849"/>
                    <a:pt x="1941" y="7679"/>
                  </a:cubicBezTo>
                  <a:cubicBezTo>
                    <a:pt x="69" y="10532"/>
                    <a:pt x="1" y="14778"/>
                    <a:pt x="2557" y="17038"/>
                  </a:cubicBezTo>
                  <a:cubicBezTo>
                    <a:pt x="4293" y="18562"/>
                    <a:pt x="6736" y="18869"/>
                    <a:pt x="9067" y="18869"/>
                  </a:cubicBezTo>
                  <a:cubicBezTo>
                    <a:pt x="9249" y="18869"/>
                    <a:pt x="9430" y="18867"/>
                    <a:pt x="9610" y="18864"/>
                  </a:cubicBezTo>
                  <a:cubicBezTo>
                    <a:pt x="15682" y="18727"/>
                    <a:pt x="21685" y="17426"/>
                    <a:pt x="27733" y="17426"/>
                  </a:cubicBezTo>
                  <a:cubicBezTo>
                    <a:pt x="36886" y="17426"/>
                    <a:pt x="45606" y="20393"/>
                    <a:pt x="54028" y="23680"/>
                  </a:cubicBezTo>
                  <a:cubicBezTo>
                    <a:pt x="58251" y="25346"/>
                    <a:pt x="62496" y="27560"/>
                    <a:pt x="66856" y="28793"/>
                  </a:cubicBezTo>
                  <a:cubicBezTo>
                    <a:pt x="70246" y="29736"/>
                    <a:pt x="74852" y="30600"/>
                    <a:pt x="79257" y="30600"/>
                  </a:cubicBezTo>
                  <a:cubicBezTo>
                    <a:pt x="82742" y="30600"/>
                    <a:pt x="86101" y="30059"/>
                    <a:pt x="88631" y="28587"/>
                  </a:cubicBezTo>
                  <a:cubicBezTo>
                    <a:pt x="91507" y="26921"/>
                    <a:pt x="93379" y="23018"/>
                    <a:pt x="91690" y="20142"/>
                  </a:cubicBezTo>
                  <a:cubicBezTo>
                    <a:pt x="90617" y="18339"/>
                    <a:pt x="88449" y="17426"/>
                    <a:pt x="86372" y="17220"/>
                  </a:cubicBezTo>
                  <a:cubicBezTo>
                    <a:pt x="85885" y="17167"/>
                    <a:pt x="85399" y="17146"/>
                    <a:pt x="84913" y="17146"/>
                  </a:cubicBezTo>
                  <a:cubicBezTo>
                    <a:pt x="83300" y="17146"/>
                    <a:pt x="81686" y="17378"/>
                    <a:pt x="80072" y="17448"/>
                  </a:cubicBezTo>
                  <a:cubicBezTo>
                    <a:pt x="79696" y="17464"/>
                    <a:pt x="79322" y="17472"/>
                    <a:pt x="78950" y="17472"/>
                  </a:cubicBezTo>
                  <a:cubicBezTo>
                    <a:pt x="67521" y="17472"/>
                    <a:pt x="57406" y="10172"/>
                    <a:pt x="46907" y="5420"/>
                  </a:cubicBezTo>
                  <a:cubicBezTo>
                    <a:pt x="39550" y="2101"/>
                    <a:pt x="31418" y="1"/>
                    <a:pt x="23387"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54"/>
          <p:cNvSpPr txBox="1">
            <a:spLocks noGrp="1"/>
          </p:cNvSpPr>
          <p:nvPr>
            <p:ph type="ctrTitle"/>
          </p:nvPr>
        </p:nvSpPr>
        <p:spPr>
          <a:xfrm>
            <a:off x="1359284" y="1224858"/>
            <a:ext cx="6430357" cy="2671841"/>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200"/>
              </a:spcAft>
              <a:buNone/>
            </a:pPr>
            <a:r>
              <a:rPr lang="vi-VN" sz="3800" b="1">
                <a:solidFill>
                  <a:schemeClr val="tx1"/>
                </a:solidFill>
                <a:latin typeface="Times New Roman" panose="02020603050405020304" pitchFamily="18" charset="0"/>
                <a:cs typeface="Times New Roman" panose="02020603050405020304" pitchFamily="18" charset="0"/>
              </a:rPr>
              <a:t>CẢM ƠN THẦY VÀ CÁC BẠN  ĐÃ LẮNG NGHE BÁO CÁO KẾT THÚC MÔN CỦA NHÓM</a:t>
            </a:r>
            <a:endParaRPr sz="3800" b="1">
              <a:solidFill>
                <a:schemeClr val="tx1"/>
              </a:solidFill>
              <a:latin typeface="Times New Roman" panose="02020603050405020304" pitchFamily="18" charset="0"/>
              <a:cs typeface="Times New Roman" panose="02020603050405020304" pitchFamily="18" charset="0"/>
            </a:endParaRPr>
          </a:p>
        </p:txBody>
      </p:sp>
      <p:grpSp>
        <p:nvGrpSpPr>
          <p:cNvPr id="1061" name="Google Shape;1061;p54"/>
          <p:cNvGrpSpPr/>
          <p:nvPr/>
        </p:nvGrpSpPr>
        <p:grpSpPr>
          <a:xfrm rot="17720632">
            <a:off x="7985399" y="3623086"/>
            <a:ext cx="1345280" cy="2123634"/>
            <a:chOff x="-117729" y="1733810"/>
            <a:chExt cx="874530" cy="1481072"/>
          </a:xfrm>
        </p:grpSpPr>
        <p:sp>
          <p:nvSpPr>
            <p:cNvPr id="1062" name="Google Shape;1062;p54"/>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54"/>
          <p:cNvGrpSpPr/>
          <p:nvPr/>
        </p:nvGrpSpPr>
        <p:grpSpPr>
          <a:xfrm rot="20428340" flipH="1">
            <a:off x="7973525" y="512363"/>
            <a:ext cx="490754" cy="887067"/>
            <a:chOff x="2887743" y="2397645"/>
            <a:chExt cx="413267" cy="807808"/>
          </a:xfrm>
        </p:grpSpPr>
        <p:sp>
          <p:nvSpPr>
            <p:cNvPr id="1066" name="Google Shape;1066;p54"/>
            <p:cNvSpPr/>
            <p:nvPr/>
          </p:nvSpPr>
          <p:spPr>
            <a:xfrm flipH="1">
              <a:off x="2887743" y="2397645"/>
              <a:ext cx="413267" cy="383206"/>
            </a:xfrm>
            <a:custGeom>
              <a:avLst/>
              <a:gdLst/>
              <a:ahLst/>
              <a:cxnLst/>
              <a:rect l="l" t="t" r="r" b="b"/>
              <a:pathLst>
                <a:path w="20635" h="19134" extrusionOk="0">
                  <a:moveTo>
                    <a:pt x="1659" y="0"/>
                  </a:moveTo>
                  <a:cubicBezTo>
                    <a:pt x="1240" y="0"/>
                    <a:pt x="840" y="128"/>
                    <a:pt x="571" y="436"/>
                  </a:cubicBezTo>
                  <a:cubicBezTo>
                    <a:pt x="365" y="664"/>
                    <a:pt x="274" y="961"/>
                    <a:pt x="206" y="1258"/>
                  </a:cubicBezTo>
                  <a:cubicBezTo>
                    <a:pt x="0" y="2285"/>
                    <a:pt x="297" y="3449"/>
                    <a:pt x="1096" y="4156"/>
                  </a:cubicBezTo>
                  <a:cubicBezTo>
                    <a:pt x="1554" y="4574"/>
                    <a:pt x="2187" y="4809"/>
                    <a:pt x="2808" y="4809"/>
                  </a:cubicBezTo>
                  <a:cubicBezTo>
                    <a:pt x="3238" y="4809"/>
                    <a:pt x="3662" y="4696"/>
                    <a:pt x="4017" y="4453"/>
                  </a:cubicBezTo>
                  <a:cubicBezTo>
                    <a:pt x="4428" y="4179"/>
                    <a:pt x="4656" y="3609"/>
                    <a:pt x="4679" y="3084"/>
                  </a:cubicBezTo>
                  <a:cubicBezTo>
                    <a:pt x="4702" y="2559"/>
                    <a:pt x="4520" y="2034"/>
                    <a:pt x="4223" y="1600"/>
                  </a:cubicBezTo>
                  <a:cubicBezTo>
                    <a:pt x="3858" y="984"/>
                    <a:pt x="3287" y="504"/>
                    <a:pt x="2625" y="208"/>
                  </a:cubicBezTo>
                  <a:cubicBezTo>
                    <a:pt x="2325" y="78"/>
                    <a:pt x="1986" y="0"/>
                    <a:pt x="1659" y="0"/>
                  </a:cubicBezTo>
                  <a:close/>
                  <a:moveTo>
                    <a:pt x="11251" y="3859"/>
                  </a:moveTo>
                  <a:cubicBezTo>
                    <a:pt x="10960" y="3859"/>
                    <a:pt x="10669" y="3920"/>
                    <a:pt x="10408" y="4042"/>
                  </a:cubicBezTo>
                  <a:cubicBezTo>
                    <a:pt x="9632" y="4407"/>
                    <a:pt x="9107" y="5206"/>
                    <a:pt x="8948" y="6051"/>
                  </a:cubicBezTo>
                  <a:cubicBezTo>
                    <a:pt x="8856" y="6576"/>
                    <a:pt x="8856" y="7147"/>
                    <a:pt x="9062" y="7626"/>
                  </a:cubicBezTo>
                  <a:cubicBezTo>
                    <a:pt x="9267" y="8128"/>
                    <a:pt x="9655" y="8562"/>
                    <a:pt x="10180" y="8721"/>
                  </a:cubicBezTo>
                  <a:cubicBezTo>
                    <a:pt x="10250" y="8730"/>
                    <a:pt x="10321" y="8734"/>
                    <a:pt x="10394" y="8734"/>
                  </a:cubicBezTo>
                  <a:cubicBezTo>
                    <a:pt x="11111" y="8734"/>
                    <a:pt x="11963" y="8332"/>
                    <a:pt x="12440" y="7649"/>
                  </a:cubicBezTo>
                  <a:cubicBezTo>
                    <a:pt x="12691" y="7283"/>
                    <a:pt x="12851" y="6850"/>
                    <a:pt x="12942" y="6416"/>
                  </a:cubicBezTo>
                  <a:cubicBezTo>
                    <a:pt x="13056" y="5800"/>
                    <a:pt x="13079" y="5115"/>
                    <a:pt x="12714" y="4567"/>
                  </a:cubicBezTo>
                  <a:cubicBezTo>
                    <a:pt x="12395" y="4097"/>
                    <a:pt x="11825" y="3859"/>
                    <a:pt x="11251" y="3859"/>
                  </a:cubicBezTo>
                  <a:close/>
                  <a:moveTo>
                    <a:pt x="18751" y="14467"/>
                  </a:moveTo>
                  <a:cubicBezTo>
                    <a:pt x="18305" y="14467"/>
                    <a:pt x="17855" y="14617"/>
                    <a:pt x="17507" y="14884"/>
                  </a:cubicBezTo>
                  <a:cubicBezTo>
                    <a:pt x="16891" y="15318"/>
                    <a:pt x="16526" y="16094"/>
                    <a:pt x="16503" y="16847"/>
                  </a:cubicBezTo>
                  <a:cubicBezTo>
                    <a:pt x="16503" y="17281"/>
                    <a:pt x="16594" y="17715"/>
                    <a:pt x="16822" y="18057"/>
                  </a:cubicBezTo>
                  <a:cubicBezTo>
                    <a:pt x="17051" y="18399"/>
                    <a:pt x="17439" y="18673"/>
                    <a:pt x="17850" y="18673"/>
                  </a:cubicBezTo>
                  <a:cubicBezTo>
                    <a:pt x="17907" y="18676"/>
                    <a:pt x="17966" y="18677"/>
                    <a:pt x="18028" y="18677"/>
                  </a:cubicBezTo>
                  <a:cubicBezTo>
                    <a:pt x="18531" y="18677"/>
                    <a:pt x="19164" y="18583"/>
                    <a:pt x="19653" y="18217"/>
                  </a:cubicBezTo>
                  <a:cubicBezTo>
                    <a:pt x="20223" y="17806"/>
                    <a:pt x="20611" y="17144"/>
                    <a:pt x="20611" y="16436"/>
                  </a:cubicBezTo>
                  <a:cubicBezTo>
                    <a:pt x="20634" y="15752"/>
                    <a:pt x="20269" y="15044"/>
                    <a:pt x="19653" y="14702"/>
                  </a:cubicBezTo>
                  <a:cubicBezTo>
                    <a:pt x="19379" y="14541"/>
                    <a:pt x="19066" y="14467"/>
                    <a:pt x="18751" y="14467"/>
                  </a:cubicBezTo>
                  <a:close/>
                  <a:moveTo>
                    <a:pt x="3642" y="15501"/>
                  </a:moveTo>
                  <a:cubicBezTo>
                    <a:pt x="3206" y="15501"/>
                    <a:pt x="2770" y="15592"/>
                    <a:pt x="2374" y="15774"/>
                  </a:cubicBezTo>
                  <a:cubicBezTo>
                    <a:pt x="1895" y="15980"/>
                    <a:pt x="1438" y="16322"/>
                    <a:pt x="1278" y="16824"/>
                  </a:cubicBezTo>
                  <a:cubicBezTo>
                    <a:pt x="1119" y="17281"/>
                    <a:pt x="1256" y="17829"/>
                    <a:pt x="1529" y="18217"/>
                  </a:cubicBezTo>
                  <a:cubicBezTo>
                    <a:pt x="1826" y="18605"/>
                    <a:pt x="2283" y="18856"/>
                    <a:pt x="2739" y="19016"/>
                  </a:cubicBezTo>
                  <a:cubicBezTo>
                    <a:pt x="3018" y="19094"/>
                    <a:pt x="3308" y="19133"/>
                    <a:pt x="3599" y="19133"/>
                  </a:cubicBezTo>
                  <a:cubicBezTo>
                    <a:pt x="4401" y="19133"/>
                    <a:pt x="5205" y="18838"/>
                    <a:pt x="5775" y="18285"/>
                  </a:cubicBezTo>
                  <a:cubicBezTo>
                    <a:pt x="6117" y="17966"/>
                    <a:pt x="6186" y="17167"/>
                    <a:pt x="5866" y="16596"/>
                  </a:cubicBezTo>
                  <a:cubicBezTo>
                    <a:pt x="5547" y="16026"/>
                    <a:pt x="4930" y="15683"/>
                    <a:pt x="4291" y="15569"/>
                  </a:cubicBezTo>
                  <a:cubicBezTo>
                    <a:pt x="4078" y="15523"/>
                    <a:pt x="3860" y="15501"/>
                    <a:pt x="3642" y="15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flipH="1">
              <a:off x="2901003" y="2405215"/>
              <a:ext cx="384929" cy="800239"/>
            </a:xfrm>
            <a:custGeom>
              <a:avLst/>
              <a:gdLst/>
              <a:ahLst/>
              <a:cxnLst/>
              <a:rect l="l" t="t" r="r" b="b"/>
              <a:pathLst>
                <a:path w="19220" h="39957" extrusionOk="0">
                  <a:moveTo>
                    <a:pt x="123" y="1"/>
                  </a:moveTo>
                  <a:cubicBezTo>
                    <a:pt x="97" y="1"/>
                    <a:pt x="69" y="12"/>
                    <a:pt x="46" y="35"/>
                  </a:cubicBezTo>
                  <a:cubicBezTo>
                    <a:pt x="0" y="58"/>
                    <a:pt x="0" y="126"/>
                    <a:pt x="23" y="172"/>
                  </a:cubicBezTo>
                  <a:cubicBezTo>
                    <a:pt x="4520" y="5536"/>
                    <a:pt x="8354" y="11425"/>
                    <a:pt x="11459" y="17679"/>
                  </a:cubicBezTo>
                  <a:cubicBezTo>
                    <a:pt x="8393" y="17019"/>
                    <a:pt x="5262" y="16690"/>
                    <a:pt x="2121" y="16690"/>
                  </a:cubicBezTo>
                  <a:cubicBezTo>
                    <a:pt x="1566" y="16690"/>
                    <a:pt x="1012" y="16700"/>
                    <a:pt x="457" y="16720"/>
                  </a:cubicBezTo>
                  <a:cubicBezTo>
                    <a:pt x="411" y="16743"/>
                    <a:pt x="366" y="16789"/>
                    <a:pt x="366" y="16834"/>
                  </a:cubicBezTo>
                  <a:cubicBezTo>
                    <a:pt x="366" y="16880"/>
                    <a:pt x="388" y="16926"/>
                    <a:pt x="434" y="16949"/>
                  </a:cubicBezTo>
                  <a:lnTo>
                    <a:pt x="480" y="16949"/>
                  </a:lnTo>
                  <a:cubicBezTo>
                    <a:pt x="1097" y="16922"/>
                    <a:pt x="1715" y="16909"/>
                    <a:pt x="2332" y="16909"/>
                  </a:cubicBezTo>
                  <a:cubicBezTo>
                    <a:pt x="5434" y="16909"/>
                    <a:pt x="8527" y="17245"/>
                    <a:pt x="11573" y="17930"/>
                  </a:cubicBezTo>
                  <a:cubicBezTo>
                    <a:pt x="12531" y="19893"/>
                    <a:pt x="13444" y="21902"/>
                    <a:pt x="14266" y="23956"/>
                  </a:cubicBezTo>
                  <a:cubicBezTo>
                    <a:pt x="14266" y="23979"/>
                    <a:pt x="14266" y="24002"/>
                    <a:pt x="14289" y="24024"/>
                  </a:cubicBezTo>
                  <a:cubicBezTo>
                    <a:pt x="16343" y="29137"/>
                    <a:pt x="17941" y="34456"/>
                    <a:pt x="19014" y="39865"/>
                  </a:cubicBezTo>
                  <a:cubicBezTo>
                    <a:pt x="19014" y="39911"/>
                    <a:pt x="19037" y="39956"/>
                    <a:pt x="19082" y="39956"/>
                  </a:cubicBezTo>
                  <a:lnTo>
                    <a:pt x="19128" y="39956"/>
                  </a:lnTo>
                  <a:cubicBezTo>
                    <a:pt x="19196" y="39956"/>
                    <a:pt x="19219" y="39888"/>
                    <a:pt x="19219" y="39842"/>
                  </a:cubicBezTo>
                  <a:cubicBezTo>
                    <a:pt x="18146" y="34387"/>
                    <a:pt x="16549" y="29069"/>
                    <a:pt x="14472" y="23933"/>
                  </a:cubicBezTo>
                  <a:cubicBezTo>
                    <a:pt x="14791" y="22404"/>
                    <a:pt x="15522" y="20966"/>
                    <a:pt x="16229" y="19573"/>
                  </a:cubicBezTo>
                  <a:cubicBezTo>
                    <a:pt x="16412" y="19208"/>
                    <a:pt x="16594" y="18843"/>
                    <a:pt x="16777" y="18478"/>
                  </a:cubicBezTo>
                  <a:cubicBezTo>
                    <a:pt x="17051" y="17953"/>
                    <a:pt x="17302" y="17405"/>
                    <a:pt x="17530" y="16880"/>
                  </a:cubicBezTo>
                  <a:cubicBezTo>
                    <a:pt x="17918" y="16036"/>
                    <a:pt x="18306" y="15168"/>
                    <a:pt x="18763" y="14347"/>
                  </a:cubicBezTo>
                  <a:cubicBezTo>
                    <a:pt x="18786" y="14278"/>
                    <a:pt x="18763" y="14232"/>
                    <a:pt x="18717" y="14187"/>
                  </a:cubicBezTo>
                  <a:cubicBezTo>
                    <a:pt x="18705" y="14181"/>
                    <a:pt x="18691" y="14178"/>
                    <a:pt x="18677" y="14178"/>
                  </a:cubicBezTo>
                  <a:cubicBezTo>
                    <a:pt x="18638" y="14178"/>
                    <a:pt x="18597" y="14199"/>
                    <a:pt x="18580" y="14232"/>
                  </a:cubicBezTo>
                  <a:cubicBezTo>
                    <a:pt x="18124" y="15077"/>
                    <a:pt x="17736" y="15944"/>
                    <a:pt x="17348" y="16789"/>
                  </a:cubicBezTo>
                  <a:cubicBezTo>
                    <a:pt x="17097" y="17314"/>
                    <a:pt x="16845" y="17862"/>
                    <a:pt x="16594" y="18387"/>
                  </a:cubicBezTo>
                  <a:cubicBezTo>
                    <a:pt x="16412" y="18752"/>
                    <a:pt x="16229" y="19117"/>
                    <a:pt x="16047" y="19482"/>
                  </a:cubicBezTo>
                  <a:cubicBezTo>
                    <a:pt x="15362" y="20783"/>
                    <a:pt x="14677" y="22153"/>
                    <a:pt x="14335" y="23591"/>
                  </a:cubicBezTo>
                  <a:cubicBezTo>
                    <a:pt x="13536" y="21628"/>
                    <a:pt x="12691" y="19710"/>
                    <a:pt x="11755" y="17816"/>
                  </a:cubicBezTo>
                  <a:cubicBezTo>
                    <a:pt x="11755" y="17793"/>
                    <a:pt x="11733" y="17770"/>
                    <a:pt x="11733" y="17770"/>
                  </a:cubicBezTo>
                  <a:cubicBezTo>
                    <a:pt x="10820" y="15944"/>
                    <a:pt x="9861" y="14164"/>
                    <a:pt x="8857" y="12406"/>
                  </a:cubicBezTo>
                  <a:cubicBezTo>
                    <a:pt x="9199" y="9371"/>
                    <a:pt x="9952" y="6403"/>
                    <a:pt x="11048" y="3573"/>
                  </a:cubicBezTo>
                  <a:cubicBezTo>
                    <a:pt x="11071" y="3505"/>
                    <a:pt x="11048" y="3459"/>
                    <a:pt x="10979" y="3436"/>
                  </a:cubicBezTo>
                  <a:cubicBezTo>
                    <a:pt x="10967" y="3430"/>
                    <a:pt x="10953" y="3427"/>
                    <a:pt x="10939" y="3427"/>
                  </a:cubicBezTo>
                  <a:cubicBezTo>
                    <a:pt x="10900" y="3427"/>
                    <a:pt x="10859" y="3448"/>
                    <a:pt x="10842" y="3482"/>
                  </a:cubicBezTo>
                  <a:cubicBezTo>
                    <a:pt x="9770" y="6266"/>
                    <a:pt x="9039" y="9165"/>
                    <a:pt x="8674" y="12110"/>
                  </a:cubicBezTo>
                  <a:cubicBezTo>
                    <a:pt x="6186" y="7864"/>
                    <a:pt x="3356" y="3824"/>
                    <a:pt x="183" y="35"/>
                  </a:cubicBezTo>
                  <a:cubicBezTo>
                    <a:pt x="172" y="12"/>
                    <a:pt x="14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54"/>
          <p:cNvGrpSpPr/>
          <p:nvPr/>
        </p:nvGrpSpPr>
        <p:grpSpPr>
          <a:xfrm rot="1090953">
            <a:off x="116982" y="368459"/>
            <a:ext cx="1168901" cy="1311737"/>
            <a:chOff x="2899562" y="2309713"/>
            <a:chExt cx="1168901" cy="1311737"/>
          </a:xfrm>
        </p:grpSpPr>
        <p:sp>
          <p:nvSpPr>
            <p:cNvPr id="1069" name="Google Shape;1069;p54"/>
            <p:cNvSpPr/>
            <p:nvPr/>
          </p:nvSpPr>
          <p:spPr>
            <a:xfrm flipH="1">
              <a:off x="3373608" y="2309713"/>
              <a:ext cx="694854" cy="738975"/>
            </a:xfrm>
            <a:custGeom>
              <a:avLst/>
              <a:gdLst/>
              <a:ahLst/>
              <a:cxnLst/>
              <a:rect l="l" t="t" r="r" b="b"/>
              <a:pathLst>
                <a:path w="34695" h="36898" extrusionOk="0">
                  <a:moveTo>
                    <a:pt x="19611" y="0"/>
                  </a:moveTo>
                  <a:cubicBezTo>
                    <a:pt x="18957" y="0"/>
                    <a:pt x="18319" y="263"/>
                    <a:pt x="17827" y="673"/>
                  </a:cubicBezTo>
                  <a:cubicBezTo>
                    <a:pt x="17279" y="1152"/>
                    <a:pt x="16868" y="1768"/>
                    <a:pt x="16526" y="2407"/>
                  </a:cubicBezTo>
                  <a:cubicBezTo>
                    <a:pt x="15659" y="4119"/>
                    <a:pt x="15271" y="6082"/>
                    <a:pt x="15248" y="8022"/>
                  </a:cubicBezTo>
                  <a:cubicBezTo>
                    <a:pt x="15225" y="9963"/>
                    <a:pt x="15544" y="11880"/>
                    <a:pt x="16001" y="13774"/>
                  </a:cubicBezTo>
                  <a:cubicBezTo>
                    <a:pt x="16115" y="14231"/>
                    <a:pt x="16229" y="14710"/>
                    <a:pt x="16389" y="15167"/>
                  </a:cubicBezTo>
                  <a:cubicBezTo>
                    <a:pt x="14905" y="13774"/>
                    <a:pt x="13079" y="12770"/>
                    <a:pt x="11162" y="12063"/>
                  </a:cubicBezTo>
                  <a:cubicBezTo>
                    <a:pt x="9432" y="11450"/>
                    <a:pt x="7602" y="11065"/>
                    <a:pt x="5773" y="11065"/>
                  </a:cubicBezTo>
                  <a:cubicBezTo>
                    <a:pt x="5286" y="11065"/>
                    <a:pt x="4799" y="11092"/>
                    <a:pt x="4314" y="11149"/>
                  </a:cubicBezTo>
                  <a:cubicBezTo>
                    <a:pt x="2739" y="11332"/>
                    <a:pt x="1050" y="11948"/>
                    <a:pt x="366" y="13364"/>
                  </a:cubicBezTo>
                  <a:cubicBezTo>
                    <a:pt x="0" y="14140"/>
                    <a:pt x="0" y="15075"/>
                    <a:pt x="252" y="15897"/>
                  </a:cubicBezTo>
                  <a:cubicBezTo>
                    <a:pt x="525" y="16719"/>
                    <a:pt x="1050" y="17449"/>
                    <a:pt x="1667" y="18043"/>
                  </a:cubicBezTo>
                  <a:cubicBezTo>
                    <a:pt x="3105" y="19458"/>
                    <a:pt x="5068" y="20211"/>
                    <a:pt x="7031" y="20668"/>
                  </a:cubicBezTo>
                  <a:cubicBezTo>
                    <a:pt x="8237" y="20934"/>
                    <a:pt x="9478" y="21089"/>
                    <a:pt x="10716" y="21089"/>
                  </a:cubicBezTo>
                  <a:cubicBezTo>
                    <a:pt x="11493" y="21089"/>
                    <a:pt x="12268" y="21028"/>
                    <a:pt x="13034" y="20896"/>
                  </a:cubicBezTo>
                  <a:cubicBezTo>
                    <a:pt x="15019" y="20554"/>
                    <a:pt x="16937" y="19709"/>
                    <a:pt x="18420" y="18339"/>
                  </a:cubicBezTo>
                  <a:cubicBezTo>
                    <a:pt x="18420" y="18317"/>
                    <a:pt x="18398" y="18271"/>
                    <a:pt x="18398" y="18225"/>
                  </a:cubicBezTo>
                  <a:lnTo>
                    <a:pt x="18398" y="18225"/>
                  </a:lnTo>
                  <a:cubicBezTo>
                    <a:pt x="18420" y="18248"/>
                    <a:pt x="18443" y="18271"/>
                    <a:pt x="18466" y="18294"/>
                  </a:cubicBezTo>
                  <a:lnTo>
                    <a:pt x="18420" y="18362"/>
                  </a:lnTo>
                  <a:cubicBezTo>
                    <a:pt x="19836" y="17153"/>
                    <a:pt x="20657" y="15395"/>
                    <a:pt x="21274" y="13637"/>
                  </a:cubicBezTo>
                  <a:cubicBezTo>
                    <a:pt x="22438" y="10419"/>
                    <a:pt x="23122" y="6972"/>
                    <a:pt x="22552" y="3617"/>
                  </a:cubicBezTo>
                  <a:cubicBezTo>
                    <a:pt x="22415" y="2818"/>
                    <a:pt x="22209" y="2019"/>
                    <a:pt x="21776" y="1335"/>
                  </a:cubicBezTo>
                  <a:cubicBezTo>
                    <a:pt x="21342" y="650"/>
                    <a:pt x="20635" y="102"/>
                    <a:pt x="19836" y="11"/>
                  </a:cubicBezTo>
                  <a:cubicBezTo>
                    <a:pt x="19761" y="4"/>
                    <a:pt x="19686" y="0"/>
                    <a:pt x="19611" y="0"/>
                  </a:cubicBezTo>
                  <a:close/>
                  <a:moveTo>
                    <a:pt x="33051" y="13009"/>
                  </a:moveTo>
                  <a:cubicBezTo>
                    <a:pt x="32705" y="13009"/>
                    <a:pt x="32359" y="13165"/>
                    <a:pt x="32070" y="13364"/>
                  </a:cubicBezTo>
                  <a:cubicBezTo>
                    <a:pt x="31134" y="13957"/>
                    <a:pt x="30472" y="14893"/>
                    <a:pt x="29947" y="15897"/>
                  </a:cubicBezTo>
                  <a:cubicBezTo>
                    <a:pt x="28737" y="18271"/>
                    <a:pt x="28281" y="21033"/>
                    <a:pt x="28715" y="23681"/>
                  </a:cubicBezTo>
                  <a:cubicBezTo>
                    <a:pt x="28760" y="24069"/>
                    <a:pt x="28852" y="24457"/>
                    <a:pt x="29148" y="24822"/>
                  </a:cubicBezTo>
                  <a:cubicBezTo>
                    <a:pt x="30107" y="24639"/>
                    <a:pt x="30974" y="24069"/>
                    <a:pt x="31636" y="23361"/>
                  </a:cubicBezTo>
                  <a:cubicBezTo>
                    <a:pt x="32321" y="22653"/>
                    <a:pt x="32823" y="21809"/>
                    <a:pt x="33257" y="20919"/>
                  </a:cubicBezTo>
                  <a:cubicBezTo>
                    <a:pt x="33782" y="19892"/>
                    <a:pt x="34238" y="18819"/>
                    <a:pt x="34467" y="17678"/>
                  </a:cubicBezTo>
                  <a:cubicBezTo>
                    <a:pt x="34695" y="16559"/>
                    <a:pt x="34695" y="15349"/>
                    <a:pt x="34330" y="14254"/>
                  </a:cubicBezTo>
                  <a:cubicBezTo>
                    <a:pt x="34170" y="13729"/>
                    <a:pt x="33850" y="13181"/>
                    <a:pt x="33325" y="13044"/>
                  </a:cubicBezTo>
                  <a:cubicBezTo>
                    <a:pt x="33235" y="13020"/>
                    <a:pt x="33143" y="13009"/>
                    <a:pt x="33051" y="13009"/>
                  </a:cubicBezTo>
                  <a:close/>
                  <a:moveTo>
                    <a:pt x="23893" y="23697"/>
                  </a:moveTo>
                  <a:cubicBezTo>
                    <a:pt x="22489" y="23697"/>
                    <a:pt x="21047" y="23882"/>
                    <a:pt x="19767" y="24046"/>
                  </a:cubicBezTo>
                  <a:cubicBezTo>
                    <a:pt x="18010" y="24274"/>
                    <a:pt x="16206" y="24845"/>
                    <a:pt x="15042" y="26169"/>
                  </a:cubicBezTo>
                  <a:cubicBezTo>
                    <a:pt x="14563" y="26739"/>
                    <a:pt x="14198" y="27447"/>
                    <a:pt x="14243" y="28200"/>
                  </a:cubicBezTo>
                  <a:cubicBezTo>
                    <a:pt x="14266" y="29159"/>
                    <a:pt x="14997" y="30026"/>
                    <a:pt x="15864" y="30460"/>
                  </a:cubicBezTo>
                  <a:cubicBezTo>
                    <a:pt x="16657" y="30826"/>
                    <a:pt x="17541" y="30920"/>
                    <a:pt x="18403" y="30920"/>
                  </a:cubicBezTo>
                  <a:cubicBezTo>
                    <a:pt x="18508" y="30920"/>
                    <a:pt x="18613" y="30919"/>
                    <a:pt x="18717" y="30916"/>
                  </a:cubicBezTo>
                  <a:cubicBezTo>
                    <a:pt x="20110" y="30848"/>
                    <a:pt x="21525" y="30597"/>
                    <a:pt x="22757" y="29980"/>
                  </a:cubicBezTo>
                  <a:cubicBezTo>
                    <a:pt x="24401" y="29181"/>
                    <a:pt x="25725" y="27835"/>
                    <a:pt x="27322" y="26990"/>
                  </a:cubicBezTo>
                  <a:lnTo>
                    <a:pt x="27322" y="26990"/>
                  </a:lnTo>
                  <a:cubicBezTo>
                    <a:pt x="26569" y="28200"/>
                    <a:pt x="25953" y="29524"/>
                    <a:pt x="25656" y="30939"/>
                  </a:cubicBezTo>
                  <a:cubicBezTo>
                    <a:pt x="25359" y="32354"/>
                    <a:pt x="25382" y="33838"/>
                    <a:pt x="25862" y="35207"/>
                  </a:cubicBezTo>
                  <a:cubicBezTo>
                    <a:pt x="26021" y="35641"/>
                    <a:pt x="26227" y="36052"/>
                    <a:pt x="26523" y="36371"/>
                  </a:cubicBezTo>
                  <a:cubicBezTo>
                    <a:pt x="26828" y="36676"/>
                    <a:pt x="27237" y="36898"/>
                    <a:pt x="27670" y="36898"/>
                  </a:cubicBezTo>
                  <a:cubicBezTo>
                    <a:pt x="27691" y="36898"/>
                    <a:pt x="27712" y="36897"/>
                    <a:pt x="27733" y="36896"/>
                  </a:cubicBezTo>
                  <a:cubicBezTo>
                    <a:pt x="28327" y="36851"/>
                    <a:pt x="28806" y="36371"/>
                    <a:pt x="29126" y="35869"/>
                  </a:cubicBezTo>
                  <a:cubicBezTo>
                    <a:pt x="29536" y="35230"/>
                    <a:pt x="29765" y="34500"/>
                    <a:pt x="29947" y="33747"/>
                  </a:cubicBezTo>
                  <a:cubicBezTo>
                    <a:pt x="30358" y="32035"/>
                    <a:pt x="30472" y="30231"/>
                    <a:pt x="30290" y="28474"/>
                  </a:cubicBezTo>
                  <a:cubicBezTo>
                    <a:pt x="30175" y="27470"/>
                    <a:pt x="29947" y="26465"/>
                    <a:pt x="29308" y="25689"/>
                  </a:cubicBezTo>
                  <a:cubicBezTo>
                    <a:pt x="28057" y="24122"/>
                    <a:pt x="26019" y="23697"/>
                    <a:pt x="23893" y="236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flipH="1">
              <a:off x="2899562" y="2353629"/>
              <a:ext cx="1126847" cy="1267821"/>
            </a:xfrm>
            <a:custGeom>
              <a:avLst/>
              <a:gdLst/>
              <a:ahLst/>
              <a:cxnLst/>
              <a:rect l="l" t="t" r="r" b="b"/>
              <a:pathLst>
                <a:path w="56265" h="63304" extrusionOk="0">
                  <a:moveTo>
                    <a:pt x="17011" y="0"/>
                  </a:moveTo>
                  <a:cubicBezTo>
                    <a:pt x="16972" y="0"/>
                    <a:pt x="16931" y="21"/>
                    <a:pt x="16914" y="55"/>
                  </a:cubicBezTo>
                  <a:cubicBezTo>
                    <a:pt x="16526" y="1036"/>
                    <a:pt x="16389" y="2063"/>
                    <a:pt x="16252" y="3113"/>
                  </a:cubicBezTo>
                  <a:cubicBezTo>
                    <a:pt x="15978" y="5350"/>
                    <a:pt x="15795" y="7655"/>
                    <a:pt x="15704" y="9915"/>
                  </a:cubicBezTo>
                  <a:cubicBezTo>
                    <a:pt x="15636" y="11901"/>
                    <a:pt x="15636" y="14024"/>
                    <a:pt x="16184" y="15895"/>
                  </a:cubicBezTo>
                  <a:cubicBezTo>
                    <a:pt x="15544" y="15599"/>
                    <a:pt x="14905" y="15348"/>
                    <a:pt x="14266" y="15119"/>
                  </a:cubicBezTo>
                  <a:cubicBezTo>
                    <a:pt x="12006" y="14343"/>
                    <a:pt x="9633" y="13932"/>
                    <a:pt x="7327" y="13544"/>
                  </a:cubicBezTo>
                  <a:cubicBezTo>
                    <a:pt x="4931" y="13111"/>
                    <a:pt x="2465" y="12700"/>
                    <a:pt x="137" y="11855"/>
                  </a:cubicBezTo>
                  <a:cubicBezTo>
                    <a:pt x="126" y="11850"/>
                    <a:pt x="113" y="11847"/>
                    <a:pt x="100" y="11847"/>
                  </a:cubicBezTo>
                  <a:cubicBezTo>
                    <a:pt x="60" y="11847"/>
                    <a:pt x="17" y="11872"/>
                    <a:pt x="0" y="11924"/>
                  </a:cubicBezTo>
                  <a:cubicBezTo>
                    <a:pt x="0" y="11969"/>
                    <a:pt x="23" y="12038"/>
                    <a:pt x="69" y="12061"/>
                  </a:cubicBezTo>
                  <a:cubicBezTo>
                    <a:pt x="2397" y="12905"/>
                    <a:pt x="4885" y="13339"/>
                    <a:pt x="7282" y="13750"/>
                  </a:cubicBezTo>
                  <a:cubicBezTo>
                    <a:pt x="9587" y="14138"/>
                    <a:pt x="11961" y="14549"/>
                    <a:pt x="14198" y="15325"/>
                  </a:cubicBezTo>
                  <a:cubicBezTo>
                    <a:pt x="14882" y="15576"/>
                    <a:pt x="15567" y="15850"/>
                    <a:pt x="16275" y="16169"/>
                  </a:cubicBezTo>
                  <a:cubicBezTo>
                    <a:pt x="16298" y="16192"/>
                    <a:pt x="16320" y="16192"/>
                    <a:pt x="16343" y="16192"/>
                  </a:cubicBezTo>
                  <a:cubicBezTo>
                    <a:pt x="18398" y="17151"/>
                    <a:pt x="20520" y="18452"/>
                    <a:pt x="23008" y="20301"/>
                  </a:cubicBezTo>
                  <a:cubicBezTo>
                    <a:pt x="24241" y="21214"/>
                    <a:pt x="25451" y="22172"/>
                    <a:pt x="26615" y="23154"/>
                  </a:cubicBezTo>
                  <a:cubicBezTo>
                    <a:pt x="24994" y="23496"/>
                    <a:pt x="23556" y="23998"/>
                    <a:pt x="22164" y="24478"/>
                  </a:cubicBezTo>
                  <a:lnTo>
                    <a:pt x="21684" y="24637"/>
                  </a:lnTo>
                  <a:cubicBezTo>
                    <a:pt x="19331" y="25450"/>
                    <a:pt x="16858" y="26223"/>
                    <a:pt x="14340" y="26223"/>
                  </a:cubicBezTo>
                  <a:cubicBezTo>
                    <a:pt x="14171" y="26223"/>
                    <a:pt x="14002" y="26220"/>
                    <a:pt x="13833" y="26212"/>
                  </a:cubicBezTo>
                  <a:cubicBezTo>
                    <a:pt x="13787" y="26212"/>
                    <a:pt x="13741" y="26235"/>
                    <a:pt x="13718" y="26304"/>
                  </a:cubicBezTo>
                  <a:cubicBezTo>
                    <a:pt x="13718" y="26372"/>
                    <a:pt x="13764" y="26418"/>
                    <a:pt x="13833" y="26418"/>
                  </a:cubicBezTo>
                  <a:cubicBezTo>
                    <a:pt x="14003" y="26425"/>
                    <a:pt x="14174" y="26428"/>
                    <a:pt x="14344" y="26428"/>
                  </a:cubicBezTo>
                  <a:cubicBezTo>
                    <a:pt x="16887" y="26428"/>
                    <a:pt x="19400" y="25656"/>
                    <a:pt x="21753" y="24843"/>
                  </a:cubicBezTo>
                  <a:lnTo>
                    <a:pt x="22232" y="24683"/>
                  </a:lnTo>
                  <a:cubicBezTo>
                    <a:pt x="23625" y="24204"/>
                    <a:pt x="25063" y="23702"/>
                    <a:pt x="26683" y="23359"/>
                  </a:cubicBezTo>
                  <a:lnTo>
                    <a:pt x="26683" y="23359"/>
                  </a:lnTo>
                  <a:cubicBezTo>
                    <a:pt x="26318" y="26418"/>
                    <a:pt x="25816" y="29499"/>
                    <a:pt x="25177" y="32489"/>
                  </a:cubicBezTo>
                  <a:cubicBezTo>
                    <a:pt x="25154" y="32558"/>
                    <a:pt x="25200" y="32603"/>
                    <a:pt x="25245" y="32626"/>
                  </a:cubicBezTo>
                  <a:lnTo>
                    <a:pt x="25268" y="32626"/>
                  </a:lnTo>
                  <a:cubicBezTo>
                    <a:pt x="25314" y="32626"/>
                    <a:pt x="25359" y="32581"/>
                    <a:pt x="25382" y="32535"/>
                  </a:cubicBezTo>
                  <a:cubicBezTo>
                    <a:pt x="26021" y="29522"/>
                    <a:pt x="26546" y="26441"/>
                    <a:pt x="26889" y="23382"/>
                  </a:cubicBezTo>
                  <a:cubicBezTo>
                    <a:pt x="40470" y="34909"/>
                    <a:pt x="49554" y="50567"/>
                    <a:pt x="56036" y="63258"/>
                  </a:cubicBezTo>
                  <a:cubicBezTo>
                    <a:pt x="56059" y="63303"/>
                    <a:pt x="56105" y="63303"/>
                    <a:pt x="56128" y="63303"/>
                  </a:cubicBezTo>
                  <a:lnTo>
                    <a:pt x="56196" y="63303"/>
                  </a:lnTo>
                  <a:cubicBezTo>
                    <a:pt x="56242" y="63281"/>
                    <a:pt x="56265" y="63212"/>
                    <a:pt x="56242" y="63166"/>
                  </a:cubicBezTo>
                  <a:cubicBezTo>
                    <a:pt x="49737" y="50453"/>
                    <a:pt x="40652" y="34795"/>
                    <a:pt x="27048" y="23245"/>
                  </a:cubicBezTo>
                  <a:cubicBezTo>
                    <a:pt x="27391" y="19684"/>
                    <a:pt x="28509" y="16192"/>
                    <a:pt x="30267" y="13088"/>
                  </a:cubicBezTo>
                  <a:cubicBezTo>
                    <a:pt x="30290" y="13019"/>
                    <a:pt x="30290" y="12974"/>
                    <a:pt x="30221" y="12928"/>
                  </a:cubicBezTo>
                  <a:cubicBezTo>
                    <a:pt x="30209" y="12922"/>
                    <a:pt x="30195" y="12919"/>
                    <a:pt x="30181" y="12919"/>
                  </a:cubicBezTo>
                  <a:cubicBezTo>
                    <a:pt x="30142" y="12919"/>
                    <a:pt x="30101" y="12940"/>
                    <a:pt x="30084" y="12974"/>
                  </a:cubicBezTo>
                  <a:cubicBezTo>
                    <a:pt x="28327" y="16055"/>
                    <a:pt x="27208" y="19547"/>
                    <a:pt x="26843" y="23085"/>
                  </a:cubicBezTo>
                  <a:cubicBezTo>
                    <a:pt x="25656" y="22058"/>
                    <a:pt x="24401" y="21077"/>
                    <a:pt x="23122" y="20118"/>
                  </a:cubicBezTo>
                  <a:cubicBezTo>
                    <a:pt x="20634" y="18292"/>
                    <a:pt x="18489" y="16968"/>
                    <a:pt x="16435" y="16010"/>
                  </a:cubicBezTo>
                  <a:cubicBezTo>
                    <a:pt x="15887" y="14229"/>
                    <a:pt x="15841" y="12289"/>
                    <a:pt x="15932" y="9915"/>
                  </a:cubicBezTo>
                  <a:cubicBezTo>
                    <a:pt x="16001" y="7655"/>
                    <a:pt x="16184" y="5373"/>
                    <a:pt x="16457" y="3136"/>
                  </a:cubicBezTo>
                  <a:cubicBezTo>
                    <a:pt x="16594" y="2086"/>
                    <a:pt x="16731" y="1082"/>
                    <a:pt x="17119" y="146"/>
                  </a:cubicBezTo>
                  <a:cubicBezTo>
                    <a:pt x="17142" y="77"/>
                    <a:pt x="17119" y="32"/>
                    <a:pt x="17051" y="9"/>
                  </a:cubicBezTo>
                  <a:cubicBezTo>
                    <a:pt x="17039" y="3"/>
                    <a:pt x="17025" y="0"/>
                    <a:pt x="17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4" name="Google Shape;1114;p54"/>
          <p:cNvSpPr/>
          <p:nvPr/>
        </p:nvSpPr>
        <p:spPr>
          <a:xfrm>
            <a:off x="6954025" y="9283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4"/>
          <p:cNvSpPr/>
          <p:nvPr/>
        </p:nvSpPr>
        <p:spPr>
          <a:xfrm>
            <a:off x="2886462" y="413013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4"/>
          <p:cNvSpPr/>
          <p:nvPr/>
        </p:nvSpPr>
        <p:spPr>
          <a:xfrm>
            <a:off x="822164" y="1505053"/>
            <a:ext cx="93044" cy="97659"/>
          </a:xfrm>
          <a:custGeom>
            <a:avLst/>
            <a:gdLst/>
            <a:ahLst/>
            <a:cxnLst/>
            <a:rect l="l" t="t" r="r" b="b"/>
            <a:pathLst>
              <a:path w="3448" h="3619" extrusionOk="0">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4"/>
          <p:cNvSpPr/>
          <p:nvPr/>
        </p:nvSpPr>
        <p:spPr>
          <a:xfrm>
            <a:off x="522198" y="1513850"/>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54"/>
          <p:cNvGrpSpPr/>
          <p:nvPr/>
        </p:nvGrpSpPr>
        <p:grpSpPr>
          <a:xfrm>
            <a:off x="68864" y="3096390"/>
            <a:ext cx="1299652" cy="2651951"/>
            <a:chOff x="8154826" y="3096390"/>
            <a:chExt cx="1299652" cy="2651951"/>
          </a:xfrm>
        </p:grpSpPr>
        <p:sp>
          <p:nvSpPr>
            <p:cNvPr id="1119" name="Google Shape;1119;p54"/>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4"/>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54"/>
          <p:cNvSpPr/>
          <p:nvPr/>
        </p:nvSpPr>
        <p:spPr>
          <a:xfrm rot="-570776" flipH="1">
            <a:off x="691949" y="42494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54"/>
          <p:cNvGrpSpPr/>
          <p:nvPr/>
        </p:nvGrpSpPr>
        <p:grpSpPr>
          <a:xfrm>
            <a:off x="4095115" y="822549"/>
            <a:ext cx="150927" cy="143533"/>
            <a:chOff x="3716290" y="4256524"/>
            <a:chExt cx="150927" cy="143533"/>
          </a:xfrm>
        </p:grpSpPr>
        <p:sp>
          <p:nvSpPr>
            <p:cNvPr id="1124" name="Google Shape;1124;p54"/>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4"/>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4"/>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510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9"/>
                                        </p:tgtEl>
                                        <p:attrNameLst>
                                          <p:attrName>style.visibility</p:attrName>
                                        </p:attrNameLst>
                                      </p:cBhvr>
                                      <p:to>
                                        <p:strVal val="visible"/>
                                      </p:to>
                                    </p:set>
                                    <p:animEffect transition="in" filter="fade">
                                      <p:cBhvr>
                                        <p:cTn id="7" dur="1000"/>
                                        <p:tgtEl>
                                          <p:spTgt spid="1059"/>
                                        </p:tgtEl>
                                      </p:cBhvr>
                                    </p:animEffect>
                                  </p:childTnLst>
                                </p:cTn>
                              </p:par>
                              <p:par>
                                <p:cTn id="8" presetID="2" presetClass="entr" presetSubtype="8" fill="hold" nodeType="withEffect">
                                  <p:stCondLst>
                                    <p:cond delay="0"/>
                                  </p:stCondLst>
                                  <p:childTnLst>
                                    <p:set>
                                      <p:cBhvr>
                                        <p:cTn id="9" dur="1" fill="hold">
                                          <p:stCondLst>
                                            <p:cond delay="0"/>
                                          </p:stCondLst>
                                        </p:cTn>
                                        <p:tgtEl>
                                          <p:spTgt spid="1065"/>
                                        </p:tgtEl>
                                        <p:attrNameLst>
                                          <p:attrName>style.visibility</p:attrName>
                                        </p:attrNameLst>
                                      </p:cBhvr>
                                      <p:to>
                                        <p:strVal val="visible"/>
                                      </p:to>
                                    </p:set>
                                    <p:anim calcmode="lin" valueType="num">
                                      <p:cBhvr additive="base">
                                        <p:cTn id="10" dur="1000"/>
                                        <p:tgtEl>
                                          <p:spTgt spid="1065"/>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1055"/>
                                        </p:tgtEl>
                                        <p:attrNameLst>
                                          <p:attrName>style.visibility</p:attrName>
                                        </p:attrNameLst>
                                      </p:cBhvr>
                                      <p:to>
                                        <p:strVal val="visible"/>
                                      </p:to>
                                    </p:set>
                                    <p:anim calcmode="lin" valueType="num">
                                      <p:cBhvr additive="base">
                                        <p:cTn id="13" dur="1000"/>
                                        <p:tgtEl>
                                          <p:spTgt spid="1055"/>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1068"/>
                                        </p:tgtEl>
                                        <p:attrNameLst>
                                          <p:attrName>style.visibility</p:attrName>
                                        </p:attrNameLst>
                                      </p:cBhvr>
                                      <p:to>
                                        <p:strVal val="visible"/>
                                      </p:to>
                                    </p:set>
                                    <p:anim calcmode="lin" valueType="num">
                                      <p:cBhvr additive="base">
                                        <p:cTn id="16" dur="1000"/>
                                        <p:tgtEl>
                                          <p:spTgt spid="1068"/>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1061"/>
                                        </p:tgtEl>
                                        <p:attrNameLst>
                                          <p:attrName>style.visibility</p:attrName>
                                        </p:attrNameLst>
                                      </p:cBhvr>
                                      <p:to>
                                        <p:strVal val="visible"/>
                                      </p:to>
                                    </p:set>
                                    <p:anim calcmode="lin" valueType="num">
                                      <p:cBhvr additive="base">
                                        <p:cTn id="19" dur="1000"/>
                                        <p:tgtEl>
                                          <p:spTgt spid="1061"/>
                                        </p:tgtEl>
                                        <p:attrNameLst>
                                          <p:attrName>ppt_x</p:attrName>
                                        </p:attrNameLst>
                                      </p:cBhvr>
                                      <p:tavLst>
                                        <p:tav tm="0">
                                          <p:val>
                                            <p:strVal val="#ppt_x-1"/>
                                          </p:val>
                                        </p:tav>
                                        <p:tav tm="100000">
                                          <p:val>
                                            <p:strVal val="#ppt_x"/>
                                          </p:val>
                                        </p:tav>
                                      </p:tavLst>
                                    </p:anim>
                                  </p:childTnLst>
                                </p:cTn>
                              </p:par>
                              <p:par>
                                <p:cTn id="20" presetID="23" presetClass="entr" presetSubtype="16" fill="hold" nodeType="withEffect">
                                  <p:stCondLst>
                                    <p:cond delay="0"/>
                                  </p:stCondLst>
                                  <p:childTnLst>
                                    <p:set>
                                      <p:cBhvr>
                                        <p:cTn id="21" dur="1" fill="hold">
                                          <p:stCondLst>
                                            <p:cond delay="0"/>
                                          </p:stCondLst>
                                        </p:cTn>
                                        <p:tgtEl>
                                          <p:spTgt spid="1123"/>
                                        </p:tgtEl>
                                        <p:attrNameLst>
                                          <p:attrName>style.visibility</p:attrName>
                                        </p:attrNameLst>
                                      </p:cBhvr>
                                      <p:to>
                                        <p:strVal val="visible"/>
                                      </p:to>
                                    </p:set>
                                    <p:anim calcmode="lin" valueType="num">
                                      <p:cBhvr additive="base">
                                        <p:cTn id="22" dur="600"/>
                                        <p:tgtEl>
                                          <p:spTgt spid="1123"/>
                                        </p:tgtEl>
                                        <p:attrNameLst>
                                          <p:attrName>ppt_w</p:attrName>
                                        </p:attrNameLst>
                                      </p:cBhvr>
                                      <p:tavLst>
                                        <p:tav tm="0">
                                          <p:val>
                                            <p:strVal val="0"/>
                                          </p:val>
                                        </p:tav>
                                        <p:tav tm="100000">
                                          <p:val>
                                            <p:strVal val="#ppt_w"/>
                                          </p:val>
                                        </p:tav>
                                      </p:tavLst>
                                    </p:anim>
                                    <p:anim calcmode="lin" valueType="num">
                                      <p:cBhvr additive="base">
                                        <p:cTn id="23" dur="6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2472970" y="149965"/>
            <a:ext cx="422043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1 GIỚI THIỆU</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453785" y="757206"/>
            <a:ext cx="8647837" cy="2298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2000">
                <a:solidFill>
                  <a:schemeClr val="tx1"/>
                </a:solidFill>
                <a:latin typeface="Times New Roman" panose="02020603050405020304" pitchFamily="18" charset="0"/>
                <a:cs typeface="Times New Roman" panose="02020603050405020304" pitchFamily="18" charset="0"/>
              </a:rPr>
              <a:t>1.1 Tổng quan về dự án </a:t>
            </a:r>
          </a:p>
          <a:p>
            <a:pPr marL="0" lvl="0" indent="0" algn="l" rtl="0">
              <a:lnSpc>
                <a:spcPct val="150000"/>
              </a:lnSpc>
              <a:spcBef>
                <a:spcPts val="0"/>
              </a:spcBef>
              <a:spcAft>
                <a:spcPts val="0"/>
              </a:spcAft>
              <a:buNone/>
            </a:pPr>
            <a:r>
              <a:rPr lang="vi-VN" sz="16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rPr>
              <a:t>   </a:t>
            </a:r>
            <a:r>
              <a:rPr lang="vi-VN"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rPr>
              <a:t>- </a:t>
            </a:r>
            <a:r>
              <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rPr>
              <a:t>Dự án "Quản lý cửa hàng thiết bị điện tử" là một dự án website được triển khai trên môi trường Docker và đám mây (cloud). Mục tiêu chính của dự án là cung cấp một hệ thống quản lý hoàn chỉnh cho cửa hàng thiết bị điện tử, bao gồm quản lý sản phẩm, quản lý đơn hàng và quản lý khách hàng.</a:t>
            </a:r>
            <a:endParaRPr lang="vi-VN"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0" lvl="0" indent="0" algn="l" rtl="0">
              <a:lnSpc>
                <a:spcPct val="150000"/>
              </a:lnSpc>
              <a:spcBef>
                <a:spcPts val="0"/>
              </a:spcBef>
              <a:spcAft>
                <a:spcPts val="0"/>
              </a:spcAft>
              <a:buNone/>
            </a:pPr>
            <a:r>
              <a:rPr lang="vi-VN" sz="1800">
                <a:solidFill>
                  <a:schemeClr val="tx1"/>
                </a:solidFill>
                <a:latin typeface="Times New Roman" panose="02020603050405020304" pitchFamily="18" charset="0"/>
                <a:cs typeface="DaunPenh" panose="01010101010101010101" pitchFamily="2" charset="0"/>
              </a:rPr>
              <a:t>   - Một số tính năng của dự án: </a:t>
            </a:r>
          </a:p>
          <a:p>
            <a:pPr marL="0" lvl="0" indent="0" algn="l" rtl="0">
              <a:lnSpc>
                <a:spcPct val="150000"/>
              </a:lnSpc>
              <a:spcBef>
                <a:spcPts val="0"/>
              </a:spcBef>
              <a:spcAft>
                <a:spcPts val="0"/>
              </a:spcAft>
              <a:buNone/>
            </a:pPr>
            <a:r>
              <a:rPr lang="vi-VN" sz="1800">
                <a:solidFill>
                  <a:schemeClr val="tx1"/>
                </a:solidFill>
                <a:latin typeface="Times New Roman" panose="02020603050405020304" pitchFamily="18" charset="0"/>
                <a:cs typeface="DaunPenh" panose="01010101010101010101" pitchFamily="2" charset="0"/>
              </a:rPr>
              <a:t>    </a:t>
            </a:r>
            <a:r>
              <a:rPr lang="en-US" sz="1800" smtClean="0">
                <a:solidFill>
                  <a:schemeClr val="tx1"/>
                </a:solidFill>
                <a:latin typeface="Times New Roman" panose="02020603050405020304" pitchFamily="18" charset="0"/>
                <a:cs typeface="DaunPenh" panose="01010101010101010101" pitchFamily="2" charset="0"/>
              </a:rPr>
              <a:t> </a:t>
            </a:r>
            <a:r>
              <a:rPr lang="vi-VN" sz="1800" smtClean="0">
                <a:solidFill>
                  <a:schemeClr val="tx1"/>
                </a:solidFill>
                <a:latin typeface="Times New Roman" panose="02020603050405020304" pitchFamily="18" charset="0"/>
                <a:cs typeface="DaunPenh" panose="01010101010101010101" pitchFamily="2" charset="0"/>
              </a:rPr>
              <a:t>+ </a:t>
            </a:r>
            <a:r>
              <a:rPr lang="vi-VN" sz="1800">
                <a:solidFill>
                  <a:schemeClr val="tx1"/>
                </a:solidFill>
                <a:latin typeface="Times New Roman" panose="02020603050405020304" pitchFamily="18" charset="0"/>
                <a:cs typeface="DaunPenh" panose="01010101010101010101" pitchFamily="2" charset="0"/>
              </a:rPr>
              <a:t>Quản lý sản phẩm</a:t>
            </a:r>
          </a:p>
          <a:p>
            <a:pPr marL="0" lvl="0" indent="0" algn="l" rtl="0">
              <a:lnSpc>
                <a:spcPct val="150000"/>
              </a:lnSpc>
              <a:spcBef>
                <a:spcPts val="0"/>
              </a:spcBef>
              <a:spcAft>
                <a:spcPts val="0"/>
              </a:spcAft>
              <a:buNone/>
            </a:pPr>
            <a:r>
              <a:rPr lang="vi-VN" sz="1800">
                <a:solidFill>
                  <a:schemeClr val="tx1"/>
                </a:solidFill>
                <a:latin typeface="Times New Roman" panose="02020603050405020304" pitchFamily="18" charset="0"/>
                <a:cs typeface="DaunPenh" panose="01010101010101010101" pitchFamily="2" charset="0"/>
              </a:rPr>
              <a:t>     + Quản lý đơn hàng</a:t>
            </a:r>
          </a:p>
          <a:p>
            <a:pPr marL="0" lvl="0" indent="0" algn="l" rtl="0">
              <a:lnSpc>
                <a:spcPct val="150000"/>
              </a:lnSpc>
              <a:spcBef>
                <a:spcPts val="0"/>
              </a:spcBef>
              <a:spcAft>
                <a:spcPts val="0"/>
              </a:spcAft>
              <a:buNone/>
            </a:pPr>
            <a:r>
              <a:rPr lang="vi-VN" sz="1800">
                <a:solidFill>
                  <a:schemeClr val="tx1"/>
                </a:solidFill>
                <a:latin typeface="Times New Roman" panose="02020603050405020304" pitchFamily="18" charset="0"/>
                <a:cs typeface="DaunPenh" panose="01010101010101010101" pitchFamily="2" charset="0"/>
              </a:rPr>
              <a:t>     + Quản lý khách hàng</a:t>
            </a:r>
            <a:endParaRPr lang="vi-VN" sz="1800">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60"/>
          <p:cNvGrpSpPr/>
          <p:nvPr/>
        </p:nvGrpSpPr>
        <p:grpSpPr>
          <a:xfrm rot="-1130991" flipH="1">
            <a:off x="4134722" y="4303983"/>
            <a:ext cx="874559" cy="1481121"/>
            <a:chOff x="-117729" y="1733810"/>
            <a:chExt cx="874530" cy="1481072"/>
          </a:xfrm>
        </p:grpSpPr>
        <p:sp>
          <p:nvSpPr>
            <p:cNvPr id="1370" name="Google Shape;1370;p6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8" name="Google Shape;1348;p60"/>
          <p:cNvSpPr txBox="1">
            <a:spLocks noGrp="1"/>
          </p:cNvSpPr>
          <p:nvPr>
            <p:ph type="title"/>
          </p:nvPr>
        </p:nvSpPr>
        <p:spPr>
          <a:xfrm>
            <a:off x="2472970" y="149965"/>
            <a:ext cx="422043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mj-lt"/>
                <a:cs typeface="Times New Roman" panose="02020603050405020304" pitchFamily="18" charset="0"/>
              </a:rPr>
              <a:t>CHƯƠNG 1 GIỚI THIỆU</a:t>
            </a:r>
            <a:endParaRPr sz="2400" b="1">
              <a:solidFill>
                <a:schemeClr val="tx1"/>
              </a:solidFill>
              <a:latin typeface="+mj-lt"/>
              <a:cs typeface="Times New Roman" panose="02020603050405020304" pitchFamily="18" charset="0"/>
            </a:endParaRPr>
          </a:p>
        </p:txBody>
      </p:sp>
      <p:sp>
        <p:nvSpPr>
          <p:cNvPr id="1349" name="Google Shape;1349;p60"/>
          <p:cNvSpPr txBox="1">
            <a:spLocks noGrp="1"/>
          </p:cNvSpPr>
          <p:nvPr>
            <p:ph type="body" idx="1"/>
          </p:nvPr>
        </p:nvSpPr>
        <p:spPr>
          <a:xfrm>
            <a:off x="453785" y="757205"/>
            <a:ext cx="8647837" cy="396977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2000">
                <a:solidFill>
                  <a:schemeClr val="tx1"/>
                </a:solidFill>
                <a:latin typeface="+mj-lt"/>
                <a:cs typeface="Times New Roman" panose="02020603050405020304" pitchFamily="18" charset="0"/>
              </a:rPr>
              <a:t>1.2 Mục tiêu báo cáo</a:t>
            </a: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nvGrpSpPr>
          <p:cNvPr id="1369" name="Google Shape;1369;p60"/>
          <p:cNvGrpSpPr/>
          <p:nvPr/>
        </p:nvGrpSpPr>
        <p:grpSpPr>
          <a:xfrm rot="-1130991" flipH="1">
            <a:off x="4134722" y="4303983"/>
            <a:ext cx="874559" cy="1481121"/>
            <a:chOff x="-117729" y="1733810"/>
            <a:chExt cx="874530" cy="1481072"/>
          </a:xfrm>
        </p:grpSpPr>
        <p:sp>
          <p:nvSpPr>
            <p:cNvPr id="1370" name="Google Shape;1370;p6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71" name="Google Shape;1371;p6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372" name="Google Shape;1372;p6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2" name="TextBox 1">
            <a:extLst>
              <a:ext uri="{FF2B5EF4-FFF2-40B4-BE49-F238E27FC236}">
                <a16:creationId xmlns:a16="http://schemas.microsoft.com/office/drawing/2014/main" id="{6032B021-54E4-AD39-3BA3-92671EBB0E5A}"/>
              </a:ext>
            </a:extLst>
          </p:cNvPr>
          <p:cNvSpPr txBox="1"/>
          <p:nvPr/>
        </p:nvSpPr>
        <p:spPr>
          <a:xfrm>
            <a:off x="3509438" y="2006098"/>
            <a:ext cx="1487837" cy="338554"/>
          </a:xfrm>
          <a:prstGeom prst="rect">
            <a:avLst/>
          </a:prstGeom>
          <a:noFill/>
        </p:spPr>
        <p:txBody>
          <a:bodyPr wrap="square" rtlCol="0">
            <a:spAutoFit/>
          </a:bodyPr>
          <a:lstStyle/>
          <a:p>
            <a:r>
              <a:rPr lang="vi-VN" sz="1600">
                <a:solidFill>
                  <a:schemeClr val="tx1"/>
                </a:solidFill>
                <a:latin typeface="+mj-lt"/>
              </a:rPr>
              <a:t>Mục tiêu</a:t>
            </a:r>
            <a:endParaRPr lang="en-US" sz="1600">
              <a:solidFill>
                <a:schemeClr val="tx1"/>
              </a:solidFill>
              <a:latin typeface="+mj-lt"/>
            </a:endParaRPr>
          </a:p>
        </p:txBody>
      </p:sp>
      <p:sp>
        <p:nvSpPr>
          <p:cNvPr id="3" name="Rectangle 2">
            <a:extLst>
              <a:ext uri="{FF2B5EF4-FFF2-40B4-BE49-F238E27FC236}">
                <a16:creationId xmlns:a16="http://schemas.microsoft.com/office/drawing/2014/main" id="{956FDB00-6658-8C04-97C6-8B6C7431987C}"/>
              </a:ext>
            </a:extLst>
          </p:cNvPr>
          <p:cNvSpPr/>
          <p:nvPr/>
        </p:nvSpPr>
        <p:spPr>
          <a:xfrm>
            <a:off x="1126932" y="1610903"/>
            <a:ext cx="1686010" cy="5413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chemeClr val="tx1"/>
                </a:solidFill>
                <a:latin typeface="+mj-lt"/>
              </a:rPr>
              <a:t>Giới thiệu dự án </a:t>
            </a:r>
            <a:endParaRPr lang="en-US" sz="1600">
              <a:solidFill>
                <a:schemeClr val="tx1"/>
              </a:solidFill>
              <a:latin typeface="+mj-lt"/>
            </a:endParaRPr>
          </a:p>
        </p:txBody>
      </p:sp>
      <p:sp>
        <p:nvSpPr>
          <p:cNvPr id="4" name="Rectangle 3">
            <a:extLst>
              <a:ext uri="{FF2B5EF4-FFF2-40B4-BE49-F238E27FC236}">
                <a16:creationId xmlns:a16="http://schemas.microsoft.com/office/drawing/2014/main" id="{4C670AAC-8E5A-93D2-ED63-4A7041A57F00}"/>
              </a:ext>
            </a:extLst>
          </p:cNvPr>
          <p:cNvSpPr/>
          <p:nvPr/>
        </p:nvSpPr>
        <p:spPr>
          <a:xfrm>
            <a:off x="5560070" y="1605933"/>
            <a:ext cx="1483910" cy="5463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chemeClr val="tx1"/>
                </a:solidFill>
                <a:latin typeface="+mj-lt"/>
              </a:rPr>
              <a:t>Tính năng chính</a:t>
            </a:r>
            <a:endParaRPr lang="en-US" sz="1600">
              <a:solidFill>
                <a:schemeClr val="tx1"/>
              </a:solidFill>
              <a:latin typeface="+mj-lt"/>
            </a:endParaRPr>
          </a:p>
        </p:txBody>
      </p:sp>
      <p:sp>
        <p:nvSpPr>
          <p:cNvPr id="5" name="Rectangle 4">
            <a:extLst>
              <a:ext uri="{FF2B5EF4-FFF2-40B4-BE49-F238E27FC236}">
                <a16:creationId xmlns:a16="http://schemas.microsoft.com/office/drawing/2014/main" id="{00D1D42D-6475-4AFA-8652-9218730AC1D7}"/>
              </a:ext>
            </a:extLst>
          </p:cNvPr>
          <p:cNvSpPr/>
          <p:nvPr/>
        </p:nvSpPr>
        <p:spPr>
          <a:xfrm>
            <a:off x="1126932" y="2657960"/>
            <a:ext cx="1686010" cy="54953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chemeClr val="tx1"/>
                </a:solidFill>
                <a:latin typeface="+mj-lt"/>
              </a:rPr>
              <a:t>Kiến trúc và công nghệ</a:t>
            </a:r>
            <a:endParaRPr lang="en-US" sz="1600">
              <a:solidFill>
                <a:schemeClr val="tx1"/>
              </a:solidFill>
              <a:latin typeface="+mj-lt"/>
            </a:endParaRPr>
          </a:p>
        </p:txBody>
      </p:sp>
      <p:sp>
        <p:nvSpPr>
          <p:cNvPr id="6" name="Rectangle 5">
            <a:extLst>
              <a:ext uri="{FF2B5EF4-FFF2-40B4-BE49-F238E27FC236}">
                <a16:creationId xmlns:a16="http://schemas.microsoft.com/office/drawing/2014/main" id="{13D53DE4-AB0B-0B78-094D-208B5D65596E}"/>
              </a:ext>
            </a:extLst>
          </p:cNvPr>
          <p:cNvSpPr/>
          <p:nvPr/>
        </p:nvSpPr>
        <p:spPr>
          <a:xfrm>
            <a:off x="2273125" y="3931517"/>
            <a:ext cx="1487837" cy="5413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chemeClr val="tx1"/>
                </a:solidFill>
                <a:latin typeface="+mj-lt"/>
              </a:rPr>
              <a:t>Tương lai và đề xuất</a:t>
            </a:r>
            <a:endParaRPr lang="en-US" sz="1600">
              <a:solidFill>
                <a:schemeClr val="tx1"/>
              </a:solidFill>
              <a:latin typeface="+mj-lt"/>
            </a:endParaRPr>
          </a:p>
        </p:txBody>
      </p:sp>
      <p:sp>
        <p:nvSpPr>
          <p:cNvPr id="7" name="Rectangle 6">
            <a:extLst>
              <a:ext uri="{FF2B5EF4-FFF2-40B4-BE49-F238E27FC236}">
                <a16:creationId xmlns:a16="http://schemas.microsoft.com/office/drawing/2014/main" id="{3CADDE1E-8247-FC3B-3A4B-E66E83A55C84}"/>
              </a:ext>
            </a:extLst>
          </p:cNvPr>
          <p:cNvSpPr/>
          <p:nvPr/>
        </p:nvSpPr>
        <p:spPr>
          <a:xfrm>
            <a:off x="5553139" y="2733060"/>
            <a:ext cx="1487836" cy="5463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chemeClr val="tx1"/>
                </a:solidFill>
                <a:latin typeface="+mj-lt"/>
              </a:rPr>
              <a:t>Lợi ích và giá trị</a:t>
            </a:r>
            <a:endParaRPr lang="en-US" sz="1600">
              <a:solidFill>
                <a:schemeClr val="tx1"/>
              </a:solidFill>
              <a:latin typeface="+mj-lt"/>
            </a:endParaRPr>
          </a:p>
        </p:txBody>
      </p:sp>
      <p:sp>
        <p:nvSpPr>
          <p:cNvPr id="8" name="Rectangle 7">
            <a:extLst>
              <a:ext uri="{FF2B5EF4-FFF2-40B4-BE49-F238E27FC236}">
                <a16:creationId xmlns:a16="http://schemas.microsoft.com/office/drawing/2014/main" id="{9FBF52B5-1D3F-2E54-8038-438AAFBB3F16}"/>
              </a:ext>
            </a:extLst>
          </p:cNvPr>
          <p:cNvSpPr/>
          <p:nvPr/>
        </p:nvSpPr>
        <p:spPr>
          <a:xfrm>
            <a:off x="4986903" y="3971141"/>
            <a:ext cx="1490841" cy="5413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chemeClr val="tx1"/>
                </a:solidFill>
                <a:latin typeface="+mj-lt"/>
              </a:rPr>
              <a:t>Triển khai và kết quả</a:t>
            </a:r>
            <a:endParaRPr lang="en-US" sz="1600">
              <a:solidFill>
                <a:schemeClr val="tx1"/>
              </a:solidFill>
              <a:latin typeface="+mj-lt"/>
            </a:endParaRPr>
          </a:p>
        </p:txBody>
      </p:sp>
      <p:cxnSp>
        <p:nvCxnSpPr>
          <p:cNvPr id="18" name="Straight Arrow Connector 17">
            <a:extLst>
              <a:ext uri="{FF2B5EF4-FFF2-40B4-BE49-F238E27FC236}">
                <a16:creationId xmlns:a16="http://schemas.microsoft.com/office/drawing/2014/main" id="{C4243E9C-35BE-63F8-DED6-6121A7295BC9}"/>
              </a:ext>
            </a:extLst>
          </p:cNvPr>
          <p:cNvCxnSpPr>
            <a:cxnSpLocks/>
            <a:endCxn id="6" idx="0"/>
          </p:cNvCxnSpPr>
          <p:nvPr/>
        </p:nvCxnSpPr>
        <p:spPr>
          <a:xfrm flipH="1">
            <a:off x="3017044" y="2675987"/>
            <a:ext cx="879413" cy="1255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ADB3501B-C283-AC02-ED26-8AD8ABEF1C61}"/>
              </a:ext>
            </a:extLst>
          </p:cNvPr>
          <p:cNvCxnSpPr>
            <a:cxnSpLocks/>
            <a:endCxn id="8" idx="1"/>
          </p:cNvCxnSpPr>
          <p:nvPr/>
        </p:nvCxnSpPr>
        <p:spPr>
          <a:xfrm>
            <a:off x="3970161" y="2638983"/>
            <a:ext cx="1016742" cy="1602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D2D5966-825A-2BEB-77A6-C3528C898445}"/>
              </a:ext>
            </a:extLst>
          </p:cNvPr>
          <p:cNvCxnSpPr>
            <a:cxnSpLocks/>
            <a:endCxn id="7" idx="1"/>
          </p:cNvCxnSpPr>
          <p:nvPr/>
        </p:nvCxnSpPr>
        <p:spPr>
          <a:xfrm>
            <a:off x="3936568" y="2621669"/>
            <a:ext cx="1616571" cy="384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67BA08A-C9D8-E77D-D60E-5CB8A81BEF32}"/>
              </a:ext>
            </a:extLst>
          </p:cNvPr>
          <p:cNvCxnSpPr>
            <a:cxnSpLocks/>
            <a:endCxn id="5" idx="3"/>
          </p:cNvCxnSpPr>
          <p:nvPr/>
        </p:nvCxnSpPr>
        <p:spPr>
          <a:xfrm flipH="1">
            <a:off x="2812942" y="2639529"/>
            <a:ext cx="1116695" cy="293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1AC61F1-640D-F557-FF05-AFC1C49D709C}"/>
              </a:ext>
            </a:extLst>
          </p:cNvPr>
          <p:cNvCxnSpPr>
            <a:cxnSpLocks/>
            <a:endCxn id="3" idx="3"/>
          </p:cNvCxnSpPr>
          <p:nvPr/>
        </p:nvCxnSpPr>
        <p:spPr>
          <a:xfrm flipH="1" flipV="1">
            <a:off x="2812942" y="1881589"/>
            <a:ext cx="1083515" cy="74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6CEAC67-4DDD-107F-8C80-9ABEE61C5607}"/>
              </a:ext>
            </a:extLst>
          </p:cNvPr>
          <p:cNvCxnSpPr>
            <a:cxnSpLocks/>
            <a:endCxn id="4" idx="1"/>
          </p:cNvCxnSpPr>
          <p:nvPr/>
        </p:nvCxnSpPr>
        <p:spPr>
          <a:xfrm flipV="1">
            <a:off x="3936569" y="1879104"/>
            <a:ext cx="1623501" cy="762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989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2 PHÂN TÍCH YÊU CẦU</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360795" y="913328"/>
            <a:ext cx="8647837" cy="2298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2.1 Yêu cầu của dự án </a:t>
            </a:r>
          </a:p>
          <a:p>
            <a:pPr marL="0" lvl="0" indent="0" algn="l" rtl="0">
              <a:lnSpc>
                <a:spcPct val="150000"/>
              </a:lnSpc>
              <a:spcBef>
                <a:spcPts val="0"/>
              </a:spcBef>
              <a:spcAft>
                <a:spcPts val="0"/>
              </a:spcAft>
              <a:buNone/>
            </a:pPr>
            <a:r>
              <a:rPr lang="vi-VN" sz="2000">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 Giao diện người dùng: thân thiện,hấp dẫn, người dùng sử dụng dễ dàng, cung cấp các chức năng tìm kiếm, hiện thị, đánh giá, thanh toán sản phẩm.</a:t>
            </a:r>
          </a:p>
          <a:p>
            <a:pPr marL="0" lvl="0" indent="0" algn="l" rtl="0">
              <a:lnSpc>
                <a:spcPct val="150000"/>
              </a:lnSpc>
              <a:spcBef>
                <a:spcPts val="0"/>
              </a:spcBef>
              <a:spcAft>
                <a:spcPts val="0"/>
              </a:spcAft>
              <a:buNone/>
            </a:pPr>
            <a:r>
              <a:rPr lang="vi-VN" sz="1800">
                <a:solidFill>
                  <a:schemeClr val="tx1"/>
                </a:solidFill>
                <a:latin typeface="Times New Roman" panose="02020603050405020304" pitchFamily="18" charset="0"/>
                <a:cs typeface="Times New Roman" panose="02020603050405020304" pitchFamily="18" charset="0"/>
              </a:rPr>
              <a:t>     - Quản lý sản phẩm: danh mục, thông tin chi tiết, tìm kiếm sản phẩm dễ dàng.</a:t>
            </a:r>
          </a:p>
          <a:p>
            <a:pPr marL="0" lvl="0" indent="0" algn="l" rtl="0">
              <a:lnSpc>
                <a:spcPct val="150000"/>
              </a:lnSpc>
              <a:spcBef>
                <a:spcPts val="0"/>
              </a:spcBef>
              <a:spcAft>
                <a:spcPts val="0"/>
              </a:spcAft>
              <a:buNone/>
            </a:pPr>
            <a:r>
              <a:rPr lang="vi-VN" sz="1800">
                <a:solidFill>
                  <a:schemeClr val="tx1"/>
                </a:solidFill>
                <a:latin typeface="Times New Roman" panose="02020603050405020304" pitchFamily="18" charset="0"/>
                <a:cs typeface="Times New Roman" panose="02020603050405020304" pitchFamily="18" charset="0"/>
              </a:rPr>
              <a:t>     - Quản lý đơn hàng: thông tin, trạng thái đơn hàng, gửi thông tin của đơn hàng đến khách hàng.</a:t>
            </a:r>
          </a:p>
          <a:p>
            <a:pPr marL="0" lvl="0" indent="0" algn="l" rtl="0">
              <a:lnSpc>
                <a:spcPct val="150000"/>
              </a:lnSpc>
              <a:spcBef>
                <a:spcPts val="0"/>
              </a:spcBef>
              <a:spcAft>
                <a:spcPts val="0"/>
              </a:spcAft>
              <a:buNone/>
            </a:pPr>
            <a:r>
              <a:rPr lang="vi-VN" sz="1800">
                <a:solidFill>
                  <a:schemeClr val="tx1"/>
                </a:solidFill>
                <a:latin typeface="Times New Roman" panose="02020603050405020304" pitchFamily="18" charset="0"/>
                <a:cs typeface="Times New Roman" panose="02020603050405020304" pitchFamily="18" charset="0"/>
              </a:rPr>
              <a:t>     - Hệ thống thanh toán: </a:t>
            </a:r>
            <a:r>
              <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rPr>
              <a:t>Cung cấp chức năng giỏ hàng để khách hàng có thể xem và chỉnh sửa các sản phẩm trong giỏ hàng trước khi thanh toán</a:t>
            </a:r>
            <a:endParaRPr lang="vi-VN" sz="1800">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83215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2 PHÂN TÍCH YÊU CẦU</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360795" y="913327"/>
            <a:ext cx="8647837" cy="414686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2.2 Các chức năng và tính năng của dự án</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	Người dùng muốn tìm kiếm sản phẩm</a:t>
            </a:r>
          </a:p>
          <a:p>
            <a:pPr marL="0" lvl="0" indent="0" algn="l" rtl="0">
              <a:lnSpc>
                <a:spcPct val="150000"/>
              </a:lnSpc>
              <a:spcBef>
                <a:spcPts val="0"/>
              </a:spcBef>
              <a:spcAft>
                <a:spcPts val="0"/>
              </a:spcAft>
              <a:buNone/>
            </a:pPr>
            <a:r>
              <a:rPr lang="vi-VN" sz="1800">
                <a:solidFill>
                  <a:schemeClr val="tx1"/>
                </a:solidFill>
                <a:latin typeface="Times New Roman" panose="02020603050405020304" pitchFamily="18" charset="0"/>
                <a:cs typeface="Times New Roman" panose="02020603050405020304" pitchFamily="18" charset="0"/>
              </a:rPr>
              <a:t>		Người dùng muốn xem danh sách sản phẩm</a:t>
            </a:r>
          </a:p>
          <a:p>
            <a:pPr marL="0" lvl="0" indent="0" algn="l" rtl="0">
              <a:lnSpc>
                <a:spcPct val="150000"/>
              </a:lnSpc>
              <a:spcBef>
                <a:spcPts val="0"/>
              </a:spcBef>
              <a:spcAft>
                <a:spcPts val="0"/>
              </a:spcAft>
              <a:buNone/>
            </a:pPr>
            <a:r>
              <a:rPr lang="vi-VN" sz="1800" b="1">
                <a:solidFill>
                  <a:schemeClr val="tx1"/>
                </a:solidFill>
                <a:latin typeface="Times New Roman" panose="02020603050405020304" pitchFamily="18" charset="0"/>
                <a:cs typeface="Times New Roman" panose="02020603050405020304" pitchFamily="18" charset="0"/>
              </a:rPr>
              <a:t>    </a:t>
            </a:r>
            <a:r>
              <a:rPr lang="en-US" sz="1800" b="1">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rPr>
              <a:t>User stories</a:t>
            </a:r>
            <a:r>
              <a:rPr lang="vi-VN" sz="1800">
                <a:solidFill>
                  <a:schemeClr val="tx1"/>
                </a:solidFill>
                <a:latin typeface="Times New Roman" panose="02020603050405020304" pitchFamily="18" charset="0"/>
                <a:cs typeface="Times New Roman" panose="02020603050405020304" pitchFamily="18" charset="0"/>
              </a:rPr>
              <a:t>	</a:t>
            </a:r>
            <a:r>
              <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rPr>
              <a:t>Người dùng muốn xem chi tiết sản phẩm</a:t>
            </a:r>
            <a:endParaRPr lang="vi-VN" sz="1800">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1800">
                <a:solidFill>
                  <a:schemeClr val="tx1"/>
                </a:solidFill>
                <a:latin typeface="Times New Roman" panose="02020603050405020304" pitchFamily="18" charset="0"/>
                <a:cs typeface="Times New Roman" panose="02020603050405020304" pitchFamily="18" charset="0"/>
              </a:rPr>
              <a:t>		</a:t>
            </a:r>
            <a:r>
              <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rPr>
              <a:t>Người dùng muốn thêm sản phẩm vào giỏ hàng</a:t>
            </a:r>
            <a:endParaRPr lang="vi-VN" sz="1800">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vi-VN"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rPr>
              <a:t>		</a:t>
            </a:r>
            <a:r>
              <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rPr>
              <a:t>Người dùng muốn thanh toán và hoàn tất đơn hàng</a:t>
            </a:r>
            <a:endParaRPr lang="vi-VN" sz="1800">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216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2 PHÂN TÍCH YÊU CẦU</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322049" y="730923"/>
            <a:ext cx="8647837" cy="414686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2.2 Các chức năng và tính năng của dự án</a:t>
            </a:r>
          </a:p>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	</a:t>
            </a:r>
            <a:r>
              <a:rPr lang="vi-VN" sz="1800">
                <a:solidFill>
                  <a:schemeClr val="tx1"/>
                </a:solidFill>
                <a:latin typeface="Times New Roman" panose="02020603050405020304" pitchFamily="18" charset="0"/>
                <a:cs typeface="Times New Roman" panose="02020603050405020304" pitchFamily="18" charset="0"/>
              </a:rPr>
              <a:t>	Tính năng tìm kiếm </a:t>
            </a:r>
          </a:p>
          <a:p>
            <a:pPr marL="0" lvl="0" indent="0" algn="l" rtl="0">
              <a:lnSpc>
                <a:spcPct val="150000"/>
              </a:lnSpc>
              <a:spcBef>
                <a:spcPts val="0"/>
              </a:spcBef>
              <a:spcAft>
                <a:spcPts val="0"/>
              </a:spcAft>
              <a:buNone/>
            </a:pPr>
            <a:r>
              <a:rPr lang="vi-VN" sz="1800">
                <a:solidFill>
                  <a:schemeClr val="tx1"/>
                </a:solidFill>
                <a:latin typeface="Times New Roman" panose="02020603050405020304" pitchFamily="18" charset="0"/>
                <a:cs typeface="Times New Roman" panose="02020603050405020304" pitchFamily="18" charset="0"/>
              </a:rPr>
              <a:t>		Tính năng danh mục sản phẩm</a:t>
            </a:r>
          </a:p>
          <a:p>
            <a:pPr marL="0" lvl="0" indent="0" algn="l" rtl="0">
              <a:lnSpc>
                <a:spcPct val="150000"/>
              </a:lnSpc>
              <a:spcBef>
                <a:spcPts val="0"/>
              </a:spcBef>
              <a:spcAft>
                <a:spcPts val="0"/>
              </a:spcAft>
              <a:buNone/>
            </a:pPr>
            <a:r>
              <a:rPr lang="vi-VN" sz="1800" b="1">
                <a:solidFill>
                  <a:schemeClr val="tx1"/>
                </a:solidFill>
                <a:latin typeface="Times New Roman" panose="02020603050405020304" pitchFamily="18" charset="0"/>
                <a:cs typeface="Times New Roman" panose="02020603050405020304" pitchFamily="18" charset="0"/>
              </a:rPr>
              <a:t>    </a:t>
            </a:r>
            <a:r>
              <a:rPr lang="en-US" sz="1800" b="1">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rPr>
              <a:t>Features</a:t>
            </a:r>
            <a:r>
              <a:rPr lang="vi-VN" sz="1800">
                <a:solidFill>
                  <a:schemeClr val="tx1"/>
                </a:solidFill>
                <a:latin typeface="Times New Roman" panose="02020603050405020304" pitchFamily="18" charset="0"/>
                <a:cs typeface="Times New Roman" panose="02020603050405020304" pitchFamily="18" charset="0"/>
              </a:rPr>
              <a:t>	Tính năng xem chi tiết sản phẩm </a:t>
            </a:r>
          </a:p>
          <a:p>
            <a:pPr marL="0" lvl="0" indent="0" algn="l" rtl="0">
              <a:lnSpc>
                <a:spcPct val="150000"/>
              </a:lnSpc>
              <a:spcBef>
                <a:spcPts val="0"/>
              </a:spcBef>
              <a:spcAft>
                <a:spcPts val="0"/>
              </a:spcAft>
              <a:buNone/>
            </a:pPr>
            <a:r>
              <a:rPr lang="vi-VN" sz="1800">
                <a:solidFill>
                  <a:schemeClr val="tx1"/>
                </a:solidFill>
                <a:latin typeface="Times New Roman" panose="02020603050405020304" pitchFamily="18" charset="0"/>
                <a:cs typeface="Times New Roman" panose="02020603050405020304" pitchFamily="18" charset="0"/>
              </a:rPr>
              <a:t>		Tính năng giỏ hàng</a:t>
            </a:r>
          </a:p>
          <a:p>
            <a:pPr marL="0" lvl="0" indent="0" algn="l" rtl="0">
              <a:lnSpc>
                <a:spcPct val="150000"/>
              </a:lnSpc>
              <a:spcBef>
                <a:spcPts val="0"/>
              </a:spcBef>
              <a:spcAft>
                <a:spcPts val="0"/>
              </a:spcAft>
              <a:buNone/>
            </a:pPr>
            <a:r>
              <a:rPr lang="vi-VN"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rPr>
              <a:t>		Tính năng thanh toán và đặt hàng</a:t>
            </a:r>
          </a:p>
          <a:p>
            <a:pPr marL="0" lvl="0" indent="0" algn="l" rtl="0">
              <a:lnSpc>
                <a:spcPct val="150000"/>
              </a:lnSpc>
              <a:spcBef>
                <a:spcPts val="0"/>
              </a:spcBef>
              <a:spcAft>
                <a:spcPts val="0"/>
              </a:spcAft>
              <a:buNone/>
            </a:pPr>
            <a:r>
              <a:rPr lang="vi-VN" sz="1800">
                <a:solidFill>
                  <a:schemeClr val="tx1"/>
                </a:solidFill>
                <a:latin typeface="Times New Roman" panose="02020603050405020304" pitchFamily="18" charset="0"/>
                <a:cs typeface="DaunPenh" panose="01010101010101010101" pitchFamily="2" charset="0"/>
              </a:rPr>
              <a:t>		Tính năng quản lý sản phẩm</a:t>
            </a:r>
          </a:p>
          <a:p>
            <a:pPr marL="0" lvl="0" indent="0" algn="l" rtl="0">
              <a:lnSpc>
                <a:spcPct val="150000"/>
              </a:lnSpc>
              <a:spcBef>
                <a:spcPts val="0"/>
              </a:spcBef>
              <a:spcAft>
                <a:spcPts val="0"/>
              </a:spcAft>
              <a:buNone/>
            </a:pPr>
            <a:r>
              <a:rPr lang="vi-VN" sz="1800">
                <a:solidFill>
                  <a:schemeClr val="tx1"/>
                </a:solidFill>
                <a:latin typeface="Times New Roman" panose="02020603050405020304" pitchFamily="18" charset="0"/>
                <a:cs typeface="DaunPenh" panose="01010101010101010101" pitchFamily="2" charset="0"/>
              </a:rPr>
              <a:t>		Tính năng quản lý đơn hàng</a:t>
            </a:r>
          </a:p>
          <a:p>
            <a:pPr marL="0" lvl="0" indent="0" algn="l" rtl="0">
              <a:lnSpc>
                <a:spcPct val="150000"/>
              </a:lnSpc>
              <a:spcBef>
                <a:spcPts val="0"/>
              </a:spcBef>
              <a:spcAft>
                <a:spcPts val="0"/>
              </a:spcAft>
              <a:buNone/>
            </a:pPr>
            <a:r>
              <a:rPr lang="vi-VN" sz="1800">
                <a:solidFill>
                  <a:schemeClr val="tx1"/>
                </a:solidFill>
                <a:latin typeface="Times New Roman" panose="02020603050405020304" pitchFamily="18" charset="0"/>
                <a:cs typeface="DaunPenh" panose="01010101010101010101" pitchFamily="2" charset="0"/>
              </a:rPr>
              <a:t>		Tính năng quản lý người dùng </a:t>
            </a:r>
          </a:p>
          <a:p>
            <a:pPr marL="0" lvl="0" indent="0" algn="l" rtl="0">
              <a:lnSpc>
                <a:spcPct val="150000"/>
              </a:lnSpc>
              <a:spcBef>
                <a:spcPts val="0"/>
              </a:spcBef>
              <a:spcAft>
                <a:spcPts val="0"/>
              </a:spcAft>
              <a:buNone/>
            </a:pPr>
            <a:r>
              <a:rPr lang="vi-VN" sz="1800">
                <a:solidFill>
                  <a:schemeClr val="tx1"/>
                </a:solidFill>
                <a:latin typeface="Times New Roman" panose="02020603050405020304" pitchFamily="18" charset="0"/>
                <a:cs typeface="DaunPenh" panose="01010101010101010101" pitchFamily="2" charset="0"/>
              </a:rPr>
              <a:t>		Tính năng đánh giá và nhận xétv sản phẩm</a:t>
            </a: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60"/>
          <p:cNvGrpSpPr/>
          <p:nvPr/>
        </p:nvGrpSpPr>
        <p:grpSpPr>
          <a:xfrm>
            <a:off x="2969215" y="4439399"/>
            <a:ext cx="150927" cy="143533"/>
            <a:chOff x="3716290" y="4256524"/>
            <a:chExt cx="150927" cy="143533"/>
          </a:xfrm>
        </p:grpSpPr>
        <p:sp>
          <p:nvSpPr>
            <p:cNvPr id="1366" name="Google Shape;1366;p6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640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0"/>
          <p:cNvSpPr/>
          <p:nvPr/>
        </p:nvSpPr>
        <p:spPr>
          <a:xfrm>
            <a:off x="5263201" y="1286643"/>
            <a:ext cx="3188996" cy="3064469"/>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348" name="Google Shape;1348;p60"/>
          <p:cNvSpPr txBox="1">
            <a:spLocks noGrp="1"/>
          </p:cNvSpPr>
          <p:nvPr>
            <p:ph type="title"/>
          </p:nvPr>
        </p:nvSpPr>
        <p:spPr>
          <a:xfrm>
            <a:off x="1570618" y="158223"/>
            <a:ext cx="58195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b="1">
                <a:solidFill>
                  <a:schemeClr val="tx1"/>
                </a:solidFill>
                <a:latin typeface="Times New Roman" panose="02020603050405020304" pitchFamily="18" charset="0"/>
                <a:cs typeface="Times New Roman" panose="02020603050405020304" pitchFamily="18" charset="0"/>
              </a:rPr>
              <a:t>CHƯƠNG 3 THIẾT KẾ KIẾN TRÚC</a:t>
            </a:r>
            <a:endParaRPr sz="2400" b="1">
              <a:solidFill>
                <a:schemeClr val="tx1"/>
              </a:solidFill>
              <a:latin typeface="Times New Roman" panose="02020603050405020304" pitchFamily="18" charset="0"/>
              <a:cs typeface="Times New Roman" panose="02020603050405020304" pitchFamily="18" charset="0"/>
            </a:endParaRPr>
          </a:p>
        </p:txBody>
      </p:sp>
      <p:sp>
        <p:nvSpPr>
          <p:cNvPr id="1349" name="Google Shape;1349;p60"/>
          <p:cNvSpPr txBox="1">
            <a:spLocks noGrp="1"/>
          </p:cNvSpPr>
          <p:nvPr>
            <p:ph type="body" idx="1"/>
          </p:nvPr>
        </p:nvSpPr>
        <p:spPr>
          <a:xfrm>
            <a:off x="360795" y="794932"/>
            <a:ext cx="8647837" cy="4098694"/>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2000" b="1">
                <a:solidFill>
                  <a:schemeClr val="tx1"/>
                </a:solidFill>
                <a:latin typeface="Times New Roman" panose="02020603050405020304" pitchFamily="18" charset="0"/>
                <a:cs typeface="Times New Roman" panose="02020603050405020304" pitchFamily="18" charset="0"/>
              </a:rPr>
              <a:t>3.1 Kiến trúc hệ thống</a:t>
            </a:r>
          </a:p>
          <a:p>
            <a:pPr marL="0" lvl="0" indent="0" algn="l" rtl="0">
              <a:lnSpc>
                <a:spcPct val="150000"/>
              </a:lnSpc>
              <a:spcBef>
                <a:spcPts val="0"/>
              </a:spcBef>
              <a:spcAft>
                <a:spcPts val="0"/>
              </a:spcAft>
              <a:buNone/>
            </a:pPr>
            <a:r>
              <a:rPr lang="vi-VN" sz="1800" b="1">
                <a:solidFill>
                  <a:schemeClr val="tx1"/>
                </a:solidFill>
                <a:latin typeface="Times New Roman" panose="02020603050405020304" pitchFamily="18" charset="0"/>
                <a:cs typeface="Times New Roman" panose="02020603050405020304" pitchFamily="18" charset="0"/>
              </a:rPr>
              <a:t>      - Microservices</a:t>
            </a:r>
          </a:p>
          <a:p>
            <a:pPr marL="0" lvl="0" indent="0" algn="l" rtl="0">
              <a:lnSpc>
                <a:spcPct val="150000"/>
              </a:lnSpc>
              <a:spcBef>
                <a:spcPts val="0"/>
              </a:spcBef>
              <a:spcAft>
                <a:spcPts val="0"/>
              </a:spcAft>
              <a:buNone/>
            </a:pPr>
            <a:r>
              <a:rPr lang="vi-VN" sz="1800">
                <a:solidFill>
                  <a:schemeClr val="tx1"/>
                </a:solidFill>
                <a:latin typeface="Times New Roman" panose="02020603050405020304" pitchFamily="18" charset="0"/>
                <a:cs typeface="Times New Roman" panose="02020603050405020304" pitchFamily="18" charset="0"/>
              </a:rPr>
              <a:t>      +  </a:t>
            </a:r>
            <a:r>
              <a:rPr lang="en-US" sz="1800">
                <a:solidFill>
                  <a:schemeClr val="tx1"/>
                </a:solidFill>
                <a:effectLst/>
                <a:latin typeface="Times New Roman" panose="02020603050405020304" pitchFamily="18" charset="0"/>
                <a:ea typeface="Times New Roman" panose="02020603050405020304" pitchFamily="18" charset="0"/>
              </a:rPr>
              <a:t>Kiến trúc Microservices là một mô hình phát triển ứng dụng phân tán, trong đó ứng dụng được chia thành các thành phần nhỏ độc lập gọi là microservices.</a:t>
            </a:r>
            <a:endParaRPr lang="vi-V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vi-VN" sz="1800">
                <a:solidFill>
                  <a:schemeClr val="tx1"/>
                </a:solidFill>
                <a:latin typeface="Times New Roman" panose="02020603050405020304" pitchFamily="18" charset="0"/>
                <a:cs typeface="Times New Roman" panose="02020603050405020304" pitchFamily="18" charset="0"/>
              </a:rPr>
              <a:t>     + </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Kiến trúc Microservices giúp tăng tính linh hoạt, khả năng mở rộng và độc lập của các thành phần hệ thống, giúp dễ dàng triển khai và mở rộng mỗi microservice riêng biệt.</a:t>
            </a:r>
            <a:endParaRPr lang="vi-V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vi-VN" sz="1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18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SOA </a:t>
            </a:r>
          </a:p>
          <a:p>
            <a:pPr marL="0" indent="0">
              <a:lnSpc>
                <a:spcPct val="150000"/>
              </a:lnSpc>
              <a:buNone/>
            </a:pPr>
            <a:r>
              <a:rPr lang="vi-VN"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a:solidFill>
                  <a:schemeClr val="tx1"/>
                </a:solidFill>
                <a:effectLst/>
                <a:latin typeface="Times New Roman" panose="02020603050405020304" pitchFamily="18" charset="0"/>
                <a:ea typeface="Times New Roman" panose="02020603050405020304" pitchFamily="18" charset="0"/>
              </a:rPr>
              <a:t>Kiến trúc SOA tập trung vào việc tổ chức ứng dụng thành các dịch vụ độc lập, được cung cấp thông qua giao diện chuẩn như API</a:t>
            </a:r>
            <a:endParaRPr lang="en-US" sz="1800">
              <a:solidFill>
                <a:schemeClr val="tx1"/>
              </a:solidFill>
              <a:effectLst/>
              <a:latin typeface="Times New Roman" panose="02020603050405020304" pitchFamily="18" charset="0"/>
              <a:ea typeface="Times New Roman" panose="02020603050405020304" pitchFamily="18" charset="0"/>
              <a:cs typeface="DaunPenh" panose="01010101010101010101" pitchFamily="2" charset="0"/>
            </a:endParaRPr>
          </a:p>
          <a:p>
            <a:pPr marL="0" lvl="0" indent="0" algn="l" rtl="0">
              <a:lnSpc>
                <a:spcPct val="150000"/>
              </a:lnSpc>
              <a:spcBef>
                <a:spcPts val="0"/>
              </a:spcBef>
              <a:spcAft>
                <a:spcPts val="0"/>
              </a:spcAft>
              <a:buNone/>
            </a:pPr>
            <a:endParaRPr lang="vi-VN" sz="2000">
              <a:solidFill>
                <a:schemeClr val="tx1"/>
              </a:solidFill>
              <a:latin typeface="Times New Roman" panose="02020603050405020304" pitchFamily="18" charset="0"/>
              <a:cs typeface="Times New Roman" panose="02020603050405020304" pitchFamily="18" charset="0"/>
            </a:endParaRPr>
          </a:p>
        </p:txBody>
      </p:sp>
      <p:sp>
        <p:nvSpPr>
          <p:cNvPr id="1355" name="Google Shape;1355;p60"/>
          <p:cNvSpPr/>
          <p:nvPr/>
        </p:nvSpPr>
        <p:spPr>
          <a:xfrm>
            <a:off x="6477745" y="4506253"/>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0"/>
          <p:cNvSpPr/>
          <p:nvPr/>
        </p:nvSpPr>
        <p:spPr>
          <a:xfrm rot="-1531528">
            <a:off x="8308411" y="1462708"/>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0"/>
          <p:cNvSpPr/>
          <p:nvPr/>
        </p:nvSpPr>
        <p:spPr>
          <a:xfrm>
            <a:off x="1483298" y="12634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9" name="Google Shape;1369;p60"/>
          <p:cNvGrpSpPr/>
          <p:nvPr/>
        </p:nvGrpSpPr>
        <p:grpSpPr>
          <a:xfrm rot="-1130991" flipH="1">
            <a:off x="5278355" y="4450130"/>
            <a:ext cx="874559" cy="1481121"/>
            <a:chOff x="-117729" y="1733810"/>
            <a:chExt cx="874530" cy="1481072"/>
          </a:xfrm>
        </p:grpSpPr>
        <p:sp>
          <p:nvSpPr>
            <p:cNvPr id="1370" name="Google Shape;1370;p6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1438247"/>
      </p:ext>
    </p:extLst>
  </p:cSld>
  <p:clrMapOvr>
    <a:masterClrMapping/>
  </p:clrMapOvr>
</p:sld>
</file>

<file path=ppt/theme/theme1.xml><?xml version="1.0" encoding="utf-8"?>
<a:theme xmlns:a="http://schemas.openxmlformats.org/drawingml/2006/main" name="Cream &amp; Pastel Palette Health Center Characters XL by Slidesgo">
  <a:themeElements>
    <a:clrScheme name="Simple Light">
      <a:dk1>
        <a:srgbClr val="191919"/>
      </a:dk1>
      <a:lt1>
        <a:srgbClr val="FFFFF2"/>
      </a:lt1>
      <a:dk2>
        <a:srgbClr val="DEF0DD"/>
      </a:dk2>
      <a:lt2>
        <a:srgbClr val="F1FDB8"/>
      </a:lt2>
      <a:accent1>
        <a:srgbClr val="45AA8B"/>
      </a:accent1>
      <a:accent2>
        <a:srgbClr val="9DBB4E"/>
      </a:accent2>
      <a:accent3>
        <a:srgbClr val="C9948E"/>
      </a:accent3>
      <a:accent4>
        <a:srgbClr val="CEB95B"/>
      </a:accent4>
      <a:accent5>
        <a:srgbClr val="FBB4B4"/>
      </a:accent5>
      <a:accent6>
        <a:srgbClr val="DBDCCD"/>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TotalTime>
  <Words>1346</Words>
  <Application>Microsoft Office PowerPoint</Application>
  <PresentationFormat>On-screen Show (16:9)</PresentationFormat>
  <Paragraphs>346</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Times New Roman</vt:lpstr>
      <vt:lpstr>DaunPenh</vt:lpstr>
      <vt:lpstr>Comfortaa</vt:lpstr>
      <vt:lpstr>Wingdings</vt:lpstr>
      <vt:lpstr>Archivo Black</vt:lpstr>
      <vt:lpstr>Bebas Neue</vt:lpstr>
      <vt:lpstr>Cream &amp; Pastel Palette Health Center Characters XL by Slidesgo</vt:lpstr>
      <vt:lpstr>CHÀO MỪNG THẦY VÀ CÁC BẠN ĐÃ ĐẾN VỚI BUỔI BÁO CÁO KẾT THÚC MÔN CỦA NHÓM</vt:lpstr>
      <vt:lpstr>KHOA KỸ THUẬT VÀ CÔNG NGHỆ BỘ MÔN CÔNG NGHỆ THÔNG TIN </vt:lpstr>
      <vt:lpstr>01</vt:lpstr>
      <vt:lpstr>CHƯƠNG 1 GIỚI THIỆU</vt:lpstr>
      <vt:lpstr>CHƯƠNG 1 GIỚI THIỆU</vt:lpstr>
      <vt:lpstr>CHƯƠNG 2 PHÂN TÍCH YÊU CẦU</vt:lpstr>
      <vt:lpstr>CHƯƠNG 2 PHÂN TÍCH YÊU CẦU</vt:lpstr>
      <vt:lpstr>CHƯƠNG 2 PHÂN TÍCH YÊU CẦU</vt:lpstr>
      <vt:lpstr>CHƯƠNG 3 THIẾT KẾ KIẾN TRÚC</vt:lpstr>
      <vt:lpstr>CHƯƠNG 3 THIẾT KẾ KIẾN TRÚC</vt:lpstr>
      <vt:lpstr>CHƯƠNG 3 THIẾT KẾ KIẾN TRÚC</vt:lpstr>
      <vt:lpstr>CHƯƠNG 4 QUY TRÌNH PHÁT TRIỂN </vt:lpstr>
      <vt:lpstr>CHƯƠNG 4 QUY TRÌNH PHÁT TRIỂN </vt:lpstr>
      <vt:lpstr>CHƯƠNG 4 QUY TRÌNH PHÁT TRIỂN </vt:lpstr>
      <vt:lpstr>CHƯƠNG 4 QUY TRÌNH PHÁT TRIỂN </vt:lpstr>
      <vt:lpstr>CHƯƠNG 4 QUY TRÌNH PHÁT TRIỂN </vt:lpstr>
      <vt:lpstr>CHƯƠNG 4 QUY TRÌNH PHÁT TRIỂN </vt:lpstr>
      <vt:lpstr>CHƯƠNG 4 QUY TRÌNH PHÁT TRIỂN </vt:lpstr>
      <vt:lpstr>CHƯƠNG 4 QUY TRÌNH PHÁT TRIỂN </vt:lpstr>
      <vt:lpstr>CHƯƠNG 5 TRIỂN KHAI</vt:lpstr>
      <vt:lpstr>CHƯƠNG 5 TRIỂN KHAI</vt:lpstr>
      <vt:lpstr>CHƯƠNG 5 TRIỂN KHAI</vt:lpstr>
      <vt:lpstr>CHƯƠNG 5 TRIỂN KHAI</vt:lpstr>
      <vt:lpstr>CHƯƠNG 5 TRIỂN KHAI</vt:lpstr>
      <vt:lpstr>CHƯƠNG 5 TRIỂN KHAI</vt:lpstr>
      <vt:lpstr>CHƯƠNG 5 TRIỂN KHAI</vt:lpstr>
      <vt:lpstr>CHƯƠNG 5 TRIỂN KHAI</vt:lpstr>
      <vt:lpstr>CHƯƠNG 5 TRIỂN KHAI</vt:lpstr>
      <vt:lpstr>CHƯƠNG 5 TRIỂN KHAI</vt:lpstr>
      <vt:lpstr>CHƯƠNG 5 TRIỂN KHAI</vt:lpstr>
      <vt:lpstr>CHƯƠNG 5 TRIỂN KHAI</vt:lpstr>
      <vt:lpstr>CHƯƠNG 6 KẾT LUẬN</vt:lpstr>
      <vt:lpstr>CHƯƠNG 6 KẾT LUẬN</vt:lpstr>
      <vt:lpstr>CHƯƠNG 6 KẾT LUẬN</vt:lpstr>
      <vt:lpstr>CHƯƠNG 6 KẾT LUẬN</vt:lpstr>
      <vt:lpstr>CẢM ƠN THẦY VÀ CÁC BẠN  ĐÃ LẮNG NGHE BÁO CÁO KẾT THÚC MÔN CỦA NHÓM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CÔ VÀ CÁC BẠN ĐÃ ĐẾN VỚI BUỔI BÁO CÁO KẾT THÚC MÔN CỦA NHÓM</dc:title>
  <dc:creator>SO PHI</dc:creator>
  <cp:lastModifiedBy>Acer</cp:lastModifiedBy>
  <cp:revision>72</cp:revision>
  <dcterms:modified xsi:type="dcterms:W3CDTF">2023-07-13T12:22:19Z</dcterms:modified>
</cp:coreProperties>
</file>