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307" r:id="rId3"/>
    <p:sldId id="292" r:id="rId4"/>
    <p:sldId id="308" r:id="rId5"/>
    <p:sldId id="301" r:id="rId6"/>
    <p:sldId id="295" r:id="rId7"/>
    <p:sldId id="309" r:id="rId8"/>
    <p:sldId id="294" r:id="rId9"/>
    <p:sldId id="310" r:id="rId10"/>
    <p:sldId id="266" r:id="rId11"/>
    <p:sldId id="311" r:id="rId12"/>
    <p:sldId id="313" r:id="rId13"/>
    <p:sldId id="314" r:id="rId14"/>
    <p:sldId id="268" r:id="rId15"/>
    <p:sldId id="297" r:id="rId16"/>
    <p:sldId id="298" r:id="rId17"/>
    <p:sldId id="299" r:id="rId18"/>
    <p:sldId id="300" r:id="rId19"/>
    <p:sldId id="302" r:id="rId20"/>
    <p:sldId id="304" r:id="rId21"/>
    <p:sldId id="305" r:id="rId22"/>
    <p:sldId id="303" r:id="rId23"/>
    <p:sldId id="306" r:id="rId24"/>
    <p:sldId id="290" r:id="rId25"/>
    <p:sldId id="265" r:id="rId26"/>
  </p:sldIdLst>
  <p:sldSz cx="18288000" cy="10287000"/>
  <p:notesSz cx="6858000" cy="9144000"/>
  <p:embeddedFontLst>
    <p:embeddedFont>
      <p:font typeface="Aileron" panose="020B0604020202020204" charset="0"/>
      <p:regular r:id="rId28"/>
    </p:embeddedFont>
    <p:embeddedFont>
      <p:font typeface="Aileron Bold" panose="020B0604020202020204" charset="0"/>
      <p:regular r:id="rId29"/>
    </p:embeddedFont>
    <p:embeddedFont>
      <p:font typeface="Aileron Ultra-Bold" panose="020B0604020202020204" charset="0"/>
      <p:regular r:id="rId30"/>
    </p:embeddedFont>
    <p:embeddedFont>
      <p:font typeface="Akzidenz-Grotesk Heavy" panose="020B0604020202020204" charset="0"/>
      <p:regular r:id="rId31"/>
    </p:embeddedFont>
    <p:embeddedFont>
      <p:font typeface="Barlow Condensed Heavy" panose="020B0604020202020204" charset="0"/>
      <p:regular r:id="rId32"/>
    </p:embeddedFont>
    <p:embeddedFont>
      <p:font typeface="Cambria" panose="02040503050406030204" pitchFamily="18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405888"/>
    <a:srgbClr val="3A4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B8438-9F5C-49C5-BF6C-E458C6069978}" v="1778" dt="2025-10-27T16:47:09.340"/>
    <p1510:client id="{F973551B-A900-4618-A325-77081E8BF0FA}" v="1303" dt="2025-10-27T16:23:57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29F76-A0B8-4346-B826-183F3B39E0E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88FD8-57BE-4DD5-BA9E-129CA1EE7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79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988FD8-57BE-4DD5-BA9E-129CA1EE705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22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4.svg"/><Relationship Id="rId10" Type="http://schemas.openxmlformats.org/officeDocument/2006/relationships/image" Target="../media/image11.jpe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0229" y="5740928"/>
            <a:ext cx="2544433" cy="2544433"/>
          </a:xfrm>
          <a:custGeom>
            <a:avLst/>
            <a:gdLst/>
            <a:ahLst/>
            <a:cxnLst/>
            <a:rect l="l" t="t" r="r" b="b"/>
            <a:pathLst>
              <a:path w="2544433" h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31511" y="1434222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5436419" y="8960713"/>
            <a:ext cx="1025128" cy="1025128"/>
          </a:xfrm>
          <a:custGeom>
            <a:avLst/>
            <a:gdLst/>
            <a:ahLst/>
            <a:cxnLst/>
            <a:rect l="l" t="t" r="r" b="b"/>
            <a:pathLst>
              <a:path w="1025128" h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2984273" y="633955"/>
            <a:ext cx="11259802" cy="6213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64"/>
              </a:lnSpc>
            </a:pP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Báo</a:t>
            </a: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 </a:t>
            </a: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cáo</a:t>
            </a: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 </a:t>
            </a:r>
          </a:p>
          <a:p>
            <a:pPr algn="ctr">
              <a:lnSpc>
                <a:spcPts val="12564"/>
              </a:lnSpc>
            </a:pP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Môn: </a:t>
            </a: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Lập</a:t>
            </a: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 </a:t>
            </a: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trình</a:t>
            </a: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 </a:t>
            </a: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đa</a:t>
            </a: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 </a:t>
            </a: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nền</a:t>
            </a:r>
            <a:r>
              <a:rPr lang="en-US" sz="6000" b="1" dirty="0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 </a:t>
            </a:r>
            <a:r>
              <a:rPr lang="en-US" sz="6000" b="1" dirty="0" err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tảng</a:t>
            </a:r>
            <a:endParaRPr lang="en-US" sz="6000" b="1" dirty="0">
              <a:solidFill>
                <a:srgbClr val="0E2F5F"/>
              </a:solidFill>
              <a:latin typeface="Barlow Condensed Heavy"/>
              <a:ea typeface="Barlow Condensed Heavy"/>
              <a:cs typeface="Barlow Condensed Heavy"/>
              <a:sym typeface="Barlow Condensed Heavy"/>
            </a:endParaRPr>
          </a:p>
          <a:p>
            <a:pPr algn="ctr">
              <a:lnSpc>
                <a:spcPts val="12564"/>
              </a:lnSpc>
            </a:pPr>
            <a:r>
              <a:rPr lang="en-US" sz="6000" b="1" dirty="0"/>
              <a:t>RESTful API </a:t>
            </a:r>
            <a:r>
              <a:rPr lang="en-US" sz="6000" b="1" dirty="0" err="1"/>
              <a:t>với</a:t>
            </a:r>
            <a:r>
              <a:rPr lang="en-US" sz="6000" b="1" dirty="0"/>
              <a:t> HTTP </a:t>
            </a:r>
            <a:r>
              <a:rPr lang="en-US" sz="6000" b="1" dirty="0" err="1"/>
              <a:t>và</a:t>
            </a:r>
            <a:r>
              <a:rPr lang="en-US" sz="6000" b="1" dirty="0"/>
              <a:t> Dio</a:t>
            </a:r>
            <a:endParaRPr lang="en-US" sz="9600" b="1" dirty="0">
              <a:solidFill>
                <a:srgbClr val="0E2F5F"/>
              </a:solidFill>
              <a:latin typeface="Barlow Condensed Heavy"/>
              <a:ea typeface="Barlow Condensed Heavy"/>
              <a:cs typeface="Barlow Condensed Heavy"/>
              <a:sym typeface="Barlow Condensed Heavy"/>
            </a:endParaRPr>
          </a:p>
          <a:p>
            <a:pPr algn="ctr">
              <a:lnSpc>
                <a:spcPts val="12564"/>
              </a:lnSpc>
            </a:pPr>
            <a:endParaRPr lang="en-US" sz="6000" b="1" dirty="0">
              <a:solidFill>
                <a:srgbClr val="0E2F5F"/>
              </a:solidFill>
              <a:latin typeface="Barlow Condensed Heavy"/>
              <a:ea typeface="Barlow Condensed Heavy"/>
              <a:cs typeface="Barlow Condensed Heavy"/>
              <a:sym typeface="Barlow Condensed Heavy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5948983" y="4071397"/>
            <a:ext cx="806841" cy="564789"/>
          </a:xfrm>
          <a:custGeom>
            <a:avLst/>
            <a:gdLst/>
            <a:ahLst/>
            <a:cxnLst/>
            <a:rect l="l" t="t" r="r" b="b"/>
            <a:pathLst>
              <a:path w="806841" h="564789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4536885" y="6141394"/>
            <a:ext cx="9347393" cy="3404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3200" b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GVHD: TS. Nguyễn Duy Nhật </a:t>
            </a:r>
            <a:r>
              <a:rPr lang="en-US" sz="3200" b="1" err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Viễn</a:t>
            </a:r>
            <a:endParaRPr lang="en-US" sz="3200" b="1">
              <a:solidFill>
                <a:srgbClr val="021828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  <a:p>
            <a:pPr algn="l">
              <a:lnSpc>
                <a:spcPts val="5240"/>
              </a:lnSpc>
            </a:pPr>
            <a:r>
              <a:rPr lang="en-US" sz="3200" b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Thành </a:t>
            </a:r>
            <a:r>
              <a:rPr lang="en-US" sz="3200" b="1" err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viên</a:t>
            </a:r>
            <a:r>
              <a:rPr lang="en-US" sz="3200" b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 </a:t>
            </a:r>
            <a:r>
              <a:rPr lang="en-US" sz="3200" b="1" err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nhóm</a:t>
            </a:r>
            <a:r>
              <a:rPr lang="en-US" sz="3200" b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021828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	</a:t>
            </a: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Lê Thành Duy	   	    MSSV: 106220250</a:t>
            </a:r>
          </a:p>
          <a:p>
            <a:pPr>
              <a:lnSpc>
                <a:spcPct val="150000"/>
              </a:lnSpc>
            </a:pPr>
            <a:r>
              <a:rPr lang="en-US" sz="3200" b="1">
                <a:latin typeface="Arial" panose="020B0604020202020204" pitchFamily="34" charset="0"/>
                <a:cs typeface="Arial" panose="020B0604020202020204" pitchFamily="34" charset="0"/>
              </a:rPr>
              <a:t>        Nguyễn Ngọc Duy      MSSV: 106220251</a:t>
            </a:r>
          </a:p>
          <a:p>
            <a:pPr algn="l">
              <a:lnSpc>
                <a:spcPts val="5240"/>
              </a:lnSpc>
            </a:pPr>
            <a:endParaRPr lang="en-US" sz="3200" b="1">
              <a:solidFill>
                <a:srgbClr val="021828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211574" y="1415172"/>
            <a:ext cx="3009626" cy="3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sp>
        <p:nvSpPr>
          <p:cNvPr id="19" name="Freeform 19"/>
          <p:cNvSpPr/>
          <p:nvPr/>
        </p:nvSpPr>
        <p:spPr>
          <a:xfrm>
            <a:off x="622836" y="9527308"/>
            <a:ext cx="1483489" cy="458533"/>
          </a:xfrm>
          <a:custGeom>
            <a:avLst/>
            <a:gdLst/>
            <a:ahLst/>
            <a:cxnLst/>
            <a:rect l="l" t="t" r="r" b="b"/>
            <a:pathLst>
              <a:path w="1483489" h="458533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D5630DD7-0D80-3189-B581-392E5998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7543" y="633955"/>
            <a:ext cx="1802880" cy="180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78C71-02C4-9616-0986-30E1DE5A6EC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38119" y="633955"/>
            <a:ext cx="1802880" cy="17694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0" y="371057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2511811" y="985581"/>
            <a:ext cx="11290912" cy="646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8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So </a:t>
            </a:r>
            <a:r>
              <a:rPr lang="en-US" sz="2800" b="1" err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sánh</a:t>
            </a:r>
            <a:r>
              <a:rPr lang="en-US" sz="28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http package </a:t>
            </a:r>
            <a:r>
              <a:rPr lang="en-US" sz="2800" b="1" err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và</a:t>
            </a:r>
            <a:r>
              <a:rPr lang="en-US" sz="28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</a:t>
            </a:r>
            <a:r>
              <a:rPr lang="en-US" sz="2800" b="1" err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dio</a:t>
            </a:r>
            <a:r>
              <a:rPr lang="en-US" sz="28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 package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850900" y="3530019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10" y="549417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5041" y="549417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E1D7C34-74AA-F138-6302-6F27EE98C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000" y="2944087"/>
            <a:ext cx="22555200" cy="10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B65D1C-FCAE-9752-C16A-B708DBA6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5938"/>
              </p:ext>
            </p:extLst>
          </p:nvPr>
        </p:nvGraphicFramePr>
        <p:xfrm>
          <a:off x="1828800" y="2279538"/>
          <a:ext cx="13750725" cy="67969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583575">
                  <a:extLst>
                    <a:ext uri="{9D8B030D-6E8A-4147-A177-3AD203B41FA5}">
                      <a16:colId xmlns:a16="http://schemas.microsoft.com/office/drawing/2014/main" val="1286860795"/>
                    </a:ext>
                  </a:extLst>
                </a:gridCol>
                <a:gridCol w="4583575">
                  <a:extLst>
                    <a:ext uri="{9D8B030D-6E8A-4147-A177-3AD203B41FA5}">
                      <a16:colId xmlns:a16="http://schemas.microsoft.com/office/drawing/2014/main" val="3195665302"/>
                    </a:ext>
                  </a:extLst>
                </a:gridCol>
                <a:gridCol w="4583575">
                  <a:extLst>
                    <a:ext uri="{9D8B030D-6E8A-4147-A177-3AD203B41FA5}">
                      <a16:colId xmlns:a16="http://schemas.microsoft.com/office/drawing/2014/main" val="1211414807"/>
                    </a:ext>
                  </a:extLst>
                </a:gridCol>
              </a:tblGrid>
              <a:tr h="1877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 err="1">
                          <a:effectLst/>
                        </a:rPr>
                        <a:t>Tiêu</a:t>
                      </a:r>
                      <a:r>
                        <a:rPr lang="en-US" sz="2400">
                          <a:effectLst/>
                        </a:rPr>
                        <a:t> </a:t>
                      </a:r>
                      <a:r>
                        <a:rPr lang="en-US" sz="2400" err="1">
                          <a:effectLst/>
                        </a:rPr>
                        <a:t>chí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</a:rPr>
                        <a:t>HTTP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400">
                          <a:effectLst/>
                        </a:rPr>
                        <a:t>Dio</a:t>
                      </a:r>
                      <a:endParaRPr lang="en-US" sz="2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63971"/>
                  </a:ext>
                </a:extLst>
              </a:tr>
              <a:tr h="12089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err="1">
                          <a:effectLst/>
                        </a:rPr>
                        <a:t>Mức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độ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phức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tạp</a:t>
                      </a:r>
                      <a:r>
                        <a:rPr lang="en-US" sz="2000">
                          <a:effectLst/>
                        </a:rPr>
                        <a:t> / Hiệu </a:t>
                      </a:r>
                      <a:r>
                        <a:rPr lang="en-US" sz="2000" err="1">
                          <a:effectLst/>
                        </a:rPr>
                        <a:t>năng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Nhẹ, đơn giản, phù hợp dự án nhỏ; ít overhead.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Mạnh mẽ, nhiều tính năng nâng cao; tối ưu nhiều request song song.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916726"/>
                  </a:ext>
                </a:extLst>
              </a:tr>
              <a:tr h="797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Xử lý JSON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Phải tự jsonDecode() và parse thủ công.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Tự decode JSON vào response.data, tiện lợi.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556331"/>
                  </a:ext>
                </a:extLst>
              </a:tr>
              <a:tr h="797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Cấu hình toàn cục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Không có — mỗi request cấu hình riêng.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BaseOptions cấu hình 1 lần cho toàn bộ request.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182734"/>
                  </a:ext>
                </a:extLst>
              </a:tr>
              <a:tr h="797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Interceptors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Không hỗ trợ sẵn.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Có logging, auth token, retry, pipeline xử lý linh hoạt.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4714328"/>
                  </a:ext>
                </a:extLst>
              </a:tr>
              <a:tr h="12089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Upload / Download nâng cao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Không theo dõi progress; hạn chế I/O.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Có FormData + onSendProgress / onReceiveProgress.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19210"/>
                  </a:ext>
                </a:extLst>
              </a:tr>
              <a:tr h="797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Quản lý lỗi &amp; Retry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Tự xử lý thủ công dựa vào statusCode.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DioException chi tiết + hỗ trợ retry linh hoạt.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045519"/>
                  </a:ext>
                </a:extLst>
              </a:tr>
              <a:tr h="7971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>
                          <a:effectLst/>
                        </a:rPr>
                        <a:t>BaseURL &amp; API Routing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err="1">
                          <a:effectLst/>
                        </a:rPr>
                        <a:t>Phải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khai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báo</a:t>
                      </a:r>
                      <a:r>
                        <a:rPr lang="en-US" sz="2000">
                          <a:effectLst/>
                        </a:rPr>
                        <a:t> URL </a:t>
                      </a:r>
                      <a:r>
                        <a:rPr lang="en-US" sz="2000" err="1">
                          <a:effectLst/>
                        </a:rPr>
                        <a:t>đầy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đủ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mỗi</a:t>
                      </a:r>
                      <a:r>
                        <a:rPr lang="en-US" sz="2000">
                          <a:effectLst/>
                        </a:rPr>
                        <a:t> request.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err="1">
                          <a:effectLst/>
                        </a:rPr>
                        <a:t>baseUrl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giúp</a:t>
                      </a:r>
                      <a:r>
                        <a:rPr lang="en-US" sz="2000">
                          <a:effectLst/>
                        </a:rPr>
                        <a:t> code </a:t>
                      </a:r>
                      <a:r>
                        <a:rPr lang="en-US" sz="2000" err="1">
                          <a:effectLst/>
                        </a:rPr>
                        <a:t>gọn</a:t>
                      </a:r>
                      <a:r>
                        <a:rPr lang="en-US" sz="2000">
                          <a:effectLst/>
                        </a:rPr>
                        <a:t>, </a:t>
                      </a:r>
                      <a:r>
                        <a:rPr lang="en-US" sz="2000" err="1">
                          <a:effectLst/>
                        </a:rPr>
                        <a:t>dễ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bảo</a:t>
                      </a:r>
                      <a:r>
                        <a:rPr lang="en-US" sz="2000">
                          <a:effectLst/>
                        </a:rPr>
                        <a:t> </a:t>
                      </a:r>
                      <a:r>
                        <a:rPr lang="en-US" sz="2000" err="1">
                          <a:effectLst/>
                        </a:rPr>
                        <a:t>trì</a:t>
                      </a:r>
                      <a:r>
                        <a:rPr lang="en-US" sz="2000">
                          <a:effectLst/>
                        </a:rPr>
                        <a:t>.</a:t>
                      </a:r>
                      <a:endParaRPr lang="en-US" sz="20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8494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069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B28B-4E5A-C3DC-426E-ED9628B0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102131A-C701-97C5-23CC-DAC09853184D}"/>
              </a:ext>
            </a:extLst>
          </p:cNvPr>
          <p:cNvGrpSpPr/>
          <p:nvPr/>
        </p:nvGrpSpPr>
        <p:grpSpPr>
          <a:xfrm>
            <a:off x="21444" y="325129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8A714942-1714-C149-E902-1116B80926F4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AB141C02-3E60-2FC9-E8E5-18129D0074C9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34C8B389-9F04-FCF2-223A-46084FA87E3B}"/>
              </a:ext>
            </a:extLst>
          </p:cNvPr>
          <p:cNvSpPr txBox="1"/>
          <p:nvPr/>
        </p:nvSpPr>
        <p:spPr>
          <a:xfrm>
            <a:off x="2560257" y="985016"/>
            <a:ext cx="10802912" cy="643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3200" b="1">
                <a:solidFill>
                  <a:srgbClr val="002060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>
                <a:solidFill>
                  <a:srgbClr val="00206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uthentication </a:t>
            </a:r>
            <a:r>
              <a:rPr lang="en-US" sz="32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32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3200" b="1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b="1">
              <a:solidFill>
                <a:srgbClr val="002060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4534FF-D3C4-6239-D970-70F93A689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ECC1C472-695D-80C4-7C40-8F7DE93CC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53F73E-957E-67E6-BCAE-39BA727DF28D}"/>
              </a:ext>
            </a:extLst>
          </p:cNvPr>
          <p:cNvSpPr txBox="1"/>
          <p:nvPr/>
        </p:nvSpPr>
        <p:spPr>
          <a:xfrm>
            <a:off x="156356" y="2154285"/>
            <a:ext cx="2627453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4</a:t>
            </a:r>
            <a:r>
              <a:rPr lang="vi-VN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.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1 Interceptors:</a:t>
            </a:r>
          </a:p>
          <a:p>
            <a:pPr>
              <a:lnSpc>
                <a:spcPct val="150000"/>
              </a:lnSpc>
            </a:pPr>
            <a:endParaRPr lang="en-US" sz="1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9A380-F1F9-A41B-5C4B-CE3028D81C23}"/>
              </a:ext>
            </a:extLst>
          </p:cNvPr>
          <p:cNvSpPr txBox="1"/>
          <p:nvPr/>
        </p:nvSpPr>
        <p:spPr>
          <a:xfrm>
            <a:off x="399969" y="2851253"/>
            <a:ext cx="13166399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>
                <a:solidFill>
                  <a:srgbClr val="002060"/>
                </a:solidFill>
              </a:rPr>
              <a:t>Interceptor là cơ chế trung gian cho phép chặn, chỉnh sửa hoặc ghi log các request, response, và error trước khi chúng được gửi hoặc nhận.</a:t>
            </a:r>
            <a:endParaRPr lang="en-US" sz="2400" b="1">
              <a:solidFill>
                <a:srgbClr val="00206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>
                <a:solidFill>
                  <a:srgbClr val="002060"/>
                </a:solidFill>
                <a:ea typeface="Aileron Ultra-Bold" panose="020B0604020202020204" charset="0"/>
                <a:cs typeface="Arial" panose="020B0604020202020204" pitchFamily="34" charset="0"/>
              </a:rPr>
              <a:t>Giúp xử lý tập trung, không cần chỉnh sửa từng API call</a:t>
            </a:r>
          </a:p>
        </p:txBody>
      </p:sp>
      <p:pic>
        <p:nvPicPr>
          <p:cNvPr id="10" name="Picture 9" descr="A diagram of a process&#10;&#10;AI-generated content may be incorrect.">
            <a:extLst>
              <a:ext uri="{FF2B5EF4-FFF2-40B4-BE49-F238E27FC236}">
                <a16:creationId xmlns:a16="http://schemas.microsoft.com/office/drawing/2014/main" id="{85DA8E8C-1988-E4CC-86D8-62B9E44E4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8"/>
          <a:stretch>
            <a:fillRect/>
          </a:stretch>
        </p:blipFill>
        <p:spPr>
          <a:xfrm>
            <a:off x="3814323" y="5230945"/>
            <a:ext cx="7260077" cy="447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04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FA4F9-51C9-73B2-473D-FA26FFDD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2DC50ED0-3E5D-E2F5-B117-4D88699D7060}"/>
              </a:ext>
            </a:extLst>
          </p:cNvPr>
          <p:cNvGrpSpPr/>
          <p:nvPr/>
        </p:nvGrpSpPr>
        <p:grpSpPr>
          <a:xfrm>
            <a:off x="21444" y="325129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BFF7F7AD-1B0A-6638-8C01-9E9D285CB6D5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666C0B23-920F-8881-90B0-277C454D0878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724A01BC-727D-20F2-EEA3-6565EE3D1864}"/>
              </a:ext>
            </a:extLst>
          </p:cNvPr>
          <p:cNvSpPr txBox="1"/>
          <p:nvPr/>
        </p:nvSpPr>
        <p:spPr>
          <a:xfrm>
            <a:off x="2560257" y="985016"/>
            <a:ext cx="10802912" cy="643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32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uthentication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5E332E6-89F1-99D8-A4FE-F60981B64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17AB9FC0-F5AC-E236-EA1E-4DA78893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CB505-49FF-B73C-6C6C-275565117807}"/>
              </a:ext>
            </a:extLst>
          </p:cNvPr>
          <p:cNvSpPr txBox="1"/>
          <p:nvPr/>
        </p:nvSpPr>
        <p:spPr>
          <a:xfrm>
            <a:off x="358816" y="2359737"/>
            <a:ext cx="9144000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4</a:t>
            </a:r>
            <a:r>
              <a:rPr lang="vi-VN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.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1 Interceptors:</a:t>
            </a:r>
          </a:p>
          <a:p>
            <a:pPr>
              <a:lnSpc>
                <a:spcPct val="150000"/>
              </a:lnSpc>
            </a:pPr>
            <a:endParaRPr lang="en-US" sz="1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6B2C99-A204-0E27-1E50-AFBF58EF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117656"/>
              </p:ext>
            </p:extLst>
          </p:nvPr>
        </p:nvGraphicFramePr>
        <p:xfrm>
          <a:off x="2960914" y="3755049"/>
          <a:ext cx="12090400" cy="5120640"/>
        </p:xfrm>
        <a:graphic>
          <a:graphicData uri="http://schemas.openxmlformats.org/drawingml/2006/table">
            <a:tbl>
              <a:tblPr/>
              <a:tblGrid>
                <a:gridCol w="3763028">
                  <a:extLst>
                    <a:ext uri="{9D8B030D-6E8A-4147-A177-3AD203B41FA5}">
                      <a16:colId xmlns:a16="http://schemas.microsoft.com/office/drawing/2014/main" val="744879842"/>
                    </a:ext>
                  </a:extLst>
                </a:gridCol>
                <a:gridCol w="4163686">
                  <a:extLst>
                    <a:ext uri="{9D8B030D-6E8A-4147-A177-3AD203B41FA5}">
                      <a16:colId xmlns:a16="http://schemas.microsoft.com/office/drawing/2014/main" val="3929953323"/>
                    </a:ext>
                  </a:extLst>
                </a:gridCol>
                <a:gridCol w="4163686">
                  <a:extLst>
                    <a:ext uri="{9D8B030D-6E8A-4147-A177-3AD203B41FA5}">
                      <a16:colId xmlns:a16="http://schemas.microsoft.com/office/drawing/2014/main" val="368199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tả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tế</a:t>
                      </a:r>
                      <a:endParaRPr lang="en-US" sz="2400" b="1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93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onRequest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 gọi trước khi request gửi đi. Cho phép chỉnh sửa request như thêm header, log thông tin, hoặc mã hóa dữ liệu.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 token xác thực, log URL, hoặc cấu hình timeout riêng.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234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 gọi khi server trả về response thành công. Có thể xử lý, parse hoặc log dữ liệu.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 động chuyển đổi JSON → Model, ghi log phản hồi, thống kê thời gian phản hồi.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126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 gọi khi có lỗi xảy ra trong request hoặc response.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lỗi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mạng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retry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refresh token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hết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1" err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hạn</a:t>
                      </a:r>
                      <a:r>
                        <a:rPr lang="en-US" sz="2400" b="1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019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09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09BF-8E46-1B7B-A4FE-3D2231980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F8A0645F-4F52-3AE6-8D3A-F5BBE04756F5}"/>
              </a:ext>
            </a:extLst>
          </p:cNvPr>
          <p:cNvGrpSpPr/>
          <p:nvPr/>
        </p:nvGrpSpPr>
        <p:grpSpPr>
          <a:xfrm>
            <a:off x="21444" y="325129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18AC4A8D-4CC5-F6E9-EDAC-0DDAFE1D9816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46657540-58E2-D6B6-24DD-BFAC8A53CCA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58F08F83-38B9-C885-C65B-A519672AD4BC}"/>
              </a:ext>
            </a:extLst>
          </p:cNvPr>
          <p:cNvSpPr txBox="1"/>
          <p:nvPr/>
        </p:nvSpPr>
        <p:spPr>
          <a:xfrm>
            <a:off x="2560257" y="985016"/>
            <a:ext cx="10802912" cy="643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32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uthentication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1D4EA1C-B52F-60F8-3E54-46EFAA274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50CCCA4B-505F-9B8A-0E7C-256F9B368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A1D9D6-5B32-4A04-1735-8AD34EBA05A3}"/>
              </a:ext>
            </a:extLst>
          </p:cNvPr>
          <p:cNvSpPr txBox="1"/>
          <p:nvPr/>
        </p:nvSpPr>
        <p:spPr>
          <a:xfrm>
            <a:off x="226402" y="2005939"/>
            <a:ext cx="9144000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4</a:t>
            </a:r>
            <a:r>
              <a:rPr lang="vi-VN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.</a:t>
            </a:r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1 Interceptors: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Ví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dụ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về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 interceptors: </a:t>
            </a:r>
          </a:p>
          <a:p>
            <a:pPr>
              <a:lnSpc>
                <a:spcPct val="150000"/>
              </a:lnSpc>
            </a:pPr>
            <a:endParaRPr lang="en-US" sz="18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785120-3459-AE45-DDBB-33D929C0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0" y="3107340"/>
            <a:ext cx="8596092" cy="6194644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8FC09B3D-AA98-7EB9-11F0-3D4B4A1CB53F}"/>
              </a:ext>
            </a:extLst>
          </p:cNvPr>
          <p:cNvSpPr/>
          <p:nvPr/>
        </p:nvSpPr>
        <p:spPr>
          <a:xfrm>
            <a:off x="9884229" y="3107340"/>
            <a:ext cx="0" cy="5533761"/>
          </a:xfrm>
          <a:prstGeom prst="line">
            <a:avLst/>
          </a:prstGeom>
          <a:ln w="38100" cap="flat">
            <a:solidFill>
              <a:srgbClr val="5188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CAF54-EA29-08C7-CCDD-A6A68B287EAF}"/>
              </a:ext>
            </a:extLst>
          </p:cNvPr>
          <p:cNvSpPr txBox="1"/>
          <p:nvPr/>
        </p:nvSpPr>
        <p:spPr>
          <a:xfrm>
            <a:off x="10265643" y="2865003"/>
            <a:ext cx="7531127" cy="5858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>
              <a:solidFill>
                <a:srgbClr val="002060"/>
              </a:solidFill>
              <a:latin typeface="Arial" panose="020B0604020202020204" pitchFamily="34" charset="0"/>
              <a:ea typeface="Aileron Ultra-Bold"/>
              <a:cs typeface="Arial" panose="020B0604020202020204" pitchFamily="34" charset="0"/>
              <a:sym typeface="Aileron Ultra-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onRequest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URI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header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onResponse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phản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(status 200,201 )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JSON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Map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jsonDecode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onError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quá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request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console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tiện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handler.next() </a:t>
            </a:r>
            <a:r>
              <a:rPr lang="vi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 phép </a:t>
            </a: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 </a:t>
            </a:r>
            <a:r>
              <a:rPr lang="vi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 luồng xử lý </a:t>
            </a: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sang bước </a:t>
            </a:r>
            <a:r>
              <a:rPr lang="vi-VN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 </a:t>
            </a: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 trong Dio.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232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21444" y="325129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2560257" y="985016"/>
            <a:ext cx="10802912" cy="6438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32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uthentication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32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517FD7-72C8-EA6E-F6D1-19B1E690BB4A}"/>
              </a:ext>
            </a:extLst>
          </p:cNvPr>
          <p:cNvSpPr txBox="1"/>
          <p:nvPr/>
        </p:nvSpPr>
        <p:spPr>
          <a:xfrm>
            <a:off x="358816" y="2359737"/>
            <a:ext cx="3095584" cy="101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4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.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2 Authentication: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7F89D-55CD-53C8-92CC-889D4A4BADB9}"/>
              </a:ext>
            </a:extLst>
          </p:cNvPr>
          <p:cNvSpPr txBox="1"/>
          <p:nvPr/>
        </p:nvSpPr>
        <p:spPr>
          <a:xfrm>
            <a:off x="358816" y="3370270"/>
            <a:ext cx="14271584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 trình xác thực danh tính người dùng trước khi truy cập tài nguyên/dịch vụ.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iúp xác minh người dùng và bảo vệ API khỏi truy cập trái phép.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ăng nhập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nhận access_token/refresh_token.</a:t>
            </a:r>
            <a:b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Lưu token an toàn (flutter_secure_storage).</a:t>
            </a:r>
            <a:b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Gửi token trong header mỗi request.</a:t>
            </a:r>
            <a:b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vi-VN" sz="2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Token hết hạn: tự refresh.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vi-V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94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25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6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authentication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6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7E52A-0B91-57E9-B614-D51476BC30BB}"/>
              </a:ext>
            </a:extLst>
          </p:cNvPr>
          <p:cNvSpPr txBox="1"/>
          <p:nvPr/>
        </p:nvSpPr>
        <p:spPr>
          <a:xfrm>
            <a:off x="491320" y="2529412"/>
            <a:ext cx="16991463" cy="350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4.2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Quy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endParaRPr lang="en-US" sz="3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Người dùng đăng nhập → nhận access_token &amp; refresh_token. 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Ứng dụng lưu token an toàn trong flutter_secure_storage.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Interceptor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err="1">
                <a:latin typeface="Arial" panose="020B0604020202020204" pitchFamily="34" charset="0"/>
                <a:cs typeface="Arial" panose="020B0604020202020204" pitchFamily="34" charset="0"/>
              </a:rPr>
              <a:t>mỗi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request.</a:t>
            </a:r>
          </a:p>
          <a:p>
            <a:pPr marL="457200" marR="0" lvl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Nếu </a:t>
            </a:r>
            <a:r>
              <a:rPr lang="vi-VN" sz="2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401 Unauthorized </a:t>
            </a: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→ Gọi /auth/refresh với refresh_token.</a:t>
            </a:r>
            <a:endParaRPr lang="en-US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Cập nhật &amp; lưu token mới, gửi lại request.</a:t>
            </a:r>
            <a:endParaRPr 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228600" algn="l"/>
              </a:tabLst>
            </a:pP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Nếu refresh </a:t>
            </a:r>
            <a:r>
              <a:rPr lang="vi-VN" sz="20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thất bại </a:t>
            </a:r>
            <a:r>
              <a:rPr lang="vi-VN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→ xoá token, chuyển về màn hình đăng nhập.</a:t>
            </a:r>
            <a:endParaRPr lang="en-US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AutoShape 2" descr="Flutter: Interceptors in Dio. Making the most out of interceptors for… | by  Utsav Ghimire | Medium">
            <a:extLst>
              <a:ext uri="{FF2B5EF4-FFF2-40B4-BE49-F238E27FC236}">
                <a16:creationId xmlns:a16="http://schemas.microsoft.com/office/drawing/2014/main" id="{CF4EF9A8-5EAA-2D2D-F13F-CB8F1C43C7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3603E-BEF0-9172-2142-D66149132046}"/>
              </a:ext>
            </a:extLst>
          </p:cNvPr>
          <p:cNvSpPr/>
          <p:nvPr/>
        </p:nvSpPr>
        <p:spPr>
          <a:xfrm>
            <a:off x="1028699" y="6537278"/>
            <a:ext cx="2908679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E0ABA6-D14E-6560-F26C-8EDD74341F50}"/>
              </a:ext>
            </a:extLst>
          </p:cNvPr>
          <p:cNvSpPr/>
          <p:nvPr/>
        </p:nvSpPr>
        <p:spPr>
          <a:xfrm>
            <a:off x="5677470" y="6537278"/>
            <a:ext cx="3204828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21AD4-7E18-ACA2-D752-1D1F0D7E1912}"/>
              </a:ext>
            </a:extLst>
          </p:cNvPr>
          <p:cNvSpPr/>
          <p:nvPr/>
        </p:nvSpPr>
        <p:spPr>
          <a:xfrm>
            <a:off x="10622388" y="6537278"/>
            <a:ext cx="2986582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access_token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refresh token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A154A7-982A-EC37-F76E-D5C57C639575}"/>
              </a:ext>
            </a:extLst>
          </p:cNvPr>
          <p:cNvSpPr/>
          <p:nvPr/>
        </p:nvSpPr>
        <p:spPr>
          <a:xfrm>
            <a:off x="14780527" y="6537278"/>
            <a:ext cx="2702256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</a:t>
            </a:r>
          </a:p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Flutter_secure_storage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2A6BEE-D81E-7248-F7AA-191BF520B8F0}"/>
              </a:ext>
            </a:extLst>
          </p:cNvPr>
          <p:cNvCxnSpPr>
            <a:cxnSpLocks/>
          </p:cNvCxnSpPr>
          <p:nvPr/>
        </p:nvCxnSpPr>
        <p:spPr>
          <a:xfrm>
            <a:off x="3937379" y="7096837"/>
            <a:ext cx="174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012AAF8-532E-0404-C008-A394D863F80E}"/>
              </a:ext>
            </a:extLst>
          </p:cNvPr>
          <p:cNvSpPr txBox="1"/>
          <p:nvPr/>
        </p:nvSpPr>
        <p:spPr>
          <a:xfrm>
            <a:off x="3937379" y="6715849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GỬI REQUEST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71B6D6-D58F-7F9B-63CA-6152010C2DF7}"/>
              </a:ext>
            </a:extLst>
          </p:cNvPr>
          <p:cNvCxnSpPr>
            <a:cxnSpLocks/>
          </p:cNvCxnSpPr>
          <p:nvPr/>
        </p:nvCxnSpPr>
        <p:spPr>
          <a:xfrm>
            <a:off x="8882298" y="7096837"/>
            <a:ext cx="174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1426F9-D57B-DA58-1A2D-B08212DF656E}"/>
              </a:ext>
            </a:extLst>
          </p:cNvPr>
          <p:cNvSpPr txBox="1"/>
          <p:nvPr/>
        </p:nvSpPr>
        <p:spPr>
          <a:xfrm>
            <a:off x="9277950" y="6767892"/>
            <a:ext cx="9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HỢP LỆ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41E470-082B-FB26-EEAE-9ED2048F3753}"/>
              </a:ext>
            </a:extLst>
          </p:cNvPr>
          <p:cNvCxnSpPr>
            <a:cxnSpLocks/>
          </p:cNvCxnSpPr>
          <p:nvPr/>
        </p:nvCxnSpPr>
        <p:spPr>
          <a:xfrm>
            <a:off x="13607955" y="7096837"/>
            <a:ext cx="117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A520365-E5C9-7D7F-B650-6C2C7B643BDF}"/>
              </a:ext>
            </a:extLst>
          </p:cNvPr>
          <p:cNvSpPr/>
          <p:nvPr/>
        </p:nvSpPr>
        <p:spPr>
          <a:xfrm>
            <a:off x="1013671" y="8731156"/>
            <a:ext cx="2908679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 DỤNG GỬI REQUEST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21F07-E59B-9FC0-AB84-04A5A95E5250}"/>
              </a:ext>
            </a:extLst>
          </p:cNvPr>
          <p:cNvSpPr/>
          <p:nvPr/>
        </p:nvSpPr>
        <p:spPr>
          <a:xfrm>
            <a:off x="5618046" y="8731156"/>
            <a:ext cx="3204829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Interceptor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token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0AF0CD-39AB-B615-793C-9FE86D738D08}"/>
              </a:ext>
            </a:extLst>
          </p:cNvPr>
          <p:cNvSpPr/>
          <p:nvPr/>
        </p:nvSpPr>
        <p:spPr>
          <a:xfrm>
            <a:off x="10597651" y="8705044"/>
            <a:ext cx="3036056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response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endParaRPr lang="en-US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D4EBD9-5579-B2E9-CCA2-CE04CBEDA266}"/>
              </a:ext>
            </a:extLst>
          </p:cNvPr>
          <p:cNvSpPr/>
          <p:nvPr/>
        </p:nvSpPr>
        <p:spPr>
          <a:xfrm>
            <a:off x="14780526" y="8652681"/>
            <a:ext cx="2702256" cy="15558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Interceptor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response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592579-22E4-F487-40E0-1A98420E39BB}"/>
              </a:ext>
            </a:extLst>
          </p:cNvPr>
          <p:cNvCxnSpPr>
            <a:cxnSpLocks/>
          </p:cNvCxnSpPr>
          <p:nvPr/>
        </p:nvCxnSpPr>
        <p:spPr>
          <a:xfrm>
            <a:off x="3939693" y="9362411"/>
            <a:ext cx="174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5112AC-69F4-98F1-B3ED-8E7045A63348}"/>
              </a:ext>
            </a:extLst>
          </p:cNvPr>
          <p:cNvCxnSpPr>
            <a:cxnSpLocks/>
          </p:cNvCxnSpPr>
          <p:nvPr/>
        </p:nvCxnSpPr>
        <p:spPr>
          <a:xfrm>
            <a:off x="8822875" y="9310096"/>
            <a:ext cx="1740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BFBDF5-BAEC-64B2-7C9B-6728F4C45C4C}"/>
              </a:ext>
            </a:extLst>
          </p:cNvPr>
          <p:cNvCxnSpPr>
            <a:cxnSpLocks/>
          </p:cNvCxnSpPr>
          <p:nvPr/>
        </p:nvCxnSpPr>
        <p:spPr>
          <a:xfrm>
            <a:off x="13607954" y="9310096"/>
            <a:ext cx="1172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701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25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6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authentication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6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7E52A-0B91-57E9-B614-D51476BC30BB}"/>
              </a:ext>
            </a:extLst>
          </p:cNvPr>
          <p:cNvSpPr txBox="1"/>
          <p:nvPr/>
        </p:nvSpPr>
        <p:spPr>
          <a:xfrm>
            <a:off x="774310" y="3002147"/>
            <a:ext cx="108308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4.3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interceptors: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B32CD6-86E8-F998-86B8-C9FF36416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392202"/>
              </p:ext>
            </p:extLst>
          </p:nvPr>
        </p:nvGraphicFramePr>
        <p:xfrm>
          <a:off x="2254344" y="4405098"/>
          <a:ext cx="13961660" cy="42066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1379">
                  <a:extLst>
                    <a:ext uri="{9D8B030D-6E8A-4147-A177-3AD203B41FA5}">
                      <a16:colId xmlns:a16="http://schemas.microsoft.com/office/drawing/2014/main" val="3981893622"/>
                    </a:ext>
                  </a:extLst>
                </a:gridCol>
                <a:gridCol w="10870281">
                  <a:extLst>
                    <a:ext uri="{9D8B030D-6E8A-4147-A177-3AD203B41FA5}">
                      <a16:colId xmlns:a16="http://schemas.microsoft.com/office/drawing/2014/main" val="1262201960"/>
                    </a:ext>
                  </a:extLst>
                </a:gridCol>
              </a:tblGrid>
              <a:tr h="8794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Loại Interceptor</a:t>
                      </a:r>
                      <a:endParaRPr lang="en-US" sz="2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 năng</a:t>
                      </a:r>
                      <a:endParaRPr lang="en-US" sz="28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936479"/>
                  </a:ext>
                </a:extLst>
              </a:tr>
              <a:tr h="11519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AuthInterceptor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 access token vào header của mỗi request, trừ các API login/refresh.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886779"/>
                  </a:ext>
                </a:extLst>
              </a:tr>
              <a:tr h="87943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RefreshInterceptor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Bắt lỗi 401 Unauthorized, gọi refresh token và gửi lại request.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990942"/>
                  </a:ext>
                </a:extLst>
              </a:tr>
              <a:tr h="12958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LogInterceptor</a:t>
                      </a:r>
                      <a:endParaRPr lang="en-US" sz="20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Ghi lại thông tin request – response để kiểm tra quá trình xác thực.</a:t>
                      </a:r>
                      <a:endParaRPr lang="en-US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36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755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25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6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authentication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6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7E52A-0B91-57E9-B614-D51476BC30BB}"/>
              </a:ext>
            </a:extLst>
          </p:cNvPr>
          <p:cNvSpPr txBox="1"/>
          <p:nvPr/>
        </p:nvSpPr>
        <p:spPr>
          <a:xfrm>
            <a:off x="774310" y="3070240"/>
            <a:ext cx="108308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F1482-83C4-25BC-3D0C-73E0DF04B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374" y="4148595"/>
            <a:ext cx="8745170" cy="2686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F7D008-43EC-11CD-A286-F86BE6EA1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0934" y="3919193"/>
            <a:ext cx="8323923" cy="32629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0B636A-0DD6-0967-9748-2A745C078580}"/>
              </a:ext>
            </a:extLst>
          </p:cNvPr>
          <p:cNvSpPr txBox="1"/>
          <p:nvPr/>
        </p:nvSpPr>
        <p:spPr>
          <a:xfrm>
            <a:off x="774310" y="8447964"/>
            <a:ext cx="3274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Bước</a:t>
            </a:r>
            <a:r>
              <a:rPr lang="en-US" b="1"/>
              <a:t> 1: </a:t>
            </a:r>
            <a:r>
              <a:rPr lang="en-US" b="1" err="1"/>
              <a:t>Đăng</a:t>
            </a:r>
            <a:r>
              <a:rPr lang="en-US" b="1"/>
              <a:t> </a:t>
            </a:r>
            <a:r>
              <a:rPr lang="en-US" b="1" err="1"/>
              <a:t>nhập</a:t>
            </a:r>
            <a:r>
              <a:rPr lang="en-US" b="1"/>
              <a:t> </a:t>
            </a:r>
            <a:r>
              <a:rPr lang="en-US" b="1" err="1"/>
              <a:t>và</a:t>
            </a:r>
            <a:r>
              <a:rPr lang="en-US" b="1"/>
              <a:t> </a:t>
            </a:r>
            <a:r>
              <a:rPr lang="en-US" b="1" err="1"/>
              <a:t>lưu</a:t>
            </a:r>
            <a:r>
              <a:rPr lang="en-US" b="1"/>
              <a:t> token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B5740-D180-B9CF-3AB5-26A682598B57}"/>
              </a:ext>
            </a:extLst>
          </p:cNvPr>
          <p:cNvSpPr txBox="1"/>
          <p:nvPr/>
        </p:nvSpPr>
        <p:spPr>
          <a:xfrm>
            <a:off x="11255855" y="8447964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Bước</a:t>
            </a:r>
            <a:r>
              <a:rPr lang="en-US" b="1"/>
              <a:t> 2: Interceptors </a:t>
            </a:r>
            <a:r>
              <a:rPr lang="en-US" b="1" err="1"/>
              <a:t>tự</a:t>
            </a:r>
            <a:r>
              <a:rPr lang="en-US" b="1"/>
              <a:t> </a:t>
            </a:r>
            <a:r>
              <a:rPr lang="en-US" b="1" err="1"/>
              <a:t>thêm</a:t>
            </a:r>
            <a:r>
              <a:rPr lang="en-US" b="1"/>
              <a:t> token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C6792E-37DD-DA75-A9E9-BAD674C7D694}"/>
              </a:ext>
            </a:extLst>
          </p:cNvPr>
          <p:cNvCxnSpPr/>
          <p:nvPr/>
        </p:nvCxnSpPr>
        <p:spPr>
          <a:xfrm>
            <a:off x="9076544" y="3737669"/>
            <a:ext cx="0" cy="576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5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25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6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4.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authentication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dio</a:t>
            </a:r>
            <a:r>
              <a:rPr lang="en-US" sz="26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6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37E52A-0B91-57E9-B614-D51476BC30BB}"/>
              </a:ext>
            </a:extLst>
          </p:cNvPr>
          <p:cNvSpPr txBox="1"/>
          <p:nvPr/>
        </p:nvSpPr>
        <p:spPr>
          <a:xfrm>
            <a:off x="774310" y="3070240"/>
            <a:ext cx="108308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4.4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Ví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minh</a:t>
            </a:r>
            <a:r>
              <a:rPr lang="en-US" sz="30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0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họa</a:t>
            </a:r>
            <a:endParaRPr lang="en-US" sz="3000" b="1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B636A-0DD6-0967-9748-2A745C078580}"/>
              </a:ext>
            </a:extLst>
          </p:cNvPr>
          <p:cNvSpPr txBox="1"/>
          <p:nvPr/>
        </p:nvSpPr>
        <p:spPr>
          <a:xfrm>
            <a:off x="596889" y="9314176"/>
            <a:ext cx="4024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Bước</a:t>
            </a:r>
            <a:r>
              <a:rPr lang="en-US" b="1"/>
              <a:t> 3: 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Interceptor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refresh token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B5740-D180-B9CF-3AB5-26A682598B57}"/>
              </a:ext>
            </a:extLst>
          </p:cNvPr>
          <p:cNvSpPr txBox="1"/>
          <p:nvPr/>
        </p:nvSpPr>
        <p:spPr>
          <a:xfrm>
            <a:off x="11269503" y="9314176"/>
            <a:ext cx="3590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err="1"/>
              <a:t>Bước</a:t>
            </a:r>
            <a:r>
              <a:rPr lang="en-US" b="1"/>
              <a:t> 4: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Interceptors </a:t>
            </a:r>
            <a:r>
              <a:rPr lang="en-US" sz="1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1800" b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Dio</a:t>
            </a:r>
            <a:endParaRPr lang="en-US" b="1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8C6792E-37DD-DA75-A9E9-BAD674C7D694}"/>
              </a:ext>
            </a:extLst>
          </p:cNvPr>
          <p:cNvCxnSpPr/>
          <p:nvPr/>
        </p:nvCxnSpPr>
        <p:spPr>
          <a:xfrm>
            <a:off x="9076544" y="3737669"/>
            <a:ext cx="0" cy="5761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81D9818-324B-55ED-9887-FEDFAAE06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99" y="4060435"/>
            <a:ext cx="7859222" cy="5115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E23CC8-B0F6-A5AC-E19E-FA69F7FDC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9389" y="3919193"/>
            <a:ext cx="6227876" cy="366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3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5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5. 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 </a:t>
            </a:r>
            <a:r>
              <a:rPr lang="en-US" sz="2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retry mechanism</a:t>
            </a:r>
            <a:endParaRPr lang="en-US" sz="28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62DCFC-ED9D-57B5-8271-BB420C678ADE}"/>
              </a:ext>
            </a:extLst>
          </p:cNvPr>
          <p:cNvSpPr/>
          <p:nvPr/>
        </p:nvSpPr>
        <p:spPr>
          <a:xfrm>
            <a:off x="0" y="2305664"/>
            <a:ext cx="18288000" cy="798133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latin typeface="Arial" panose="020B0604020202020204" pitchFamily="34" charset="0"/>
                <a:cs typeface="Arial" panose="020B0604020202020204" pitchFamily="34" charset="0"/>
              </a:rPr>
              <a:t>Error handling&amp; retry mechanism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4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A00C5-7C1F-81D6-39FD-EC1EF3A8A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5D5CE896-9B81-9C74-3FF4-122148250499}"/>
              </a:ext>
            </a:extLst>
          </p:cNvPr>
          <p:cNvGrpSpPr/>
          <p:nvPr/>
        </p:nvGrpSpPr>
        <p:grpSpPr>
          <a:xfrm>
            <a:off x="177800" y="499340"/>
            <a:ext cx="18110200" cy="1730121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AE04CB68-74AA-05DD-49B1-883ADB1D32E1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E158ECAB-5EB7-7EAA-2469-B4B0BAFF4D69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4C2E849F-B97B-032A-B53B-8E477E90059F}"/>
              </a:ext>
            </a:extLst>
          </p:cNvPr>
          <p:cNvSpPr txBox="1"/>
          <p:nvPr/>
        </p:nvSpPr>
        <p:spPr>
          <a:xfrm>
            <a:off x="3610925" y="1066176"/>
            <a:ext cx="9170355" cy="679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1. </a:t>
            </a:r>
            <a:r>
              <a:rPr lang="en-US" sz="4500" b="1" err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Tổng</a:t>
            </a:r>
            <a:r>
              <a:rPr lang="en-US" sz="45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 </a:t>
            </a:r>
            <a:r>
              <a:rPr lang="en-US" sz="4500" b="1" err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quan</a:t>
            </a:r>
            <a:r>
              <a:rPr lang="en-US" sz="45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 </a:t>
            </a:r>
            <a:r>
              <a:rPr lang="en-US" sz="4500" b="1" err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về</a:t>
            </a:r>
            <a:r>
              <a:rPr lang="en-US" sz="45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 RESTful API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E1A16A84-8298-8853-C32F-7E25A2C2860C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CBBCE8F-6DEE-894B-9947-D3C3FF62E2A7}"/>
              </a:ext>
            </a:extLst>
          </p:cNvPr>
          <p:cNvSpPr txBox="1"/>
          <p:nvPr/>
        </p:nvSpPr>
        <p:spPr>
          <a:xfrm>
            <a:off x="211925" y="3720526"/>
            <a:ext cx="7945675" cy="379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API (Application Programming Interface)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là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giao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diện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lập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trình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ứng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dụng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,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cho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phép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các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phần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mềm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khác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nhau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giao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tiếp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với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2800" b="1" dirty="0" err="1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nhau</a:t>
            </a:r>
            <a:r>
              <a:rPr lang="en-US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0E2F5F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REST là phong cách thiết kế API dựa trên HTTP và tài nguyên được định danh bằng URI</a:t>
            </a:r>
            <a:endParaRPr lang="en-US" sz="2800" b="1" dirty="0">
              <a:solidFill>
                <a:srgbClr val="0E2F5F"/>
              </a:solidFill>
              <a:latin typeface="Arial" panose="020B0604020202020204" pitchFamily="34" charset="0"/>
              <a:ea typeface="Aileron Ultra-Bold"/>
              <a:cs typeface="Arial" panose="020B0604020202020204" pitchFamily="34" charset="0"/>
              <a:sym typeface="Aileron Ultra-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97600C7-4921-BCF2-E9E8-A7786FE7E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646526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595C14BB-24DC-35AE-26AC-DA9D8E918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241" y="698428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DB67A27E-97EC-0409-870A-CB2AE0FB2603}"/>
              </a:ext>
            </a:extLst>
          </p:cNvPr>
          <p:cNvSpPr/>
          <p:nvPr/>
        </p:nvSpPr>
        <p:spPr>
          <a:xfrm>
            <a:off x="16615197" y="969523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diagram of a rest api model&#10;&#10;AI-generated content may be incorrect.">
            <a:extLst>
              <a:ext uri="{FF2B5EF4-FFF2-40B4-BE49-F238E27FC236}">
                <a16:creationId xmlns:a16="http://schemas.microsoft.com/office/drawing/2014/main" id="{CEFED8D6-EB3D-055B-3885-64C038FD3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949" y="3175421"/>
            <a:ext cx="9358126" cy="52639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845196-3042-0205-B6A0-6AEF76CF6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7600" y="3030857"/>
            <a:ext cx="381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312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5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5. 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 </a:t>
            </a:r>
            <a:r>
              <a:rPr lang="en-US" sz="2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retry mechanism</a:t>
            </a:r>
            <a:endParaRPr lang="en-US" sz="28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5044A-C8D5-0D3A-C722-A35A900F8016}"/>
              </a:ext>
            </a:extLst>
          </p:cNvPr>
          <p:cNvSpPr txBox="1"/>
          <p:nvPr/>
        </p:nvSpPr>
        <p:spPr>
          <a:xfrm>
            <a:off x="1028700" y="3063702"/>
            <a:ext cx="233749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5.1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Khái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niệm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7C729-D97E-61E9-A12B-1ADC00871A59}"/>
              </a:ext>
            </a:extLst>
          </p:cNvPr>
          <p:cNvSpPr txBox="1"/>
          <p:nvPr/>
        </p:nvSpPr>
        <p:spPr>
          <a:xfrm>
            <a:off x="1028699" y="4411636"/>
            <a:ext cx="152667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Error Handling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xử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ứng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server.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 ứng dụng xử lý lỗi API mượt mà, không crash, và hiển thị thông báo rõ ràng cho người dùng.</a:t>
            </a:r>
            <a:b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Retry Mechanism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gửi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request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gặp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lỗi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timeout,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mạng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server </a:t>
            </a:r>
            <a:r>
              <a:rPr lang="en-US" sz="320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bận</a:t>
            </a:r>
            <a: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br>
              <a:rPr lang="en-US" sz="3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638205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5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5. 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 </a:t>
            </a:r>
            <a:r>
              <a:rPr lang="en-US" sz="2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retry mechanism</a:t>
            </a:r>
            <a:endParaRPr lang="en-US" sz="28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5044A-C8D5-0D3A-C722-A35A900F8016}"/>
              </a:ext>
            </a:extLst>
          </p:cNvPr>
          <p:cNvSpPr txBox="1"/>
          <p:nvPr/>
        </p:nvSpPr>
        <p:spPr>
          <a:xfrm>
            <a:off x="1028700" y="3063702"/>
            <a:ext cx="31341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5.2 Error handling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EAABA-7F80-6B4C-662B-49EC7DC24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10" y="3920658"/>
            <a:ext cx="7347839" cy="34631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2F58BD-C127-1CDD-32D7-336CE6F6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149" y="3737669"/>
            <a:ext cx="9770238" cy="46231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050BAA-6121-10BB-63D8-163454471C79}"/>
              </a:ext>
            </a:extLst>
          </p:cNvPr>
          <p:cNvCxnSpPr/>
          <p:nvPr/>
        </p:nvCxnSpPr>
        <p:spPr>
          <a:xfrm>
            <a:off x="7792872" y="3302758"/>
            <a:ext cx="0" cy="60596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924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5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5. 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 </a:t>
            </a:r>
            <a:r>
              <a:rPr lang="en-US" sz="2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retry mechanism</a:t>
            </a:r>
            <a:endParaRPr lang="en-US" sz="28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5044A-C8D5-0D3A-C722-A35A900F8016}"/>
              </a:ext>
            </a:extLst>
          </p:cNvPr>
          <p:cNvSpPr txBox="1"/>
          <p:nvPr/>
        </p:nvSpPr>
        <p:spPr>
          <a:xfrm>
            <a:off x="1028700" y="3063702"/>
            <a:ext cx="35253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5.3 Retry mechanism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78E7FA-869F-0DBE-21E6-F25DF231F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39" y="4409994"/>
            <a:ext cx="8695661" cy="36678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E4A362-5122-C3C6-7563-8C072FF9C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804" y="3919193"/>
            <a:ext cx="7751857" cy="545137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6F29EA-238B-41D6-D87B-C2C2E69FCC7A}"/>
              </a:ext>
            </a:extLst>
          </p:cNvPr>
          <p:cNvCxnSpPr/>
          <p:nvPr/>
        </p:nvCxnSpPr>
        <p:spPr>
          <a:xfrm>
            <a:off x="9235174" y="3556145"/>
            <a:ext cx="0" cy="5997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37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C8F6E-8164-3E63-DC96-0C0475E67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E0C942D0-4343-E2D0-BB36-598ED6B2A7F8}"/>
              </a:ext>
            </a:extLst>
          </p:cNvPr>
          <p:cNvGrpSpPr/>
          <p:nvPr/>
        </p:nvGrpSpPr>
        <p:grpSpPr>
          <a:xfrm>
            <a:off x="180074" y="371783"/>
            <a:ext cx="18110200" cy="1832278"/>
            <a:chOff x="0" y="-47625"/>
            <a:chExt cx="3829591" cy="854196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3DCDF80C-D95A-86D1-1A86-3EF677C513D7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52F4900B-B6CA-1EE0-CF82-D6AD8112FE97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B872007B-AAAC-8EDD-3F79-00AB93E61E7E}"/>
              </a:ext>
            </a:extLst>
          </p:cNvPr>
          <p:cNvSpPr txBox="1"/>
          <p:nvPr/>
        </p:nvSpPr>
        <p:spPr>
          <a:xfrm>
            <a:off x="3675088" y="1066175"/>
            <a:ext cx="10802912" cy="65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ea typeface="Akzidenz-Grotesk Heavy"/>
                <a:cs typeface="Arial" panose="020B0604020202020204" pitchFamily="34" charset="0"/>
                <a:sym typeface="Akzidenz-Grotesk Heavy"/>
              </a:rPr>
              <a:t>5. 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handling </a:t>
            </a:r>
            <a:r>
              <a:rPr lang="en-US" sz="2800" b="1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2800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retry mechanism</a:t>
            </a:r>
            <a:endParaRPr lang="en-US" sz="2800" b="1">
              <a:solidFill>
                <a:srgbClr val="0E2F5F"/>
              </a:solidFill>
              <a:latin typeface="Arial" panose="020B0604020202020204" pitchFamily="34" charset="0"/>
              <a:ea typeface="Akzidenz-Grotesk Heavy"/>
              <a:cs typeface="Arial" panose="020B0604020202020204" pitchFamily="34" charset="0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D1F9933F-1F41-F716-43CF-D543E87EE96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D6098F1-F4A7-672C-5C82-BF940A164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10" y="575543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ACF51700-A25A-540E-293F-B7CC040D9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2841" y="575543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D5044A-C8D5-0D3A-C722-A35A900F8016}"/>
              </a:ext>
            </a:extLst>
          </p:cNvPr>
          <p:cNvSpPr txBox="1"/>
          <p:nvPr/>
        </p:nvSpPr>
        <p:spPr>
          <a:xfrm>
            <a:off x="365132" y="2431055"/>
            <a:ext cx="52309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5.4. Quy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err="1"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endParaRPr lang="en-US" sz="2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25FE3-9C0B-7D04-BEE9-BDB5DCE36694}"/>
              </a:ext>
            </a:extLst>
          </p:cNvPr>
          <p:cNvSpPr txBox="1"/>
          <p:nvPr/>
        </p:nvSpPr>
        <p:spPr>
          <a:xfrm>
            <a:off x="180074" y="3243150"/>
            <a:ext cx="102741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ném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DioException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thất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bại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Dựa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error.type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response.statusCode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0" indent="-4572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8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mạng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thông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báo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Internet”.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401 →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gọi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interceptor refresh token.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server (5xx) →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kích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chế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retry.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lvl="1" indent="-45720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(4xx) →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lỗi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17FD1AA-D256-CD2C-1008-14AC0A24D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4644" y="3243150"/>
            <a:ext cx="7665898" cy="408660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521223-A117-1691-FD7D-F1D721A6A39A}"/>
              </a:ext>
            </a:extLst>
          </p:cNvPr>
          <p:cNvCxnSpPr/>
          <p:nvPr/>
        </p:nvCxnSpPr>
        <p:spPr>
          <a:xfrm>
            <a:off x="9962865" y="3243150"/>
            <a:ext cx="0" cy="5347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0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90229" y="5740928"/>
            <a:ext cx="2544433" cy="2544433"/>
          </a:xfrm>
          <a:custGeom>
            <a:avLst/>
            <a:gdLst/>
            <a:ahLst/>
            <a:cxnLst/>
            <a:rect l="l" t="t" r="r" b="b"/>
            <a:pathLst>
              <a:path w="2544433" h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3731511" y="1434222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4397005" y="865501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5948983" y="4071397"/>
            <a:ext cx="806841" cy="564789"/>
          </a:xfrm>
          <a:custGeom>
            <a:avLst/>
            <a:gdLst/>
            <a:ahLst/>
            <a:cxnLst/>
            <a:rect l="l" t="t" r="r" b="b"/>
            <a:pathLst>
              <a:path w="806841" h="564789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4211574" y="1415172"/>
            <a:ext cx="3009626" cy="3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sp>
        <p:nvSpPr>
          <p:cNvPr id="19" name="Freeform 19"/>
          <p:cNvSpPr/>
          <p:nvPr/>
        </p:nvSpPr>
        <p:spPr>
          <a:xfrm>
            <a:off x="622836" y="9527308"/>
            <a:ext cx="1483489" cy="458533"/>
          </a:xfrm>
          <a:custGeom>
            <a:avLst/>
            <a:gdLst/>
            <a:ahLst/>
            <a:cxnLst/>
            <a:rect l="l" t="t" r="r" b="b"/>
            <a:pathLst>
              <a:path w="1483489" h="458533">
                <a:moveTo>
                  <a:pt x="0" y="0"/>
                </a:moveTo>
                <a:lnTo>
                  <a:pt x="1483489" y="0"/>
                </a:lnTo>
                <a:lnTo>
                  <a:pt x="1483489" y="458533"/>
                </a:lnTo>
                <a:lnTo>
                  <a:pt x="0" y="458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5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D5630DD7-0D80-3189-B581-392E5998A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9125" y="424618"/>
            <a:ext cx="1241795" cy="124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878C71-02C4-9616-0986-30E1DE5A6E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7080" y="549476"/>
            <a:ext cx="1194747" cy="1172622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47C651-FC69-A010-27EB-E17EF2D4F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067530"/>
              </p:ext>
            </p:extLst>
          </p:nvPr>
        </p:nvGraphicFramePr>
        <p:xfrm>
          <a:off x="2645025" y="3174960"/>
          <a:ext cx="12454280" cy="417477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3546">
                  <a:extLst>
                    <a:ext uri="{9D8B030D-6E8A-4147-A177-3AD203B41FA5}">
                      <a16:colId xmlns:a16="http://schemas.microsoft.com/office/drawing/2014/main" val="1691525022"/>
                    </a:ext>
                  </a:extLst>
                </a:gridCol>
                <a:gridCol w="3827412">
                  <a:extLst>
                    <a:ext uri="{9D8B030D-6E8A-4147-A177-3AD203B41FA5}">
                      <a16:colId xmlns:a16="http://schemas.microsoft.com/office/drawing/2014/main" val="3390328149"/>
                    </a:ext>
                  </a:extLst>
                </a:gridCol>
                <a:gridCol w="4967922">
                  <a:extLst>
                    <a:ext uri="{9D8B030D-6E8A-4147-A177-3AD203B41FA5}">
                      <a16:colId xmlns:a16="http://schemas.microsoft.com/office/drawing/2014/main" val="4036949278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3716109478"/>
                    </a:ext>
                  </a:extLst>
                </a:gridCol>
              </a:tblGrid>
              <a:tr h="49115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HỌ VÀ TÊN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NHIỆM VỤ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KHỐI LƯỢNG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025578"/>
                  </a:ext>
                </a:extLst>
              </a:tr>
              <a:tr h="150097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r>
                        <a:rPr lang="vi-VN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Lê Thành Duy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2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643884"/>
                  </a:ext>
                </a:extLst>
              </a:tr>
              <a:tr h="218264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</a:t>
                      </a:r>
                      <a:r>
                        <a:rPr lang="vi-VN" sz="13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2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 Ngọc Duy </a:t>
                      </a:r>
                      <a:endParaRPr lang="en-US" sz="1800" b="1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Tìm hiểu về xử lý authentication, interceptors với Dio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Error handling và retry mechanisms. </a:t>
                      </a:r>
                    </a:p>
                    <a:p>
                      <a:pPr marL="285750" marR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 demo chức năng authentication, đăng kí, đăng nhập và giao diện</a:t>
                      </a:r>
                      <a:b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n-US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3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vi-VN" sz="18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50% </a:t>
                      </a:r>
                      <a:endParaRPr lang="en-US" sz="18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8278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DAD3BA-FFEE-E5ED-B6C1-6D49BBD67F61}"/>
              </a:ext>
            </a:extLst>
          </p:cNvPr>
          <p:cNvSpPr txBox="1"/>
          <p:nvPr/>
        </p:nvSpPr>
        <p:spPr>
          <a:xfrm>
            <a:off x="5653882" y="1077491"/>
            <a:ext cx="60404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>
                <a:solidFill>
                  <a:srgbClr val="0E2F5F"/>
                </a:solidFill>
                <a:latin typeface="Arial" panose="020B0604020202020204" pitchFamily="34" charset="0"/>
                <a:ea typeface="Barlow Condensed Heavy"/>
                <a:cs typeface="Arial" panose="020B0604020202020204" pitchFamily="34" charset="0"/>
                <a:sym typeface="Barlow Condensed Heavy"/>
              </a:rPr>
              <a:t>BẢNG PHÂN CÔNG </a:t>
            </a:r>
            <a:r>
              <a:rPr lang="en-US" sz="3000" b="1" err="1">
                <a:solidFill>
                  <a:srgbClr val="0E2F5F"/>
                </a:solidFill>
                <a:latin typeface="Arial" panose="020B0604020202020204" pitchFamily="34" charset="0"/>
                <a:ea typeface="Barlow Condensed Heavy"/>
                <a:cs typeface="Arial" panose="020B0604020202020204" pitchFamily="34" charset="0"/>
                <a:sym typeface="Barlow Condensed Heavy"/>
              </a:rPr>
              <a:t>CÔNG</a:t>
            </a:r>
            <a:r>
              <a:rPr lang="en-US" sz="3000" b="1">
                <a:solidFill>
                  <a:srgbClr val="0E2F5F"/>
                </a:solidFill>
                <a:latin typeface="Arial" panose="020B0604020202020204" pitchFamily="34" charset="0"/>
                <a:ea typeface="Barlow Condensed Heavy"/>
                <a:cs typeface="Arial" panose="020B0604020202020204" pitchFamily="34" charset="0"/>
                <a:sym typeface="Barlow Condensed Heavy"/>
              </a:rPr>
              <a:t> VIỆC</a:t>
            </a:r>
          </a:p>
          <a:p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F31056C-7010-8ACE-3E7D-6E9B3C3C8D9B}"/>
              </a:ext>
            </a:extLst>
          </p:cNvPr>
          <p:cNvSpPr txBox="1"/>
          <p:nvPr/>
        </p:nvSpPr>
        <p:spPr>
          <a:xfrm>
            <a:off x="177800" y="308283"/>
            <a:ext cx="18110199" cy="1832278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292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0689" y="3176727"/>
            <a:ext cx="9346622" cy="3896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sz="16848" b="1">
                <a:solidFill>
                  <a:srgbClr val="0E2F5F"/>
                </a:solidFill>
                <a:latin typeface="Barlow Condensed Heavy"/>
                <a:ea typeface="Barlow Condensed Heavy"/>
                <a:cs typeface="Barlow Condensed Heavy"/>
                <a:sym typeface="Barlow Condensed Heavy"/>
              </a:rPr>
              <a:t>THANK YOU!</a:t>
            </a:r>
          </a:p>
        </p:txBody>
      </p:sp>
      <p:sp>
        <p:nvSpPr>
          <p:cNvPr id="6" name="Freeform 6"/>
          <p:cNvSpPr/>
          <p:nvPr/>
        </p:nvSpPr>
        <p:spPr>
          <a:xfrm>
            <a:off x="7511163" y="7791225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7991226" y="7772175"/>
            <a:ext cx="3009626" cy="3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424608" y="-1072654"/>
            <a:ext cx="11438784" cy="2839490"/>
            <a:chOff x="0" y="0"/>
            <a:chExt cx="3012684" cy="74784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012684" cy="747849"/>
            </a:xfrm>
            <a:custGeom>
              <a:avLst/>
              <a:gdLst/>
              <a:ahLst/>
              <a:cxnLst/>
              <a:rect l="l" t="t" r="r" b="b"/>
              <a:pathLst>
                <a:path w="3012684" h="747849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395527" y="1028700"/>
            <a:ext cx="1496945" cy="149694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8673581" y="1447879"/>
            <a:ext cx="940838" cy="658587"/>
          </a:xfrm>
          <a:custGeom>
            <a:avLst/>
            <a:gdLst/>
            <a:ahLst/>
            <a:cxnLst/>
            <a:rect l="l" t="t" r="r" b="b"/>
            <a:pathLst>
              <a:path w="940838" h="658587">
                <a:moveTo>
                  <a:pt x="0" y="0"/>
                </a:moveTo>
                <a:lnTo>
                  <a:pt x="940838" y="0"/>
                </a:lnTo>
                <a:lnTo>
                  <a:pt x="940838" y="658587"/>
                </a:lnTo>
                <a:lnTo>
                  <a:pt x="0" y="658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424608" y="4750679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flipH="1">
            <a:off x="13344065" y="4750679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0" y="8996715"/>
            <a:ext cx="18288000" cy="1290285"/>
            <a:chOff x="0" y="0"/>
            <a:chExt cx="4816593" cy="33982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816592" cy="339828"/>
            </a:xfrm>
            <a:custGeom>
              <a:avLst/>
              <a:gdLst/>
              <a:ahLst/>
              <a:cxnLst/>
              <a:rect l="l" t="t" r="r" b="b"/>
              <a:pathLst>
                <a:path w="4816592" h="339828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9010-F94E-2234-CD1D-CD759B0BA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5B76C498-A54C-EF34-13C0-9C846269DD51}"/>
              </a:ext>
            </a:extLst>
          </p:cNvPr>
          <p:cNvGrpSpPr/>
          <p:nvPr/>
        </p:nvGrpSpPr>
        <p:grpSpPr>
          <a:xfrm>
            <a:off x="177800" y="499340"/>
            <a:ext cx="18110200" cy="1730121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DC5EDA7A-D143-DC6F-E35F-06D8F5647C3F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7B364CFC-48E7-E908-B048-1978E94BFB4A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A7ED4E79-63D2-49E8-D1E8-8A2590194AF0}"/>
              </a:ext>
            </a:extLst>
          </p:cNvPr>
          <p:cNvSpPr txBox="1"/>
          <p:nvPr/>
        </p:nvSpPr>
        <p:spPr>
          <a:xfrm>
            <a:off x="2496093" y="1001284"/>
            <a:ext cx="4908235" cy="143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>
                <a:solidFill>
                  <a:srgbClr val="0E2F5F"/>
                </a:solidFill>
                <a:latin typeface="Akzidenz-Grotesk Heavy"/>
                <a:sym typeface="Akzidenz-Grotesk Heavy"/>
              </a:rPr>
              <a:t>1. RESTful API</a:t>
            </a:r>
            <a:endParaRPr lang="en-US"/>
          </a:p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60CF5D6-49F2-40C3-C91E-F31F15012B0A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E16D0C8-46C6-EB38-96E3-3DE8895D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646526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79BCDF9B-5BF9-45F0-96AD-260DB1B3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241" y="698428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61634015-524D-050D-AC69-43864FEC031F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70CA55-43F1-4C79-34BD-599F8AD58B4C}"/>
              </a:ext>
            </a:extLst>
          </p:cNvPr>
          <p:cNvSpPr txBox="1"/>
          <p:nvPr/>
        </p:nvSpPr>
        <p:spPr>
          <a:xfrm>
            <a:off x="1649036" y="3919193"/>
            <a:ext cx="15915639" cy="44330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Client – Server: Tách biệt xử lý &amp; giao diện</a:t>
            </a:r>
            <a:endParaRPr lang="en-US" sz="3200" b="1">
              <a:solidFill>
                <a:srgbClr val="0E2F5F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Stateless: Không lưu trạng thái request trên server</a:t>
            </a:r>
            <a:endParaRPr lang="en-US" sz="3200" b="1">
              <a:solidFill>
                <a:srgbClr val="0E2F5F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Cacheable: Cho phép cache để tăng hiệu năng</a:t>
            </a:r>
            <a:endParaRPr lang="en-US" sz="3200" b="1">
              <a:solidFill>
                <a:srgbClr val="0E2F5F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Uniform Interface: Giao diện thống nhất khi truy cập tài nguyên</a:t>
            </a:r>
            <a:endParaRPr lang="en-US" sz="3200" b="1">
              <a:solidFill>
                <a:srgbClr val="0E2F5F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Layered System: Hỗ trợ nhiều lớp trung gian</a:t>
            </a:r>
            <a:endParaRPr lang="en-US" sz="3200" b="1">
              <a:solidFill>
                <a:srgbClr val="0E2F5F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Code on Demand (tuỳ chọn): Server gửi mã cho client chạy thêm</a:t>
            </a:r>
            <a:endParaRPr lang="vi-VN" sz="3200" b="1">
              <a:solidFill>
                <a:srgbClr val="1F497D"/>
              </a:solidFill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BF6CB-3B2C-0D40-C74F-5C80671DED64}"/>
              </a:ext>
            </a:extLst>
          </p:cNvPr>
          <p:cNvSpPr txBox="1"/>
          <p:nvPr/>
        </p:nvSpPr>
        <p:spPr>
          <a:xfrm>
            <a:off x="1336946" y="2971369"/>
            <a:ext cx="7141474" cy="11695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Nguyên </a:t>
            </a:r>
            <a:r>
              <a:rPr lang="en-US" sz="2800" b="1" err="1">
                <a:solidFill>
                  <a:srgbClr val="0E2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800" b="1">
                <a:solidFill>
                  <a:srgbClr val="0E2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RESTful API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vi-VN" sz="2800" b="1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5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52BE3-2963-DDDF-25A8-DC4899E8A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C6F280FC-15C8-F8BF-3A42-81442FFCDE97}"/>
              </a:ext>
            </a:extLst>
          </p:cNvPr>
          <p:cNvGrpSpPr/>
          <p:nvPr/>
        </p:nvGrpSpPr>
        <p:grpSpPr>
          <a:xfrm>
            <a:off x="177800" y="300183"/>
            <a:ext cx="18110200" cy="1730121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3D383DF1-0B57-0577-75AF-50756090048B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24FB1D4-A97B-4B1B-32F8-C5D244101401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D55DAB8F-8A50-DE9F-2F74-764DDBC18805}"/>
              </a:ext>
            </a:extLst>
          </p:cNvPr>
          <p:cNvSpPr txBox="1"/>
          <p:nvPr/>
        </p:nvSpPr>
        <p:spPr>
          <a:xfrm>
            <a:off x="2502741" y="843757"/>
            <a:ext cx="4710115" cy="705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2F7689E-DD42-B8A5-8093-775795229B85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E1EC56F-F99A-9164-E742-18B54B93E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396289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3B4BF557-C2A5-603F-172B-6FBEFA6BE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48" y="433822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60E7F800-FDE3-E98C-7F80-FB71F1409944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D3F3BA-A4D7-F4F2-7E67-460D2053F89E}"/>
              </a:ext>
            </a:extLst>
          </p:cNvPr>
          <p:cNvSpPr txBox="1"/>
          <p:nvPr/>
        </p:nvSpPr>
        <p:spPr>
          <a:xfrm>
            <a:off x="1028700" y="2521406"/>
            <a:ext cx="16230600" cy="18721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4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RESTful API cho phép Client và Server trao đổi dữ liệu hiệu quả thông qua tài nguyên (Resource) được định danh bằng URI và thao tác qua</a:t>
            </a:r>
            <a:r>
              <a:rPr lang="en-US" sz="24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các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phương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thức</a:t>
            </a:r>
            <a:r>
              <a:rPr lang="vi-VN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vi-VN" sz="24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HTTP</a:t>
            </a:r>
            <a:r>
              <a:rPr lang="en-US" sz="24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. </a:t>
            </a:r>
          </a:p>
          <a:p>
            <a:pPr algn="just">
              <a:lnSpc>
                <a:spcPct val="150000"/>
              </a:lnSpc>
            </a:pP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HTTP Methods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dùng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để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thao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tác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lên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Resource </a:t>
            </a:r>
            <a:r>
              <a:rPr lang="en-US" sz="2800" b="1" err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thông</a:t>
            </a:r>
            <a:r>
              <a:rPr lang="en-US" sz="2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 qua Endpoint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0840B231-C9E5-A329-80B3-6359E762F989}"/>
              </a:ext>
            </a:extLst>
          </p:cNvPr>
          <p:cNvGraphicFramePr>
            <a:graphicFrameLocks noGrp="1"/>
          </p:cNvGraphicFramePr>
          <p:nvPr/>
        </p:nvGraphicFramePr>
        <p:xfrm>
          <a:off x="4236720" y="4946312"/>
          <a:ext cx="9814560" cy="3761640"/>
        </p:xfrm>
        <a:graphic>
          <a:graphicData uri="http://schemas.openxmlformats.org/drawingml/2006/table">
            <a:tbl>
              <a:tblPr/>
              <a:tblGrid>
                <a:gridCol w="4907280">
                  <a:extLst>
                    <a:ext uri="{9D8B030D-6E8A-4147-A177-3AD203B41FA5}">
                      <a16:colId xmlns:a16="http://schemas.microsoft.com/office/drawing/2014/main" val="565145129"/>
                    </a:ext>
                  </a:extLst>
                </a:gridCol>
                <a:gridCol w="4907280">
                  <a:extLst>
                    <a:ext uri="{9D8B030D-6E8A-4147-A177-3AD203B41FA5}">
                      <a16:colId xmlns:a16="http://schemas.microsoft.com/office/drawing/2014/main" val="3031894110"/>
                    </a:ext>
                  </a:extLst>
                </a:gridCol>
              </a:tblGrid>
              <a:tr h="626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Phương </a:t>
                      </a:r>
                      <a:r>
                        <a:rPr lang="en-US" sz="2800" b="1" err="1">
                          <a:solidFill>
                            <a:srgbClr val="002060"/>
                          </a:solidFill>
                        </a:rPr>
                        <a:t>thức</a:t>
                      </a:r>
                      <a:endParaRPr lang="en-US" sz="2800" b="1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Vai trò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286096"/>
                  </a:ext>
                </a:extLst>
              </a:tr>
              <a:tr h="626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Lấy dữ liệu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266015"/>
                  </a:ext>
                </a:extLst>
              </a:tr>
              <a:tr h="626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POST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Tạo mới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785919"/>
                  </a:ext>
                </a:extLst>
              </a:tr>
              <a:tr h="626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Cập nhật toàn bộ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111462"/>
                  </a:ext>
                </a:extLst>
              </a:tr>
              <a:tr h="626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PATCH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Cập nhật một phần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659777"/>
                  </a:ext>
                </a:extLst>
              </a:tr>
              <a:tr h="626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>
                          <a:solidFill>
                            <a:srgbClr val="002060"/>
                          </a:solidFill>
                        </a:rPr>
                        <a:t>DELETE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Xóa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dữ</a:t>
                      </a:r>
                      <a:r>
                        <a:rPr lang="en-US" sz="2800" b="1" dirty="0">
                          <a:solidFill>
                            <a:srgbClr val="002060"/>
                          </a:solidFill>
                        </a:rPr>
                        <a:t> </a:t>
                      </a:r>
                      <a:r>
                        <a:rPr lang="en-US" sz="2800" b="1" dirty="0" err="1">
                          <a:solidFill>
                            <a:srgbClr val="002060"/>
                          </a:solidFill>
                        </a:rPr>
                        <a:t>liệu</a:t>
                      </a:r>
                      <a:endParaRPr lang="en-US" sz="2800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124852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3472B0-F9CC-4A6B-C7E2-1FC46027E0B2}"/>
              </a:ext>
            </a:extLst>
          </p:cNvPr>
          <p:cNvSpPr txBox="1"/>
          <p:nvPr/>
        </p:nvSpPr>
        <p:spPr>
          <a:xfrm>
            <a:off x="2201159" y="854672"/>
            <a:ext cx="9144000" cy="796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71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>
                <a:ln>
                  <a:noFill/>
                </a:ln>
                <a:solidFill>
                  <a:srgbClr val="0E2F5F"/>
                </a:solidFill>
                <a:effectLst/>
                <a:uLnTx/>
                <a:uFillTx/>
                <a:latin typeface="Akzidenz-Grotesk Heavy"/>
                <a:ea typeface="+mn-ea"/>
                <a:cs typeface="+mn-cs"/>
                <a:sym typeface="Akzidenz-Grotesk Heavy"/>
              </a:rPr>
              <a:t>1. RESTful API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024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6FBF-1E71-A9B8-F960-4A43A0999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427D8879-5862-098A-D2AD-0021DC19C0E0}"/>
              </a:ext>
            </a:extLst>
          </p:cNvPr>
          <p:cNvGrpSpPr/>
          <p:nvPr/>
        </p:nvGrpSpPr>
        <p:grpSpPr>
          <a:xfrm>
            <a:off x="177800" y="300183"/>
            <a:ext cx="18110200" cy="1730121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78DA560C-53E9-AA50-6D44-504D6D05075C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E9437765-F7ED-DF03-1052-42EEBDAAAC3A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2C40835B-A5AF-2B0B-A13B-7538F4ECCB49}"/>
              </a:ext>
            </a:extLst>
          </p:cNvPr>
          <p:cNvSpPr txBox="1"/>
          <p:nvPr/>
        </p:nvSpPr>
        <p:spPr>
          <a:xfrm>
            <a:off x="2502741" y="843757"/>
            <a:ext cx="11518059" cy="18133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4800" b="1">
                <a:solidFill>
                  <a:srgbClr val="0E2F5F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S</a:t>
            </a:r>
            <a:r>
              <a:rPr lang="vi-VN" sz="4800" b="1">
                <a:solidFill>
                  <a:srgbClr val="0E2F5F"/>
                </a:solidFill>
                <a:ea typeface="Aileron Ultra-Bold" panose="020B0604020202020204" charset="0"/>
                <a:cs typeface="Arial" panose="020B0604020202020204" pitchFamily="34" charset="0"/>
              </a:rPr>
              <a:t>ơ lược về gọi API trong Flutter</a:t>
            </a:r>
            <a:endParaRPr lang="en-US" sz="4800" b="1">
              <a:solidFill>
                <a:srgbClr val="0E2F5F"/>
              </a:solidFill>
              <a:latin typeface="Arial" panose="020B0604020202020204" pitchFamily="34" charset="0"/>
              <a:ea typeface="Aileron Ultra-Bold" panose="020B0604020202020204" charset="0"/>
              <a:cs typeface="Arial" panose="020B0604020202020204" pitchFamily="34" charset="0"/>
            </a:endParaRPr>
          </a:p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2C50B3C3-3931-F178-E1B2-18325CD857AB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990F70-FF01-3699-5AA6-C83E0F26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26" y="396289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ECB82089-BE85-3A82-E56B-3624DF464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48" y="433822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AFFD49FE-B05F-FE89-5DCA-707990EBA60F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48E1E-9FF3-A487-AB69-D8646E14D76F}"/>
              </a:ext>
            </a:extLst>
          </p:cNvPr>
          <p:cNvSpPr txBox="1"/>
          <p:nvPr/>
        </p:nvSpPr>
        <p:spPr>
          <a:xfrm>
            <a:off x="773611" y="2823686"/>
            <a:ext cx="16230600" cy="51717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Flutter hỗ trợ hai thư viện để gọi API: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3200" b="1">
                <a:solidFill>
                  <a:srgbClr val="0E2F5F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http → cơ bản, dễ dùng.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3200" b="1">
                <a:solidFill>
                  <a:srgbClr val="0E2F5F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dio → nâng cao, nhiều tính năng hơn (interceptor, timeout, logging...).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Các yêu cầu API hoạt động bất đồng bộ, cần dùng Future và async/await để chờ phản hồi.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ileron Ultra-Bold" panose="020B0604020202020204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E2F5F"/>
                </a:solidFill>
                <a:latin typeface="Arial" panose="020B0604020202020204" pitchFamily="34" charset="0"/>
                <a:ea typeface="Aileron Ultra-Bold" panose="020B0604020202020204" charset="0"/>
                <a:cs typeface="Arial" panose="020B0604020202020204" pitchFamily="34" charset="0"/>
              </a:rPr>
              <a:t>Dữ liệu từ API thường ở dạng JSON, cần chuyển đổi thành đối tượng (model) trong Dart để dễ xử lý.</a:t>
            </a:r>
            <a:endParaRPr lang="en-US" sz="3200" b="1">
              <a:solidFill>
                <a:srgbClr val="0E2F5F"/>
              </a:solidFill>
              <a:latin typeface="Arial" panose="020B0604020202020204" pitchFamily="34" charset="0"/>
              <a:ea typeface="Aileron Ultra-Bold" panose="020B060402020202020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968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462D-D2FB-4AA1-CFB3-A83DB69F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6EC8F66B-53CE-48A2-8489-82B5EB01991A}"/>
              </a:ext>
            </a:extLst>
          </p:cNvPr>
          <p:cNvGrpSpPr/>
          <p:nvPr/>
        </p:nvGrpSpPr>
        <p:grpSpPr>
          <a:xfrm>
            <a:off x="177800" y="499340"/>
            <a:ext cx="18110200" cy="1730121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85987DD1-429A-74F0-2AD1-0C2CC7AF673A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ED13189-E4AD-AD22-B20E-513858ABF4B9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41C8F49D-5A0D-EA29-B3B2-DC4655B14965}"/>
              </a:ext>
            </a:extLst>
          </p:cNvPr>
          <p:cNvSpPr txBox="1"/>
          <p:nvPr/>
        </p:nvSpPr>
        <p:spPr>
          <a:xfrm>
            <a:off x="3610925" y="1066176"/>
            <a:ext cx="13445175" cy="216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5"/>
              </a:lnSpc>
            </a:pPr>
            <a:r>
              <a:rPr lang="en-US" sz="45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2.HTTP package : </a:t>
            </a:r>
            <a:endParaRPr lang="en-US" sz="4800"/>
          </a:p>
          <a:p>
            <a:pPr algn="l">
              <a:lnSpc>
                <a:spcPts val="5715"/>
              </a:lnSpc>
            </a:pPr>
            <a:endParaRPr lang="en-US"/>
          </a:p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0507D00E-400A-028F-B9A7-FA2A15D8F9D0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7F44DBA-4373-68C2-B7F2-C8D15446E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646526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EBD6AE72-EB9C-F06B-84B3-CDB92814A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241" y="698428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EC3835B6-DE33-CB56-14D5-AA20669E7395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2908C-E2E0-E09C-E12F-F2CD2D8EFE03}"/>
              </a:ext>
            </a:extLst>
          </p:cNvPr>
          <p:cNvSpPr txBox="1"/>
          <p:nvPr/>
        </p:nvSpPr>
        <p:spPr>
          <a:xfrm>
            <a:off x="1284423" y="3556145"/>
            <a:ext cx="15719154" cy="443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02060"/>
                </a:solidFill>
                <a:latin typeface="Times New Roman"/>
                <a:cs typeface="Arial" panose="020B0604020202020204" pitchFamily="34" charset="0"/>
              </a:rPr>
              <a:t>Thư viện chính thức của Dart, dễ dùng cho các request cơ bản</a:t>
            </a:r>
            <a:endParaRPr lang="en-US" sz="3200" b="1">
              <a:solidFill>
                <a:srgbClr val="002060"/>
              </a:solidFill>
              <a:latin typeface="Times New Roman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02060"/>
                </a:solidFill>
                <a:latin typeface="Times New Roman"/>
                <a:cs typeface="Arial" panose="020B0604020202020204" pitchFamily="34" charset="0"/>
              </a:rPr>
              <a:t>.Hỗ trợ: GET, POST, PUT, DELETE…</a:t>
            </a:r>
            <a:endParaRPr lang="en-US" sz="3200" b="1">
              <a:solidFill>
                <a:srgbClr val="002060"/>
              </a:solidFill>
              <a:latin typeface="Times New Roman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02060"/>
                </a:solidFill>
                <a:latin typeface="Times New Roman"/>
                <a:cs typeface="Arial" panose="020B0604020202020204" pitchFamily="34" charset="0"/>
              </a:rPr>
              <a:t>Dữ liệu trả về là Response object → có statusCode, body, headers.</a:t>
            </a:r>
            <a:endParaRPr lang="en-US" sz="3200" b="1">
              <a:solidFill>
                <a:srgbClr val="002060"/>
              </a:solidFill>
              <a:latin typeface="Times New Roman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02060"/>
                </a:solidFill>
                <a:latin typeface="Times New Roman"/>
                <a:cs typeface="Arial" panose="020B0604020202020204" pitchFamily="34" charset="0"/>
              </a:rPr>
              <a:t>Cần dart:convert để chuyển đổi JSON ↔ Object.</a:t>
            </a:r>
            <a:endParaRPr lang="en-US" sz="3200" b="1">
              <a:solidFill>
                <a:srgbClr val="002060"/>
              </a:solidFill>
              <a:latin typeface="Times New Roman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02060"/>
                </a:solidFill>
                <a:latin typeface="Times New Roman"/>
                <a:cs typeface="Arial" panose="020B0604020202020204" pitchFamily="34" charset="0"/>
              </a:rPr>
              <a:t>Không có sẵn interceptor, retry, timeout quản lý riêng.</a:t>
            </a:r>
            <a:endParaRPr lang="en-US" sz="3200" b="1">
              <a:solidFill>
                <a:srgbClr val="002060"/>
              </a:solidFill>
              <a:latin typeface="Times New Roman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3200" b="1">
                <a:solidFill>
                  <a:srgbClr val="002060"/>
                </a:solidFill>
                <a:latin typeface="Times New Roman"/>
                <a:cs typeface="Arial" panose="020B0604020202020204" pitchFamily="34" charset="0"/>
              </a:rPr>
              <a:t>Thích hợp cho ứng dụng nhỏ, demo, hoặc test nhanh API.</a:t>
            </a:r>
            <a:endParaRPr lang="vi-VN" sz="3200" b="1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608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3C769-9878-883E-C5AD-D7B6829F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B0AA6906-1624-16BA-28F6-1317EB393123}"/>
              </a:ext>
            </a:extLst>
          </p:cNvPr>
          <p:cNvGrpSpPr/>
          <p:nvPr/>
        </p:nvGrpSpPr>
        <p:grpSpPr>
          <a:xfrm>
            <a:off x="177800" y="499340"/>
            <a:ext cx="18110200" cy="1730121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CF65190B-5DEE-CAC5-79F6-9438E9723812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3D054C32-5D07-D79D-C526-5ACD1F6DEC15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E9936588-940B-6B0F-8B7A-8FA5B7F5864E}"/>
              </a:ext>
            </a:extLst>
          </p:cNvPr>
          <p:cNvSpPr txBox="1"/>
          <p:nvPr/>
        </p:nvSpPr>
        <p:spPr>
          <a:xfrm>
            <a:off x="3610925" y="1066176"/>
            <a:ext cx="13445175" cy="2167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715"/>
              </a:lnSpc>
            </a:pPr>
            <a:r>
              <a:rPr lang="en-US" sz="45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2.HTTP package : </a:t>
            </a:r>
            <a:endParaRPr lang="en-US" sz="4800"/>
          </a:p>
          <a:p>
            <a:pPr algn="l">
              <a:lnSpc>
                <a:spcPts val="5715"/>
              </a:lnSpc>
            </a:pPr>
            <a:endParaRPr lang="en-US"/>
          </a:p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3A1527B-B71E-A65B-F36B-6AA0E48AF0BB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ED2592-BA9F-72B3-D28B-6E44EC78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646526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2A941212-8D94-8DFC-C029-34EBBBC77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241" y="698428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06169360-1663-385A-B416-E06270934AD8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45359A5-7BCC-8A6D-42CE-2143814AAE9D}"/>
              </a:ext>
            </a:extLst>
          </p:cNvPr>
          <p:cNvSpPr/>
          <p:nvPr/>
        </p:nvSpPr>
        <p:spPr>
          <a:xfrm>
            <a:off x="8825491" y="2879884"/>
            <a:ext cx="0" cy="5533761"/>
          </a:xfrm>
          <a:prstGeom prst="line">
            <a:avLst/>
          </a:prstGeom>
          <a:ln w="38100" cap="flat">
            <a:solidFill>
              <a:srgbClr val="5188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F7CBC-B01C-D509-ED5A-7A55DA75B3B2}"/>
              </a:ext>
            </a:extLst>
          </p:cNvPr>
          <p:cNvSpPr txBox="1"/>
          <p:nvPr/>
        </p:nvSpPr>
        <p:spPr>
          <a:xfrm>
            <a:off x="626939" y="2395343"/>
            <a:ext cx="10417215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Ví dụ: Gọi</a:t>
            </a:r>
            <a:r>
              <a:rPr lang="en-US" sz="1800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jsonplaceholder</a:t>
            </a:r>
            <a:r>
              <a:rPr lang="vi-VN" sz="1800" b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vi-VN" sz="1800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API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bằng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http</a:t>
            </a:r>
            <a:r>
              <a:rPr lang="vi-VN" sz="1800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 để lấy danh sách người dùng</a:t>
            </a:r>
            <a:r>
              <a:rPr lang="en-US" sz="1800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.</a:t>
            </a:r>
            <a:endParaRPr lang="en-US" sz="1800" b="1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CEA956-B2B4-980A-CF89-91A59E793F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472" y="3233501"/>
            <a:ext cx="8081281" cy="5769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0F37B0-0261-2ECC-C794-65E087292B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900" y="5253525"/>
            <a:ext cx="4054447" cy="37491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A16EB0-07CA-868C-BDA6-1E1E70D20E39}"/>
              </a:ext>
            </a:extLst>
          </p:cNvPr>
          <p:cNvSpPr txBox="1"/>
          <p:nvPr/>
        </p:nvSpPr>
        <p:spPr>
          <a:xfrm>
            <a:off x="9109981" y="2765570"/>
            <a:ext cx="857770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 request GET dụng await http.get() → không chặn luồng chính, tối ưu hiệu năng.</a:t>
            </a:r>
            <a:endParaRPr lang="en-US" sz="1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Uri.parse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URL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endParaRPr lang="en-US" sz="18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dart:convert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chuỗi</a:t>
            </a:r>
            <a:r>
              <a:rPr 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JSON → List&lt;Map&gt;.</a:t>
            </a:r>
          </a:p>
        </p:txBody>
      </p:sp>
    </p:spTree>
    <p:extLst>
      <p:ext uri="{BB962C8B-B14F-4D97-AF65-F5344CB8AC3E}">
        <p14:creationId xmlns:p14="http://schemas.microsoft.com/office/powerpoint/2010/main" val="3239501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9561-C7A8-F2A7-7A1A-CAAB1255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C9C40916-BFAC-AE4F-F623-53451DD014E0}"/>
              </a:ext>
            </a:extLst>
          </p:cNvPr>
          <p:cNvGrpSpPr/>
          <p:nvPr/>
        </p:nvGrpSpPr>
        <p:grpSpPr>
          <a:xfrm>
            <a:off x="177800" y="499340"/>
            <a:ext cx="18110200" cy="1661929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B7C39C1E-D2F7-AB18-953F-276015880E8E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79053413-84EC-BD85-44C5-E59494942834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A42AE8DC-26D8-2E62-FD25-6CA382787971}"/>
              </a:ext>
            </a:extLst>
          </p:cNvPr>
          <p:cNvSpPr txBox="1"/>
          <p:nvPr/>
        </p:nvSpPr>
        <p:spPr>
          <a:xfrm>
            <a:off x="3610925" y="1066176"/>
            <a:ext cx="4542475" cy="143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3. Dio package</a:t>
            </a:r>
            <a:endParaRPr lang="en-US"/>
          </a:p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BD287FF-7077-1C78-4575-DE371AB73FE7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8609583-482F-12BE-FA3A-07E9ADF57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646526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F14B3646-F1EF-2B5A-C1B5-D517C8C7D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241" y="698428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8511E866-213E-BDE2-F787-3A2D0B4E0FF4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8F50A-A3C1-C8ED-5025-144E3700ED04}"/>
              </a:ext>
            </a:extLst>
          </p:cNvPr>
          <p:cNvSpPr txBox="1"/>
          <p:nvPr/>
        </p:nvSpPr>
        <p:spPr>
          <a:xfrm>
            <a:off x="1028700" y="2728105"/>
            <a:ext cx="11610854" cy="22486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vi-VN" sz="2400" b="1">
                <a:solidFill>
                  <a:srgbClr val="002060"/>
                </a:solidFill>
                <a:ea typeface="Aileron Ultra-Bold" panose="020B0604020202020204" charset="0"/>
                <a:cs typeface="Arial" panose="020B0604020202020204" pitchFamily="34" charset="0"/>
              </a:rPr>
              <a:t>Thư viện HTTP client mạnh mẽ cho Dart &amp; Flutter.</a:t>
            </a:r>
            <a:endParaRPr lang="en-US" sz="2400" b="1">
              <a:solidFill>
                <a:srgbClr val="002060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b="1">
                <a:solidFill>
                  <a:srgbClr val="002060"/>
                </a:solidFill>
                <a:ea typeface="Aileron Ultra-Bold" panose="020B0604020202020204" charset="0"/>
                <a:cs typeface="Arial" panose="020B0604020202020204" pitchFamily="34" charset="0"/>
              </a:rPr>
              <a:t>Hỗ trợ interceptor, timeout, FormData, upload/download, cancellation, retry...</a:t>
            </a:r>
            <a:endParaRPr lang="en-US" sz="2400" b="1">
              <a:solidFill>
                <a:srgbClr val="002060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b="1">
                <a:solidFill>
                  <a:srgbClr val="002060"/>
                </a:solidFill>
                <a:ea typeface="Aileron Ultra-Bold" panose="020B0604020202020204" charset="0"/>
                <a:cs typeface="Arial" panose="020B0604020202020204" pitchFamily="34" charset="0"/>
              </a:rPr>
              <a:t>Tự động chuyển đổi JSON và quản lý response/error linh hoạt hơn.</a:t>
            </a:r>
            <a:endParaRPr lang="en-US" sz="2400" b="1">
              <a:solidFill>
                <a:srgbClr val="002060"/>
              </a:solidFill>
              <a:ea typeface="Aileron Ultra-Bold" panose="020B060402020202020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2400" b="1">
                <a:solidFill>
                  <a:srgbClr val="002060"/>
                </a:solidFill>
                <a:ea typeface="Aileron Ultra-Bold" panose="020B0604020202020204" charset="0"/>
                <a:cs typeface="Arial" panose="020B0604020202020204" pitchFamily="34" charset="0"/>
              </a:rPr>
              <a:t>Phù hợp cho ứng dụng thực tế, quy mô trung bình – lớn.</a:t>
            </a:r>
            <a:endParaRPr 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3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4EFD-239E-4584-A350-4D360638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>
            <a:extLst>
              <a:ext uri="{FF2B5EF4-FFF2-40B4-BE49-F238E27FC236}">
                <a16:creationId xmlns:a16="http://schemas.microsoft.com/office/drawing/2014/main" id="{208E2C7B-57AE-008B-8471-D9E865875DB8}"/>
              </a:ext>
            </a:extLst>
          </p:cNvPr>
          <p:cNvGrpSpPr/>
          <p:nvPr/>
        </p:nvGrpSpPr>
        <p:grpSpPr>
          <a:xfrm>
            <a:off x="177800" y="499340"/>
            <a:ext cx="18110200" cy="1661929"/>
            <a:chOff x="0" y="0"/>
            <a:chExt cx="3829591" cy="806571"/>
          </a:xfrm>
        </p:grpSpPr>
        <p:sp>
          <p:nvSpPr>
            <p:cNvPr id="32" name="Freeform 4">
              <a:extLst>
                <a:ext uri="{FF2B5EF4-FFF2-40B4-BE49-F238E27FC236}">
                  <a16:creationId xmlns:a16="http://schemas.microsoft.com/office/drawing/2014/main" id="{2C0A6995-61C4-C467-6100-B9583DBAD1CE}"/>
                </a:ext>
              </a:extLst>
            </p:cNvPr>
            <p:cNvSpPr/>
            <p:nvPr/>
          </p:nvSpPr>
          <p:spPr>
            <a:xfrm>
              <a:off x="0" y="0"/>
              <a:ext cx="3829591" cy="806571"/>
            </a:xfrm>
            <a:custGeom>
              <a:avLst/>
              <a:gdLst/>
              <a:ahLst/>
              <a:cxnLst/>
              <a:rect l="l" t="t" r="r" b="b"/>
              <a:pathLst>
                <a:path w="3829591" h="806571">
                  <a:moveTo>
                    <a:pt x="7987" y="0"/>
                  </a:moveTo>
                  <a:lnTo>
                    <a:pt x="3821604" y="0"/>
                  </a:lnTo>
                  <a:cubicBezTo>
                    <a:pt x="3823723" y="0"/>
                    <a:pt x="3825754" y="841"/>
                    <a:pt x="3827252" y="2339"/>
                  </a:cubicBezTo>
                  <a:cubicBezTo>
                    <a:pt x="3828750" y="3837"/>
                    <a:pt x="3829591" y="5868"/>
                    <a:pt x="3829591" y="7987"/>
                  </a:cubicBezTo>
                  <a:lnTo>
                    <a:pt x="3829591" y="798584"/>
                  </a:lnTo>
                  <a:cubicBezTo>
                    <a:pt x="3829591" y="800702"/>
                    <a:pt x="3828750" y="802734"/>
                    <a:pt x="3827252" y="804231"/>
                  </a:cubicBezTo>
                  <a:cubicBezTo>
                    <a:pt x="3825754" y="805729"/>
                    <a:pt x="3823723" y="806571"/>
                    <a:pt x="3821604" y="806571"/>
                  </a:cubicBezTo>
                  <a:lnTo>
                    <a:pt x="7987" y="806571"/>
                  </a:lnTo>
                  <a:cubicBezTo>
                    <a:pt x="5868" y="806571"/>
                    <a:pt x="3837" y="805729"/>
                    <a:pt x="2339" y="804231"/>
                  </a:cubicBezTo>
                  <a:cubicBezTo>
                    <a:pt x="841" y="802734"/>
                    <a:pt x="0" y="800702"/>
                    <a:pt x="0" y="798584"/>
                  </a:cubicBezTo>
                  <a:lnTo>
                    <a:pt x="0" y="7987"/>
                  </a:lnTo>
                  <a:cubicBezTo>
                    <a:pt x="0" y="5868"/>
                    <a:pt x="841" y="3837"/>
                    <a:pt x="2339" y="2339"/>
                  </a:cubicBezTo>
                  <a:cubicBezTo>
                    <a:pt x="3837" y="841"/>
                    <a:pt x="5868" y="0"/>
                    <a:pt x="7987" y="0"/>
                  </a:cubicBezTo>
                  <a:close/>
                </a:path>
              </a:pathLst>
            </a:custGeom>
            <a:solidFill>
              <a:srgbClr val="E1EDFC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Box 5">
              <a:extLst>
                <a:ext uri="{FF2B5EF4-FFF2-40B4-BE49-F238E27FC236}">
                  <a16:creationId xmlns:a16="http://schemas.microsoft.com/office/drawing/2014/main" id="{8749C328-EE35-2751-6B31-F7BB45E5115C}"/>
                </a:ext>
              </a:extLst>
            </p:cNvPr>
            <p:cNvSpPr txBox="1"/>
            <p:nvPr/>
          </p:nvSpPr>
          <p:spPr>
            <a:xfrm>
              <a:off x="0" y="-47625"/>
              <a:ext cx="3829591" cy="854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86D8F993-67D5-94B9-9E96-DF85DE78B1B5}"/>
              </a:ext>
            </a:extLst>
          </p:cNvPr>
          <p:cNvSpPr txBox="1"/>
          <p:nvPr/>
        </p:nvSpPr>
        <p:spPr>
          <a:xfrm>
            <a:off x="3610925" y="1066176"/>
            <a:ext cx="4542475" cy="1436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500" b="1">
                <a:solidFill>
                  <a:srgbClr val="0E2F5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3. Dio package</a:t>
            </a:r>
            <a:endParaRPr lang="en-US"/>
          </a:p>
          <a:p>
            <a:pPr algn="l">
              <a:lnSpc>
                <a:spcPts val="5715"/>
              </a:lnSpc>
            </a:pPr>
            <a:endParaRPr lang="en-US" sz="4500" b="1">
              <a:solidFill>
                <a:srgbClr val="0E2F5F"/>
              </a:solidFill>
              <a:latin typeface="Akzidenz-Grotesk Heavy"/>
              <a:ea typeface="Akzidenz-Grotesk Heavy"/>
              <a:cs typeface="Akzidenz-Grotesk Heavy"/>
              <a:sym typeface="Akzidenz-Grotesk Heavy"/>
            </a:endParaRP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393CC35D-A596-E04C-645E-EA9F1544B5DF}"/>
              </a:ext>
            </a:extLst>
          </p:cNvPr>
          <p:cNvSpPr txBox="1"/>
          <p:nvPr/>
        </p:nvSpPr>
        <p:spPr>
          <a:xfrm>
            <a:off x="1028700" y="3556145"/>
            <a:ext cx="12368312" cy="36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080"/>
              </a:lnSpc>
            </a:pPr>
            <a:endParaRPr lang="en-US" sz="2200" b="1">
              <a:solidFill>
                <a:srgbClr val="021828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C67A7BB-F03A-3962-8D77-8B2DC7A8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26" y="646526"/>
            <a:ext cx="1462841" cy="1435751"/>
          </a:xfrm>
          <a:prstGeom prst="rect">
            <a:avLst/>
          </a:prstGeom>
        </p:spPr>
      </p:pic>
      <p:pic>
        <p:nvPicPr>
          <p:cNvPr id="27" name="Picture 2" descr="Khoa Điện tử - Viễn thông, Đại học Bách Khoa - Đại học Đà Nẵng | Da Dang">
            <a:extLst>
              <a:ext uri="{FF2B5EF4-FFF2-40B4-BE49-F238E27FC236}">
                <a16:creationId xmlns:a16="http://schemas.microsoft.com/office/drawing/2014/main" id="{7B8128B2-6CB9-4F34-1415-011F1949A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4241" y="698428"/>
            <a:ext cx="1462841" cy="146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 31">
            <a:extLst>
              <a:ext uri="{FF2B5EF4-FFF2-40B4-BE49-F238E27FC236}">
                <a16:creationId xmlns:a16="http://schemas.microsoft.com/office/drawing/2014/main" id="{3480E710-77AF-4757-4C80-0A4B38FE6A2C}"/>
              </a:ext>
            </a:extLst>
          </p:cNvPr>
          <p:cNvSpPr/>
          <p:nvPr/>
        </p:nvSpPr>
        <p:spPr>
          <a:xfrm>
            <a:off x="16443747" y="9638086"/>
            <a:ext cx="1120928" cy="514940"/>
          </a:xfrm>
          <a:custGeom>
            <a:avLst/>
            <a:gdLst/>
            <a:ahLst/>
            <a:cxnLst/>
            <a:rect l="l" t="t" r="r" b="b"/>
            <a:pathLst>
              <a:path w="1226460" h="379088">
                <a:moveTo>
                  <a:pt x="0" y="0"/>
                </a:moveTo>
                <a:lnTo>
                  <a:pt x="1226460" y="0"/>
                </a:lnTo>
                <a:lnTo>
                  <a:pt x="1226460" y="379088"/>
                </a:lnTo>
                <a:lnTo>
                  <a:pt x="0" y="379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C459581F-97E2-C86D-3376-E699728E84B7}"/>
              </a:ext>
            </a:extLst>
          </p:cNvPr>
          <p:cNvSpPr/>
          <p:nvPr/>
        </p:nvSpPr>
        <p:spPr>
          <a:xfrm>
            <a:off x="9144000" y="3132796"/>
            <a:ext cx="0" cy="5533761"/>
          </a:xfrm>
          <a:prstGeom prst="line">
            <a:avLst/>
          </a:prstGeom>
          <a:ln w="38100" cap="flat">
            <a:solidFill>
              <a:srgbClr val="5188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8E3847-6DB5-C52C-0B26-5C164FAFC3C2}"/>
              </a:ext>
            </a:extLst>
          </p:cNvPr>
          <p:cNvSpPr txBox="1"/>
          <p:nvPr/>
        </p:nvSpPr>
        <p:spPr>
          <a:xfrm>
            <a:off x="177800" y="2192729"/>
            <a:ext cx="1272174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Ví dụ: Gọi</a:t>
            </a:r>
            <a:r>
              <a:rPr lang="en-US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jsonplaceholder</a:t>
            </a:r>
            <a:r>
              <a:rPr lang="vi-VN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 API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bằng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dio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ea typeface="Aileron Ultra-Bold"/>
                <a:cs typeface="Arial" panose="020B0604020202020204" pitchFamily="34" charset="0"/>
                <a:sym typeface="Aileron Ultra-Bold"/>
              </a:rPr>
              <a:t> package</a:t>
            </a:r>
            <a:r>
              <a:rPr lang="vi-VN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 để lấy danh sách người dùng</a:t>
            </a:r>
            <a:r>
              <a:rPr lang="en-US" b="1">
                <a:solidFill>
                  <a:srgbClr val="002060"/>
                </a:solidFill>
                <a:ea typeface="Aileron Ultra-Bold"/>
                <a:cs typeface="Arial" panose="020B0604020202020204" pitchFamily="34" charset="0"/>
                <a:sym typeface="Aileron Ultra-Bold"/>
              </a:rPr>
              <a:t>.</a:t>
            </a:r>
            <a:endParaRPr lang="en-US" b="1">
              <a:solidFill>
                <a:srgbClr val="0020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35946-0D59-0EE4-79A6-BA80A8FA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1060" y="5939193"/>
            <a:ext cx="6906589" cy="3124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4DE409-3FE6-F30A-C33E-FDA22A5715B2}"/>
              </a:ext>
            </a:extLst>
          </p:cNvPr>
          <p:cNvSpPr txBox="1"/>
          <p:nvPr/>
        </p:nvSpPr>
        <p:spPr>
          <a:xfrm>
            <a:off x="9386793" y="2652179"/>
            <a:ext cx="8115299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>
              <a:solidFill>
                <a:srgbClr val="002060"/>
              </a:solidFill>
              <a:latin typeface="Arial" panose="020B0604020202020204" pitchFamily="34" charset="0"/>
              <a:ea typeface="Aileron Ultra-Bold"/>
              <a:cs typeface="Arial" panose="020B0604020202020204" pitchFamily="34" charset="0"/>
              <a:sym typeface="Aileron Ultra-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Gửi request GET d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ù</a:t>
            </a: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 await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</a:t>
            </a: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.get() →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String 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response.data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Map/List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parse JSON </a:t>
            </a:r>
            <a:r>
              <a:rPr lang="en-US" b="1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Dùng on DioException catch (e) để bắt lỗi chi tiết như timeout, sai URL,…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2019C5-F535-FB93-4969-C46ABEF50C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972" y="3948190"/>
            <a:ext cx="6897063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48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1791</Words>
  <Application>Microsoft Office PowerPoint</Application>
  <PresentationFormat>Custom</PresentationFormat>
  <Paragraphs>221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Akzidenz-Grotesk Heavy</vt:lpstr>
      <vt:lpstr>Cambria</vt:lpstr>
      <vt:lpstr>Aileron Ultra-Bold</vt:lpstr>
      <vt:lpstr>Arial</vt:lpstr>
      <vt:lpstr>Barlow Condensed Heavy</vt:lpstr>
      <vt:lpstr>Calibri</vt:lpstr>
      <vt:lpstr>Aileron</vt:lpstr>
      <vt:lpstr>Aptos</vt:lpstr>
      <vt:lpstr>Aileron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Simple The Future Of The Arctic Presentation</dc:title>
  <dc:creator>ADMIN</dc:creator>
  <cp:lastModifiedBy>Nguyễn Ngọc Duy</cp:lastModifiedBy>
  <cp:revision>1</cp:revision>
  <dcterms:created xsi:type="dcterms:W3CDTF">2006-08-16T00:00:00Z</dcterms:created>
  <dcterms:modified xsi:type="dcterms:W3CDTF">2025-10-27T16:47:10Z</dcterms:modified>
  <dc:identifier>DAG1kJPBcKc</dc:identifier>
</cp:coreProperties>
</file>