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sap" panose="020B0604020202020204" charset="0"/>
      <p:regular r:id="rId14"/>
    </p:embeddedFont>
    <p:embeddedFont>
      <p:font typeface="Asap Bold" panose="020B0604020202020204" charset="0"/>
      <p:regular r:id="rId15"/>
    </p:embeddedFont>
    <p:embeddedFont>
      <p:font typeface="Asap Italics" panose="020B0604020202020204" charset="0"/>
      <p:regular r:id="rId16"/>
    </p:embeddedFont>
    <p:embeddedFont>
      <p:font typeface="Asap Medium" panose="020B0604020202020204" charset="0"/>
      <p:regular r:id="rId17"/>
    </p:embeddedFont>
    <p:embeddedFont>
      <p:font typeface="Asap Semi-Bold" panose="020B0604020202020204" charset="0"/>
      <p:regular r:id="rId18"/>
    </p:embeddedFont>
    <p:embeddedFont>
      <p:font typeface="Noto Serif Display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59891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F9F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1097" y="0"/>
            <a:ext cx="2026071" cy="2026071"/>
          </a:xfrm>
          <a:custGeom>
            <a:avLst/>
            <a:gdLst/>
            <a:ahLst/>
            <a:cxnLst/>
            <a:rect l="l" t="t" r="r" b="b"/>
            <a:pathLst>
              <a:path w="2026071" h="2026071">
                <a:moveTo>
                  <a:pt x="0" y="0"/>
                </a:moveTo>
                <a:lnTo>
                  <a:pt x="2026072" y="0"/>
                </a:lnTo>
                <a:lnTo>
                  <a:pt x="2026072" y="2026071"/>
                </a:lnTo>
                <a:lnTo>
                  <a:pt x="0" y="20260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8132720" y="1393443"/>
            <a:ext cx="347618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6875022" y="133601"/>
            <a:ext cx="5991583" cy="63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TRƯỜNG ĐẠI HỌC TRÀ VINH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22569" y="715897"/>
            <a:ext cx="7722031" cy="605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TRƯỜNG KỸ THUẬT VÀ CÔNG NGHỆ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53718" y="2130978"/>
            <a:ext cx="9145905" cy="110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FF914D"/>
                </a:solidFill>
                <a:latin typeface="Asap Bold"/>
                <a:ea typeface="Asap Bold"/>
                <a:cs typeface="Asap Bold"/>
                <a:sym typeface="Asap Bold"/>
              </a:rPr>
              <a:t>KHÓA LUẬN TỐT NGHIỆP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47169" y="3749188"/>
            <a:ext cx="13675043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3EA8"/>
                </a:solidFill>
                <a:latin typeface="Asap Bold"/>
                <a:ea typeface="Asap Bold"/>
                <a:cs typeface="Asap Bold"/>
                <a:sym typeface="Asap Bold"/>
              </a:rPr>
              <a:t>XÂY DỰNG ỨNG DỤNG WEB HỖ TRỢ CHỌN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38314" y="4804100"/>
            <a:ext cx="13845798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9"/>
              </a:lnSpc>
              <a:spcBef>
                <a:spcPct val="0"/>
              </a:spcBef>
            </a:pPr>
            <a:r>
              <a:rPr lang="en-US" sz="5399" b="1" u="none" strike="noStrike">
                <a:solidFill>
                  <a:srgbClr val="003EA8"/>
                </a:solidFill>
                <a:latin typeface="Asap Bold"/>
                <a:ea typeface="Asap Bold"/>
                <a:cs typeface="Asap Bold"/>
                <a:sym typeface="Asap Bold"/>
              </a:rPr>
              <a:t>THỰC PHẨM NẤU ĂN CHO NGƯỜI NỘI TRỢ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9296" y="6732970"/>
            <a:ext cx="4360307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i="1">
                <a:solidFill>
                  <a:srgbClr val="000000"/>
                </a:solidFill>
                <a:latin typeface="Asap Italics"/>
                <a:ea typeface="Asap Italics"/>
                <a:cs typeface="Asap Italics"/>
                <a:sym typeface="Asap Italics"/>
              </a:rPr>
              <a:t>Giảng viên hướng dẫn: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4133" y="7510845"/>
            <a:ext cx="5614273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TS. THẠCH KỌNG SAOANE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09017" y="6732970"/>
            <a:ext cx="3789640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i="1">
                <a:solidFill>
                  <a:srgbClr val="000000"/>
                </a:solidFill>
                <a:latin typeface="Asap Italics"/>
                <a:ea typeface="Asap Italics"/>
                <a:cs typeface="Asap Italics"/>
                <a:sym typeface="Asap Italics"/>
              </a:rPr>
              <a:t>Sinh viên thực hiện: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70055" y="7491795"/>
            <a:ext cx="4183811" cy="617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Lê Thị Ngọc Hân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86677" y="8190613"/>
            <a:ext cx="3919947" cy="617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Mssv: 110121249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23466" y="8896985"/>
            <a:ext cx="2972276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Lớp: DA21TTC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4753" y="29065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04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5760530" y="1278400"/>
            <a:ext cx="8741246" cy="52386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0" y="2166634"/>
            <a:ext cx="17812551" cy="7948851"/>
          </a:xfrm>
          <a:custGeom>
            <a:avLst/>
            <a:gdLst/>
            <a:ahLst/>
            <a:cxnLst/>
            <a:rect l="l" t="t" r="r" b="b"/>
            <a:pathLst>
              <a:path w="17812551" h="7948851">
                <a:moveTo>
                  <a:pt x="0" y="0"/>
                </a:moveTo>
                <a:lnTo>
                  <a:pt x="17812551" y="0"/>
                </a:lnTo>
                <a:lnTo>
                  <a:pt x="17812551" y="7948851"/>
                </a:lnTo>
                <a:lnTo>
                  <a:pt x="0" y="7948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64949" y="338281"/>
            <a:ext cx="11594351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KẾT LUẬN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72249" y="1352563"/>
            <a:ext cx="4437083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Hạn chế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4753" y="29065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04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5760530" y="1278400"/>
            <a:ext cx="8741246" cy="52386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0" y="2643296"/>
            <a:ext cx="18474289" cy="2748051"/>
          </a:xfrm>
          <a:custGeom>
            <a:avLst/>
            <a:gdLst/>
            <a:ahLst/>
            <a:cxnLst/>
            <a:rect l="l" t="t" r="r" b="b"/>
            <a:pathLst>
              <a:path w="18474289" h="2748051">
                <a:moveTo>
                  <a:pt x="0" y="0"/>
                </a:moveTo>
                <a:lnTo>
                  <a:pt x="18474289" y="0"/>
                </a:lnTo>
                <a:lnTo>
                  <a:pt x="18474289" y="2748050"/>
                </a:lnTo>
                <a:lnTo>
                  <a:pt x="0" y="274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64949" y="338281"/>
            <a:ext cx="11594351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KẾT LUẬN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04649" y="1420093"/>
            <a:ext cx="5787685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Hướng phát triển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925" y="5458021"/>
            <a:ext cx="3042696" cy="232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Cải thiện giao diện người dùng và trải nghiệm người dùng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68281" y="5458021"/>
            <a:ext cx="3042696" cy="232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Mở rộng danh sách món ăn để đáp ứng các sở thích khác nhau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87227" y="5458021"/>
            <a:ext cx="3042696" cy="174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Cung cấp cảnh báo dinh dưỡng cho người dùng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01423" y="5458021"/>
            <a:ext cx="3042696" cy="2907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Phát triển phiên bản ngôn ngữ khác để tiếp cận đối tượng rộng hơn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24287" y="5458021"/>
            <a:ext cx="3042696" cy="232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Cung cấp hỗ trợ nhanh chóng cho người dùng thông qua AI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59891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F9F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1097" y="0"/>
            <a:ext cx="2026071" cy="2026071"/>
          </a:xfrm>
          <a:custGeom>
            <a:avLst/>
            <a:gdLst/>
            <a:ahLst/>
            <a:cxnLst/>
            <a:rect l="l" t="t" r="r" b="b"/>
            <a:pathLst>
              <a:path w="2026071" h="2026071">
                <a:moveTo>
                  <a:pt x="0" y="0"/>
                </a:moveTo>
                <a:lnTo>
                  <a:pt x="2026072" y="0"/>
                </a:lnTo>
                <a:lnTo>
                  <a:pt x="2026072" y="2026071"/>
                </a:lnTo>
                <a:lnTo>
                  <a:pt x="0" y="20260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7523120" y="1393443"/>
            <a:ext cx="347618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6265422" y="133601"/>
            <a:ext cx="5991583" cy="63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TRƯỜNG ĐẠI HỌC TRÀ VINH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12969" y="715897"/>
            <a:ext cx="7543443" cy="63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TRƯỜNG KỸ THUẬT VÀ CÔNG NGHỆ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63751" y="2745660"/>
            <a:ext cx="12560498" cy="350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64"/>
              </a:lnSpc>
            </a:pPr>
            <a:r>
              <a:rPr lang="en-US" sz="8499" b="1">
                <a:solidFill>
                  <a:srgbClr val="003EA8"/>
                </a:solidFill>
                <a:latin typeface="Asap Bold"/>
                <a:ea typeface="Asap Bold"/>
                <a:cs typeface="Asap Bold"/>
                <a:sym typeface="Asap Bold"/>
              </a:rPr>
              <a:t>Em xin chân thành cảm ơn</a:t>
            </a:r>
          </a:p>
          <a:p>
            <a:pPr algn="ctr">
              <a:lnSpc>
                <a:spcPts val="14364"/>
              </a:lnSpc>
            </a:pPr>
            <a:r>
              <a:rPr lang="en-US" sz="8499" b="1">
                <a:solidFill>
                  <a:srgbClr val="003EA8"/>
                </a:solidFill>
                <a:latin typeface="Asap Bold"/>
                <a:ea typeface="Asap Bold"/>
                <a:cs typeface="Asap Bold"/>
                <a:sym typeface="Asap Bold"/>
              </a:rPr>
              <a:t>HỘI ĐỒNG ĐÃ THEO DÕI 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15604" y="1827536"/>
            <a:ext cx="7009645" cy="71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19"/>
              </a:lnSpc>
              <a:spcBef>
                <a:spcPct val="0"/>
              </a:spcBef>
            </a:pPr>
            <a:r>
              <a:rPr lang="en-US" sz="4399" b="1" spc="-8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TỔNG QUAN ĐỀ TÀI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4584065" y="-2006328"/>
            <a:ext cx="12467503" cy="14299655"/>
            <a:chOff x="0" y="0"/>
            <a:chExt cx="4683796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83796" cy="5372100"/>
            </a:xfrm>
            <a:custGeom>
              <a:avLst/>
              <a:gdLst/>
              <a:ahLst/>
              <a:cxnLst/>
              <a:rect l="l" t="t" r="r" b="b"/>
              <a:pathLst>
                <a:path w="4683796" h="5372100">
                  <a:moveTo>
                    <a:pt x="313312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133126" y="5372100"/>
                  </a:lnTo>
                  <a:lnTo>
                    <a:pt x="4683796" y="2686050"/>
                  </a:lnTo>
                  <a:lnTo>
                    <a:pt x="3133126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4054362"/>
            <a:ext cx="5816518" cy="1307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40"/>
              </a:lnSpc>
            </a:pPr>
            <a:r>
              <a:rPr lang="en-US" sz="7925" b="1">
                <a:solidFill>
                  <a:srgbClr val="FFFFFF"/>
                </a:solidFill>
                <a:latin typeface="Asap Bold"/>
                <a:ea typeface="Asap Bold"/>
                <a:cs typeface="Asap Bold"/>
                <a:sym typeface="Asap Bold"/>
              </a:rPr>
              <a:t>NỘI DUNG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289746" y="1683408"/>
            <a:ext cx="1598283" cy="1051526"/>
            <a:chOff x="0" y="0"/>
            <a:chExt cx="2131044" cy="1402035"/>
          </a:xfrm>
        </p:grpSpPr>
        <p:grpSp>
          <p:nvGrpSpPr>
            <p:cNvPr id="7" name="Group 7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289746" y="3639263"/>
            <a:ext cx="1598283" cy="1051526"/>
            <a:chOff x="0" y="0"/>
            <a:chExt cx="2131044" cy="1402035"/>
          </a:xfrm>
        </p:grpSpPr>
        <p:grpSp>
          <p:nvGrpSpPr>
            <p:cNvPr id="11" name="Group 11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304638" y="5595664"/>
            <a:ext cx="1598283" cy="1051526"/>
            <a:chOff x="0" y="0"/>
            <a:chExt cx="2131044" cy="1402035"/>
          </a:xfrm>
        </p:grpSpPr>
        <p:grpSp>
          <p:nvGrpSpPr>
            <p:cNvPr id="15" name="Group 15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304638" y="7552066"/>
            <a:ext cx="1598283" cy="1051526"/>
            <a:chOff x="0" y="0"/>
            <a:chExt cx="2131044" cy="1402035"/>
          </a:xfrm>
        </p:grpSpPr>
        <p:grpSp>
          <p:nvGrpSpPr>
            <p:cNvPr id="19" name="Group 19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04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583375" y="3777502"/>
            <a:ext cx="7704625" cy="71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19"/>
              </a:lnSpc>
              <a:spcBef>
                <a:spcPct val="0"/>
              </a:spcBef>
            </a:pPr>
            <a:r>
              <a:rPr lang="en-US" sz="4399" b="1" spc="-8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HIỆN THỰC HÓA NGHIÊN CỨU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15604" y="5739793"/>
            <a:ext cx="7704625" cy="71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19"/>
              </a:lnSpc>
              <a:spcBef>
                <a:spcPct val="0"/>
              </a:spcBef>
            </a:pPr>
            <a:r>
              <a:rPr lang="en-US" sz="4399" b="1" spc="-8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KẾT QUẢ NGHIÊN CỨU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715604" y="7887947"/>
            <a:ext cx="7704625" cy="71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19"/>
              </a:lnSpc>
              <a:spcBef>
                <a:spcPct val="0"/>
              </a:spcBef>
            </a:pPr>
            <a:r>
              <a:rPr lang="en-US" sz="4399" b="1" spc="-8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KẾT LUẬN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4722900" y="6954110"/>
            <a:ext cx="3890527" cy="3877310"/>
            <a:chOff x="0" y="0"/>
            <a:chExt cx="5187369" cy="5169747"/>
          </a:xfrm>
        </p:grpSpPr>
        <p:sp>
          <p:nvSpPr>
            <p:cNvPr id="26" name="Freeform 26"/>
            <p:cNvSpPr/>
            <p:nvPr/>
          </p:nvSpPr>
          <p:spPr>
            <a:xfrm>
              <a:off x="0" y="274757"/>
              <a:ext cx="5187369" cy="4894990"/>
            </a:xfrm>
            <a:custGeom>
              <a:avLst/>
              <a:gdLst/>
              <a:ahLst/>
              <a:cxnLst/>
              <a:rect l="l" t="t" r="r" b="b"/>
              <a:pathLst>
                <a:path w="5187369" h="4894990">
                  <a:moveTo>
                    <a:pt x="0" y="0"/>
                  </a:moveTo>
                  <a:lnTo>
                    <a:pt x="5187369" y="0"/>
                  </a:lnTo>
                  <a:lnTo>
                    <a:pt x="5187369" y="4894990"/>
                  </a:lnTo>
                  <a:lnTo>
                    <a:pt x="0" y="48949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 rot="-203414">
              <a:off x="997709" y="19962"/>
              <a:ext cx="705038" cy="1010807"/>
            </a:xfrm>
            <a:custGeom>
              <a:avLst/>
              <a:gdLst/>
              <a:ahLst/>
              <a:cxnLst/>
              <a:rect l="l" t="t" r="r" b="b"/>
              <a:pathLst>
                <a:path w="705038" h="1010807">
                  <a:moveTo>
                    <a:pt x="0" y="0"/>
                  </a:moveTo>
                  <a:lnTo>
                    <a:pt x="705038" y="0"/>
                  </a:lnTo>
                  <a:lnTo>
                    <a:pt x="705038" y="1010807"/>
                  </a:lnTo>
                  <a:lnTo>
                    <a:pt x="0" y="1010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8" name="Freeform 28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22852" y="20061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01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1055885" y="1028700"/>
            <a:ext cx="19343885" cy="13419821"/>
          </a:xfrm>
          <a:custGeom>
            <a:avLst/>
            <a:gdLst/>
            <a:ahLst/>
            <a:cxnLst/>
            <a:rect l="l" t="t" r="r" b="b"/>
            <a:pathLst>
              <a:path w="19343885" h="13419821">
                <a:moveTo>
                  <a:pt x="0" y="0"/>
                </a:moveTo>
                <a:lnTo>
                  <a:pt x="19343885" y="0"/>
                </a:lnTo>
                <a:lnTo>
                  <a:pt x="19343885" y="13419821"/>
                </a:lnTo>
                <a:lnTo>
                  <a:pt x="0" y="13419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903048" y="248241"/>
            <a:ext cx="8960677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TỔNG QUAN ĐỀ TÀI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64451" y="1550679"/>
            <a:ext cx="5159097" cy="830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1. Lý do chọn đề tài</a:t>
            </a:r>
          </a:p>
        </p:txBody>
      </p:sp>
      <p:sp>
        <p:nvSpPr>
          <p:cNvPr id="9" name="AutoShape 9"/>
          <p:cNvSpPr/>
          <p:nvPr/>
        </p:nvSpPr>
        <p:spPr>
          <a:xfrm>
            <a:off x="5998630" y="1240747"/>
            <a:ext cx="8244880" cy="52232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3219673" y="6636226"/>
            <a:ext cx="4139135" cy="134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E45653"/>
                </a:solidFill>
                <a:latin typeface="Asap Bold"/>
                <a:ea typeface="Asap Bold"/>
                <a:cs typeface="Asap Bold"/>
                <a:sym typeface="Asap Bold"/>
              </a:rPr>
              <a:t>Cần một công cụ tiện lợi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19673" y="8148067"/>
            <a:ext cx="4444808" cy="12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Hỗ trợ lựa chọn món ăn nhanh, tiện lợi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2287" y="4480384"/>
            <a:ext cx="4139135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4E88E7"/>
                </a:solidFill>
                <a:latin typeface="Asap Bold"/>
                <a:ea typeface="Asap Bold"/>
                <a:cs typeface="Asap Bold"/>
                <a:sym typeface="Asap Bold"/>
              </a:rPr>
              <a:t>Cuộc sống bận rộn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2287" y="5284121"/>
            <a:ext cx="4444808" cy="184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Cuộc sống hiện đại bận rộn → Ăn uống thiếu khoa học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19673" y="2359318"/>
            <a:ext cx="4039627" cy="134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BF63"/>
                </a:solidFill>
                <a:latin typeface="Asap Bold"/>
                <a:ea typeface="Asap Bold"/>
                <a:cs typeface="Asap Bold"/>
                <a:sym typeface="Asap Bold"/>
              </a:rPr>
              <a:t>Khó khăn chọn món ăn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19673" y="3776227"/>
            <a:ext cx="4444808" cy="184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Gặp khó khăn khi chọn món ăn chế biến dễ dàng, nhanh chóng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22852" y="20061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01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5998630" y="1240747"/>
            <a:ext cx="8244880" cy="52232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6415073" y="2161077"/>
            <a:ext cx="5618026" cy="8364395"/>
          </a:xfrm>
          <a:custGeom>
            <a:avLst/>
            <a:gdLst/>
            <a:ahLst/>
            <a:cxnLst/>
            <a:rect l="l" t="t" r="r" b="b"/>
            <a:pathLst>
              <a:path w="5618026" h="8364395">
                <a:moveTo>
                  <a:pt x="0" y="0"/>
                </a:moveTo>
                <a:lnTo>
                  <a:pt x="5618026" y="0"/>
                </a:lnTo>
                <a:lnTo>
                  <a:pt x="5618026" y="8364395"/>
                </a:lnTo>
                <a:lnTo>
                  <a:pt x="0" y="836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065" t="-8733" r="-52524" b="-635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903048" y="248241"/>
            <a:ext cx="8960677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TỔNG QUAN ĐỀ TÀI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24739" y="1347006"/>
            <a:ext cx="5914430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2. Mục tiêu nghiên cứu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07392" y="2437111"/>
            <a:ext cx="551266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BF63"/>
                </a:solidFill>
                <a:latin typeface="Asap Bold"/>
                <a:ea typeface="Asap Bold"/>
                <a:cs typeface="Asap Bold"/>
                <a:sym typeface="Asap Bold"/>
              </a:rPr>
              <a:t>Tìm kiếm và lọc thực phẩm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85776" y="3225366"/>
            <a:ext cx="427631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Xác định và chọn các món ăn phù hợp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5776" y="4877695"/>
            <a:ext cx="551266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DFC915"/>
                </a:solidFill>
                <a:latin typeface="Asap Bold"/>
                <a:ea typeface="Asap Bold"/>
                <a:cs typeface="Asap Bold"/>
                <a:sym typeface="Asap Bold"/>
              </a:rPr>
              <a:t>Cung cấp công thức chi tiết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64161" y="5665950"/>
            <a:ext cx="5516057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Cung cấp video hướng dẫn, nguyên liệu và các bước nấu ăn chi tiết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94888" y="7978910"/>
            <a:ext cx="5512666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914D"/>
                </a:solidFill>
                <a:latin typeface="Asap Bold"/>
                <a:ea typeface="Asap Bold"/>
                <a:cs typeface="Asap Bold"/>
                <a:sym typeface="Asap Bold"/>
              </a:rPr>
              <a:t>Thông tin dinh dưỡng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73273" y="8767165"/>
            <a:ext cx="5516057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Phân tích và trình bày giá trị dinh dưỡng của món ăn.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4431" y="2437111"/>
            <a:ext cx="5512666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A066CB"/>
                </a:solidFill>
                <a:latin typeface="Asap Bold"/>
                <a:ea typeface="Asap Bold"/>
                <a:cs typeface="Asap Bold"/>
                <a:sym typeface="Asap Bold"/>
              </a:rPr>
              <a:t>Theo dõi dinh dưỡng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2816" y="3225366"/>
            <a:ext cx="601127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Thông tin về tiêu thụ dinh dưỡng của bữa ăn theo ngày/ tuần/ tháng.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5125" y="5177991"/>
            <a:ext cx="5512666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E06F9F"/>
                </a:solidFill>
                <a:latin typeface="Asap Bold"/>
                <a:ea typeface="Asap Bold"/>
                <a:cs typeface="Asap Bold"/>
                <a:sym typeface="Asap Bold"/>
              </a:rPr>
              <a:t>Lập kế hoạch bữa ăn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73510" y="5966246"/>
            <a:ext cx="6011278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Dựa trên thực món ăn có sẵn người dùng lập thực đơn bữa ăn theo ngày/ tuần/ tháng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5125" y="8275800"/>
            <a:ext cx="5512666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E45653"/>
                </a:solidFill>
                <a:latin typeface="Asap Bold"/>
                <a:ea typeface="Asap Bold"/>
                <a:cs typeface="Asap Bold"/>
                <a:sym typeface="Asap Bold"/>
              </a:rPr>
              <a:t>Đánh giá công thức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73510" y="9064055"/>
            <a:ext cx="601127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Người dùng phản hồi về món ăn.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22852" y="20061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01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5998630" y="1240747"/>
            <a:ext cx="8244880" cy="52232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986159" y="1806429"/>
            <a:ext cx="14905252" cy="8628308"/>
          </a:xfrm>
          <a:custGeom>
            <a:avLst/>
            <a:gdLst/>
            <a:ahLst/>
            <a:cxnLst/>
            <a:rect l="l" t="t" r="r" b="b"/>
            <a:pathLst>
              <a:path w="14905252" h="8628308">
                <a:moveTo>
                  <a:pt x="0" y="0"/>
                </a:moveTo>
                <a:lnTo>
                  <a:pt x="14905253" y="0"/>
                </a:lnTo>
                <a:lnTo>
                  <a:pt x="14905253" y="8628308"/>
                </a:lnTo>
                <a:lnTo>
                  <a:pt x="0" y="8628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903048" y="248241"/>
            <a:ext cx="8960677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TỔNG QUAN ĐỀ TÀI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37602" y="1347006"/>
            <a:ext cx="5602367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3. Công nghệ sử dụng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22451" y="24563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02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5098228" y="1285767"/>
            <a:ext cx="11734900" cy="11396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837851" y="2266199"/>
            <a:ext cx="13467679" cy="7642908"/>
          </a:xfrm>
          <a:custGeom>
            <a:avLst/>
            <a:gdLst/>
            <a:ahLst/>
            <a:cxnLst/>
            <a:rect l="l" t="t" r="r" b="b"/>
            <a:pathLst>
              <a:path w="13467679" h="7642908">
                <a:moveTo>
                  <a:pt x="0" y="0"/>
                </a:moveTo>
                <a:lnTo>
                  <a:pt x="13467679" y="0"/>
                </a:lnTo>
                <a:lnTo>
                  <a:pt x="13467679" y="7642908"/>
                </a:lnTo>
                <a:lnTo>
                  <a:pt x="0" y="764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02646" y="293261"/>
            <a:ext cx="11594351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HIỆN THỰC HÓA NGHIÊN CỨU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141294" y="1423885"/>
            <a:ext cx="7430918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Mô hình quan hệ dữ liệu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4753" y="29065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03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5760530" y="1278400"/>
            <a:ext cx="8741246" cy="52386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737587" y="2479209"/>
            <a:ext cx="15376365" cy="7284553"/>
          </a:xfrm>
          <a:custGeom>
            <a:avLst/>
            <a:gdLst/>
            <a:ahLst/>
            <a:cxnLst/>
            <a:rect l="l" t="t" r="r" b="b"/>
            <a:pathLst>
              <a:path w="15376365" h="7284553">
                <a:moveTo>
                  <a:pt x="0" y="0"/>
                </a:moveTo>
                <a:lnTo>
                  <a:pt x="15376365" y="0"/>
                </a:lnTo>
                <a:lnTo>
                  <a:pt x="15376365" y="7284553"/>
                </a:lnTo>
                <a:lnTo>
                  <a:pt x="0" y="7284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64949" y="338281"/>
            <a:ext cx="11594351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KẾT QUẢ NGHIÊN CỨU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549654" y="1465113"/>
            <a:ext cx="7430918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Giao diện người dùng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4753" y="29065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03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5760530" y="1278400"/>
            <a:ext cx="8741246" cy="52386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08428" y="2574459"/>
            <a:ext cx="16871144" cy="5694011"/>
          </a:xfrm>
          <a:custGeom>
            <a:avLst/>
            <a:gdLst/>
            <a:ahLst/>
            <a:cxnLst/>
            <a:rect l="l" t="t" r="r" b="b"/>
            <a:pathLst>
              <a:path w="16871144" h="5694011">
                <a:moveTo>
                  <a:pt x="0" y="0"/>
                </a:moveTo>
                <a:lnTo>
                  <a:pt x="16871144" y="0"/>
                </a:lnTo>
                <a:lnTo>
                  <a:pt x="16871144" y="5694011"/>
                </a:lnTo>
                <a:lnTo>
                  <a:pt x="0" y="5694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64949" y="338281"/>
            <a:ext cx="11594351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KẾT QUẢ NGHIÊN CỨU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002" y="1465113"/>
            <a:ext cx="5450034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Giao diện quản trị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4753" y="290656"/>
            <a:ext cx="1598283" cy="1051526"/>
            <a:chOff x="0" y="0"/>
            <a:chExt cx="2131044" cy="140203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2131044" cy="1402035"/>
              <a:chOff x="0" y="0"/>
              <a:chExt cx="8165404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6540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8165403" h="5372100">
                    <a:moveTo>
                      <a:pt x="6614733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614733" y="5372100"/>
                    </a:lnTo>
                    <a:lnTo>
                      <a:pt x="8165403" y="2686050"/>
                    </a:lnTo>
                    <a:lnTo>
                      <a:pt x="6614733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68952" y="219594"/>
              <a:ext cx="1193140" cy="877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9"/>
                </a:lnSpc>
                <a:spcBef>
                  <a:spcPct val="0"/>
                </a:spcBef>
              </a:pPr>
              <a:r>
                <a:rPr lang="en-US" sz="3935" b="1" spc="-78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04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5760530" y="1278400"/>
            <a:ext cx="8741246" cy="52386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279882" y="104775"/>
            <a:ext cx="14488259" cy="10721312"/>
          </a:xfrm>
          <a:custGeom>
            <a:avLst/>
            <a:gdLst/>
            <a:ahLst/>
            <a:cxnLst/>
            <a:rect l="l" t="t" r="r" b="b"/>
            <a:pathLst>
              <a:path w="14488259" h="10721312">
                <a:moveTo>
                  <a:pt x="0" y="0"/>
                </a:moveTo>
                <a:lnTo>
                  <a:pt x="14488259" y="0"/>
                </a:lnTo>
                <a:lnTo>
                  <a:pt x="14488259" y="10721312"/>
                </a:lnTo>
                <a:lnTo>
                  <a:pt x="0" y="10721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64949" y="338281"/>
            <a:ext cx="11594351" cy="940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77"/>
              </a:lnSpc>
              <a:spcBef>
                <a:spcPct val="0"/>
              </a:spcBef>
            </a:pPr>
            <a:r>
              <a:rPr lang="en-US" sz="65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KẾT LUẬN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909815" y="1375073"/>
            <a:ext cx="7430918" cy="8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Kết quả đạt được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416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Asap Bold</vt:lpstr>
      <vt:lpstr>Calibri</vt:lpstr>
      <vt:lpstr>Noto Serif Display</vt:lpstr>
      <vt:lpstr>Asap Medium</vt:lpstr>
      <vt:lpstr>Asap Italics</vt:lpstr>
      <vt:lpstr>Asap</vt:lpstr>
      <vt:lpstr>Asap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khóa luận</dc:title>
  <cp:lastModifiedBy>Ngọc Hân</cp:lastModifiedBy>
  <cp:revision>2</cp:revision>
  <dcterms:created xsi:type="dcterms:W3CDTF">2006-08-16T00:00:00Z</dcterms:created>
  <dcterms:modified xsi:type="dcterms:W3CDTF">2025-07-06T22:25:56Z</dcterms:modified>
  <dc:identifier>DAGsR3TtcS4</dc:identifier>
</cp:coreProperties>
</file>