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7772400" cx="10058400"/>
  <p:notesSz cx="10058400" cy="7772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098BED-6579-448F-981C-B62C6EEDB34E}">
  <a:tblStyle styleId="{21098BED-6579-448F-981C-B62C6EEDB34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81345EC-F5B2-46D4-A11C-8F6361201B09}"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59275" cy="3889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97538" y="0"/>
            <a:ext cx="4359275" cy="3889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383463"/>
            <a:ext cx="4359275" cy="3889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4: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Đọc các ký tự được gõ vào từ bàn phím</a:t>
            </a:r>
            <a:endParaRPr/>
          </a:p>
          <a:p>
            <a:pPr indent="0" lvl="0" marL="0" rtl="0" algn="l">
              <a:spcBef>
                <a:spcPts val="0"/>
              </a:spcBef>
              <a:spcAft>
                <a:spcPts val="0"/>
              </a:spcAft>
              <a:buNone/>
            </a:pPr>
            <a:r>
              <a:rPr lang="en-US"/>
              <a:t>Căn cứ vào xâu định dạng, chuyển thông tin đã nhập sang kiểu dữ liệu phù hợp</a:t>
            </a:r>
            <a:endParaRPr/>
          </a:p>
          <a:p>
            <a:pPr indent="0" lvl="0" marL="0" rtl="0" algn="l">
              <a:spcBef>
                <a:spcPts val="0"/>
              </a:spcBef>
              <a:spcAft>
                <a:spcPts val="0"/>
              </a:spcAft>
              <a:buNone/>
            </a:pPr>
            <a:r>
              <a:rPr lang="en-US"/>
              <a:t>Gán những giá trị vừa nhập vào các biến tương ứng trong DS_dia_chi</a:t>
            </a:r>
            <a:endParaRPr/>
          </a:p>
          <a:p>
            <a:pPr indent="0" lvl="0" marL="0" rtl="0" algn="l">
              <a:spcBef>
                <a:spcPts val="0"/>
              </a:spcBef>
              <a:spcAft>
                <a:spcPts val="0"/>
              </a:spcAft>
              <a:buNone/>
            </a:pPr>
            <a:r>
              <a:t/>
            </a:r>
            <a:endParaRPr/>
          </a:p>
        </p:txBody>
      </p:sp>
      <p:sp>
        <p:nvSpPr>
          <p:cNvPr id="291" name="Google Shape;291;p24: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7: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8: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0: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33: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thiếu dấu &amp;</a:t>
            </a:r>
            <a:endParaRPr/>
          </a:p>
          <a:p>
            <a:pPr indent="0" lvl="0" marL="0" rtl="0" algn="l">
              <a:spcBef>
                <a:spcPts val="0"/>
              </a:spcBef>
              <a:spcAft>
                <a:spcPts val="0"/>
              </a:spcAft>
              <a:buNone/>
            </a:pPr>
            <a:r>
              <a:rPr lang="en-US"/>
              <a:t>B sai kiểu</a:t>
            </a:r>
            <a:endParaRPr/>
          </a:p>
          <a:p>
            <a:pPr indent="0" lvl="0" marL="0" rtl="0" algn="l">
              <a:spcBef>
                <a:spcPts val="0"/>
              </a:spcBef>
              <a:spcAft>
                <a:spcPts val="0"/>
              </a:spcAft>
              <a:buNone/>
            </a:pPr>
            <a:r>
              <a:rPr lang="en-US"/>
              <a:t>D chưa khai báo</a:t>
            </a:r>
            <a:endParaRPr/>
          </a:p>
        </p:txBody>
      </p:sp>
      <p:sp>
        <p:nvSpPr>
          <p:cNvPr id="358" name="Google Shape;358;p33: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4: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5: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7: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3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Hàm scanf() cho rằng mọi kí tự có trong bộ đệm của thiết bị vào chuẩn đều là hợp lệ, kể cả các kí tự tab, xuống dòng hay dấu cách</a:t>
            </a:r>
            <a:endParaRPr/>
          </a:p>
          <a:p>
            <a:pPr indent="0" lvl="0" marL="0" rtl="0" algn="l">
              <a:spcBef>
                <a:spcPts val="0"/>
              </a:spcBef>
              <a:spcAft>
                <a:spcPts val="0"/>
              </a:spcAft>
              <a:buNone/>
            </a:pPr>
            <a:r>
              <a:t/>
            </a:r>
            <a:endParaRPr/>
          </a:p>
        </p:txBody>
      </p:sp>
      <p:sp>
        <p:nvSpPr>
          <p:cNvPr id="397" name="Google Shape;397;p3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9: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0: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4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Các kí tự thông thường: </a:t>
            </a:r>
            <a:endParaRPr/>
          </a:p>
          <a:p>
            <a:pPr indent="0" lvl="0" marL="0" rtl="0" algn="l">
              <a:spcBef>
                <a:spcPts val="0"/>
              </a:spcBef>
              <a:spcAft>
                <a:spcPts val="0"/>
              </a:spcAft>
              <a:buNone/>
            </a:pPr>
            <a:r>
              <a:rPr lang="en-US"/>
              <a:t>Được hiển thị ra màn hình.</a:t>
            </a:r>
            <a:endParaRPr/>
          </a:p>
          <a:p>
            <a:pPr indent="0" lvl="0" marL="0" rtl="0" algn="l">
              <a:spcBef>
                <a:spcPts val="0"/>
              </a:spcBef>
              <a:spcAft>
                <a:spcPts val="0"/>
              </a:spcAft>
              <a:buNone/>
            </a:pPr>
            <a:r>
              <a:rPr lang="en-US"/>
              <a:t>Các kí tự điều khiển: </a:t>
            </a:r>
            <a:endParaRPr/>
          </a:p>
          <a:p>
            <a:pPr indent="0" lvl="0" marL="0" rtl="0" algn="l">
              <a:spcBef>
                <a:spcPts val="0"/>
              </a:spcBef>
              <a:spcAft>
                <a:spcPts val="0"/>
              </a:spcAft>
              <a:buNone/>
            </a:pPr>
            <a:r>
              <a:rPr lang="en-US"/>
              <a:t>Dùng để tạo các hiệu ứng hiển thị đặc biệt như xuống dòng (‘\n’)..</a:t>
            </a:r>
            <a:endParaRPr/>
          </a:p>
          <a:p>
            <a:pPr indent="0" lvl="0" marL="0" rtl="0" algn="l">
              <a:spcBef>
                <a:spcPts val="0"/>
              </a:spcBef>
              <a:spcAft>
                <a:spcPts val="0"/>
              </a:spcAft>
              <a:buNone/>
            </a:pPr>
            <a:r>
              <a:rPr lang="en-US"/>
              <a:t>Các nhóm kí tự định dạng: </a:t>
            </a:r>
            <a:endParaRPr/>
          </a:p>
          <a:p>
            <a:pPr indent="0" lvl="0" marL="0" rtl="0" algn="l">
              <a:spcBef>
                <a:spcPts val="0"/>
              </a:spcBef>
              <a:spcAft>
                <a:spcPts val="0"/>
              </a:spcAft>
              <a:buNone/>
            </a:pPr>
            <a:r>
              <a:rPr lang="en-US"/>
              <a:t>Xác định quy cách hiển thị các tham số trong phần danh_sach_tham_so.</a:t>
            </a:r>
            <a:endParaRPr/>
          </a:p>
          <a:p>
            <a:pPr indent="0" lvl="0" marL="0" rtl="0" algn="l">
              <a:spcBef>
                <a:spcPts val="0"/>
              </a:spcBef>
              <a:spcAft>
                <a:spcPts val="0"/>
              </a:spcAft>
              <a:buNone/>
            </a:pPr>
            <a:r>
              <a:t/>
            </a:r>
            <a:endParaRPr/>
          </a:p>
        </p:txBody>
      </p:sp>
      <p:sp>
        <p:nvSpPr>
          <p:cNvPr id="164" name="Google Shape;164;p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71" name="Google Shape;171;p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9: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 được biểu diễn 4048F5C3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obj">
  <p:cSld name="OBJECT">
    <p:spTree>
      <p:nvGrpSpPr>
        <p:cNvPr id="15" name="Shape 15"/>
        <p:cNvGrpSpPr/>
        <p:nvPr/>
      </p:nvGrpSpPr>
      <p:grpSpPr>
        <a:xfrm>
          <a:off x="0" y="0"/>
          <a:ext cx="0" cy="0"/>
          <a:chOff x="0" y="0"/>
          <a:chExt cx="0" cy="0"/>
        </a:xfrm>
      </p:grpSpPr>
      <p:sp>
        <p:nvSpPr>
          <p:cNvPr id="16" name="Google Shape;16;p2"/>
          <p:cNvSpPr txBox="1"/>
          <p:nvPr>
            <p:ph type="ctrTitle"/>
          </p:nvPr>
        </p:nvSpPr>
        <p:spPr>
          <a:xfrm>
            <a:off x="3257802" y="2959098"/>
            <a:ext cx="3542794" cy="696595"/>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4840"/>
              <a:buFont typeface="Times New Roman"/>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lnSpc>
                <a:spcPct val="90000"/>
              </a:lnSpc>
              <a:spcBef>
                <a:spcPts val="1100"/>
              </a:spcBef>
              <a:spcAft>
                <a:spcPts val="0"/>
              </a:spcAft>
              <a:buClr>
                <a:schemeClr val="dk1"/>
              </a:buClr>
              <a:buSzPts val="3080"/>
              <a:buChar char="•"/>
              <a:defRPr/>
            </a:lvl1pPr>
            <a:lvl2pPr lvl="1" algn="l">
              <a:lnSpc>
                <a:spcPct val="90000"/>
              </a:lnSpc>
              <a:spcBef>
                <a:spcPts val="550"/>
              </a:spcBef>
              <a:spcAft>
                <a:spcPts val="0"/>
              </a:spcAft>
              <a:buClr>
                <a:schemeClr val="dk1"/>
              </a:buClr>
              <a:buSzPts val="1800"/>
              <a:buChar char="•"/>
              <a:defRPr/>
            </a:lvl2pPr>
            <a:lvl3pPr lvl="2" algn="l">
              <a:lnSpc>
                <a:spcPct val="90000"/>
              </a:lnSpc>
              <a:spcBef>
                <a:spcPts val="550"/>
              </a:spcBef>
              <a:spcAft>
                <a:spcPts val="0"/>
              </a:spcAft>
              <a:buClr>
                <a:schemeClr val="dk1"/>
              </a:buClr>
              <a:buSzPts val="1800"/>
              <a:buChar char="•"/>
              <a:defRPr/>
            </a:lvl3pPr>
            <a:lvl4pPr lvl="3" algn="l">
              <a:lnSpc>
                <a:spcPct val="90000"/>
              </a:lnSpc>
              <a:spcBef>
                <a:spcPts val="550"/>
              </a:spcBef>
              <a:spcAft>
                <a:spcPts val="0"/>
              </a:spcAft>
              <a:buClr>
                <a:schemeClr val="dk1"/>
              </a:buClr>
              <a:buSzPts val="1800"/>
              <a:buChar char="•"/>
              <a:defRPr/>
            </a:lvl4pPr>
            <a:lvl5pPr lvl="4" algn="l">
              <a:lnSpc>
                <a:spcPct val="90000"/>
              </a:lnSpc>
              <a:spcBef>
                <a:spcPts val="550"/>
              </a:spcBef>
              <a:spcAft>
                <a:spcPts val="0"/>
              </a:spcAft>
              <a:buClr>
                <a:schemeClr val="dk1"/>
              </a:buClr>
              <a:buSzPts val="1800"/>
              <a:buChar char="•"/>
              <a:defRPr/>
            </a:lvl5pPr>
            <a:lvl6pPr lvl="5" algn="l">
              <a:lnSpc>
                <a:spcPct val="90000"/>
              </a:lnSpc>
              <a:spcBef>
                <a:spcPts val="550"/>
              </a:spcBef>
              <a:spcAft>
                <a:spcPts val="0"/>
              </a:spcAft>
              <a:buClr>
                <a:schemeClr val="dk1"/>
              </a:buClr>
              <a:buSzPts val="1800"/>
              <a:buChar char="•"/>
              <a:defRPr/>
            </a:lvl6pPr>
            <a:lvl7pPr lvl="6" algn="l">
              <a:lnSpc>
                <a:spcPct val="90000"/>
              </a:lnSpc>
              <a:spcBef>
                <a:spcPts val="550"/>
              </a:spcBef>
              <a:spcAft>
                <a:spcPts val="0"/>
              </a:spcAft>
              <a:buClr>
                <a:schemeClr val="dk1"/>
              </a:buClr>
              <a:buSzPts val="1800"/>
              <a:buChar char="•"/>
              <a:defRPr/>
            </a:lvl7pPr>
            <a:lvl8pPr lvl="7" algn="l">
              <a:lnSpc>
                <a:spcPct val="90000"/>
              </a:lnSpc>
              <a:spcBef>
                <a:spcPts val="550"/>
              </a:spcBef>
              <a:spcAft>
                <a:spcPts val="0"/>
              </a:spcAft>
              <a:buClr>
                <a:schemeClr val="dk1"/>
              </a:buClr>
              <a:buSzPts val="1800"/>
              <a:buChar char="•"/>
              <a:defRPr/>
            </a:lvl8pPr>
            <a:lvl9pPr lvl="8" algn="l">
              <a:lnSpc>
                <a:spcPct val="90000"/>
              </a:lnSpc>
              <a:spcBef>
                <a:spcPts val="550"/>
              </a:spcBef>
              <a:spcAft>
                <a:spcPts val="0"/>
              </a:spcAft>
              <a:buClr>
                <a:schemeClr val="dk1"/>
              </a:buClr>
              <a:buSzPts val="1800"/>
              <a:buChar char="•"/>
              <a:defRPr/>
            </a:lvl9pPr>
          </a:lstStyle>
          <a:p/>
        </p:txBody>
      </p:sp>
      <p:sp>
        <p:nvSpPr>
          <p:cNvPr id="18" name="Google Shape;18;p2"/>
          <p:cNvSpPr txBox="1"/>
          <p:nvPr>
            <p:ph idx="11" type="ftr"/>
          </p:nvPr>
        </p:nvSpPr>
        <p:spPr>
          <a:xfrm>
            <a:off x="4826635" y="7290224"/>
            <a:ext cx="3310890" cy="413808"/>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0" type="dt"/>
          </p:nvPr>
        </p:nvSpPr>
        <p:spPr>
          <a:xfrm>
            <a:off x="8137525" y="6937587"/>
            <a:ext cx="1229360" cy="3130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320" u="none" cap="none" strike="noStrike">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1"/>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840"/>
              <a:buFont typeface="Times New Roman"/>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73" name="Shape 73"/>
        <p:cNvGrpSpPr/>
        <p:nvPr/>
      </p:nvGrpSpPr>
      <p:grpSpPr>
        <a:xfrm>
          <a:off x="0" y="0"/>
          <a:ext cx="0" cy="0"/>
          <a:chOff x="0" y="0"/>
          <a:chExt cx="0" cy="0"/>
        </a:xfrm>
      </p:grpSpPr>
      <p:sp>
        <p:nvSpPr>
          <p:cNvPr id="74" name="Google Shape;74;p12"/>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3"/>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14"/>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85" name="Shape 85"/>
        <p:cNvGrpSpPr/>
        <p:nvPr/>
      </p:nvGrpSpPr>
      <p:grpSpPr>
        <a:xfrm>
          <a:off x="0" y="0"/>
          <a:ext cx="0" cy="0"/>
          <a:chOff x="0" y="0"/>
          <a:chExt cx="0" cy="0"/>
        </a:xfrm>
      </p:grpSpPr>
      <p:sp>
        <p:nvSpPr>
          <p:cNvPr id="86" name="Google Shape;86;p15"/>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Times New Roman"/>
              <a:buNone/>
              <a:defRPr sz="3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5"/>
          <p:cNvSpPr txBox="1"/>
          <p:nvPr>
            <p:ph idx="1" type="body"/>
          </p:nvPr>
        </p:nvSpPr>
        <p:spPr>
          <a:xfrm>
            <a:off x="4276130" y="518161"/>
            <a:ext cx="5092065" cy="6124364"/>
          </a:xfrm>
          <a:prstGeom prst="rect">
            <a:avLst/>
          </a:prstGeom>
          <a:noFill/>
          <a:ln>
            <a:noFill/>
          </a:ln>
        </p:spPr>
        <p:txBody>
          <a:bodyPr anchorCtr="0" anchor="t" bIns="45700" lIns="91425" spcFirstLastPara="1" rIns="91425" wrap="square" tIns="45700">
            <a:normAutofit/>
          </a:bodyPr>
          <a:lstStyle>
            <a:lvl1pPr indent="-452119" lvl="0" marL="457200" algn="l">
              <a:lnSpc>
                <a:spcPct val="90000"/>
              </a:lnSpc>
              <a:spcBef>
                <a:spcPts val="1100"/>
              </a:spcBef>
              <a:spcAft>
                <a:spcPts val="0"/>
              </a:spcAft>
              <a:buClr>
                <a:schemeClr val="dk1"/>
              </a:buClr>
              <a:buSzPts val="3520"/>
              <a:buChar char="•"/>
              <a:defRPr sz="3520"/>
            </a:lvl1pPr>
            <a:lvl2pPr indent="-424180" lvl="1" marL="914400" algn="l">
              <a:lnSpc>
                <a:spcPct val="90000"/>
              </a:lnSpc>
              <a:spcBef>
                <a:spcPts val="550"/>
              </a:spcBef>
              <a:spcAft>
                <a:spcPts val="0"/>
              </a:spcAft>
              <a:buClr>
                <a:schemeClr val="dk1"/>
              </a:buClr>
              <a:buSzPts val="3080"/>
              <a:buChar char="•"/>
              <a:defRPr sz="3080"/>
            </a:lvl2pPr>
            <a:lvl3pPr indent="-396239" lvl="2" marL="1371600" algn="l">
              <a:lnSpc>
                <a:spcPct val="90000"/>
              </a:lnSpc>
              <a:spcBef>
                <a:spcPts val="550"/>
              </a:spcBef>
              <a:spcAft>
                <a:spcPts val="0"/>
              </a:spcAft>
              <a:buClr>
                <a:schemeClr val="dk1"/>
              </a:buClr>
              <a:buSzPts val="2640"/>
              <a:buChar char="•"/>
              <a:defRPr sz="2640"/>
            </a:lvl3pPr>
            <a:lvl4pPr indent="-368300" lvl="3" marL="1828800" algn="l">
              <a:lnSpc>
                <a:spcPct val="90000"/>
              </a:lnSpc>
              <a:spcBef>
                <a:spcPts val="550"/>
              </a:spcBef>
              <a:spcAft>
                <a:spcPts val="0"/>
              </a:spcAft>
              <a:buClr>
                <a:schemeClr val="dk1"/>
              </a:buClr>
              <a:buSzPts val="2200"/>
              <a:buChar char="•"/>
              <a:defRPr sz="2200"/>
            </a:lvl4pPr>
            <a:lvl5pPr indent="-368300" lvl="4" marL="2286000" algn="l">
              <a:lnSpc>
                <a:spcPct val="90000"/>
              </a:lnSpc>
              <a:spcBef>
                <a:spcPts val="550"/>
              </a:spcBef>
              <a:spcAft>
                <a:spcPts val="0"/>
              </a:spcAft>
              <a:buClr>
                <a:schemeClr val="dk1"/>
              </a:buClr>
              <a:buSzPts val="2200"/>
              <a:buChar char="•"/>
              <a:defRPr sz="2200"/>
            </a:lvl5pPr>
            <a:lvl6pPr indent="-368300" lvl="5" marL="2743200" algn="l">
              <a:lnSpc>
                <a:spcPct val="90000"/>
              </a:lnSpc>
              <a:spcBef>
                <a:spcPts val="550"/>
              </a:spcBef>
              <a:spcAft>
                <a:spcPts val="0"/>
              </a:spcAft>
              <a:buClr>
                <a:schemeClr val="dk1"/>
              </a:buClr>
              <a:buSzPts val="2200"/>
              <a:buChar char="•"/>
              <a:defRPr sz="2200"/>
            </a:lvl6pPr>
            <a:lvl7pPr indent="-368300" lvl="6" marL="3200400" algn="l">
              <a:lnSpc>
                <a:spcPct val="90000"/>
              </a:lnSpc>
              <a:spcBef>
                <a:spcPts val="550"/>
              </a:spcBef>
              <a:spcAft>
                <a:spcPts val="0"/>
              </a:spcAft>
              <a:buClr>
                <a:schemeClr val="dk1"/>
              </a:buClr>
              <a:buSzPts val="2200"/>
              <a:buChar char="•"/>
              <a:defRPr sz="2200"/>
            </a:lvl7pPr>
            <a:lvl8pPr indent="-368300" lvl="7" marL="3657600" algn="l">
              <a:lnSpc>
                <a:spcPct val="90000"/>
              </a:lnSpc>
              <a:spcBef>
                <a:spcPts val="550"/>
              </a:spcBef>
              <a:spcAft>
                <a:spcPts val="0"/>
              </a:spcAft>
              <a:buClr>
                <a:schemeClr val="dk1"/>
              </a:buClr>
              <a:buSzPts val="2200"/>
              <a:buChar char="•"/>
              <a:defRPr sz="2200"/>
            </a:lvl8pPr>
            <a:lvl9pPr indent="-368300" lvl="8" marL="4114800" algn="l">
              <a:lnSpc>
                <a:spcPct val="90000"/>
              </a:lnSpc>
              <a:spcBef>
                <a:spcPts val="550"/>
              </a:spcBef>
              <a:spcAft>
                <a:spcPts val="0"/>
              </a:spcAft>
              <a:buClr>
                <a:schemeClr val="dk1"/>
              </a:buClr>
              <a:buSzPts val="2200"/>
              <a:buChar char="•"/>
              <a:defRPr sz="2200"/>
            </a:lvl9pPr>
          </a:lstStyle>
          <a:p/>
        </p:txBody>
      </p:sp>
      <p:sp>
        <p:nvSpPr>
          <p:cNvPr id="88" name="Google Shape;88;p15"/>
          <p:cNvSpPr txBox="1"/>
          <p:nvPr>
            <p:ph idx="2"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89" name="Google Shape;89;p15"/>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5"/>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5"/>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92" name="Shape 92"/>
        <p:cNvGrpSpPr/>
        <p:nvPr/>
      </p:nvGrpSpPr>
      <p:grpSpPr>
        <a:xfrm>
          <a:off x="0" y="0"/>
          <a:ext cx="0" cy="0"/>
          <a:chOff x="0" y="0"/>
          <a:chExt cx="0" cy="0"/>
        </a:xfrm>
      </p:grpSpPr>
      <p:sp>
        <p:nvSpPr>
          <p:cNvPr id="93" name="Google Shape;93;p16"/>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Times New Roman"/>
              <a:buNone/>
              <a:defRPr sz="3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6"/>
          <p:cNvSpPr/>
          <p:nvPr>
            <p:ph idx="2" type="pic"/>
          </p:nvPr>
        </p:nvSpPr>
        <p:spPr>
          <a:xfrm>
            <a:off x="4276130" y="518161"/>
            <a:ext cx="5092065" cy="6124364"/>
          </a:xfrm>
          <a:prstGeom prst="rect">
            <a:avLst/>
          </a:prstGeom>
          <a:noFill/>
          <a:ln>
            <a:noFill/>
          </a:ln>
        </p:spPr>
      </p:sp>
      <p:sp>
        <p:nvSpPr>
          <p:cNvPr id="95" name="Google Shape;95;p16"/>
          <p:cNvSpPr txBox="1"/>
          <p:nvPr>
            <p:ph idx="1"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96" name="Google Shape;96;p16"/>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6"/>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6"/>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99" name="Shape 99"/>
        <p:cNvGrpSpPr/>
        <p:nvPr/>
      </p:nvGrpSpPr>
      <p:grpSpPr>
        <a:xfrm>
          <a:off x="0" y="0"/>
          <a:ext cx="0" cy="0"/>
          <a:chOff x="0" y="0"/>
          <a:chExt cx="0" cy="0"/>
        </a:xfrm>
      </p:grpSpPr>
      <p:sp>
        <p:nvSpPr>
          <p:cNvPr id="100" name="Google Shape;100;p17"/>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7"/>
          <p:cNvSpPr txBox="1"/>
          <p:nvPr>
            <p:ph idx="1" type="body"/>
          </p:nvPr>
        </p:nvSpPr>
        <p:spPr>
          <a:xfrm rot="5400000">
            <a:off x="2501371" y="32492"/>
            <a:ext cx="5055659" cy="86753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02" name="Google Shape;102;p17"/>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7"/>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7"/>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105" name="Shape 105"/>
        <p:cNvGrpSpPr/>
        <p:nvPr/>
      </p:nvGrpSpPr>
      <p:grpSpPr>
        <a:xfrm>
          <a:off x="0" y="0"/>
          <a:ext cx="0" cy="0"/>
          <a:chOff x="0" y="0"/>
          <a:chExt cx="0" cy="0"/>
        </a:xfrm>
      </p:grpSpPr>
      <p:sp>
        <p:nvSpPr>
          <p:cNvPr id="106" name="Google Shape;106;p18"/>
          <p:cNvSpPr txBox="1"/>
          <p:nvPr>
            <p:ph type="title"/>
          </p:nvPr>
        </p:nvSpPr>
        <p:spPr>
          <a:xfrm rot="5400000">
            <a:off x="4989089" y="2622762"/>
            <a:ext cx="6586750" cy="21688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8"/>
          <p:cNvSpPr txBox="1"/>
          <p:nvPr>
            <p:ph idx="1" type="body"/>
          </p:nvPr>
        </p:nvSpPr>
        <p:spPr>
          <a:xfrm rot="5400000">
            <a:off x="588539" y="516784"/>
            <a:ext cx="6586750" cy="63807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08" name="Google Shape;108;p18"/>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8"/>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8"/>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p:cSld name="Tiêu đề và Nội dung">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691515" y="166421"/>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91515" y="1806364"/>
            <a:ext cx="8675370" cy="508084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24" name="Google Shape;24;p3"/>
          <p:cNvSpPr txBox="1"/>
          <p:nvPr>
            <p:ph idx="10" type="dt"/>
          </p:nvPr>
        </p:nvSpPr>
        <p:spPr>
          <a:xfrm>
            <a:off x="7103745" y="6960078"/>
            <a:ext cx="2263140" cy="41380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6" name="Shape 26"/>
        <p:cNvGrpSpPr/>
        <p:nvPr/>
      </p:nvGrpSpPr>
      <p:grpSpPr>
        <a:xfrm>
          <a:off x="0" y="0"/>
          <a:ext cx="0" cy="0"/>
          <a:chOff x="0" y="0"/>
          <a:chExt cx="0" cy="0"/>
        </a:xfrm>
      </p:grpSpPr>
      <p:sp>
        <p:nvSpPr>
          <p:cNvPr id="27" name="Google Shape;27;p4"/>
          <p:cNvSpPr txBox="1"/>
          <p:nvPr>
            <p:ph type="title"/>
          </p:nvPr>
        </p:nvSpPr>
        <p:spPr>
          <a:xfrm>
            <a:off x="0" y="431800"/>
            <a:ext cx="10058400" cy="5613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320" u="none" cap="none" strike="noStrike">
                <a:solidFill>
                  <a:srgbClr val="595959"/>
                </a:solidFill>
                <a:latin typeface="Calibri"/>
                <a:ea typeface="Calibri"/>
                <a:cs typeface="Calibri"/>
                <a:sym typeface="Calibri"/>
              </a:defRPr>
            </a:lvl1pPr>
            <a:lvl2pPr indent="0" lvl="1" marL="0" marR="0" algn="r">
              <a:spcBef>
                <a:spcPts val="0"/>
              </a:spcBef>
              <a:buNone/>
              <a:defRPr b="0" i="0" sz="1320" u="none" cap="none" strike="noStrike">
                <a:solidFill>
                  <a:srgbClr val="595959"/>
                </a:solidFill>
                <a:latin typeface="Calibri"/>
                <a:ea typeface="Calibri"/>
                <a:cs typeface="Calibri"/>
                <a:sym typeface="Calibri"/>
              </a:defRPr>
            </a:lvl2pPr>
            <a:lvl3pPr indent="0" lvl="2" marL="0" marR="0" algn="r">
              <a:spcBef>
                <a:spcPts val="0"/>
              </a:spcBef>
              <a:buNone/>
              <a:defRPr b="0" i="0" sz="1320" u="none" cap="none" strike="noStrike">
                <a:solidFill>
                  <a:srgbClr val="595959"/>
                </a:solidFill>
                <a:latin typeface="Calibri"/>
                <a:ea typeface="Calibri"/>
                <a:cs typeface="Calibri"/>
                <a:sym typeface="Calibri"/>
              </a:defRPr>
            </a:lvl3pPr>
            <a:lvl4pPr indent="0" lvl="3" marL="0" marR="0" algn="r">
              <a:spcBef>
                <a:spcPts val="0"/>
              </a:spcBef>
              <a:buNone/>
              <a:defRPr b="0" i="0" sz="1320" u="none" cap="none" strike="noStrike">
                <a:solidFill>
                  <a:srgbClr val="595959"/>
                </a:solidFill>
                <a:latin typeface="Calibri"/>
                <a:ea typeface="Calibri"/>
                <a:cs typeface="Calibri"/>
                <a:sym typeface="Calibri"/>
              </a:defRPr>
            </a:lvl4pPr>
            <a:lvl5pPr indent="0" lvl="4" marL="0" marR="0" algn="r">
              <a:spcBef>
                <a:spcPts val="0"/>
              </a:spcBef>
              <a:buNone/>
              <a:defRPr b="0" i="0" sz="1320" u="none" cap="none" strike="noStrike">
                <a:solidFill>
                  <a:srgbClr val="595959"/>
                </a:solidFill>
                <a:latin typeface="Calibri"/>
                <a:ea typeface="Calibri"/>
                <a:cs typeface="Calibri"/>
                <a:sym typeface="Calibri"/>
              </a:defRPr>
            </a:lvl5pPr>
            <a:lvl6pPr indent="0" lvl="5" marL="0" marR="0" algn="r">
              <a:spcBef>
                <a:spcPts val="0"/>
              </a:spcBef>
              <a:buNone/>
              <a:defRPr b="0" i="0" sz="1320" u="none" cap="none" strike="noStrike">
                <a:solidFill>
                  <a:srgbClr val="595959"/>
                </a:solidFill>
                <a:latin typeface="Calibri"/>
                <a:ea typeface="Calibri"/>
                <a:cs typeface="Calibri"/>
                <a:sym typeface="Calibri"/>
              </a:defRPr>
            </a:lvl6pPr>
            <a:lvl7pPr indent="0" lvl="6" marL="0" marR="0" algn="r">
              <a:spcBef>
                <a:spcPts val="0"/>
              </a:spcBef>
              <a:buNone/>
              <a:defRPr b="0" i="0" sz="1320" u="none" cap="none" strike="noStrike">
                <a:solidFill>
                  <a:srgbClr val="595959"/>
                </a:solidFill>
                <a:latin typeface="Calibri"/>
                <a:ea typeface="Calibri"/>
                <a:cs typeface="Calibri"/>
                <a:sym typeface="Calibri"/>
              </a:defRPr>
            </a:lvl7pPr>
            <a:lvl8pPr indent="0" lvl="7" marL="0" marR="0" algn="r">
              <a:spcBef>
                <a:spcPts val="0"/>
              </a:spcBef>
              <a:buNone/>
              <a:defRPr b="0" i="0" sz="1320" u="none" cap="none" strike="noStrike">
                <a:solidFill>
                  <a:srgbClr val="595959"/>
                </a:solidFill>
                <a:latin typeface="Calibri"/>
                <a:ea typeface="Calibri"/>
                <a:cs typeface="Calibri"/>
                <a:sym typeface="Calibri"/>
              </a:defRPr>
            </a:lvl8pPr>
            <a:lvl9pPr indent="0" lvl="8" marL="0" marR="0" algn="r">
              <a:spcBef>
                <a:spcPts val="0"/>
              </a:spcBef>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30" name="Shape 30"/>
        <p:cNvGrpSpPr/>
        <p:nvPr/>
      </p:nvGrpSpPr>
      <p:grpSpPr>
        <a:xfrm>
          <a:off x="0" y="0"/>
          <a:ext cx="0" cy="0"/>
          <a:chOff x="0" y="0"/>
          <a:chExt cx="0" cy="0"/>
        </a:xfrm>
      </p:grpSpPr>
      <p:sp>
        <p:nvSpPr>
          <p:cNvPr id="31" name="Google Shape;31;p5"/>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6"/>
          <p:cNvSpPr txBox="1"/>
          <p:nvPr>
            <p:ph type="ctrTitle"/>
          </p:nvPr>
        </p:nvSpPr>
        <p:spPr>
          <a:xfrm>
            <a:off x="754380" y="1272011"/>
            <a:ext cx="8549640" cy="270594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600"/>
              <a:buFont typeface="Times New Roman"/>
              <a:buNone/>
              <a:defRPr sz="660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subTitle"/>
          </p:nvPr>
        </p:nvSpPr>
        <p:spPr>
          <a:xfrm>
            <a:off x="1257300" y="4082310"/>
            <a:ext cx="7543800" cy="18765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100"/>
              </a:spcBef>
              <a:spcAft>
                <a:spcPts val="0"/>
              </a:spcAft>
              <a:buClr>
                <a:schemeClr val="lt1"/>
              </a:buClr>
              <a:buSzPts val="2640"/>
              <a:buNone/>
              <a:defRPr sz="2640">
                <a:solidFill>
                  <a:schemeClr val="lt1"/>
                </a:solidFill>
                <a:latin typeface="Times New Roman"/>
                <a:ea typeface="Times New Roman"/>
                <a:cs typeface="Times New Roman"/>
                <a:sym typeface="Times New Roman"/>
              </a:defRPr>
            </a:lvl1pPr>
            <a:lvl2pPr lvl="1" algn="ctr">
              <a:lnSpc>
                <a:spcPct val="90000"/>
              </a:lnSpc>
              <a:spcBef>
                <a:spcPts val="550"/>
              </a:spcBef>
              <a:spcAft>
                <a:spcPts val="0"/>
              </a:spcAft>
              <a:buClr>
                <a:schemeClr val="dk1"/>
              </a:buClr>
              <a:buSzPts val="2200"/>
              <a:buNone/>
              <a:defRPr sz="2200"/>
            </a:lvl2pPr>
            <a:lvl3pPr lvl="2" algn="ctr">
              <a:lnSpc>
                <a:spcPct val="90000"/>
              </a:lnSpc>
              <a:spcBef>
                <a:spcPts val="550"/>
              </a:spcBef>
              <a:spcAft>
                <a:spcPts val="0"/>
              </a:spcAft>
              <a:buClr>
                <a:schemeClr val="dk1"/>
              </a:buClr>
              <a:buSzPts val="1980"/>
              <a:buNone/>
              <a:defRPr sz="1979"/>
            </a:lvl3pPr>
            <a:lvl4pPr lvl="3" algn="ctr">
              <a:lnSpc>
                <a:spcPct val="90000"/>
              </a:lnSpc>
              <a:spcBef>
                <a:spcPts val="550"/>
              </a:spcBef>
              <a:spcAft>
                <a:spcPts val="0"/>
              </a:spcAft>
              <a:buClr>
                <a:schemeClr val="dk1"/>
              </a:buClr>
              <a:buSzPts val="1760"/>
              <a:buNone/>
              <a:defRPr sz="1760"/>
            </a:lvl4pPr>
            <a:lvl5pPr lvl="4" algn="ctr">
              <a:lnSpc>
                <a:spcPct val="90000"/>
              </a:lnSpc>
              <a:spcBef>
                <a:spcPts val="550"/>
              </a:spcBef>
              <a:spcAft>
                <a:spcPts val="0"/>
              </a:spcAft>
              <a:buClr>
                <a:schemeClr val="dk1"/>
              </a:buClr>
              <a:buSzPts val="1760"/>
              <a:buNone/>
              <a:defRPr sz="1760"/>
            </a:lvl5pPr>
            <a:lvl6pPr lvl="5" algn="ctr">
              <a:lnSpc>
                <a:spcPct val="90000"/>
              </a:lnSpc>
              <a:spcBef>
                <a:spcPts val="550"/>
              </a:spcBef>
              <a:spcAft>
                <a:spcPts val="0"/>
              </a:spcAft>
              <a:buClr>
                <a:schemeClr val="dk1"/>
              </a:buClr>
              <a:buSzPts val="1760"/>
              <a:buNone/>
              <a:defRPr sz="1760"/>
            </a:lvl6pPr>
            <a:lvl7pPr lvl="6" algn="ctr">
              <a:lnSpc>
                <a:spcPct val="90000"/>
              </a:lnSpc>
              <a:spcBef>
                <a:spcPts val="550"/>
              </a:spcBef>
              <a:spcAft>
                <a:spcPts val="0"/>
              </a:spcAft>
              <a:buClr>
                <a:schemeClr val="dk1"/>
              </a:buClr>
              <a:buSzPts val="1760"/>
              <a:buNone/>
              <a:defRPr sz="1760"/>
            </a:lvl7pPr>
            <a:lvl8pPr lvl="7" algn="ctr">
              <a:lnSpc>
                <a:spcPct val="90000"/>
              </a:lnSpc>
              <a:spcBef>
                <a:spcPts val="550"/>
              </a:spcBef>
              <a:spcAft>
                <a:spcPts val="0"/>
              </a:spcAft>
              <a:buClr>
                <a:schemeClr val="dk1"/>
              </a:buClr>
              <a:buSzPts val="1760"/>
              <a:buNone/>
              <a:defRPr sz="1760"/>
            </a:lvl8pPr>
            <a:lvl9pPr lvl="8" algn="ctr">
              <a:lnSpc>
                <a:spcPct val="90000"/>
              </a:lnSpc>
              <a:spcBef>
                <a:spcPts val="550"/>
              </a:spcBef>
              <a:spcAft>
                <a:spcPts val="0"/>
              </a:spcAft>
              <a:buClr>
                <a:schemeClr val="dk1"/>
              </a:buClr>
              <a:buSzPts val="1760"/>
              <a:buNone/>
              <a:defRPr sz="1760"/>
            </a:lvl9pPr>
          </a:lstStyle>
          <a:p/>
        </p:txBody>
      </p:sp>
      <p:sp>
        <p:nvSpPr>
          <p:cNvPr id="38" name="Google Shape;38;p6"/>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2F2F2"/>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2F2F2"/>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320">
                <a:solidFill>
                  <a:srgbClr val="F2F2F2"/>
                </a:solidFill>
                <a:latin typeface="Times New Roman"/>
                <a:ea typeface="Times New Roman"/>
                <a:cs typeface="Times New Roman"/>
                <a:sym typeface="Times New Roman"/>
              </a:defRPr>
            </a:lvl1pPr>
            <a:lvl2pPr indent="0" lvl="1" marL="0" algn="r">
              <a:spcBef>
                <a:spcPts val="0"/>
              </a:spcBef>
              <a:buNone/>
              <a:defRPr sz="1320">
                <a:solidFill>
                  <a:srgbClr val="F2F2F2"/>
                </a:solidFill>
                <a:latin typeface="Times New Roman"/>
                <a:ea typeface="Times New Roman"/>
                <a:cs typeface="Times New Roman"/>
                <a:sym typeface="Times New Roman"/>
              </a:defRPr>
            </a:lvl2pPr>
            <a:lvl3pPr indent="0" lvl="2" marL="0" algn="r">
              <a:spcBef>
                <a:spcPts val="0"/>
              </a:spcBef>
              <a:buNone/>
              <a:defRPr sz="1320">
                <a:solidFill>
                  <a:srgbClr val="F2F2F2"/>
                </a:solidFill>
                <a:latin typeface="Times New Roman"/>
                <a:ea typeface="Times New Roman"/>
                <a:cs typeface="Times New Roman"/>
                <a:sym typeface="Times New Roman"/>
              </a:defRPr>
            </a:lvl3pPr>
            <a:lvl4pPr indent="0" lvl="3" marL="0" algn="r">
              <a:spcBef>
                <a:spcPts val="0"/>
              </a:spcBef>
              <a:buNone/>
              <a:defRPr sz="1320">
                <a:solidFill>
                  <a:srgbClr val="F2F2F2"/>
                </a:solidFill>
                <a:latin typeface="Times New Roman"/>
                <a:ea typeface="Times New Roman"/>
                <a:cs typeface="Times New Roman"/>
                <a:sym typeface="Times New Roman"/>
              </a:defRPr>
            </a:lvl4pPr>
            <a:lvl5pPr indent="0" lvl="4" marL="0" algn="r">
              <a:spcBef>
                <a:spcPts val="0"/>
              </a:spcBef>
              <a:buNone/>
              <a:defRPr sz="1320">
                <a:solidFill>
                  <a:srgbClr val="F2F2F2"/>
                </a:solidFill>
                <a:latin typeface="Times New Roman"/>
                <a:ea typeface="Times New Roman"/>
                <a:cs typeface="Times New Roman"/>
                <a:sym typeface="Times New Roman"/>
              </a:defRPr>
            </a:lvl5pPr>
            <a:lvl6pPr indent="0" lvl="5" marL="0" algn="r">
              <a:spcBef>
                <a:spcPts val="0"/>
              </a:spcBef>
              <a:buNone/>
              <a:defRPr sz="1320">
                <a:solidFill>
                  <a:srgbClr val="F2F2F2"/>
                </a:solidFill>
                <a:latin typeface="Times New Roman"/>
                <a:ea typeface="Times New Roman"/>
                <a:cs typeface="Times New Roman"/>
                <a:sym typeface="Times New Roman"/>
              </a:defRPr>
            </a:lvl6pPr>
            <a:lvl7pPr indent="0" lvl="6" marL="0" algn="r">
              <a:spcBef>
                <a:spcPts val="0"/>
              </a:spcBef>
              <a:buNone/>
              <a:defRPr sz="1320">
                <a:solidFill>
                  <a:srgbClr val="F2F2F2"/>
                </a:solidFill>
                <a:latin typeface="Times New Roman"/>
                <a:ea typeface="Times New Roman"/>
                <a:cs typeface="Times New Roman"/>
                <a:sym typeface="Times New Roman"/>
              </a:defRPr>
            </a:lvl7pPr>
            <a:lvl8pPr indent="0" lvl="7" marL="0" algn="r">
              <a:spcBef>
                <a:spcPts val="0"/>
              </a:spcBef>
              <a:buNone/>
              <a:defRPr sz="1320">
                <a:solidFill>
                  <a:srgbClr val="F2F2F2"/>
                </a:solidFill>
                <a:latin typeface="Times New Roman"/>
                <a:ea typeface="Times New Roman"/>
                <a:cs typeface="Times New Roman"/>
                <a:sym typeface="Times New Roman"/>
              </a:defRPr>
            </a:lvl8pPr>
            <a:lvl9pPr indent="0" lvl="8" marL="0" algn="r">
              <a:spcBef>
                <a:spcPts val="0"/>
              </a:spcBef>
              <a:buNone/>
              <a:defRPr sz="1320">
                <a:solidFill>
                  <a:srgbClr val="F2F2F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686277" y="1387162"/>
            <a:ext cx="8675370" cy="3233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Times New Roman"/>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686277" y="4899133"/>
            <a:ext cx="8675370" cy="17002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sz="2640">
                <a:solidFill>
                  <a:schemeClr val="dk1"/>
                </a:solidFill>
              </a:defRPr>
            </a:lvl1pPr>
            <a:lvl2pPr indent="-228600" lvl="1" marL="914400" algn="l">
              <a:lnSpc>
                <a:spcPct val="90000"/>
              </a:lnSpc>
              <a:spcBef>
                <a:spcPts val="550"/>
              </a:spcBef>
              <a:spcAft>
                <a:spcPts val="0"/>
              </a:spcAft>
              <a:buClr>
                <a:srgbClr val="888888"/>
              </a:buClr>
              <a:buSzPts val="2200"/>
              <a:buNone/>
              <a:defRPr sz="2200">
                <a:solidFill>
                  <a:srgbClr val="888888"/>
                </a:solidFill>
              </a:defRPr>
            </a:lvl2pPr>
            <a:lvl3pPr indent="-228600" lvl="2" marL="1371600" algn="l">
              <a:lnSpc>
                <a:spcPct val="90000"/>
              </a:lnSpc>
              <a:spcBef>
                <a:spcPts val="550"/>
              </a:spcBef>
              <a:spcAft>
                <a:spcPts val="0"/>
              </a:spcAft>
              <a:buClr>
                <a:srgbClr val="888888"/>
              </a:buClr>
              <a:buSzPts val="1980"/>
              <a:buNone/>
              <a:defRPr sz="1979">
                <a:solidFill>
                  <a:srgbClr val="888888"/>
                </a:solidFill>
              </a:defRPr>
            </a:lvl3pPr>
            <a:lvl4pPr indent="-228600" lvl="3" marL="1828800" algn="l">
              <a:lnSpc>
                <a:spcPct val="90000"/>
              </a:lnSpc>
              <a:spcBef>
                <a:spcPts val="550"/>
              </a:spcBef>
              <a:spcAft>
                <a:spcPts val="0"/>
              </a:spcAft>
              <a:buClr>
                <a:srgbClr val="888888"/>
              </a:buClr>
              <a:buSzPts val="1760"/>
              <a:buNone/>
              <a:defRPr sz="1760">
                <a:solidFill>
                  <a:srgbClr val="888888"/>
                </a:solidFill>
              </a:defRPr>
            </a:lvl4pPr>
            <a:lvl5pPr indent="-228600" lvl="4" marL="2286000" algn="l">
              <a:lnSpc>
                <a:spcPct val="90000"/>
              </a:lnSpc>
              <a:spcBef>
                <a:spcPts val="550"/>
              </a:spcBef>
              <a:spcAft>
                <a:spcPts val="0"/>
              </a:spcAft>
              <a:buClr>
                <a:srgbClr val="888888"/>
              </a:buClr>
              <a:buSzPts val="1760"/>
              <a:buNone/>
              <a:defRPr sz="1760">
                <a:solidFill>
                  <a:srgbClr val="888888"/>
                </a:solidFill>
              </a:defRPr>
            </a:lvl5pPr>
            <a:lvl6pPr indent="-228600" lvl="5" marL="2743200" algn="l">
              <a:lnSpc>
                <a:spcPct val="90000"/>
              </a:lnSpc>
              <a:spcBef>
                <a:spcPts val="550"/>
              </a:spcBef>
              <a:spcAft>
                <a:spcPts val="0"/>
              </a:spcAft>
              <a:buClr>
                <a:srgbClr val="888888"/>
              </a:buClr>
              <a:buSzPts val="1760"/>
              <a:buNone/>
              <a:defRPr sz="1760">
                <a:solidFill>
                  <a:srgbClr val="888888"/>
                </a:solidFill>
              </a:defRPr>
            </a:lvl6pPr>
            <a:lvl7pPr indent="-228600" lvl="6" marL="3200400" algn="l">
              <a:lnSpc>
                <a:spcPct val="90000"/>
              </a:lnSpc>
              <a:spcBef>
                <a:spcPts val="550"/>
              </a:spcBef>
              <a:spcAft>
                <a:spcPts val="0"/>
              </a:spcAft>
              <a:buClr>
                <a:srgbClr val="888888"/>
              </a:buClr>
              <a:buSzPts val="1760"/>
              <a:buNone/>
              <a:defRPr sz="1760">
                <a:solidFill>
                  <a:srgbClr val="888888"/>
                </a:solidFill>
              </a:defRPr>
            </a:lvl7pPr>
            <a:lvl8pPr indent="-228600" lvl="7" marL="3657600" algn="l">
              <a:lnSpc>
                <a:spcPct val="90000"/>
              </a:lnSpc>
              <a:spcBef>
                <a:spcPts val="550"/>
              </a:spcBef>
              <a:spcAft>
                <a:spcPts val="0"/>
              </a:spcAft>
              <a:buClr>
                <a:srgbClr val="888888"/>
              </a:buClr>
              <a:buSzPts val="1760"/>
              <a:buNone/>
              <a:defRPr sz="1760">
                <a:solidFill>
                  <a:srgbClr val="888888"/>
                </a:solidFill>
              </a:defRPr>
            </a:lvl8pPr>
            <a:lvl9pPr indent="-228600" lvl="8" marL="4114800" algn="l">
              <a:lnSpc>
                <a:spcPct val="90000"/>
              </a:lnSpc>
              <a:spcBef>
                <a:spcPts val="550"/>
              </a:spcBef>
              <a:spcAft>
                <a:spcPts val="0"/>
              </a:spcAft>
              <a:buClr>
                <a:srgbClr val="888888"/>
              </a:buClr>
              <a:buSzPts val="1760"/>
              <a:buNone/>
              <a:defRPr sz="1760">
                <a:solidFill>
                  <a:srgbClr val="888888"/>
                </a:solidFill>
              </a:defRPr>
            </a:lvl9pPr>
          </a:lstStyle>
          <a:p/>
        </p:txBody>
      </p:sp>
      <p:sp>
        <p:nvSpPr>
          <p:cNvPr id="44" name="Google Shape;44;p7"/>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47" name="Shape 47"/>
        <p:cNvGrpSpPr/>
        <p:nvPr/>
      </p:nvGrpSpPr>
      <p:grpSpPr>
        <a:xfrm>
          <a:off x="0" y="0"/>
          <a:ext cx="0" cy="0"/>
          <a:chOff x="0" y="0"/>
          <a:chExt cx="0" cy="0"/>
        </a:xfrm>
      </p:grpSpPr>
      <p:sp>
        <p:nvSpPr>
          <p:cNvPr id="48" name="Google Shape;48;p8"/>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691515" y="1845945"/>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50" name="Google Shape;50;p8"/>
          <p:cNvSpPr txBox="1"/>
          <p:nvPr>
            <p:ph idx="2" type="body"/>
          </p:nvPr>
        </p:nvSpPr>
        <p:spPr>
          <a:xfrm>
            <a:off x="5092065" y="1845945"/>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51" name="Google Shape;51;p8"/>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54" name="Shape 54"/>
        <p:cNvGrpSpPr/>
        <p:nvPr/>
      </p:nvGrpSpPr>
      <p:grpSpPr>
        <a:xfrm>
          <a:off x="0" y="0"/>
          <a:ext cx="0" cy="0"/>
          <a:chOff x="0" y="0"/>
          <a:chExt cx="0" cy="0"/>
        </a:xfrm>
      </p:grpSpPr>
      <p:sp>
        <p:nvSpPr>
          <p:cNvPr id="55" name="Google Shape;55;p9"/>
          <p:cNvSpPr txBox="1"/>
          <p:nvPr>
            <p:ph type="title"/>
          </p:nvPr>
        </p:nvSpPr>
        <p:spPr>
          <a:xfrm>
            <a:off x="692825" y="41381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692826" y="1905318"/>
            <a:ext cx="4255174"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57" name="Google Shape;57;p9"/>
          <p:cNvSpPr txBox="1"/>
          <p:nvPr>
            <p:ph idx="2" type="body"/>
          </p:nvPr>
        </p:nvSpPr>
        <p:spPr>
          <a:xfrm>
            <a:off x="692826" y="2839085"/>
            <a:ext cx="4255174"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58" name="Google Shape;58;p9"/>
          <p:cNvSpPr txBox="1"/>
          <p:nvPr>
            <p:ph idx="3" type="body"/>
          </p:nvPr>
        </p:nvSpPr>
        <p:spPr>
          <a:xfrm>
            <a:off x="5092066" y="1905318"/>
            <a:ext cx="4276130"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59" name="Google Shape;59;p9"/>
          <p:cNvSpPr txBox="1"/>
          <p:nvPr>
            <p:ph idx="4" type="body"/>
          </p:nvPr>
        </p:nvSpPr>
        <p:spPr>
          <a:xfrm>
            <a:off x="5092066" y="2839085"/>
            <a:ext cx="4276130"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60" name="Google Shape;60;p9"/>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0"/>
          <p:cNvSpPr txBox="1"/>
          <p:nvPr>
            <p:ph type="title"/>
          </p:nvPr>
        </p:nvSpPr>
        <p:spPr>
          <a:xfrm>
            <a:off x="237490" y="2018666"/>
            <a:ext cx="2982595" cy="48109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2F2F2"/>
              </a:buClr>
              <a:buSzPts val="4840"/>
              <a:buFont typeface="Times New Roman"/>
              <a:buNone/>
              <a:defRPr>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840"/>
              <a:buFont typeface="Times New Roman"/>
              <a:buNone/>
              <a:defRPr b="0" i="0" sz="484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91515" y="1842347"/>
            <a:ext cx="8675370" cy="5055659"/>
          </a:xfrm>
          <a:prstGeom prst="rect">
            <a:avLst/>
          </a:prstGeom>
          <a:noFill/>
          <a:ln>
            <a:noFill/>
          </a:ln>
        </p:spPr>
        <p:txBody>
          <a:bodyPr anchorCtr="0" anchor="t" bIns="45700" lIns="91425" spcFirstLastPara="1" rIns="91425" wrap="square" tIns="45700">
            <a:normAutofit/>
          </a:bodyPr>
          <a:lstStyle>
            <a:lvl1pPr indent="-424180" lvl="0" marL="457200" marR="0" rtl="0" algn="l">
              <a:lnSpc>
                <a:spcPct val="90000"/>
              </a:lnSpc>
              <a:spcBef>
                <a:spcPts val="1100"/>
              </a:spcBef>
              <a:spcAft>
                <a:spcPts val="0"/>
              </a:spcAft>
              <a:buClr>
                <a:schemeClr val="dk1"/>
              </a:buClr>
              <a:buSzPts val="3080"/>
              <a:buFont typeface="Arial"/>
              <a:buChar char="•"/>
              <a:defRPr b="0" i="0" sz="3080" u="none" cap="none" strike="noStrike">
                <a:solidFill>
                  <a:schemeClr val="dk1"/>
                </a:solidFill>
                <a:latin typeface="Times New Roman"/>
                <a:ea typeface="Times New Roman"/>
                <a:cs typeface="Times New Roman"/>
                <a:sym typeface="Times New Roman"/>
              </a:defRPr>
            </a:lvl1pPr>
            <a:lvl2pPr indent="-396240" lvl="1" marL="914400" marR="0" rtl="0" algn="l">
              <a:lnSpc>
                <a:spcPct val="90000"/>
              </a:lnSpc>
              <a:spcBef>
                <a:spcPts val="550"/>
              </a:spcBef>
              <a:spcAft>
                <a:spcPts val="0"/>
              </a:spcAft>
              <a:buClr>
                <a:schemeClr val="dk1"/>
              </a:buClr>
              <a:buSzPts val="2640"/>
              <a:buFont typeface="Arial"/>
              <a:buChar char="•"/>
              <a:defRPr b="0" i="0" sz="2640" u="none" cap="none" strike="noStrike">
                <a:solidFill>
                  <a:schemeClr val="dk1"/>
                </a:solidFill>
                <a:latin typeface="Times New Roman"/>
                <a:ea typeface="Times New Roman"/>
                <a:cs typeface="Times New Roman"/>
                <a:sym typeface="Times New Roman"/>
              </a:defRPr>
            </a:lvl2pPr>
            <a:lvl3pPr indent="-368300" lvl="2" marL="1371600" marR="0" rtl="0" algn="l">
              <a:lnSpc>
                <a:spcPct val="90000"/>
              </a:lnSpc>
              <a:spcBef>
                <a:spcPts val="550"/>
              </a:spcBef>
              <a:spcAft>
                <a:spcPts val="0"/>
              </a:spcAft>
              <a:buClr>
                <a:schemeClr val="dk1"/>
              </a:buClr>
              <a:buSzPts val="2200"/>
              <a:buFont typeface="Arial"/>
              <a:buChar char="•"/>
              <a:defRPr b="0" i="0" sz="2200" u="none" cap="none" strike="noStrike">
                <a:solidFill>
                  <a:schemeClr val="dk1"/>
                </a:solidFill>
                <a:latin typeface="Times New Roman"/>
                <a:ea typeface="Times New Roman"/>
                <a:cs typeface="Times New Roman"/>
                <a:sym typeface="Times New Roman"/>
              </a:defRPr>
            </a:lvl3pPr>
            <a:lvl4pPr indent="-354330" lvl="3" marL="1828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Times New Roman"/>
                <a:ea typeface="Times New Roman"/>
                <a:cs typeface="Times New Roman"/>
                <a:sym typeface="Times New Roman"/>
              </a:defRPr>
            </a:lvl4pPr>
            <a:lvl5pPr indent="-354329" lvl="4" marL="22860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Times New Roman"/>
                <a:ea typeface="Times New Roman"/>
                <a:cs typeface="Times New Roman"/>
                <a:sym typeface="Times New Roman"/>
              </a:defRPr>
            </a:lvl5pPr>
            <a:lvl6pPr indent="-354329" lvl="5" marL="27432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6pPr>
            <a:lvl7pPr indent="-354329" lvl="6" marL="32004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7pPr>
            <a:lvl8pPr indent="-354329" lvl="7" marL="36576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8pPr>
            <a:lvl9pPr indent="-354329" lvl="8" marL="4114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320" u="none" cap="none" strike="noStrike">
                <a:solidFill>
                  <a:srgbClr val="3F3F3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32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320" u="none" cap="none" strike="noStrike">
                <a:solidFill>
                  <a:srgbClr val="595959"/>
                </a:solidFill>
                <a:latin typeface="Calibri"/>
                <a:ea typeface="Calibri"/>
                <a:cs typeface="Calibri"/>
                <a:sym typeface="Calibri"/>
              </a:defRPr>
            </a:lvl1pPr>
            <a:lvl2pPr indent="0" lvl="1" marL="0" marR="0" rtl="0" algn="r">
              <a:spcBef>
                <a:spcPts val="0"/>
              </a:spcBef>
              <a:buNone/>
              <a:defRPr b="0" i="0" sz="1320" u="none" cap="none" strike="noStrike">
                <a:solidFill>
                  <a:srgbClr val="595959"/>
                </a:solidFill>
                <a:latin typeface="Calibri"/>
                <a:ea typeface="Calibri"/>
                <a:cs typeface="Calibri"/>
                <a:sym typeface="Calibri"/>
              </a:defRPr>
            </a:lvl2pPr>
            <a:lvl3pPr indent="0" lvl="2" marL="0" marR="0" rtl="0" algn="r">
              <a:spcBef>
                <a:spcPts val="0"/>
              </a:spcBef>
              <a:buNone/>
              <a:defRPr b="0" i="0" sz="1320" u="none" cap="none" strike="noStrike">
                <a:solidFill>
                  <a:srgbClr val="595959"/>
                </a:solidFill>
                <a:latin typeface="Calibri"/>
                <a:ea typeface="Calibri"/>
                <a:cs typeface="Calibri"/>
                <a:sym typeface="Calibri"/>
              </a:defRPr>
            </a:lvl3pPr>
            <a:lvl4pPr indent="0" lvl="3" marL="0" marR="0" rtl="0" algn="r">
              <a:spcBef>
                <a:spcPts val="0"/>
              </a:spcBef>
              <a:buNone/>
              <a:defRPr b="0" i="0" sz="1320" u="none" cap="none" strike="noStrike">
                <a:solidFill>
                  <a:srgbClr val="595959"/>
                </a:solidFill>
                <a:latin typeface="Calibri"/>
                <a:ea typeface="Calibri"/>
                <a:cs typeface="Calibri"/>
                <a:sym typeface="Calibri"/>
              </a:defRPr>
            </a:lvl4pPr>
            <a:lvl5pPr indent="0" lvl="4" marL="0" marR="0" rtl="0" algn="r">
              <a:spcBef>
                <a:spcPts val="0"/>
              </a:spcBef>
              <a:buNone/>
              <a:defRPr b="0" i="0" sz="1320" u="none" cap="none" strike="noStrike">
                <a:solidFill>
                  <a:srgbClr val="595959"/>
                </a:solidFill>
                <a:latin typeface="Calibri"/>
                <a:ea typeface="Calibri"/>
                <a:cs typeface="Calibri"/>
                <a:sym typeface="Calibri"/>
              </a:defRPr>
            </a:lvl5pPr>
            <a:lvl6pPr indent="0" lvl="5" marL="0" marR="0" rtl="0" algn="r">
              <a:spcBef>
                <a:spcPts val="0"/>
              </a:spcBef>
              <a:buNone/>
              <a:defRPr b="0" i="0" sz="1320" u="none" cap="none" strike="noStrike">
                <a:solidFill>
                  <a:srgbClr val="595959"/>
                </a:solidFill>
                <a:latin typeface="Calibri"/>
                <a:ea typeface="Calibri"/>
                <a:cs typeface="Calibri"/>
                <a:sym typeface="Calibri"/>
              </a:defRPr>
            </a:lvl6pPr>
            <a:lvl7pPr indent="0" lvl="6" marL="0" marR="0" rtl="0" algn="r">
              <a:spcBef>
                <a:spcPts val="0"/>
              </a:spcBef>
              <a:buNone/>
              <a:defRPr b="0" i="0" sz="1320" u="none" cap="none" strike="noStrike">
                <a:solidFill>
                  <a:srgbClr val="595959"/>
                </a:solidFill>
                <a:latin typeface="Calibri"/>
                <a:ea typeface="Calibri"/>
                <a:cs typeface="Calibri"/>
                <a:sym typeface="Calibri"/>
              </a:defRPr>
            </a:lvl7pPr>
            <a:lvl8pPr indent="0" lvl="7" marL="0" marR="0" rtl="0" algn="r">
              <a:spcBef>
                <a:spcPts val="0"/>
              </a:spcBef>
              <a:buNone/>
              <a:defRPr b="0" i="0" sz="1320" u="none" cap="none" strike="noStrike">
                <a:solidFill>
                  <a:srgbClr val="595959"/>
                </a:solidFill>
                <a:latin typeface="Calibri"/>
                <a:ea typeface="Calibri"/>
                <a:cs typeface="Calibri"/>
                <a:sym typeface="Calibri"/>
              </a:defRPr>
            </a:lvl8pPr>
            <a:lvl9pPr indent="0" lvl="8" marL="0" marR="0" rtl="0" algn="r">
              <a:spcBef>
                <a:spcPts val="0"/>
              </a:spcBef>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nvSpPr>
        <p:spPr>
          <a:xfrm>
            <a:off x="2597003" y="721466"/>
            <a:ext cx="6236207" cy="3431008"/>
          </a:xfrm>
          <a:prstGeom prst="rect">
            <a:avLst/>
          </a:prstGeom>
          <a:noFill/>
          <a:ln>
            <a:noFill/>
          </a:ln>
        </p:spPr>
        <p:txBody>
          <a:bodyPr anchorCtr="0" anchor="b" bIns="45700" lIns="91425" spcFirstLastPara="1" rIns="91425" wrap="square" tIns="45700">
            <a:normAutofit/>
          </a:bodyPr>
          <a:lstStyle/>
          <a:p>
            <a:pPr indent="0" lvl="0" marL="12700" marR="0" rtl="0" algn="l">
              <a:lnSpc>
                <a:spcPct val="90000"/>
              </a:lnSpc>
              <a:spcBef>
                <a:spcPts val="0"/>
              </a:spcBef>
              <a:spcAft>
                <a:spcPts val="0"/>
              </a:spcAft>
              <a:buNone/>
            </a:pPr>
            <a:r>
              <a:rPr b="0" i="0" lang="en-US" sz="5200" u="none" cap="none" strike="noStrike">
                <a:solidFill>
                  <a:schemeClr val="dk1"/>
                </a:solidFill>
                <a:latin typeface="Calibri"/>
                <a:ea typeface="Calibri"/>
                <a:cs typeface="Calibri"/>
                <a:sym typeface="Calibri"/>
              </a:rPr>
              <a:t>VÀO RA DỮ LIỆU</a:t>
            </a:r>
            <a:endParaRPr b="0" i="0" sz="5200" u="none" cap="none" strike="noStrike">
              <a:solidFill>
                <a:schemeClr val="dk1"/>
              </a:solidFill>
              <a:latin typeface="Calibri"/>
              <a:ea typeface="Calibri"/>
              <a:cs typeface="Calibri"/>
              <a:sym typeface="Calibri"/>
            </a:endParaRPr>
          </a:p>
        </p:txBody>
      </p:sp>
      <p:sp>
        <p:nvSpPr>
          <p:cNvPr id="116" name="Google Shape;116;p19"/>
          <p:cNvSpPr txBox="1"/>
          <p:nvPr/>
        </p:nvSpPr>
        <p:spPr>
          <a:xfrm>
            <a:off x="3241038" y="4365750"/>
            <a:ext cx="4683762" cy="505267"/>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3200" u="none" cap="none" strike="noStrike">
                <a:solidFill>
                  <a:schemeClr val="dk1"/>
                </a:solidFill>
                <a:latin typeface="Arial"/>
                <a:ea typeface="Arial"/>
                <a:cs typeface="Arial"/>
                <a:sym typeface="Arial"/>
              </a:rPr>
              <a:t>huydq@soict.hust.edu.vn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0" y="533400"/>
            <a:ext cx="10058400" cy="54483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9173"/>
              <a:buFont typeface="Times New Roman"/>
              <a:buNone/>
            </a:pPr>
            <a:r>
              <a:rPr lang="en-US"/>
              <a:t>Các ký tự định dạng</a:t>
            </a:r>
            <a:endParaRPr/>
          </a:p>
        </p:txBody>
      </p:sp>
      <p:graphicFrame>
        <p:nvGraphicFramePr>
          <p:cNvPr id="183" name="Google Shape;183;p28"/>
          <p:cNvGraphicFramePr/>
          <p:nvPr/>
        </p:nvGraphicFramePr>
        <p:xfrm>
          <a:off x="293370" y="1371600"/>
          <a:ext cx="3000000" cy="3000000"/>
        </p:xfrm>
        <a:graphic>
          <a:graphicData uri="http://schemas.openxmlformats.org/drawingml/2006/table">
            <a:tbl>
              <a:tblPr>
                <a:noFill/>
                <a:tableStyleId>{21098BED-6579-448F-981C-B62C6EEDB34E}</a:tableStyleId>
              </a:tblPr>
              <a:tblGrid>
                <a:gridCol w="1921525"/>
                <a:gridCol w="3736325"/>
                <a:gridCol w="3939550"/>
              </a:tblGrid>
              <a:tr h="639375">
                <a:tc>
                  <a:txBody>
                    <a:bodyPr/>
                    <a:lstStyle/>
                    <a:p>
                      <a:pPr indent="0" lvl="0" marL="0" marR="0" rtl="0" algn="ctr">
                        <a:lnSpc>
                          <a:spcPct val="100000"/>
                        </a:lnSpc>
                        <a:spcBef>
                          <a:spcPts val="0"/>
                        </a:spcBef>
                        <a:spcAft>
                          <a:spcPts val="0"/>
                        </a:spcAft>
                        <a:buClr>
                          <a:schemeClr val="hlink"/>
                        </a:buClr>
                        <a:buSzPts val="3500"/>
                        <a:buFont typeface="Noto Sans Symbols"/>
                        <a:buNone/>
                      </a:pPr>
                      <a:r>
                        <a:rPr b="1" i="0" lang="en-US" sz="3500" u="none" cap="none" strike="noStrike">
                          <a:solidFill>
                            <a:srgbClr val="220076"/>
                          </a:solidFill>
                          <a:latin typeface="Arial"/>
                          <a:ea typeface="Arial"/>
                          <a:cs typeface="Arial"/>
                          <a:sym typeface="Arial"/>
                        </a:rPr>
                        <a:t>Ký tự </a:t>
                      </a:r>
                      <a:endParaRPr/>
                    </a:p>
                  </a:txBody>
                  <a:tcPr marT="51450" marB="51450"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3500"/>
                        <a:buFont typeface="Noto Sans Symbols"/>
                        <a:buNone/>
                      </a:pPr>
                      <a:r>
                        <a:rPr b="1" i="0" lang="en-US" sz="3500" u="none" cap="none" strike="noStrike">
                          <a:solidFill>
                            <a:srgbClr val="220076"/>
                          </a:solidFill>
                          <a:latin typeface="Arial"/>
                          <a:ea typeface="Arial"/>
                          <a:cs typeface="Arial"/>
                          <a:sym typeface="Arial"/>
                        </a:rPr>
                        <a:t>Kiểu dữ liệu</a:t>
                      </a:r>
                      <a:endParaRPr/>
                    </a:p>
                  </a:txBody>
                  <a:tcPr marT="51450" marB="51450"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3500"/>
                        <a:buFont typeface="Noto Sans Symbols"/>
                        <a:buNone/>
                      </a:pPr>
                      <a:r>
                        <a:rPr b="1" i="0" lang="en-US" sz="3500" u="none" cap="none" strike="noStrike">
                          <a:solidFill>
                            <a:srgbClr val="220076"/>
                          </a:solidFill>
                          <a:latin typeface="Arial"/>
                          <a:ea typeface="Arial"/>
                          <a:cs typeface="Arial"/>
                          <a:sym typeface="Arial"/>
                        </a:rPr>
                        <a:t>Kết quả</a:t>
                      </a:r>
                      <a:endParaRPr/>
                    </a:p>
                  </a:txBody>
                  <a:tcPr marT="51450" marB="51450"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94275">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%i, %d</a:t>
                      </a:r>
                      <a:endParaRPr/>
                    </a:p>
                  </a:txBody>
                  <a:tcPr marT="51450" marB="51450"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int, char</a:t>
                      </a:r>
                      <a:endParaRPr/>
                    </a:p>
                  </a:txBody>
                  <a:tcPr marT="51450" marB="51450"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Số thập phân</a:t>
                      </a:r>
                      <a:endParaRPr/>
                    </a:p>
                  </a:txBody>
                  <a:tcPr marT="51450" marB="51450"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22175">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%o</a:t>
                      </a:r>
                      <a:endParaRPr/>
                    </a:p>
                  </a:txBody>
                  <a:tcPr marT="51450" marB="51450"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int, char</a:t>
                      </a:r>
                      <a:endParaRPr/>
                    </a:p>
                  </a:txBody>
                  <a:tcPr marT="51450" marB="51450"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Số hệ 8</a:t>
                      </a:r>
                      <a:endParaRPr b="0" i="0" sz="3500" u="none" cap="none" strike="noStrike">
                        <a:solidFill>
                          <a:srgbClr val="220076"/>
                        </a:solidFill>
                        <a:latin typeface="Arial"/>
                        <a:ea typeface="Arial"/>
                        <a:cs typeface="Arial"/>
                        <a:sym typeface="Arial"/>
                      </a:endParaRPr>
                    </a:p>
                    <a:p>
                      <a:pPr indent="0" lvl="0" marL="0" marR="0" rtl="0" algn="l">
                        <a:lnSpc>
                          <a:spcPct val="100000"/>
                        </a:lnSpc>
                        <a:spcBef>
                          <a:spcPts val="520"/>
                        </a:spcBef>
                        <a:spcAft>
                          <a:spcPts val="0"/>
                        </a:spcAft>
                        <a:buClr>
                          <a:schemeClr val="hlink"/>
                        </a:buClr>
                        <a:buSzPts val="2600"/>
                        <a:buFont typeface="Noto Sans Symbols"/>
                        <a:buNone/>
                      </a:pPr>
                      <a:r>
                        <a:rPr b="0" i="0" lang="en-US" sz="2600" u="none" cap="none" strike="noStrike">
                          <a:solidFill>
                            <a:srgbClr val="220076"/>
                          </a:solidFill>
                          <a:latin typeface="Arial"/>
                          <a:ea typeface="Arial"/>
                          <a:cs typeface="Arial"/>
                          <a:sym typeface="Arial"/>
                        </a:rPr>
                        <a:t>(không có 0 đằng trước)</a:t>
                      </a:r>
                      <a:endParaRPr/>
                    </a:p>
                  </a:txBody>
                  <a:tcPr marT="51450" marB="51450"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22175">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%x %X</a:t>
                      </a:r>
                      <a:endParaRPr/>
                    </a:p>
                  </a:txBody>
                  <a:tcPr marT="51450" marB="51450"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int, char</a:t>
                      </a:r>
                      <a:endParaRPr/>
                    </a:p>
                  </a:txBody>
                  <a:tcPr marT="51450" marB="51450"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Số hệ hexa</a:t>
                      </a:r>
                      <a:endParaRPr b="0" i="0" sz="3500" u="none" cap="none" strike="noStrike">
                        <a:solidFill>
                          <a:srgbClr val="220076"/>
                        </a:solidFill>
                        <a:latin typeface="Arial"/>
                        <a:ea typeface="Arial"/>
                        <a:cs typeface="Arial"/>
                        <a:sym typeface="Arial"/>
                      </a:endParaRPr>
                    </a:p>
                    <a:p>
                      <a:pPr indent="0" lvl="0" marL="0" marR="0" rtl="0" algn="l">
                        <a:lnSpc>
                          <a:spcPct val="100000"/>
                        </a:lnSpc>
                        <a:spcBef>
                          <a:spcPts val="520"/>
                        </a:spcBef>
                        <a:spcAft>
                          <a:spcPts val="0"/>
                        </a:spcAft>
                        <a:buClr>
                          <a:schemeClr val="hlink"/>
                        </a:buClr>
                        <a:buSzPts val="2600"/>
                        <a:buFont typeface="Noto Sans Symbols"/>
                        <a:buNone/>
                      </a:pPr>
                      <a:r>
                        <a:rPr b="0" i="0" lang="en-US" sz="2600" u="none" cap="none" strike="noStrike">
                          <a:solidFill>
                            <a:srgbClr val="220076"/>
                          </a:solidFill>
                          <a:latin typeface="Arial"/>
                          <a:ea typeface="Arial"/>
                          <a:cs typeface="Arial"/>
                          <a:sym typeface="Arial"/>
                        </a:rPr>
                        <a:t>(chữ thường/chữ hoa)</a:t>
                      </a:r>
                      <a:endParaRPr/>
                    </a:p>
                  </a:txBody>
                  <a:tcPr marT="51450" marB="51450"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94275">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%u</a:t>
                      </a:r>
                      <a:endParaRPr/>
                    </a:p>
                  </a:txBody>
                  <a:tcPr marT="51450" marB="51450"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unsigned int/char</a:t>
                      </a:r>
                      <a:endParaRPr/>
                    </a:p>
                  </a:txBody>
                  <a:tcPr marT="51450" marB="51450"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Số thập phân</a:t>
                      </a:r>
                      <a:endParaRPr b="0" i="0" sz="3500" u="none" cap="none" strike="noStrike">
                        <a:solidFill>
                          <a:srgbClr val="220076"/>
                        </a:solidFill>
                        <a:latin typeface="Arial"/>
                        <a:ea typeface="Arial"/>
                        <a:cs typeface="Arial"/>
                        <a:sym typeface="Arial"/>
                      </a:endParaRPr>
                    </a:p>
                  </a:txBody>
                  <a:tcPr marT="51450" marB="51450"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84" name="Google Shape;184;p28"/>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0" y="533400"/>
            <a:ext cx="10058400" cy="54483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9173"/>
              <a:buFont typeface="Times New Roman"/>
              <a:buNone/>
            </a:pPr>
            <a:r>
              <a:rPr lang="en-US"/>
              <a:t>Các ký tự định dạng</a:t>
            </a:r>
            <a:endParaRPr/>
          </a:p>
        </p:txBody>
      </p:sp>
      <p:graphicFrame>
        <p:nvGraphicFramePr>
          <p:cNvPr id="190" name="Google Shape;190;p29"/>
          <p:cNvGraphicFramePr/>
          <p:nvPr/>
        </p:nvGraphicFramePr>
        <p:xfrm>
          <a:off x="0" y="1365238"/>
          <a:ext cx="3000000" cy="3000000"/>
        </p:xfrm>
        <a:graphic>
          <a:graphicData uri="http://schemas.openxmlformats.org/drawingml/2006/table">
            <a:tbl>
              <a:tblPr>
                <a:noFill/>
                <a:tableStyleId>{21098BED-6579-448F-981C-B62C6EEDB34E}</a:tableStyleId>
              </a:tblPr>
              <a:tblGrid>
                <a:gridCol w="2999125"/>
                <a:gridCol w="3017525"/>
                <a:gridCol w="3855725"/>
              </a:tblGrid>
              <a:tr h="754250">
                <a:tc>
                  <a:txBody>
                    <a:bodyPr/>
                    <a:lstStyle/>
                    <a:p>
                      <a:pPr indent="0" lvl="0" marL="0" marR="0" rtl="0" algn="ctr">
                        <a:lnSpc>
                          <a:spcPct val="100000"/>
                        </a:lnSpc>
                        <a:spcBef>
                          <a:spcPts val="0"/>
                        </a:spcBef>
                        <a:spcAft>
                          <a:spcPts val="0"/>
                        </a:spcAft>
                        <a:buClr>
                          <a:schemeClr val="hlink"/>
                        </a:buClr>
                        <a:buSzPts val="3500"/>
                        <a:buFont typeface="Noto Sans Symbols"/>
                        <a:buNone/>
                      </a:pPr>
                      <a:r>
                        <a:rPr b="1" i="0" lang="en-US" sz="3500" u="none" cap="none" strike="noStrike">
                          <a:solidFill>
                            <a:srgbClr val="220076"/>
                          </a:solidFill>
                          <a:latin typeface="Arial"/>
                          <a:ea typeface="Arial"/>
                          <a:cs typeface="Arial"/>
                          <a:sym typeface="Arial"/>
                        </a:rPr>
                        <a:t>Ký tự</a:t>
                      </a:r>
                      <a:endParaRPr/>
                    </a:p>
                  </a:txBody>
                  <a:tcPr marT="51475" marB="51475"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3500"/>
                        <a:buFont typeface="Noto Sans Symbols"/>
                        <a:buNone/>
                      </a:pPr>
                      <a:r>
                        <a:rPr b="1" i="0" lang="en-US" sz="3500" u="none" cap="none" strike="noStrike">
                          <a:solidFill>
                            <a:srgbClr val="220076"/>
                          </a:solidFill>
                          <a:latin typeface="Arial"/>
                          <a:ea typeface="Arial"/>
                          <a:cs typeface="Arial"/>
                          <a:sym typeface="Arial"/>
                        </a:rPr>
                        <a:t>Kiểu dữ liệu</a:t>
                      </a:r>
                      <a:endParaRPr/>
                    </a:p>
                  </a:txBody>
                  <a:tcPr marT="51475" marB="51475"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3500"/>
                        <a:buFont typeface="Noto Sans Symbols"/>
                        <a:buNone/>
                      </a:pPr>
                      <a:r>
                        <a:rPr b="1" i="0" lang="en-US" sz="3500" u="none" cap="none" strike="noStrike">
                          <a:solidFill>
                            <a:srgbClr val="220076"/>
                          </a:solidFill>
                          <a:latin typeface="Arial"/>
                          <a:ea typeface="Arial"/>
                          <a:cs typeface="Arial"/>
                          <a:sym typeface="Arial"/>
                        </a:rPr>
                        <a:t>Kết quả</a:t>
                      </a:r>
                      <a:endParaRPr/>
                    </a:p>
                  </a:txBody>
                  <a:tcPr marT="51475" marB="51475"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38050">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%ld, %li</a:t>
                      </a:r>
                      <a:endParaRPr/>
                    </a:p>
                  </a:txBody>
                  <a:tcPr marT="51475" marB="51475"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long</a:t>
                      </a:r>
                      <a:endParaRPr/>
                    </a:p>
                  </a:txBody>
                  <a:tcPr marT="51475" marB="51475"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Số thập phân</a:t>
                      </a:r>
                      <a:endParaRPr/>
                    </a:p>
                  </a:txBody>
                  <a:tcPr marT="51475" marB="51475"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22200">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%lo</a:t>
                      </a:r>
                      <a:endParaRPr/>
                    </a:p>
                  </a:txBody>
                  <a:tcPr marT="51475" marB="51475"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long</a:t>
                      </a:r>
                      <a:endParaRPr/>
                    </a:p>
                  </a:txBody>
                  <a:tcPr marT="51475" marB="51475"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Số hệ 8</a:t>
                      </a:r>
                      <a:endParaRPr b="0" i="0" sz="3500" u="none" cap="none" strike="noStrike">
                        <a:solidFill>
                          <a:srgbClr val="220076"/>
                        </a:solidFill>
                        <a:latin typeface="Arial"/>
                        <a:ea typeface="Arial"/>
                        <a:cs typeface="Arial"/>
                        <a:sym typeface="Arial"/>
                      </a:endParaRPr>
                    </a:p>
                    <a:p>
                      <a:pPr indent="0" lvl="0" marL="0" marR="0" rtl="0" algn="l">
                        <a:lnSpc>
                          <a:spcPct val="100000"/>
                        </a:lnSpc>
                        <a:spcBef>
                          <a:spcPts val="520"/>
                        </a:spcBef>
                        <a:spcAft>
                          <a:spcPts val="0"/>
                        </a:spcAft>
                        <a:buClr>
                          <a:schemeClr val="hlink"/>
                        </a:buClr>
                        <a:buSzPts val="2600"/>
                        <a:buFont typeface="Noto Sans Symbols"/>
                        <a:buNone/>
                      </a:pPr>
                      <a:r>
                        <a:rPr b="0" i="0" lang="en-US" sz="2600" u="none" cap="none" strike="noStrike">
                          <a:solidFill>
                            <a:srgbClr val="220076"/>
                          </a:solidFill>
                          <a:latin typeface="Arial"/>
                          <a:ea typeface="Arial"/>
                          <a:cs typeface="Arial"/>
                          <a:sym typeface="Arial"/>
                        </a:rPr>
                        <a:t>(không có 0 đằng trước)</a:t>
                      </a:r>
                      <a:endParaRPr/>
                    </a:p>
                  </a:txBody>
                  <a:tcPr marT="51475" marB="51475"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22200">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%lx, %LX</a:t>
                      </a:r>
                      <a:endParaRPr/>
                    </a:p>
                  </a:txBody>
                  <a:tcPr marT="51475" marB="51475"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long</a:t>
                      </a:r>
                      <a:endParaRPr/>
                    </a:p>
                  </a:txBody>
                  <a:tcPr marT="51475" marB="51475"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Số hệ hexa </a:t>
                      </a:r>
                      <a:endParaRPr b="0" i="0" sz="3500" u="none" cap="none" strike="noStrike">
                        <a:solidFill>
                          <a:srgbClr val="220076"/>
                        </a:solidFill>
                        <a:latin typeface="Arial"/>
                        <a:ea typeface="Arial"/>
                        <a:cs typeface="Arial"/>
                        <a:sym typeface="Arial"/>
                      </a:endParaRPr>
                    </a:p>
                    <a:p>
                      <a:pPr indent="0" lvl="0" marL="0" marR="0" rtl="0" algn="l">
                        <a:lnSpc>
                          <a:spcPct val="100000"/>
                        </a:lnSpc>
                        <a:spcBef>
                          <a:spcPts val="520"/>
                        </a:spcBef>
                        <a:spcAft>
                          <a:spcPts val="0"/>
                        </a:spcAft>
                        <a:buClr>
                          <a:schemeClr val="hlink"/>
                        </a:buClr>
                        <a:buSzPts val="2600"/>
                        <a:buFont typeface="Noto Sans Symbols"/>
                        <a:buNone/>
                      </a:pPr>
                      <a:r>
                        <a:rPr b="0" i="0" lang="en-US" sz="2600" u="none" cap="none" strike="noStrike">
                          <a:solidFill>
                            <a:srgbClr val="220076"/>
                          </a:solidFill>
                          <a:latin typeface="Arial"/>
                          <a:ea typeface="Arial"/>
                          <a:cs typeface="Arial"/>
                          <a:sym typeface="Arial"/>
                        </a:rPr>
                        <a:t>(chữ thường/chữ hoa)</a:t>
                      </a:r>
                      <a:endParaRPr/>
                    </a:p>
                  </a:txBody>
                  <a:tcPr marT="51475" marB="51475"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94400">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%lu</a:t>
                      </a:r>
                      <a:endParaRPr/>
                    </a:p>
                  </a:txBody>
                  <a:tcPr marT="51475" marB="51475"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unsigned long</a:t>
                      </a:r>
                      <a:endParaRPr/>
                    </a:p>
                  </a:txBody>
                  <a:tcPr marT="51475" marB="51475"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Số thập phân</a:t>
                      </a:r>
                      <a:endParaRPr b="0" i="0" sz="3500" u="none" cap="none" strike="noStrike">
                        <a:solidFill>
                          <a:srgbClr val="220076"/>
                        </a:solidFill>
                        <a:latin typeface="Arial"/>
                        <a:ea typeface="Arial"/>
                        <a:cs typeface="Arial"/>
                        <a:sym typeface="Arial"/>
                      </a:endParaRPr>
                    </a:p>
                  </a:txBody>
                  <a:tcPr marT="51475" marB="51475"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91" name="Google Shape;191;p29"/>
          <p:cNvSpPr txBox="1"/>
          <p:nvPr/>
        </p:nvSpPr>
        <p:spPr>
          <a:xfrm>
            <a:off x="293370" y="6151087"/>
            <a:ext cx="9597390" cy="56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20076"/>
              </a:buClr>
              <a:buSzPts val="3080"/>
              <a:buFont typeface="Arial"/>
              <a:buNone/>
            </a:pPr>
            <a:r>
              <a:rPr b="0" i="1" lang="en-US" sz="3080" u="sng" cap="none" strike="noStrike">
                <a:solidFill>
                  <a:srgbClr val="220076"/>
                </a:solidFill>
                <a:latin typeface="Arial"/>
                <a:ea typeface="Arial"/>
                <a:cs typeface="Arial"/>
                <a:sym typeface="Arial"/>
              </a:rPr>
              <a:t>Nhận xét:</a:t>
            </a:r>
            <a:r>
              <a:rPr b="0" i="0" lang="en-US" sz="3080" u="none" cap="none" strike="noStrike">
                <a:solidFill>
                  <a:srgbClr val="220076"/>
                </a:solidFill>
                <a:latin typeface="Arial"/>
                <a:ea typeface="Arial"/>
                <a:cs typeface="Arial"/>
                <a:sym typeface="Arial"/>
              </a:rPr>
              <a:t> Với kiểu </a:t>
            </a:r>
            <a:r>
              <a:rPr b="0" i="0" lang="en-US" sz="3080" u="none" cap="none" strike="noStrike">
                <a:solidFill>
                  <a:srgbClr val="0000CC"/>
                </a:solidFill>
                <a:latin typeface="Arial"/>
                <a:ea typeface="Arial"/>
                <a:cs typeface="Arial"/>
                <a:sym typeface="Arial"/>
              </a:rPr>
              <a:t>long</a:t>
            </a:r>
            <a:r>
              <a:rPr b="0" i="0" lang="en-US" sz="3080" u="none" cap="none" strike="noStrike">
                <a:solidFill>
                  <a:srgbClr val="220076"/>
                </a:solidFill>
                <a:latin typeface="Arial"/>
                <a:ea typeface="Arial"/>
                <a:cs typeface="Arial"/>
                <a:sym typeface="Arial"/>
              </a:rPr>
              <a:t>, thêm ký tự</a:t>
            </a:r>
            <a:r>
              <a:rPr b="0" i="0" lang="en-US" sz="3080" u="none" cap="none" strike="noStrike">
                <a:solidFill>
                  <a:srgbClr val="0000CC"/>
                </a:solidFill>
                <a:latin typeface="Arial"/>
                <a:ea typeface="Arial"/>
                <a:cs typeface="Arial"/>
                <a:sym typeface="Arial"/>
              </a:rPr>
              <a:t> l</a:t>
            </a:r>
            <a:r>
              <a:rPr b="0" i="0" lang="en-US" sz="3080" u="none" cap="none" strike="noStrike">
                <a:solidFill>
                  <a:srgbClr val="220076"/>
                </a:solidFill>
                <a:latin typeface="Arial"/>
                <a:ea typeface="Arial"/>
                <a:cs typeface="Arial"/>
                <a:sym typeface="Arial"/>
              </a:rPr>
              <a:t> ngay sau dấu %</a:t>
            </a:r>
            <a:endParaRPr/>
          </a:p>
        </p:txBody>
      </p:sp>
      <p:sp>
        <p:nvSpPr>
          <p:cNvPr id="192" name="Google Shape;192;p29"/>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0" y="533400"/>
            <a:ext cx="10058400" cy="54483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9173"/>
              <a:buFont typeface="Times New Roman"/>
              <a:buNone/>
            </a:pPr>
            <a:r>
              <a:rPr lang="en-US"/>
              <a:t>Các ký tự định dạng</a:t>
            </a:r>
            <a:endParaRPr/>
          </a:p>
        </p:txBody>
      </p:sp>
      <p:graphicFrame>
        <p:nvGraphicFramePr>
          <p:cNvPr id="198" name="Google Shape;198;p30"/>
          <p:cNvGraphicFramePr/>
          <p:nvPr/>
        </p:nvGraphicFramePr>
        <p:xfrm>
          <a:off x="293370" y="1371601"/>
          <a:ext cx="3000000" cy="3000000"/>
        </p:xfrm>
        <a:graphic>
          <a:graphicData uri="http://schemas.openxmlformats.org/drawingml/2006/table">
            <a:tbl>
              <a:tblPr>
                <a:noFill/>
                <a:tableStyleId>{21098BED-6579-448F-981C-B62C6EEDB34E}</a:tableStyleId>
              </a:tblPr>
              <a:tblGrid>
                <a:gridCol w="1885950"/>
                <a:gridCol w="2849875"/>
                <a:gridCol w="4861550"/>
              </a:tblGrid>
              <a:tr h="670450">
                <a:tc>
                  <a:txBody>
                    <a:bodyPr/>
                    <a:lstStyle/>
                    <a:p>
                      <a:pPr indent="0" lvl="0" marL="0" marR="0" rtl="0" algn="ctr">
                        <a:lnSpc>
                          <a:spcPct val="100000"/>
                        </a:lnSpc>
                        <a:spcBef>
                          <a:spcPts val="0"/>
                        </a:spcBef>
                        <a:spcAft>
                          <a:spcPts val="0"/>
                        </a:spcAft>
                        <a:buClr>
                          <a:schemeClr val="hlink"/>
                        </a:buClr>
                        <a:buSzPts val="3500"/>
                        <a:buFont typeface="Noto Sans Symbols"/>
                        <a:buNone/>
                      </a:pPr>
                      <a:r>
                        <a:rPr b="1" i="0" lang="en-US" sz="3500" u="none" cap="none" strike="noStrike">
                          <a:solidFill>
                            <a:srgbClr val="220076"/>
                          </a:solidFill>
                          <a:latin typeface="Arial"/>
                          <a:ea typeface="Arial"/>
                          <a:cs typeface="Arial"/>
                          <a:sym typeface="Arial"/>
                        </a:rPr>
                        <a:t>Ký tự</a:t>
                      </a:r>
                      <a:endParaRPr/>
                    </a:p>
                  </a:txBody>
                  <a:tcPr marT="51475" marB="51475"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3500"/>
                        <a:buFont typeface="Noto Sans Symbols"/>
                        <a:buNone/>
                      </a:pPr>
                      <a:r>
                        <a:rPr b="1" i="0" lang="en-US" sz="3500" u="none" cap="none" strike="noStrike">
                          <a:solidFill>
                            <a:srgbClr val="220076"/>
                          </a:solidFill>
                          <a:latin typeface="Arial"/>
                          <a:ea typeface="Arial"/>
                          <a:cs typeface="Arial"/>
                          <a:sym typeface="Arial"/>
                        </a:rPr>
                        <a:t>Kiểu dữ liệu</a:t>
                      </a:r>
                      <a:endParaRPr/>
                    </a:p>
                  </a:txBody>
                  <a:tcPr marT="51475" marB="51475"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3500"/>
                        <a:buFont typeface="Noto Sans Symbols"/>
                        <a:buNone/>
                      </a:pPr>
                      <a:r>
                        <a:rPr b="1" i="0" lang="en-US" sz="3500" u="none" cap="none" strike="noStrike">
                          <a:solidFill>
                            <a:srgbClr val="220076"/>
                          </a:solidFill>
                          <a:latin typeface="Arial"/>
                          <a:ea typeface="Arial"/>
                          <a:cs typeface="Arial"/>
                          <a:sym typeface="Arial"/>
                        </a:rPr>
                        <a:t>Kết quả</a:t>
                      </a:r>
                      <a:endParaRPr/>
                    </a:p>
                  </a:txBody>
                  <a:tcPr marT="51475" marB="51475"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90925">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%f</a:t>
                      </a:r>
                      <a:endParaRPr/>
                    </a:p>
                  </a:txBody>
                  <a:tcPr marT="51475" marB="51475"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float/double</a:t>
                      </a:r>
                      <a:endParaRPr/>
                    </a:p>
                  </a:txBody>
                  <a:tcPr marT="51475" marB="51475"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Số thực dấu phẩy tĩnh</a:t>
                      </a:r>
                      <a:endParaRPr/>
                    </a:p>
                  </a:txBody>
                  <a:tcPr marT="51475" marB="51475"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90925">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%e, %E</a:t>
                      </a:r>
                      <a:endParaRPr/>
                    </a:p>
                  </a:txBody>
                  <a:tcPr marT="51475" marB="51475"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float/double</a:t>
                      </a:r>
                      <a:endParaRPr/>
                    </a:p>
                  </a:txBody>
                  <a:tcPr marT="51475" marB="51475"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Số thực dấu phẩy động</a:t>
                      </a:r>
                      <a:endParaRPr/>
                    </a:p>
                  </a:txBody>
                  <a:tcPr marT="51475" marB="51475"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90925">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%c</a:t>
                      </a:r>
                      <a:endParaRPr/>
                    </a:p>
                  </a:txBody>
                  <a:tcPr marT="51475" marB="51475"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int, char</a:t>
                      </a:r>
                      <a:endParaRPr/>
                    </a:p>
                  </a:txBody>
                  <a:tcPr marT="51475" marB="51475"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Kí tự đơn lẻ</a:t>
                      </a:r>
                      <a:endParaRPr/>
                    </a:p>
                  </a:txBody>
                  <a:tcPr marT="51475" marB="51475"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75850">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%s</a:t>
                      </a:r>
                      <a:endParaRPr/>
                    </a:p>
                  </a:txBody>
                  <a:tcPr marT="51475" marB="51475"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char []</a:t>
                      </a:r>
                      <a:endParaRPr/>
                    </a:p>
                  </a:txBody>
                  <a:tcPr marT="51475" marB="51475"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Hiển thị xâu kí tự kết thúc bởi ‘\0’</a:t>
                      </a:r>
                      <a:endParaRPr/>
                    </a:p>
                  </a:txBody>
                  <a:tcPr marT="51475" marB="51475"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64250">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a:t>
                      </a:r>
                      <a:endParaRPr/>
                    </a:p>
                  </a:txBody>
                  <a:tcPr marT="51475" marB="51475" marR="99000" marL="99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t/>
                      </a:r>
                      <a:endParaRPr b="0" i="0" sz="3500" u="none" cap="none" strike="noStrike">
                        <a:solidFill>
                          <a:srgbClr val="220076"/>
                        </a:solidFill>
                        <a:latin typeface="Arial"/>
                        <a:ea typeface="Arial"/>
                        <a:cs typeface="Arial"/>
                        <a:sym typeface="Arial"/>
                      </a:endParaRPr>
                    </a:p>
                  </a:txBody>
                  <a:tcPr marT="51475" marB="51475" marR="99000" marL="99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3500"/>
                        <a:buFont typeface="Noto Sans Symbols"/>
                        <a:buNone/>
                      </a:pPr>
                      <a:r>
                        <a:rPr b="0" i="0" lang="en-US" sz="3500" u="none" cap="none" strike="noStrike">
                          <a:solidFill>
                            <a:srgbClr val="220076"/>
                          </a:solidFill>
                          <a:latin typeface="Arial"/>
                          <a:ea typeface="Arial"/>
                          <a:cs typeface="Arial"/>
                          <a:sym typeface="Arial"/>
                        </a:rPr>
                        <a:t>Hiển thị kí tự %</a:t>
                      </a:r>
                      <a:endParaRPr b="0" i="0" sz="2600" u="none" cap="none" strike="noStrike">
                        <a:solidFill>
                          <a:srgbClr val="220076"/>
                        </a:solidFill>
                        <a:latin typeface="Arial"/>
                        <a:ea typeface="Arial"/>
                        <a:cs typeface="Arial"/>
                        <a:sym typeface="Arial"/>
                      </a:endParaRPr>
                    </a:p>
                  </a:txBody>
                  <a:tcPr marT="51475" marB="51475" marR="99000" marL="99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99" name="Google Shape;199;p30"/>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3" name="Shape 203"/>
        <p:cNvGrpSpPr/>
        <p:nvPr/>
      </p:nvGrpSpPr>
      <p:grpSpPr>
        <a:xfrm>
          <a:off x="0" y="0"/>
          <a:ext cx="0" cy="0"/>
          <a:chOff x="0" y="0"/>
          <a:chExt cx="0" cy="0"/>
        </a:xfrm>
      </p:grpSpPr>
      <p:sp>
        <p:nvSpPr>
          <p:cNvPr id="204" name="Google Shape;204;p31"/>
          <p:cNvSpPr/>
          <p:nvPr/>
        </p:nvSpPr>
        <p:spPr>
          <a:xfrm>
            <a:off x="-14177" y="862969"/>
            <a:ext cx="10058400" cy="709764"/>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5" name="Google Shape;205;p31"/>
          <p:cNvSpPr txBox="1"/>
          <p:nvPr>
            <p:ph type="title"/>
          </p:nvPr>
        </p:nvSpPr>
        <p:spPr>
          <a:xfrm>
            <a:off x="1371600" y="844649"/>
            <a:ext cx="7737857"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In giá </a:t>
            </a:r>
            <a:r>
              <a:rPr lang="en-US"/>
              <a:t>trị theo </a:t>
            </a:r>
            <a:r>
              <a:rPr lang="en-US" sz="4840">
                <a:solidFill>
                  <a:schemeClr val="dk1"/>
                </a:solidFill>
                <a:latin typeface="Times New Roman"/>
                <a:ea typeface="Times New Roman"/>
                <a:cs typeface="Times New Roman"/>
                <a:sym typeface="Times New Roman"/>
              </a:rPr>
              <a:t>nhiều </a:t>
            </a:r>
            <a:r>
              <a:rPr lang="en-US"/>
              <a:t>đ</a:t>
            </a:r>
            <a:r>
              <a:rPr lang="en-US" sz="4840">
                <a:solidFill>
                  <a:schemeClr val="dk1"/>
                </a:solidFill>
                <a:latin typeface="Times New Roman"/>
                <a:ea typeface="Times New Roman"/>
                <a:cs typeface="Times New Roman"/>
                <a:sym typeface="Times New Roman"/>
              </a:rPr>
              <a:t>ịnh</a:t>
            </a:r>
            <a:r>
              <a:rPr lang="en-US"/>
              <a:t> dạng</a:t>
            </a:r>
            <a:endParaRPr/>
          </a:p>
        </p:txBody>
      </p:sp>
      <p:sp>
        <p:nvSpPr>
          <p:cNvPr id="206" name="Google Shape;206;p31"/>
          <p:cNvSpPr/>
          <p:nvPr/>
        </p:nvSpPr>
        <p:spPr>
          <a:xfrm>
            <a:off x="1371600" y="2057400"/>
            <a:ext cx="7315200" cy="3733800"/>
          </a:xfrm>
          <a:custGeom>
            <a:rect b="b" l="l" r="r" t="t"/>
            <a:pathLst>
              <a:path extrusionOk="0" h="3733800" w="7315200">
                <a:moveTo>
                  <a:pt x="0" y="0"/>
                </a:moveTo>
                <a:lnTo>
                  <a:pt x="0" y="3733799"/>
                </a:lnTo>
                <a:lnTo>
                  <a:pt x="7315199" y="3733799"/>
                </a:lnTo>
                <a:lnTo>
                  <a:pt x="73151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31"/>
          <p:cNvSpPr txBox="1"/>
          <p:nvPr/>
        </p:nvSpPr>
        <p:spPr>
          <a:xfrm>
            <a:off x="1456435" y="2020315"/>
            <a:ext cx="2769870" cy="15500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#include &lt;stdio.h&gt;</a:t>
            </a:r>
            <a:endParaRPr sz="2000">
              <a:solidFill>
                <a:schemeClr val="dk1"/>
              </a:solidFill>
              <a:latin typeface="Courier New"/>
              <a:ea typeface="Courier New"/>
              <a:cs typeface="Courier New"/>
              <a:sym typeface="Courier New"/>
            </a:endParaRPr>
          </a:p>
          <a:p>
            <a:pPr indent="0" lvl="0" marL="0" marR="0" rtl="0" algn="l">
              <a:lnSpc>
                <a:spcPct val="100000"/>
              </a:lnSpc>
              <a:spcBef>
                <a:spcPts val="45"/>
              </a:spcBef>
              <a:spcAft>
                <a:spcPts val="0"/>
              </a:spcAft>
              <a:buNone/>
            </a:pPr>
            <a:r>
              <a:t/>
            </a:r>
            <a:endParaRPr sz="20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int main()</a:t>
            </a:r>
            <a:endParaRPr sz="20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35496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char c = ‘A';</a:t>
            </a:r>
            <a:endParaRPr sz="2000">
              <a:solidFill>
                <a:schemeClr val="dk1"/>
              </a:solidFill>
              <a:latin typeface="Courier New"/>
              <a:ea typeface="Courier New"/>
              <a:cs typeface="Courier New"/>
              <a:sym typeface="Courier New"/>
            </a:endParaRPr>
          </a:p>
        </p:txBody>
      </p:sp>
      <p:graphicFrame>
        <p:nvGraphicFramePr>
          <p:cNvPr id="208" name="Google Shape;208;p31"/>
          <p:cNvGraphicFramePr/>
          <p:nvPr/>
        </p:nvGraphicFramePr>
        <p:xfrm>
          <a:off x="1437385" y="3904439"/>
          <a:ext cx="3000000" cy="3000000"/>
        </p:xfrm>
        <a:graphic>
          <a:graphicData uri="http://schemas.openxmlformats.org/drawingml/2006/table">
            <a:tbl>
              <a:tblPr bandRow="1" firstRow="1">
                <a:noFill/>
                <a:tableStyleId>{D81345EC-F5B2-46D4-A11C-8F6361201B09}</a:tableStyleId>
              </a:tblPr>
              <a:tblGrid>
                <a:gridCol w="1975475"/>
                <a:gridCol w="304800"/>
                <a:gridCol w="762000"/>
                <a:gridCol w="3613775"/>
              </a:tblGrid>
              <a:tr h="296550">
                <a:tc>
                  <a:txBody>
                    <a:bodyPr/>
                    <a:lstStyle/>
                    <a:p>
                      <a:pPr indent="0" lvl="0" marL="0" marR="67945" rtl="0" algn="r">
                        <a:lnSpc>
                          <a:spcPct val="103500"/>
                        </a:lnSpc>
                        <a:spcBef>
                          <a:spcPts val="0"/>
                        </a:spcBef>
                        <a:spcAft>
                          <a:spcPts val="0"/>
                        </a:spcAft>
                        <a:buNone/>
                      </a:pPr>
                      <a:r>
                        <a:rPr b="1" lang="en-US" sz="2000" u="none" cap="none" strike="noStrike">
                          <a:latin typeface="Courier New"/>
                          <a:ea typeface="Courier New"/>
                          <a:cs typeface="Courier New"/>
                          <a:sym typeface="Courier New"/>
                        </a:rPr>
                        <a:t>printf(“In</a:t>
                      </a:r>
                      <a:endParaRPr sz="2000" u="none" cap="none" strike="noStrike">
                        <a:latin typeface="Courier New"/>
                        <a:ea typeface="Courier New"/>
                        <a:cs typeface="Courier New"/>
                        <a:sym typeface="Courier New"/>
                      </a:endParaRPr>
                    </a:p>
                  </a:txBody>
                  <a:tcPr marT="0" marB="0" marR="0" marL="0"/>
                </a:tc>
                <a:tc>
                  <a:txBody>
                    <a:bodyPr/>
                    <a:lstStyle/>
                    <a:p>
                      <a:pPr indent="0" lvl="0" marL="0" marR="67945" rtl="0" algn="r">
                        <a:lnSpc>
                          <a:spcPct val="103500"/>
                        </a:lnSpc>
                        <a:spcBef>
                          <a:spcPts val="0"/>
                        </a:spcBef>
                        <a:spcAft>
                          <a:spcPts val="0"/>
                        </a:spcAft>
                        <a:buNone/>
                      </a:pPr>
                      <a:r>
                        <a:rPr b="1" lang="en-US" sz="2000" u="none" cap="none" strike="noStrike">
                          <a:latin typeface="Courier New"/>
                          <a:ea typeface="Courier New"/>
                          <a:cs typeface="Courier New"/>
                          <a:sym typeface="Courier New"/>
                        </a:rPr>
                        <a:t>c</a:t>
                      </a:r>
                      <a:endParaRPr sz="2000" u="none" cap="none" strike="noStrike">
                        <a:latin typeface="Courier New"/>
                        <a:ea typeface="Courier New"/>
                        <a:cs typeface="Courier New"/>
                        <a:sym typeface="Courier New"/>
                      </a:endParaRPr>
                    </a:p>
                  </a:txBody>
                  <a:tcPr marT="0" marB="0" marR="0" marL="0"/>
                </a:tc>
                <a:tc>
                  <a:txBody>
                    <a:bodyPr/>
                    <a:lstStyle/>
                    <a:p>
                      <a:pPr indent="0" lvl="0" marL="0" marR="67945" rtl="0" algn="r">
                        <a:lnSpc>
                          <a:spcPct val="103500"/>
                        </a:lnSpc>
                        <a:spcBef>
                          <a:spcPts val="0"/>
                        </a:spcBef>
                        <a:spcAft>
                          <a:spcPts val="0"/>
                        </a:spcAft>
                        <a:buNone/>
                      </a:pPr>
                      <a:r>
                        <a:rPr b="1" lang="en-US" sz="2000" u="none" cap="none" strike="noStrike">
                          <a:latin typeface="Courier New"/>
                          <a:ea typeface="Courier New"/>
                          <a:cs typeface="Courier New"/>
                          <a:sym typeface="Courier New"/>
                        </a:rPr>
                        <a:t>theo</a:t>
                      </a:r>
                      <a:endParaRPr sz="2000" u="none" cap="none" strike="noStrike">
                        <a:latin typeface="Courier New"/>
                        <a:ea typeface="Courier New"/>
                        <a:cs typeface="Courier New"/>
                        <a:sym typeface="Courier New"/>
                      </a:endParaRPr>
                    </a:p>
                  </a:txBody>
                  <a:tcPr marT="0" marB="0" marR="0" marL="0"/>
                </a:tc>
                <a:tc>
                  <a:txBody>
                    <a:bodyPr/>
                    <a:lstStyle/>
                    <a:p>
                      <a:pPr indent="0" lvl="0" marL="75565" marR="0" rtl="0" algn="l">
                        <a:lnSpc>
                          <a:spcPct val="103500"/>
                        </a:lnSpc>
                        <a:spcBef>
                          <a:spcPts val="0"/>
                        </a:spcBef>
                        <a:spcAft>
                          <a:spcPts val="0"/>
                        </a:spcAft>
                        <a:buNone/>
                      </a:pPr>
                      <a:r>
                        <a:rPr b="1" lang="en-US" sz="2000" u="none" cap="none" strike="noStrike">
                          <a:latin typeface="Courier New"/>
                          <a:ea typeface="Courier New"/>
                          <a:cs typeface="Courier New"/>
                          <a:sym typeface="Courier New"/>
                        </a:rPr>
                        <a:t>ki tu la %c\n", c);</a:t>
                      </a:r>
                      <a:endParaRPr sz="2000" u="none" cap="none" strike="noStrike">
                        <a:latin typeface="Courier New"/>
                        <a:ea typeface="Courier New"/>
                        <a:cs typeface="Courier New"/>
                        <a:sym typeface="Courier New"/>
                      </a:endParaRPr>
                    </a:p>
                  </a:txBody>
                  <a:tcPr marT="0" marB="0" marR="0" marL="0"/>
                </a:tc>
              </a:tr>
              <a:tr h="304800">
                <a:tc>
                  <a:txBody>
                    <a:bodyPr/>
                    <a:lstStyle/>
                    <a:p>
                      <a:pPr indent="0" lvl="0" marL="0" marR="67945" rtl="0" algn="r">
                        <a:lnSpc>
                          <a:spcPct val="106750"/>
                        </a:lnSpc>
                        <a:spcBef>
                          <a:spcPts val="0"/>
                        </a:spcBef>
                        <a:spcAft>
                          <a:spcPts val="0"/>
                        </a:spcAft>
                        <a:buNone/>
                      </a:pPr>
                      <a:r>
                        <a:rPr b="1" lang="en-US" sz="2000" u="none" cap="none" strike="noStrike">
                          <a:latin typeface="Courier New"/>
                          <a:ea typeface="Courier New"/>
                          <a:cs typeface="Courier New"/>
                          <a:sym typeface="Courier New"/>
                        </a:rPr>
                        <a:t>printf(“In</a:t>
                      </a:r>
                      <a:endParaRPr sz="2000" u="none" cap="none" strike="noStrike">
                        <a:latin typeface="Courier New"/>
                        <a:ea typeface="Courier New"/>
                        <a:cs typeface="Courier New"/>
                        <a:sym typeface="Courier New"/>
                      </a:endParaRPr>
                    </a:p>
                  </a:txBody>
                  <a:tcPr marT="0" marB="0" marR="0" marL="0"/>
                </a:tc>
                <a:tc>
                  <a:txBody>
                    <a:bodyPr/>
                    <a:lstStyle/>
                    <a:p>
                      <a:pPr indent="0" lvl="0" marL="0" marR="67945" rtl="0" algn="r">
                        <a:lnSpc>
                          <a:spcPct val="106750"/>
                        </a:lnSpc>
                        <a:spcBef>
                          <a:spcPts val="0"/>
                        </a:spcBef>
                        <a:spcAft>
                          <a:spcPts val="0"/>
                        </a:spcAft>
                        <a:buNone/>
                      </a:pPr>
                      <a:r>
                        <a:rPr b="1" lang="en-US" sz="2000" u="none" cap="none" strike="noStrike">
                          <a:latin typeface="Courier New"/>
                          <a:ea typeface="Courier New"/>
                          <a:cs typeface="Courier New"/>
                          <a:sym typeface="Courier New"/>
                        </a:rPr>
                        <a:t>c</a:t>
                      </a:r>
                      <a:endParaRPr sz="2000" u="none" cap="none" strike="noStrike">
                        <a:latin typeface="Courier New"/>
                        <a:ea typeface="Courier New"/>
                        <a:cs typeface="Courier New"/>
                        <a:sym typeface="Courier New"/>
                      </a:endParaRPr>
                    </a:p>
                  </a:txBody>
                  <a:tcPr marT="0" marB="0" marR="0" marL="0"/>
                </a:tc>
                <a:tc>
                  <a:txBody>
                    <a:bodyPr/>
                    <a:lstStyle/>
                    <a:p>
                      <a:pPr indent="0" lvl="0" marL="0" marR="67945" rtl="0" algn="r">
                        <a:lnSpc>
                          <a:spcPct val="106750"/>
                        </a:lnSpc>
                        <a:spcBef>
                          <a:spcPts val="0"/>
                        </a:spcBef>
                        <a:spcAft>
                          <a:spcPts val="0"/>
                        </a:spcAft>
                        <a:buNone/>
                      </a:pPr>
                      <a:r>
                        <a:rPr b="1" lang="en-US" sz="2000" u="none" cap="none" strike="noStrike">
                          <a:latin typeface="Courier New"/>
                          <a:ea typeface="Courier New"/>
                          <a:cs typeface="Courier New"/>
                          <a:sym typeface="Courier New"/>
                        </a:rPr>
                        <a:t>theo</a:t>
                      </a:r>
                      <a:endParaRPr sz="2000" u="none" cap="none" strike="noStrike">
                        <a:latin typeface="Courier New"/>
                        <a:ea typeface="Courier New"/>
                        <a:cs typeface="Courier New"/>
                        <a:sym typeface="Courier New"/>
                      </a:endParaRPr>
                    </a:p>
                  </a:txBody>
                  <a:tcPr marT="0" marB="0" marR="0" marL="0"/>
                </a:tc>
                <a:tc>
                  <a:txBody>
                    <a:bodyPr/>
                    <a:lstStyle/>
                    <a:p>
                      <a:pPr indent="0" lvl="0" marL="75565" marR="0" rtl="0" algn="l">
                        <a:lnSpc>
                          <a:spcPct val="106750"/>
                        </a:lnSpc>
                        <a:spcBef>
                          <a:spcPts val="0"/>
                        </a:spcBef>
                        <a:spcAft>
                          <a:spcPts val="0"/>
                        </a:spcAft>
                        <a:buNone/>
                      </a:pPr>
                      <a:r>
                        <a:rPr b="1" lang="en-US" sz="2000" u="none" cap="none" strike="noStrike">
                          <a:latin typeface="Courier New"/>
                          <a:ea typeface="Courier New"/>
                          <a:cs typeface="Courier New"/>
                          <a:sym typeface="Courier New"/>
                        </a:rPr>
                        <a:t>so nguyen la %d\n", c);</a:t>
                      </a:r>
                      <a:endParaRPr sz="2000" u="none" cap="none" strike="noStrike">
                        <a:latin typeface="Courier New"/>
                        <a:ea typeface="Courier New"/>
                        <a:cs typeface="Courier New"/>
                        <a:sym typeface="Courier New"/>
                      </a:endParaRPr>
                    </a:p>
                  </a:txBody>
                  <a:tcPr marT="0" marB="0" marR="0" marL="0"/>
                </a:tc>
              </a:tr>
              <a:tr h="457200">
                <a:tc>
                  <a:txBody>
                    <a:bodyPr/>
                    <a:lstStyle/>
                    <a:p>
                      <a:pPr indent="0" lvl="0" marL="0" marR="67945" rtl="0" algn="r">
                        <a:lnSpc>
                          <a:spcPct val="106750"/>
                        </a:lnSpc>
                        <a:spcBef>
                          <a:spcPts val="0"/>
                        </a:spcBef>
                        <a:spcAft>
                          <a:spcPts val="0"/>
                        </a:spcAft>
                        <a:buNone/>
                      </a:pPr>
                      <a:r>
                        <a:rPr b="1" lang="en-US" sz="2000" u="none" cap="none" strike="noStrike">
                          <a:latin typeface="Courier New"/>
                          <a:ea typeface="Courier New"/>
                          <a:cs typeface="Courier New"/>
                          <a:sym typeface="Courier New"/>
                        </a:rPr>
                        <a:t>printf(“In</a:t>
                      </a:r>
                      <a:endParaRPr sz="2000" u="none" cap="none" strike="noStrike">
                        <a:latin typeface="Courier New"/>
                        <a:ea typeface="Courier New"/>
                        <a:cs typeface="Courier New"/>
                        <a:sym typeface="Courier New"/>
                      </a:endParaRPr>
                    </a:p>
                  </a:txBody>
                  <a:tcPr marT="0" marB="0" marR="0" marL="0"/>
                </a:tc>
                <a:tc>
                  <a:txBody>
                    <a:bodyPr/>
                    <a:lstStyle/>
                    <a:p>
                      <a:pPr indent="0" lvl="0" marL="0" marR="67945" rtl="0" algn="r">
                        <a:lnSpc>
                          <a:spcPct val="106750"/>
                        </a:lnSpc>
                        <a:spcBef>
                          <a:spcPts val="0"/>
                        </a:spcBef>
                        <a:spcAft>
                          <a:spcPts val="0"/>
                        </a:spcAft>
                        <a:buNone/>
                      </a:pPr>
                      <a:r>
                        <a:rPr b="1" lang="en-US" sz="2000" u="none" cap="none" strike="noStrike">
                          <a:latin typeface="Courier New"/>
                          <a:ea typeface="Courier New"/>
                          <a:cs typeface="Courier New"/>
                          <a:sym typeface="Courier New"/>
                        </a:rPr>
                        <a:t>c</a:t>
                      </a:r>
                      <a:endParaRPr sz="2000" u="none" cap="none" strike="noStrike">
                        <a:latin typeface="Courier New"/>
                        <a:ea typeface="Courier New"/>
                        <a:cs typeface="Courier New"/>
                        <a:sym typeface="Courier New"/>
                      </a:endParaRPr>
                    </a:p>
                  </a:txBody>
                  <a:tcPr marT="0" marB="0" marR="0" marL="0"/>
                </a:tc>
                <a:tc>
                  <a:txBody>
                    <a:bodyPr/>
                    <a:lstStyle/>
                    <a:p>
                      <a:pPr indent="0" lvl="0" marL="0" marR="67945" rtl="0" algn="r">
                        <a:lnSpc>
                          <a:spcPct val="106750"/>
                        </a:lnSpc>
                        <a:spcBef>
                          <a:spcPts val="0"/>
                        </a:spcBef>
                        <a:spcAft>
                          <a:spcPts val="0"/>
                        </a:spcAft>
                        <a:buNone/>
                      </a:pPr>
                      <a:r>
                        <a:rPr b="1" lang="en-US" sz="2000" u="none" cap="none" strike="noStrike">
                          <a:latin typeface="Courier New"/>
                          <a:ea typeface="Courier New"/>
                          <a:cs typeface="Courier New"/>
                          <a:sym typeface="Courier New"/>
                        </a:rPr>
                        <a:t>theo</a:t>
                      </a:r>
                      <a:endParaRPr sz="2000" u="none" cap="none" strike="noStrike">
                        <a:latin typeface="Courier New"/>
                        <a:ea typeface="Courier New"/>
                        <a:cs typeface="Courier New"/>
                        <a:sym typeface="Courier New"/>
                      </a:endParaRPr>
                    </a:p>
                  </a:txBody>
                  <a:tcPr marT="0" marB="0" marR="0" marL="0"/>
                </a:tc>
                <a:tc>
                  <a:txBody>
                    <a:bodyPr/>
                    <a:lstStyle/>
                    <a:p>
                      <a:pPr indent="0" lvl="0" marL="75565" marR="0" rtl="0" algn="l">
                        <a:lnSpc>
                          <a:spcPct val="106750"/>
                        </a:lnSpc>
                        <a:spcBef>
                          <a:spcPts val="0"/>
                        </a:spcBef>
                        <a:spcAft>
                          <a:spcPts val="0"/>
                        </a:spcAft>
                        <a:buNone/>
                      </a:pPr>
                      <a:r>
                        <a:rPr b="1" lang="en-US" sz="2000" u="none" cap="none" strike="noStrike">
                          <a:latin typeface="Courier New"/>
                          <a:ea typeface="Courier New"/>
                          <a:cs typeface="Courier New"/>
                          <a:sym typeface="Courier New"/>
                        </a:rPr>
                        <a:t>hexa la %x", c);</a:t>
                      </a:r>
                      <a:endParaRPr sz="2000" u="none" cap="none" strike="noStrike">
                        <a:latin typeface="Courier New"/>
                        <a:ea typeface="Courier New"/>
                        <a:cs typeface="Courier New"/>
                        <a:sym typeface="Courier New"/>
                      </a:endParaRPr>
                    </a:p>
                  </a:txBody>
                  <a:tcPr marT="0" marB="0" marR="0" marL="0"/>
                </a:tc>
              </a:tr>
              <a:tr h="753750">
                <a:tc>
                  <a:txBody>
                    <a:bodyPr/>
                    <a:lstStyle/>
                    <a:p>
                      <a:pPr indent="0" lvl="0" marL="374015" marR="0" rtl="0" algn="l">
                        <a:lnSpc>
                          <a:spcPct val="100000"/>
                        </a:lnSpc>
                        <a:spcBef>
                          <a:spcPts val="0"/>
                        </a:spcBef>
                        <a:spcAft>
                          <a:spcPts val="0"/>
                        </a:spcAft>
                        <a:buNone/>
                      </a:pPr>
                      <a:r>
                        <a:rPr b="1" lang="en-US" sz="2000" u="none" cap="none" strike="noStrike">
                          <a:latin typeface="Courier New"/>
                          <a:ea typeface="Courier New"/>
                          <a:cs typeface="Courier New"/>
                          <a:sym typeface="Courier New"/>
                        </a:rPr>
                        <a:t>return 0;</a:t>
                      </a:r>
                      <a:endParaRPr sz="2000" u="none" cap="none" strike="noStrike">
                        <a:latin typeface="Courier New"/>
                        <a:ea typeface="Courier New"/>
                        <a:cs typeface="Courier New"/>
                        <a:sym typeface="Courier New"/>
                      </a:endParaRPr>
                    </a:p>
                    <a:p>
                      <a:pPr indent="0" lvl="0" marL="31750" marR="0" rtl="0" algn="l">
                        <a:lnSpc>
                          <a:spcPct val="100000"/>
                        </a:lnSpc>
                        <a:spcBef>
                          <a:spcPts val="0"/>
                        </a:spcBef>
                        <a:spcAft>
                          <a:spcPts val="0"/>
                        </a:spcAft>
                        <a:buNone/>
                      </a:pPr>
                      <a:r>
                        <a:rPr b="1" lang="en-US" sz="2000" u="none" cap="none" strike="noStrike">
                          <a:latin typeface="Courier New"/>
                          <a:ea typeface="Courier New"/>
                          <a:cs typeface="Courier New"/>
                          <a:sym typeface="Courier New"/>
                        </a:rPr>
                        <a:t>}</a:t>
                      </a:r>
                      <a:endParaRPr sz="2000" u="none" cap="none" strike="noStrike">
                        <a:latin typeface="Courier New"/>
                        <a:ea typeface="Courier New"/>
                        <a:cs typeface="Courier New"/>
                        <a:sym typeface="Courier New"/>
                      </a:endParaRPr>
                    </a:p>
                  </a:txBody>
                  <a:tcPr marT="118100" marB="0" marR="0" marL="0"/>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tc>
              </a:tr>
            </a:tbl>
          </a:graphicData>
        </a:graphic>
      </p:graphicFrame>
      <p:sp>
        <p:nvSpPr>
          <p:cNvPr id="209" name="Google Shape;209;p31"/>
          <p:cNvSpPr txBox="1"/>
          <p:nvPr/>
        </p:nvSpPr>
        <p:spPr>
          <a:xfrm>
            <a:off x="2669536" y="5968997"/>
            <a:ext cx="2860675" cy="9404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In c theo ki tu la A</a:t>
            </a:r>
            <a:endParaRPr sz="2000">
              <a:solidFill>
                <a:schemeClr val="dk1"/>
              </a:solidFill>
              <a:latin typeface="Arial"/>
              <a:ea typeface="Arial"/>
              <a:cs typeface="Arial"/>
              <a:sym typeface="Arial"/>
            </a:endParaRPr>
          </a:p>
          <a:p>
            <a:pPr indent="0" lvl="0" marL="12700" marR="5080" rtl="0" algn="l">
              <a:lnSpc>
                <a:spcPct val="100000"/>
              </a:lnSpc>
              <a:spcBef>
                <a:spcPts val="0"/>
              </a:spcBef>
              <a:spcAft>
                <a:spcPts val="0"/>
              </a:spcAft>
              <a:buNone/>
            </a:pPr>
            <a:r>
              <a:rPr lang="en-US" sz="2000">
                <a:solidFill>
                  <a:schemeClr val="dk1"/>
                </a:solidFill>
                <a:latin typeface="Arial"/>
                <a:ea typeface="Arial"/>
                <a:cs typeface="Arial"/>
                <a:sym typeface="Arial"/>
              </a:rPr>
              <a:t>In c theo so nguyen la 65  In c theo hexa la 41</a:t>
            </a:r>
            <a:endParaRPr/>
          </a:p>
        </p:txBody>
      </p:sp>
      <p:sp>
        <p:nvSpPr>
          <p:cNvPr id="210" name="Google Shape;210;p31"/>
          <p:cNvSpPr txBox="1"/>
          <p:nvPr/>
        </p:nvSpPr>
        <p:spPr>
          <a:xfrm>
            <a:off x="1450339" y="5968997"/>
            <a:ext cx="858519"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CC3200"/>
                </a:solidFill>
                <a:latin typeface="Arial"/>
                <a:ea typeface="Arial"/>
                <a:cs typeface="Arial"/>
                <a:sym typeface="Arial"/>
              </a:rPr>
              <a:t>Output:</a:t>
            </a:r>
            <a:endParaRPr sz="20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sp>
        <p:nvSpPr>
          <p:cNvPr id="215" name="Google Shape;215;p32"/>
          <p:cNvSpPr/>
          <p:nvPr/>
        </p:nvSpPr>
        <p:spPr>
          <a:xfrm>
            <a:off x="-14177" y="815089"/>
            <a:ext cx="10058400" cy="757643"/>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32"/>
          <p:cNvSpPr txBox="1"/>
          <p:nvPr>
            <p:ph type="title"/>
          </p:nvPr>
        </p:nvSpPr>
        <p:spPr>
          <a:xfrm>
            <a:off x="2819400" y="767198"/>
            <a:ext cx="5366514"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In </a:t>
            </a:r>
            <a:r>
              <a:rPr lang="en-US"/>
              <a:t>theo khuôn dạng</a:t>
            </a:r>
            <a:endParaRPr/>
          </a:p>
        </p:txBody>
      </p:sp>
      <p:sp>
        <p:nvSpPr>
          <p:cNvPr id="217" name="Google Shape;217;p32"/>
          <p:cNvSpPr txBox="1"/>
          <p:nvPr/>
        </p:nvSpPr>
        <p:spPr>
          <a:xfrm>
            <a:off x="762001" y="2079751"/>
            <a:ext cx="8763000" cy="4167808"/>
          </a:xfrm>
          <a:prstGeom prst="rect">
            <a:avLst/>
          </a:prstGeom>
          <a:noFill/>
          <a:ln>
            <a:noFill/>
          </a:ln>
        </p:spPr>
        <p:txBody>
          <a:bodyPr anchorCtr="0" anchor="t" bIns="0" lIns="0" spcFirstLastPara="1" rIns="0" wrap="square" tIns="12700">
            <a:spAutoFit/>
          </a:bodyPr>
          <a:lstStyle/>
          <a:p>
            <a:pPr indent="-343535" lvl="0" marL="355600" marR="138430"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Để tạo khuôn in đẹp ta sử dụng các kí tự  điều khiển như ‘\n’, ‘\t’, …</a:t>
            </a:r>
            <a:endParaRPr sz="3200">
              <a:solidFill>
                <a:schemeClr val="dk1"/>
              </a:solidFill>
              <a:latin typeface="Arial"/>
              <a:ea typeface="Arial"/>
              <a:cs typeface="Arial"/>
              <a:sym typeface="Arial"/>
            </a:endParaRPr>
          </a:p>
          <a:p>
            <a:pPr indent="-342900" lvl="0" marL="354965" marR="5080" rtl="0" algn="l">
              <a:lnSpc>
                <a:spcPct val="100000"/>
              </a:lnSpc>
              <a:spcBef>
                <a:spcPts val="760"/>
              </a:spcBef>
              <a:spcAft>
                <a:spcPts val="0"/>
              </a:spcAft>
              <a:buClr>
                <a:schemeClr val="dk1"/>
              </a:buClr>
              <a:buSzPts val="3200"/>
              <a:buFont typeface="Arial"/>
              <a:buChar char="•"/>
            </a:pPr>
            <a:r>
              <a:rPr lang="en-US" sz="3200">
                <a:solidFill>
                  <a:schemeClr val="dk1"/>
                </a:solidFill>
                <a:latin typeface="Arial"/>
                <a:ea typeface="Arial"/>
                <a:cs typeface="Arial"/>
                <a:sym typeface="Arial"/>
              </a:rPr>
              <a:t>Có thể sử dụng thêm các lựa chọn để tạo  khuôn cho giá trị in như sau:</a:t>
            </a:r>
            <a:endParaRPr sz="3200">
              <a:solidFill>
                <a:schemeClr val="dk1"/>
              </a:solidFill>
              <a:latin typeface="Arial"/>
              <a:ea typeface="Arial"/>
              <a:cs typeface="Arial"/>
              <a:sym typeface="Arial"/>
            </a:endParaRPr>
          </a:p>
          <a:p>
            <a:pPr indent="0" lvl="0" marL="469265" marR="0" rtl="0" algn="l">
              <a:lnSpc>
                <a:spcPct val="100000"/>
              </a:lnSpc>
              <a:spcBef>
                <a:spcPts val="675"/>
              </a:spcBef>
              <a:spcAft>
                <a:spcPts val="0"/>
              </a:spcAft>
              <a:buNone/>
            </a:pPr>
            <a:r>
              <a:rPr lang="en-US" sz="2800">
                <a:solidFill>
                  <a:srgbClr val="CC3200"/>
                </a:solidFill>
                <a:latin typeface="Arial"/>
                <a:ea typeface="Arial"/>
                <a:cs typeface="Arial"/>
                <a:sym typeface="Arial"/>
              </a:rPr>
              <a:t>% [-] [</a:t>
            </a:r>
            <a:r>
              <a:rPr i="1" lang="en-US" sz="2800">
                <a:solidFill>
                  <a:srgbClr val="CC3200"/>
                </a:solidFill>
                <a:latin typeface="Arial"/>
                <a:ea typeface="Arial"/>
                <a:cs typeface="Arial"/>
                <a:sym typeface="Arial"/>
              </a:rPr>
              <a:t>fwidth</a:t>
            </a:r>
            <a:r>
              <a:rPr lang="en-US" sz="2800">
                <a:solidFill>
                  <a:srgbClr val="CC3200"/>
                </a:solidFill>
                <a:latin typeface="Arial"/>
                <a:ea typeface="Arial"/>
                <a:cs typeface="Arial"/>
                <a:sym typeface="Arial"/>
              </a:rPr>
              <a:t>] [.</a:t>
            </a:r>
            <a:r>
              <a:rPr i="1" lang="en-US" sz="2800">
                <a:solidFill>
                  <a:srgbClr val="CC3200"/>
                </a:solidFill>
                <a:latin typeface="Arial"/>
                <a:ea typeface="Arial"/>
                <a:cs typeface="Arial"/>
                <a:sym typeface="Arial"/>
              </a:rPr>
              <a:t>p</a:t>
            </a:r>
            <a:r>
              <a:rPr lang="en-US" sz="2800">
                <a:solidFill>
                  <a:srgbClr val="CC3200"/>
                </a:solidFill>
                <a:latin typeface="Arial"/>
                <a:ea typeface="Arial"/>
                <a:cs typeface="Arial"/>
                <a:sym typeface="Arial"/>
              </a:rPr>
              <a:t>] X</a:t>
            </a:r>
            <a:endParaRPr sz="2800">
              <a:solidFill>
                <a:schemeClr val="dk1"/>
              </a:solidFill>
              <a:latin typeface="Arial"/>
              <a:ea typeface="Arial"/>
              <a:cs typeface="Arial"/>
              <a:sym typeface="Arial"/>
            </a:endParaRPr>
          </a:p>
          <a:p>
            <a:pPr indent="-287654" lvl="1" marL="756285" marR="0" rtl="0" algn="l">
              <a:lnSpc>
                <a:spcPct val="100000"/>
              </a:lnSpc>
              <a:spcBef>
                <a:spcPts val="685"/>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Arial"/>
                <a:ea typeface="Arial"/>
                <a:cs typeface="Arial"/>
                <a:sym typeface="Arial"/>
              </a:rPr>
              <a:t>fwidth</a:t>
            </a:r>
            <a:r>
              <a:rPr b="0" i="0" lang="en-US" sz="2800" u="none" cap="none" strike="noStrike">
                <a:solidFill>
                  <a:schemeClr val="dk1"/>
                </a:solidFill>
                <a:latin typeface="Arial"/>
                <a:ea typeface="Arial"/>
                <a:cs typeface="Arial"/>
                <a:sym typeface="Arial"/>
              </a:rPr>
              <a:t>] độ rộng để in giá trị</a:t>
            </a:r>
            <a:endParaRPr/>
          </a:p>
          <a:p>
            <a:pPr indent="-287654" lvl="1" marL="756285"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căn lề trái (mặc định căn lề phải).</a:t>
            </a:r>
            <a:endParaRPr/>
          </a:p>
          <a:p>
            <a:pPr indent="-287654" lvl="1" marL="756285" marR="0" rtl="0" algn="l">
              <a:lnSpc>
                <a:spcPct val="100000"/>
              </a:lnSpc>
              <a:spcBef>
                <a:spcPts val="685"/>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t>
            </a:r>
            <a:r>
              <a:rPr b="0" i="1" lang="en-US" sz="2800" u="none" cap="none" strike="noStrike">
                <a:solidFill>
                  <a:schemeClr val="dk1"/>
                </a:solidFill>
                <a:latin typeface="Arial"/>
                <a:ea typeface="Arial"/>
                <a:cs typeface="Arial"/>
                <a:sym typeface="Arial"/>
              </a:rPr>
              <a:t>p</a:t>
            </a:r>
            <a:r>
              <a:rPr b="0" i="0" lang="en-US" sz="2800" u="none" cap="none" strike="noStrike">
                <a:solidFill>
                  <a:schemeClr val="dk1"/>
                </a:solidFill>
                <a:latin typeface="Arial"/>
                <a:ea typeface="Arial"/>
                <a:cs typeface="Arial"/>
                <a:sym typeface="Arial"/>
              </a:rPr>
              <a:t>] số ô dành để in số sau dấu chấm.</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idx="1" type="body"/>
          </p:nvPr>
        </p:nvSpPr>
        <p:spPr>
          <a:xfrm>
            <a:off x="293370" y="1938180"/>
            <a:ext cx="9387840" cy="5537359"/>
          </a:xfrm>
          <a:prstGeom prst="rect">
            <a:avLst/>
          </a:prstGeom>
          <a:noFill/>
          <a:ln>
            <a:noFill/>
          </a:ln>
        </p:spPr>
        <p:txBody>
          <a:bodyPr anchorCtr="0" anchor="t" bIns="45700" lIns="91425" spcFirstLastPara="1" rIns="91425" wrap="square" tIns="45700">
            <a:normAutofit/>
          </a:bodyPr>
          <a:lstStyle/>
          <a:p>
            <a:pPr indent="-251459" lvl="0" marL="251459" rtl="0" algn="l">
              <a:lnSpc>
                <a:spcPct val="90000"/>
              </a:lnSpc>
              <a:spcBef>
                <a:spcPts val="0"/>
              </a:spcBef>
              <a:spcAft>
                <a:spcPts val="0"/>
              </a:spcAft>
              <a:buClr>
                <a:schemeClr val="dk1"/>
              </a:buClr>
              <a:buSzPts val="3000"/>
              <a:buChar char="•"/>
            </a:pPr>
            <a:r>
              <a:rPr lang="en-US"/>
              <a:t>printf("\n%3d %15s %3c", 1, "nguyen van a", 'g');</a:t>
            </a:r>
            <a:endParaRPr/>
          </a:p>
          <a:p>
            <a:pPr indent="-251459" lvl="0" marL="251459" rtl="0" algn="l">
              <a:lnSpc>
                <a:spcPct val="90000"/>
              </a:lnSpc>
              <a:spcBef>
                <a:spcPts val="1100"/>
              </a:spcBef>
              <a:spcAft>
                <a:spcPts val="0"/>
              </a:spcAft>
              <a:buClr>
                <a:schemeClr val="dk1"/>
              </a:buClr>
              <a:buSzPts val="3000"/>
              <a:buChar char="•"/>
            </a:pPr>
            <a:r>
              <a:rPr lang="en-US"/>
              <a:t>printf("\n%3d %15s %3c", 2, "tran van b", 'k');</a:t>
            </a:r>
            <a:endParaRPr/>
          </a:p>
        </p:txBody>
      </p:sp>
      <p:sp>
        <p:nvSpPr>
          <p:cNvPr id="223" name="Google Shape;223;p33"/>
          <p:cNvSpPr txBox="1"/>
          <p:nvPr/>
        </p:nvSpPr>
        <p:spPr>
          <a:xfrm>
            <a:off x="1005840" y="3886200"/>
            <a:ext cx="7962900" cy="1554913"/>
          </a:xfrm>
          <a:prstGeom prst="rect">
            <a:avLst/>
          </a:prstGeom>
          <a:noFill/>
          <a:ln cap="flat" cmpd="sng" w="952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959"/>
              <a:buFont typeface="Arial"/>
              <a:buNone/>
            </a:pPr>
            <a:r>
              <a:rPr lang="en-US" sz="3959">
                <a:solidFill>
                  <a:schemeClr val="accent2"/>
                </a:solidFill>
                <a:latin typeface="Arial"/>
                <a:ea typeface="Arial"/>
                <a:cs typeface="Arial"/>
                <a:sym typeface="Arial"/>
              </a:rPr>
              <a:t>1nguyenvanag</a:t>
            </a:r>
            <a:endParaRPr/>
          </a:p>
          <a:p>
            <a:pPr indent="0" lvl="0" marL="0" marR="0" rtl="0" algn="l">
              <a:spcBef>
                <a:spcPts val="1584"/>
              </a:spcBef>
              <a:spcAft>
                <a:spcPts val="0"/>
              </a:spcAft>
              <a:buClr>
                <a:schemeClr val="accent2"/>
              </a:buClr>
              <a:buSzPts val="3959"/>
              <a:buFont typeface="Arial"/>
              <a:buNone/>
            </a:pPr>
            <a:r>
              <a:rPr lang="en-US" sz="3959">
                <a:solidFill>
                  <a:schemeClr val="accent2"/>
                </a:solidFill>
                <a:latin typeface="Arial"/>
                <a:ea typeface="Arial"/>
                <a:cs typeface="Arial"/>
                <a:sym typeface="Arial"/>
              </a:rPr>
              <a:t>2tranvanbk</a:t>
            </a:r>
            <a:endParaRPr sz="3959">
              <a:solidFill>
                <a:schemeClr val="accent2"/>
              </a:solidFill>
              <a:latin typeface="Arial"/>
              <a:ea typeface="Arial"/>
              <a:cs typeface="Arial"/>
              <a:sym typeface="Arial"/>
            </a:endParaRPr>
          </a:p>
        </p:txBody>
      </p:sp>
      <p:sp>
        <p:nvSpPr>
          <p:cNvPr id="224" name="Google Shape;224;p33"/>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33"/>
          <p:cNvSpPr txBox="1"/>
          <p:nvPr>
            <p:ph type="title"/>
          </p:nvPr>
        </p:nvSpPr>
        <p:spPr>
          <a:xfrm>
            <a:off x="691515" y="166421"/>
            <a:ext cx="8666414"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40"/>
              <a:buFont typeface="Times New Roman"/>
              <a:buNone/>
            </a:pPr>
            <a:r>
              <a:t/>
            </a:r>
            <a:endParaRPr/>
          </a:p>
        </p:txBody>
      </p:sp>
      <p:sp>
        <p:nvSpPr>
          <p:cNvPr id="226" name="Google Shape;226;p33"/>
          <p:cNvSpPr/>
          <p:nvPr/>
        </p:nvSpPr>
        <p:spPr>
          <a:xfrm>
            <a:off x="-14177" y="876137"/>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33"/>
          <p:cNvSpPr txBox="1"/>
          <p:nvPr/>
        </p:nvSpPr>
        <p:spPr>
          <a:xfrm>
            <a:off x="4276851" y="815089"/>
            <a:ext cx="1504698" cy="757643"/>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Ví dụ</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sp>
        <p:nvSpPr>
          <p:cNvPr id="232" name="Google Shape;232;p34"/>
          <p:cNvSpPr/>
          <p:nvPr/>
        </p:nvSpPr>
        <p:spPr>
          <a:xfrm>
            <a:off x="-14177" y="876137"/>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34"/>
          <p:cNvSpPr txBox="1"/>
          <p:nvPr>
            <p:ph type="title"/>
          </p:nvPr>
        </p:nvSpPr>
        <p:spPr>
          <a:xfrm>
            <a:off x="4276851" y="815089"/>
            <a:ext cx="1504698"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Ví</a:t>
            </a:r>
            <a:r>
              <a:rPr lang="en-US"/>
              <a:t> </a:t>
            </a:r>
            <a:r>
              <a:rPr lang="en-US" sz="4840">
                <a:solidFill>
                  <a:schemeClr val="dk1"/>
                </a:solidFill>
                <a:latin typeface="Times New Roman"/>
                <a:ea typeface="Times New Roman"/>
                <a:cs typeface="Times New Roman"/>
                <a:sym typeface="Times New Roman"/>
              </a:rPr>
              <a:t>dụ</a:t>
            </a:r>
            <a:endParaRPr/>
          </a:p>
        </p:txBody>
      </p:sp>
      <p:graphicFrame>
        <p:nvGraphicFramePr>
          <p:cNvPr id="234" name="Google Shape;234;p34"/>
          <p:cNvGraphicFramePr/>
          <p:nvPr/>
        </p:nvGraphicFramePr>
        <p:xfrm>
          <a:off x="974089" y="2133600"/>
          <a:ext cx="3000000" cy="3000000"/>
        </p:xfrm>
        <a:graphic>
          <a:graphicData uri="http://schemas.openxmlformats.org/drawingml/2006/table">
            <a:tbl>
              <a:tblPr bandRow="1" firstRow="1">
                <a:noFill/>
                <a:tableStyleId>{D81345EC-F5B2-46D4-A11C-8F6361201B09}</a:tableStyleId>
              </a:tblPr>
              <a:tblGrid>
                <a:gridCol w="1904000"/>
                <a:gridCol w="2177425"/>
                <a:gridCol w="3250275"/>
              </a:tblGrid>
              <a:tr h="285400">
                <a:tc>
                  <a:txBody>
                    <a:bodyPr/>
                    <a:lstStyle/>
                    <a:p>
                      <a:pPr indent="0" lvl="0" marL="31750" marR="0" rtl="0" algn="l">
                        <a:lnSpc>
                          <a:spcPct val="103333"/>
                        </a:lnSpc>
                        <a:spcBef>
                          <a:spcPts val="0"/>
                        </a:spcBef>
                        <a:spcAft>
                          <a:spcPts val="0"/>
                        </a:spcAft>
                        <a:buNone/>
                      </a:pPr>
                      <a:r>
                        <a:rPr i="1" lang="en-US" sz="2400" u="none" cap="none" strike="noStrike">
                          <a:latin typeface="Arial"/>
                          <a:ea typeface="Arial"/>
                          <a:cs typeface="Arial"/>
                          <a:sym typeface="Arial"/>
                        </a:rPr>
                        <a:t>Giá trị</a:t>
                      </a:r>
                      <a:endParaRPr sz="2400" u="none" cap="none" strike="noStrike">
                        <a:latin typeface="Arial"/>
                        <a:ea typeface="Arial"/>
                        <a:cs typeface="Arial"/>
                        <a:sym typeface="Arial"/>
                      </a:endParaRPr>
                    </a:p>
                  </a:txBody>
                  <a:tcPr marT="0" marB="0" marR="0" marL="0"/>
                </a:tc>
                <a:tc>
                  <a:txBody>
                    <a:bodyPr/>
                    <a:lstStyle/>
                    <a:p>
                      <a:pPr indent="0" lvl="0" marL="181610" marR="0" rtl="0" algn="l">
                        <a:lnSpc>
                          <a:spcPct val="103333"/>
                        </a:lnSpc>
                        <a:spcBef>
                          <a:spcPts val="0"/>
                        </a:spcBef>
                        <a:spcAft>
                          <a:spcPts val="0"/>
                        </a:spcAft>
                        <a:buNone/>
                      </a:pPr>
                      <a:r>
                        <a:rPr i="1" lang="en-US" sz="2400" u="none" cap="none" strike="noStrike">
                          <a:latin typeface="Arial"/>
                          <a:ea typeface="Arial"/>
                          <a:cs typeface="Arial"/>
                          <a:sym typeface="Arial"/>
                        </a:rPr>
                        <a:t>Đặc tả</a:t>
                      </a:r>
                      <a:endParaRPr sz="2400" u="none" cap="none" strike="noStrike">
                        <a:latin typeface="Arial"/>
                        <a:ea typeface="Arial"/>
                        <a:cs typeface="Arial"/>
                        <a:sym typeface="Arial"/>
                      </a:endParaRPr>
                    </a:p>
                  </a:txBody>
                  <a:tcPr marT="0" marB="0" marR="0" marL="0"/>
                </a:tc>
                <a:tc>
                  <a:txBody>
                    <a:bodyPr/>
                    <a:lstStyle/>
                    <a:p>
                      <a:pPr indent="0" lvl="0" marL="456565" marR="0" rtl="0" algn="l">
                        <a:lnSpc>
                          <a:spcPct val="103333"/>
                        </a:lnSpc>
                        <a:spcBef>
                          <a:spcPts val="0"/>
                        </a:spcBef>
                        <a:spcAft>
                          <a:spcPts val="0"/>
                        </a:spcAft>
                        <a:buNone/>
                      </a:pPr>
                      <a:r>
                        <a:rPr i="1" lang="en-US" sz="2400" u="none" cap="none" strike="noStrike">
                          <a:latin typeface="Arial"/>
                          <a:ea typeface="Arial"/>
                          <a:cs typeface="Arial"/>
                          <a:sym typeface="Arial"/>
                        </a:rPr>
                        <a:t>In ra</a:t>
                      </a:r>
                      <a:endParaRPr sz="2400" u="none" cap="none" strike="noStrike">
                        <a:latin typeface="Arial"/>
                        <a:ea typeface="Arial"/>
                        <a:cs typeface="Arial"/>
                        <a:sym typeface="Arial"/>
                      </a:endParaRPr>
                    </a:p>
                  </a:txBody>
                  <a:tcPr marT="0" marB="0" marR="0" marL="0"/>
                </a:tc>
              </a:tr>
              <a:tr h="365000">
                <a:tc>
                  <a:txBody>
                    <a:bodyPr/>
                    <a:lstStyle/>
                    <a:p>
                      <a:pPr indent="0" lvl="0" marL="31750" marR="0" rtl="0" algn="l">
                        <a:lnSpc>
                          <a:spcPct val="106458"/>
                        </a:lnSpc>
                        <a:spcBef>
                          <a:spcPts val="0"/>
                        </a:spcBef>
                        <a:spcAft>
                          <a:spcPts val="0"/>
                        </a:spcAft>
                        <a:buNone/>
                      </a:pPr>
                      <a:r>
                        <a:rPr lang="en-US" sz="2400" u="none" cap="none" strike="noStrike">
                          <a:latin typeface="Arial"/>
                          <a:ea typeface="Arial"/>
                          <a:cs typeface="Arial"/>
                          <a:sym typeface="Arial"/>
                        </a:rPr>
                        <a:t>42</a:t>
                      </a:r>
                      <a:endParaRPr/>
                    </a:p>
                  </a:txBody>
                  <a:tcPr marT="0" marB="0" marR="0" marL="0"/>
                </a:tc>
                <a:tc>
                  <a:txBody>
                    <a:bodyPr/>
                    <a:lstStyle/>
                    <a:p>
                      <a:pPr indent="0" lvl="0" marL="181610" marR="0" rtl="0" algn="l">
                        <a:lnSpc>
                          <a:spcPct val="106458"/>
                        </a:lnSpc>
                        <a:spcBef>
                          <a:spcPts val="0"/>
                        </a:spcBef>
                        <a:spcAft>
                          <a:spcPts val="0"/>
                        </a:spcAft>
                        <a:buNone/>
                      </a:pPr>
                      <a:r>
                        <a:rPr lang="en-US" sz="2400" u="none" cap="none" strike="noStrike">
                          <a:latin typeface="Arial"/>
                          <a:ea typeface="Arial"/>
                          <a:cs typeface="Arial"/>
                          <a:sym typeface="Arial"/>
                        </a:rPr>
                        <a:t>%6d</a:t>
                      </a:r>
                      <a:endParaRPr sz="2400" u="none" cap="none" strike="noStrike">
                        <a:latin typeface="Arial"/>
                        <a:ea typeface="Arial"/>
                        <a:cs typeface="Arial"/>
                        <a:sym typeface="Arial"/>
                      </a:endParaRPr>
                    </a:p>
                  </a:txBody>
                  <a:tcPr marT="0" marB="0" marR="0" marL="0"/>
                </a:tc>
                <a:tc>
                  <a:txBody>
                    <a:bodyPr/>
                    <a:lstStyle/>
                    <a:p>
                      <a:pPr indent="0" lvl="0" marL="456565" marR="0" rtl="0" algn="l">
                        <a:lnSpc>
                          <a:spcPct val="106458"/>
                        </a:lnSpc>
                        <a:spcBef>
                          <a:spcPts val="0"/>
                        </a:spcBef>
                        <a:spcAft>
                          <a:spcPts val="0"/>
                        </a:spcAft>
                        <a:buNone/>
                      </a:pPr>
                      <a:r>
                        <a:rPr lang="en-US" sz="2400" u="none" cap="none" strike="noStrike">
                          <a:latin typeface="Arial"/>
                          <a:ea typeface="Arial"/>
                          <a:cs typeface="Arial"/>
                          <a:sym typeface="Arial"/>
                        </a:rPr>
                        <a:t>|	42|</a:t>
                      </a:r>
                      <a:endParaRPr sz="2400" u="none" cap="none" strike="noStrike">
                        <a:latin typeface="Arial"/>
                        <a:ea typeface="Arial"/>
                        <a:cs typeface="Arial"/>
                        <a:sym typeface="Arial"/>
                      </a:endParaRPr>
                    </a:p>
                  </a:txBody>
                  <a:tcPr marT="0" marB="0" marR="0" marL="0"/>
                </a:tc>
              </a:tr>
              <a:tr h="365750">
                <a:tc>
                  <a:txBody>
                    <a:bodyPr/>
                    <a:lstStyle/>
                    <a:p>
                      <a:pPr indent="0" lvl="0" marL="31750" marR="0" rtl="0" algn="l">
                        <a:lnSpc>
                          <a:spcPct val="106666"/>
                        </a:lnSpc>
                        <a:spcBef>
                          <a:spcPts val="0"/>
                        </a:spcBef>
                        <a:spcAft>
                          <a:spcPts val="0"/>
                        </a:spcAft>
                        <a:buNone/>
                      </a:pPr>
                      <a:r>
                        <a:rPr lang="en-US" sz="2400" u="none" cap="none" strike="noStrike">
                          <a:latin typeface="Arial"/>
                          <a:ea typeface="Arial"/>
                          <a:cs typeface="Arial"/>
                          <a:sym typeface="Arial"/>
                        </a:rPr>
                        <a:t>42</a:t>
                      </a:r>
                      <a:endParaRPr/>
                    </a:p>
                  </a:txBody>
                  <a:tcPr marT="0" marB="0" marR="0" marL="0"/>
                </a:tc>
                <a:tc>
                  <a:txBody>
                    <a:bodyPr/>
                    <a:lstStyle/>
                    <a:p>
                      <a:pPr indent="0" lvl="0" marL="181610" marR="0" rtl="0" algn="l">
                        <a:lnSpc>
                          <a:spcPct val="106666"/>
                        </a:lnSpc>
                        <a:spcBef>
                          <a:spcPts val="0"/>
                        </a:spcBef>
                        <a:spcAft>
                          <a:spcPts val="0"/>
                        </a:spcAft>
                        <a:buNone/>
                      </a:pPr>
                      <a:r>
                        <a:rPr lang="en-US" sz="2400" u="none" cap="none" strike="noStrike">
                          <a:latin typeface="Arial"/>
                          <a:ea typeface="Arial"/>
                          <a:cs typeface="Arial"/>
                          <a:sym typeface="Arial"/>
                        </a:rPr>
                        <a:t>%-6d</a:t>
                      </a:r>
                      <a:endParaRPr sz="2400" u="none" cap="none" strike="noStrike">
                        <a:latin typeface="Arial"/>
                        <a:ea typeface="Arial"/>
                        <a:cs typeface="Arial"/>
                        <a:sym typeface="Arial"/>
                      </a:endParaRPr>
                    </a:p>
                  </a:txBody>
                  <a:tcPr marT="0" marB="0" marR="0" marL="0"/>
                </a:tc>
                <a:tc>
                  <a:txBody>
                    <a:bodyPr/>
                    <a:lstStyle/>
                    <a:p>
                      <a:pPr indent="0" lvl="0" marL="456565" marR="0" rtl="0" algn="l">
                        <a:lnSpc>
                          <a:spcPct val="106666"/>
                        </a:lnSpc>
                        <a:spcBef>
                          <a:spcPts val="0"/>
                        </a:spcBef>
                        <a:spcAft>
                          <a:spcPts val="0"/>
                        </a:spcAft>
                        <a:buNone/>
                      </a:pPr>
                      <a:r>
                        <a:rPr lang="en-US" sz="2400" u="none" cap="none" strike="noStrike">
                          <a:latin typeface="Arial"/>
                          <a:ea typeface="Arial"/>
                          <a:cs typeface="Arial"/>
                          <a:sym typeface="Arial"/>
                        </a:rPr>
                        <a:t>|42	|</a:t>
                      </a:r>
                      <a:endParaRPr/>
                    </a:p>
                  </a:txBody>
                  <a:tcPr marT="0" marB="0" marR="0" marL="0"/>
                </a:tc>
              </a:tr>
              <a:tr h="365000">
                <a:tc>
                  <a:txBody>
                    <a:bodyPr/>
                    <a:lstStyle/>
                    <a:p>
                      <a:pPr indent="0" lvl="0" marL="31750" marR="0" rtl="0" algn="l">
                        <a:lnSpc>
                          <a:spcPct val="106666"/>
                        </a:lnSpc>
                        <a:spcBef>
                          <a:spcPts val="0"/>
                        </a:spcBef>
                        <a:spcAft>
                          <a:spcPts val="0"/>
                        </a:spcAft>
                        <a:buNone/>
                      </a:pPr>
                      <a:r>
                        <a:rPr lang="en-US" sz="2400" u="none" cap="none" strike="noStrike">
                          <a:latin typeface="Arial"/>
                          <a:ea typeface="Arial"/>
                          <a:cs typeface="Arial"/>
                          <a:sym typeface="Arial"/>
                        </a:rPr>
                        <a:t>'z'</a:t>
                      </a:r>
                      <a:endParaRPr sz="2400" u="none" cap="none" strike="noStrike">
                        <a:latin typeface="Arial"/>
                        <a:ea typeface="Arial"/>
                        <a:cs typeface="Arial"/>
                        <a:sym typeface="Arial"/>
                      </a:endParaRPr>
                    </a:p>
                  </a:txBody>
                  <a:tcPr marT="0" marB="0" marR="0" marL="0"/>
                </a:tc>
                <a:tc>
                  <a:txBody>
                    <a:bodyPr/>
                    <a:lstStyle/>
                    <a:p>
                      <a:pPr indent="0" lvl="0" marL="181610" marR="0" rtl="0" algn="l">
                        <a:lnSpc>
                          <a:spcPct val="106666"/>
                        </a:lnSpc>
                        <a:spcBef>
                          <a:spcPts val="0"/>
                        </a:spcBef>
                        <a:spcAft>
                          <a:spcPts val="0"/>
                        </a:spcAft>
                        <a:buNone/>
                      </a:pPr>
                      <a:r>
                        <a:rPr lang="en-US" sz="2400" u="none" cap="none" strike="noStrike">
                          <a:latin typeface="Arial"/>
                          <a:ea typeface="Arial"/>
                          <a:cs typeface="Arial"/>
                          <a:sym typeface="Arial"/>
                        </a:rPr>
                        <a:t>%3c</a:t>
                      </a:r>
                      <a:endParaRPr sz="2400" u="none" cap="none" strike="noStrike">
                        <a:latin typeface="Arial"/>
                        <a:ea typeface="Arial"/>
                        <a:cs typeface="Arial"/>
                        <a:sym typeface="Arial"/>
                      </a:endParaRPr>
                    </a:p>
                  </a:txBody>
                  <a:tcPr marT="0" marB="0" marR="0" marL="0"/>
                </a:tc>
                <a:tc>
                  <a:txBody>
                    <a:bodyPr/>
                    <a:lstStyle/>
                    <a:p>
                      <a:pPr indent="0" lvl="0" marL="456565" marR="0" rtl="0" algn="l">
                        <a:lnSpc>
                          <a:spcPct val="106666"/>
                        </a:lnSpc>
                        <a:spcBef>
                          <a:spcPts val="0"/>
                        </a:spcBef>
                        <a:spcAft>
                          <a:spcPts val="0"/>
                        </a:spcAft>
                        <a:buNone/>
                      </a:pPr>
                      <a:r>
                        <a:rPr lang="en-US" sz="2400" u="none" cap="none" strike="noStrike">
                          <a:latin typeface="Arial"/>
                          <a:ea typeface="Arial"/>
                          <a:cs typeface="Arial"/>
                          <a:sym typeface="Arial"/>
                        </a:rPr>
                        <a:t>|	z|</a:t>
                      </a:r>
                      <a:endParaRPr/>
                    </a:p>
                  </a:txBody>
                  <a:tcPr marT="0" marB="0" marR="0" marL="0"/>
                </a:tc>
              </a:tr>
              <a:tr h="365000">
                <a:tc>
                  <a:txBody>
                    <a:bodyPr/>
                    <a:lstStyle/>
                    <a:p>
                      <a:pPr indent="0" lvl="0" marL="31750" marR="0" rtl="0" algn="l">
                        <a:lnSpc>
                          <a:spcPct val="106458"/>
                        </a:lnSpc>
                        <a:spcBef>
                          <a:spcPts val="0"/>
                        </a:spcBef>
                        <a:spcAft>
                          <a:spcPts val="0"/>
                        </a:spcAft>
                        <a:buNone/>
                      </a:pPr>
                      <a:r>
                        <a:rPr lang="en-US" sz="2400" u="none" cap="none" strike="noStrike">
                          <a:latin typeface="Arial"/>
                          <a:ea typeface="Arial"/>
                          <a:cs typeface="Arial"/>
                          <a:sym typeface="Arial"/>
                        </a:rPr>
                        <a:t>'z'</a:t>
                      </a:r>
                      <a:endParaRPr sz="2400" u="none" cap="none" strike="noStrike">
                        <a:latin typeface="Arial"/>
                        <a:ea typeface="Arial"/>
                        <a:cs typeface="Arial"/>
                        <a:sym typeface="Arial"/>
                      </a:endParaRPr>
                    </a:p>
                  </a:txBody>
                  <a:tcPr marT="0" marB="0" marR="0" marL="0"/>
                </a:tc>
                <a:tc>
                  <a:txBody>
                    <a:bodyPr/>
                    <a:lstStyle/>
                    <a:p>
                      <a:pPr indent="0" lvl="0" marL="181610" marR="0" rtl="0" algn="l">
                        <a:lnSpc>
                          <a:spcPct val="106458"/>
                        </a:lnSpc>
                        <a:spcBef>
                          <a:spcPts val="0"/>
                        </a:spcBef>
                        <a:spcAft>
                          <a:spcPts val="0"/>
                        </a:spcAft>
                        <a:buNone/>
                      </a:pPr>
                      <a:r>
                        <a:rPr lang="en-US" sz="2400" u="none" cap="none" strike="noStrike">
                          <a:latin typeface="Arial"/>
                          <a:ea typeface="Arial"/>
                          <a:cs typeface="Arial"/>
                          <a:sym typeface="Arial"/>
                        </a:rPr>
                        <a:t>%-3c</a:t>
                      </a:r>
                      <a:endParaRPr sz="2400" u="none" cap="none" strike="noStrike">
                        <a:latin typeface="Arial"/>
                        <a:ea typeface="Arial"/>
                        <a:cs typeface="Arial"/>
                        <a:sym typeface="Arial"/>
                      </a:endParaRPr>
                    </a:p>
                  </a:txBody>
                  <a:tcPr marT="0" marB="0" marR="0" marL="0"/>
                </a:tc>
                <a:tc>
                  <a:txBody>
                    <a:bodyPr/>
                    <a:lstStyle/>
                    <a:p>
                      <a:pPr indent="0" lvl="0" marL="456565" marR="0" rtl="0" algn="l">
                        <a:lnSpc>
                          <a:spcPct val="106458"/>
                        </a:lnSpc>
                        <a:spcBef>
                          <a:spcPts val="0"/>
                        </a:spcBef>
                        <a:spcAft>
                          <a:spcPts val="0"/>
                        </a:spcAft>
                        <a:buNone/>
                      </a:pPr>
                      <a:r>
                        <a:rPr lang="en-US" sz="2400" u="none" cap="none" strike="noStrike">
                          <a:latin typeface="Arial"/>
                          <a:ea typeface="Arial"/>
                          <a:cs typeface="Arial"/>
                          <a:sym typeface="Arial"/>
                        </a:rPr>
                        <a:t>|z	|</a:t>
                      </a:r>
                      <a:endParaRPr/>
                    </a:p>
                  </a:txBody>
                  <a:tcPr marT="0" marB="0" marR="0" marL="0"/>
                </a:tc>
              </a:tr>
              <a:tr h="365000">
                <a:tc>
                  <a:txBody>
                    <a:bodyPr/>
                    <a:lstStyle/>
                    <a:p>
                      <a:pPr indent="0" lvl="0" marL="31750" marR="0" rtl="0" algn="l">
                        <a:lnSpc>
                          <a:spcPct val="106666"/>
                        </a:lnSpc>
                        <a:spcBef>
                          <a:spcPts val="0"/>
                        </a:spcBef>
                        <a:spcAft>
                          <a:spcPts val="0"/>
                        </a:spcAft>
                        <a:buNone/>
                      </a:pPr>
                      <a:r>
                        <a:rPr lang="en-US" sz="2400" u="none" cap="none" strike="noStrike">
                          <a:latin typeface="Arial"/>
                          <a:ea typeface="Arial"/>
                          <a:cs typeface="Arial"/>
                          <a:sym typeface="Arial"/>
                        </a:rPr>
                        <a:t>2.71828</a:t>
                      </a:r>
                      <a:endParaRPr sz="2400" u="none" cap="none" strike="noStrike">
                        <a:latin typeface="Arial"/>
                        <a:ea typeface="Arial"/>
                        <a:cs typeface="Arial"/>
                        <a:sym typeface="Arial"/>
                      </a:endParaRPr>
                    </a:p>
                  </a:txBody>
                  <a:tcPr marT="0" marB="0" marR="0" marL="0"/>
                </a:tc>
                <a:tc>
                  <a:txBody>
                    <a:bodyPr/>
                    <a:lstStyle/>
                    <a:p>
                      <a:pPr indent="0" lvl="0" marL="181610" marR="0" rtl="0" algn="l">
                        <a:lnSpc>
                          <a:spcPct val="106666"/>
                        </a:lnSpc>
                        <a:spcBef>
                          <a:spcPts val="0"/>
                        </a:spcBef>
                        <a:spcAft>
                          <a:spcPts val="0"/>
                        </a:spcAft>
                        <a:buNone/>
                      </a:pPr>
                      <a:r>
                        <a:rPr lang="en-US" sz="2400" u="none" cap="none" strike="noStrike">
                          <a:latin typeface="Arial"/>
                          <a:ea typeface="Arial"/>
                          <a:cs typeface="Arial"/>
                          <a:sym typeface="Arial"/>
                        </a:rPr>
                        <a:t>%10f</a:t>
                      </a:r>
                      <a:endParaRPr sz="2400" u="none" cap="none" strike="noStrike">
                        <a:latin typeface="Arial"/>
                        <a:ea typeface="Arial"/>
                        <a:cs typeface="Arial"/>
                        <a:sym typeface="Arial"/>
                      </a:endParaRPr>
                    </a:p>
                  </a:txBody>
                  <a:tcPr marT="0" marB="0" marR="0" marL="0"/>
                </a:tc>
                <a:tc>
                  <a:txBody>
                    <a:bodyPr/>
                    <a:lstStyle/>
                    <a:p>
                      <a:pPr indent="0" lvl="0" marL="456565" marR="0" rtl="0" algn="l">
                        <a:lnSpc>
                          <a:spcPct val="106666"/>
                        </a:lnSpc>
                        <a:spcBef>
                          <a:spcPts val="0"/>
                        </a:spcBef>
                        <a:spcAft>
                          <a:spcPts val="0"/>
                        </a:spcAft>
                        <a:buNone/>
                      </a:pPr>
                      <a:r>
                        <a:rPr lang="en-US" sz="2400" u="none" cap="none" strike="noStrike">
                          <a:latin typeface="Arial"/>
                          <a:ea typeface="Arial"/>
                          <a:cs typeface="Arial"/>
                          <a:sym typeface="Arial"/>
                        </a:rPr>
                        <a:t>|	2.71828|</a:t>
                      </a:r>
                      <a:endParaRPr sz="2400" u="none" cap="none" strike="noStrike">
                        <a:latin typeface="Arial"/>
                        <a:ea typeface="Arial"/>
                        <a:cs typeface="Arial"/>
                        <a:sym typeface="Arial"/>
                      </a:endParaRPr>
                    </a:p>
                  </a:txBody>
                  <a:tcPr marT="0" marB="0" marR="0" marL="0"/>
                </a:tc>
              </a:tr>
              <a:tr h="365000">
                <a:tc>
                  <a:txBody>
                    <a:bodyPr/>
                    <a:lstStyle/>
                    <a:p>
                      <a:pPr indent="0" lvl="0" marL="31750" marR="0" rtl="0" algn="l">
                        <a:lnSpc>
                          <a:spcPct val="106458"/>
                        </a:lnSpc>
                        <a:spcBef>
                          <a:spcPts val="0"/>
                        </a:spcBef>
                        <a:spcAft>
                          <a:spcPts val="0"/>
                        </a:spcAft>
                        <a:buNone/>
                      </a:pPr>
                      <a:r>
                        <a:rPr lang="en-US" sz="2400" u="none" cap="none" strike="noStrike">
                          <a:latin typeface="Arial"/>
                          <a:ea typeface="Arial"/>
                          <a:cs typeface="Arial"/>
                          <a:sym typeface="Arial"/>
                        </a:rPr>
                        <a:t>2.71828</a:t>
                      </a:r>
                      <a:endParaRPr sz="2400" u="none" cap="none" strike="noStrike">
                        <a:latin typeface="Arial"/>
                        <a:ea typeface="Arial"/>
                        <a:cs typeface="Arial"/>
                        <a:sym typeface="Arial"/>
                      </a:endParaRPr>
                    </a:p>
                  </a:txBody>
                  <a:tcPr marT="0" marB="0" marR="0" marL="0"/>
                </a:tc>
                <a:tc>
                  <a:txBody>
                    <a:bodyPr/>
                    <a:lstStyle/>
                    <a:p>
                      <a:pPr indent="0" lvl="0" marL="181610" marR="0" rtl="0" algn="l">
                        <a:lnSpc>
                          <a:spcPct val="106458"/>
                        </a:lnSpc>
                        <a:spcBef>
                          <a:spcPts val="0"/>
                        </a:spcBef>
                        <a:spcAft>
                          <a:spcPts val="0"/>
                        </a:spcAft>
                        <a:buNone/>
                      </a:pPr>
                      <a:r>
                        <a:rPr lang="en-US" sz="2400" u="none" cap="none" strike="noStrike">
                          <a:latin typeface="Arial"/>
                          <a:ea typeface="Arial"/>
                          <a:cs typeface="Arial"/>
                          <a:sym typeface="Arial"/>
                        </a:rPr>
                        <a:t>%10.2f</a:t>
                      </a:r>
                      <a:endParaRPr sz="2400" u="none" cap="none" strike="noStrike">
                        <a:latin typeface="Arial"/>
                        <a:ea typeface="Arial"/>
                        <a:cs typeface="Arial"/>
                        <a:sym typeface="Arial"/>
                      </a:endParaRPr>
                    </a:p>
                  </a:txBody>
                  <a:tcPr marT="0" marB="0" marR="0" marL="0"/>
                </a:tc>
                <a:tc>
                  <a:txBody>
                    <a:bodyPr/>
                    <a:lstStyle/>
                    <a:p>
                      <a:pPr indent="0" lvl="0" marL="456565" marR="0" rtl="0" algn="l">
                        <a:lnSpc>
                          <a:spcPct val="106458"/>
                        </a:lnSpc>
                        <a:spcBef>
                          <a:spcPts val="0"/>
                        </a:spcBef>
                        <a:spcAft>
                          <a:spcPts val="0"/>
                        </a:spcAft>
                        <a:buNone/>
                      </a:pPr>
                      <a:r>
                        <a:rPr lang="en-US" sz="2400" u="none" cap="none" strike="noStrike">
                          <a:latin typeface="Arial"/>
                          <a:ea typeface="Arial"/>
                          <a:cs typeface="Arial"/>
                          <a:sym typeface="Arial"/>
                        </a:rPr>
                        <a:t>|	2.71|</a:t>
                      </a:r>
                      <a:endParaRPr sz="2400" u="none" cap="none" strike="noStrike">
                        <a:latin typeface="Arial"/>
                        <a:ea typeface="Arial"/>
                        <a:cs typeface="Arial"/>
                        <a:sym typeface="Arial"/>
                      </a:endParaRPr>
                    </a:p>
                  </a:txBody>
                  <a:tcPr marT="0" marB="0" marR="0" marL="0"/>
                </a:tc>
              </a:tr>
              <a:tr h="365750">
                <a:tc>
                  <a:txBody>
                    <a:bodyPr/>
                    <a:lstStyle/>
                    <a:p>
                      <a:pPr indent="0" lvl="0" marL="31750" marR="0" rtl="0" algn="l">
                        <a:lnSpc>
                          <a:spcPct val="106666"/>
                        </a:lnSpc>
                        <a:spcBef>
                          <a:spcPts val="0"/>
                        </a:spcBef>
                        <a:spcAft>
                          <a:spcPts val="0"/>
                        </a:spcAft>
                        <a:buNone/>
                      </a:pPr>
                      <a:r>
                        <a:rPr lang="en-US" sz="2400" u="none" cap="none" strike="noStrike">
                          <a:latin typeface="Arial"/>
                          <a:ea typeface="Arial"/>
                          <a:cs typeface="Arial"/>
                          <a:sym typeface="Arial"/>
                        </a:rPr>
                        <a:t>2.71828</a:t>
                      </a:r>
                      <a:endParaRPr sz="2400" u="none" cap="none" strike="noStrike">
                        <a:latin typeface="Arial"/>
                        <a:ea typeface="Arial"/>
                        <a:cs typeface="Arial"/>
                        <a:sym typeface="Arial"/>
                      </a:endParaRPr>
                    </a:p>
                  </a:txBody>
                  <a:tcPr marT="0" marB="0" marR="0" marL="0"/>
                </a:tc>
                <a:tc>
                  <a:txBody>
                    <a:bodyPr/>
                    <a:lstStyle/>
                    <a:p>
                      <a:pPr indent="0" lvl="0" marL="181610" marR="0" rtl="0" algn="l">
                        <a:lnSpc>
                          <a:spcPct val="106666"/>
                        </a:lnSpc>
                        <a:spcBef>
                          <a:spcPts val="0"/>
                        </a:spcBef>
                        <a:spcAft>
                          <a:spcPts val="0"/>
                        </a:spcAft>
                        <a:buNone/>
                      </a:pPr>
                      <a:r>
                        <a:rPr lang="en-US" sz="2400" u="none" cap="none" strike="noStrike">
                          <a:latin typeface="Arial"/>
                          <a:ea typeface="Arial"/>
                          <a:cs typeface="Arial"/>
                          <a:sym typeface="Arial"/>
                        </a:rPr>
                        <a:t>%-10.2f</a:t>
                      </a:r>
                      <a:endParaRPr sz="2400" u="none" cap="none" strike="noStrike">
                        <a:latin typeface="Arial"/>
                        <a:ea typeface="Arial"/>
                        <a:cs typeface="Arial"/>
                        <a:sym typeface="Arial"/>
                      </a:endParaRPr>
                    </a:p>
                  </a:txBody>
                  <a:tcPr marT="0" marB="0" marR="0" marL="0"/>
                </a:tc>
                <a:tc>
                  <a:txBody>
                    <a:bodyPr/>
                    <a:lstStyle/>
                    <a:p>
                      <a:pPr indent="0" lvl="0" marL="456565" marR="0" rtl="0" algn="l">
                        <a:lnSpc>
                          <a:spcPct val="106666"/>
                        </a:lnSpc>
                        <a:spcBef>
                          <a:spcPts val="0"/>
                        </a:spcBef>
                        <a:spcAft>
                          <a:spcPts val="0"/>
                        </a:spcAft>
                        <a:buNone/>
                      </a:pPr>
                      <a:r>
                        <a:rPr lang="en-US" sz="2400" u="none" cap="none" strike="noStrike">
                          <a:latin typeface="Arial"/>
                          <a:ea typeface="Arial"/>
                          <a:cs typeface="Arial"/>
                          <a:sym typeface="Arial"/>
                        </a:rPr>
                        <a:t>|2.71	|</a:t>
                      </a:r>
                      <a:endParaRPr/>
                    </a:p>
                  </a:txBody>
                  <a:tcPr marT="0" marB="0" marR="0" marL="0"/>
                </a:tc>
              </a:tr>
              <a:tr h="365000">
                <a:tc>
                  <a:txBody>
                    <a:bodyPr/>
                    <a:lstStyle/>
                    <a:p>
                      <a:pPr indent="0" lvl="0" marL="31750" marR="0" rtl="0" algn="l">
                        <a:lnSpc>
                          <a:spcPct val="106666"/>
                        </a:lnSpc>
                        <a:spcBef>
                          <a:spcPts val="0"/>
                        </a:spcBef>
                        <a:spcAft>
                          <a:spcPts val="0"/>
                        </a:spcAft>
                        <a:buNone/>
                      </a:pPr>
                      <a:r>
                        <a:rPr lang="en-US" sz="2400" u="none" cap="none" strike="noStrike">
                          <a:latin typeface="Arial"/>
                          <a:ea typeface="Arial"/>
                          <a:cs typeface="Arial"/>
                          <a:sym typeface="Arial"/>
                        </a:rPr>
                        <a:t>2.718</a:t>
                      </a:r>
                      <a:endParaRPr sz="2400" u="none" cap="none" strike="noStrike">
                        <a:latin typeface="Arial"/>
                        <a:ea typeface="Arial"/>
                        <a:cs typeface="Arial"/>
                        <a:sym typeface="Arial"/>
                      </a:endParaRPr>
                    </a:p>
                  </a:txBody>
                  <a:tcPr marT="0" marB="0" marR="0" marL="0"/>
                </a:tc>
                <a:tc>
                  <a:txBody>
                    <a:bodyPr/>
                    <a:lstStyle/>
                    <a:p>
                      <a:pPr indent="0" lvl="0" marL="181610" marR="0" rtl="0" algn="l">
                        <a:lnSpc>
                          <a:spcPct val="106666"/>
                        </a:lnSpc>
                        <a:spcBef>
                          <a:spcPts val="0"/>
                        </a:spcBef>
                        <a:spcAft>
                          <a:spcPts val="0"/>
                        </a:spcAft>
                        <a:buNone/>
                      </a:pPr>
                      <a:r>
                        <a:rPr lang="en-US" sz="2400" u="none" cap="none" strike="noStrike">
                          <a:latin typeface="Arial"/>
                          <a:ea typeface="Arial"/>
                          <a:cs typeface="Arial"/>
                          <a:sym typeface="Arial"/>
                        </a:rPr>
                        <a:t>%.4f</a:t>
                      </a:r>
                      <a:endParaRPr sz="2400" u="none" cap="none" strike="noStrike">
                        <a:latin typeface="Arial"/>
                        <a:ea typeface="Arial"/>
                        <a:cs typeface="Arial"/>
                        <a:sym typeface="Arial"/>
                      </a:endParaRPr>
                    </a:p>
                  </a:txBody>
                  <a:tcPr marT="0" marB="0" marR="0" marL="0"/>
                </a:tc>
                <a:tc>
                  <a:txBody>
                    <a:bodyPr/>
                    <a:lstStyle/>
                    <a:p>
                      <a:pPr indent="0" lvl="0" marL="456565" marR="0" rtl="0" algn="l">
                        <a:lnSpc>
                          <a:spcPct val="106666"/>
                        </a:lnSpc>
                        <a:spcBef>
                          <a:spcPts val="0"/>
                        </a:spcBef>
                        <a:spcAft>
                          <a:spcPts val="0"/>
                        </a:spcAft>
                        <a:buNone/>
                      </a:pPr>
                      <a:r>
                        <a:rPr lang="en-US" sz="2400" u="none" cap="none" strike="noStrike">
                          <a:latin typeface="Arial"/>
                          <a:ea typeface="Arial"/>
                          <a:cs typeface="Arial"/>
                          <a:sym typeface="Arial"/>
                        </a:rPr>
                        <a:t>|2.7180|</a:t>
                      </a:r>
                      <a:endParaRPr sz="2400" u="none" cap="none" strike="noStrike">
                        <a:latin typeface="Arial"/>
                        <a:ea typeface="Arial"/>
                        <a:cs typeface="Arial"/>
                        <a:sym typeface="Arial"/>
                      </a:endParaRPr>
                    </a:p>
                  </a:txBody>
                  <a:tcPr marT="0" marB="0" marR="0" marL="0"/>
                </a:tc>
              </a:tr>
              <a:tr h="365000">
                <a:tc>
                  <a:txBody>
                    <a:bodyPr/>
                    <a:lstStyle/>
                    <a:p>
                      <a:pPr indent="0" lvl="0" marL="31750" marR="0" rtl="0" algn="l">
                        <a:lnSpc>
                          <a:spcPct val="106458"/>
                        </a:lnSpc>
                        <a:spcBef>
                          <a:spcPts val="0"/>
                        </a:spcBef>
                        <a:spcAft>
                          <a:spcPts val="0"/>
                        </a:spcAft>
                        <a:buNone/>
                      </a:pPr>
                      <a:r>
                        <a:rPr lang="en-US" sz="2400" u="none" cap="none" strike="noStrike">
                          <a:latin typeface="Arial"/>
                          <a:ea typeface="Arial"/>
                          <a:cs typeface="Arial"/>
                          <a:sym typeface="Arial"/>
                        </a:rPr>
                        <a:t>2.71828</a:t>
                      </a:r>
                      <a:endParaRPr sz="2400" u="none" cap="none" strike="noStrike">
                        <a:latin typeface="Arial"/>
                        <a:ea typeface="Arial"/>
                        <a:cs typeface="Arial"/>
                        <a:sym typeface="Arial"/>
                      </a:endParaRPr>
                    </a:p>
                  </a:txBody>
                  <a:tcPr marT="0" marB="0" marR="0" marL="0"/>
                </a:tc>
                <a:tc>
                  <a:txBody>
                    <a:bodyPr/>
                    <a:lstStyle/>
                    <a:p>
                      <a:pPr indent="0" lvl="0" marL="181610" marR="0" rtl="0" algn="l">
                        <a:lnSpc>
                          <a:spcPct val="106458"/>
                        </a:lnSpc>
                        <a:spcBef>
                          <a:spcPts val="0"/>
                        </a:spcBef>
                        <a:spcAft>
                          <a:spcPts val="0"/>
                        </a:spcAft>
                        <a:buNone/>
                      </a:pPr>
                      <a:r>
                        <a:rPr lang="en-US" sz="2400" u="none" cap="none" strike="noStrike">
                          <a:latin typeface="Arial"/>
                          <a:ea typeface="Arial"/>
                          <a:cs typeface="Arial"/>
                          <a:sym typeface="Arial"/>
                        </a:rPr>
                        <a:t>%10e</a:t>
                      </a:r>
                      <a:endParaRPr sz="2400" u="none" cap="none" strike="noStrike">
                        <a:latin typeface="Arial"/>
                        <a:ea typeface="Arial"/>
                        <a:cs typeface="Arial"/>
                        <a:sym typeface="Arial"/>
                      </a:endParaRPr>
                    </a:p>
                  </a:txBody>
                  <a:tcPr marT="0" marB="0" marR="0" marL="0"/>
                </a:tc>
                <a:tc>
                  <a:txBody>
                    <a:bodyPr/>
                    <a:lstStyle/>
                    <a:p>
                      <a:pPr indent="0" lvl="0" marL="456565" marR="0" rtl="0" algn="l">
                        <a:lnSpc>
                          <a:spcPct val="106458"/>
                        </a:lnSpc>
                        <a:spcBef>
                          <a:spcPts val="0"/>
                        </a:spcBef>
                        <a:spcAft>
                          <a:spcPts val="0"/>
                        </a:spcAft>
                        <a:buNone/>
                      </a:pPr>
                      <a:r>
                        <a:rPr lang="en-US" sz="2400" u="none" cap="none" strike="noStrike">
                          <a:latin typeface="Arial"/>
                          <a:ea typeface="Arial"/>
                          <a:cs typeface="Arial"/>
                          <a:sym typeface="Arial"/>
                        </a:rPr>
                        <a:t>|2.71828e+00|</a:t>
                      </a:r>
                      <a:endParaRPr sz="2400" u="none" cap="none" strike="noStrike">
                        <a:latin typeface="Arial"/>
                        <a:ea typeface="Arial"/>
                        <a:cs typeface="Arial"/>
                        <a:sym typeface="Arial"/>
                      </a:endParaRPr>
                    </a:p>
                  </a:txBody>
                  <a:tcPr marT="0" marB="0" marR="0" marL="0"/>
                </a:tc>
              </a:tr>
              <a:tr h="397000">
                <a:tc>
                  <a:txBody>
                    <a:bodyPr/>
                    <a:lstStyle/>
                    <a:p>
                      <a:pPr indent="0" lvl="0" marL="31750" marR="0" rtl="0" algn="l">
                        <a:lnSpc>
                          <a:spcPct val="106666"/>
                        </a:lnSpc>
                        <a:spcBef>
                          <a:spcPts val="0"/>
                        </a:spcBef>
                        <a:spcAft>
                          <a:spcPts val="0"/>
                        </a:spcAft>
                        <a:buNone/>
                      </a:pPr>
                      <a:r>
                        <a:rPr lang="en-US" sz="2400" u="none" cap="none" strike="noStrike">
                          <a:latin typeface="Arial"/>
                          <a:ea typeface="Arial"/>
                          <a:cs typeface="Arial"/>
                          <a:sym typeface="Arial"/>
                        </a:rPr>
                        <a:t>"printf"</a:t>
                      </a:r>
                      <a:endParaRPr sz="2400" u="none" cap="none" strike="noStrike">
                        <a:latin typeface="Arial"/>
                        <a:ea typeface="Arial"/>
                        <a:cs typeface="Arial"/>
                        <a:sym typeface="Arial"/>
                      </a:endParaRPr>
                    </a:p>
                  </a:txBody>
                  <a:tcPr marT="0" marB="0" marR="0" marL="0"/>
                </a:tc>
                <a:tc>
                  <a:txBody>
                    <a:bodyPr/>
                    <a:lstStyle/>
                    <a:p>
                      <a:pPr indent="0" lvl="0" marL="181610" marR="0" rtl="0" algn="l">
                        <a:lnSpc>
                          <a:spcPct val="106666"/>
                        </a:lnSpc>
                        <a:spcBef>
                          <a:spcPts val="0"/>
                        </a:spcBef>
                        <a:spcAft>
                          <a:spcPts val="0"/>
                        </a:spcAft>
                        <a:buNone/>
                      </a:pPr>
                      <a:r>
                        <a:rPr lang="en-US" sz="2400" u="none" cap="none" strike="noStrike">
                          <a:latin typeface="Arial"/>
                          <a:ea typeface="Arial"/>
                          <a:cs typeface="Arial"/>
                          <a:sym typeface="Arial"/>
                        </a:rPr>
                        <a:t>%s</a:t>
                      </a:r>
                      <a:endParaRPr/>
                    </a:p>
                  </a:txBody>
                  <a:tcPr marT="0" marB="0" marR="0" marL="0"/>
                </a:tc>
                <a:tc>
                  <a:txBody>
                    <a:bodyPr/>
                    <a:lstStyle/>
                    <a:p>
                      <a:pPr indent="0" lvl="0" marL="456565" marR="0" rtl="0" algn="l">
                        <a:lnSpc>
                          <a:spcPct val="106666"/>
                        </a:lnSpc>
                        <a:spcBef>
                          <a:spcPts val="0"/>
                        </a:spcBef>
                        <a:spcAft>
                          <a:spcPts val="0"/>
                        </a:spcAft>
                        <a:buNone/>
                      </a:pPr>
                      <a:r>
                        <a:rPr lang="en-US" sz="2400" u="none" cap="none" strike="noStrike">
                          <a:latin typeface="Arial"/>
                          <a:ea typeface="Arial"/>
                          <a:cs typeface="Arial"/>
                          <a:sym typeface="Arial"/>
                        </a:rPr>
                        <a:t>|printf|</a:t>
                      </a:r>
                      <a:endParaRPr sz="2400" u="none" cap="none" strike="noStrike">
                        <a:latin typeface="Arial"/>
                        <a:ea typeface="Arial"/>
                        <a:cs typeface="Arial"/>
                        <a:sym typeface="Arial"/>
                      </a:endParaRPr>
                    </a:p>
                  </a:txBody>
                  <a:tcPr marT="0" marB="0" marR="0" marL="0"/>
                </a:tc>
              </a:tr>
              <a:tr h="386750">
                <a:tc>
                  <a:txBody>
                    <a:bodyPr/>
                    <a:lstStyle/>
                    <a:p>
                      <a:pPr indent="0" lvl="0" marL="31750" marR="0" rtl="0" algn="l">
                        <a:lnSpc>
                          <a:spcPct val="116875"/>
                        </a:lnSpc>
                        <a:spcBef>
                          <a:spcPts val="0"/>
                        </a:spcBef>
                        <a:spcAft>
                          <a:spcPts val="0"/>
                        </a:spcAft>
                        <a:buNone/>
                      </a:pPr>
                      <a:r>
                        <a:rPr lang="en-US" sz="2400" u="none" cap="none" strike="noStrike">
                          <a:latin typeface="Arial"/>
                          <a:ea typeface="Arial"/>
                          <a:cs typeface="Arial"/>
                          <a:sym typeface="Arial"/>
                        </a:rPr>
                        <a:t>"printf"</a:t>
                      </a:r>
                      <a:endParaRPr sz="2400" u="none" cap="none" strike="noStrike">
                        <a:latin typeface="Arial"/>
                        <a:ea typeface="Arial"/>
                        <a:cs typeface="Arial"/>
                        <a:sym typeface="Arial"/>
                      </a:endParaRPr>
                    </a:p>
                  </a:txBody>
                  <a:tcPr marT="0" marB="0" marR="0" marL="0"/>
                </a:tc>
                <a:tc>
                  <a:txBody>
                    <a:bodyPr/>
                    <a:lstStyle/>
                    <a:p>
                      <a:pPr indent="0" lvl="0" marL="181610" marR="0" rtl="0" algn="l">
                        <a:lnSpc>
                          <a:spcPct val="116875"/>
                        </a:lnSpc>
                        <a:spcBef>
                          <a:spcPts val="0"/>
                        </a:spcBef>
                        <a:spcAft>
                          <a:spcPts val="0"/>
                        </a:spcAft>
                        <a:buNone/>
                      </a:pPr>
                      <a:r>
                        <a:rPr lang="en-US" sz="2400" u="none" cap="none" strike="noStrike">
                          <a:latin typeface="Arial"/>
                          <a:ea typeface="Arial"/>
                          <a:cs typeface="Arial"/>
                          <a:sym typeface="Arial"/>
                        </a:rPr>
                        <a:t>%10s</a:t>
                      </a:r>
                      <a:endParaRPr sz="2400" u="none" cap="none" strike="noStrike">
                        <a:latin typeface="Arial"/>
                        <a:ea typeface="Arial"/>
                        <a:cs typeface="Arial"/>
                        <a:sym typeface="Arial"/>
                      </a:endParaRPr>
                    </a:p>
                  </a:txBody>
                  <a:tcPr marT="0" marB="0" marR="0" marL="0"/>
                </a:tc>
                <a:tc>
                  <a:txBody>
                    <a:bodyPr/>
                    <a:lstStyle/>
                    <a:p>
                      <a:pPr indent="0" lvl="0" marL="456565" marR="0" rtl="0" algn="l">
                        <a:lnSpc>
                          <a:spcPct val="116875"/>
                        </a:lnSpc>
                        <a:spcBef>
                          <a:spcPts val="0"/>
                        </a:spcBef>
                        <a:spcAft>
                          <a:spcPts val="0"/>
                        </a:spcAft>
                        <a:buNone/>
                      </a:pPr>
                      <a:r>
                        <a:rPr lang="en-US" sz="2400" u="none" cap="none" strike="noStrike">
                          <a:latin typeface="Arial"/>
                          <a:ea typeface="Arial"/>
                          <a:cs typeface="Arial"/>
                          <a:sym typeface="Arial"/>
                        </a:rPr>
                        <a:t>|	printf|</a:t>
                      </a:r>
                      <a:endParaRPr sz="2400" u="none" cap="none" strike="noStrike">
                        <a:latin typeface="Arial"/>
                        <a:ea typeface="Arial"/>
                        <a:cs typeface="Arial"/>
                        <a:sym typeface="Arial"/>
                      </a:endParaRPr>
                    </a:p>
                  </a:txBody>
                  <a:tcPr marT="0" marB="0" marR="0" marL="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p:nvPr/>
        </p:nvSpPr>
        <p:spPr>
          <a:xfrm>
            <a:off x="-14177" y="838201"/>
            <a:ext cx="10058400" cy="734532"/>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35"/>
          <p:cNvSpPr txBox="1"/>
          <p:nvPr>
            <p:ph type="title"/>
          </p:nvPr>
        </p:nvSpPr>
        <p:spPr>
          <a:xfrm>
            <a:off x="2209800" y="336761"/>
            <a:ext cx="6219825" cy="1675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In các ký tự đặc biệt</a:t>
            </a:r>
            <a:endParaRPr/>
          </a:p>
        </p:txBody>
      </p:sp>
      <p:sp>
        <p:nvSpPr>
          <p:cNvPr id="241" name="Google Shape;241;p35"/>
          <p:cNvSpPr txBox="1"/>
          <p:nvPr>
            <p:ph idx="1" type="body"/>
          </p:nvPr>
        </p:nvSpPr>
        <p:spPr>
          <a:xfrm>
            <a:off x="152400" y="2012474"/>
            <a:ext cx="9753600" cy="4763770"/>
          </a:xfrm>
          <a:prstGeom prst="rect">
            <a:avLst/>
          </a:prstGeom>
          <a:noFill/>
          <a:ln>
            <a:noFill/>
          </a:ln>
        </p:spPr>
        <p:txBody>
          <a:bodyPr anchorCtr="0" anchor="t" bIns="45700" lIns="91425" spcFirstLastPara="1" rIns="91425" wrap="square" tIns="45700">
            <a:normAutofit/>
          </a:bodyPr>
          <a:lstStyle/>
          <a:p>
            <a:pPr indent="-251459" lvl="0" marL="251459" rtl="0" algn="l">
              <a:lnSpc>
                <a:spcPct val="90000"/>
              </a:lnSpc>
              <a:spcBef>
                <a:spcPts val="0"/>
              </a:spcBef>
              <a:spcAft>
                <a:spcPts val="0"/>
              </a:spcAft>
              <a:buClr>
                <a:schemeClr val="dk1"/>
              </a:buClr>
              <a:buSzPts val="3000"/>
              <a:buChar char="•"/>
            </a:pPr>
            <a:r>
              <a:rPr lang="en-US"/>
              <a:t>In các chữ cái</a:t>
            </a:r>
            <a:endParaRPr/>
          </a:p>
          <a:p>
            <a:pPr indent="-251460" lvl="1" marL="754380" rtl="0" algn="l">
              <a:lnSpc>
                <a:spcPct val="90000"/>
              </a:lnSpc>
              <a:spcBef>
                <a:spcPts val="550"/>
              </a:spcBef>
              <a:spcAft>
                <a:spcPts val="0"/>
              </a:spcAft>
              <a:buClr>
                <a:schemeClr val="dk1"/>
              </a:buClr>
              <a:buSzPts val="3520"/>
              <a:buChar char="•"/>
            </a:pPr>
            <a:r>
              <a:rPr lang="en-US" sz="3520"/>
              <a:t>Hầu hết các ký tự đều có thể được in ra</a:t>
            </a:r>
            <a:endParaRPr/>
          </a:p>
          <a:p>
            <a:pPr indent="-251460" lvl="1" marL="754380" rtl="0" algn="l">
              <a:lnSpc>
                <a:spcPct val="90000"/>
              </a:lnSpc>
              <a:spcBef>
                <a:spcPts val="550"/>
              </a:spcBef>
              <a:spcAft>
                <a:spcPts val="0"/>
              </a:spcAft>
              <a:buClr>
                <a:schemeClr val="dk1"/>
              </a:buClr>
              <a:buSzPts val="3520"/>
              <a:buChar char="•"/>
            </a:pPr>
            <a:r>
              <a:rPr lang="en-US" sz="3520"/>
              <a:t>Một số ký tự ”có vấn đề” như là dấu nháy kép </a:t>
            </a:r>
            <a:r>
              <a:rPr b="1" lang="en-US" sz="3520">
                <a:latin typeface="Courier New"/>
                <a:ea typeface="Courier New"/>
                <a:cs typeface="Courier New"/>
                <a:sym typeface="Courier New"/>
              </a:rPr>
              <a:t>"</a:t>
            </a:r>
            <a:endParaRPr sz="3520">
              <a:latin typeface="Courier New"/>
              <a:ea typeface="Courier New"/>
              <a:cs typeface="Courier New"/>
              <a:sym typeface="Courier New"/>
            </a:endParaRPr>
          </a:p>
          <a:p>
            <a:pPr indent="-251460" lvl="1" marL="754380" rtl="0" algn="l">
              <a:lnSpc>
                <a:spcPct val="90000"/>
              </a:lnSpc>
              <a:spcBef>
                <a:spcPts val="550"/>
              </a:spcBef>
              <a:spcAft>
                <a:spcPts val="0"/>
              </a:spcAft>
              <a:buClr>
                <a:schemeClr val="dk1"/>
              </a:buClr>
              <a:buSzPts val="3520"/>
              <a:buChar char="•"/>
            </a:pPr>
            <a:r>
              <a:rPr lang="en-US" sz="3520"/>
              <a:t>Phải được biểu diễn bởi ký tự thoát xâu</a:t>
            </a:r>
            <a:endParaRPr sz="3520"/>
          </a:p>
          <a:p>
            <a:pPr indent="-251460" lvl="2" marL="1257300" rtl="0" algn="l">
              <a:lnSpc>
                <a:spcPct val="90000"/>
              </a:lnSpc>
              <a:spcBef>
                <a:spcPts val="550"/>
              </a:spcBef>
              <a:spcAft>
                <a:spcPts val="0"/>
              </a:spcAft>
              <a:buClr>
                <a:schemeClr val="dk1"/>
              </a:buClr>
              <a:buSzPts val="3080"/>
              <a:buChar char="•"/>
            </a:pPr>
            <a:r>
              <a:rPr lang="en-US" sz="3080"/>
              <a:t>Biểu diễn bới dấu </a:t>
            </a:r>
            <a:r>
              <a:rPr b="1" lang="en-US" sz="3080">
                <a:solidFill>
                  <a:srgbClr val="0070C0"/>
                </a:solidFill>
                <a:latin typeface="Courier New"/>
                <a:ea typeface="Courier New"/>
                <a:cs typeface="Courier New"/>
                <a:sym typeface="Courier New"/>
              </a:rPr>
              <a:t>\</a:t>
            </a:r>
            <a:r>
              <a:rPr lang="en-US" sz="3080"/>
              <a:t> và một ký tự đặc biệt</a:t>
            </a:r>
            <a:br>
              <a:rPr lang="en-US" sz="3080"/>
            </a:br>
            <a:endParaRPr sz="308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aphicFrame>
        <p:nvGraphicFramePr>
          <p:cNvPr id="246" name="Google Shape;246;p36"/>
          <p:cNvGraphicFramePr/>
          <p:nvPr/>
        </p:nvGraphicFramePr>
        <p:xfrm>
          <a:off x="1219200" y="1863731"/>
          <a:ext cx="3000000" cy="3000000"/>
        </p:xfrm>
        <a:graphic>
          <a:graphicData uri="http://schemas.openxmlformats.org/drawingml/2006/table">
            <a:tbl>
              <a:tblPr>
                <a:noFill/>
                <a:tableStyleId>{21098BED-6579-448F-981C-B62C6EEDB34E}</a:tableStyleId>
              </a:tblPr>
              <a:tblGrid>
                <a:gridCol w="2895600"/>
                <a:gridCol w="4343400"/>
              </a:tblGrid>
              <a:tr h="422550">
                <a:tc>
                  <a:txBody>
                    <a:bodyPr/>
                    <a:lstStyle/>
                    <a:p>
                      <a:pPr indent="0" lvl="0" marL="0" marR="0" rtl="0" algn="l">
                        <a:spcBef>
                          <a:spcPts val="0"/>
                        </a:spcBef>
                        <a:spcAft>
                          <a:spcPts val="0"/>
                        </a:spcAft>
                        <a:buNone/>
                      </a:pPr>
                      <a:r>
                        <a:rPr lang="en-US" sz="2000" u="none" cap="none" strike="noStrike">
                          <a:solidFill>
                            <a:srgbClr val="000000"/>
                          </a:solidFill>
                          <a:latin typeface="Arial"/>
                          <a:ea typeface="Arial"/>
                          <a:cs typeface="Arial"/>
                          <a:sym typeface="Arial"/>
                        </a:rPr>
                        <a:t>Ký tự đặc biệt</a:t>
                      </a:r>
                      <a:endParaRPr sz="2000" u="none" cap="none" strike="noStrike">
                        <a:solidFill>
                          <a:srgbClr val="000000"/>
                        </a:solidFill>
                        <a:latin typeface="Arial"/>
                        <a:ea typeface="Arial"/>
                        <a:cs typeface="Arial"/>
                        <a:sym typeface="Arial"/>
                      </a:endParaRPr>
                    </a:p>
                  </a:txBody>
                  <a:tcPr marT="29075" marB="29075" marR="29075" marL="29075">
                    <a:lnL cap="flat" cmpd="sng" w="9525">
                      <a:solidFill>
                        <a:srgbClr val="D0F5C1"/>
                      </a:solidFill>
                      <a:prstDash val="solid"/>
                      <a:round/>
                      <a:headEnd len="sm" w="sm" type="none"/>
                      <a:tailEnd len="sm" w="sm" type="none"/>
                    </a:lnL>
                    <a:lnR cap="flat" cmpd="sng" w="9525">
                      <a:solidFill>
                        <a:srgbClr val="D0F5C1"/>
                      </a:solidFill>
                      <a:prstDash val="solid"/>
                      <a:round/>
                      <a:headEnd len="sm" w="sm" type="none"/>
                      <a:tailEnd len="sm" w="sm" type="none"/>
                    </a:lnR>
                    <a:lnT cap="flat" cmpd="sng" w="9525">
                      <a:solidFill>
                        <a:srgbClr val="D0F5C1"/>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2000" u="none" cap="none" strike="noStrike">
                          <a:solidFill>
                            <a:srgbClr val="000000"/>
                          </a:solidFill>
                          <a:latin typeface="Arial"/>
                          <a:ea typeface="Arial"/>
                          <a:cs typeface="Arial"/>
                          <a:sym typeface="Arial"/>
                        </a:rPr>
                        <a:t>Ý nghĩa</a:t>
                      </a:r>
                      <a:endParaRPr/>
                    </a:p>
                  </a:txBody>
                  <a:tcPr marT="29075" marB="29075" marR="29075" marL="29075">
                    <a:lnL cap="flat" cmpd="sng" w="9525">
                      <a:solidFill>
                        <a:srgbClr val="D0F5C1"/>
                      </a:solidFill>
                      <a:prstDash val="solid"/>
                      <a:round/>
                      <a:headEnd len="sm" w="sm" type="none"/>
                      <a:tailEnd len="sm" w="sm" type="none"/>
                    </a:lnL>
                    <a:lnR cap="flat" cmpd="sng" w="9525">
                      <a:solidFill>
                        <a:srgbClr val="D0F5C1"/>
                      </a:solidFill>
                      <a:prstDash val="solid"/>
                      <a:round/>
                      <a:headEnd len="sm" w="sm" type="none"/>
                      <a:tailEnd len="sm" w="sm" type="none"/>
                    </a:lnR>
                    <a:lnT cap="flat" cmpd="sng" w="9525">
                      <a:solidFill>
                        <a:srgbClr val="D0F5C1"/>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422550">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\a</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Báo thức hoặc tiếng bíp</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2550">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\b</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Dấu Backspace</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2550">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\f</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Form Feed</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2550">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\n</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Xuống dòng mới (LF)</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2550">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\r</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Về đầu dòng(CR)</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2550">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\t</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Dấu Tab ngang</a:t>
                      </a:r>
                      <a:endParaRPr sz="2000" u="none" cap="none" strike="noStrike">
                        <a:latin typeface="Arial"/>
                        <a:ea typeface="Arial"/>
                        <a:cs typeface="Arial"/>
                        <a:sym typeface="Arial"/>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2550">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\v</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Dấu Tab dọc</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2550">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Dấu ngạch chéo ngược</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2550">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Dấu nháy đơn</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2550">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Dấu nháy kép</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2550">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a:t>
                      </a:r>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latin typeface="Arial"/>
                          <a:ea typeface="Arial"/>
                          <a:cs typeface="Arial"/>
                          <a:sym typeface="Arial"/>
                        </a:rPr>
                        <a:t>Dấu chấm hỏi</a:t>
                      </a:r>
                      <a:endParaRPr sz="2000" u="none" cap="none" strike="noStrike">
                        <a:latin typeface="Arial"/>
                        <a:ea typeface="Arial"/>
                        <a:cs typeface="Arial"/>
                        <a:sym typeface="Arial"/>
                      </a:endParaRPr>
                    </a:p>
                  </a:txBody>
                  <a:tcPr marT="29075" marB="29075" marR="29075" marL="29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
        <p:nvSpPr>
          <p:cNvPr id="247" name="Google Shape;247;p36"/>
          <p:cNvSpPr/>
          <p:nvPr/>
        </p:nvSpPr>
        <p:spPr>
          <a:xfrm>
            <a:off x="-14177" y="838201"/>
            <a:ext cx="10058400" cy="734532"/>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36"/>
          <p:cNvSpPr txBox="1"/>
          <p:nvPr>
            <p:ph type="title"/>
          </p:nvPr>
        </p:nvSpPr>
        <p:spPr>
          <a:xfrm>
            <a:off x="2057400" y="367610"/>
            <a:ext cx="6219825" cy="1675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In các ký tự đặc biệt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251460" y="248761"/>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Chú ý</a:t>
            </a:r>
            <a:endParaRPr/>
          </a:p>
        </p:txBody>
      </p:sp>
      <p:sp>
        <p:nvSpPr>
          <p:cNvPr id="254" name="Google Shape;254;p37"/>
          <p:cNvSpPr txBox="1"/>
          <p:nvPr>
            <p:ph idx="1" type="body"/>
          </p:nvPr>
        </p:nvSpPr>
        <p:spPr>
          <a:xfrm>
            <a:off x="251460" y="1371601"/>
            <a:ext cx="9387840" cy="5537359"/>
          </a:xfrm>
          <a:prstGeom prst="rect">
            <a:avLst/>
          </a:prstGeom>
          <a:noFill/>
          <a:ln>
            <a:noFill/>
          </a:ln>
        </p:spPr>
        <p:txBody>
          <a:bodyPr anchorCtr="0" anchor="t" bIns="0" lIns="91425" spcFirstLastPara="1" rIns="91425" wrap="square" tIns="0">
            <a:normAutofit/>
          </a:bodyPr>
          <a:lstStyle/>
          <a:p>
            <a:pPr indent="-251459" lvl="0" marL="251459" rtl="0" algn="l">
              <a:lnSpc>
                <a:spcPct val="90000"/>
              </a:lnSpc>
              <a:spcBef>
                <a:spcPts val="0"/>
              </a:spcBef>
              <a:spcAft>
                <a:spcPts val="0"/>
              </a:spcAft>
              <a:buClr>
                <a:schemeClr val="dk1"/>
              </a:buClr>
              <a:buSzPts val="3000"/>
              <a:buChar char="•"/>
            </a:pPr>
            <a:r>
              <a:rPr lang="en-US"/>
              <a:t>Nếu số chỗ cần để hiển thị dữ liệu lớn hơn được cung cấp trong định dạng ⇒ Tự động cung cấp thêm chỗ mới để hiển thị đầy đủ, không cắt bớt nội dung của dữ liệu.</a:t>
            </a:r>
            <a:endParaRPr/>
          </a:p>
          <a:p>
            <a:pPr indent="-251459" lvl="0" marL="251459" rtl="0" algn="l">
              <a:lnSpc>
                <a:spcPct val="90000"/>
              </a:lnSpc>
              <a:spcBef>
                <a:spcPts val="1100"/>
              </a:spcBef>
              <a:spcAft>
                <a:spcPts val="0"/>
              </a:spcAft>
              <a:buClr>
                <a:schemeClr val="dk1"/>
              </a:buClr>
              <a:buSzPts val="3000"/>
              <a:buChar char="•"/>
            </a:pPr>
            <a:r>
              <a:rPr lang="en-US"/>
              <a:t>Ví dụ: </a:t>
            </a:r>
            <a:endParaRPr/>
          </a:p>
          <a:p>
            <a:pPr indent="0" lvl="0" marL="0" rtl="0" algn="l">
              <a:lnSpc>
                <a:spcPct val="90000"/>
              </a:lnSpc>
              <a:spcBef>
                <a:spcPts val="1100"/>
              </a:spcBef>
              <a:spcAft>
                <a:spcPts val="0"/>
              </a:spcAft>
              <a:buClr>
                <a:schemeClr val="dk1"/>
              </a:buClr>
              <a:buSzPts val="3000"/>
              <a:buNone/>
            </a:pPr>
            <a:r>
              <a:rPr lang="en-US"/>
              <a:t>	printf(“%2d”, 1234); → 1234</a:t>
            </a:r>
            <a:endParaRPr/>
          </a:p>
          <a:p>
            <a:pPr indent="0" lvl="0" marL="0" rtl="0" algn="l">
              <a:lnSpc>
                <a:spcPct val="90000"/>
              </a:lnSpc>
              <a:spcBef>
                <a:spcPts val="1100"/>
              </a:spcBef>
              <a:spcAft>
                <a:spcPts val="0"/>
              </a:spcAft>
              <a:buClr>
                <a:schemeClr val="dk1"/>
              </a:buClr>
              <a:buSzPts val="3000"/>
              <a:buNone/>
            </a:pPr>
            <a:r>
              <a:rPr lang="en-US"/>
              <a:t>	printf(“%6.3f”, 123.456); → 123.456</a:t>
            </a:r>
            <a:endParaRPr/>
          </a:p>
          <a:p>
            <a:pPr indent="0" lvl="0" marL="0" rtl="0" algn="l">
              <a:lnSpc>
                <a:spcPct val="90000"/>
              </a:lnSpc>
              <a:spcBef>
                <a:spcPts val="1100"/>
              </a:spcBef>
              <a:spcAft>
                <a:spcPts val="0"/>
              </a:spcAft>
              <a:buClr>
                <a:schemeClr val="dk1"/>
              </a:buClr>
              <a:buSzPts val="3000"/>
              <a:buNone/>
            </a:pPr>
            <a:r>
              <a:rPr lang="en-US"/>
              <a:t>	printf(“%12.6e”, 123.456); →1.234560e+02</a:t>
            </a:r>
            <a:endParaRPr/>
          </a:p>
          <a:p>
            <a:pPr indent="0" lvl="0" marL="0" rtl="0" algn="l">
              <a:lnSpc>
                <a:spcPct val="90000"/>
              </a:lnSpc>
              <a:spcBef>
                <a:spcPts val="1100"/>
              </a:spcBef>
              <a:spcAft>
                <a:spcPts val="0"/>
              </a:spcAft>
              <a:buClr>
                <a:schemeClr val="dk1"/>
              </a:buClr>
              <a:buSzPts val="3000"/>
              <a:buNone/>
            </a:pPr>
            <a:r>
              <a:rPr lang="en-US"/>
              <a:t>	printf(“%12.3e”, 123.456); →•••1.235e+02</a:t>
            </a:r>
            <a:endParaRPr/>
          </a:p>
        </p:txBody>
      </p:sp>
      <p:sp>
        <p:nvSpPr>
          <p:cNvPr id="255" name="Google Shape;255;p37"/>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p20"/>
          <p:cNvSpPr/>
          <p:nvPr/>
        </p:nvSpPr>
        <p:spPr>
          <a:xfrm>
            <a:off x="-14177" y="876137"/>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20"/>
          <p:cNvSpPr txBox="1"/>
          <p:nvPr>
            <p:ph type="title"/>
          </p:nvPr>
        </p:nvSpPr>
        <p:spPr>
          <a:xfrm>
            <a:off x="3244643" y="845612"/>
            <a:ext cx="4402114"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Vào ra dữ</a:t>
            </a:r>
            <a:r>
              <a:rPr lang="en-US"/>
              <a:t> liệu</a:t>
            </a:r>
            <a:endParaRPr/>
          </a:p>
        </p:txBody>
      </p:sp>
      <p:sp>
        <p:nvSpPr>
          <p:cNvPr id="123" name="Google Shape;123;p20"/>
          <p:cNvSpPr txBox="1"/>
          <p:nvPr/>
        </p:nvSpPr>
        <p:spPr>
          <a:xfrm>
            <a:off x="993137" y="2079751"/>
            <a:ext cx="8455663" cy="4260141"/>
          </a:xfrm>
          <a:prstGeom prst="rect">
            <a:avLst/>
          </a:prstGeom>
          <a:noFill/>
          <a:ln>
            <a:noFill/>
          </a:ln>
        </p:spPr>
        <p:txBody>
          <a:bodyPr anchorCtr="0" anchor="t" bIns="0" lIns="0" spcFirstLastPara="1" rIns="0" wrap="square" tIns="12700">
            <a:spAutoFit/>
          </a:bodyPr>
          <a:lstStyle/>
          <a:p>
            <a:pPr indent="-342900" lvl="0" marL="354965" marR="508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Để đọc và xuất dữ liệu trong C, ta sử dụng  2 hàm thư viện cơ bản có trong tệp tiêu  đề </a:t>
            </a:r>
            <a:r>
              <a:rPr b="0" i="0" lang="en-US" sz="3200" u="none" cap="none" strike="noStrike">
                <a:solidFill>
                  <a:srgbClr val="CC3200"/>
                </a:solidFill>
                <a:latin typeface="Arial"/>
                <a:ea typeface="Arial"/>
                <a:cs typeface="Arial"/>
                <a:sym typeface="Arial"/>
              </a:rPr>
              <a:t>&lt;stdio.h&gt;</a:t>
            </a:r>
            <a:endParaRPr b="0" i="0" sz="3200" u="none" cap="none" strike="noStrike">
              <a:solidFill>
                <a:schemeClr val="dk1"/>
              </a:solidFill>
              <a:latin typeface="Arial"/>
              <a:ea typeface="Arial"/>
              <a:cs typeface="Arial"/>
              <a:sym typeface="Arial"/>
            </a:endParaRPr>
          </a:p>
          <a:p>
            <a:pPr indent="-342900" lvl="0" marL="355600" marR="144145" rtl="0" algn="just">
              <a:lnSpc>
                <a:spcPct val="100000"/>
              </a:lnSpc>
              <a:spcBef>
                <a:spcPts val="760"/>
              </a:spcBef>
              <a:spcAft>
                <a:spcPts val="0"/>
              </a:spcAft>
              <a:buClr>
                <a:srgbClr val="CC3200"/>
              </a:buClr>
              <a:buSzPts val="3200"/>
              <a:buFont typeface="Arial"/>
              <a:buChar char="•"/>
            </a:pPr>
            <a:r>
              <a:rPr b="0" i="0" lang="en-US" sz="3200" u="none" cap="none" strike="noStrike">
                <a:solidFill>
                  <a:srgbClr val="CC3200"/>
                </a:solidFill>
                <a:latin typeface="Arial"/>
                <a:ea typeface="Arial"/>
                <a:cs typeface="Arial"/>
                <a:sym typeface="Arial"/>
              </a:rPr>
              <a:t>printf() </a:t>
            </a:r>
            <a:r>
              <a:rPr b="0" i="0" lang="en-US" sz="3200" u="none" cap="none" strike="noStrike">
                <a:solidFill>
                  <a:schemeClr val="dk1"/>
                </a:solidFill>
                <a:latin typeface="Arial"/>
                <a:ea typeface="Arial"/>
                <a:cs typeface="Arial"/>
                <a:sym typeface="Arial"/>
              </a:rPr>
              <a:t>– </a:t>
            </a:r>
            <a:r>
              <a:rPr b="0" i="0" lang="en-US" sz="3200" u="none" cap="none" strike="noStrike">
                <a:solidFill>
                  <a:srgbClr val="7030A0"/>
                </a:solidFill>
                <a:latin typeface="Arial"/>
                <a:ea typeface="Arial"/>
                <a:cs typeface="Arial"/>
                <a:sym typeface="Arial"/>
              </a:rPr>
              <a:t>in</a:t>
            </a:r>
            <a:r>
              <a:rPr b="0" i="0" lang="en-US" sz="3200" u="none" cap="none" strike="noStrike">
                <a:solidFill>
                  <a:schemeClr val="dk1"/>
                </a:solidFill>
                <a:latin typeface="Arial"/>
                <a:ea typeface="Arial"/>
                <a:cs typeface="Arial"/>
                <a:sym typeface="Arial"/>
              </a:rPr>
              <a:t> ra màn hình, </a:t>
            </a:r>
            <a:endParaRPr b="0" i="0" sz="3200" u="none" cap="none" strike="noStrike">
              <a:solidFill>
                <a:schemeClr val="dk1"/>
              </a:solidFill>
              <a:latin typeface="Arial"/>
              <a:ea typeface="Arial"/>
              <a:cs typeface="Arial"/>
              <a:sym typeface="Arial"/>
            </a:endParaRPr>
          </a:p>
          <a:p>
            <a:pPr indent="-342900" lvl="1" marL="812800" marR="144145" rtl="0" algn="just">
              <a:spcBef>
                <a:spcPts val="76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có  thể chấp nhận </a:t>
            </a:r>
            <a:r>
              <a:rPr b="0" i="0" lang="en-US" sz="3200" u="none" cap="none" strike="noStrike">
                <a:solidFill>
                  <a:srgbClr val="7030A0"/>
                </a:solidFill>
                <a:latin typeface="Arial"/>
                <a:ea typeface="Arial"/>
                <a:cs typeface="Arial"/>
                <a:sym typeface="Arial"/>
              </a:rPr>
              <a:t>tham số là biến </a:t>
            </a:r>
            <a:r>
              <a:rPr b="0" i="0" lang="en-US" sz="3200" u="none" cap="none" strike="noStrike">
                <a:solidFill>
                  <a:schemeClr val="dk1"/>
                </a:solidFill>
                <a:latin typeface="Arial"/>
                <a:ea typeface="Arial"/>
                <a:cs typeface="Arial"/>
                <a:sym typeface="Arial"/>
              </a:rPr>
              <a:t>để in giá trị  của nó</a:t>
            </a:r>
            <a:endParaRPr/>
          </a:p>
          <a:p>
            <a:pPr indent="-342900" lvl="0" marL="354965" marR="996950" rtl="0" algn="just">
              <a:lnSpc>
                <a:spcPct val="100000"/>
              </a:lnSpc>
              <a:spcBef>
                <a:spcPts val="755"/>
              </a:spcBef>
              <a:spcAft>
                <a:spcPts val="0"/>
              </a:spcAft>
              <a:buClr>
                <a:srgbClr val="CC3200"/>
              </a:buClr>
              <a:buSzPts val="3200"/>
              <a:buFont typeface="Arial"/>
              <a:buChar char="•"/>
            </a:pPr>
            <a:r>
              <a:rPr b="0" i="0" lang="en-US" sz="3200" u="none" cap="none" strike="noStrike">
                <a:solidFill>
                  <a:srgbClr val="CC3200"/>
                </a:solidFill>
                <a:latin typeface="Arial"/>
                <a:ea typeface="Arial"/>
                <a:cs typeface="Arial"/>
                <a:sym typeface="Arial"/>
              </a:rPr>
              <a:t>scanf() </a:t>
            </a:r>
            <a:r>
              <a:rPr b="0" i="0" lang="en-US" sz="3200" u="none" cap="none" strike="noStrike">
                <a:solidFill>
                  <a:schemeClr val="dk1"/>
                </a:solidFill>
                <a:latin typeface="Arial"/>
                <a:ea typeface="Arial"/>
                <a:cs typeface="Arial"/>
                <a:sym typeface="Arial"/>
              </a:rPr>
              <a:t>– lấy giá trị từ </a:t>
            </a:r>
            <a:r>
              <a:rPr b="0" i="0" lang="en-US" sz="3200" u="none" cap="none" strike="noStrike">
                <a:solidFill>
                  <a:srgbClr val="7030A0"/>
                </a:solidFill>
                <a:latin typeface="Arial"/>
                <a:ea typeface="Arial"/>
                <a:cs typeface="Arial"/>
                <a:sym typeface="Arial"/>
              </a:rPr>
              <a:t>thiết bị đầu vào  chuẩn </a:t>
            </a:r>
            <a:r>
              <a:rPr b="0" i="0" lang="en-US" sz="3200" u="none" cap="none" strike="noStrike">
                <a:solidFill>
                  <a:schemeClr val="dk1"/>
                </a:solidFill>
                <a:latin typeface="Arial"/>
                <a:ea typeface="Arial"/>
                <a:cs typeface="Arial"/>
                <a:sym typeface="Arial"/>
              </a:rPr>
              <a:t>và </a:t>
            </a:r>
            <a:r>
              <a:rPr b="0" i="0" lang="en-US" sz="3200" u="none" cap="none" strike="noStrike">
                <a:solidFill>
                  <a:srgbClr val="7030A0"/>
                </a:solidFill>
                <a:latin typeface="Arial"/>
                <a:ea typeface="Arial"/>
                <a:cs typeface="Arial"/>
                <a:sym typeface="Arial"/>
              </a:rPr>
              <a:t>gán</a:t>
            </a:r>
            <a:r>
              <a:rPr b="0" i="0" lang="en-US" sz="3200" u="none" cap="none" strike="noStrike">
                <a:solidFill>
                  <a:schemeClr val="dk1"/>
                </a:solidFill>
                <a:latin typeface="Arial"/>
                <a:ea typeface="Arial"/>
                <a:cs typeface="Arial"/>
                <a:sym typeface="Arial"/>
              </a:rPr>
              <a:t> nó </a:t>
            </a:r>
            <a:r>
              <a:rPr b="0" i="0" lang="en-US" sz="3200" u="none" cap="none" strike="noStrike">
                <a:solidFill>
                  <a:srgbClr val="7030A0"/>
                </a:solidFill>
                <a:latin typeface="Arial"/>
                <a:ea typeface="Arial"/>
                <a:cs typeface="Arial"/>
                <a:sym typeface="Arial"/>
              </a:rPr>
              <a:t>cho các biến</a:t>
            </a:r>
            <a:endParaRPr b="0" i="0" sz="3200" u="none" cap="none" strike="noStrike">
              <a:solidFill>
                <a:srgbClr val="7030A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9" name="Shape 259"/>
        <p:cNvGrpSpPr/>
        <p:nvPr/>
      </p:nvGrpSpPr>
      <p:grpSpPr>
        <a:xfrm>
          <a:off x="0" y="0"/>
          <a:ext cx="0" cy="0"/>
          <a:chOff x="0" y="0"/>
          <a:chExt cx="0" cy="0"/>
        </a:xfrm>
      </p:grpSpPr>
      <p:sp>
        <p:nvSpPr>
          <p:cNvPr id="260" name="Google Shape;260;p38"/>
          <p:cNvSpPr/>
          <p:nvPr/>
        </p:nvSpPr>
        <p:spPr>
          <a:xfrm>
            <a:off x="-14177" y="876137"/>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38"/>
          <p:cNvSpPr txBox="1"/>
          <p:nvPr>
            <p:ph type="title"/>
          </p:nvPr>
        </p:nvSpPr>
        <p:spPr>
          <a:xfrm>
            <a:off x="4130785" y="777202"/>
            <a:ext cx="176847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Bài</a:t>
            </a:r>
            <a:r>
              <a:rPr lang="en-US"/>
              <a:t> </a:t>
            </a:r>
            <a:r>
              <a:rPr lang="en-US" sz="4840">
                <a:solidFill>
                  <a:schemeClr val="dk1"/>
                </a:solidFill>
                <a:latin typeface="Times New Roman"/>
                <a:ea typeface="Times New Roman"/>
                <a:cs typeface="Times New Roman"/>
                <a:sym typeface="Times New Roman"/>
              </a:rPr>
              <a:t>tập</a:t>
            </a:r>
            <a:endParaRPr/>
          </a:p>
        </p:txBody>
      </p:sp>
      <p:sp>
        <p:nvSpPr>
          <p:cNvPr id="262" name="Google Shape;262;p38"/>
          <p:cNvSpPr txBox="1"/>
          <p:nvPr/>
        </p:nvSpPr>
        <p:spPr>
          <a:xfrm>
            <a:off x="993138" y="2079751"/>
            <a:ext cx="8531862" cy="1489075"/>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Hãy viết chương trình để in ra màn hình  1 thực đơn nhà hàng bao gồm 3 cột:</a:t>
            </a:r>
            <a:endParaRPr sz="3200">
              <a:solidFill>
                <a:schemeClr val="dk1"/>
              </a:solidFill>
              <a:latin typeface="Arial"/>
              <a:ea typeface="Arial"/>
              <a:cs typeface="Arial"/>
              <a:sym typeface="Arial"/>
            </a:endParaRPr>
          </a:p>
          <a:p>
            <a:pPr indent="0" lvl="0" marL="12700" marR="5080" rtl="0" algn="l">
              <a:lnSpc>
                <a:spcPct val="100000"/>
              </a:lnSpc>
              <a:spcBef>
                <a:spcPts val="100"/>
              </a:spcBef>
              <a:spcAft>
                <a:spcPts val="0"/>
              </a:spcAft>
              <a:buNone/>
            </a:pPr>
            <a:r>
              <a:rPr lang="en-US" sz="3200">
                <a:solidFill>
                  <a:schemeClr val="dk1"/>
                </a:solidFill>
                <a:latin typeface="Arial"/>
                <a:ea typeface="Arial"/>
                <a:cs typeface="Arial"/>
                <a:sym typeface="Arial"/>
              </a:rPr>
              <a:t>  mã món, tên món ăn, đơn giá.</a:t>
            </a:r>
            <a:endParaRPr sz="3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6" name="Shape 266"/>
        <p:cNvGrpSpPr/>
        <p:nvPr/>
      </p:nvGrpSpPr>
      <p:grpSpPr>
        <a:xfrm>
          <a:off x="0" y="0"/>
          <a:ext cx="0" cy="0"/>
          <a:chOff x="0" y="0"/>
          <a:chExt cx="0" cy="0"/>
        </a:xfrm>
      </p:grpSpPr>
      <p:sp>
        <p:nvSpPr>
          <p:cNvPr id="267" name="Google Shape;267;p39"/>
          <p:cNvSpPr/>
          <p:nvPr/>
        </p:nvSpPr>
        <p:spPr>
          <a:xfrm>
            <a:off x="-14177" y="876137"/>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39"/>
          <p:cNvSpPr txBox="1"/>
          <p:nvPr>
            <p:ph type="title"/>
          </p:nvPr>
        </p:nvSpPr>
        <p:spPr>
          <a:xfrm>
            <a:off x="4130785" y="868665"/>
            <a:ext cx="176847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Bài</a:t>
            </a:r>
            <a:r>
              <a:rPr lang="en-US"/>
              <a:t> </a:t>
            </a:r>
            <a:r>
              <a:rPr lang="en-US" sz="4840">
                <a:solidFill>
                  <a:schemeClr val="dk1"/>
                </a:solidFill>
                <a:latin typeface="Times New Roman"/>
                <a:ea typeface="Times New Roman"/>
                <a:cs typeface="Times New Roman"/>
                <a:sym typeface="Times New Roman"/>
              </a:rPr>
              <a:t>tập</a:t>
            </a:r>
            <a:endParaRPr/>
          </a:p>
        </p:txBody>
      </p:sp>
      <p:sp>
        <p:nvSpPr>
          <p:cNvPr id="269" name="Google Shape;269;p39"/>
          <p:cNvSpPr txBox="1"/>
          <p:nvPr/>
        </p:nvSpPr>
        <p:spPr>
          <a:xfrm>
            <a:off x="763076" y="1700054"/>
            <a:ext cx="8531862" cy="3821559"/>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chemeClr val="dk1"/>
                </a:solidFill>
                <a:latin typeface="Arial"/>
                <a:ea typeface="Arial"/>
                <a:cs typeface="Arial"/>
                <a:sym typeface="Arial"/>
              </a:rPr>
              <a:t>#include &lt;stdio.h&gt;</a:t>
            </a:r>
            <a:endParaRPr/>
          </a:p>
          <a:p>
            <a:pPr indent="0" lvl="0" marL="12700" marR="5080" rtl="0" algn="l">
              <a:lnSpc>
                <a:spcPct val="100000"/>
              </a:lnSpc>
              <a:spcBef>
                <a:spcPts val="100"/>
              </a:spcBef>
              <a:spcAft>
                <a:spcPts val="0"/>
              </a:spcAft>
              <a:buNone/>
            </a:pPr>
            <a:r>
              <a:t/>
            </a:r>
            <a:endParaRPr sz="2400">
              <a:solidFill>
                <a:schemeClr val="dk1"/>
              </a:solidFill>
              <a:latin typeface="Arial"/>
              <a:ea typeface="Arial"/>
              <a:cs typeface="Arial"/>
              <a:sym typeface="Arial"/>
            </a:endParaRPr>
          </a:p>
          <a:p>
            <a:pPr indent="0" lvl="0" marL="12700" marR="5080" rtl="0" algn="l">
              <a:lnSpc>
                <a:spcPct val="100000"/>
              </a:lnSpc>
              <a:spcBef>
                <a:spcPts val="100"/>
              </a:spcBef>
              <a:spcAft>
                <a:spcPts val="0"/>
              </a:spcAft>
              <a:buNone/>
            </a:pPr>
            <a:r>
              <a:rPr lang="en-US" sz="2400">
                <a:solidFill>
                  <a:schemeClr val="dk1"/>
                </a:solidFill>
                <a:latin typeface="Arial"/>
                <a:ea typeface="Arial"/>
                <a:cs typeface="Arial"/>
                <a:sym typeface="Arial"/>
              </a:rPr>
              <a:t>int main() {</a:t>
            </a:r>
            <a:endParaRPr/>
          </a:p>
          <a:p>
            <a:pPr indent="0" lvl="0" marL="12700" marR="5080" rtl="0" algn="l">
              <a:lnSpc>
                <a:spcPct val="100000"/>
              </a:lnSpc>
              <a:spcBef>
                <a:spcPts val="100"/>
              </a:spcBef>
              <a:spcAft>
                <a:spcPts val="0"/>
              </a:spcAft>
              <a:buNone/>
            </a:pPr>
            <a:r>
              <a:rPr lang="en-US" sz="2400">
                <a:solidFill>
                  <a:schemeClr val="dk1"/>
                </a:solidFill>
                <a:latin typeface="Arial"/>
                <a:ea typeface="Arial"/>
                <a:cs typeface="Arial"/>
                <a:sym typeface="Arial"/>
              </a:rPr>
              <a:t>	printf("%25s","Thuc don nha hang\n");</a:t>
            </a:r>
            <a:endParaRPr/>
          </a:p>
          <a:p>
            <a:pPr indent="0" lvl="0" marL="12700" marR="5080" rtl="0" algn="l">
              <a:lnSpc>
                <a:spcPct val="100000"/>
              </a:lnSpc>
              <a:spcBef>
                <a:spcPts val="100"/>
              </a:spcBef>
              <a:spcAft>
                <a:spcPts val="0"/>
              </a:spcAft>
              <a:buNone/>
            </a:pPr>
            <a:r>
              <a:rPr lang="en-US" sz="2400">
                <a:solidFill>
                  <a:schemeClr val="dk1"/>
                </a:solidFill>
                <a:latin typeface="Arial"/>
                <a:ea typeface="Arial"/>
                <a:cs typeface="Arial"/>
                <a:sym typeface="Arial"/>
              </a:rPr>
              <a:t>	printf("%-7s %-25s%10s\n","Ma mon","Ten mon","Don gia");</a:t>
            </a:r>
            <a:endParaRPr/>
          </a:p>
          <a:p>
            <a:pPr indent="0" lvl="0" marL="12700" marR="5080" rtl="0" algn="l">
              <a:lnSpc>
                <a:spcPct val="100000"/>
              </a:lnSpc>
              <a:spcBef>
                <a:spcPts val="100"/>
              </a:spcBef>
              <a:spcAft>
                <a:spcPts val="0"/>
              </a:spcAft>
              <a:buNone/>
            </a:pPr>
            <a:r>
              <a:rPr lang="en-US" sz="2400">
                <a:solidFill>
                  <a:schemeClr val="dk1"/>
                </a:solidFill>
                <a:latin typeface="Arial"/>
                <a:ea typeface="Arial"/>
                <a:cs typeface="Arial"/>
                <a:sym typeface="Arial"/>
              </a:rPr>
              <a:t>	printf("%-7s %-25s%10s\n","G01","Ga xe phay","100k");</a:t>
            </a:r>
            <a:endParaRPr/>
          </a:p>
          <a:p>
            <a:pPr indent="0" lvl="0" marL="12700" marR="5080" rtl="0" algn="l">
              <a:lnSpc>
                <a:spcPct val="100000"/>
              </a:lnSpc>
              <a:spcBef>
                <a:spcPts val="100"/>
              </a:spcBef>
              <a:spcAft>
                <a:spcPts val="0"/>
              </a:spcAft>
              <a:buNone/>
            </a:pPr>
            <a:r>
              <a:rPr lang="en-US" sz="2400">
                <a:solidFill>
                  <a:schemeClr val="dk1"/>
                </a:solidFill>
                <a:latin typeface="Arial"/>
                <a:ea typeface="Arial"/>
                <a:cs typeface="Arial"/>
                <a:sym typeface="Arial"/>
              </a:rPr>
              <a:t>	printf("%-7s %-25s%10s\n","G02","Ga nuong","200k");</a:t>
            </a:r>
            <a:endParaRPr/>
          </a:p>
          <a:p>
            <a:pPr indent="0" lvl="0" marL="12700" marR="5080" rtl="0" algn="l">
              <a:lnSpc>
                <a:spcPct val="100000"/>
              </a:lnSpc>
              <a:spcBef>
                <a:spcPts val="100"/>
              </a:spcBef>
              <a:spcAft>
                <a:spcPts val="0"/>
              </a:spcAft>
              <a:buNone/>
            </a:pPr>
            <a:r>
              <a:rPr lang="en-US" sz="2400">
                <a:solidFill>
                  <a:schemeClr val="dk1"/>
                </a:solidFill>
                <a:latin typeface="Arial"/>
                <a:ea typeface="Arial"/>
                <a:cs typeface="Arial"/>
                <a:sym typeface="Arial"/>
              </a:rPr>
              <a:t>	printf("%-7s %-25s%10s\n","C03","Ca hap","200k");</a:t>
            </a:r>
            <a:endParaRPr/>
          </a:p>
          <a:p>
            <a:pPr indent="0" lvl="0" marL="12700" marR="5080" rtl="0" algn="l">
              <a:lnSpc>
                <a:spcPct val="100000"/>
              </a:lnSpc>
              <a:spcBef>
                <a:spcPts val="100"/>
              </a:spcBef>
              <a:spcAft>
                <a:spcPts val="0"/>
              </a:spcAft>
              <a:buNone/>
            </a:pPr>
            <a:r>
              <a:rPr lang="en-US" sz="2400">
                <a:solidFill>
                  <a:schemeClr val="dk1"/>
                </a:solidFill>
                <a:latin typeface="Arial"/>
                <a:ea typeface="Arial"/>
                <a:cs typeface="Arial"/>
                <a:sym typeface="Arial"/>
              </a:rPr>
              <a:t>	return 0;</a:t>
            </a:r>
            <a:endParaRPr/>
          </a:p>
          <a:p>
            <a:pPr indent="0" lvl="0" marL="12700" marR="5080" rtl="0" algn="l">
              <a:lnSpc>
                <a:spcPct val="100000"/>
              </a:lnSpc>
              <a:spcBef>
                <a:spcPts val="10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pic>
        <p:nvPicPr>
          <p:cNvPr id="270" name="Google Shape;270;p39"/>
          <p:cNvPicPr preferRelativeResize="0"/>
          <p:nvPr/>
        </p:nvPicPr>
        <p:blipFill rotWithShape="1">
          <a:blip r:embed="rId3">
            <a:alphaModFix/>
          </a:blip>
          <a:srcRect b="0" l="0" r="0" t="0"/>
          <a:stretch/>
        </p:blipFill>
        <p:spPr>
          <a:xfrm>
            <a:off x="4360041" y="5646732"/>
            <a:ext cx="5172075" cy="1314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idx="1" type="body"/>
          </p:nvPr>
        </p:nvSpPr>
        <p:spPr>
          <a:xfrm>
            <a:off x="289112" y="1534646"/>
            <a:ext cx="9387840" cy="5118259"/>
          </a:xfrm>
          <a:prstGeom prst="rect">
            <a:avLst/>
          </a:prstGeom>
          <a:noFill/>
          <a:ln>
            <a:noFill/>
          </a:ln>
        </p:spPr>
        <p:txBody>
          <a:bodyPr anchorCtr="0" anchor="t" bIns="0" lIns="91425" spcFirstLastPara="1" rIns="91425" wrap="square" tIns="0">
            <a:normAutofit/>
          </a:bodyPr>
          <a:lstStyle/>
          <a:p>
            <a:pPr indent="-251459" lvl="0" marL="251459" rtl="0" algn="l">
              <a:lnSpc>
                <a:spcPct val="90000"/>
              </a:lnSpc>
              <a:spcBef>
                <a:spcPts val="0"/>
              </a:spcBef>
              <a:spcAft>
                <a:spcPts val="0"/>
              </a:spcAft>
              <a:buClr>
                <a:schemeClr val="dk1"/>
              </a:buClr>
              <a:buSzPts val="3000"/>
              <a:buChar char="•"/>
            </a:pPr>
            <a:r>
              <a:rPr lang="en-US"/>
              <a:t>scanf()</a:t>
            </a:r>
            <a:endParaRPr/>
          </a:p>
          <a:p>
            <a:pPr indent="-251459" lvl="0" marL="251459" rtl="0" algn="l">
              <a:lnSpc>
                <a:spcPct val="90000"/>
              </a:lnSpc>
              <a:spcBef>
                <a:spcPts val="1100"/>
              </a:spcBef>
              <a:spcAft>
                <a:spcPts val="0"/>
              </a:spcAft>
              <a:buClr>
                <a:schemeClr val="dk1"/>
              </a:buClr>
              <a:buSzPts val="3000"/>
              <a:buChar char="•"/>
            </a:pPr>
            <a:r>
              <a:rPr lang="en-US"/>
              <a:t>Mục đích</a:t>
            </a:r>
            <a:endParaRPr/>
          </a:p>
          <a:p>
            <a:pPr indent="-251460" lvl="1" marL="754380" rtl="0" algn="l">
              <a:lnSpc>
                <a:spcPct val="90000"/>
              </a:lnSpc>
              <a:spcBef>
                <a:spcPts val="550"/>
              </a:spcBef>
              <a:spcAft>
                <a:spcPts val="0"/>
              </a:spcAft>
              <a:buClr>
                <a:schemeClr val="dk1"/>
              </a:buClr>
              <a:buSzPts val="2600"/>
              <a:buChar char="•"/>
            </a:pPr>
            <a:r>
              <a:rPr lang="en-US"/>
              <a:t>Dùng để nhập dữ liệu từ bàn phím</a:t>
            </a:r>
            <a:endParaRPr/>
          </a:p>
          <a:p>
            <a:pPr indent="-251460" lvl="1" marL="754380" rtl="0" algn="l">
              <a:lnSpc>
                <a:spcPct val="90000"/>
              </a:lnSpc>
              <a:spcBef>
                <a:spcPts val="550"/>
              </a:spcBef>
              <a:spcAft>
                <a:spcPts val="0"/>
              </a:spcAft>
              <a:buClr>
                <a:schemeClr val="dk1"/>
              </a:buClr>
              <a:buSzPts val="2600"/>
              <a:buChar char="•"/>
            </a:pPr>
            <a:r>
              <a:rPr lang="en-US"/>
              <a:t>Ký tự đơn lẻ</a:t>
            </a:r>
            <a:endParaRPr/>
          </a:p>
          <a:p>
            <a:pPr indent="-251460" lvl="1" marL="754380" rtl="0" algn="l">
              <a:lnSpc>
                <a:spcPct val="90000"/>
              </a:lnSpc>
              <a:spcBef>
                <a:spcPts val="550"/>
              </a:spcBef>
              <a:spcAft>
                <a:spcPts val="0"/>
              </a:spcAft>
              <a:buClr>
                <a:schemeClr val="dk1"/>
              </a:buClr>
              <a:buSzPts val="2600"/>
              <a:buChar char="•"/>
            </a:pPr>
            <a:r>
              <a:rPr lang="en-US"/>
              <a:t>Chuỗi ký tự</a:t>
            </a:r>
            <a:endParaRPr/>
          </a:p>
          <a:p>
            <a:pPr indent="-251460" lvl="1" marL="754380" rtl="0" algn="l">
              <a:lnSpc>
                <a:spcPct val="90000"/>
              </a:lnSpc>
              <a:spcBef>
                <a:spcPts val="550"/>
              </a:spcBef>
              <a:spcAft>
                <a:spcPts val="0"/>
              </a:spcAft>
              <a:buClr>
                <a:schemeClr val="dk1"/>
              </a:buClr>
              <a:buSzPts val="2600"/>
              <a:buChar char="•"/>
            </a:pPr>
            <a:r>
              <a:rPr lang="en-US"/>
              <a:t>Số nguyên: hệ 10, 8, 16</a:t>
            </a:r>
            <a:endParaRPr/>
          </a:p>
          <a:p>
            <a:pPr indent="-251460" lvl="1" marL="754380" rtl="0" algn="l">
              <a:lnSpc>
                <a:spcPct val="90000"/>
              </a:lnSpc>
              <a:spcBef>
                <a:spcPts val="550"/>
              </a:spcBef>
              <a:spcAft>
                <a:spcPts val="0"/>
              </a:spcAft>
              <a:buClr>
                <a:schemeClr val="dk1"/>
              </a:buClr>
              <a:buSzPts val="2600"/>
              <a:buChar char="•"/>
            </a:pPr>
            <a:r>
              <a:rPr lang="en-US"/>
              <a:t>Số thực </a:t>
            </a:r>
            <a:endParaRPr/>
          </a:p>
          <a:p>
            <a:pPr indent="0" lvl="1" marL="502919" rtl="0" algn="l">
              <a:lnSpc>
                <a:spcPct val="90000"/>
              </a:lnSpc>
              <a:spcBef>
                <a:spcPts val="550"/>
              </a:spcBef>
              <a:spcAft>
                <a:spcPts val="0"/>
              </a:spcAft>
              <a:buClr>
                <a:schemeClr val="dk1"/>
              </a:buClr>
              <a:buSzPts val="2600"/>
              <a:buNone/>
            </a:pPr>
            <a:r>
              <a:rPr lang="en-US"/>
              <a:t>	Dấu phẩy tĩnh; Dấu phẩy động</a:t>
            </a:r>
            <a:endParaRPr/>
          </a:p>
          <a:p>
            <a:pPr indent="-251459" lvl="0" marL="251459" rtl="0" algn="l">
              <a:lnSpc>
                <a:spcPct val="90000"/>
              </a:lnSpc>
              <a:spcBef>
                <a:spcPts val="1100"/>
              </a:spcBef>
              <a:spcAft>
                <a:spcPts val="0"/>
              </a:spcAft>
              <a:buClr>
                <a:schemeClr val="dk1"/>
              </a:buClr>
              <a:buSzPts val="3000"/>
              <a:buChar char="•"/>
            </a:pPr>
            <a:r>
              <a:rPr lang="en-US"/>
              <a:t>Cú pháp</a:t>
            </a:r>
            <a:endParaRPr/>
          </a:p>
          <a:p>
            <a:pPr indent="0" lvl="0" marL="0" rtl="0" algn="l">
              <a:lnSpc>
                <a:spcPct val="90000"/>
              </a:lnSpc>
              <a:spcBef>
                <a:spcPts val="1100"/>
              </a:spcBef>
              <a:spcAft>
                <a:spcPts val="0"/>
              </a:spcAft>
              <a:buClr>
                <a:schemeClr val="dk1"/>
              </a:buClr>
              <a:buSzPts val="3000"/>
              <a:buNone/>
            </a:pPr>
            <a:r>
              <a:rPr lang="en-US"/>
              <a:t>	scanf(xau_dinh_dang[,DS_dia_chi]);</a:t>
            </a:r>
            <a:endParaRPr/>
          </a:p>
        </p:txBody>
      </p:sp>
      <p:sp>
        <p:nvSpPr>
          <p:cNvPr id="276" name="Google Shape;276;p40"/>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40"/>
          <p:cNvSpPr/>
          <p:nvPr/>
        </p:nvSpPr>
        <p:spPr>
          <a:xfrm>
            <a:off x="152400" y="754230"/>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40"/>
          <p:cNvSpPr txBox="1"/>
          <p:nvPr/>
        </p:nvSpPr>
        <p:spPr>
          <a:xfrm>
            <a:off x="403860" y="401161"/>
            <a:ext cx="9387840" cy="145811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Hàm nhập dữ liệu</a:t>
            </a:r>
            <a:endParaRPr/>
          </a:p>
        </p:txBody>
      </p:sp>
      <p:sp>
        <p:nvSpPr>
          <p:cNvPr id="279" name="Google Shape;279;p40"/>
          <p:cNvSpPr txBox="1"/>
          <p:nvPr/>
        </p:nvSpPr>
        <p:spPr>
          <a:xfrm>
            <a:off x="403860" y="1943101"/>
            <a:ext cx="9387840" cy="5118259"/>
          </a:xfrm>
          <a:prstGeom prst="rect">
            <a:avLst/>
          </a:prstGeom>
          <a:noFill/>
          <a:ln>
            <a:noFill/>
          </a:ln>
        </p:spPr>
        <p:txBody>
          <a:bodyPr anchorCtr="0" anchor="t" bIns="45700" lIns="91425" spcFirstLastPara="1" rIns="91425" wrap="square" tIns="45700">
            <a:normAutofit/>
          </a:bodyPr>
          <a:lstStyle/>
          <a:p>
            <a:pPr indent="-55879" lvl="0" marL="251459" marR="0" rtl="0" algn="l">
              <a:lnSpc>
                <a:spcPct val="90000"/>
              </a:lnSpc>
              <a:spcBef>
                <a:spcPts val="0"/>
              </a:spcBef>
              <a:spcAft>
                <a:spcPts val="0"/>
              </a:spcAft>
              <a:buClr>
                <a:schemeClr val="dk1"/>
              </a:buClr>
              <a:buSzPts val="3080"/>
              <a:buFont typeface="Arial"/>
              <a:buNone/>
            </a:pPr>
            <a:r>
              <a:t/>
            </a:r>
            <a:endParaRPr sz="308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251460" y="248761"/>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Cú pháp</a:t>
            </a:r>
            <a:endParaRPr/>
          </a:p>
        </p:txBody>
      </p:sp>
      <p:sp>
        <p:nvSpPr>
          <p:cNvPr id="285" name="Google Shape;285;p41"/>
          <p:cNvSpPr txBox="1"/>
          <p:nvPr>
            <p:ph idx="1" type="body"/>
          </p:nvPr>
        </p:nvSpPr>
        <p:spPr>
          <a:xfrm>
            <a:off x="251460" y="2042161"/>
            <a:ext cx="9387840" cy="4866799"/>
          </a:xfrm>
          <a:prstGeom prst="rect">
            <a:avLst/>
          </a:prstGeom>
          <a:noFill/>
          <a:ln>
            <a:noFill/>
          </a:ln>
        </p:spPr>
        <p:txBody>
          <a:bodyPr anchorCtr="0" anchor="t" bIns="0" lIns="91425" spcFirstLastPara="1" rIns="91425" wrap="square" tIns="0">
            <a:normAutofit/>
          </a:bodyPr>
          <a:lstStyle/>
          <a:p>
            <a:pPr indent="-251459" lvl="0" marL="251459" rtl="0" algn="l">
              <a:lnSpc>
                <a:spcPct val="90000"/>
              </a:lnSpc>
              <a:spcBef>
                <a:spcPts val="0"/>
              </a:spcBef>
              <a:spcAft>
                <a:spcPts val="0"/>
              </a:spcAft>
              <a:buClr>
                <a:schemeClr val="dk1"/>
              </a:buClr>
              <a:buSzPts val="3000"/>
              <a:buChar char="•"/>
            </a:pPr>
            <a:r>
              <a:rPr lang="en-US"/>
              <a:t>Xau_dinh_dang: Gồm các ký tự được qui định cho từng loại dữ liệu được nhập vào. </a:t>
            </a:r>
            <a:endParaRPr/>
          </a:p>
          <a:p>
            <a:pPr indent="-251460" lvl="1" marL="754380" rtl="0" algn="l">
              <a:lnSpc>
                <a:spcPct val="90000"/>
              </a:lnSpc>
              <a:spcBef>
                <a:spcPts val="550"/>
              </a:spcBef>
              <a:spcAft>
                <a:spcPts val="0"/>
              </a:spcAft>
              <a:buClr>
                <a:schemeClr val="dk1"/>
              </a:buClr>
              <a:buSzPts val="2600"/>
              <a:buChar char="•"/>
            </a:pPr>
            <a:r>
              <a:rPr lang="en-US"/>
              <a:t>Ví dụ: dữ liệu định nhập kiểu nguyên thì xâu định dạng là : %d</a:t>
            </a:r>
            <a:endParaRPr/>
          </a:p>
          <a:p>
            <a:pPr indent="-251459" lvl="0" marL="251459" rtl="0" algn="l">
              <a:lnSpc>
                <a:spcPct val="90000"/>
              </a:lnSpc>
              <a:spcBef>
                <a:spcPts val="1100"/>
              </a:spcBef>
              <a:spcAft>
                <a:spcPts val="0"/>
              </a:spcAft>
              <a:buClr>
                <a:schemeClr val="dk1"/>
              </a:buClr>
              <a:buSzPts val="3000"/>
              <a:buChar char="•"/>
            </a:pPr>
            <a:r>
              <a:rPr lang="en-US"/>
              <a:t>DS_dia_chi: bao gồm địa chỉ của các biến (toán tử &amp;), phân tách nhau bởi dấu phẩy (,) </a:t>
            </a:r>
            <a:endParaRPr/>
          </a:p>
          <a:p>
            <a:pPr indent="-251459" lvl="0" marL="251459" rtl="0" algn="l">
              <a:lnSpc>
                <a:spcPct val="90000"/>
              </a:lnSpc>
              <a:spcBef>
                <a:spcPts val="1100"/>
              </a:spcBef>
              <a:spcAft>
                <a:spcPts val="0"/>
              </a:spcAft>
              <a:buClr>
                <a:schemeClr val="dk1"/>
              </a:buClr>
              <a:buSzPts val="3000"/>
              <a:buChar char="•"/>
            </a:pPr>
            <a:r>
              <a:rPr lang="en-US"/>
              <a:t>Phải phù hợp với các kí tự định dạng trong xau_dinh_dang về số lượng, kiểu, thứ tự</a:t>
            </a:r>
            <a:endParaRPr/>
          </a:p>
        </p:txBody>
      </p:sp>
      <p:sp>
        <p:nvSpPr>
          <p:cNvPr id="286" name="Google Shape;286;p41"/>
          <p:cNvSpPr txBox="1"/>
          <p:nvPr/>
        </p:nvSpPr>
        <p:spPr>
          <a:xfrm>
            <a:off x="251460" y="1120140"/>
            <a:ext cx="9555480" cy="634020"/>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rgbClr val="0033CC"/>
              </a:buClr>
              <a:buSzPts val="3520"/>
              <a:buFont typeface="Consolas"/>
              <a:buNone/>
            </a:pPr>
            <a:r>
              <a:rPr lang="en-US" sz="3520">
                <a:solidFill>
                  <a:srgbClr val="0033CC"/>
                </a:solidFill>
                <a:latin typeface="Consolas"/>
                <a:ea typeface="Consolas"/>
                <a:cs typeface="Consolas"/>
                <a:sym typeface="Consolas"/>
              </a:rPr>
              <a:t>scanf(xau_dinh_dang [, DS_dia_chi]);</a:t>
            </a:r>
            <a:endParaRPr/>
          </a:p>
        </p:txBody>
      </p:sp>
      <p:sp>
        <p:nvSpPr>
          <p:cNvPr id="287" name="Google Shape;287;p41"/>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5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5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5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500"/>
                                        <p:tgtEl>
                                          <p:spTgt spid="2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2" name="Shape 292"/>
        <p:cNvGrpSpPr/>
        <p:nvPr/>
      </p:nvGrpSpPr>
      <p:grpSpPr>
        <a:xfrm>
          <a:off x="0" y="0"/>
          <a:ext cx="0" cy="0"/>
          <a:chOff x="0" y="0"/>
          <a:chExt cx="0" cy="0"/>
        </a:xfrm>
      </p:grpSpPr>
      <p:sp>
        <p:nvSpPr>
          <p:cNvPr id="293" name="Google Shape;293;p42"/>
          <p:cNvSpPr/>
          <p:nvPr/>
        </p:nvSpPr>
        <p:spPr>
          <a:xfrm>
            <a:off x="-14177" y="876137"/>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42"/>
          <p:cNvSpPr txBox="1"/>
          <p:nvPr>
            <p:ph type="title"/>
          </p:nvPr>
        </p:nvSpPr>
        <p:spPr>
          <a:xfrm>
            <a:off x="4147613" y="876136"/>
            <a:ext cx="1734820"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scanf()</a:t>
            </a:r>
            <a:endParaRPr/>
          </a:p>
        </p:txBody>
      </p:sp>
      <p:sp>
        <p:nvSpPr>
          <p:cNvPr id="295" name="Google Shape;295;p42"/>
          <p:cNvSpPr txBox="1"/>
          <p:nvPr/>
        </p:nvSpPr>
        <p:spPr>
          <a:xfrm>
            <a:off x="304800" y="1995343"/>
            <a:ext cx="8991600" cy="3597139"/>
          </a:xfrm>
          <a:prstGeom prst="rect">
            <a:avLst/>
          </a:prstGeom>
          <a:noFill/>
          <a:ln>
            <a:noFill/>
          </a:ln>
        </p:spPr>
        <p:txBody>
          <a:bodyPr anchorCtr="0" anchor="t" bIns="0" lIns="0" spcFirstLastPara="1" rIns="0" wrap="square" tIns="97775">
            <a:spAutoFit/>
          </a:bodyPr>
          <a:lstStyle/>
          <a:p>
            <a:pPr indent="-343535" lvl="0" marL="3556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Ví dụ</a:t>
            </a:r>
            <a:endParaRPr/>
          </a:p>
          <a:p>
            <a:pPr indent="0" lvl="0" marL="469265" marR="0" rtl="0" algn="l">
              <a:lnSpc>
                <a:spcPct val="100000"/>
              </a:lnSpc>
              <a:spcBef>
                <a:spcPts val="580"/>
              </a:spcBef>
              <a:spcAft>
                <a:spcPts val="0"/>
              </a:spcAft>
              <a:buNone/>
            </a:pPr>
            <a:r>
              <a:rPr lang="en-US" sz="2400">
                <a:solidFill>
                  <a:schemeClr val="dk1"/>
                </a:solidFill>
                <a:latin typeface="Arial"/>
                <a:ea typeface="Arial"/>
                <a:cs typeface="Arial"/>
                <a:sym typeface="Arial"/>
              </a:rPr>
              <a:t>int i; char ch; float x;</a:t>
            </a:r>
            <a:endParaRPr sz="2400">
              <a:solidFill>
                <a:schemeClr val="dk1"/>
              </a:solidFill>
              <a:latin typeface="Arial"/>
              <a:ea typeface="Arial"/>
              <a:cs typeface="Arial"/>
              <a:sym typeface="Arial"/>
            </a:endParaRPr>
          </a:p>
          <a:p>
            <a:pPr indent="0" lvl="0" marL="469265" marR="0" rtl="0" algn="l">
              <a:lnSpc>
                <a:spcPct val="100000"/>
              </a:lnSpc>
              <a:spcBef>
                <a:spcPts val="565"/>
              </a:spcBef>
              <a:spcAft>
                <a:spcPts val="0"/>
              </a:spcAft>
              <a:buNone/>
            </a:pPr>
            <a:r>
              <a:rPr lang="en-US" sz="2400">
                <a:solidFill>
                  <a:schemeClr val="dk1"/>
                </a:solidFill>
                <a:latin typeface="Arial"/>
                <a:ea typeface="Arial"/>
                <a:cs typeface="Arial"/>
                <a:sym typeface="Arial"/>
              </a:rPr>
              <a:t>scanf ("%d%c%f", &amp;i, &amp;ch, &amp;x);</a:t>
            </a:r>
            <a:endParaRPr sz="2400">
              <a:solidFill>
                <a:schemeClr val="dk1"/>
              </a:solidFill>
              <a:latin typeface="Arial"/>
              <a:ea typeface="Arial"/>
              <a:cs typeface="Arial"/>
              <a:sym typeface="Arial"/>
            </a:endParaRPr>
          </a:p>
          <a:p>
            <a:pPr indent="-134619" lvl="1" marL="756285" marR="5080" rtl="0" algn="l">
              <a:lnSpc>
                <a:spcPct val="119583"/>
              </a:lnSpc>
              <a:spcBef>
                <a:spcPts val="68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287019" lvl="1" marL="756285" marR="5080" rtl="0" algn="l">
              <a:lnSpc>
                <a:spcPct val="119583"/>
              </a:lnSpc>
              <a:spcBef>
                <a:spcPts val="6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Câu lệnh này cho phép chương trình đợi người sử  dụng nhập các giá trị số nguyên, kí tự và số thực</a:t>
            </a:r>
            <a:endParaRPr b="0" i="0" sz="2400" u="none" cap="none" strike="noStrike">
              <a:solidFill>
                <a:schemeClr val="dk1"/>
              </a:solidFill>
              <a:latin typeface="Arial"/>
              <a:ea typeface="Arial"/>
              <a:cs typeface="Arial"/>
              <a:sym typeface="Arial"/>
            </a:endParaRPr>
          </a:p>
          <a:p>
            <a:pPr indent="-287654" lvl="1" marL="756285" marR="0" rtl="0" algn="l">
              <a:lnSpc>
                <a:spcPct val="100000"/>
              </a:lnSpc>
              <a:spcBef>
                <a:spcPts val="480"/>
              </a:spcBef>
              <a:spcAft>
                <a:spcPts val="0"/>
              </a:spcAft>
              <a:buClr>
                <a:srgbClr val="CC3200"/>
              </a:buClr>
              <a:buSzPts val="2400"/>
              <a:buFont typeface="Arial"/>
              <a:buChar char="–"/>
            </a:pPr>
            <a:r>
              <a:rPr b="0" i="0" lang="en-US" sz="2400" u="none" cap="none" strike="noStrike">
                <a:solidFill>
                  <a:srgbClr val="CC3200"/>
                </a:solidFill>
                <a:latin typeface="Arial"/>
                <a:ea typeface="Arial"/>
                <a:cs typeface="Arial"/>
                <a:sym typeface="Arial"/>
              </a:rPr>
              <a:t>&amp; </a:t>
            </a:r>
            <a:r>
              <a:rPr b="0" i="0" lang="en-US" sz="2400" u="none" cap="none" strike="noStrike">
                <a:solidFill>
                  <a:schemeClr val="dk1"/>
                </a:solidFill>
                <a:latin typeface="Arial"/>
                <a:ea typeface="Arial"/>
                <a:cs typeface="Arial"/>
                <a:sym typeface="Arial"/>
              </a:rPr>
              <a:t>có nghĩa lấy địa chỉ của biến trong bộ nhớ</a:t>
            </a:r>
            <a:endParaRPr/>
          </a:p>
          <a:p>
            <a:pPr indent="-287019" lvl="1" marL="756285" marR="253365" rtl="0" algn="l">
              <a:lnSpc>
                <a:spcPct val="100000"/>
              </a:lnSpc>
              <a:spcBef>
                <a:spcPts val="56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Phải truyền địa chỉ của biến nhận giá trị cho hàm  scanf().</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9" name="Shape 299"/>
        <p:cNvGrpSpPr/>
        <p:nvPr/>
      </p:nvGrpSpPr>
      <p:grpSpPr>
        <a:xfrm>
          <a:off x="0" y="0"/>
          <a:ext cx="0" cy="0"/>
          <a:chOff x="0" y="0"/>
          <a:chExt cx="0" cy="0"/>
        </a:xfrm>
      </p:grpSpPr>
      <p:sp>
        <p:nvSpPr>
          <p:cNvPr id="300" name="Google Shape;300;p43"/>
          <p:cNvSpPr/>
          <p:nvPr/>
        </p:nvSpPr>
        <p:spPr>
          <a:xfrm>
            <a:off x="-14177" y="882801"/>
            <a:ext cx="10058400" cy="689932"/>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43"/>
          <p:cNvSpPr txBox="1"/>
          <p:nvPr>
            <p:ph type="title"/>
          </p:nvPr>
        </p:nvSpPr>
        <p:spPr>
          <a:xfrm>
            <a:off x="3048000" y="871991"/>
            <a:ext cx="4273806" cy="68993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Định dạng nhập</a:t>
            </a:r>
            <a:endParaRPr/>
          </a:p>
        </p:txBody>
      </p:sp>
      <p:sp>
        <p:nvSpPr>
          <p:cNvPr id="302" name="Google Shape;302;p43"/>
          <p:cNvSpPr txBox="1"/>
          <p:nvPr/>
        </p:nvSpPr>
        <p:spPr>
          <a:xfrm>
            <a:off x="993139" y="2081275"/>
            <a:ext cx="8060055" cy="3995966"/>
          </a:xfrm>
          <a:prstGeom prst="rect">
            <a:avLst/>
          </a:prstGeom>
          <a:noFill/>
          <a:ln>
            <a:noFill/>
          </a:ln>
        </p:spPr>
        <p:txBody>
          <a:bodyPr anchorCtr="0" anchor="t" bIns="0" lIns="0" spcFirstLastPara="1" rIns="0" wrap="square" tIns="10150">
            <a:spAutoFit/>
          </a:bodyPr>
          <a:lstStyle/>
          <a:p>
            <a:pPr indent="-342900" lvl="0" marL="354965" marR="5080" rtl="0" algn="l">
              <a:lnSpc>
                <a:spcPct val="1004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Các kí tự định dạng nhập không hoàn toàn  giống cho xuất mà thương có tính chính xác hơn</a:t>
            </a:r>
            <a:endParaRPr sz="2800">
              <a:solidFill>
                <a:schemeClr val="dk1"/>
              </a:solidFill>
              <a:latin typeface="Arial"/>
              <a:ea typeface="Arial"/>
              <a:cs typeface="Arial"/>
              <a:sym typeface="Arial"/>
            </a:endParaRPr>
          </a:p>
          <a:p>
            <a:pPr indent="0" lvl="1" marL="468630" marR="0" rtl="0" algn="l">
              <a:lnSpc>
                <a:spcPct val="100000"/>
              </a:lnSpc>
              <a:spcBef>
                <a:spcPts val="570"/>
              </a:spcBef>
              <a:spcAft>
                <a:spcPts val="0"/>
              </a:spcAft>
              <a:buNone/>
            </a:pPr>
            <a:r>
              <a:rPr b="0" i="0" lang="en-US" sz="2400" u="none" cap="none" strike="noStrike">
                <a:solidFill>
                  <a:schemeClr val="dk1"/>
                </a:solidFill>
                <a:latin typeface="Arial"/>
                <a:ea typeface="Arial"/>
                <a:cs typeface="Arial"/>
                <a:sym typeface="Arial"/>
              </a:rPr>
              <a:t>%c 	– giá trị nhập là </a:t>
            </a:r>
            <a:r>
              <a:rPr b="0" i="0" lang="en-US" sz="2400" u="none" cap="none" strike="noStrike">
                <a:solidFill>
                  <a:srgbClr val="0070C0"/>
                </a:solidFill>
                <a:latin typeface="Arial"/>
                <a:ea typeface="Arial"/>
                <a:cs typeface="Arial"/>
                <a:sym typeface="Arial"/>
              </a:rPr>
              <a:t>kí tự</a:t>
            </a:r>
            <a:endParaRPr/>
          </a:p>
          <a:p>
            <a:pPr indent="0" lvl="1" marL="468630" marR="0" rtl="0" algn="l">
              <a:lnSpc>
                <a:spcPct val="100000"/>
              </a:lnSpc>
              <a:spcBef>
                <a:spcPts val="575"/>
              </a:spcBef>
              <a:spcAft>
                <a:spcPts val="0"/>
              </a:spcAft>
              <a:buNone/>
            </a:pPr>
            <a:r>
              <a:rPr b="0" i="0" lang="en-US" sz="2400" u="none" cap="none" strike="noStrike">
                <a:solidFill>
                  <a:schemeClr val="dk1"/>
                </a:solidFill>
                <a:latin typeface="Arial"/>
                <a:ea typeface="Arial"/>
                <a:cs typeface="Arial"/>
                <a:sym typeface="Arial"/>
              </a:rPr>
              <a:t>%d 	– giá trị nguyên </a:t>
            </a:r>
            <a:r>
              <a:rPr b="0" i="0" lang="en-US" sz="2400" u="none" cap="none" strike="noStrike">
                <a:solidFill>
                  <a:srgbClr val="0070C0"/>
                </a:solidFill>
                <a:latin typeface="Arial"/>
                <a:ea typeface="Arial"/>
                <a:cs typeface="Arial"/>
                <a:sym typeface="Arial"/>
              </a:rPr>
              <a:t>kiểu int</a:t>
            </a:r>
            <a:endParaRPr b="0" i="0" sz="2400" u="none" cap="none" strike="noStrike">
              <a:solidFill>
                <a:srgbClr val="0070C0"/>
              </a:solidFill>
              <a:latin typeface="Arial"/>
              <a:ea typeface="Arial"/>
              <a:cs typeface="Arial"/>
              <a:sym typeface="Arial"/>
            </a:endParaRPr>
          </a:p>
          <a:p>
            <a:pPr indent="0" lvl="1" marL="468630" marR="0" rtl="0" algn="l">
              <a:lnSpc>
                <a:spcPct val="100000"/>
              </a:lnSpc>
              <a:spcBef>
                <a:spcPts val="565"/>
              </a:spcBef>
              <a:spcAft>
                <a:spcPts val="0"/>
              </a:spcAft>
              <a:buNone/>
            </a:pPr>
            <a:r>
              <a:rPr b="0" i="0" lang="en-US" sz="2400" u="none" cap="none" strike="noStrike">
                <a:solidFill>
                  <a:schemeClr val="dk1"/>
                </a:solidFill>
                <a:latin typeface="Arial"/>
                <a:ea typeface="Arial"/>
                <a:cs typeface="Arial"/>
                <a:sym typeface="Arial"/>
              </a:rPr>
              <a:t>%ld 	– giá trị nguyên </a:t>
            </a:r>
            <a:r>
              <a:rPr b="0" i="0" lang="en-US" sz="2400" u="none" cap="none" strike="noStrike">
                <a:solidFill>
                  <a:srgbClr val="0070C0"/>
                </a:solidFill>
                <a:latin typeface="Arial"/>
                <a:ea typeface="Arial"/>
                <a:cs typeface="Arial"/>
                <a:sym typeface="Arial"/>
              </a:rPr>
              <a:t>kiểu long</a:t>
            </a:r>
            <a:endParaRPr b="0" i="0" sz="2400" u="none" cap="none" strike="noStrike">
              <a:solidFill>
                <a:srgbClr val="0070C0"/>
              </a:solidFill>
              <a:latin typeface="Arial"/>
              <a:ea typeface="Arial"/>
              <a:cs typeface="Arial"/>
              <a:sym typeface="Arial"/>
            </a:endParaRPr>
          </a:p>
          <a:p>
            <a:pPr indent="0" lvl="1" marL="468630" marR="0" rtl="0" algn="l">
              <a:lnSpc>
                <a:spcPct val="100000"/>
              </a:lnSpc>
              <a:spcBef>
                <a:spcPts val="575"/>
              </a:spcBef>
              <a:spcAft>
                <a:spcPts val="0"/>
              </a:spcAft>
              <a:buNone/>
            </a:pPr>
            <a:r>
              <a:rPr b="0" i="0" lang="en-US" sz="2400" u="none" cap="none" strike="noStrike">
                <a:solidFill>
                  <a:schemeClr val="dk1"/>
                </a:solidFill>
                <a:latin typeface="Arial"/>
                <a:ea typeface="Arial"/>
                <a:cs typeface="Arial"/>
                <a:sym typeface="Arial"/>
              </a:rPr>
              <a:t>%x 	– giá trị nguyên </a:t>
            </a:r>
            <a:r>
              <a:rPr b="0" i="0" lang="en-US" sz="2400" u="none" cap="none" strike="noStrike">
                <a:solidFill>
                  <a:srgbClr val="0070C0"/>
                </a:solidFill>
                <a:latin typeface="Arial"/>
                <a:ea typeface="Arial"/>
                <a:cs typeface="Arial"/>
                <a:sym typeface="Arial"/>
              </a:rPr>
              <a:t>dạng hexa</a:t>
            </a:r>
            <a:endParaRPr b="0" i="0" sz="2400" u="none" cap="none" strike="noStrike">
              <a:solidFill>
                <a:srgbClr val="0070C0"/>
              </a:solidFill>
              <a:latin typeface="Arial"/>
              <a:ea typeface="Arial"/>
              <a:cs typeface="Arial"/>
              <a:sym typeface="Arial"/>
            </a:endParaRPr>
          </a:p>
          <a:p>
            <a:pPr indent="0" lvl="1" marL="468630" marR="0" rtl="0" algn="l">
              <a:lnSpc>
                <a:spcPct val="100000"/>
              </a:lnSpc>
              <a:spcBef>
                <a:spcPts val="565"/>
              </a:spcBef>
              <a:spcAft>
                <a:spcPts val="0"/>
              </a:spcAft>
              <a:buNone/>
            </a:pPr>
            <a:r>
              <a:rPr b="0" i="0" lang="en-US" sz="2400" u="none" cap="none" strike="noStrike">
                <a:solidFill>
                  <a:schemeClr val="dk1"/>
                </a:solidFill>
                <a:latin typeface="Arial"/>
                <a:ea typeface="Arial"/>
                <a:cs typeface="Arial"/>
                <a:sym typeface="Arial"/>
              </a:rPr>
              <a:t>%f		– giá trị thực kiểu </a:t>
            </a:r>
            <a:r>
              <a:rPr b="0" i="0" lang="en-US" sz="2400" u="none" cap="none" strike="noStrike">
                <a:solidFill>
                  <a:srgbClr val="0070C0"/>
                </a:solidFill>
                <a:latin typeface="Arial"/>
                <a:ea typeface="Arial"/>
                <a:cs typeface="Arial"/>
                <a:sym typeface="Arial"/>
              </a:rPr>
              <a:t>float</a:t>
            </a:r>
            <a:endParaRPr b="0" i="0" sz="2400" u="none" cap="none" strike="noStrike">
              <a:solidFill>
                <a:srgbClr val="0070C0"/>
              </a:solidFill>
              <a:latin typeface="Arial"/>
              <a:ea typeface="Arial"/>
              <a:cs typeface="Arial"/>
              <a:sym typeface="Arial"/>
            </a:endParaRPr>
          </a:p>
          <a:p>
            <a:pPr indent="0" lvl="1" marL="468630" marR="0" rtl="0" algn="l">
              <a:lnSpc>
                <a:spcPct val="100000"/>
              </a:lnSpc>
              <a:spcBef>
                <a:spcPts val="575"/>
              </a:spcBef>
              <a:spcAft>
                <a:spcPts val="0"/>
              </a:spcAft>
              <a:buNone/>
            </a:pPr>
            <a:r>
              <a:rPr b="0" i="0" lang="en-US" sz="2400" u="none" cap="none" strike="noStrike">
                <a:solidFill>
                  <a:schemeClr val="dk1"/>
                </a:solidFill>
                <a:latin typeface="Arial"/>
                <a:ea typeface="Arial"/>
                <a:cs typeface="Arial"/>
                <a:sym typeface="Arial"/>
              </a:rPr>
              <a:t>%lf 	– giá trị thực kiểu </a:t>
            </a:r>
            <a:r>
              <a:rPr b="0" i="0" lang="en-US" sz="2400" u="none" cap="none" strike="noStrike">
                <a:solidFill>
                  <a:srgbClr val="0070C0"/>
                </a:solidFill>
                <a:latin typeface="Arial"/>
                <a:ea typeface="Arial"/>
                <a:cs typeface="Arial"/>
                <a:sym typeface="Arial"/>
              </a:rPr>
              <a:t>double</a:t>
            </a:r>
            <a:endParaRPr/>
          </a:p>
          <a:p>
            <a:pPr indent="0" lvl="1" marL="468630" marR="0" rtl="0" algn="l">
              <a:lnSpc>
                <a:spcPct val="100000"/>
              </a:lnSpc>
              <a:spcBef>
                <a:spcPts val="565"/>
              </a:spcBef>
              <a:spcAft>
                <a:spcPts val="0"/>
              </a:spcAft>
              <a:buNone/>
            </a:pPr>
            <a:r>
              <a:rPr b="0" i="0" lang="en-US" sz="2400" u="none" cap="none" strike="noStrike">
                <a:solidFill>
                  <a:schemeClr val="dk1"/>
                </a:solidFill>
                <a:latin typeface="Arial"/>
                <a:ea typeface="Arial"/>
                <a:cs typeface="Arial"/>
                <a:sym typeface="Arial"/>
              </a:rPr>
              <a:t>%s		– </a:t>
            </a:r>
            <a:r>
              <a:rPr b="0" i="0" lang="en-US" sz="2400" u="none" cap="none" strike="noStrike">
                <a:solidFill>
                  <a:srgbClr val="0070C0"/>
                </a:solidFill>
                <a:latin typeface="Arial"/>
                <a:ea typeface="Arial"/>
                <a:cs typeface="Arial"/>
                <a:sym typeface="Arial"/>
              </a:rPr>
              <a:t>chuỗi kí tự</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251460" y="248761"/>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Ví dụ</a:t>
            </a:r>
            <a:endParaRPr/>
          </a:p>
        </p:txBody>
      </p:sp>
      <p:sp>
        <p:nvSpPr>
          <p:cNvPr id="308" name="Google Shape;308;p44"/>
          <p:cNvSpPr/>
          <p:nvPr/>
        </p:nvSpPr>
        <p:spPr>
          <a:xfrm>
            <a:off x="1927860" y="701040"/>
            <a:ext cx="7879080" cy="5951220"/>
          </a:xfrm>
          <a:prstGeom prst="rect">
            <a:avLst/>
          </a:prstGeom>
          <a:noFill/>
          <a:ln cap="flat" cmpd="sng" w="9525">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rgbClr val="220076"/>
              </a:buClr>
              <a:buSzPts val="2640"/>
              <a:buFont typeface="Noto Sans Symbols"/>
              <a:buNone/>
            </a:pPr>
            <a:r>
              <a:rPr lang="en-US" sz="2640">
                <a:solidFill>
                  <a:srgbClr val="220076"/>
                </a:solidFill>
                <a:latin typeface="Consolas"/>
                <a:ea typeface="Consolas"/>
                <a:cs typeface="Consolas"/>
                <a:sym typeface="Consolas"/>
              </a:rPr>
              <a:t>#include &lt;conio.h&gt;</a:t>
            </a:r>
            <a:endParaRPr/>
          </a:p>
          <a:p>
            <a:pPr indent="-342900" lvl="0" marL="342900" marR="0" rtl="0" algn="l">
              <a:spcBef>
                <a:spcPts val="264"/>
              </a:spcBef>
              <a:spcAft>
                <a:spcPts val="0"/>
              </a:spcAft>
              <a:buClr>
                <a:srgbClr val="220076"/>
              </a:buClr>
              <a:buSzPts val="2640"/>
              <a:buFont typeface="Noto Sans Symbols"/>
              <a:buNone/>
            </a:pPr>
            <a:r>
              <a:rPr lang="en-US" sz="2640">
                <a:solidFill>
                  <a:srgbClr val="220076"/>
                </a:solidFill>
                <a:latin typeface="Consolas"/>
                <a:ea typeface="Consolas"/>
                <a:cs typeface="Consolas"/>
                <a:sym typeface="Consolas"/>
              </a:rPr>
              <a:t>#include &lt;stdio.h&gt;</a:t>
            </a:r>
            <a:endParaRPr/>
          </a:p>
          <a:p>
            <a:pPr indent="-342900" lvl="0" marL="342900" marR="0" rtl="0" algn="l">
              <a:spcBef>
                <a:spcPts val="264"/>
              </a:spcBef>
              <a:spcAft>
                <a:spcPts val="0"/>
              </a:spcAft>
              <a:buClr>
                <a:srgbClr val="220076"/>
              </a:buClr>
              <a:buSzPts val="2640"/>
              <a:buFont typeface="Noto Sans Symbols"/>
              <a:buNone/>
            </a:pPr>
            <a:r>
              <a:rPr lang="en-US" sz="2640">
                <a:solidFill>
                  <a:srgbClr val="220076"/>
                </a:solidFill>
                <a:latin typeface="Consolas"/>
                <a:ea typeface="Consolas"/>
                <a:cs typeface="Consolas"/>
                <a:sym typeface="Consolas"/>
              </a:rPr>
              <a:t>void main(){</a:t>
            </a:r>
            <a:endParaRPr/>
          </a:p>
          <a:p>
            <a:pPr indent="-285750" lvl="1" marL="742950" marR="0" rtl="0" algn="l">
              <a:spcBef>
                <a:spcPts val="264"/>
              </a:spcBef>
              <a:spcAft>
                <a:spcPts val="0"/>
              </a:spcAft>
              <a:buClr>
                <a:srgbClr val="00B050"/>
              </a:buClr>
              <a:buSzPts val="2640"/>
              <a:buFont typeface="Noto Sans Symbols"/>
              <a:buNone/>
            </a:pPr>
            <a:r>
              <a:rPr b="0" i="0" lang="en-US" sz="2640" u="none" cap="none" strike="noStrike">
                <a:solidFill>
                  <a:srgbClr val="00B050"/>
                </a:solidFill>
                <a:latin typeface="Consolas"/>
                <a:ea typeface="Consolas"/>
                <a:cs typeface="Consolas"/>
                <a:sym typeface="Consolas"/>
              </a:rPr>
              <a:t>// khai bao bien</a:t>
            </a:r>
            <a:endParaRPr/>
          </a:p>
          <a:p>
            <a:pPr indent="-285750" lvl="1" marL="742950" marR="0" rtl="0" algn="l">
              <a:spcBef>
                <a:spcPts val="264"/>
              </a:spcBef>
              <a:spcAft>
                <a:spcPts val="0"/>
              </a:spcAft>
              <a:buClr>
                <a:srgbClr val="220076"/>
              </a:buClr>
              <a:buSzPts val="2640"/>
              <a:buFont typeface="Noto Sans Symbols"/>
              <a:buNone/>
            </a:pPr>
            <a:r>
              <a:rPr b="0" i="0" lang="en-US" sz="2640" u="none" cap="none" strike="noStrike">
                <a:solidFill>
                  <a:srgbClr val="220076"/>
                </a:solidFill>
                <a:latin typeface="Consolas"/>
                <a:ea typeface="Consolas"/>
                <a:cs typeface="Consolas"/>
                <a:sym typeface="Consolas"/>
              </a:rPr>
              <a:t>int a; float x;</a:t>
            </a:r>
            <a:endParaRPr/>
          </a:p>
          <a:p>
            <a:pPr indent="-285750" lvl="1" marL="742950" marR="0" rtl="0" algn="l">
              <a:spcBef>
                <a:spcPts val="264"/>
              </a:spcBef>
              <a:spcAft>
                <a:spcPts val="0"/>
              </a:spcAft>
              <a:buClr>
                <a:srgbClr val="220076"/>
              </a:buClr>
              <a:buSzPts val="2640"/>
              <a:buFont typeface="Noto Sans Symbols"/>
              <a:buNone/>
            </a:pPr>
            <a:r>
              <a:rPr b="0" i="0" lang="en-US" sz="2640" u="none" cap="none" strike="noStrike">
                <a:solidFill>
                  <a:srgbClr val="220076"/>
                </a:solidFill>
                <a:latin typeface="Consolas"/>
                <a:ea typeface="Consolas"/>
                <a:cs typeface="Consolas"/>
                <a:sym typeface="Consolas"/>
              </a:rPr>
              <a:t>char ch; char str[30];</a:t>
            </a:r>
            <a:endParaRPr/>
          </a:p>
          <a:p>
            <a:pPr indent="-285750" lvl="1" marL="742950" marR="0" rtl="0" algn="l">
              <a:spcBef>
                <a:spcPts val="264"/>
              </a:spcBef>
              <a:spcAft>
                <a:spcPts val="0"/>
              </a:spcAft>
              <a:buClr>
                <a:srgbClr val="00B050"/>
              </a:buClr>
              <a:buSzPts val="2640"/>
              <a:buFont typeface="Noto Sans Symbols"/>
              <a:buNone/>
            </a:pPr>
            <a:r>
              <a:rPr b="0" i="0" lang="en-US" sz="2640" u="none" cap="none" strike="noStrike">
                <a:solidFill>
                  <a:srgbClr val="00B050"/>
                </a:solidFill>
                <a:latin typeface="Consolas"/>
                <a:ea typeface="Consolas"/>
                <a:cs typeface="Consolas"/>
                <a:sym typeface="Consolas"/>
              </a:rPr>
              <a:t>// Nhap du lieu</a:t>
            </a:r>
            <a:endParaRPr/>
          </a:p>
          <a:p>
            <a:pPr indent="-285750" lvl="1" marL="742950" marR="0" rtl="0" algn="l">
              <a:spcBef>
                <a:spcPts val="264"/>
              </a:spcBef>
              <a:spcAft>
                <a:spcPts val="0"/>
              </a:spcAft>
              <a:buClr>
                <a:srgbClr val="220076"/>
              </a:buClr>
              <a:buSzPts val="2640"/>
              <a:buFont typeface="Noto Sans Symbols"/>
              <a:buNone/>
            </a:pPr>
            <a:r>
              <a:rPr b="0" i="0" lang="en-US" sz="2640" u="none" cap="none" strike="noStrike">
                <a:solidFill>
                  <a:srgbClr val="220076"/>
                </a:solidFill>
                <a:latin typeface="Consolas"/>
                <a:ea typeface="Consolas"/>
                <a:cs typeface="Consolas"/>
                <a:sym typeface="Consolas"/>
              </a:rPr>
              <a:t>printf(“Nhap vao mot so nguyen:”);</a:t>
            </a:r>
            <a:endParaRPr b="0" i="0" sz="2640" u="none" cap="none" strike="noStrike">
              <a:solidFill>
                <a:srgbClr val="220076"/>
              </a:solidFill>
              <a:latin typeface="Consolas"/>
              <a:ea typeface="Consolas"/>
              <a:cs typeface="Consolas"/>
              <a:sym typeface="Consolas"/>
            </a:endParaRPr>
          </a:p>
          <a:p>
            <a:pPr indent="-285750" lvl="1" marL="742950" marR="0" rtl="0" algn="l">
              <a:spcBef>
                <a:spcPts val="264"/>
              </a:spcBef>
              <a:spcAft>
                <a:spcPts val="0"/>
              </a:spcAft>
              <a:buClr>
                <a:srgbClr val="220076"/>
              </a:buClr>
              <a:buSzPts val="2640"/>
              <a:buFont typeface="Noto Sans Symbols"/>
              <a:buNone/>
            </a:pPr>
            <a:r>
              <a:rPr b="0" i="0" lang="en-US" sz="2640" u="none" cap="none" strike="noStrike">
                <a:solidFill>
                  <a:srgbClr val="220076"/>
                </a:solidFill>
                <a:latin typeface="Consolas"/>
                <a:ea typeface="Consolas"/>
                <a:cs typeface="Consolas"/>
                <a:sym typeface="Consolas"/>
              </a:rPr>
              <a:t>scanf(“%d”,&amp;a);</a:t>
            </a:r>
            <a:endParaRPr/>
          </a:p>
          <a:p>
            <a:pPr indent="-285750" lvl="1" marL="742950" marR="0" rtl="0" algn="l">
              <a:spcBef>
                <a:spcPts val="264"/>
              </a:spcBef>
              <a:spcAft>
                <a:spcPts val="0"/>
              </a:spcAft>
              <a:buClr>
                <a:srgbClr val="220076"/>
              </a:buClr>
              <a:buSzPts val="2640"/>
              <a:buFont typeface="Noto Sans Symbols"/>
              <a:buNone/>
            </a:pPr>
            <a:r>
              <a:rPr b="0" i="0" lang="en-US" sz="2640" u="none" cap="none" strike="noStrike">
                <a:solidFill>
                  <a:srgbClr val="220076"/>
                </a:solidFill>
                <a:latin typeface="Consolas"/>
                <a:ea typeface="Consolas"/>
                <a:cs typeface="Consolas"/>
                <a:sym typeface="Consolas"/>
              </a:rPr>
              <a:t>printf(“\nNhap vao mot so thuc:”);</a:t>
            </a:r>
            <a:endParaRPr b="0" i="0" sz="2640" u="none" cap="none" strike="noStrike">
              <a:solidFill>
                <a:srgbClr val="220076"/>
              </a:solidFill>
              <a:latin typeface="Consolas"/>
              <a:ea typeface="Consolas"/>
              <a:cs typeface="Consolas"/>
              <a:sym typeface="Consolas"/>
            </a:endParaRPr>
          </a:p>
          <a:p>
            <a:pPr indent="-285750" lvl="1" marL="742950" marR="0" rtl="0" algn="l">
              <a:spcBef>
                <a:spcPts val="264"/>
              </a:spcBef>
              <a:spcAft>
                <a:spcPts val="0"/>
              </a:spcAft>
              <a:buClr>
                <a:srgbClr val="220076"/>
              </a:buClr>
              <a:buSzPts val="2640"/>
              <a:buFont typeface="Noto Sans Symbols"/>
              <a:buNone/>
            </a:pPr>
            <a:r>
              <a:rPr b="0" i="0" lang="en-US" sz="2640" u="none" cap="none" strike="noStrike">
                <a:solidFill>
                  <a:srgbClr val="220076"/>
                </a:solidFill>
                <a:latin typeface="Consolas"/>
                <a:ea typeface="Consolas"/>
                <a:cs typeface="Consolas"/>
                <a:sym typeface="Consolas"/>
              </a:rPr>
              <a:t>scanf(“%f”,&amp;x);</a:t>
            </a:r>
            <a:endParaRPr/>
          </a:p>
          <a:p>
            <a:pPr indent="-285750" lvl="1" marL="742950" marR="0" rtl="0" algn="l">
              <a:spcBef>
                <a:spcPts val="528"/>
              </a:spcBef>
              <a:spcAft>
                <a:spcPts val="0"/>
              </a:spcAft>
              <a:buClr>
                <a:srgbClr val="220076"/>
              </a:buClr>
              <a:buSzPts val="2640"/>
              <a:buFont typeface="Noto Sans Symbols"/>
              <a:buNone/>
            </a:pPr>
            <a:r>
              <a:rPr b="0" i="0" lang="en-US" sz="2640" u="none" cap="none" strike="noStrike">
                <a:solidFill>
                  <a:srgbClr val="220076"/>
                </a:solidFill>
                <a:latin typeface="Consolas"/>
                <a:ea typeface="Consolas"/>
                <a:cs typeface="Consolas"/>
                <a:sym typeface="Consolas"/>
              </a:rPr>
              <a:t>printf(“\n Nhap vao mot ki tu:”);</a:t>
            </a:r>
            <a:endParaRPr b="0" i="0" sz="2640" u="none" cap="none" strike="noStrike">
              <a:solidFill>
                <a:srgbClr val="220076"/>
              </a:solidFill>
              <a:latin typeface="Consolas"/>
              <a:ea typeface="Consolas"/>
              <a:cs typeface="Consolas"/>
              <a:sym typeface="Consolas"/>
            </a:endParaRPr>
          </a:p>
          <a:p>
            <a:pPr indent="-285750" lvl="1" marL="742950" marR="0" rtl="0" algn="l">
              <a:spcBef>
                <a:spcPts val="528"/>
              </a:spcBef>
              <a:spcAft>
                <a:spcPts val="0"/>
              </a:spcAft>
              <a:buClr>
                <a:srgbClr val="220076"/>
              </a:buClr>
              <a:buSzPts val="2640"/>
              <a:buFont typeface="Noto Sans Symbols"/>
              <a:buNone/>
            </a:pPr>
            <a:r>
              <a:rPr b="0" i="0" lang="en-US" sz="2640" u="none" cap="none" strike="noStrike">
                <a:solidFill>
                  <a:srgbClr val="220076"/>
                </a:solidFill>
                <a:latin typeface="Consolas"/>
                <a:ea typeface="Consolas"/>
                <a:cs typeface="Consolas"/>
                <a:sym typeface="Consolas"/>
              </a:rPr>
              <a:t>scanf(“%c”,&amp;ch);</a:t>
            </a:r>
            <a:endParaRPr b="0" i="0" sz="2640" u="none" cap="none" strike="noStrike">
              <a:solidFill>
                <a:srgbClr val="220076"/>
              </a:solidFill>
              <a:latin typeface="Consolas"/>
              <a:ea typeface="Consolas"/>
              <a:cs typeface="Consolas"/>
              <a:sym typeface="Consolas"/>
            </a:endParaRPr>
          </a:p>
        </p:txBody>
      </p:sp>
      <p:sp>
        <p:nvSpPr>
          <p:cNvPr id="309" name="Google Shape;309;p44"/>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251460" y="248761"/>
            <a:ext cx="9387840" cy="14581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Ví dụ</a:t>
            </a:r>
            <a:endParaRPr/>
          </a:p>
        </p:txBody>
      </p:sp>
      <p:sp>
        <p:nvSpPr>
          <p:cNvPr id="315" name="Google Shape;315;p45"/>
          <p:cNvSpPr/>
          <p:nvPr/>
        </p:nvSpPr>
        <p:spPr>
          <a:xfrm>
            <a:off x="209550" y="1287780"/>
            <a:ext cx="9639300" cy="5867400"/>
          </a:xfrm>
          <a:prstGeom prst="rect">
            <a:avLst/>
          </a:prstGeom>
          <a:noFill/>
          <a:ln cap="flat" cmpd="sng" w="9525">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285750" lvl="1" marL="742950" marR="0" rtl="0" algn="l">
              <a:spcBef>
                <a:spcPts val="0"/>
              </a:spcBef>
              <a:spcAft>
                <a:spcPts val="0"/>
              </a:spcAft>
              <a:buClr>
                <a:srgbClr val="220076"/>
              </a:buClr>
              <a:buSzPts val="3080"/>
              <a:buFont typeface="Noto Sans Symbols"/>
              <a:buNone/>
            </a:pPr>
            <a:r>
              <a:rPr b="0" i="0" lang="en-US" sz="3080" u="none" cap="none" strike="noStrike">
                <a:solidFill>
                  <a:srgbClr val="220076"/>
                </a:solidFill>
                <a:latin typeface="Consolas"/>
                <a:ea typeface="Consolas"/>
                <a:cs typeface="Consolas"/>
                <a:sym typeface="Consolas"/>
              </a:rPr>
              <a:t>printf(“\nNhap vao mot xau ki tu:”);</a:t>
            </a:r>
            <a:endParaRPr b="0" i="0" sz="3080" u="none" cap="none" strike="noStrike">
              <a:solidFill>
                <a:srgbClr val="220076"/>
              </a:solidFill>
              <a:latin typeface="Consolas"/>
              <a:ea typeface="Consolas"/>
              <a:cs typeface="Consolas"/>
              <a:sym typeface="Consolas"/>
            </a:endParaRPr>
          </a:p>
          <a:p>
            <a:pPr indent="-285750" lvl="1" marL="742950" marR="0" rtl="0" algn="l">
              <a:spcBef>
                <a:spcPts val="616"/>
              </a:spcBef>
              <a:spcAft>
                <a:spcPts val="0"/>
              </a:spcAft>
              <a:buClr>
                <a:srgbClr val="220076"/>
              </a:buClr>
              <a:buSzPts val="3080"/>
              <a:buFont typeface="Noto Sans Symbols"/>
              <a:buNone/>
            </a:pPr>
            <a:r>
              <a:rPr b="0" i="0" lang="en-US" sz="3080" u="none" cap="none" strike="noStrike">
                <a:solidFill>
                  <a:srgbClr val="220076"/>
                </a:solidFill>
                <a:latin typeface="Consolas"/>
                <a:ea typeface="Consolas"/>
                <a:cs typeface="Consolas"/>
                <a:sym typeface="Consolas"/>
              </a:rPr>
              <a:t>scanf(“%s”,str);</a:t>
            </a:r>
            <a:endParaRPr/>
          </a:p>
          <a:p>
            <a:pPr indent="-285750" lvl="1" marL="742950" marR="0" rtl="0" algn="l">
              <a:spcBef>
                <a:spcPts val="2464"/>
              </a:spcBef>
              <a:spcAft>
                <a:spcPts val="0"/>
              </a:spcAft>
              <a:buClr>
                <a:srgbClr val="00B050"/>
              </a:buClr>
              <a:buSzPts val="3080"/>
              <a:buFont typeface="Noto Sans Symbols"/>
              <a:buNone/>
            </a:pPr>
            <a:r>
              <a:rPr b="0" i="0" lang="en-US" sz="3080" u="none" cap="none" strike="noStrike">
                <a:solidFill>
                  <a:srgbClr val="00B050"/>
                </a:solidFill>
                <a:latin typeface="Consolas"/>
                <a:ea typeface="Consolas"/>
                <a:cs typeface="Consolas"/>
                <a:sym typeface="Consolas"/>
              </a:rPr>
              <a:t>// Hien thi du lieu vua nhap vao</a:t>
            </a:r>
            <a:endParaRPr b="0" i="0" sz="3080" u="none" cap="none" strike="noStrike">
              <a:solidFill>
                <a:srgbClr val="00B050"/>
              </a:solidFill>
              <a:latin typeface="Consolas"/>
              <a:ea typeface="Consolas"/>
              <a:cs typeface="Consolas"/>
              <a:sym typeface="Consolas"/>
            </a:endParaRPr>
          </a:p>
          <a:p>
            <a:pPr indent="-285750" lvl="1" marL="742950" marR="0" rtl="0" algn="l">
              <a:lnSpc>
                <a:spcPct val="90000"/>
              </a:lnSpc>
              <a:spcBef>
                <a:spcPts val="616"/>
              </a:spcBef>
              <a:spcAft>
                <a:spcPts val="0"/>
              </a:spcAft>
              <a:buClr>
                <a:srgbClr val="220076"/>
              </a:buClr>
              <a:buSzPts val="3080"/>
              <a:buFont typeface="Noto Sans Symbols"/>
              <a:buNone/>
            </a:pPr>
            <a:r>
              <a:rPr b="0" i="0" lang="en-US" sz="3080" u="none" cap="none" strike="noStrike">
                <a:solidFill>
                  <a:srgbClr val="220076"/>
                </a:solidFill>
                <a:latin typeface="Consolas"/>
                <a:ea typeface="Consolas"/>
                <a:cs typeface="Consolas"/>
                <a:sym typeface="Consolas"/>
              </a:rPr>
              <a:t>printf(“\nNhung du lieu vua nhap vao”);</a:t>
            </a:r>
            <a:endParaRPr b="0" i="0" sz="3080" u="none" cap="none" strike="noStrike">
              <a:solidFill>
                <a:srgbClr val="220076"/>
              </a:solidFill>
              <a:latin typeface="Consolas"/>
              <a:ea typeface="Consolas"/>
              <a:cs typeface="Consolas"/>
              <a:sym typeface="Consolas"/>
            </a:endParaRPr>
          </a:p>
          <a:p>
            <a:pPr indent="-285750" lvl="1" marL="742950" marR="0" rtl="0" algn="l">
              <a:lnSpc>
                <a:spcPct val="90000"/>
              </a:lnSpc>
              <a:spcBef>
                <a:spcPts val="616"/>
              </a:spcBef>
              <a:spcAft>
                <a:spcPts val="0"/>
              </a:spcAft>
              <a:buClr>
                <a:srgbClr val="220076"/>
              </a:buClr>
              <a:buSzPts val="3080"/>
              <a:buFont typeface="Noto Sans Symbols"/>
              <a:buNone/>
            </a:pPr>
            <a:r>
              <a:rPr b="0" i="0" lang="en-US" sz="3080" u="none" cap="none" strike="noStrike">
                <a:solidFill>
                  <a:srgbClr val="220076"/>
                </a:solidFill>
                <a:latin typeface="Consolas"/>
                <a:ea typeface="Consolas"/>
                <a:cs typeface="Consolas"/>
                <a:sym typeface="Consolas"/>
              </a:rPr>
              <a:t>printf(“\nSo nguyen : %d”,a);</a:t>
            </a:r>
            <a:endParaRPr/>
          </a:p>
          <a:p>
            <a:pPr indent="-285750" lvl="1" marL="742950" marR="0" rtl="0" algn="l">
              <a:lnSpc>
                <a:spcPct val="90000"/>
              </a:lnSpc>
              <a:spcBef>
                <a:spcPts val="616"/>
              </a:spcBef>
              <a:spcAft>
                <a:spcPts val="0"/>
              </a:spcAft>
              <a:buClr>
                <a:srgbClr val="220076"/>
              </a:buClr>
              <a:buSzPts val="3080"/>
              <a:buFont typeface="Noto Sans Symbols"/>
              <a:buNone/>
            </a:pPr>
            <a:r>
              <a:rPr b="0" i="0" lang="en-US" sz="3080" u="none" cap="none" strike="noStrike">
                <a:solidFill>
                  <a:srgbClr val="220076"/>
                </a:solidFill>
                <a:latin typeface="Consolas"/>
                <a:ea typeface="Consolas"/>
                <a:cs typeface="Consolas"/>
                <a:sym typeface="Consolas"/>
              </a:rPr>
              <a:t>printf(“\nSo thuc : %5.2f”,x);</a:t>
            </a:r>
            <a:endParaRPr b="0" i="0" sz="3080" u="none" cap="none" strike="noStrike">
              <a:solidFill>
                <a:srgbClr val="220076"/>
              </a:solidFill>
              <a:latin typeface="Consolas"/>
              <a:ea typeface="Consolas"/>
              <a:cs typeface="Consolas"/>
              <a:sym typeface="Consolas"/>
            </a:endParaRPr>
          </a:p>
          <a:p>
            <a:pPr indent="-285750" lvl="1" marL="742950" marR="0" rtl="0" algn="l">
              <a:lnSpc>
                <a:spcPct val="90000"/>
              </a:lnSpc>
              <a:spcBef>
                <a:spcPts val="616"/>
              </a:spcBef>
              <a:spcAft>
                <a:spcPts val="0"/>
              </a:spcAft>
              <a:buClr>
                <a:srgbClr val="220076"/>
              </a:buClr>
              <a:buSzPts val="3080"/>
              <a:buFont typeface="Noto Sans Symbols"/>
              <a:buNone/>
            </a:pPr>
            <a:r>
              <a:rPr b="0" i="0" lang="en-US" sz="3080" u="none" cap="none" strike="noStrike">
                <a:solidFill>
                  <a:srgbClr val="220076"/>
                </a:solidFill>
                <a:latin typeface="Consolas"/>
                <a:ea typeface="Consolas"/>
                <a:cs typeface="Consolas"/>
                <a:sym typeface="Consolas"/>
              </a:rPr>
              <a:t>printf(“\nKy tu : %c”,ch);</a:t>
            </a:r>
            <a:endParaRPr/>
          </a:p>
          <a:p>
            <a:pPr indent="-285750" lvl="1" marL="742950" marR="0" rtl="0" algn="l">
              <a:lnSpc>
                <a:spcPct val="90000"/>
              </a:lnSpc>
              <a:spcBef>
                <a:spcPts val="616"/>
              </a:spcBef>
              <a:spcAft>
                <a:spcPts val="0"/>
              </a:spcAft>
              <a:buClr>
                <a:srgbClr val="220076"/>
              </a:buClr>
              <a:buSzPts val="3080"/>
              <a:buFont typeface="Noto Sans Symbols"/>
              <a:buNone/>
            </a:pPr>
            <a:r>
              <a:rPr b="0" i="0" lang="en-US" sz="3080" u="none" cap="none" strike="noStrike">
                <a:solidFill>
                  <a:srgbClr val="220076"/>
                </a:solidFill>
                <a:latin typeface="Consolas"/>
                <a:ea typeface="Consolas"/>
                <a:cs typeface="Consolas"/>
                <a:sym typeface="Consolas"/>
              </a:rPr>
              <a:t>printf(“\nXau ky tu : %s”,str);</a:t>
            </a:r>
            <a:endParaRPr b="0" i="0" sz="3080" u="none" cap="none" strike="noStrike">
              <a:solidFill>
                <a:srgbClr val="220076"/>
              </a:solidFill>
              <a:latin typeface="Consolas"/>
              <a:ea typeface="Consolas"/>
              <a:cs typeface="Consolas"/>
              <a:sym typeface="Consolas"/>
            </a:endParaRPr>
          </a:p>
          <a:p>
            <a:pPr indent="-342900" lvl="0" marL="342900" marR="0" rtl="0" algn="l">
              <a:lnSpc>
                <a:spcPct val="90000"/>
              </a:lnSpc>
              <a:spcBef>
                <a:spcPts val="616"/>
              </a:spcBef>
              <a:spcAft>
                <a:spcPts val="0"/>
              </a:spcAft>
              <a:buClr>
                <a:srgbClr val="220076"/>
              </a:buClr>
              <a:buSzPts val="3080"/>
              <a:buFont typeface="Noto Sans Symbols"/>
              <a:buNone/>
            </a:pPr>
            <a:r>
              <a:rPr lang="en-US" sz="3080">
                <a:solidFill>
                  <a:srgbClr val="220076"/>
                </a:solidFill>
                <a:latin typeface="Consolas"/>
                <a:ea typeface="Consolas"/>
                <a:cs typeface="Consolas"/>
                <a:sym typeface="Consolas"/>
              </a:rPr>
              <a:t>}</a:t>
            </a:r>
            <a:endParaRPr/>
          </a:p>
        </p:txBody>
      </p:sp>
      <p:sp>
        <p:nvSpPr>
          <p:cNvPr id="316" name="Google Shape;316;p45"/>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251460" y="248761"/>
            <a:ext cx="9387840" cy="14581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Ví dụ→Kết quả thực hiện</a:t>
            </a:r>
            <a:endParaRPr/>
          </a:p>
        </p:txBody>
      </p:sp>
      <p:sp>
        <p:nvSpPr>
          <p:cNvPr id="322" name="Google Shape;322;p46"/>
          <p:cNvSpPr txBox="1"/>
          <p:nvPr>
            <p:ph idx="1" type="body"/>
          </p:nvPr>
        </p:nvSpPr>
        <p:spPr>
          <a:xfrm>
            <a:off x="691515" y="1806364"/>
            <a:ext cx="8675370" cy="5080847"/>
          </a:xfrm>
          <a:prstGeom prst="rect">
            <a:avLst/>
          </a:prstGeom>
          <a:noFill/>
          <a:ln>
            <a:noFill/>
          </a:ln>
        </p:spPr>
        <p:txBody>
          <a:bodyPr anchorCtr="0" anchor="t" bIns="45700" lIns="91425" spcFirstLastPara="1" rIns="91425" wrap="square" tIns="45700">
            <a:normAutofit/>
          </a:bodyPr>
          <a:lstStyle/>
          <a:p>
            <a:pPr indent="-55879" lvl="0" marL="251459" rtl="0" algn="l">
              <a:lnSpc>
                <a:spcPct val="90000"/>
              </a:lnSpc>
              <a:spcBef>
                <a:spcPts val="0"/>
              </a:spcBef>
              <a:spcAft>
                <a:spcPts val="0"/>
              </a:spcAft>
              <a:buClr>
                <a:schemeClr val="dk1"/>
              </a:buClr>
              <a:buSzPts val="3080"/>
              <a:buNone/>
            </a:pPr>
            <a:r>
              <a:t/>
            </a:r>
            <a:endParaRPr/>
          </a:p>
        </p:txBody>
      </p:sp>
      <p:sp>
        <p:nvSpPr>
          <p:cNvPr id="323" name="Google Shape;323;p46"/>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4" name="Google Shape;324;p46"/>
          <p:cNvPicPr preferRelativeResize="0"/>
          <p:nvPr/>
        </p:nvPicPr>
        <p:blipFill rotWithShape="1">
          <a:blip r:embed="rId3">
            <a:alphaModFix/>
          </a:blip>
          <a:srcRect b="0" l="0" r="0" t="0"/>
          <a:stretch/>
        </p:blipFill>
        <p:spPr>
          <a:xfrm>
            <a:off x="628650" y="1561826"/>
            <a:ext cx="8801100" cy="47592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nvSpPr>
        <p:spPr>
          <a:xfrm>
            <a:off x="993135" y="2015743"/>
            <a:ext cx="6579870" cy="466025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 Ch</a:t>
            </a:r>
            <a:r>
              <a:rPr lang="en-US" sz="2000">
                <a:solidFill>
                  <a:schemeClr val="dk1"/>
                </a:solidFill>
                <a:latin typeface="Courier New"/>
                <a:ea typeface="Courier New"/>
                <a:cs typeface="Courier New"/>
                <a:sym typeface="Courier New"/>
              </a:rPr>
              <a:t>ươ</a:t>
            </a:r>
            <a:r>
              <a:rPr b="1" lang="en-US" sz="2000">
                <a:solidFill>
                  <a:schemeClr val="dk1"/>
                </a:solidFill>
                <a:latin typeface="Courier New"/>
                <a:ea typeface="Courier New"/>
                <a:cs typeface="Courier New"/>
                <a:sym typeface="Courier New"/>
              </a:rPr>
              <a:t>ng trình tính di</a:t>
            </a:r>
            <a:r>
              <a:rPr lang="en-US" sz="2000">
                <a:solidFill>
                  <a:schemeClr val="dk1"/>
                </a:solidFill>
                <a:latin typeface="Courier New"/>
                <a:ea typeface="Courier New"/>
                <a:cs typeface="Courier New"/>
                <a:sym typeface="Courier New"/>
              </a:rPr>
              <a:t>ệ</a:t>
            </a:r>
            <a:r>
              <a:rPr b="1" lang="en-US" sz="2000">
                <a:solidFill>
                  <a:schemeClr val="dk1"/>
                </a:solidFill>
                <a:latin typeface="Courier New"/>
                <a:ea typeface="Courier New"/>
                <a:cs typeface="Courier New"/>
                <a:sym typeface="Courier New"/>
              </a:rPr>
              <a:t>n tích hình tròn */  </a:t>
            </a:r>
            <a:r>
              <a:rPr b="1" lang="en-US" sz="2000">
                <a:solidFill>
                  <a:srgbClr val="0070C0"/>
                </a:solidFill>
                <a:latin typeface="Courier New"/>
                <a:ea typeface="Courier New"/>
                <a:cs typeface="Courier New"/>
                <a:sym typeface="Courier New"/>
              </a:rPr>
              <a:t>#include </a:t>
            </a:r>
            <a:r>
              <a:rPr b="1" lang="en-US" sz="2000">
                <a:solidFill>
                  <a:schemeClr val="dk1"/>
                </a:solidFill>
                <a:latin typeface="Courier New"/>
                <a:ea typeface="Courier New"/>
                <a:cs typeface="Courier New"/>
                <a:sym typeface="Courier New"/>
              </a:rPr>
              <a:t>&lt;stdio.h&gt;</a:t>
            </a:r>
            <a:endParaRPr sz="2000">
              <a:solidFill>
                <a:schemeClr val="dk1"/>
              </a:solidFill>
              <a:latin typeface="Courier New"/>
              <a:ea typeface="Courier New"/>
              <a:cs typeface="Courier New"/>
              <a:sym typeface="Courier New"/>
            </a:endParaRPr>
          </a:p>
          <a:p>
            <a:pPr indent="0" lvl="0" marL="0" marR="0" rtl="0" algn="l">
              <a:lnSpc>
                <a:spcPct val="100000"/>
              </a:lnSpc>
              <a:spcBef>
                <a:spcPts val="45"/>
              </a:spcBef>
              <a:spcAft>
                <a:spcPts val="0"/>
              </a:spcAft>
              <a:buNone/>
            </a:pPr>
            <a:r>
              <a:t/>
            </a:r>
            <a:endParaRPr sz="20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000">
                <a:solidFill>
                  <a:srgbClr val="0070C0"/>
                </a:solidFill>
                <a:latin typeface="Courier New"/>
                <a:ea typeface="Courier New"/>
                <a:cs typeface="Courier New"/>
                <a:sym typeface="Courier New"/>
              </a:rPr>
              <a:t>int</a:t>
            </a:r>
            <a:r>
              <a:rPr b="1" lang="en-US" sz="2000">
                <a:solidFill>
                  <a:schemeClr val="dk1"/>
                </a:solidFill>
                <a:latin typeface="Courier New"/>
                <a:ea typeface="Courier New"/>
                <a:cs typeface="Courier New"/>
                <a:sym typeface="Courier New"/>
              </a:rPr>
              <a:t> main()</a:t>
            </a:r>
            <a:endParaRPr sz="20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354965" marR="0" rtl="0" algn="l">
              <a:lnSpc>
                <a:spcPct val="100000"/>
              </a:lnSpc>
              <a:spcBef>
                <a:spcPts val="0"/>
              </a:spcBef>
              <a:spcAft>
                <a:spcPts val="0"/>
              </a:spcAft>
              <a:buNone/>
            </a:pPr>
            <a:r>
              <a:rPr b="1" lang="en-US" sz="2000">
                <a:solidFill>
                  <a:srgbClr val="0070C0"/>
                </a:solidFill>
                <a:latin typeface="Courier New"/>
                <a:ea typeface="Courier New"/>
                <a:cs typeface="Courier New"/>
                <a:sym typeface="Courier New"/>
              </a:rPr>
              <a:t>float</a:t>
            </a:r>
            <a:r>
              <a:rPr b="1" lang="en-US" sz="2000">
                <a:solidFill>
                  <a:schemeClr val="dk1"/>
                </a:solidFill>
                <a:latin typeface="Courier New"/>
                <a:ea typeface="Courier New"/>
                <a:cs typeface="Courier New"/>
                <a:sym typeface="Courier New"/>
              </a:rPr>
              <a:t> r, s;</a:t>
            </a:r>
            <a:endParaRPr sz="2000">
              <a:solidFill>
                <a:schemeClr val="dk1"/>
              </a:solidFill>
              <a:latin typeface="Courier New"/>
              <a:ea typeface="Courier New"/>
              <a:cs typeface="Courier New"/>
              <a:sym typeface="Courier New"/>
            </a:endParaRPr>
          </a:p>
          <a:p>
            <a:pPr indent="0" lvl="0" marL="0" marR="0" rtl="0" algn="l">
              <a:lnSpc>
                <a:spcPct val="100000"/>
              </a:lnSpc>
              <a:spcBef>
                <a:spcPts val="40"/>
              </a:spcBef>
              <a:spcAft>
                <a:spcPts val="0"/>
              </a:spcAft>
              <a:buNone/>
            </a:pPr>
            <a:r>
              <a:t/>
            </a:r>
            <a:endParaRPr sz="2050">
              <a:solidFill>
                <a:schemeClr val="dk1"/>
              </a:solidFill>
              <a:latin typeface="Times New Roman"/>
              <a:ea typeface="Times New Roman"/>
              <a:cs typeface="Times New Roman"/>
              <a:sym typeface="Times New Roman"/>
            </a:endParaRPr>
          </a:p>
          <a:p>
            <a:pPr indent="0" lvl="0" marL="354965" marR="728345" rtl="0" algn="l">
              <a:lnSpc>
                <a:spcPct val="100000"/>
              </a:lnSpc>
              <a:spcBef>
                <a:spcPts val="5"/>
              </a:spcBef>
              <a:spcAft>
                <a:spcPts val="0"/>
              </a:spcAft>
              <a:buNone/>
            </a:pPr>
            <a:r>
              <a:rPr b="1" lang="en-US" sz="2000">
                <a:solidFill>
                  <a:schemeClr val="dk1"/>
                </a:solidFill>
                <a:latin typeface="Courier New"/>
                <a:ea typeface="Courier New"/>
                <a:cs typeface="Courier New"/>
                <a:sym typeface="Courier New"/>
              </a:rPr>
              <a:t>printf(“Nhap ban kinh hinh tron: ");  scanf("%f",&amp;r);</a:t>
            </a:r>
            <a:endParaRPr sz="2000">
              <a:solidFill>
                <a:schemeClr val="dk1"/>
              </a:solidFill>
              <a:latin typeface="Courier New"/>
              <a:ea typeface="Courier New"/>
              <a:cs typeface="Courier New"/>
              <a:sym typeface="Courier New"/>
            </a:endParaRPr>
          </a:p>
          <a:p>
            <a:pPr indent="0" lvl="0" marL="0" marR="0" rtl="0" algn="l">
              <a:lnSpc>
                <a:spcPct val="100000"/>
              </a:lnSpc>
              <a:spcBef>
                <a:spcPts val="40"/>
              </a:spcBef>
              <a:spcAft>
                <a:spcPts val="0"/>
              </a:spcAft>
              <a:buNone/>
            </a:pPr>
            <a:r>
              <a:t/>
            </a:r>
            <a:endParaRPr sz="2050">
              <a:solidFill>
                <a:schemeClr val="dk1"/>
              </a:solidFill>
              <a:latin typeface="Times New Roman"/>
              <a:ea typeface="Times New Roman"/>
              <a:cs typeface="Times New Roman"/>
              <a:sym typeface="Times New Roman"/>
            </a:endParaRPr>
          </a:p>
          <a:p>
            <a:pPr indent="0" lvl="0" marL="35496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s = 3.14*r*r;</a:t>
            </a:r>
            <a:endParaRPr sz="2000">
              <a:solidFill>
                <a:schemeClr val="dk1"/>
              </a:solidFill>
              <a:latin typeface="Courier New"/>
              <a:ea typeface="Courier New"/>
              <a:cs typeface="Courier New"/>
              <a:sym typeface="Courier New"/>
            </a:endParaRPr>
          </a:p>
          <a:p>
            <a:pPr indent="0" lvl="0" marL="35496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printf(“Dien cua hinh tron s=%f", s);</a:t>
            </a:r>
            <a:endParaRPr sz="2000">
              <a:solidFill>
                <a:schemeClr val="dk1"/>
              </a:solidFill>
              <a:latin typeface="Courier New"/>
              <a:ea typeface="Courier New"/>
              <a:cs typeface="Courier New"/>
              <a:sym typeface="Courier New"/>
            </a:endParaRPr>
          </a:p>
          <a:p>
            <a:pPr indent="0" lvl="0" marL="0" marR="0" rtl="0" algn="l">
              <a:lnSpc>
                <a:spcPct val="100000"/>
              </a:lnSpc>
              <a:spcBef>
                <a:spcPts val="40"/>
              </a:spcBef>
              <a:spcAft>
                <a:spcPts val="0"/>
              </a:spcAft>
              <a:buNone/>
            </a:pPr>
            <a:r>
              <a:t/>
            </a:r>
            <a:endParaRPr sz="2050">
              <a:solidFill>
                <a:schemeClr val="dk1"/>
              </a:solidFill>
              <a:latin typeface="Times New Roman"/>
              <a:ea typeface="Times New Roman"/>
              <a:cs typeface="Times New Roman"/>
              <a:sym typeface="Times New Roman"/>
            </a:endParaRPr>
          </a:p>
          <a:p>
            <a:pPr indent="0" lvl="0" marL="354965" marR="0" rtl="0" algn="l">
              <a:lnSpc>
                <a:spcPct val="100000"/>
              </a:lnSpc>
              <a:spcBef>
                <a:spcPts val="5"/>
              </a:spcBef>
              <a:spcAft>
                <a:spcPts val="0"/>
              </a:spcAft>
              <a:buNone/>
            </a:pPr>
            <a:r>
              <a:rPr b="1" lang="en-US" sz="2000">
                <a:solidFill>
                  <a:schemeClr val="dk1"/>
                </a:solidFill>
                <a:latin typeface="Courier New"/>
                <a:ea typeface="Courier New"/>
                <a:cs typeface="Courier New"/>
                <a:sym typeface="Courier New"/>
              </a:rPr>
              <a:t>return 0;</a:t>
            </a:r>
            <a:endParaRPr sz="20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p:txBody>
      </p:sp>
      <p:sp>
        <p:nvSpPr>
          <p:cNvPr id="330" name="Google Shape;330;p47"/>
          <p:cNvSpPr txBox="1"/>
          <p:nvPr/>
        </p:nvSpPr>
        <p:spPr>
          <a:xfrm>
            <a:off x="335280" y="166421"/>
            <a:ext cx="9387840" cy="145811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840"/>
              <a:buFont typeface="Arial"/>
              <a:buNone/>
            </a:pPr>
            <a:r>
              <a:rPr lang="en-US" sz="4840">
                <a:solidFill>
                  <a:schemeClr val="dk1"/>
                </a:solidFill>
                <a:latin typeface="Arial"/>
                <a:ea typeface="Arial"/>
                <a:cs typeface="Arial"/>
                <a:sym typeface="Arial"/>
              </a:rPr>
              <a:t>Ví dụ: </a:t>
            </a:r>
            <a:r>
              <a:rPr lang="en-US" sz="5400">
                <a:solidFill>
                  <a:schemeClr val="dk1"/>
                </a:solidFill>
                <a:latin typeface="Arial"/>
                <a:ea typeface="Arial"/>
                <a:cs typeface="Arial"/>
                <a:sym typeface="Arial"/>
              </a:rPr>
              <a:t>tính diện tích hình tròn </a:t>
            </a:r>
            <a:endParaRPr sz="484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251460" y="248761"/>
            <a:ext cx="9387840" cy="14581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Hàm in dữ liệu (ra màn hình)</a:t>
            </a:r>
            <a:endParaRPr/>
          </a:p>
        </p:txBody>
      </p:sp>
      <p:sp>
        <p:nvSpPr>
          <p:cNvPr id="129" name="Google Shape;129;p21"/>
          <p:cNvSpPr txBox="1"/>
          <p:nvPr>
            <p:ph idx="1" type="body"/>
          </p:nvPr>
        </p:nvSpPr>
        <p:spPr>
          <a:xfrm>
            <a:off x="251460" y="1790701"/>
            <a:ext cx="9387840" cy="5118259"/>
          </a:xfrm>
          <a:prstGeom prst="rect">
            <a:avLst/>
          </a:prstGeom>
          <a:noFill/>
          <a:ln>
            <a:noFill/>
          </a:ln>
        </p:spPr>
        <p:txBody>
          <a:bodyPr anchorCtr="0" anchor="t" bIns="45700" lIns="91425" spcFirstLastPara="1" rIns="91425" wrap="square" tIns="45700">
            <a:normAutofit/>
          </a:bodyPr>
          <a:lstStyle/>
          <a:p>
            <a:pPr indent="-251459" lvl="0" marL="251459" rtl="0" algn="l">
              <a:lnSpc>
                <a:spcPct val="90000"/>
              </a:lnSpc>
              <a:spcBef>
                <a:spcPts val="0"/>
              </a:spcBef>
              <a:spcAft>
                <a:spcPts val="0"/>
              </a:spcAft>
              <a:buClr>
                <a:schemeClr val="dk1"/>
              </a:buClr>
              <a:buSzPts val="3000"/>
              <a:buChar char="•"/>
            </a:pPr>
            <a:r>
              <a:rPr lang="en-US"/>
              <a:t>printf()</a:t>
            </a:r>
            <a:endParaRPr/>
          </a:p>
        </p:txBody>
      </p:sp>
      <p:sp>
        <p:nvSpPr>
          <p:cNvPr id="130" name="Google Shape;130;p21"/>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ph type="title"/>
          </p:nvPr>
        </p:nvSpPr>
        <p:spPr>
          <a:xfrm>
            <a:off x="251460" y="248761"/>
            <a:ext cx="9387840" cy="136349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9173"/>
              <a:buFont typeface="Times New Roman"/>
              <a:buNone/>
            </a:pPr>
            <a:r>
              <a:rPr lang="en-US"/>
              <a:t>Ví dụ: Đọc 2 số nguyên, đưa ra tổng, hiệu, tích…</a:t>
            </a:r>
            <a:endParaRPr/>
          </a:p>
        </p:txBody>
      </p:sp>
      <p:sp>
        <p:nvSpPr>
          <p:cNvPr id="336" name="Google Shape;336;p48"/>
          <p:cNvSpPr txBox="1"/>
          <p:nvPr>
            <p:ph idx="1" type="body"/>
          </p:nvPr>
        </p:nvSpPr>
        <p:spPr>
          <a:xfrm>
            <a:off x="251460" y="1623059"/>
            <a:ext cx="9387840" cy="5900579"/>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0" lIns="91425" spcFirstLastPara="1" rIns="0" wrap="square" tIns="0">
            <a:noAutofit/>
          </a:bodyPr>
          <a:lstStyle/>
          <a:p>
            <a:pPr indent="0" lvl="0" marL="0" rtl="0" algn="l">
              <a:lnSpc>
                <a:spcPct val="90000"/>
              </a:lnSpc>
              <a:spcBef>
                <a:spcPts val="0"/>
              </a:spcBef>
              <a:spcAft>
                <a:spcPts val="0"/>
              </a:spcAft>
              <a:buClr>
                <a:srgbClr val="833C0B"/>
              </a:buClr>
              <a:buSzPts val="2000"/>
              <a:buNone/>
            </a:pPr>
            <a:r>
              <a:rPr lang="en-US" sz="2000">
                <a:solidFill>
                  <a:srgbClr val="833C0B"/>
                </a:solidFill>
                <a:latin typeface="Arial"/>
                <a:ea typeface="Arial"/>
                <a:cs typeface="Arial"/>
                <a:sym typeface="Arial"/>
              </a:rPr>
              <a:t>#include </a:t>
            </a:r>
            <a:r>
              <a:rPr lang="en-US" sz="2000">
                <a:latin typeface="Arial"/>
                <a:ea typeface="Arial"/>
                <a:cs typeface="Arial"/>
                <a:sym typeface="Arial"/>
              </a:rPr>
              <a:t>&lt;stdio.h&gt;</a:t>
            </a:r>
            <a:endParaRPr/>
          </a:p>
          <a:p>
            <a:pPr indent="0" lvl="0" marL="0" rtl="0" algn="l">
              <a:lnSpc>
                <a:spcPct val="90000"/>
              </a:lnSpc>
              <a:spcBef>
                <a:spcPts val="1100"/>
              </a:spcBef>
              <a:spcAft>
                <a:spcPts val="0"/>
              </a:spcAft>
              <a:buClr>
                <a:srgbClr val="833C0B"/>
              </a:buClr>
              <a:buSzPts val="2000"/>
              <a:buNone/>
            </a:pPr>
            <a:r>
              <a:rPr lang="en-US" sz="2000">
                <a:solidFill>
                  <a:srgbClr val="833C0B"/>
                </a:solidFill>
                <a:latin typeface="Arial"/>
                <a:ea typeface="Arial"/>
                <a:cs typeface="Arial"/>
                <a:sym typeface="Arial"/>
              </a:rPr>
              <a:t>int</a:t>
            </a:r>
            <a:r>
              <a:rPr lang="en-US" sz="2000">
                <a:latin typeface="Arial"/>
                <a:ea typeface="Arial"/>
                <a:cs typeface="Arial"/>
                <a:sym typeface="Arial"/>
              </a:rPr>
              <a:t> main() {</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	</a:t>
            </a:r>
            <a:r>
              <a:rPr lang="en-US" sz="2000">
                <a:solidFill>
                  <a:srgbClr val="833C0B"/>
                </a:solidFill>
                <a:latin typeface="Arial"/>
                <a:ea typeface="Arial"/>
                <a:cs typeface="Arial"/>
                <a:sym typeface="Arial"/>
              </a:rPr>
              <a:t>int </a:t>
            </a:r>
            <a:r>
              <a:rPr lang="en-US" sz="2000">
                <a:latin typeface="Arial"/>
                <a:ea typeface="Arial"/>
                <a:cs typeface="Arial"/>
                <a:sym typeface="Arial"/>
              </a:rPr>
              <a:t>A, B;</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	printf("Nhap vao 2 so nguyen : "); scanf("%d %d“,&amp;A,&amp;B);</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	printf("\n");</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	printf("Tong %d + %d = %d \n", A, B, A + B);</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	printf("Hieu %d - %d = %d\n", A, B, A - B);</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	printf("Tich %d x %d = %d\n", A, B, A * B);</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	printf("Thuong %d / %d = %.3f\n", A, B, (</a:t>
            </a:r>
            <a:r>
              <a:rPr lang="en-US" sz="2000">
                <a:solidFill>
                  <a:srgbClr val="833C0B"/>
                </a:solidFill>
                <a:latin typeface="Arial"/>
                <a:ea typeface="Arial"/>
                <a:cs typeface="Arial"/>
                <a:sym typeface="Arial"/>
              </a:rPr>
              <a:t>float</a:t>
            </a:r>
            <a:r>
              <a:rPr lang="en-US" sz="2000">
                <a:latin typeface="Arial"/>
                <a:ea typeface="Arial"/>
                <a:cs typeface="Arial"/>
                <a:sym typeface="Arial"/>
              </a:rPr>
              <a:t>)A / B);</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	printf("Chia nguyen %d / %d = %d\n", A, B, A / B);</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	printf("Chia du %d  %% %d = %d\n", A, B, A % B);</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	printf("\n");</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	return 0;</a:t>
            </a:r>
            <a:endParaRPr/>
          </a:p>
          <a:p>
            <a:pPr indent="0" lvl="0" marL="0" rtl="0" algn="l">
              <a:lnSpc>
                <a:spcPct val="90000"/>
              </a:lnSpc>
              <a:spcBef>
                <a:spcPts val="1100"/>
              </a:spcBef>
              <a:spcAft>
                <a:spcPts val="0"/>
              </a:spcAft>
              <a:buClr>
                <a:schemeClr val="dk1"/>
              </a:buClr>
              <a:buSzPts val="2000"/>
              <a:buNone/>
            </a:pPr>
            <a:r>
              <a:rPr lang="en-US" sz="2000">
                <a:latin typeface="Arial"/>
                <a:ea typeface="Arial"/>
                <a:cs typeface="Arial"/>
                <a:sym typeface="Arial"/>
              </a:rPr>
              <a:t>}</a:t>
            </a:r>
            <a:endParaRPr/>
          </a:p>
        </p:txBody>
      </p:sp>
      <p:sp>
        <p:nvSpPr>
          <p:cNvPr id="337" name="Google Shape;337;p48"/>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251460" y="248761"/>
            <a:ext cx="9387840" cy="14581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Ví dụ: Đọc 2 số nguyên, đưa ra tổng, hiệu, tích…</a:t>
            </a:r>
            <a:endParaRPr/>
          </a:p>
        </p:txBody>
      </p:sp>
      <p:pic>
        <p:nvPicPr>
          <p:cNvPr id="343" name="Google Shape;343;p49"/>
          <p:cNvPicPr preferRelativeResize="0"/>
          <p:nvPr/>
        </p:nvPicPr>
        <p:blipFill rotWithShape="1">
          <a:blip r:embed="rId3">
            <a:alphaModFix/>
          </a:blip>
          <a:srcRect b="0" l="0" r="0" t="0"/>
          <a:stretch/>
        </p:blipFill>
        <p:spPr>
          <a:xfrm>
            <a:off x="251460" y="1706880"/>
            <a:ext cx="9639300" cy="4222433"/>
          </a:xfrm>
          <a:prstGeom prst="rect">
            <a:avLst/>
          </a:prstGeom>
          <a:noFill/>
          <a:ln>
            <a:noFill/>
          </a:ln>
        </p:spPr>
      </p:pic>
      <p:sp>
        <p:nvSpPr>
          <p:cNvPr id="344" name="Google Shape;344;p49"/>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0"/>
          <p:cNvSpPr txBox="1"/>
          <p:nvPr>
            <p:ph type="title"/>
          </p:nvPr>
        </p:nvSpPr>
        <p:spPr>
          <a:xfrm>
            <a:off x="251460" y="248761"/>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Ghi chú</a:t>
            </a:r>
            <a:endParaRPr/>
          </a:p>
        </p:txBody>
      </p:sp>
      <p:sp>
        <p:nvSpPr>
          <p:cNvPr id="350" name="Google Shape;350;p50"/>
          <p:cNvSpPr txBox="1"/>
          <p:nvPr>
            <p:ph idx="1" type="body"/>
          </p:nvPr>
        </p:nvSpPr>
        <p:spPr>
          <a:xfrm>
            <a:off x="251460" y="1371601"/>
            <a:ext cx="9387840" cy="5537359"/>
          </a:xfrm>
          <a:prstGeom prst="rect">
            <a:avLst/>
          </a:prstGeom>
          <a:noFill/>
          <a:ln>
            <a:noFill/>
          </a:ln>
        </p:spPr>
        <p:txBody>
          <a:bodyPr anchorCtr="0" anchor="t" bIns="0" lIns="91425" spcFirstLastPara="1" rIns="91425" wrap="square" tIns="0">
            <a:normAutofit/>
          </a:bodyPr>
          <a:lstStyle/>
          <a:p>
            <a:pPr indent="-251459" lvl="0" marL="251459" rtl="0" algn="l">
              <a:lnSpc>
                <a:spcPct val="90000"/>
              </a:lnSpc>
              <a:spcBef>
                <a:spcPts val="0"/>
              </a:spcBef>
              <a:spcAft>
                <a:spcPts val="0"/>
              </a:spcAft>
              <a:buClr>
                <a:schemeClr val="dk1"/>
              </a:buClr>
              <a:buSzPts val="3000"/>
              <a:buChar char="•"/>
            </a:pPr>
            <a:r>
              <a:rPr lang="en-US"/>
              <a:t>Thông tin được gõ vào từ bàn phím, được lưu ở vùng đệm trước khi được xử lý bởi hàm scanf()→Hàm scanf() đọc từ vùng đệm</a:t>
            </a:r>
            <a:endParaRPr/>
          </a:p>
        </p:txBody>
      </p:sp>
      <p:sp>
        <p:nvSpPr>
          <p:cNvPr id="351" name="Google Shape;351;p50"/>
          <p:cNvSpPr txBox="1"/>
          <p:nvPr/>
        </p:nvSpPr>
        <p:spPr>
          <a:xfrm>
            <a:off x="515127" y="2796541"/>
            <a:ext cx="4861560" cy="3274743"/>
          </a:xfrm>
          <a:prstGeom prst="rect">
            <a:avLst/>
          </a:prstGeom>
          <a:noFill/>
          <a:ln cap="flat" cmpd="sng" w="952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2200"/>
              <a:buFont typeface="Consolas"/>
              <a:buNone/>
            </a:pPr>
            <a:r>
              <a:rPr lang="en-US" sz="2200">
                <a:solidFill>
                  <a:srgbClr val="000066"/>
                </a:solidFill>
                <a:latin typeface="Consolas"/>
                <a:ea typeface="Consolas"/>
                <a:cs typeface="Consolas"/>
                <a:sym typeface="Consolas"/>
              </a:rPr>
              <a:t>#include &lt;stdio.h&gt;</a:t>
            </a:r>
            <a:endParaRPr/>
          </a:p>
          <a:p>
            <a:pPr indent="0" lvl="0" marL="0" marR="0" rtl="0" algn="l">
              <a:spcBef>
                <a:spcPts val="440"/>
              </a:spcBef>
              <a:spcAft>
                <a:spcPts val="0"/>
              </a:spcAft>
              <a:buClr>
                <a:srgbClr val="000066"/>
              </a:buClr>
              <a:buSzPts val="2200"/>
              <a:buFont typeface="Consolas"/>
              <a:buNone/>
            </a:pPr>
            <a:r>
              <a:rPr lang="en-US" sz="2200">
                <a:solidFill>
                  <a:srgbClr val="000066"/>
                </a:solidFill>
                <a:latin typeface="Consolas"/>
                <a:ea typeface="Consolas"/>
                <a:cs typeface="Consolas"/>
                <a:sym typeface="Consolas"/>
              </a:rPr>
              <a:t>int main(){ </a:t>
            </a:r>
            <a:endParaRPr/>
          </a:p>
          <a:p>
            <a:pPr indent="0" lvl="1" marL="457200" marR="0" rtl="0" algn="l">
              <a:spcBef>
                <a:spcPts val="440"/>
              </a:spcBef>
              <a:spcAft>
                <a:spcPts val="0"/>
              </a:spcAft>
              <a:buClr>
                <a:srgbClr val="000066"/>
              </a:buClr>
              <a:buSzPts val="2200"/>
              <a:buFont typeface="Consolas"/>
              <a:buNone/>
            </a:pPr>
            <a:r>
              <a:rPr b="0" i="0" lang="en-US" sz="2200" u="none" cap="none" strike="noStrike">
                <a:solidFill>
                  <a:srgbClr val="000066"/>
                </a:solidFill>
                <a:latin typeface="Consolas"/>
                <a:ea typeface="Consolas"/>
                <a:cs typeface="Consolas"/>
                <a:sym typeface="Consolas"/>
              </a:rPr>
              <a:t>int a, b;</a:t>
            </a:r>
            <a:endParaRPr/>
          </a:p>
          <a:p>
            <a:pPr indent="0" lvl="1" marL="457200" marR="0" rtl="0" algn="l">
              <a:spcBef>
                <a:spcPts val="440"/>
              </a:spcBef>
              <a:spcAft>
                <a:spcPts val="0"/>
              </a:spcAft>
              <a:buClr>
                <a:srgbClr val="000066"/>
              </a:buClr>
              <a:buSzPts val="2200"/>
              <a:buFont typeface="Consolas"/>
              <a:buNone/>
            </a:pPr>
            <a:r>
              <a:rPr b="0" i="0" lang="en-US" sz="2200" u="none" cap="none" strike="noStrike">
                <a:solidFill>
                  <a:srgbClr val="000066"/>
                </a:solidFill>
                <a:latin typeface="Consolas"/>
                <a:ea typeface="Consolas"/>
                <a:cs typeface="Consolas"/>
                <a:sym typeface="Consolas"/>
              </a:rPr>
              <a:t>scanf("%d",&amp;a);</a:t>
            </a:r>
            <a:endParaRPr/>
          </a:p>
          <a:p>
            <a:pPr indent="0" lvl="1" marL="457200" marR="0" rtl="0" algn="l">
              <a:spcBef>
                <a:spcPts val="440"/>
              </a:spcBef>
              <a:spcAft>
                <a:spcPts val="0"/>
              </a:spcAft>
              <a:buClr>
                <a:srgbClr val="000066"/>
              </a:buClr>
              <a:buSzPts val="2200"/>
              <a:buFont typeface="Consolas"/>
              <a:buNone/>
            </a:pPr>
            <a:r>
              <a:rPr b="0" i="0" lang="en-US" sz="2200" u="none" cap="none" strike="noStrike">
                <a:solidFill>
                  <a:srgbClr val="000066"/>
                </a:solidFill>
                <a:latin typeface="Consolas"/>
                <a:ea typeface="Consolas"/>
                <a:cs typeface="Consolas"/>
                <a:sym typeface="Consolas"/>
              </a:rPr>
              <a:t>scanf("%d",&amp;b);</a:t>
            </a:r>
            <a:endParaRPr/>
          </a:p>
          <a:p>
            <a:pPr indent="0" lvl="1" marL="457200" marR="0" rtl="0" algn="l">
              <a:spcBef>
                <a:spcPts val="440"/>
              </a:spcBef>
              <a:spcAft>
                <a:spcPts val="0"/>
              </a:spcAft>
              <a:buClr>
                <a:srgbClr val="000066"/>
              </a:buClr>
              <a:buSzPts val="2200"/>
              <a:buFont typeface="Consolas"/>
              <a:buNone/>
            </a:pPr>
            <a:r>
              <a:rPr b="0" i="0" lang="en-US" sz="2200" u="none" cap="none" strike="noStrike">
                <a:solidFill>
                  <a:srgbClr val="000066"/>
                </a:solidFill>
                <a:latin typeface="Consolas"/>
                <a:ea typeface="Consolas"/>
                <a:cs typeface="Consolas"/>
                <a:sym typeface="Consolas"/>
              </a:rPr>
              <a:t>printf ("%d %d", a, b);</a:t>
            </a:r>
            <a:endParaRPr/>
          </a:p>
          <a:p>
            <a:pPr indent="0" lvl="1" marL="457200" marR="0" rtl="0" algn="l">
              <a:spcBef>
                <a:spcPts val="440"/>
              </a:spcBef>
              <a:spcAft>
                <a:spcPts val="0"/>
              </a:spcAft>
              <a:buClr>
                <a:srgbClr val="000066"/>
              </a:buClr>
              <a:buSzPts val="2200"/>
              <a:buFont typeface="Consolas"/>
              <a:buNone/>
            </a:pPr>
            <a:r>
              <a:rPr b="0" i="0" lang="en-US" sz="2200" u="none" cap="none" strike="noStrike">
                <a:solidFill>
                  <a:srgbClr val="000066"/>
                </a:solidFill>
                <a:latin typeface="Consolas"/>
                <a:ea typeface="Consolas"/>
                <a:cs typeface="Consolas"/>
                <a:sym typeface="Consolas"/>
              </a:rPr>
              <a:t>return 0;</a:t>
            </a:r>
            <a:endParaRPr/>
          </a:p>
          <a:p>
            <a:pPr indent="0" lvl="0" marL="0" marR="0" rtl="0" algn="l">
              <a:spcBef>
                <a:spcPts val="440"/>
              </a:spcBef>
              <a:spcAft>
                <a:spcPts val="0"/>
              </a:spcAft>
              <a:buClr>
                <a:srgbClr val="000066"/>
              </a:buClr>
              <a:buSzPts val="2200"/>
              <a:buFont typeface="Consolas"/>
              <a:buNone/>
            </a:pPr>
            <a:r>
              <a:rPr lang="en-US" sz="2200">
                <a:solidFill>
                  <a:srgbClr val="000066"/>
                </a:solidFill>
                <a:latin typeface="Consolas"/>
                <a:ea typeface="Consolas"/>
                <a:cs typeface="Consolas"/>
                <a:sym typeface="Consolas"/>
              </a:rPr>
              <a:t>}</a:t>
            </a:r>
            <a:endParaRPr/>
          </a:p>
        </p:txBody>
      </p:sp>
      <p:pic>
        <p:nvPicPr>
          <p:cNvPr id="352" name="Google Shape;352;p50"/>
          <p:cNvPicPr preferRelativeResize="0"/>
          <p:nvPr/>
        </p:nvPicPr>
        <p:blipFill rotWithShape="1">
          <a:blip r:embed="rId3">
            <a:alphaModFix/>
          </a:blip>
          <a:srcRect b="0" l="0" r="0" t="0"/>
          <a:stretch/>
        </p:blipFill>
        <p:spPr>
          <a:xfrm>
            <a:off x="5565485" y="3175865"/>
            <a:ext cx="3520440" cy="937737"/>
          </a:xfrm>
          <a:prstGeom prst="rect">
            <a:avLst/>
          </a:prstGeom>
          <a:noFill/>
          <a:ln>
            <a:noFill/>
          </a:ln>
        </p:spPr>
      </p:pic>
      <p:pic>
        <p:nvPicPr>
          <p:cNvPr id="353" name="Google Shape;353;p50"/>
          <p:cNvPicPr preferRelativeResize="0"/>
          <p:nvPr/>
        </p:nvPicPr>
        <p:blipFill rotWithShape="1">
          <a:blip r:embed="rId4">
            <a:alphaModFix/>
          </a:blip>
          <a:srcRect b="0" l="0" r="0" t="0"/>
          <a:stretch/>
        </p:blipFill>
        <p:spPr>
          <a:xfrm>
            <a:off x="5670260" y="4438528"/>
            <a:ext cx="3310890" cy="1011079"/>
          </a:xfrm>
          <a:prstGeom prst="rect">
            <a:avLst/>
          </a:prstGeom>
          <a:noFill/>
          <a:ln>
            <a:noFill/>
          </a:ln>
        </p:spPr>
      </p:pic>
      <p:sp>
        <p:nvSpPr>
          <p:cNvPr id="354" name="Google Shape;354;p50"/>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sp>
        <p:nvSpPr>
          <p:cNvPr id="360" name="Google Shape;360;p51"/>
          <p:cNvSpPr/>
          <p:nvPr/>
        </p:nvSpPr>
        <p:spPr>
          <a:xfrm>
            <a:off x="-14177" y="762001"/>
            <a:ext cx="10058400" cy="810732"/>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51"/>
          <p:cNvSpPr txBox="1"/>
          <p:nvPr>
            <p:ph type="title"/>
          </p:nvPr>
        </p:nvSpPr>
        <p:spPr>
          <a:xfrm>
            <a:off x="3105785" y="782112"/>
            <a:ext cx="3846829"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Lỗi </a:t>
            </a:r>
            <a:r>
              <a:rPr lang="en-US" sz="4840">
                <a:solidFill>
                  <a:schemeClr val="dk1"/>
                </a:solidFill>
                <a:latin typeface="Times New Roman"/>
                <a:ea typeface="Times New Roman"/>
                <a:cs typeface="Times New Roman"/>
                <a:sym typeface="Times New Roman"/>
              </a:rPr>
              <a:t>thường</a:t>
            </a:r>
            <a:r>
              <a:rPr lang="en-US"/>
              <a:t> </a:t>
            </a:r>
            <a:r>
              <a:rPr lang="en-US" sz="4840">
                <a:solidFill>
                  <a:schemeClr val="dk1"/>
                </a:solidFill>
                <a:latin typeface="Times New Roman"/>
                <a:ea typeface="Times New Roman"/>
                <a:cs typeface="Times New Roman"/>
                <a:sym typeface="Times New Roman"/>
              </a:rPr>
              <a:t>gặp</a:t>
            </a:r>
            <a:endParaRPr/>
          </a:p>
        </p:txBody>
      </p:sp>
      <p:sp>
        <p:nvSpPr>
          <p:cNvPr id="362" name="Google Shape;362;p51"/>
          <p:cNvSpPr txBox="1"/>
          <p:nvPr/>
        </p:nvSpPr>
        <p:spPr>
          <a:xfrm>
            <a:off x="993139" y="2081275"/>
            <a:ext cx="6066790" cy="3577774"/>
          </a:xfrm>
          <a:prstGeom prst="rect">
            <a:avLst/>
          </a:prstGeom>
          <a:noFill/>
          <a:ln>
            <a:noFill/>
          </a:ln>
        </p:spPr>
        <p:txBody>
          <a:bodyPr anchorCtr="0" anchor="t" bIns="0" lIns="0" spcFirstLastPara="1" rIns="0" wrap="square" tIns="12050">
            <a:spAutoFit/>
          </a:bodyPr>
          <a:lstStyle/>
          <a:p>
            <a:pPr indent="-343535" lvl="0" marL="3556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Tìm lỗi trong đoạn chương trình sau</a:t>
            </a:r>
            <a:endParaRPr/>
          </a:p>
          <a:p>
            <a:pPr indent="0" lvl="0" marL="0" marR="0" rtl="0" algn="l">
              <a:lnSpc>
                <a:spcPct val="100000"/>
              </a:lnSpc>
              <a:spcBef>
                <a:spcPts val="5"/>
              </a:spcBef>
              <a:spcAft>
                <a:spcPts val="0"/>
              </a:spcAft>
              <a:buNone/>
            </a:pPr>
            <a:r>
              <a:t/>
            </a:r>
            <a:endParaRPr sz="3500">
              <a:solidFill>
                <a:schemeClr val="dk1"/>
              </a:solidFill>
              <a:latin typeface="Times New Roman"/>
              <a:ea typeface="Times New Roman"/>
              <a:cs typeface="Times New Roman"/>
              <a:sym typeface="Times New Roman"/>
            </a:endParaRPr>
          </a:p>
          <a:p>
            <a:pPr indent="0" lvl="0" marL="12700" marR="3793490" rtl="0" algn="l">
              <a:lnSpc>
                <a:spcPct val="120400"/>
              </a:lnSpc>
              <a:spcBef>
                <a:spcPts val="0"/>
              </a:spcBef>
              <a:spcAft>
                <a:spcPts val="0"/>
              </a:spcAft>
              <a:buNone/>
            </a:pPr>
            <a:r>
              <a:rPr lang="en-US" sz="2800">
                <a:solidFill>
                  <a:srgbClr val="7F6000"/>
                </a:solidFill>
                <a:latin typeface="Arial"/>
                <a:ea typeface="Arial"/>
                <a:cs typeface="Arial"/>
                <a:sym typeface="Arial"/>
              </a:rPr>
              <a:t>float</a:t>
            </a:r>
            <a:r>
              <a:rPr lang="en-US" sz="2800">
                <a:solidFill>
                  <a:schemeClr val="dk1"/>
                </a:solidFill>
                <a:latin typeface="Arial"/>
                <a:ea typeface="Arial"/>
                <a:cs typeface="Arial"/>
                <a:sym typeface="Arial"/>
              </a:rPr>
              <a:t> a, b, c;  scanf("%f", a);</a:t>
            </a:r>
            <a:endParaRPr/>
          </a:p>
          <a:p>
            <a:pPr indent="0" lvl="0" marL="12700" marR="0" rtl="0" algn="l">
              <a:lnSpc>
                <a:spcPct val="100000"/>
              </a:lnSpc>
              <a:spcBef>
                <a:spcPts val="670"/>
              </a:spcBef>
              <a:spcAft>
                <a:spcPts val="0"/>
              </a:spcAft>
              <a:buNone/>
            </a:pPr>
            <a:r>
              <a:rPr lang="en-US" sz="2800">
                <a:solidFill>
                  <a:schemeClr val="dk1"/>
                </a:solidFill>
                <a:latin typeface="Arial"/>
                <a:ea typeface="Arial"/>
                <a:cs typeface="Arial"/>
                <a:sym typeface="Arial"/>
              </a:rPr>
              <a:t>scanf("%d", &amp;b);</a:t>
            </a:r>
            <a:endParaRPr sz="2800">
              <a:solidFill>
                <a:schemeClr val="dk1"/>
              </a:solidFill>
              <a:latin typeface="Arial"/>
              <a:ea typeface="Arial"/>
              <a:cs typeface="Arial"/>
              <a:sym typeface="Arial"/>
            </a:endParaRPr>
          </a:p>
          <a:p>
            <a:pPr indent="0" lvl="0" marL="12700" marR="0" rtl="0" algn="l">
              <a:lnSpc>
                <a:spcPct val="100000"/>
              </a:lnSpc>
              <a:spcBef>
                <a:spcPts val="685"/>
              </a:spcBef>
              <a:spcAft>
                <a:spcPts val="0"/>
              </a:spcAft>
              <a:buNone/>
            </a:pPr>
            <a:r>
              <a:rPr lang="en-US" sz="2800">
                <a:solidFill>
                  <a:schemeClr val="dk1"/>
                </a:solidFill>
                <a:latin typeface="Arial"/>
                <a:ea typeface="Arial"/>
                <a:cs typeface="Arial"/>
                <a:sym typeface="Arial"/>
              </a:rPr>
              <a:t>scanf("%f", &amp;c);</a:t>
            </a:r>
            <a:endParaRPr sz="2800">
              <a:solidFill>
                <a:schemeClr val="dk1"/>
              </a:solidFill>
              <a:latin typeface="Arial"/>
              <a:ea typeface="Arial"/>
              <a:cs typeface="Arial"/>
              <a:sym typeface="Arial"/>
            </a:endParaRPr>
          </a:p>
          <a:p>
            <a:pPr indent="0" lvl="0" marL="12700" marR="0" rtl="0" algn="l">
              <a:spcBef>
                <a:spcPts val="685"/>
              </a:spcBef>
              <a:spcAft>
                <a:spcPts val="0"/>
              </a:spcAft>
              <a:buNone/>
            </a:pPr>
            <a:r>
              <a:rPr lang="en-US" sz="2800">
                <a:solidFill>
                  <a:schemeClr val="dk1"/>
                </a:solidFill>
                <a:latin typeface="Arial"/>
                <a:ea typeface="Arial"/>
                <a:cs typeface="Arial"/>
                <a:sym typeface="Arial"/>
              </a:rPr>
              <a:t>scanf("%f", &amp;d);</a:t>
            </a:r>
            <a:endParaRPr sz="28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6" name="Shape 366"/>
        <p:cNvGrpSpPr/>
        <p:nvPr/>
      </p:nvGrpSpPr>
      <p:grpSpPr>
        <a:xfrm>
          <a:off x="0" y="0"/>
          <a:ext cx="0" cy="0"/>
          <a:chOff x="0" y="0"/>
          <a:chExt cx="0" cy="0"/>
        </a:xfrm>
      </p:grpSpPr>
      <p:sp>
        <p:nvSpPr>
          <p:cNvPr id="367" name="Google Shape;367;p52"/>
          <p:cNvSpPr/>
          <p:nvPr/>
        </p:nvSpPr>
        <p:spPr>
          <a:xfrm>
            <a:off x="-14177" y="815091"/>
            <a:ext cx="10058400" cy="757642"/>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52"/>
          <p:cNvSpPr txBox="1"/>
          <p:nvPr>
            <p:ph type="title"/>
          </p:nvPr>
        </p:nvSpPr>
        <p:spPr>
          <a:xfrm>
            <a:off x="457200" y="815092"/>
            <a:ext cx="9296400"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Ví dụ</a:t>
            </a:r>
            <a:r>
              <a:rPr lang="en-US"/>
              <a:t> nhập xuất số nguyên khác kiểu</a:t>
            </a:r>
            <a:endParaRPr/>
          </a:p>
        </p:txBody>
      </p:sp>
      <p:sp>
        <p:nvSpPr>
          <p:cNvPr id="369" name="Google Shape;369;p52"/>
          <p:cNvSpPr txBox="1"/>
          <p:nvPr/>
        </p:nvSpPr>
        <p:spPr>
          <a:xfrm>
            <a:off x="1371600" y="2057400"/>
            <a:ext cx="7315200" cy="330411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350">
            <a:spAutoFit/>
          </a:bodyPr>
          <a:lstStyle/>
          <a:p>
            <a:pPr indent="0" lvl="0" marL="97155" marR="3923029" rtl="0" algn="l">
              <a:lnSpc>
                <a:spcPct val="239583"/>
              </a:lnSpc>
              <a:spcBef>
                <a:spcPts val="0"/>
              </a:spcBef>
              <a:spcAft>
                <a:spcPts val="0"/>
              </a:spcAft>
              <a:buNone/>
            </a:pPr>
            <a:r>
              <a:rPr b="1" lang="en-US" sz="2400">
                <a:solidFill>
                  <a:srgbClr val="833C0B"/>
                </a:solidFill>
                <a:latin typeface="Courier New"/>
                <a:ea typeface="Courier New"/>
                <a:cs typeface="Courier New"/>
                <a:sym typeface="Courier New"/>
              </a:rPr>
              <a:t>#include </a:t>
            </a:r>
            <a:r>
              <a:rPr b="1" lang="en-US" sz="2400">
                <a:solidFill>
                  <a:schemeClr val="dk1"/>
                </a:solidFill>
                <a:latin typeface="Courier New"/>
                <a:ea typeface="Courier New"/>
                <a:cs typeface="Courier New"/>
                <a:sym typeface="Courier New"/>
              </a:rPr>
              <a:t>&lt;stdio.h&gt;  </a:t>
            </a:r>
            <a:r>
              <a:rPr b="1" lang="en-US" sz="2400">
                <a:solidFill>
                  <a:srgbClr val="833C0B"/>
                </a:solidFill>
                <a:latin typeface="Courier New"/>
                <a:ea typeface="Courier New"/>
                <a:cs typeface="Courier New"/>
                <a:sym typeface="Courier New"/>
              </a:rPr>
              <a:t>int</a:t>
            </a:r>
            <a:r>
              <a:rPr b="1" lang="en-US" sz="2400">
                <a:solidFill>
                  <a:schemeClr val="dk1"/>
                </a:solidFill>
                <a:latin typeface="Courier New"/>
                <a:ea typeface="Courier New"/>
                <a:cs typeface="Courier New"/>
                <a:sym typeface="Courier New"/>
              </a:rPr>
              <a:t> main(){</a:t>
            </a:r>
            <a:endParaRPr sz="2400">
              <a:solidFill>
                <a:schemeClr val="dk1"/>
              </a:solidFill>
              <a:latin typeface="Courier New"/>
              <a:ea typeface="Courier New"/>
              <a:cs typeface="Courier New"/>
              <a:sym typeface="Courier New"/>
            </a:endParaRPr>
          </a:p>
          <a:p>
            <a:pPr indent="0" lvl="0" marL="645795" marR="0" rtl="0" algn="l">
              <a:lnSpc>
                <a:spcPct val="91458"/>
              </a:lnSpc>
              <a:spcBef>
                <a:spcPts val="0"/>
              </a:spcBef>
              <a:spcAft>
                <a:spcPts val="0"/>
              </a:spcAft>
              <a:buNone/>
            </a:pPr>
            <a:r>
              <a:rPr b="1" lang="en-US" sz="2400">
                <a:solidFill>
                  <a:srgbClr val="833C0B"/>
                </a:solidFill>
                <a:latin typeface="Courier New"/>
                <a:ea typeface="Courier New"/>
                <a:cs typeface="Courier New"/>
                <a:sym typeface="Courier New"/>
              </a:rPr>
              <a:t>int</a:t>
            </a:r>
            <a:r>
              <a:rPr b="1" lang="en-US" sz="2400">
                <a:solidFill>
                  <a:schemeClr val="dk1"/>
                </a:solidFill>
                <a:latin typeface="Courier New"/>
                <a:ea typeface="Courier New"/>
                <a:cs typeface="Courier New"/>
                <a:sym typeface="Courier New"/>
              </a:rPr>
              <a:t> i ;</a:t>
            </a:r>
            <a:endParaRPr sz="2400">
              <a:solidFill>
                <a:schemeClr val="dk1"/>
              </a:solidFill>
              <a:latin typeface="Courier New"/>
              <a:ea typeface="Courier New"/>
              <a:cs typeface="Courier New"/>
              <a:sym typeface="Courier New"/>
            </a:endParaRPr>
          </a:p>
          <a:p>
            <a:pPr indent="0" lvl="0" marL="645795"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scanf("%o", &amp;i);</a:t>
            </a:r>
            <a:endParaRPr sz="2400">
              <a:solidFill>
                <a:schemeClr val="dk1"/>
              </a:solidFill>
              <a:latin typeface="Courier New"/>
              <a:ea typeface="Courier New"/>
              <a:cs typeface="Courier New"/>
              <a:sym typeface="Courier New"/>
            </a:endParaRPr>
          </a:p>
          <a:p>
            <a:pPr indent="0" lvl="0" marL="645795" marR="3740150" rtl="0" algn="l">
              <a:lnSpc>
                <a:spcPct val="119583"/>
              </a:lnSpc>
              <a:spcBef>
                <a:spcPts val="105"/>
              </a:spcBef>
              <a:spcAft>
                <a:spcPts val="0"/>
              </a:spcAft>
              <a:buNone/>
            </a:pPr>
            <a:r>
              <a:rPr b="1" lang="en-US" sz="2400">
                <a:solidFill>
                  <a:schemeClr val="dk1"/>
                </a:solidFill>
                <a:latin typeface="Courier New"/>
                <a:ea typeface="Courier New"/>
                <a:cs typeface="Courier New"/>
                <a:sym typeface="Courier New"/>
              </a:rPr>
              <a:t>printf("%d", i);  return 0;</a:t>
            </a:r>
            <a:endParaRPr sz="2400">
              <a:solidFill>
                <a:schemeClr val="dk1"/>
              </a:solidFill>
              <a:latin typeface="Courier New"/>
              <a:ea typeface="Courier New"/>
              <a:cs typeface="Courier New"/>
              <a:sym typeface="Courier New"/>
            </a:endParaRPr>
          </a:p>
          <a:p>
            <a:pPr indent="0" lvl="0" marL="97155" marR="0" rtl="0" algn="l">
              <a:lnSpc>
                <a:spcPct val="116041"/>
              </a:lnSpc>
              <a:spcBef>
                <a:spcPts val="0"/>
              </a:spcBef>
              <a:spcAft>
                <a:spcPts val="0"/>
              </a:spcAft>
              <a:buNone/>
            </a:pPr>
            <a:r>
              <a:rPr b="1"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370" name="Google Shape;370;p52"/>
          <p:cNvSpPr txBox="1"/>
          <p:nvPr/>
        </p:nvSpPr>
        <p:spPr>
          <a:xfrm>
            <a:off x="1450339" y="5968997"/>
            <a:ext cx="1209675" cy="6356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Input: 70</a:t>
            </a:r>
            <a:endParaRPr/>
          </a:p>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Output: 56</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4" name="Shape 374"/>
        <p:cNvGrpSpPr/>
        <p:nvPr/>
      </p:nvGrpSpPr>
      <p:grpSpPr>
        <a:xfrm>
          <a:off x="0" y="0"/>
          <a:ext cx="0" cy="0"/>
          <a:chOff x="0" y="0"/>
          <a:chExt cx="0" cy="0"/>
        </a:xfrm>
      </p:grpSpPr>
      <p:sp>
        <p:nvSpPr>
          <p:cNvPr id="375" name="Google Shape;375;p53"/>
          <p:cNvSpPr/>
          <p:nvPr/>
        </p:nvSpPr>
        <p:spPr>
          <a:xfrm>
            <a:off x="-14177" y="815089"/>
            <a:ext cx="10058400" cy="757643"/>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53"/>
          <p:cNvSpPr txBox="1"/>
          <p:nvPr>
            <p:ph type="title"/>
          </p:nvPr>
        </p:nvSpPr>
        <p:spPr>
          <a:xfrm>
            <a:off x="3444747" y="801129"/>
            <a:ext cx="3321306"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Bài tập ví</a:t>
            </a:r>
            <a:r>
              <a:rPr lang="en-US"/>
              <a:t> </a:t>
            </a:r>
            <a:r>
              <a:rPr lang="en-US" sz="4840">
                <a:solidFill>
                  <a:schemeClr val="dk1"/>
                </a:solidFill>
                <a:latin typeface="Times New Roman"/>
                <a:ea typeface="Times New Roman"/>
                <a:cs typeface="Times New Roman"/>
                <a:sym typeface="Times New Roman"/>
              </a:rPr>
              <a:t>dụ</a:t>
            </a:r>
            <a:endParaRPr/>
          </a:p>
        </p:txBody>
      </p:sp>
      <p:sp>
        <p:nvSpPr>
          <p:cNvPr id="377" name="Google Shape;377;p53"/>
          <p:cNvSpPr txBox="1"/>
          <p:nvPr/>
        </p:nvSpPr>
        <p:spPr>
          <a:xfrm>
            <a:off x="914400" y="2743200"/>
            <a:ext cx="8382000" cy="41148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97155" marR="0" rtl="0" algn="l">
              <a:lnSpc>
                <a:spcPct val="110500"/>
              </a:lnSpc>
              <a:spcBef>
                <a:spcPts val="0"/>
              </a:spcBef>
              <a:spcAft>
                <a:spcPts val="0"/>
              </a:spcAft>
              <a:buNone/>
            </a:pPr>
            <a:r>
              <a:rPr b="1" lang="en-US" sz="2000">
                <a:solidFill>
                  <a:schemeClr val="dk1"/>
                </a:solidFill>
                <a:latin typeface="Courier New"/>
                <a:ea typeface="Courier New"/>
                <a:cs typeface="Courier New"/>
                <a:sym typeface="Courier New"/>
              </a:rPr>
              <a:t>#include &lt;stdio.h&gt;</a:t>
            </a:r>
            <a:endParaRPr sz="2000">
              <a:solidFill>
                <a:schemeClr val="dk1"/>
              </a:solidFill>
              <a:latin typeface="Courier New"/>
              <a:ea typeface="Courier New"/>
              <a:cs typeface="Courier New"/>
              <a:sym typeface="Courier New"/>
            </a:endParaRPr>
          </a:p>
          <a:p>
            <a:pPr indent="0" lvl="0" marL="0" marR="0" rtl="0" algn="l">
              <a:lnSpc>
                <a:spcPct val="100000"/>
              </a:lnSpc>
              <a:spcBef>
                <a:spcPts val="40"/>
              </a:spcBef>
              <a:spcAft>
                <a:spcPts val="0"/>
              </a:spcAft>
              <a:buNone/>
            </a:pPr>
            <a:r>
              <a:t/>
            </a:r>
            <a:endParaRPr sz="2050">
              <a:solidFill>
                <a:schemeClr val="dk1"/>
              </a:solidFill>
              <a:latin typeface="Times New Roman"/>
              <a:ea typeface="Times New Roman"/>
              <a:cs typeface="Times New Roman"/>
              <a:sym typeface="Times New Roman"/>
            </a:endParaRPr>
          </a:p>
          <a:p>
            <a:pPr indent="0" lvl="0" marL="9715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int main(void)</a:t>
            </a:r>
            <a:endParaRPr sz="2000">
              <a:solidFill>
                <a:schemeClr val="dk1"/>
              </a:solidFill>
              <a:latin typeface="Courier New"/>
              <a:ea typeface="Courier New"/>
              <a:cs typeface="Courier New"/>
              <a:sym typeface="Courier New"/>
            </a:endParaRPr>
          </a:p>
          <a:p>
            <a:pPr indent="0" lvl="0" marL="9715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44005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char letter;</a:t>
            </a:r>
            <a:endParaRPr sz="2000">
              <a:solidFill>
                <a:schemeClr val="dk1"/>
              </a:solidFill>
              <a:latin typeface="Courier New"/>
              <a:ea typeface="Courier New"/>
              <a:cs typeface="Courier New"/>
              <a:sym typeface="Courier New"/>
            </a:endParaRPr>
          </a:p>
          <a:p>
            <a:pPr indent="0" lvl="0" marL="0" marR="0" rtl="0" algn="l">
              <a:lnSpc>
                <a:spcPct val="100000"/>
              </a:lnSpc>
              <a:spcBef>
                <a:spcPts val="45"/>
              </a:spcBef>
              <a:spcAft>
                <a:spcPts val="0"/>
              </a:spcAft>
              <a:buNone/>
            </a:pPr>
            <a:r>
              <a:t/>
            </a:r>
            <a:endParaRPr sz="2050">
              <a:solidFill>
                <a:schemeClr val="dk1"/>
              </a:solidFill>
              <a:latin typeface="Times New Roman"/>
              <a:ea typeface="Times New Roman"/>
              <a:cs typeface="Times New Roman"/>
              <a:sym typeface="Times New Roman"/>
            </a:endParaRPr>
          </a:p>
          <a:p>
            <a:pPr indent="0" lvl="0" marL="440055" marR="275082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printf(“Nhap mot ki tu thuong\n”);  scanf(“%c”,&amp;letter);</a:t>
            </a:r>
            <a:endParaRPr sz="2000">
              <a:solidFill>
                <a:schemeClr val="dk1"/>
              </a:solidFill>
              <a:latin typeface="Courier New"/>
              <a:ea typeface="Courier New"/>
              <a:cs typeface="Courier New"/>
              <a:sym typeface="Courier New"/>
            </a:endParaRPr>
          </a:p>
          <a:p>
            <a:pPr indent="0" lvl="0" marL="440055" marR="1226185" rtl="0" algn="l">
              <a:lnSpc>
                <a:spcPct val="200000"/>
              </a:lnSpc>
              <a:spcBef>
                <a:spcPts val="0"/>
              </a:spcBef>
              <a:spcAft>
                <a:spcPts val="0"/>
              </a:spcAft>
              <a:buNone/>
            </a:pPr>
            <a:r>
              <a:rPr b="1" lang="en-US" sz="2000">
                <a:solidFill>
                  <a:schemeClr val="dk1"/>
                </a:solidFill>
                <a:latin typeface="Courier New"/>
                <a:ea typeface="Courier New"/>
                <a:cs typeface="Courier New"/>
                <a:sym typeface="Courier New"/>
              </a:rPr>
              <a:t>printf(“Vi tri chu cai: %d\n”,letter-'a'+1);  return 0;</a:t>
            </a:r>
            <a:endParaRPr sz="2000">
              <a:solidFill>
                <a:schemeClr val="dk1"/>
              </a:solidFill>
              <a:latin typeface="Courier New"/>
              <a:ea typeface="Courier New"/>
              <a:cs typeface="Courier New"/>
              <a:sym typeface="Courier New"/>
            </a:endParaRPr>
          </a:p>
          <a:p>
            <a:pPr indent="0" lvl="0" marL="9715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p:txBody>
      </p:sp>
      <p:sp>
        <p:nvSpPr>
          <p:cNvPr id="378" name="Google Shape;378;p53"/>
          <p:cNvSpPr txBox="1"/>
          <p:nvPr/>
        </p:nvSpPr>
        <p:spPr>
          <a:xfrm>
            <a:off x="993110" y="1852675"/>
            <a:ext cx="7512684" cy="769441"/>
          </a:xfrm>
          <a:prstGeom prst="rect">
            <a:avLst/>
          </a:prstGeom>
          <a:noFill/>
          <a:ln>
            <a:noFill/>
          </a:ln>
        </p:spPr>
        <p:txBody>
          <a:bodyPr anchorCtr="0" anchor="t" bIns="0" lIns="0" spcFirstLastPara="1" rIns="0" wrap="square" tIns="25400">
            <a:spAutoFit/>
          </a:bodyPr>
          <a:lstStyle/>
          <a:p>
            <a:pPr indent="0" lvl="0" marL="12700" marR="5080" rtl="0" algn="l">
              <a:lnSpc>
                <a:spcPct val="119583"/>
              </a:lnSpc>
              <a:spcBef>
                <a:spcPts val="0"/>
              </a:spcBef>
              <a:spcAft>
                <a:spcPts val="0"/>
              </a:spcAft>
              <a:buNone/>
            </a:pPr>
            <a:r>
              <a:rPr lang="en-US" sz="2400">
                <a:solidFill>
                  <a:srgbClr val="0065FF"/>
                </a:solidFill>
                <a:latin typeface="Arial"/>
                <a:ea typeface="Arial"/>
                <a:cs typeface="Arial"/>
                <a:sym typeface="Arial"/>
              </a:rPr>
              <a:t>Viết chương trình nhập một kí tự rồi đưa ra vị trí/thứ tự của nó  trong bảng chữ cái abc</a:t>
            </a:r>
            <a:endParaRPr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p54"/>
          <p:cNvSpPr/>
          <p:nvPr/>
        </p:nvSpPr>
        <p:spPr>
          <a:xfrm>
            <a:off x="-14177" y="876137"/>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54"/>
          <p:cNvSpPr txBox="1"/>
          <p:nvPr>
            <p:ph type="title"/>
          </p:nvPr>
        </p:nvSpPr>
        <p:spPr>
          <a:xfrm>
            <a:off x="3200400" y="876136"/>
            <a:ext cx="3106420"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Quét </a:t>
            </a:r>
            <a:r>
              <a:rPr lang="en-US" sz="4840">
                <a:solidFill>
                  <a:schemeClr val="dk1"/>
                </a:solidFill>
                <a:latin typeface="Times New Roman"/>
                <a:ea typeface="Times New Roman"/>
                <a:cs typeface="Times New Roman"/>
                <a:sym typeface="Times New Roman"/>
              </a:rPr>
              <a:t>dữ</a:t>
            </a:r>
            <a:r>
              <a:rPr lang="en-US"/>
              <a:t> liệu</a:t>
            </a:r>
            <a:endParaRPr/>
          </a:p>
        </p:txBody>
      </p:sp>
      <p:sp>
        <p:nvSpPr>
          <p:cNvPr id="385" name="Google Shape;385;p54"/>
          <p:cNvSpPr txBox="1"/>
          <p:nvPr/>
        </p:nvSpPr>
        <p:spPr>
          <a:xfrm>
            <a:off x="457200" y="1625589"/>
            <a:ext cx="9448800" cy="5756961"/>
          </a:xfrm>
          <a:prstGeom prst="rect">
            <a:avLst/>
          </a:prstGeom>
          <a:noFill/>
          <a:ln>
            <a:noFill/>
          </a:ln>
        </p:spPr>
        <p:txBody>
          <a:bodyPr anchorCtr="0" anchor="t" bIns="0" lIns="0" spcFirstLastPara="1" rIns="0" wrap="square" tIns="86350">
            <a:spAutoFit/>
          </a:bodyPr>
          <a:lstStyle/>
          <a:p>
            <a:pPr indent="-342900" lvl="0" marL="354965" marR="5080" rtl="0" algn="just">
              <a:lnSpc>
                <a:spcPct val="798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Giá trị lưu vào các biến được quét dựa trên dữ liệu nhập  của người sử dụng. Quá trình quét được thực hiện tuần  tự và có thể dừng nếu có lỗi khi quét.</a:t>
            </a:r>
            <a:endParaRPr sz="2450">
              <a:solidFill>
                <a:schemeClr val="dk1"/>
              </a:solidFill>
              <a:latin typeface="Times New Roman"/>
              <a:ea typeface="Times New Roman"/>
              <a:cs typeface="Times New Roman"/>
              <a:sym typeface="Times New Roman"/>
            </a:endParaRPr>
          </a:p>
          <a:p>
            <a:pPr indent="-343535" lvl="0" marL="355600" marR="0" rtl="0" algn="l">
              <a:lnSpc>
                <a:spcPct val="119791"/>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Ví dụ:</a:t>
            </a:r>
            <a:endParaRPr sz="2400">
              <a:solidFill>
                <a:schemeClr val="dk1"/>
              </a:solidFill>
              <a:latin typeface="Arial"/>
              <a:ea typeface="Arial"/>
              <a:cs typeface="Arial"/>
              <a:sym typeface="Arial"/>
            </a:endParaRPr>
          </a:p>
          <a:p>
            <a:pPr indent="0" lvl="1" marL="469265" marR="0" rtl="0" algn="l">
              <a:lnSpc>
                <a:spcPct val="119791"/>
              </a:lnSpc>
              <a:spcBef>
                <a:spcPts val="0"/>
              </a:spcBef>
              <a:spcAft>
                <a:spcPts val="0"/>
              </a:spcAft>
              <a:buNone/>
            </a:pPr>
            <a:r>
              <a:rPr b="0" i="0" lang="en-US" sz="2400" u="none" cap="none" strike="noStrike">
                <a:solidFill>
                  <a:schemeClr val="dk1"/>
                </a:solidFill>
                <a:latin typeface="Arial"/>
                <a:ea typeface="Arial"/>
                <a:cs typeface="Arial"/>
                <a:sym typeface="Arial"/>
              </a:rPr>
              <a:t>int i = 0;</a:t>
            </a:r>
            <a:endParaRPr/>
          </a:p>
          <a:p>
            <a:pPr indent="0" lvl="1" marL="469265" marR="0" rtl="0" algn="l">
              <a:lnSpc>
                <a:spcPct val="119791"/>
              </a:lnSpc>
              <a:spcBef>
                <a:spcPts val="0"/>
              </a:spcBef>
              <a:spcAft>
                <a:spcPts val="0"/>
              </a:spcAft>
              <a:buNone/>
            </a:pPr>
            <a:r>
              <a:rPr b="0" i="0" lang="en-US" sz="2400" u="none" cap="none" strike="noStrike">
                <a:solidFill>
                  <a:schemeClr val="dk1"/>
                </a:solidFill>
                <a:latin typeface="Arial"/>
                <a:ea typeface="Arial"/>
                <a:cs typeface="Arial"/>
                <a:sym typeface="Arial"/>
              </a:rPr>
              <a:t>char ch = '*';</a:t>
            </a:r>
            <a:endParaRPr/>
          </a:p>
          <a:p>
            <a:pPr indent="0" lvl="1" marL="469265" marR="0" rtl="0" algn="l">
              <a:lnSpc>
                <a:spcPct val="119791"/>
              </a:lnSpc>
              <a:spcBef>
                <a:spcPts val="0"/>
              </a:spcBef>
              <a:spcAft>
                <a:spcPts val="0"/>
              </a:spcAft>
              <a:buNone/>
            </a:pPr>
            <a:r>
              <a:rPr b="0" i="0" lang="en-US" sz="2400" u="none" cap="none" strike="noStrike">
                <a:solidFill>
                  <a:schemeClr val="dk1"/>
                </a:solidFill>
                <a:latin typeface="Arial"/>
                <a:ea typeface="Arial"/>
                <a:cs typeface="Arial"/>
                <a:sym typeface="Arial"/>
              </a:rPr>
              <a:t>float x = 0;  </a:t>
            </a:r>
            <a:endParaRPr/>
          </a:p>
          <a:p>
            <a:pPr indent="0" lvl="1" marL="469265" marR="0" rtl="0" algn="l">
              <a:lnSpc>
                <a:spcPct val="119791"/>
              </a:lnSpc>
              <a:spcBef>
                <a:spcPts val="0"/>
              </a:spcBef>
              <a:spcAft>
                <a:spcPts val="0"/>
              </a:spcAft>
              <a:buNone/>
            </a:pPr>
            <a:r>
              <a:rPr b="0" i="0" lang="en-US" sz="2400" u="none" cap="none" strike="noStrike">
                <a:solidFill>
                  <a:schemeClr val="dk1"/>
                </a:solidFill>
                <a:latin typeface="Arial"/>
                <a:ea typeface="Arial"/>
                <a:cs typeface="Arial"/>
                <a:sym typeface="Arial"/>
              </a:rPr>
              <a:t>scanf("%d%c%f",&amp;i,&amp;ch,&amp;x);</a:t>
            </a:r>
            <a:endParaRPr/>
          </a:p>
          <a:p>
            <a:pPr indent="0" lvl="1" marL="469265" marR="0" rtl="0" algn="l">
              <a:lnSpc>
                <a:spcPct val="119791"/>
              </a:lnSpc>
              <a:spcBef>
                <a:spcPts val="0"/>
              </a:spcBef>
              <a:spcAft>
                <a:spcPts val="0"/>
              </a:spcAft>
              <a:buNone/>
            </a:pPr>
            <a:r>
              <a:rPr b="0" i="0" lang="en-US" sz="2400" u="none" cap="none" strike="noStrike">
                <a:solidFill>
                  <a:schemeClr val="dk1"/>
                </a:solidFill>
                <a:latin typeface="Arial"/>
                <a:ea typeface="Arial"/>
                <a:cs typeface="Arial"/>
                <a:sym typeface="Arial"/>
              </a:rPr>
              <a:t>printf ("%d %c %f\n",i,ch,x);</a:t>
            </a:r>
            <a:endParaRPr/>
          </a:p>
          <a:p>
            <a:pPr indent="-191135" lvl="0" marL="355600" marR="0" rtl="0" algn="l">
              <a:lnSpc>
                <a:spcPct val="119791"/>
              </a:lnSpc>
              <a:spcBef>
                <a:spcPts val="0"/>
              </a:spcBef>
              <a:spcAft>
                <a:spcPts val="0"/>
              </a:spcAft>
              <a:buClr>
                <a:schemeClr val="dk1"/>
              </a:buClr>
              <a:buSzPts val="2400"/>
              <a:buFont typeface="Calibri"/>
              <a:buNone/>
            </a:pPr>
            <a:r>
              <a:t/>
            </a:r>
            <a:endParaRPr sz="2400">
              <a:solidFill>
                <a:schemeClr val="dk1"/>
              </a:solidFill>
              <a:latin typeface="Arial"/>
              <a:ea typeface="Arial"/>
              <a:cs typeface="Arial"/>
              <a:sym typeface="Arial"/>
            </a:endParaRPr>
          </a:p>
          <a:p>
            <a:pPr indent="-343535" lvl="0" marL="355600" marR="0" rtl="0" algn="l">
              <a:lnSpc>
                <a:spcPct val="119791"/>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Nếu nhập : 1x2.3</a:t>
            </a:r>
            <a:endParaRPr/>
          </a:p>
          <a:p>
            <a:pPr indent="-343535" lvl="0" marL="355600" marR="0" rtl="0" algn="l">
              <a:lnSpc>
                <a:spcPct val="119791"/>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Kết quả in: 1 x 2.300000</a:t>
            </a:r>
            <a:endParaRPr/>
          </a:p>
          <a:p>
            <a:pPr indent="-191135" lvl="0" marL="355600" marR="0" rtl="0" algn="l">
              <a:lnSpc>
                <a:spcPct val="119791"/>
              </a:lnSpc>
              <a:spcBef>
                <a:spcPts val="0"/>
              </a:spcBef>
              <a:spcAft>
                <a:spcPts val="0"/>
              </a:spcAft>
              <a:buClr>
                <a:schemeClr val="dk1"/>
              </a:buClr>
              <a:buSzPts val="2400"/>
              <a:buFont typeface="Calibri"/>
              <a:buNone/>
            </a:pPr>
            <a:r>
              <a:t/>
            </a:r>
            <a:endParaRPr sz="2400">
              <a:solidFill>
                <a:schemeClr val="dk1"/>
              </a:solidFill>
              <a:latin typeface="Arial"/>
              <a:ea typeface="Arial"/>
              <a:cs typeface="Arial"/>
              <a:sym typeface="Arial"/>
            </a:endParaRPr>
          </a:p>
          <a:p>
            <a:pPr indent="-343535" lvl="0" marL="355600" marR="0" rtl="0" algn="l">
              <a:lnSpc>
                <a:spcPct val="119791"/>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Nếu nhập : 1 x 2.3</a:t>
            </a:r>
            <a:endParaRPr/>
          </a:p>
          <a:p>
            <a:pPr indent="-343535" lvl="0" marL="355600" marR="0" rtl="0" algn="l">
              <a:lnSpc>
                <a:spcPct val="119791"/>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Kết quả in: 1	0.000000</a:t>
            </a:r>
            <a:endParaRPr sz="2400">
              <a:solidFill>
                <a:schemeClr val="dk1"/>
              </a:solidFill>
              <a:latin typeface="Arial"/>
              <a:ea typeface="Arial"/>
              <a:cs typeface="Arial"/>
              <a:sym typeface="Arial"/>
            </a:endParaRPr>
          </a:p>
          <a:p>
            <a:pPr indent="0" lvl="0" marL="469900" marR="4079875" rtl="0" algn="l">
              <a:lnSpc>
                <a:spcPct val="100000"/>
              </a:lnSpc>
              <a:spcBef>
                <a:spcPts val="75"/>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5"/>
          <p:cNvSpPr/>
          <p:nvPr/>
        </p:nvSpPr>
        <p:spPr>
          <a:xfrm>
            <a:off x="-13447" y="629522"/>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55"/>
          <p:cNvSpPr txBox="1"/>
          <p:nvPr>
            <p:ph type="title"/>
          </p:nvPr>
        </p:nvSpPr>
        <p:spPr>
          <a:xfrm>
            <a:off x="251460" y="248761"/>
            <a:ext cx="9387840" cy="14581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Các quy tắc cần lưu ý</a:t>
            </a:r>
            <a:endParaRPr/>
          </a:p>
        </p:txBody>
      </p:sp>
      <p:sp>
        <p:nvSpPr>
          <p:cNvPr id="392" name="Google Shape;392;p55"/>
          <p:cNvSpPr txBox="1"/>
          <p:nvPr>
            <p:ph idx="1" type="body"/>
          </p:nvPr>
        </p:nvSpPr>
        <p:spPr>
          <a:xfrm>
            <a:off x="251460" y="1790701"/>
            <a:ext cx="9387840" cy="5118259"/>
          </a:xfrm>
          <a:prstGeom prst="rect">
            <a:avLst/>
          </a:prstGeom>
          <a:noFill/>
          <a:ln>
            <a:noFill/>
          </a:ln>
        </p:spPr>
        <p:txBody>
          <a:bodyPr anchorCtr="0" anchor="t" bIns="0" lIns="91425" spcFirstLastPara="1" rIns="91425" wrap="square" tIns="0">
            <a:normAutofit/>
          </a:bodyPr>
          <a:lstStyle/>
          <a:p>
            <a:pPr indent="-251459" lvl="0" marL="251459" rtl="0" algn="l">
              <a:lnSpc>
                <a:spcPct val="90000"/>
              </a:lnSpc>
              <a:spcBef>
                <a:spcPts val="0"/>
              </a:spcBef>
              <a:spcAft>
                <a:spcPts val="0"/>
              </a:spcAft>
              <a:buClr>
                <a:schemeClr val="dk1"/>
              </a:buClr>
              <a:buSzPts val="3000"/>
              <a:buChar char="•"/>
            </a:pPr>
            <a:r>
              <a:rPr lang="en-US"/>
              <a:t>Khi đọc số</a:t>
            </a:r>
            <a:endParaRPr/>
          </a:p>
          <a:p>
            <a:pPr indent="-251460" lvl="1" marL="754380" rtl="0" algn="l">
              <a:lnSpc>
                <a:spcPct val="90000"/>
              </a:lnSpc>
              <a:spcBef>
                <a:spcPts val="550"/>
              </a:spcBef>
              <a:spcAft>
                <a:spcPts val="0"/>
              </a:spcAft>
              <a:buClr>
                <a:schemeClr val="dk1"/>
              </a:buClr>
              <a:buSzPts val="2600"/>
              <a:buChar char="•"/>
            </a:pPr>
            <a:r>
              <a:rPr lang="en-US"/>
              <a:t>Hàm scanf() quan niệm rằng mọi kí tự số, dấu chấm (‘.’) đều là kí tự hợp lệ.</a:t>
            </a:r>
            <a:endParaRPr/>
          </a:p>
          <a:p>
            <a:pPr indent="-251460" lvl="1" marL="754380" rtl="0" algn="l">
              <a:lnSpc>
                <a:spcPct val="90000"/>
              </a:lnSpc>
              <a:spcBef>
                <a:spcPts val="550"/>
              </a:spcBef>
              <a:spcAft>
                <a:spcPts val="0"/>
              </a:spcAft>
              <a:buClr>
                <a:schemeClr val="dk1"/>
              </a:buClr>
              <a:buSzPts val="2600"/>
              <a:buChar char="•"/>
            </a:pPr>
            <a:r>
              <a:rPr lang="en-US"/>
              <a:t>Số thực dấu phẩy động, chấp nhận ký tự e/E</a:t>
            </a:r>
            <a:endParaRPr/>
          </a:p>
          <a:p>
            <a:pPr indent="-55879" lvl="0" marL="251459" rtl="0" algn="l">
              <a:lnSpc>
                <a:spcPct val="90000"/>
              </a:lnSpc>
              <a:spcBef>
                <a:spcPts val="1100"/>
              </a:spcBef>
              <a:spcAft>
                <a:spcPts val="0"/>
              </a:spcAft>
              <a:buClr>
                <a:schemeClr val="dk1"/>
              </a:buClr>
              <a:buSzPts val="3080"/>
              <a:buNone/>
            </a:pPr>
            <a:r>
              <a:t/>
            </a:r>
            <a:endParaRPr/>
          </a:p>
          <a:p>
            <a:pPr indent="-251459" lvl="0" marL="251459" rtl="0" algn="l">
              <a:lnSpc>
                <a:spcPct val="90000"/>
              </a:lnSpc>
              <a:spcBef>
                <a:spcPts val="1100"/>
              </a:spcBef>
              <a:spcAft>
                <a:spcPts val="0"/>
              </a:spcAft>
              <a:buClr>
                <a:schemeClr val="dk1"/>
              </a:buClr>
              <a:buSzPts val="3000"/>
              <a:buChar char="•"/>
            </a:pPr>
            <a:r>
              <a:rPr lang="en-US"/>
              <a:t>Khi gặp các </a:t>
            </a:r>
            <a:r>
              <a:rPr lang="en-US">
                <a:solidFill>
                  <a:srgbClr val="7030A0"/>
                </a:solidFill>
              </a:rPr>
              <a:t>dấu phân cách </a:t>
            </a:r>
            <a:r>
              <a:rPr lang="en-US"/>
              <a:t>như </a:t>
            </a:r>
            <a:r>
              <a:rPr lang="en-US">
                <a:solidFill>
                  <a:srgbClr val="7030A0"/>
                </a:solidFill>
              </a:rPr>
              <a:t>tab</a:t>
            </a:r>
            <a:r>
              <a:rPr lang="en-US"/>
              <a:t>, </a:t>
            </a:r>
            <a:r>
              <a:rPr lang="en-US">
                <a:solidFill>
                  <a:srgbClr val="7030A0"/>
                </a:solidFill>
              </a:rPr>
              <a:t>xuống dòng </a:t>
            </a:r>
            <a:r>
              <a:rPr lang="en-US"/>
              <a:t>hay </a:t>
            </a:r>
            <a:r>
              <a:rPr lang="en-US">
                <a:solidFill>
                  <a:srgbClr val="7030A0"/>
                </a:solidFill>
              </a:rPr>
              <a:t>dấu cách</a:t>
            </a:r>
            <a:r>
              <a:rPr lang="en-US"/>
              <a:t> (</a:t>
            </a:r>
            <a:r>
              <a:rPr lang="en-US">
                <a:solidFill>
                  <a:srgbClr val="7030A0"/>
                </a:solidFill>
              </a:rPr>
              <a:t>space bar</a:t>
            </a:r>
            <a:r>
              <a:rPr lang="en-US"/>
              <a:t>), scanf() sẽ hiểu là </a:t>
            </a:r>
            <a:r>
              <a:rPr lang="en-US">
                <a:solidFill>
                  <a:srgbClr val="002060"/>
                </a:solidFill>
              </a:rPr>
              <a:t>kết thúc nhập dữ liệu cho một số</a:t>
            </a:r>
            <a:endParaRPr>
              <a:solidFill>
                <a:srgbClr val="002060"/>
              </a:solidFill>
            </a:endParaRPr>
          </a:p>
        </p:txBody>
      </p:sp>
      <p:sp>
        <p:nvSpPr>
          <p:cNvPr id="393" name="Google Shape;393;p55"/>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6"/>
          <p:cNvSpPr/>
          <p:nvPr/>
        </p:nvSpPr>
        <p:spPr>
          <a:xfrm>
            <a:off x="-13447" y="629522"/>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56"/>
          <p:cNvSpPr txBox="1"/>
          <p:nvPr>
            <p:ph type="title"/>
          </p:nvPr>
        </p:nvSpPr>
        <p:spPr>
          <a:xfrm>
            <a:off x="251460" y="248761"/>
            <a:ext cx="9387840" cy="14581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Các quy tắc cần lưu ý</a:t>
            </a:r>
            <a:endParaRPr/>
          </a:p>
        </p:txBody>
      </p:sp>
      <p:sp>
        <p:nvSpPr>
          <p:cNvPr id="401" name="Google Shape;401;p56"/>
          <p:cNvSpPr txBox="1"/>
          <p:nvPr>
            <p:ph idx="1" type="body"/>
          </p:nvPr>
        </p:nvSpPr>
        <p:spPr>
          <a:xfrm>
            <a:off x="251460" y="1790701"/>
            <a:ext cx="9387840" cy="5118259"/>
          </a:xfrm>
          <a:prstGeom prst="rect">
            <a:avLst/>
          </a:prstGeom>
          <a:noFill/>
          <a:ln>
            <a:noFill/>
          </a:ln>
        </p:spPr>
        <p:txBody>
          <a:bodyPr anchorCtr="0" anchor="t" bIns="0" lIns="91425" spcFirstLastPara="1" rIns="91425" wrap="square" tIns="0">
            <a:normAutofit/>
          </a:bodyPr>
          <a:lstStyle/>
          <a:p>
            <a:pPr indent="-251459" lvl="0" marL="251459" rtl="0" algn="l">
              <a:lnSpc>
                <a:spcPct val="90000"/>
              </a:lnSpc>
              <a:spcBef>
                <a:spcPts val="0"/>
              </a:spcBef>
              <a:spcAft>
                <a:spcPts val="0"/>
              </a:spcAft>
              <a:buClr>
                <a:schemeClr val="dk1"/>
              </a:buClr>
              <a:buSzPts val="3000"/>
              <a:buChar char="•"/>
            </a:pPr>
            <a:r>
              <a:rPr lang="en-US"/>
              <a:t>Khi đọc kí tự </a:t>
            </a:r>
            <a:endParaRPr/>
          </a:p>
          <a:p>
            <a:pPr indent="-251460" lvl="1" marL="754380" rtl="0" algn="l">
              <a:lnSpc>
                <a:spcPct val="90000"/>
              </a:lnSpc>
              <a:spcBef>
                <a:spcPts val="550"/>
              </a:spcBef>
              <a:spcAft>
                <a:spcPts val="0"/>
              </a:spcAft>
              <a:buClr>
                <a:srgbClr val="7030A0"/>
              </a:buClr>
              <a:buSzPts val="3000"/>
              <a:buChar char="•"/>
            </a:pPr>
            <a:r>
              <a:rPr lang="en-US" sz="3000">
                <a:solidFill>
                  <a:srgbClr val="7030A0"/>
                </a:solidFill>
              </a:rPr>
              <a:t>mọi kí tự </a:t>
            </a:r>
            <a:r>
              <a:rPr lang="en-US" sz="3000"/>
              <a:t>có trong bộ đệm của thiết bị vào chuẩn đều là </a:t>
            </a:r>
            <a:r>
              <a:rPr lang="en-US" sz="3000">
                <a:solidFill>
                  <a:srgbClr val="002060"/>
                </a:solidFill>
              </a:rPr>
              <a:t>hợp lệ</a:t>
            </a:r>
            <a:r>
              <a:rPr lang="en-US" sz="3000"/>
              <a:t>, kể cả các kí tự tab, xuống dòng hay dấu cách</a:t>
            </a:r>
            <a:endParaRPr sz="3000"/>
          </a:p>
          <a:p>
            <a:pPr indent="-55879" lvl="0" marL="251459" rtl="0" algn="l">
              <a:lnSpc>
                <a:spcPct val="90000"/>
              </a:lnSpc>
              <a:spcBef>
                <a:spcPts val="1100"/>
              </a:spcBef>
              <a:spcAft>
                <a:spcPts val="0"/>
              </a:spcAft>
              <a:buClr>
                <a:schemeClr val="dk1"/>
              </a:buClr>
              <a:buSzPts val="3080"/>
              <a:buNone/>
            </a:pPr>
            <a:r>
              <a:t/>
            </a:r>
            <a:endParaRPr/>
          </a:p>
          <a:p>
            <a:pPr indent="-251459" lvl="0" marL="251459" rtl="0" algn="l">
              <a:lnSpc>
                <a:spcPct val="90000"/>
              </a:lnSpc>
              <a:spcBef>
                <a:spcPts val="1100"/>
              </a:spcBef>
              <a:spcAft>
                <a:spcPts val="0"/>
              </a:spcAft>
              <a:buClr>
                <a:schemeClr val="dk1"/>
              </a:buClr>
              <a:buSzPts val="3000"/>
              <a:buChar char="•"/>
            </a:pPr>
            <a:r>
              <a:rPr lang="en-US"/>
              <a:t>Khi đọc xâu kí tự:</a:t>
            </a:r>
            <a:endParaRPr/>
          </a:p>
          <a:p>
            <a:pPr indent="-251460" lvl="1" marL="754380" rtl="0" algn="l">
              <a:lnSpc>
                <a:spcPct val="90000"/>
              </a:lnSpc>
              <a:spcBef>
                <a:spcPts val="550"/>
              </a:spcBef>
              <a:spcAft>
                <a:spcPts val="0"/>
              </a:spcAft>
              <a:buClr>
                <a:schemeClr val="dk1"/>
              </a:buClr>
              <a:buSzPts val="3000"/>
              <a:buChar char="•"/>
            </a:pPr>
            <a:r>
              <a:rPr lang="en-US" sz="3000"/>
              <a:t>nếu gặp các kí tự </a:t>
            </a:r>
            <a:r>
              <a:rPr lang="en-US" sz="3000">
                <a:solidFill>
                  <a:srgbClr val="7030A0"/>
                </a:solidFill>
              </a:rPr>
              <a:t>dấu trắng</a:t>
            </a:r>
            <a:r>
              <a:rPr lang="en-US" sz="3000"/>
              <a:t>, </a:t>
            </a:r>
            <a:r>
              <a:rPr lang="en-US" sz="3000">
                <a:solidFill>
                  <a:srgbClr val="7030A0"/>
                </a:solidFill>
              </a:rPr>
              <a:t>dấu tab </a:t>
            </a:r>
            <a:r>
              <a:rPr lang="en-US" sz="3000"/>
              <a:t>hay </a:t>
            </a:r>
            <a:r>
              <a:rPr lang="en-US" sz="3000">
                <a:solidFill>
                  <a:srgbClr val="7030A0"/>
                </a:solidFill>
              </a:rPr>
              <a:t>dấu xuống dòng </a:t>
            </a:r>
            <a:r>
              <a:rPr lang="en-US" sz="3000"/>
              <a:t>thì nó sẽ hiểu là </a:t>
            </a:r>
            <a:r>
              <a:rPr lang="en-US" sz="3000">
                <a:solidFill>
                  <a:srgbClr val="002060"/>
                </a:solidFill>
              </a:rPr>
              <a:t>kết thúc nhập dữ liệu cho một xâu kí tự</a:t>
            </a:r>
            <a:r>
              <a:rPr lang="en-US" sz="3000"/>
              <a:t>. </a:t>
            </a:r>
            <a:endParaRPr/>
          </a:p>
        </p:txBody>
      </p:sp>
      <p:sp>
        <p:nvSpPr>
          <p:cNvPr id="402" name="Google Shape;402;p56"/>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6" name="Shape 406"/>
        <p:cNvGrpSpPr/>
        <p:nvPr/>
      </p:nvGrpSpPr>
      <p:grpSpPr>
        <a:xfrm>
          <a:off x="0" y="0"/>
          <a:ext cx="0" cy="0"/>
          <a:chOff x="0" y="0"/>
          <a:chExt cx="0" cy="0"/>
        </a:xfrm>
      </p:grpSpPr>
      <p:sp>
        <p:nvSpPr>
          <p:cNvPr id="407" name="Google Shape;407;p57"/>
          <p:cNvSpPr/>
          <p:nvPr/>
        </p:nvSpPr>
        <p:spPr>
          <a:xfrm>
            <a:off x="-14177" y="876137"/>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57"/>
          <p:cNvSpPr txBox="1"/>
          <p:nvPr>
            <p:ph type="title"/>
          </p:nvPr>
        </p:nvSpPr>
        <p:spPr>
          <a:xfrm>
            <a:off x="2895600" y="815089"/>
            <a:ext cx="3276600"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Bỏ qua kí </a:t>
            </a:r>
            <a:r>
              <a:rPr lang="en-US" sz="4840">
                <a:solidFill>
                  <a:schemeClr val="dk1"/>
                </a:solidFill>
                <a:latin typeface="Times New Roman"/>
                <a:ea typeface="Times New Roman"/>
                <a:cs typeface="Times New Roman"/>
                <a:sym typeface="Times New Roman"/>
              </a:rPr>
              <a:t>tự</a:t>
            </a:r>
            <a:endParaRPr/>
          </a:p>
        </p:txBody>
      </p:sp>
      <p:sp>
        <p:nvSpPr>
          <p:cNvPr id="409" name="Google Shape;409;p57"/>
          <p:cNvSpPr txBox="1"/>
          <p:nvPr/>
        </p:nvSpPr>
        <p:spPr>
          <a:xfrm>
            <a:off x="993125" y="2079751"/>
            <a:ext cx="8074675" cy="3816558"/>
          </a:xfrm>
          <a:prstGeom prst="rect">
            <a:avLst/>
          </a:prstGeom>
          <a:noFill/>
          <a:ln>
            <a:noFill/>
          </a:ln>
        </p:spPr>
        <p:txBody>
          <a:bodyPr anchorCtr="0" anchor="t" bIns="0" lIns="0" spcFirstLastPara="1" rIns="0" wrap="square" tIns="12700">
            <a:spAutoFit/>
          </a:bodyPr>
          <a:lstStyle/>
          <a:p>
            <a:pPr indent="-342900" lvl="0" marL="355600" marR="15875"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Trong định dạng của xâu nhập ta có thể  chỉ ra một số kí tự cần bỏ qua khi quét</a:t>
            </a:r>
            <a:endParaRPr sz="3200">
              <a:solidFill>
                <a:schemeClr val="dk1"/>
              </a:solidFill>
              <a:latin typeface="Arial"/>
              <a:ea typeface="Arial"/>
              <a:cs typeface="Arial"/>
              <a:sym typeface="Arial"/>
            </a:endParaRPr>
          </a:p>
          <a:p>
            <a:pPr indent="-343535" lvl="0" marL="355600" marR="0" rtl="0" algn="l">
              <a:lnSpc>
                <a:spcPct val="100000"/>
              </a:lnSpc>
              <a:spcBef>
                <a:spcPts val="760"/>
              </a:spcBef>
              <a:spcAft>
                <a:spcPts val="0"/>
              </a:spcAft>
              <a:buClr>
                <a:schemeClr val="dk1"/>
              </a:buClr>
              <a:buSzPts val="3200"/>
              <a:buFont typeface="Arial"/>
              <a:buChar char="•"/>
            </a:pPr>
            <a:r>
              <a:rPr lang="en-US" sz="3200">
                <a:solidFill>
                  <a:schemeClr val="dk1"/>
                </a:solidFill>
                <a:latin typeface="Arial"/>
                <a:ea typeface="Arial"/>
                <a:cs typeface="Arial"/>
                <a:sym typeface="Arial"/>
              </a:rPr>
              <a:t>Ví dụ:</a:t>
            </a:r>
            <a:endParaRPr sz="3200">
              <a:solidFill>
                <a:schemeClr val="dk1"/>
              </a:solidFill>
              <a:latin typeface="Arial"/>
              <a:ea typeface="Arial"/>
              <a:cs typeface="Arial"/>
              <a:sym typeface="Arial"/>
            </a:endParaRPr>
          </a:p>
          <a:p>
            <a:pPr indent="0" lvl="1" marL="0" marR="5080" rtl="0" algn="r">
              <a:lnSpc>
                <a:spcPct val="100000"/>
              </a:lnSpc>
              <a:spcBef>
                <a:spcPts val="685"/>
              </a:spcBef>
              <a:spcAft>
                <a:spcPts val="0"/>
              </a:spcAft>
              <a:buNone/>
            </a:pPr>
            <a:r>
              <a:rPr b="0" i="1" lang="en-US" sz="2800" u="none" cap="none" strike="noStrike">
                <a:solidFill>
                  <a:schemeClr val="dk1"/>
                </a:solidFill>
                <a:latin typeface="Arial"/>
                <a:ea typeface="Arial"/>
                <a:cs typeface="Arial"/>
                <a:sym typeface="Arial"/>
              </a:rPr>
              <a:t>scanf("%d-%d-%d", &amp;day, &amp;month, &amp;year);</a:t>
            </a:r>
            <a:endParaRPr b="0" i="0" sz="2800" u="none" cap="none" strike="noStrike">
              <a:solidFill>
                <a:schemeClr val="dk1"/>
              </a:solidFill>
              <a:latin typeface="Arial"/>
              <a:ea typeface="Arial"/>
              <a:cs typeface="Arial"/>
              <a:sym typeface="Arial"/>
            </a:endParaRPr>
          </a:p>
          <a:p>
            <a:pPr indent="-76200" lvl="2" marL="228600" marR="50800" rtl="0" algn="r">
              <a:lnSpc>
                <a:spcPct val="100000"/>
              </a:lnSpc>
              <a:spcBef>
                <a:spcPts val="570"/>
              </a:spcBef>
              <a:spcAft>
                <a:spcPts val="0"/>
              </a:spcAft>
              <a:buClr>
                <a:schemeClr val="dk1"/>
              </a:buClr>
              <a:buSzPts val="2400"/>
              <a:buFont typeface="Arial"/>
              <a:buNone/>
            </a:pPr>
            <a:r>
              <a:t/>
            </a:r>
            <a:endParaRPr b="0" i="1" sz="2400" u="none" cap="none" strike="noStrike">
              <a:solidFill>
                <a:schemeClr val="dk1"/>
              </a:solidFill>
              <a:latin typeface="Arial"/>
              <a:ea typeface="Arial"/>
              <a:cs typeface="Arial"/>
              <a:sym typeface="Arial"/>
            </a:endParaRPr>
          </a:p>
          <a:p>
            <a:pPr indent="-228600" lvl="2" marL="228600" marR="50800" rtl="0" algn="l">
              <a:lnSpc>
                <a:spcPct val="100000"/>
              </a:lnSpc>
              <a:spcBef>
                <a:spcPts val="570"/>
              </a:spcBef>
              <a:spcAft>
                <a:spcPts val="0"/>
              </a:spcAft>
              <a:buClr>
                <a:schemeClr val="dk1"/>
              </a:buClr>
              <a:buSzPts val="2400"/>
              <a:buFont typeface="Arial"/>
              <a:buChar char="•"/>
            </a:pPr>
            <a:r>
              <a:rPr b="0" i="1" lang="en-US" sz="2400" u="none" cap="none" strike="noStrike">
                <a:solidFill>
                  <a:schemeClr val="dk1"/>
                </a:solidFill>
                <a:latin typeface="Arial"/>
                <a:ea typeface="Arial"/>
                <a:cs typeface="Arial"/>
                <a:sym typeface="Arial"/>
              </a:rPr>
              <a:t>B</a:t>
            </a:r>
            <a:r>
              <a:rPr b="0" i="0" lang="en-US" sz="2400" u="none" cap="none" strike="noStrike">
                <a:solidFill>
                  <a:schemeClr val="dk1"/>
                </a:solidFill>
                <a:latin typeface="Arial"/>
                <a:ea typeface="Arial"/>
                <a:cs typeface="Arial"/>
                <a:sym typeface="Arial"/>
              </a:rPr>
              <a:t>ỏ </a:t>
            </a:r>
            <a:r>
              <a:rPr b="0" i="1" lang="en-US" sz="2400" u="none" cap="none" strike="noStrike">
                <a:solidFill>
                  <a:schemeClr val="dk1"/>
                </a:solidFill>
                <a:latin typeface="Arial"/>
                <a:ea typeface="Arial"/>
                <a:cs typeface="Arial"/>
                <a:sym typeface="Arial"/>
              </a:rPr>
              <a:t>qua kí t</a:t>
            </a:r>
            <a:r>
              <a:rPr b="0" i="0" lang="en-US" sz="2400" u="none" cap="none" strike="noStrike">
                <a:solidFill>
                  <a:schemeClr val="dk1"/>
                </a:solidFill>
                <a:latin typeface="Arial"/>
                <a:ea typeface="Arial"/>
                <a:cs typeface="Arial"/>
                <a:sym typeface="Arial"/>
              </a:rPr>
              <a:t>ự </a:t>
            </a:r>
            <a:r>
              <a:rPr b="0" i="1" lang="en-US" sz="2400" u="none" cap="none" strike="noStrike">
                <a:solidFill>
                  <a:srgbClr val="0070C0"/>
                </a:solidFill>
                <a:latin typeface="Arial"/>
                <a:ea typeface="Arial"/>
                <a:cs typeface="Arial"/>
                <a:sym typeface="Arial"/>
              </a:rPr>
              <a:t>-</a:t>
            </a:r>
            <a:r>
              <a:rPr b="0" i="1" lang="en-US" sz="2400" u="none" cap="none" strike="noStrike">
                <a:solidFill>
                  <a:schemeClr val="dk1"/>
                </a:solidFill>
                <a:latin typeface="Arial"/>
                <a:ea typeface="Arial"/>
                <a:cs typeface="Arial"/>
                <a:sym typeface="Arial"/>
              </a:rPr>
              <a:t> gi</a:t>
            </a:r>
            <a:r>
              <a:rPr b="0" i="0" lang="en-US" sz="2400" u="none" cap="none" strike="noStrike">
                <a:solidFill>
                  <a:schemeClr val="dk1"/>
                </a:solidFill>
                <a:latin typeface="Arial"/>
                <a:ea typeface="Arial"/>
                <a:cs typeface="Arial"/>
                <a:sym typeface="Arial"/>
              </a:rPr>
              <a:t>ư</a:t>
            </a:r>
            <a:r>
              <a:rPr b="0" i="1" lang="en-US" sz="2400" u="none" cap="none" strike="noStrike">
                <a:solidFill>
                  <a:schemeClr val="dk1"/>
                </a:solidFill>
                <a:latin typeface="Arial"/>
                <a:ea typeface="Arial"/>
                <a:cs typeface="Arial"/>
                <a:sym typeface="Arial"/>
              </a:rPr>
              <a:t>a các con s</a:t>
            </a:r>
            <a:r>
              <a:rPr b="0" i="0" lang="en-US" sz="2400" u="none" cap="none" strike="noStrike">
                <a:solidFill>
                  <a:schemeClr val="dk1"/>
                </a:solidFill>
                <a:latin typeface="Arial"/>
                <a:ea typeface="Arial"/>
                <a:cs typeface="Arial"/>
                <a:sym typeface="Arial"/>
              </a:rPr>
              <a:t>ố </a:t>
            </a:r>
            <a:r>
              <a:rPr b="0" i="1" lang="en-US" sz="2400" u="none" cap="none" strike="noStrike">
                <a:solidFill>
                  <a:schemeClr val="dk1"/>
                </a:solidFill>
                <a:latin typeface="Arial"/>
                <a:ea typeface="Arial"/>
                <a:cs typeface="Arial"/>
                <a:sym typeface="Arial"/>
              </a:rPr>
              <a:t>ngày tháng n</a:t>
            </a:r>
            <a:r>
              <a:rPr b="0" i="0" lang="en-US" sz="2400" u="none" cap="none" strike="noStrike">
                <a:solidFill>
                  <a:schemeClr val="dk1"/>
                </a:solidFill>
                <a:latin typeface="Arial"/>
                <a:ea typeface="Arial"/>
                <a:cs typeface="Arial"/>
                <a:sym typeface="Arial"/>
              </a:rPr>
              <a:t>ă</a:t>
            </a:r>
            <a:r>
              <a:rPr b="0" i="1" lang="en-US" sz="2400" u="none" cap="none" strike="noStrike">
                <a:solidFill>
                  <a:schemeClr val="dk1"/>
                </a:solidFill>
                <a:latin typeface="Arial"/>
                <a:ea typeface="Arial"/>
                <a:cs typeface="Arial"/>
                <a:sym typeface="Arial"/>
              </a:rPr>
              <a:t>m</a:t>
            </a:r>
            <a:endParaRPr b="0" i="1" sz="2400" u="none" cap="none" strike="noStrike">
              <a:solidFill>
                <a:schemeClr val="dk1"/>
              </a:solidFill>
              <a:latin typeface="Arial"/>
              <a:ea typeface="Arial"/>
              <a:cs typeface="Arial"/>
              <a:sym typeface="Arial"/>
            </a:endParaRPr>
          </a:p>
          <a:p>
            <a:pPr indent="-229235" lvl="2" marL="1155700" marR="599440" rtl="0" algn="l">
              <a:lnSpc>
                <a:spcPct val="119583"/>
              </a:lnSpc>
              <a:spcBef>
                <a:spcPts val="680"/>
              </a:spcBef>
              <a:spcAft>
                <a:spcPts val="0"/>
              </a:spcAft>
              <a:buClr>
                <a:schemeClr val="dk1"/>
              </a:buClr>
              <a:buSzPts val="2400"/>
              <a:buFont typeface="Arial"/>
              <a:buChar char="•"/>
            </a:pPr>
            <a:r>
              <a:rPr b="0" i="1" lang="en-US" sz="2400" u="none" cap="none" strike="noStrike">
                <a:solidFill>
                  <a:schemeClr val="dk1"/>
                </a:solidFill>
                <a:latin typeface="Arial"/>
                <a:ea typeface="Arial"/>
                <a:cs typeface="Arial"/>
                <a:sym typeface="Arial"/>
              </a:rPr>
              <a:t>N</a:t>
            </a:r>
            <a:r>
              <a:rPr b="0" i="0" lang="en-US" sz="2400" u="none" cap="none" strike="noStrike">
                <a:solidFill>
                  <a:schemeClr val="dk1"/>
                </a:solidFill>
                <a:latin typeface="Arial"/>
                <a:ea typeface="Arial"/>
                <a:cs typeface="Arial"/>
                <a:sym typeface="Arial"/>
              </a:rPr>
              <a:t>ế</a:t>
            </a:r>
            <a:r>
              <a:rPr b="0" i="1" lang="en-US" sz="2400" u="none" cap="none" strike="noStrike">
                <a:solidFill>
                  <a:schemeClr val="dk1"/>
                </a:solidFill>
                <a:latin typeface="Arial"/>
                <a:ea typeface="Arial"/>
                <a:cs typeface="Arial"/>
                <a:sym typeface="Arial"/>
              </a:rPr>
              <a:t>u xâu nh</a:t>
            </a:r>
            <a:r>
              <a:rPr b="0" i="0" lang="en-US" sz="2400" u="none" cap="none" strike="noStrike">
                <a:solidFill>
                  <a:schemeClr val="dk1"/>
                </a:solidFill>
                <a:latin typeface="Arial"/>
                <a:ea typeface="Arial"/>
                <a:cs typeface="Arial"/>
                <a:sym typeface="Arial"/>
              </a:rPr>
              <a:t>ậ</a:t>
            </a:r>
            <a:r>
              <a:rPr b="0" i="1" lang="en-US" sz="2400" u="none" cap="none" strike="noStrike">
                <a:solidFill>
                  <a:schemeClr val="dk1"/>
                </a:solidFill>
                <a:latin typeface="Arial"/>
                <a:ea typeface="Arial"/>
                <a:cs typeface="Arial"/>
                <a:sym typeface="Arial"/>
              </a:rPr>
              <a:t>p là: 1-1-2000 thì ta có day=1,  month=1, year=2000</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251460" y="248761"/>
            <a:ext cx="9387840" cy="14581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Mục đích</a:t>
            </a:r>
            <a:endParaRPr/>
          </a:p>
        </p:txBody>
      </p:sp>
      <p:sp>
        <p:nvSpPr>
          <p:cNvPr id="136" name="Google Shape;136;p22"/>
          <p:cNvSpPr txBox="1"/>
          <p:nvPr>
            <p:ph idx="1" type="body"/>
          </p:nvPr>
        </p:nvSpPr>
        <p:spPr>
          <a:xfrm>
            <a:off x="251460" y="1790701"/>
            <a:ext cx="9387840" cy="5118259"/>
          </a:xfrm>
          <a:prstGeom prst="rect">
            <a:avLst/>
          </a:prstGeom>
          <a:noFill/>
          <a:ln>
            <a:noFill/>
          </a:ln>
        </p:spPr>
        <p:txBody>
          <a:bodyPr anchorCtr="0" anchor="t" bIns="45700" lIns="91425" spcFirstLastPara="1" rIns="91425" wrap="square" tIns="45700">
            <a:normAutofit/>
          </a:bodyPr>
          <a:lstStyle/>
          <a:p>
            <a:pPr indent="-251459" lvl="0" marL="251459" rtl="0" algn="l">
              <a:lnSpc>
                <a:spcPct val="90000"/>
              </a:lnSpc>
              <a:spcBef>
                <a:spcPts val="0"/>
              </a:spcBef>
              <a:spcAft>
                <a:spcPts val="0"/>
              </a:spcAft>
              <a:buClr>
                <a:schemeClr val="dk1"/>
              </a:buClr>
              <a:buSzPts val="3000"/>
              <a:buChar char="•"/>
            </a:pPr>
            <a:r>
              <a:rPr lang="en-US"/>
              <a:t>Hiển thị ra màn hình các loại dữ liệu cơ bản </a:t>
            </a:r>
            <a:endParaRPr/>
          </a:p>
          <a:p>
            <a:pPr indent="0" lvl="1" marL="502919" rtl="0" algn="l">
              <a:lnSpc>
                <a:spcPct val="90000"/>
              </a:lnSpc>
              <a:spcBef>
                <a:spcPts val="550"/>
              </a:spcBef>
              <a:spcAft>
                <a:spcPts val="0"/>
              </a:spcAft>
              <a:buClr>
                <a:schemeClr val="dk1"/>
              </a:buClr>
              <a:buSzPts val="2600"/>
              <a:buNone/>
            </a:pPr>
            <a:r>
              <a:rPr lang="en-US"/>
              <a:t>Số nguyên, số thực, kí tự, xâu kí tự</a:t>
            </a:r>
            <a:endParaRPr/>
          </a:p>
          <a:p>
            <a:pPr indent="-251459" lvl="0" marL="251459" rtl="0" algn="l">
              <a:lnSpc>
                <a:spcPct val="90000"/>
              </a:lnSpc>
              <a:spcBef>
                <a:spcPts val="1100"/>
              </a:spcBef>
              <a:spcAft>
                <a:spcPts val="0"/>
              </a:spcAft>
              <a:buClr>
                <a:schemeClr val="dk1"/>
              </a:buClr>
              <a:buSzPts val="3000"/>
              <a:buChar char="•"/>
            </a:pPr>
            <a:r>
              <a:rPr lang="en-US"/>
              <a:t>Tạo một số hiệu ứng hiển thị đặc biệt </a:t>
            </a:r>
            <a:endParaRPr/>
          </a:p>
          <a:p>
            <a:pPr indent="0" lvl="1" marL="502919" rtl="0" algn="l">
              <a:lnSpc>
                <a:spcPct val="90000"/>
              </a:lnSpc>
              <a:spcBef>
                <a:spcPts val="550"/>
              </a:spcBef>
              <a:spcAft>
                <a:spcPts val="0"/>
              </a:spcAft>
              <a:buClr>
                <a:schemeClr val="dk1"/>
              </a:buClr>
              <a:buSzPts val="2600"/>
              <a:buNone/>
            </a:pPr>
            <a:r>
              <a:rPr lang="en-US"/>
              <a:t>Xuống dòng, sang trang,…</a:t>
            </a:r>
            <a:endParaRPr/>
          </a:p>
          <a:p>
            <a:pPr indent="-251459" lvl="0" marL="251459" rtl="0" algn="l">
              <a:lnSpc>
                <a:spcPct val="90000"/>
              </a:lnSpc>
              <a:spcBef>
                <a:spcPts val="1100"/>
              </a:spcBef>
              <a:spcAft>
                <a:spcPts val="0"/>
              </a:spcAft>
              <a:buClr>
                <a:schemeClr val="dk1"/>
              </a:buClr>
              <a:buSzPts val="3000"/>
              <a:buChar char="•"/>
            </a:pPr>
            <a:r>
              <a:rPr lang="en-US"/>
              <a:t>Cú pháp</a:t>
            </a:r>
            <a:endParaRPr/>
          </a:p>
          <a:p>
            <a:pPr indent="0" lvl="1" marL="502919" rtl="0" algn="l">
              <a:lnSpc>
                <a:spcPct val="90000"/>
              </a:lnSpc>
              <a:spcBef>
                <a:spcPts val="550"/>
              </a:spcBef>
              <a:spcAft>
                <a:spcPts val="0"/>
              </a:spcAft>
              <a:buClr>
                <a:srgbClr val="FF0000"/>
              </a:buClr>
              <a:buSzPts val="2600"/>
              <a:buNone/>
            </a:pPr>
            <a:r>
              <a:rPr lang="en-US">
                <a:solidFill>
                  <a:srgbClr val="FF0000"/>
                </a:solidFill>
              </a:rPr>
              <a:t>printf(xau_dinh_dang [, DS_tham_so]);</a:t>
            </a:r>
            <a:endParaRPr/>
          </a:p>
        </p:txBody>
      </p:sp>
      <p:sp>
        <p:nvSpPr>
          <p:cNvPr id="137" name="Google Shape;137;p22"/>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3" name="Shape 413"/>
        <p:cNvGrpSpPr/>
        <p:nvPr/>
      </p:nvGrpSpPr>
      <p:grpSpPr>
        <a:xfrm>
          <a:off x="0" y="0"/>
          <a:ext cx="0" cy="0"/>
          <a:chOff x="0" y="0"/>
          <a:chExt cx="0" cy="0"/>
        </a:xfrm>
      </p:grpSpPr>
      <p:sp>
        <p:nvSpPr>
          <p:cNvPr id="414" name="Google Shape;414;p58"/>
          <p:cNvSpPr/>
          <p:nvPr/>
        </p:nvSpPr>
        <p:spPr>
          <a:xfrm>
            <a:off x="-14177" y="876137"/>
            <a:ext cx="10058400" cy="696595"/>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58"/>
          <p:cNvSpPr txBox="1"/>
          <p:nvPr>
            <p:ph type="title"/>
          </p:nvPr>
        </p:nvSpPr>
        <p:spPr>
          <a:xfrm>
            <a:off x="1863407" y="876136"/>
            <a:ext cx="633158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Kết quả trả </a:t>
            </a:r>
            <a:r>
              <a:rPr lang="en-US"/>
              <a:t>về </a:t>
            </a:r>
            <a:r>
              <a:rPr lang="en-US" sz="4840">
                <a:solidFill>
                  <a:schemeClr val="dk1"/>
                </a:solidFill>
                <a:latin typeface="Times New Roman"/>
                <a:ea typeface="Times New Roman"/>
                <a:cs typeface="Times New Roman"/>
                <a:sym typeface="Times New Roman"/>
              </a:rPr>
              <a:t>bởi</a:t>
            </a:r>
            <a:r>
              <a:rPr lang="en-US"/>
              <a:t> scanf()</a:t>
            </a:r>
            <a:endParaRPr/>
          </a:p>
        </p:txBody>
      </p:sp>
      <p:sp>
        <p:nvSpPr>
          <p:cNvPr id="416" name="Google Shape;416;p58"/>
          <p:cNvSpPr txBox="1"/>
          <p:nvPr/>
        </p:nvSpPr>
        <p:spPr>
          <a:xfrm>
            <a:off x="993139" y="1995343"/>
            <a:ext cx="7895590" cy="4407617"/>
          </a:xfrm>
          <a:prstGeom prst="rect">
            <a:avLst/>
          </a:prstGeom>
          <a:noFill/>
          <a:ln>
            <a:noFill/>
          </a:ln>
        </p:spPr>
        <p:txBody>
          <a:bodyPr anchorCtr="0" anchor="t" bIns="0" lIns="0" spcFirstLastPara="1" rIns="0" wrap="square" tIns="97775">
            <a:spAutoFit/>
          </a:bodyPr>
          <a:lstStyle/>
          <a:p>
            <a:pPr indent="-343535" lvl="0" marL="3556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Dạng tổng quát của scanf() là</a:t>
            </a:r>
            <a:endParaRPr/>
          </a:p>
          <a:p>
            <a:pPr indent="0" lvl="0" marL="469265" marR="0" rtl="0" algn="l">
              <a:lnSpc>
                <a:spcPct val="100000"/>
              </a:lnSpc>
              <a:spcBef>
                <a:spcPts val="580"/>
              </a:spcBef>
              <a:spcAft>
                <a:spcPts val="0"/>
              </a:spcAft>
              <a:buNone/>
            </a:pPr>
            <a:r>
              <a:rPr lang="en-US" sz="2400">
                <a:solidFill>
                  <a:schemeClr val="dk1"/>
                </a:solidFill>
                <a:latin typeface="Arial"/>
                <a:ea typeface="Arial"/>
                <a:cs typeface="Arial"/>
                <a:sym typeface="Arial"/>
              </a:rPr>
              <a:t>n = scanf ("...", &lt;ds địa chỉ biến&gt;);</a:t>
            </a:r>
            <a:endParaRPr sz="2400">
              <a:solidFill>
                <a:schemeClr val="dk1"/>
              </a:solidFill>
              <a:latin typeface="Arial"/>
              <a:ea typeface="Arial"/>
              <a:cs typeface="Arial"/>
              <a:sym typeface="Arial"/>
            </a:endParaRPr>
          </a:p>
          <a:p>
            <a:pPr indent="-287019" lvl="1" marL="756285" marR="300990" rtl="0" algn="l">
              <a:lnSpc>
                <a:spcPct val="100000"/>
              </a:lnSpc>
              <a:spcBef>
                <a:spcPts val="565"/>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Giá trị n trả lại là số phần tử đọc được hoặc giá trị  EOF thể hiện không còn dữ liệu để quét.</a:t>
            </a:r>
            <a:endParaRPr b="0" i="0" sz="2400" u="none" cap="none" strike="noStrike">
              <a:solidFill>
                <a:schemeClr val="dk1"/>
              </a:solidFill>
              <a:latin typeface="Arial"/>
              <a:ea typeface="Arial"/>
              <a:cs typeface="Arial"/>
              <a:sym typeface="Arial"/>
            </a:endParaRPr>
          </a:p>
          <a:p>
            <a:pPr indent="-343535" lvl="0" marL="355600" marR="0" rtl="0" algn="l">
              <a:lnSpc>
                <a:spcPct val="100000"/>
              </a:lnSpc>
              <a:spcBef>
                <a:spcPts val="670"/>
              </a:spcBef>
              <a:spcAft>
                <a:spcPts val="0"/>
              </a:spcAft>
              <a:buClr>
                <a:schemeClr val="dk1"/>
              </a:buClr>
              <a:buSzPts val="2800"/>
              <a:buFont typeface="Arial"/>
              <a:buChar char="•"/>
            </a:pPr>
            <a:r>
              <a:rPr lang="en-US" sz="2800">
                <a:solidFill>
                  <a:schemeClr val="dk1"/>
                </a:solidFill>
                <a:latin typeface="Arial"/>
                <a:ea typeface="Arial"/>
                <a:cs typeface="Arial"/>
                <a:sym typeface="Arial"/>
              </a:rPr>
              <a:t>Ví dụ:</a:t>
            </a:r>
            <a:endParaRPr/>
          </a:p>
          <a:p>
            <a:pPr indent="0" lvl="0" marL="469265" marR="0" rtl="0" algn="l">
              <a:lnSpc>
                <a:spcPct val="100000"/>
              </a:lnSpc>
              <a:spcBef>
                <a:spcPts val="580"/>
              </a:spcBef>
              <a:spcAft>
                <a:spcPts val="0"/>
              </a:spcAft>
              <a:buNone/>
            </a:pPr>
            <a:r>
              <a:rPr i="1" lang="en-US" sz="2400">
                <a:solidFill>
                  <a:schemeClr val="dk1"/>
                </a:solidFill>
                <a:latin typeface="Arial"/>
                <a:ea typeface="Arial"/>
                <a:cs typeface="Arial"/>
                <a:sym typeface="Arial"/>
              </a:rPr>
              <a:t>n=scanf("%d-%d-%d", &amp;day, &amp;month, &amp;year);</a:t>
            </a:r>
            <a:endParaRPr sz="2400">
              <a:solidFill>
                <a:schemeClr val="dk1"/>
              </a:solidFill>
              <a:latin typeface="Arial"/>
              <a:ea typeface="Arial"/>
              <a:cs typeface="Arial"/>
              <a:sym typeface="Arial"/>
            </a:endParaRPr>
          </a:p>
          <a:p>
            <a:pPr indent="-287019" lvl="1" marL="756285" marR="5080" rtl="0" algn="l">
              <a:lnSpc>
                <a:spcPct val="100000"/>
              </a:lnSpc>
              <a:spcBef>
                <a:spcPts val="56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Nếu nhập: 1-1-2000 thì day=1, month=1, year=2000,  n=3</a:t>
            </a:r>
            <a:endParaRPr b="0" i="0" sz="2400" u="none" cap="none" strike="noStrike">
              <a:solidFill>
                <a:schemeClr val="dk1"/>
              </a:solidFill>
              <a:latin typeface="Arial"/>
              <a:ea typeface="Arial"/>
              <a:cs typeface="Arial"/>
              <a:sym typeface="Arial"/>
            </a:endParaRPr>
          </a:p>
          <a:p>
            <a:pPr indent="-287019" lvl="1" marL="756285" marR="222884" rtl="0" algn="l">
              <a:lnSpc>
                <a:spcPct val="119583"/>
              </a:lnSpc>
              <a:spcBef>
                <a:spcPts val="6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Nếu nhập: 1/1/2000 thì day=1 và sau đó dừng quét  trả về n=1</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0" name="Shape 420"/>
        <p:cNvGrpSpPr/>
        <p:nvPr/>
      </p:nvGrpSpPr>
      <p:grpSpPr>
        <a:xfrm>
          <a:off x="0" y="0"/>
          <a:ext cx="0" cy="0"/>
          <a:chOff x="0" y="0"/>
          <a:chExt cx="0" cy="0"/>
        </a:xfrm>
      </p:grpSpPr>
      <p:sp>
        <p:nvSpPr>
          <p:cNvPr id="421" name="Google Shape;421;p59"/>
          <p:cNvSpPr/>
          <p:nvPr/>
        </p:nvSpPr>
        <p:spPr>
          <a:xfrm>
            <a:off x="-14177" y="815089"/>
            <a:ext cx="10058400" cy="757643"/>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2" name="Google Shape;422;p59"/>
          <p:cNvSpPr txBox="1"/>
          <p:nvPr>
            <p:ph type="title"/>
          </p:nvPr>
        </p:nvSpPr>
        <p:spPr>
          <a:xfrm>
            <a:off x="2819400" y="815089"/>
            <a:ext cx="4627374"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Kiểm </a:t>
            </a:r>
            <a:r>
              <a:rPr lang="en-US"/>
              <a:t>tra </a:t>
            </a:r>
            <a:r>
              <a:rPr lang="en-US" sz="4840">
                <a:solidFill>
                  <a:schemeClr val="dk1"/>
                </a:solidFill>
                <a:latin typeface="Times New Roman"/>
                <a:ea typeface="Times New Roman"/>
                <a:cs typeface="Times New Roman"/>
                <a:sym typeface="Times New Roman"/>
              </a:rPr>
              <a:t>khi</a:t>
            </a:r>
            <a:r>
              <a:rPr lang="en-US"/>
              <a:t> nhập</a:t>
            </a:r>
            <a:endParaRPr/>
          </a:p>
        </p:txBody>
      </p:sp>
      <p:sp>
        <p:nvSpPr>
          <p:cNvPr id="423" name="Google Shape;423;p59"/>
          <p:cNvSpPr txBox="1"/>
          <p:nvPr/>
        </p:nvSpPr>
        <p:spPr>
          <a:xfrm>
            <a:off x="685801" y="2079751"/>
            <a:ext cx="9220200" cy="4173450"/>
          </a:xfrm>
          <a:prstGeom prst="rect">
            <a:avLst/>
          </a:prstGeom>
          <a:noFill/>
          <a:ln>
            <a:noFill/>
          </a:ln>
        </p:spPr>
        <p:txBody>
          <a:bodyPr anchorCtr="0" anchor="t" bIns="0" lIns="0" spcFirstLastPara="1" rIns="0" wrap="square" tIns="12700">
            <a:spAutoFit/>
          </a:bodyPr>
          <a:lstStyle/>
          <a:p>
            <a:pPr indent="-342900" lvl="0" marL="354965" marR="5080"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Khi nhập giá trị cho 1 biến nên kiểm tra  xem việc nhập có thành công hay không  với đoạn chương trình như dưới đây</a:t>
            </a:r>
            <a:endParaRPr sz="32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3950">
              <a:solidFill>
                <a:schemeClr val="dk1"/>
              </a:solidFill>
              <a:latin typeface="Times New Roman"/>
              <a:ea typeface="Times New Roman"/>
              <a:cs typeface="Times New Roman"/>
              <a:sym typeface="Times New Roman"/>
            </a:endParaRPr>
          </a:p>
          <a:p>
            <a:pPr indent="0" lvl="0" marL="469265" marR="5410200" rtl="0" algn="l">
              <a:lnSpc>
                <a:spcPct val="120400"/>
              </a:lnSpc>
              <a:spcBef>
                <a:spcPts val="0"/>
              </a:spcBef>
              <a:spcAft>
                <a:spcPts val="0"/>
              </a:spcAft>
              <a:buNone/>
            </a:pPr>
            <a:r>
              <a:rPr lang="en-US" sz="2800">
                <a:solidFill>
                  <a:schemeClr val="dk1"/>
                </a:solidFill>
                <a:latin typeface="Arial"/>
                <a:ea typeface="Arial"/>
                <a:cs typeface="Arial"/>
                <a:sym typeface="Arial"/>
              </a:rPr>
              <a:t>int n;  </a:t>
            </a:r>
            <a:endParaRPr sz="2800">
              <a:solidFill>
                <a:schemeClr val="dk1"/>
              </a:solidFill>
              <a:latin typeface="Arial"/>
              <a:ea typeface="Arial"/>
              <a:cs typeface="Arial"/>
              <a:sym typeface="Arial"/>
            </a:endParaRPr>
          </a:p>
          <a:p>
            <a:pPr indent="0" lvl="0" marL="469265" marR="5410200" rtl="0" algn="l">
              <a:lnSpc>
                <a:spcPct val="120400"/>
              </a:lnSpc>
              <a:spcBef>
                <a:spcPts val="0"/>
              </a:spcBef>
              <a:spcAft>
                <a:spcPts val="0"/>
              </a:spcAft>
              <a:buNone/>
            </a:pPr>
            <a:r>
              <a:rPr lang="en-US" sz="2800">
                <a:solidFill>
                  <a:schemeClr val="dk1"/>
                </a:solidFill>
                <a:latin typeface="Arial"/>
                <a:ea typeface="Arial"/>
                <a:cs typeface="Arial"/>
                <a:sym typeface="Arial"/>
              </a:rPr>
              <a:t>printf(“n = ”);</a:t>
            </a:r>
            <a:endParaRPr/>
          </a:p>
          <a:p>
            <a:pPr indent="0" lvl="0" marL="469265" marR="0" rtl="0" algn="l">
              <a:lnSpc>
                <a:spcPct val="100000"/>
              </a:lnSpc>
              <a:spcBef>
                <a:spcPts val="675"/>
              </a:spcBef>
              <a:spcAft>
                <a:spcPts val="0"/>
              </a:spcAft>
              <a:buNone/>
            </a:pPr>
            <a:r>
              <a:rPr lang="en-US" sz="2800">
                <a:solidFill>
                  <a:schemeClr val="dk1"/>
                </a:solidFill>
                <a:latin typeface="Arial"/>
                <a:ea typeface="Arial"/>
                <a:cs typeface="Arial"/>
                <a:sym typeface="Arial"/>
              </a:rPr>
              <a:t>if (scanf(“%d", &amp;n) != 1)</a:t>
            </a:r>
            <a:endParaRPr/>
          </a:p>
          <a:p>
            <a:pPr indent="0" lvl="0" marL="766445" marR="0" rtl="0" algn="l">
              <a:lnSpc>
                <a:spcPct val="100000"/>
              </a:lnSpc>
              <a:spcBef>
                <a:spcPts val="685"/>
              </a:spcBef>
              <a:spcAft>
                <a:spcPts val="0"/>
              </a:spcAft>
              <a:buNone/>
            </a:pPr>
            <a:r>
              <a:rPr lang="en-US" sz="2800">
                <a:solidFill>
                  <a:schemeClr val="dk1"/>
                </a:solidFill>
                <a:latin typeface="Arial"/>
                <a:ea typeface="Arial"/>
                <a:cs typeface="Arial"/>
                <a:sym typeface="Arial"/>
              </a:rPr>
              <a:t>printf(“Không nhập được giá trị cho 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0"/>
          <p:cNvSpPr txBox="1"/>
          <p:nvPr>
            <p:ph type="title"/>
          </p:nvPr>
        </p:nvSpPr>
        <p:spPr>
          <a:xfrm>
            <a:off x="691515" y="166421"/>
            <a:ext cx="8675370"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Bài tập tại lớp</a:t>
            </a:r>
            <a:endParaRPr/>
          </a:p>
        </p:txBody>
      </p:sp>
      <p:sp>
        <p:nvSpPr>
          <p:cNvPr id="429" name="Google Shape;429;p60"/>
          <p:cNvSpPr txBox="1"/>
          <p:nvPr>
            <p:ph idx="1" type="body"/>
          </p:nvPr>
        </p:nvSpPr>
        <p:spPr>
          <a:xfrm>
            <a:off x="691515" y="1806364"/>
            <a:ext cx="8675370" cy="5080847"/>
          </a:xfrm>
          <a:prstGeom prst="rect">
            <a:avLst/>
          </a:prstGeom>
          <a:noFill/>
          <a:ln>
            <a:noFill/>
          </a:ln>
        </p:spPr>
        <p:txBody>
          <a:bodyPr anchorCtr="0" anchor="t" bIns="0" lIns="91425" spcFirstLastPara="1" rIns="91425" wrap="square" tIns="0">
            <a:normAutofit/>
          </a:bodyPr>
          <a:lstStyle/>
          <a:p>
            <a:pPr indent="-251459" lvl="0" marL="251459" rtl="0" algn="l">
              <a:lnSpc>
                <a:spcPct val="90000"/>
              </a:lnSpc>
              <a:spcBef>
                <a:spcPts val="0"/>
              </a:spcBef>
              <a:spcAft>
                <a:spcPts val="0"/>
              </a:spcAft>
              <a:buClr>
                <a:schemeClr val="dk1"/>
              </a:buClr>
              <a:buSzPts val="3050"/>
              <a:buChar char="•"/>
            </a:pPr>
            <a:r>
              <a:rPr lang="en-US" sz="3050">
                <a:latin typeface="Times New Roman"/>
                <a:ea typeface="Times New Roman"/>
                <a:cs typeface="Times New Roman"/>
                <a:sym typeface="Times New Roman"/>
              </a:rPr>
              <a:t>Viết chương trình nhập vào từ bàn phím bán kính một đường tròn và đưa ra màn hình diện tích và chu vi đường tròn</a:t>
            </a:r>
            <a:endParaRPr/>
          </a:p>
          <a:p>
            <a:pPr indent="-251459" lvl="0" marL="251459" rtl="0" algn="l">
              <a:lnSpc>
                <a:spcPct val="90000"/>
              </a:lnSpc>
              <a:spcBef>
                <a:spcPts val="1100"/>
              </a:spcBef>
              <a:spcAft>
                <a:spcPts val="0"/>
              </a:spcAft>
              <a:buClr>
                <a:schemeClr val="dk1"/>
              </a:buClr>
              <a:buSzPts val="3050"/>
              <a:buChar char="•"/>
            </a:pPr>
            <a:r>
              <a:rPr lang="en-US" sz="3050">
                <a:latin typeface="Times New Roman"/>
                <a:ea typeface="Times New Roman"/>
                <a:cs typeface="Times New Roman"/>
                <a:sym typeface="Times New Roman"/>
              </a:rPr>
              <a:t>Viết chương trình nhập vào từ bàn phím một giá trị thực. Hãy đưa ra diện tích của các hình tròn, vuông, tam giác đều có chu vi bằng giá trị vừa nhập.</a:t>
            </a:r>
            <a:endParaRPr/>
          </a:p>
          <a:p>
            <a:pPr indent="-251459" lvl="0" marL="251459" rtl="0" algn="l">
              <a:lnSpc>
                <a:spcPct val="90000"/>
              </a:lnSpc>
              <a:spcBef>
                <a:spcPts val="1100"/>
              </a:spcBef>
              <a:spcAft>
                <a:spcPts val="0"/>
              </a:spcAft>
              <a:buClr>
                <a:schemeClr val="dk1"/>
              </a:buClr>
              <a:buSzPts val="3050"/>
              <a:buChar char="•"/>
            </a:pPr>
            <a:r>
              <a:rPr lang="en-US" sz="3050">
                <a:latin typeface="Times New Roman"/>
                <a:ea typeface="Times New Roman"/>
                <a:cs typeface="Times New Roman"/>
                <a:sym typeface="Times New Roman"/>
              </a:rPr>
              <a:t>Ghi chú:</a:t>
            </a:r>
            <a:endParaRPr/>
          </a:p>
          <a:p>
            <a:pPr indent="-251460" lvl="1" marL="754380" rtl="0" algn="l">
              <a:lnSpc>
                <a:spcPct val="90000"/>
              </a:lnSpc>
              <a:spcBef>
                <a:spcPts val="550"/>
              </a:spcBef>
              <a:spcAft>
                <a:spcPts val="0"/>
              </a:spcAft>
              <a:buClr>
                <a:schemeClr val="dk1"/>
              </a:buClr>
              <a:buSzPts val="2600"/>
              <a:buChar char="•"/>
            </a:pPr>
            <a:r>
              <a:rPr lang="en-US" sz="2600">
                <a:latin typeface="Times New Roman"/>
                <a:ea typeface="Times New Roman"/>
                <a:cs typeface="Times New Roman"/>
                <a:sym typeface="Times New Roman"/>
              </a:rPr>
              <a:t>Giả thiết π = 3.1416. Cần khai báo hằng PI trong chương trình.</a:t>
            </a:r>
            <a:endParaRPr sz="2600">
              <a:latin typeface="Times New Roman"/>
              <a:ea typeface="Times New Roman"/>
              <a:cs typeface="Times New Roman"/>
              <a:sym typeface="Times New Roman"/>
            </a:endParaRPr>
          </a:p>
          <a:p>
            <a:pPr indent="-251460" lvl="1" marL="754380" rtl="0" algn="l">
              <a:lnSpc>
                <a:spcPct val="90000"/>
              </a:lnSpc>
              <a:spcBef>
                <a:spcPts val="550"/>
              </a:spcBef>
              <a:spcAft>
                <a:spcPts val="0"/>
              </a:spcAft>
              <a:buClr>
                <a:schemeClr val="dk1"/>
              </a:buClr>
              <a:buSzPts val="2600"/>
              <a:buChar char="•"/>
            </a:pPr>
            <a:r>
              <a:rPr lang="en-US" sz="2600">
                <a:latin typeface="Times New Roman"/>
                <a:ea typeface="Times New Roman"/>
                <a:cs typeface="Times New Roman"/>
                <a:sym typeface="Times New Roman"/>
              </a:rPr>
              <a:t>π là hằng số được khai báo trong tệp tiêu đề math.h và có tên là M_PI</a:t>
            </a:r>
            <a:endParaRPr sz="2600">
              <a:latin typeface="Times New Roman"/>
              <a:ea typeface="Times New Roman"/>
              <a:cs typeface="Times New Roman"/>
              <a:sym typeface="Times New Roman"/>
            </a:endParaRPr>
          </a:p>
        </p:txBody>
      </p:sp>
      <p:sp>
        <p:nvSpPr>
          <p:cNvPr id="430" name="Google Shape;430;p60"/>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251460" y="248761"/>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Cú pháp</a:t>
            </a:r>
            <a:endParaRPr/>
          </a:p>
        </p:txBody>
      </p:sp>
      <p:sp>
        <p:nvSpPr>
          <p:cNvPr id="143" name="Google Shape;143;p23"/>
          <p:cNvSpPr txBox="1"/>
          <p:nvPr>
            <p:ph idx="1" type="body"/>
          </p:nvPr>
        </p:nvSpPr>
        <p:spPr>
          <a:xfrm>
            <a:off x="251460" y="2125981"/>
            <a:ext cx="9387840" cy="4782979"/>
          </a:xfrm>
          <a:prstGeom prst="rect">
            <a:avLst/>
          </a:prstGeom>
          <a:noFill/>
          <a:ln>
            <a:noFill/>
          </a:ln>
        </p:spPr>
        <p:txBody>
          <a:bodyPr anchorCtr="0" anchor="t" bIns="0" lIns="91425" spcFirstLastPara="1" rIns="91425" wrap="square" tIns="0">
            <a:normAutofit/>
          </a:bodyPr>
          <a:lstStyle/>
          <a:p>
            <a:pPr indent="-251459" lvl="0" marL="251459" rtl="0" algn="l">
              <a:lnSpc>
                <a:spcPct val="90000"/>
              </a:lnSpc>
              <a:spcBef>
                <a:spcPts val="0"/>
              </a:spcBef>
              <a:spcAft>
                <a:spcPts val="0"/>
              </a:spcAft>
              <a:buClr>
                <a:schemeClr val="dk1"/>
              </a:buClr>
              <a:buSzPts val="3000"/>
              <a:buChar char="•"/>
            </a:pPr>
            <a:r>
              <a:rPr lang="en-US"/>
              <a:t>Xau_dinh_dang: Là một xâu qui định cách thức hiển thị dữ liệu ra màn hình máy tính.</a:t>
            </a:r>
            <a:endParaRPr/>
          </a:p>
          <a:p>
            <a:pPr indent="-251460" lvl="1" marL="754380" rtl="0" algn="l">
              <a:lnSpc>
                <a:spcPct val="90000"/>
              </a:lnSpc>
              <a:spcBef>
                <a:spcPts val="550"/>
              </a:spcBef>
              <a:spcAft>
                <a:spcPts val="0"/>
              </a:spcAft>
              <a:buClr>
                <a:schemeClr val="dk1"/>
              </a:buClr>
              <a:buSzPts val="2600"/>
              <a:buChar char="•"/>
            </a:pPr>
            <a:r>
              <a:rPr lang="en-US"/>
              <a:t>Bao gồm các nhóm kí tự định dạng </a:t>
            </a:r>
            <a:endParaRPr/>
          </a:p>
          <a:p>
            <a:pPr indent="-251460" lvl="1" marL="754380" rtl="0" algn="l">
              <a:lnSpc>
                <a:spcPct val="90000"/>
              </a:lnSpc>
              <a:spcBef>
                <a:spcPts val="550"/>
              </a:spcBef>
              <a:spcAft>
                <a:spcPts val="0"/>
              </a:spcAft>
              <a:buClr>
                <a:schemeClr val="dk1"/>
              </a:buClr>
              <a:buSzPts val="2600"/>
              <a:buChar char="•"/>
            </a:pPr>
            <a:r>
              <a:rPr lang="en-US"/>
              <a:t>Nhóm </a:t>
            </a:r>
            <a:r>
              <a:rPr lang="en-US">
                <a:solidFill>
                  <a:srgbClr val="7030A0"/>
                </a:solidFill>
              </a:rPr>
              <a:t>kí tự định dạng thứ </a:t>
            </a:r>
            <a:r>
              <a:rPr lang="en-US">
                <a:solidFill>
                  <a:srgbClr val="0070C0"/>
                </a:solidFill>
              </a:rPr>
              <a:t>k</a:t>
            </a:r>
            <a:r>
              <a:rPr lang="en-US"/>
              <a:t> xác định quy cách hiển thị </a:t>
            </a:r>
            <a:r>
              <a:rPr lang="en-US">
                <a:solidFill>
                  <a:srgbClr val="7030A0"/>
                </a:solidFill>
              </a:rPr>
              <a:t>tham số thứ </a:t>
            </a:r>
            <a:r>
              <a:rPr lang="en-US">
                <a:solidFill>
                  <a:srgbClr val="0070C0"/>
                </a:solidFill>
              </a:rPr>
              <a:t>k</a:t>
            </a:r>
            <a:r>
              <a:rPr lang="en-US"/>
              <a:t> trong DS_tham_số</a:t>
            </a:r>
            <a:endParaRPr/>
          </a:p>
          <a:p>
            <a:pPr indent="-251460" lvl="2" marL="1257300" rtl="0" algn="l">
              <a:lnSpc>
                <a:spcPct val="90000"/>
              </a:lnSpc>
              <a:spcBef>
                <a:spcPts val="550"/>
              </a:spcBef>
              <a:spcAft>
                <a:spcPts val="0"/>
              </a:spcAft>
              <a:buClr>
                <a:srgbClr val="7030A0"/>
              </a:buClr>
              <a:buSzPts val="2200"/>
              <a:buChar char="•"/>
            </a:pPr>
            <a:r>
              <a:rPr lang="en-US">
                <a:solidFill>
                  <a:srgbClr val="7030A0"/>
                </a:solidFill>
              </a:rPr>
              <a:t>Số lượng tham số </a:t>
            </a:r>
            <a:r>
              <a:rPr lang="en-US"/>
              <a:t>trong DS_tham_số </a:t>
            </a:r>
            <a:r>
              <a:rPr lang="en-US">
                <a:solidFill>
                  <a:srgbClr val="FF0000"/>
                </a:solidFill>
              </a:rPr>
              <a:t>bằng</a:t>
            </a:r>
            <a:r>
              <a:rPr lang="en-US"/>
              <a:t> </a:t>
            </a:r>
            <a:r>
              <a:rPr lang="en-US">
                <a:solidFill>
                  <a:srgbClr val="0070C0"/>
                </a:solidFill>
              </a:rPr>
              <a:t>số lượng nhóm các kí tự định dạng</a:t>
            </a:r>
            <a:r>
              <a:rPr lang="en-US"/>
              <a:t> trong xâu_định_dạng.</a:t>
            </a:r>
            <a:endParaRPr/>
          </a:p>
          <a:p>
            <a:pPr indent="-251459" lvl="0" marL="251459" rtl="0" algn="l">
              <a:lnSpc>
                <a:spcPct val="90000"/>
              </a:lnSpc>
              <a:spcBef>
                <a:spcPts val="1100"/>
              </a:spcBef>
              <a:spcAft>
                <a:spcPts val="0"/>
              </a:spcAft>
              <a:buClr>
                <a:schemeClr val="dk1"/>
              </a:buClr>
              <a:buSzPts val="3000"/>
              <a:buChar char="•"/>
            </a:pPr>
            <a:r>
              <a:rPr lang="en-US"/>
              <a:t>DS_tham_so: Danh sách các biến/biểu thức sẽ được hiển thị giá trị lên màn hình theo cách thức được qui định trong xau_dinh_dang. </a:t>
            </a:r>
            <a:endParaRPr/>
          </a:p>
        </p:txBody>
      </p:sp>
      <p:sp>
        <p:nvSpPr>
          <p:cNvPr id="144" name="Google Shape;144;p23"/>
          <p:cNvSpPr txBox="1"/>
          <p:nvPr/>
        </p:nvSpPr>
        <p:spPr>
          <a:xfrm>
            <a:off x="251460" y="1203960"/>
            <a:ext cx="9555480" cy="634020"/>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rgbClr val="0033CC"/>
              </a:buClr>
              <a:buSzPts val="3520"/>
              <a:buFont typeface="Consolas"/>
              <a:buNone/>
            </a:pPr>
            <a:r>
              <a:rPr b="0" i="0" lang="en-US" sz="3520" u="none" cap="none" strike="noStrike">
                <a:solidFill>
                  <a:srgbClr val="0033CC"/>
                </a:solidFill>
                <a:latin typeface="Consolas"/>
                <a:ea typeface="Consolas"/>
                <a:cs typeface="Consolas"/>
                <a:sym typeface="Consolas"/>
              </a:rPr>
              <a:t>printf(xau_dinh_dang [, DS_tham_so]);</a:t>
            </a:r>
            <a:endParaRPr/>
          </a:p>
        </p:txBody>
      </p:sp>
      <p:sp>
        <p:nvSpPr>
          <p:cNvPr id="145" name="Google Shape;145;p23"/>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5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500"/>
                                        <p:tgtEl>
                                          <p:spTgt spid="14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24"/>
          <p:cNvSpPr txBox="1"/>
          <p:nvPr/>
        </p:nvSpPr>
        <p:spPr>
          <a:xfrm>
            <a:off x="381001" y="1611552"/>
            <a:ext cx="8761730" cy="4544834"/>
          </a:xfrm>
          <a:prstGeom prst="rect">
            <a:avLst/>
          </a:prstGeom>
          <a:noFill/>
          <a:ln>
            <a:noFill/>
          </a:ln>
        </p:spPr>
        <p:txBody>
          <a:bodyPr anchorCtr="0" anchor="t" bIns="0" lIns="0" spcFirstLastPara="1" rIns="0" wrap="square" tIns="53325">
            <a:spAutoFit/>
          </a:bodyPr>
          <a:lstStyle/>
          <a:p>
            <a:pPr indent="0" lvl="0" marL="469265"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343535" lvl="0" marL="355600" marR="0" rtl="0" algn="l">
              <a:lnSpc>
                <a:spcPct val="100000"/>
              </a:lnSpc>
              <a:spcBef>
                <a:spcPts val="345"/>
              </a:spcBef>
              <a:spcAft>
                <a:spcPts val="0"/>
              </a:spcAft>
              <a:buClr>
                <a:srgbClr val="002060"/>
              </a:buClr>
              <a:buSzPts val="2400"/>
              <a:buFont typeface="Arial"/>
              <a:buChar char="•"/>
            </a:pPr>
            <a:r>
              <a:rPr b="0" i="0" lang="en-US" sz="2400" u="none" cap="none" strike="noStrike">
                <a:solidFill>
                  <a:srgbClr val="002060"/>
                </a:solidFill>
                <a:latin typeface="Arial"/>
                <a:ea typeface="Arial"/>
                <a:cs typeface="Arial"/>
                <a:sym typeface="Arial"/>
              </a:rPr>
              <a:t>Cách sử dụng đơn giản nhất: chỉ để in 1 chuỗi</a:t>
            </a:r>
            <a:endParaRPr b="0" i="0" sz="2400" u="none" cap="none" strike="noStrike">
              <a:solidFill>
                <a:srgbClr val="002060"/>
              </a:solidFill>
              <a:latin typeface="Arial"/>
              <a:ea typeface="Arial"/>
              <a:cs typeface="Arial"/>
              <a:sym typeface="Arial"/>
            </a:endParaRPr>
          </a:p>
          <a:p>
            <a:pPr indent="0" lvl="0" marL="469265" marR="0" rtl="0" algn="l">
              <a:lnSpc>
                <a:spcPct val="100000"/>
              </a:lnSpc>
              <a:spcBef>
                <a:spcPts val="280"/>
              </a:spcBef>
              <a:spcAft>
                <a:spcPts val="0"/>
              </a:spcAft>
              <a:buNone/>
            </a:pPr>
            <a:r>
              <a:rPr b="0" i="0" lang="en-US" sz="2400" u="none" cap="none" strike="noStrike">
                <a:solidFill>
                  <a:schemeClr val="dk1"/>
                </a:solidFill>
                <a:latin typeface="Arial"/>
                <a:ea typeface="Arial"/>
                <a:cs typeface="Arial"/>
                <a:sym typeface="Arial"/>
              </a:rPr>
              <a:t>	printf ("Hello world!");</a:t>
            </a:r>
            <a:endParaRPr b="0" i="0" sz="2400" u="none" cap="none" strike="noStrike">
              <a:solidFill>
                <a:schemeClr val="dk1"/>
              </a:solidFill>
              <a:latin typeface="Arial"/>
              <a:ea typeface="Arial"/>
              <a:cs typeface="Arial"/>
              <a:sym typeface="Arial"/>
            </a:endParaRPr>
          </a:p>
          <a:p>
            <a:pPr indent="0" lvl="0" marL="469265" marR="0" rtl="0" algn="l">
              <a:lnSpc>
                <a:spcPct val="100000"/>
              </a:lnSpc>
              <a:spcBef>
                <a:spcPts val="280"/>
              </a:spcBef>
              <a:spcAft>
                <a:spcPts val="0"/>
              </a:spcAft>
              <a:buNone/>
            </a:pPr>
            <a:r>
              <a:t/>
            </a:r>
            <a:endParaRPr b="0" i="0" sz="2400" u="none" cap="none" strike="noStrike">
              <a:solidFill>
                <a:schemeClr val="dk1"/>
              </a:solidFill>
              <a:latin typeface="Arial"/>
              <a:ea typeface="Arial"/>
              <a:cs typeface="Arial"/>
              <a:sym typeface="Arial"/>
            </a:endParaRPr>
          </a:p>
          <a:p>
            <a:pPr indent="-343535" lvl="0" marL="355600" marR="0" rtl="0" algn="l">
              <a:lnSpc>
                <a:spcPct val="100000"/>
              </a:lnSpc>
              <a:spcBef>
                <a:spcPts val="345"/>
              </a:spcBef>
              <a:spcAft>
                <a:spcPts val="0"/>
              </a:spcAft>
              <a:buClr>
                <a:srgbClr val="002060"/>
              </a:buClr>
              <a:buSzPts val="2400"/>
              <a:buFont typeface="Arial"/>
              <a:buChar char="•"/>
            </a:pPr>
            <a:r>
              <a:rPr b="0" i="0" lang="en-US" sz="2400" u="none" cap="none" strike="noStrike">
                <a:solidFill>
                  <a:srgbClr val="002060"/>
                </a:solidFill>
                <a:latin typeface="Arial"/>
                <a:ea typeface="Arial"/>
                <a:cs typeface="Arial"/>
                <a:sym typeface="Arial"/>
              </a:rPr>
              <a:t>In giá trị 1 biến nguyên:</a:t>
            </a:r>
            <a:endParaRPr/>
          </a:p>
          <a:p>
            <a:pPr indent="0" lvl="0" marL="469265" marR="0" rtl="0" algn="l">
              <a:lnSpc>
                <a:spcPct val="100000"/>
              </a:lnSpc>
              <a:spcBef>
                <a:spcPts val="280"/>
              </a:spcBef>
              <a:spcAft>
                <a:spcPts val="0"/>
              </a:spcAft>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70C0"/>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number = 42;</a:t>
            </a:r>
            <a:endParaRPr b="0" i="0" sz="2400" u="none" cap="none" strike="noStrike">
              <a:solidFill>
                <a:schemeClr val="dk1"/>
              </a:solidFill>
              <a:latin typeface="Arial"/>
              <a:ea typeface="Arial"/>
              <a:cs typeface="Arial"/>
              <a:sym typeface="Arial"/>
            </a:endParaRPr>
          </a:p>
          <a:p>
            <a:pPr indent="0" lvl="0" marL="469265" marR="0" rtl="0" algn="l">
              <a:lnSpc>
                <a:spcPct val="100000"/>
              </a:lnSpc>
              <a:spcBef>
                <a:spcPts val="275"/>
              </a:spcBef>
              <a:spcAft>
                <a:spcPts val="0"/>
              </a:spcAft>
              <a:buNone/>
            </a:pPr>
            <a:r>
              <a:rPr b="0" i="0" lang="en-US" sz="2400" u="none" cap="none" strike="noStrike">
                <a:solidFill>
                  <a:schemeClr val="dk1"/>
                </a:solidFill>
                <a:latin typeface="Arial"/>
                <a:ea typeface="Arial"/>
                <a:cs typeface="Arial"/>
                <a:sym typeface="Arial"/>
              </a:rPr>
              <a:t>	printf ("Some number = %d",number);</a:t>
            </a:r>
            <a:endParaRPr b="0" i="0" sz="2400" u="none" cap="none" strike="noStrike">
              <a:solidFill>
                <a:schemeClr val="dk1"/>
              </a:solidFill>
              <a:latin typeface="Arial"/>
              <a:ea typeface="Arial"/>
              <a:cs typeface="Arial"/>
              <a:sym typeface="Arial"/>
            </a:endParaRPr>
          </a:p>
          <a:p>
            <a:pPr indent="0" lvl="0" marL="469265" marR="0" rtl="0" algn="l">
              <a:lnSpc>
                <a:spcPct val="100000"/>
              </a:lnSpc>
              <a:spcBef>
                <a:spcPts val="290"/>
              </a:spcBef>
              <a:spcAft>
                <a:spcPts val="0"/>
              </a:spcAft>
              <a:buNone/>
            </a:pPr>
            <a:r>
              <a:t/>
            </a:r>
            <a:endParaRPr b="0" i="0" sz="2400" u="none" cap="none" strike="noStrike">
              <a:solidFill>
                <a:schemeClr val="dk1"/>
              </a:solidFill>
              <a:latin typeface="Arial"/>
              <a:ea typeface="Arial"/>
              <a:cs typeface="Arial"/>
              <a:sym typeface="Arial"/>
            </a:endParaRPr>
          </a:p>
          <a:p>
            <a:pPr indent="0" lvl="0" marL="469265" marR="0" rtl="0" algn="l">
              <a:lnSpc>
                <a:spcPct val="100000"/>
              </a:lnSpc>
              <a:spcBef>
                <a:spcPts val="290"/>
              </a:spcBef>
              <a:spcAft>
                <a:spcPts val="0"/>
              </a:spcAft>
              <a:buNone/>
            </a:pPr>
            <a:r>
              <a:rPr b="0" i="0" lang="en-US" sz="2400" u="none" cap="none" strike="noStrike">
                <a:solidFill>
                  <a:srgbClr val="002060"/>
                </a:solidFill>
                <a:latin typeface="Arial"/>
                <a:ea typeface="Arial"/>
                <a:cs typeface="Arial"/>
                <a:sym typeface="Arial"/>
              </a:rPr>
              <a:t>Kết quả in: </a:t>
            </a:r>
            <a:r>
              <a:rPr b="0" i="0" lang="en-US" sz="2400" u="none" cap="none" strike="noStrike">
                <a:solidFill>
                  <a:schemeClr val="dk1"/>
                </a:solidFill>
                <a:latin typeface="Arial"/>
                <a:ea typeface="Arial"/>
                <a:cs typeface="Arial"/>
                <a:sym typeface="Arial"/>
              </a:rPr>
              <a:t>Some number = 42</a:t>
            </a:r>
            <a:endParaRPr/>
          </a:p>
          <a:p>
            <a:pPr indent="0" lvl="0" marL="12700" marR="5080" rtl="0" algn="l">
              <a:lnSpc>
                <a:spcPct val="107857"/>
              </a:lnSpc>
              <a:spcBef>
                <a:spcPts val="725"/>
              </a:spcBef>
              <a:spcAft>
                <a:spcPts val="0"/>
              </a:spcAft>
              <a:buNone/>
            </a:pPr>
            <a:r>
              <a:rPr b="0" i="0" lang="en-US" sz="2800" u="none" cap="none" strike="noStrike">
                <a:solidFill>
                  <a:srgbClr val="7030A0"/>
                </a:solidFill>
                <a:latin typeface="Arial"/>
                <a:ea typeface="Arial"/>
                <a:cs typeface="Arial"/>
                <a:sym typeface="Arial"/>
              </a:rPr>
              <a:t>   %d </a:t>
            </a:r>
            <a:r>
              <a:rPr b="0" i="0" lang="en-US" sz="2800" u="none" cap="none" strike="noStrike">
                <a:solidFill>
                  <a:srgbClr val="1F3864"/>
                </a:solidFill>
                <a:latin typeface="Arial"/>
                <a:ea typeface="Arial"/>
                <a:cs typeface="Arial"/>
                <a:sym typeface="Arial"/>
              </a:rPr>
              <a:t>trong xâu định dạng được gọi là kí tự định  dạng dữ liệu.</a:t>
            </a:r>
            <a:endParaRPr/>
          </a:p>
        </p:txBody>
      </p:sp>
      <p:sp>
        <p:nvSpPr>
          <p:cNvPr id="151" name="Google Shape;151;p24"/>
          <p:cNvSpPr txBox="1"/>
          <p:nvPr>
            <p:ph type="title"/>
          </p:nvPr>
        </p:nvSpPr>
        <p:spPr>
          <a:xfrm>
            <a:off x="251460" y="248761"/>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Cú pháp</a:t>
            </a:r>
            <a:endParaRPr/>
          </a:p>
        </p:txBody>
      </p:sp>
      <p:sp>
        <p:nvSpPr>
          <p:cNvPr id="152" name="Google Shape;152;p24"/>
          <p:cNvSpPr txBox="1"/>
          <p:nvPr/>
        </p:nvSpPr>
        <p:spPr>
          <a:xfrm>
            <a:off x="251460" y="1203960"/>
            <a:ext cx="9555480" cy="634020"/>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rgbClr val="0033CC"/>
              </a:buClr>
              <a:buSzPts val="3520"/>
              <a:buFont typeface="Consolas"/>
              <a:buNone/>
            </a:pPr>
            <a:r>
              <a:rPr b="0" i="0" lang="en-US" sz="3520" u="none" cap="none" strike="noStrike">
                <a:solidFill>
                  <a:srgbClr val="0033CC"/>
                </a:solidFill>
                <a:latin typeface="Consolas"/>
                <a:ea typeface="Consolas"/>
                <a:cs typeface="Consolas"/>
                <a:sym typeface="Consolas"/>
              </a:rPr>
              <a:t>printf(xau_dinh_dang [, DS_tham_so]);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251460" y="248761"/>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Ví dụ</a:t>
            </a:r>
            <a:endParaRPr/>
          </a:p>
        </p:txBody>
      </p:sp>
      <p:sp>
        <p:nvSpPr>
          <p:cNvPr id="158" name="Google Shape;158;p25"/>
          <p:cNvSpPr/>
          <p:nvPr/>
        </p:nvSpPr>
        <p:spPr>
          <a:xfrm>
            <a:off x="502920" y="1203960"/>
            <a:ext cx="9279573" cy="463454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220076"/>
              </a:buClr>
              <a:buSzPts val="3520"/>
              <a:buFont typeface="Noto Sans Symbols"/>
              <a:buNone/>
            </a:pPr>
            <a:r>
              <a:rPr b="0" i="0" lang="en-US" sz="3520" u="none" cap="none" strike="noStrike">
                <a:solidFill>
                  <a:srgbClr val="220076"/>
                </a:solidFill>
                <a:latin typeface="Arial"/>
                <a:ea typeface="Arial"/>
                <a:cs typeface="Arial"/>
                <a:sym typeface="Arial"/>
              </a:rPr>
              <a:t>#include &lt;stdio.h&gt;</a:t>
            </a:r>
            <a:endParaRPr/>
          </a:p>
          <a:p>
            <a:pPr indent="-342900" lvl="0" marL="342900" marR="0" rtl="0" algn="l">
              <a:lnSpc>
                <a:spcPct val="90000"/>
              </a:lnSpc>
              <a:spcBef>
                <a:spcPts val="704"/>
              </a:spcBef>
              <a:spcAft>
                <a:spcPts val="0"/>
              </a:spcAft>
              <a:buClr>
                <a:srgbClr val="220076"/>
              </a:buClr>
              <a:buSzPts val="3520"/>
              <a:buFont typeface="Noto Sans Symbols"/>
              <a:buNone/>
            </a:pPr>
            <a:r>
              <a:rPr b="0" i="0" lang="en-US" sz="3520" u="none" cap="none" strike="noStrike">
                <a:solidFill>
                  <a:srgbClr val="220076"/>
                </a:solidFill>
                <a:latin typeface="Arial"/>
                <a:ea typeface="Arial"/>
                <a:cs typeface="Arial"/>
                <a:sym typeface="Arial"/>
              </a:rPr>
              <a:t>void main() {</a:t>
            </a:r>
            <a:endParaRPr b="0" i="0" sz="3520" u="none" cap="none" strike="noStrike">
              <a:solidFill>
                <a:srgbClr val="220076"/>
              </a:solidFill>
              <a:latin typeface="Arial"/>
              <a:ea typeface="Arial"/>
              <a:cs typeface="Arial"/>
              <a:sym typeface="Arial"/>
            </a:endParaRPr>
          </a:p>
          <a:p>
            <a:pPr indent="-342900" lvl="0" marL="342900" marR="0" rtl="0" algn="l">
              <a:lnSpc>
                <a:spcPct val="90000"/>
              </a:lnSpc>
              <a:spcBef>
                <a:spcPts val="704"/>
              </a:spcBef>
              <a:spcAft>
                <a:spcPts val="0"/>
              </a:spcAft>
              <a:buClr>
                <a:srgbClr val="220076"/>
              </a:buClr>
              <a:buSzPts val="3520"/>
              <a:buFont typeface="Noto Sans Symbols"/>
              <a:buNone/>
            </a:pPr>
            <a:r>
              <a:rPr b="0" i="0" lang="en-US" sz="3520" u="none" cap="none" strike="noStrike">
                <a:solidFill>
                  <a:srgbClr val="220076"/>
                </a:solidFill>
                <a:latin typeface="Arial"/>
                <a:ea typeface="Arial"/>
                <a:cs typeface="Arial"/>
                <a:sym typeface="Arial"/>
              </a:rPr>
              <a:t>  int a = 5;</a:t>
            </a:r>
            <a:endParaRPr/>
          </a:p>
          <a:p>
            <a:pPr indent="-342900" lvl="0" marL="342900" marR="0" rtl="0" algn="l">
              <a:lnSpc>
                <a:spcPct val="90000"/>
              </a:lnSpc>
              <a:spcBef>
                <a:spcPts val="704"/>
              </a:spcBef>
              <a:spcAft>
                <a:spcPts val="0"/>
              </a:spcAft>
              <a:buClr>
                <a:srgbClr val="220076"/>
              </a:buClr>
              <a:buSzPts val="3520"/>
              <a:buFont typeface="Noto Sans Symbols"/>
              <a:buNone/>
            </a:pPr>
            <a:r>
              <a:rPr b="0" i="0" lang="en-US" sz="3520" u="none" cap="none" strike="noStrike">
                <a:solidFill>
                  <a:srgbClr val="220076"/>
                </a:solidFill>
                <a:latin typeface="Arial"/>
                <a:ea typeface="Arial"/>
                <a:cs typeface="Arial"/>
                <a:sym typeface="Arial"/>
              </a:rPr>
              <a:t>  float x = 1.234;</a:t>
            </a:r>
            <a:endParaRPr/>
          </a:p>
          <a:p>
            <a:pPr indent="-342900" lvl="0" marL="342900" marR="0" rtl="0" algn="l">
              <a:lnSpc>
                <a:spcPct val="90000"/>
              </a:lnSpc>
              <a:spcBef>
                <a:spcPts val="704"/>
              </a:spcBef>
              <a:spcAft>
                <a:spcPts val="0"/>
              </a:spcAft>
              <a:buClr>
                <a:srgbClr val="220076"/>
              </a:buClr>
              <a:buSzPts val="3520"/>
              <a:buFont typeface="Noto Sans Symbols"/>
              <a:buNone/>
            </a:pPr>
            <a:r>
              <a:rPr b="0" i="0" lang="en-US" sz="3520" u="none" cap="none" strike="noStrike">
                <a:solidFill>
                  <a:srgbClr val="220076"/>
                </a:solidFill>
                <a:latin typeface="Arial"/>
                <a:ea typeface="Arial"/>
                <a:cs typeface="Arial"/>
                <a:sym typeface="Arial"/>
              </a:rPr>
              <a:t>  printf("Hien thi mot bieu thuc nguyen %d và mot so thuc %f",2 * a, x);</a:t>
            </a:r>
            <a:endParaRPr/>
          </a:p>
          <a:p>
            <a:pPr indent="-342900" lvl="0" marL="342900" marR="0" rtl="0" algn="l">
              <a:lnSpc>
                <a:spcPct val="90000"/>
              </a:lnSpc>
              <a:spcBef>
                <a:spcPts val="704"/>
              </a:spcBef>
              <a:spcAft>
                <a:spcPts val="0"/>
              </a:spcAft>
              <a:buClr>
                <a:srgbClr val="220076"/>
              </a:buClr>
              <a:buSzPts val="3520"/>
              <a:buFont typeface="Noto Sans Symbols"/>
              <a:buNone/>
            </a:pPr>
            <a:r>
              <a:rPr b="0" i="0" lang="en-US" sz="3520" u="none" cap="none" strike="noStrike">
                <a:solidFill>
                  <a:srgbClr val="220076"/>
                </a:solidFill>
                <a:latin typeface="Arial"/>
                <a:ea typeface="Arial"/>
                <a:cs typeface="Arial"/>
                <a:sym typeface="Arial"/>
              </a:rPr>
              <a:t>}</a:t>
            </a:r>
            <a:endParaRPr/>
          </a:p>
        </p:txBody>
      </p:sp>
      <p:sp>
        <p:nvSpPr>
          <p:cNvPr id="159" name="Google Shape;159;p25"/>
          <p:cNvSpPr txBox="1"/>
          <p:nvPr/>
        </p:nvSpPr>
        <p:spPr>
          <a:xfrm>
            <a:off x="502919" y="5838093"/>
            <a:ext cx="9279573" cy="9725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33CC"/>
              </a:buClr>
              <a:buSzPts val="3080"/>
              <a:buFont typeface="Arial"/>
              <a:buNone/>
            </a:pPr>
            <a:r>
              <a:rPr b="0" i="0" lang="en-US" sz="3080" u="none" cap="none" strike="noStrike">
                <a:solidFill>
                  <a:srgbClr val="0033CC"/>
                </a:solidFill>
                <a:latin typeface="Arial"/>
                <a:ea typeface="Arial"/>
                <a:cs typeface="Arial"/>
                <a:sym typeface="Arial"/>
              </a:rPr>
              <a:t>Kết quả:	</a:t>
            </a:r>
            <a:r>
              <a:rPr b="0" i="0" lang="en-US" sz="2640" u="none" cap="none" strike="noStrike">
                <a:solidFill>
                  <a:srgbClr val="000066"/>
                </a:solidFill>
                <a:latin typeface="Arial"/>
                <a:ea typeface="Arial"/>
                <a:cs typeface="Arial"/>
                <a:sym typeface="Arial"/>
              </a:rPr>
              <a:t>Hien thi mot bieu thuc nguyen 10 va mot so thuc 1.234000</a:t>
            </a:r>
            <a:endParaRPr b="0" i="0" sz="2640" u="none" cap="none" strike="noStrike">
              <a:solidFill>
                <a:srgbClr val="000066"/>
              </a:solidFill>
              <a:latin typeface="Arial"/>
              <a:ea typeface="Arial"/>
              <a:cs typeface="Arial"/>
              <a:sym typeface="Arial"/>
            </a:endParaRPr>
          </a:p>
        </p:txBody>
      </p:sp>
      <p:sp>
        <p:nvSpPr>
          <p:cNvPr id="160" name="Google Shape;160;p25"/>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26"/>
          <p:cNvSpPr/>
          <p:nvPr/>
        </p:nvSpPr>
        <p:spPr>
          <a:xfrm>
            <a:off x="-14177" y="762001"/>
            <a:ext cx="10058400" cy="810732"/>
          </a:xfrm>
          <a:prstGeom prst="rect">
            <a:avLst/>
          </a:prstGeom>
          <a:gradFill>
            <a:gsLst>
              <a:gs pos="0">
                <a:srgbClr val="92D050"/>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26"/>
          <p:cNvSpPr txBox="1"/>
          <p:nvPr>
            <p:ph type="title"/>
          </p:nvPr>
        </p:nvSpPr>
        <p:spPr>
          <a:xfrm>
            <a:off x="4091128" y="768407"/>
            <a:ext cx="1886583"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printf()</a:t>
            </a:r>
            <a:endParaRPr/>
          </a:p>
        </p:txBody>
      </p:sp>
      <p:sp>
        <p:nvSpPr>
          <p:cNvPr id="168" name="Google Shape;168;p26"/>
          <p:cNvSpPr txBox="1"/>
          <p:nvPr/>
        </p:nvSpPr>
        <p:spPr>
          <a:xfrm>
            <a:off x="457200" y="1669938"/>
            <a:ext cx="8763000" cy="5301451"/>
          </a:xfrm>
          <a:prstGeom prst="rect">
            <a:avLst/>
          </a:prstGeom>
          <a:noFill/>
          <a:ln>
            <a:noFill/>
          </a:ln>
        </p:spPr>
        <p:txBody>
          <a:bodyPr anchorCtr="0" anchor="t" bIns="0" lIns="0" spcFirstLastPara="1" rIns="0" wrap="square" tIns="53325">
            <a:spAutoFit/>
          </a:bodyPr>
          <a:lstStyle/>
          <a:p>
            <a:pPr indent="-343535" lvl="0" marL="3556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Chuỗi định dạng trong lệnh</a:t>
            </a:r>
            <a:endParaRPr b="0" i="0" sz="2800" u="none" cap="none" strike="noStrike">
              <a:solidFill>
                <a:schemeClr val="dk1"/>
              </a:solidFill>
              <a:latin typeface="Arial"/>
              <a:ea typeface="Arial"/>
              <a:cs typeface="Arial"/>
              <a:sym typeface="Arial"/>
            </a:endParaRPr>
          </a:p>
          <a:p>
            <a:pPr indent="0" lvl="0" marL="469265" marR="0" rtl="0" algn="l">
              <a:lnSpc>
                <a:spcPct val="100000"/>
              </a:lnSpc>
              <a:spcBef>
                <a:spcPts val="280"/>
              </a:spcBef>
              <a:spcAft>
                <a:spcPts val="0"/>
              </a:spcAft>
              <a:buNone/>
            </a:pPr>
            <a:r>
              <a:rPr b="0" i="0" lang="en-US" sz="2400" u="none" cap="none" strike="noStrike">
                <a:solidFill>
                  <a:schemeClr val="dk1"/>
                </a:solidFill>
                <a:latin typeface="Arial"/>
                <a:ea typeface="Arial"/>
                <a:cs typeface="Arial"/>
                <a:sym typeface="Arial"/>
              </a:rPr>
              <a:t>printf("</a:t>
            </a:r>
            <a:r>
              <a:rPr b="0" i="0" lang="en-US" sz="2400" u="none" cap="none" strike="noStrike">
                <a:solidFill>
                  <a:srgbClr val="7030A0"/>
                </a:solidFill>
                <a:latin typeface="Arial"/>
                <a:ea typeface="Arial"/>
                <a:cs typeface="Arial"/>
                <a:sym typeface="Arial"/>
              </a:rPr>
              <a:t>&lt;chuỗi định dạng&gt;</a:t>
            </a:r>
            <a:r>
              <a:rPr b="0" i="0" lang="en-US" sz="2400" u="none" cap="none" strike="noStrike">
                <a:solidFill>
                  <a:schemeClr val="dk1"/>
                </a:solidFill>
                <a:latin typeface="Arial"/>
                <a:ea typeface="Arial"/>
                <a:cs typeface="Arial"/>
                <a:sym typeface="Arial"/>
              </a:rPr>
              <a:t>", </a:t>
            </a:r>
            <a:r>
              <a:rPr b="0" i="0" lang="en-US" sz="2400" u="none" cap="none" strike="noStrike">
                <a:solidFill>
                  <a:srgbClr val="7030A0"/>
                </a:solidFill>
                <a:latin typeface="Arial"/>
                <a:ea typeface="Arial"/>
                <a:cs typeface="Arial"/>
                <a:sym typeface="Arial"/>
              </a:rPr>
              <a:t>&lt;ds biến hoặc giá trị&gt;</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190500" lvl="0" marL="812165" marR="0" rtl="0" algn="l">
              <a:lnSpc>
                <a:spcPct val="100000"/>
              </a:lnSpc>
              <a:spcBef>
                <a:spcPts val="2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812165" marR="0" rtl="0" algn="l">
              <a:lnSpc>
                <a:spcPct val="100000"/>
              </a:lnSpc>
              <a:spcBef>
                <a:spcPts val="2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Phải tương ứng với danh sách tham số về số lượng, kiểu dữ liệu và thứ tự. </a:t>
            </a:r>
            <a:endParaRPr b="0" i="0" sz="2400" u="none" cap="none" strike="noStrike">
              <a:solidFill>
                <a:schemeClr val="dk1"/>
              </a:solidFill>
              <a:latin typeface="Arial"/>
              <a:ea typeface="Arial"/>
              <a:cs typeface="Arial"/>
              <a:sym typeface="Arial"/>
            </a:endParaRPr>
          </a:p>
          <a:p>
            <a:pPr indent="-190500" lvl="0" marL="812165" marR="0" rtl="0" algn="l">
              <a:lnSpc>
                <a:spcPct val="100000"/>
              </a:lnSpc>
              <a:spcBef>
                <a:spcPts val="2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812165" marR="0" rtl="0" algn="l">
              <a:lnSpc>
                <a:spcPct val="100000"/>
              </a:lnSpc>
              <a:spcBef>
                <a:spcPts val="2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Luôn được đặt bên trong cặp dấu “” </a:t>
            </a:r>
            <a:endParaRPr b="0" i="0" sz="2400" u="none" cap="none" strike="noStrike">
              <a:solidFill>
                <a:schemeClr val="dk1"/>
              </a:solidFill>
              <a:latin typeface="Arial"/>
              <a:ea typeface="Arial"/>
              <a:cs typeface="Arial"/>
              <a:sym typeface="Arial"/>
            </a:endParaRPr>
          </a:p>
          <a:p>
            <a:pPr indent="-190500" lvl="0" marL="812165" marR="0" rtl="0" algn="l">
              <a:lnSpc>
                <a:spcPct val="100000"/>
              </a:lnSpc>
              <a:spcBef>
                <a:spcPts val="2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812165" marR="0" rtl="0" algn="l">
              <a:lnSpc>
                <a:spcPct val="100000"/>
              </a:lnSpc>
              <a:spcBef>
                <a:spcPts val="2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Bao gồm 1 hoặc nhiều thành phần:</a:t>
            </a:r>
            <a:endParaRPr/>
          </a:p>
          <a:p>
            <a:pPr indent="-342900" lvl="1" marL="1269365" marR="0" rtl="0" algn="l">
              <a:spcBef>
                <a:spcPts val="2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Ký tự văn bản (Text characters)</a:t>
            </a:r>
            <a:endParaRPr/>
          </a:p>
          <a:p>
            <a:pPr indent="-342900" lvl="1" marL="1269365" marR="0" rtl="0" algn="l">
              <a:spcBef>
                <a:spcPts val="2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Các ký tự không in được:tab (\t), xuống dòng (\n), khoảng trắng, …</a:t>
            </a:r>
            <a:endParaRPr/>
          </a:p>
          <a:p>
            <a:pPr indent="-342900" lvl="1" marL="1269365" marR="0" rtl="0" algn="l">
              <a:spcBef>
                <a:spcPts val="2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Kí tự định dạng</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251460" y="248761"/>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Nhóm ký tự định dạng</a:t>
            </a:r>
            <a:endParaRPr/>
          </a:p>
        </p:txBody>
      </p:sp>
      <p:sp>
        <p:nvSpPr>
          <p:cNvPr id="175" name="Google Shape;175;p27"/>
          <p:cNvSpPr txBox="1"/>
          <p:nvPr>
            <p:ph idx="1" type="body"/>
          </p:nvPr>
        </p:nvSpPr>
        <p:spPr>
          <a:xfrm>
            <a:off x="251460" y="1371601"/>
            <a:ext cx="9387840" cy="5537359"/>
          </a:xfrm>
          <a:prstGeom prst="rect">
            <a:avLst/>
          </a:prstGeom>
          <a:noFill/>
          <a:ln>
            <a:noFill/>
          </a:ln>
        </p:spPr>
        <p:txBody>
          <a:bodyPr anchorCtr="0" anchor="t" bIns="45700" lIns="91425" spcFirstLastPara="1" rIns="91425" wrap="square" tIns="45700">
            <a:normAutofit/>
          </a:bodyPr>
          <a:lstStyle/>
          <a:p>
            <a:pPr indent="-342900" lvl="0" marL="354965" marR="5080" rtl="0" algn="l">
              <a:lnSpc>
                <a:spcPct val="107857"/>
              </a:lnSpc>
              <a:spcBef>
                <a:spcPts val="0"/>
              </a:spcBef>
              <a:spcAft>
                <a:spcPts val="0"/>
              </a:spcAft>
              <a:buClr>
                <a:schemeClr val="dk1"/>
              </a:buClr>
              <a:buSzPts val="2800"/>
              <a:buChar char="•"/>
            </a:pPr>
            <a:r>
              <a:rPr lang="en-US" sz="2800">
                <a:latin typeface="Calibri"/>
                <a:ea typeface="Calibri"/>
                <a:cs typeface="Calibri"/>
                <a:sym typeface="Calibri"/>
              </a:rPr>
              <a:t>Bắt đầu với </a:t>
            </a:r>
            <a:r>
              <a:rPr lang="en-US" sz="2800">
                <a:solidFill>
                  <a:srgbClr val="7030A0"/>
                </a:solidFill>
                <a:latin typeface="Calibri"/>
                <a:ea typeface="Calibri"/>
                <a:cs typeface="Calibri"/>
                <a:sym typeface="Calibri"/>
              </a:rPr>
              <a:t>%</a:t>
            </a:r>
            <a:r>
              <a:rPr lang="en-US" sz="2800">
                <a:latin typeface="Calibri"/>
                <a:ea typeface="Calibri"/>
                <a:cs typeface="Calibri"/>
                <a:sym typeface="Calibri"/>
              </a:rPr>
              <a:t> </a:t>
            </a:r>
            <a:endParaRPr/>
          </a:p>
          <a:p>
            <a:pPr indent="-342900" lvl="0" marL="354965" marR="5080" rtl="0" algn="l">
              <a:lnSpc>
                <a:spcPct val="107857"/>
              </a:lnSpc>
              <a:spcBef>
                <a:spcPts val="480"/>
              </a:spcBef>
              <a:spcAft>
                <a:spcPts val="0"/>
              </a:spcAft>
              <a:buClr>
                <a:schemeClr val="dk1"/>
              </a:buClr>
              <a:buSzPts val="2800"/>
              <a:buChar char="•"/>
            </a:pPr>
            <a:r>
              <a:rPr lang="en-US" sz="2800">
                <a:latin typeface="Calibri"/>
                <a:ea typeface="Calibri"/>
                <a:cs typeface="Calibri"/>
                <a:sym typeface="Calibri"/>
              </a:rPr>
              <a:t>Không được in ra mà được thay thế vào đó là 1 giá trị!</a:t>
            </a:r>
            <a:endParaRPr/>
          </a:p>
          <a:p>
            <a:pPr indent="-287654" lvl="1" marL="756285" rtl="0" algn="l">
              <a:lnSpc>
                <a:spcPct val="113958"/>
              </a:lnSpc>
              <a:spcBef>
                <a:spcPts val="240"/>
              </a:spcBef>
              <a:spcAft>
                <a:spcPts val="0"/>
              </a:spcAft>
              <a:buClr>
                <a:schemeClr val="dk1"/>
              </a:buClr>
              <a:buSzPts val="2400"/>
              <a:buChar char="–"/>
            </a:pPr>
            <a:r>
              <a:rPr lang="en-US" sz="2400">
                <a:latin typeface="Calibri"/>
                <a:ea typeface="Calibri"/>
                <a:cs typeface="Calibri"/>
                <a:sym typeface="Calibri"/>
              </a:rPr>
              <a:t>Ví dụ: </a:t>
            </a:r>
            <a:r>
              <a:rPr lang="en-US" sz="2400">
                <a:solidFill>
                  <a:srgbClr val="CC3200"/>
                </a:solidFill>
                <a:latin typeface="Calibri"/>
                <a:ea typeface="Calibri"/>
                <a:cs typeface="Calibri"/>
                <a:sym typeface="Calibri"/>
              </a:rPr>
              <a:t>%d </a:t>
            </a:r>
            <a:r>
              <a:rPr lang="en-US" sz="2400">
                <a:latin typeface="Calibri"/>
                <a:ea typeface="Calibri"/>
                <a:cs typeface="Calibri"/>
                <a:sym typeface="Calibri"/>
              </a:rPr>
              <a:t>chỉ ra giá trị thay thế là của 1 số nguyên được in ra dưới dạng </a:t>
            </a:r>
            <a:r>
              <a:rPr lang="en-US" sz="2400">
                <a:solidFill>
                  <a:srgbClr val="CC3200"/>
                </a:solidFill>
                <a:latin typeface="Calibri"/>
                <a:ea typeface="Calibri"/>
                <a:cs typeface="Calibri"/>
                <a:sym typeface="Calibri"/>
              </a:rPr>
              <a:t>thập phân</a:t>
            </a:r>
            <a:r>
              <a:rPr lang="en-US" sz="2400">
                <a:latin typeface="Calibri"/>
                <a:ea typeface="Calibri"/>
                <a:cs typeface="Calibri"/>
                <a:sym typeface="Calibri"/>
              </a:rPr>
              <a:t>.</a:t>
            </a:r>
            <a:endParaRPr>
              <a:latin typeface="Calibri"/>
              <a:ea typeface="Calibri"/>
              <a:cs typeface="Calibri"/>
              <a:sym typeface="Calibri"/>
            </a:endParaRPr>
          </a:p>
          <a:p>
            <a:pPr indent="-251459" lvl="0" marL="251459" rtl="0" algn="l">
              <a:lnSpc>
                <a:spcPct val="90000"/>
              </a:lnSpc>
              <a:spcBef>
                <a:spcPts val="1100"/>
              </a:spcBef>
              <a:spcAft>
                <a:spcPts val="0"/>
              </a:spcAft>
              <a:buClr>
                <a:schemeClr val="dk1"/>
              </a:buClr>
              <a:buSzPts val="3000"/>
              <a:buChar char="•"/>
            </a:pPr>
            <a:r>
              <a:rPr lang="en-US">
                <a:latin typeface="Calibri"/>
                <a:ea typeface="Calibri"/>
                <a:cs typeface="Calibri"/>
                <a:sym typeface="Calibri"/>
              </a:rPr>
              <a:t>Mỗi nhóm kí tự định dạng chỉ dùng cho 1kiểu dữ liệu”</a:t>
            </a:r>
            <a:endParaRPr/>
          </a:p>
          <a:p>
            <a:pPr indent="0" lvl="1" marL="502919" rtl="0" algn="l">
              <a:lnSpc>
                <a:spcPct val="90000"/>
              </a:lnSpc>
              <a:spcBef>
                <a:spcPts val="550"/>
              </a:spcBef>
              <a:spcAft>
                <a:spcPts val="0"/>
              </a:spcAft>
              <a:buClr>
                <a:schemeClr val="dk1"/>
              </a:buClr>
              <a:buSzPts val="2600"/>
              <a:buNone/>
            </a:pPr>
            <a:r>
              <a:rPr lang="en-US">
                <a:latin typeface="Calibri"/>
                <a:ea typeface="Calibri"/>
                <a:cs typeface="Calibri"/>
                <a:sym typeface="Calibri"/>
              </a:rPr>
              <a:t>Ví dụ:   %d dùng cho kiểu nguyên, %f dùng cho kiểu thực </a:t>
            </a:r>
            <a:endParaRPr/>
          </a:p>
          <a:p>
            <a:pPr indent="-251459" lvl="0" marL="251459" rtl="0" algn="l">
              <a:lnSpc>
                <a:spcPct val="90000"/>
              </a:lnSpc>
              <a:spcBef>
                <a:spcPts val="1100"/>
              </a:spcBef>
              <a:spcAft>
                <a:spcPts val="0"/>
              </a:spcAft>
              <a:buClr>
                <a:schemeClr val="dk1"/>
              </a:buClr>
              <a:buSzPts val="3000"/>
              <a:buChar char="•"/>
            </a:pPr>
            <a:r>
              <a:rPr lang="en-US">
                <a:latin typeface="Calibri"/>
                <a:ea typeface="Calibri"/>
                <a:cs typeface="Calibri"/>
                <a:sym typeface="Calibri"/>
              </a:rPr>
              <a:t>DS_tham_so phải phù hợp với các nhóm kí tự định dạng trong xau_dinh_dang về:</a:t>
            </a:r>
            <a:endParaRPr/>
          </a:p>
          <a:p>
            <a:pPr indent="-251460" lvl="1" marL="754380" rtl="0" algn="l">
              <a:lnSpc>
                <a:spcPct val="90000"/>
              </a:lnSpc>
              <a:spcBef>
                <a:spcPts val="550"/>
              </a:spcBef>
              <a:spcAft>
                <a:spcPts val="0"/>
              </a:spcAft>
              <a:buClr>
                <a:schemeClr val="dk1"/>
              </a:buClr>
              <a:buSzPts val="2600"/>
              <a:buChar char="•"/>
            </a:pPr>
            <a:r>
              <a:rPr lang="en-US">
                <a:latin typeface="Calibri"/>
                <a:ea typeface="Calibri"/>
                <a:cs typeface="Calibri"/>
                <a:sym typeface="Calibri"/>
              </a:rPr>
              <a:t>Số lượng; </a:t>
            </a:r>
            <a:endParaRPr/>
          </a:p>
          <a:p>
            <a:pPr indent="-251460" lvl="1" marL="754380" rtl="0" algn="l">
              <a:lnSpc>
                <a:spcPct val="90000"/>
              </a:lnSpc>
              <a:spcBef>
                <a:spcPts val="550"/>
              </a:spcBef>
              <a:spcAft>
                <a:spcPts val="0"/>
              </a:spcAft>
              <a:buClr>
                <a:schemeClr val="dk1"/>
              </a:buClr>
              <a:buSzPts val="2600"/>
              <a:buChar char="•"/>
            </a:pPr>
            <a:r>
              <a:rPr lang="en-US">
                <a:latin typeface="Calibri"/>
                <a:ea typeface="Calibri"/>
                <a:cs typeface="Calibri"/>
                <a:sym typeface="Calibri"/>
              </a:rPr>
              <a:t>Thứ tự </a:t>
            </a:r>
            <a:endParaRPr/>
          </a:p>
          <a:p>
            <a:pPr indent="-251460" lvl="1" marL="754380" rtl="0" algn="l">
              <a:lnSpc>
                <a:spcPct val="90000"/>
              </a:lnSpc>
              <a:spcBef>
                <a:spcPts val="550"/>
              </a:spcBef>
              <a:spcAft>
                <a:spcPts val="0"/>
              </a:spcAft>
              <a:buClr>
                <a:schemeClr val="dk1"/>
              </a:buClr>
              <a:buSzPts val="2600"/>
              <a:buChar char="•"/>
            </a:pPr>
            <a:r>
              <a:rPr lang="en-US">
                <a:latin typeface="Calibri"/>
                <a:ea typeface="Calibri"/>
                <a:cs typeface="Calibri"/>
                <a:sym typeface="Calibri"/>
              </a:rPr>
              <a:t>Kiểu dữ liệu;</a:t>
            </a:r>
            <a:endParaRPr/>
          </a:p>
        </p:txBody>
      </p:sp>
      <p:sp>
        <p:nvSpPr>
          <p:cNvPr id="176" name="Google Shape;176;p27"/>
          <p:cNvSpPr txBox="1"/>
          <p:nvPr/>
        </p:nvSpPr>
        <p:spPr>
          <a:xfrm>
            <a:off x="4107180" y="5130817"/>
            <a:ext cx="5532120" cy="1751249"/>
          </a:xfrm>
          <a:prstGeom prst="rect">
            <a:avLst/>
          </a:prstGeom>
          <a:noFill/>
          <a:ln cap="flat" cmpd="sng" w="9525">
            <a:solidFill>
              <a:srgbClr val="75720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996600"/>
              </a:buClr>
              <a:buSzPts val="3080"/>
              <a:buFont typeface="Arial"/>
              <a:buNone/>
            </a:pPr>
            <a:r>
              <a:rPr b="0" i="0" lang="en-US" sz="3080" u="none" cap="none" strike="noStrike">
                <a:solidFill>
                  <a:srgbClr val="996600"/>
                </a:solidFill>
                <a:latin typeface="Arial"/>
                <a:ea typeface="Arial"/>
                <a:cs typeface="Arial"/>
                <a:sym typeface="Arial"/>
              </a:rPr>
              <a:t>Nếu không phù hợp sẽ hiển thị ra kết quả không như ý</a:t>
            </a:r>
            <a:endParaRPr/>
          </a:p>
          <a:p>
            <a:pPr indent="0" lvl="0" marL="0" marR="0" rtl="0" algn="l">
              <a:spcBef>
                <a:spcPts val="154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printf(</a:t>
            </a:r>
            <a:r>
              <a:rPr b="0" i="0" lang="en-US" sz="3080" u="none" cap="none" strike="noStrike">
                <a:solidFill>
                  <a:srgbClr val="0033CC"/>
                </a:solidFill>
                <a:latin typeface="Arial"/>
                <a:ea typeface="Arial"/>
                <a:cs typeface="Arial"/>
                <a:sym typeface="Arial"/>
              </a:rPr>
              <a:t>”</a:t>
            </a:r>
            <a:r>
              <a:rPr b="0" i="0" lang="en-US" sz="3080" u="none" cap="none" strike="noStrike">
                <a:solidFill>
                  <a:schemeClr val="dk1"/>
                </a:solidFill>
                <a:latin typeface="Arial"/>
                <a:ea typeface="Arial"/>
                <a:cs typeface="Arial"/>
                <a:sym typeface="Arial"/>
              </a:rPr>
              <a:t> </a:t>
            </a:r>
            <a:r>
              <a:rPr b="0" i="0" lang="en-US" sz="3080" u="none" cap="none" strike="noStrike">
                <a:solidFill>
                  <a:srgbClr val="000066"/>
                </a:solidFill>
                <a:latin typeface="Arial"/>
                <a:ea typeface="Arial"/>
                <a:cs typeface="Arial"/>
                <a:sym typeface="Arial"/>
              </a:rPr>
              <a:t>%d </a:t>
            </a:r>
            <a:r>
              <a:rPr b="0" i="0" lang="en-US" sz="3080" u="none" cap="none" strike="noStrike">
                <a:solidFill>
                  <a:srgbClr val="0033CC"/>
                </a:solidFill>
                <a:latin typeface="Arial"/>
                <a:ea typeface="Arial"/>
                <a:cs typeface="Arial"/>
                <a:sym typeface="Arial"/>
              </a:rPr>
              <a:t>”</a:t>
            </a:r>
            <a:r>
              <a:rPr b="0" i="0" lang="en-US" sz="3080" u="none" cap="none" strike="noStrike">
                <a:solidFill>
                  <a:srgbClr val="000066"/>
                </a:solidFill>
                <a:latin typeface="Arial"/>
                <a:ea typeface="Arial"/>
                <a:cs typeface="Arial"/>
                <a:sym typeface="Arial"/>
              </a:rPr>
              <a:t>, 3.14);</a:t>
            </a:r>
            <a:r>
              <a:rPr b="0" i="0" lang="en-US" sz="3080" u="none" cap="none" strike="noStrike">
                <a:solidFill>
                  <a:srgbClr val="996600"/>
                </a:solidFill>
                <a:latin typeface="Arial"/>
                <a:ea typeface="Arial"/>
                <a:cs typeface="Arial"/>
                <a:sym typeface="Arial"/>
              </a:rPr>
              <a:t> →-31457</a:t>
            </a:r>
            <a:endParaRPr/>
          </a:p>
        </p:txBody>
      </p:sp>
      <p:sp>
        <p:nvSpPr>
          <p:cNvPr id="177" name="Google Shape;177;p27"/>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500"/>
                                        <p:tgtEl>
                                          <p:spTgt spid="17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ICT-PPT-template-hoi-thao-online">
  <a:themeElements>
    <a:clrScheme name="Chủ đề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