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0120C2-F058-4DC7-ADD9-2E15DC3ADCEF}">
  <a:tblStyle styleId="{360120C2-F058-4DC7-ADD9-2E15DC3ADCE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câu lệnh biên dịch file mã nguồn </a:t>
            </a:r>
            <a:r>
              <a:rPr lang="en-US" sz="1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sourcefile.c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→ file thực thi </a:t>
            </a:r>
            <a:r>
              <a:rPr lang="en-US" sz="1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outputfile </a:t>
            </a:r>
            <a:endParaRPr/>
          </a:p>
        </p:txBody>
      </p:sp>
      <p:sp>
        <p:nvSpPr>
          <p:cNvPr id="199" name="Google Shape;199;p10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is the list of topics that will be presented in this course.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Lệnh có thể trình bày trên cùng 1 dòng với lệnh for hoặc xuống dòng</a:t>
            </a:r>
            <a:endParaRPr/>
          </a:p>
        </p:txBody>
      </p:sp>
      <p:sp>
        <p:nvSpPr>
          <p:cNvPr id="188" name="Google Shape;188;p9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Bản chiếu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imes New Roman"/>
              <a:buNone/>
              <a:defRPr sz="6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40"/>
              <a:buNone/>
              <a:defRPr sz="264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sz="1979"/>
            </a:lvl3pPr>
            <a:lvl4pPr lvl="3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4pPr>
            <a:lvl5pPr lvl="4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5pPr>
            <a:lvl6pPr lvl="5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6pPr>
            <a:lvl7pPr lvl="6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7pPr>
            <a:lvl8pPr lvl="7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8pPr>
            <a:lvl9pPr lvl="8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4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ống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ội dung với Chú thích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Times New Roman"/>
              <a:buNone/>
              <a:defRPr sz="3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276130" y="518161"/>
            <a:ext cx="5092065" cy="6124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119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Char char="•"/>
              <a:defRPr sz="3520"/>
            </a:lvl1pPr>
            <a:lvl2pPr indent="-42418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3080"/>
              <a:buChar char="•"/>
              <a:defRPr sz="3080"/>
            </a:lvl2pPr>
            <a:lvl3pPr indent="-396239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Char char="•"/>
              <a:defRPr sz="2640"/>
            </a:lvl3pPr>
            <a:lvl4pPr indent="-3683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4pPr>
            <a:lvl5pPr indent="-3683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5pPr>
            <a:lvl6pPr indent="-3683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  <a:defRPr sz="154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̉nh với Chú thích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Times New Roman"/>
              <a:buNone/>
              <a:defRPr sz="3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/>
          <p:nvPr>
            <p:ph idx="2" type="pic"/>
          </p:nvPr>
        </p:nvSpPr>
        <p:spPr>
          <a:xfrm>
            <a:off x="4276130" y="518161"/>
            <a:ext cx="5092065" cy="6124364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  <a:defRPr sz="154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và Văn bản Dọc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 rot="5400000">
            <a:off x="2501371" y="32492"/>
            <a:ext cx="5055659" cy="867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Dọc và Văn bản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 rot="5400000">
            <a:off x="4989089" y="2622762"/>
            <a:ext cx="6586750" cy="2168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 rot="5400000">
            <a:off x="588539" y="516784"/>
            <a:ext cx="6586750" cy="638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824986" y="2959098"/>
            <a:ext cx="4408426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32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và Nội dung">
  <p:cSld name="Tiêu đề và Nội du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91515" y="1806364"/>
            <a:ext cx="8675370" cy="508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103745" y="6960078"/>
            <a:ext cx="22631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showMasterSp="0">
  <p:cSld name="1_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FF"/>
              </a:buClr>
              <a:buSzPts val="4400"/>
              <a:buFont typeface="Arial"/>
              <a:buNone/>
              <a:defRPr b="0" i="0" sz="44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84350" y="1797811"/>
            <a:ext cx="3584575" cy="5039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5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65FF"/>
              </a:buClr>
              <a:buSzPts val="2000"/>
              <a:buChar char="•"/>
              <a:defRPr b="0" i="0" sz="20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2418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32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Đầu trang của Phần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86277" y="1387162"/>
            <a:ext cx="8675370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86277" y="4899133"/>
            <a:ext cx="8675370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980"/>
              <a:buNone/>
              <a:defRPr sz="197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i Nội dung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91515" y="1845945"/>
            <a:ext cx="427482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5092065" y="1845945"/>
            <a:ext cx="427482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ép so sánh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1" sz="264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1" sz="1979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1" sz="264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1" sz="1979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ỉ Tiêu đề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237490" y="2018666"/>
            <a:ext cx="2982595" cy="4810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40"/>
              <a:buFont typeface="Times New Roman"/>
              <a:buNone/>
              <a:defRPr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  <a:defRPr b="0" i="0" sz="48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91515" y="1842347"/>
            <a:ext cx="8675370" cy="505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18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b="0" i="0" sz="30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240" lvl="1" marL="914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b="0" i="0" sz="26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4330" lvl="3" marL="1828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4329" lvl="4" marL="22860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4329" lvl="5" marL="27432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329" lvl="6" marL="3200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329" lvl="7" marL="3657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329" lvl="8" marL="4114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htt@it-hut.edu.v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1905000" y="1252731"/>
            <a:ext cx="7315199" cy="34271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 PROGRAMMING LANGUAGE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951646" y="4800600"/>
            <a:ext cx="5293362" cy="2021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Đỗ Quốc Huy</a:t>
            </a:r>
            <a:endParaRPr/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Bộ môn Khoa Học Máy Tính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huydq@soict.hust.edu.vn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-8965" y="232700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-8964" y="1676400"/>
            <a:ext cx="9838764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60" lvl="1" marL="7543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Theo chuẩn C89: </a:t>
            </a:r>
            <a:r>
              <a:rPr b="1" lang="en-US" sz="2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biến</a:t>
            </a:r>
            <a:r>
              <a:rPr b="1"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phải được khai báo trước khi sử dụng </a:t>
            </a:r>
            <a:r>
              <a:rPr b="1"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trong vòng 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990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i;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(i = 0; i &lt; n; i++)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for (int i = 0;  i &lt; n; i++)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Là cú pháp được giới thiệu trong chuẩn C99. 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Để sử dụng cách viết này cần bật chế độ C99 bằng cách truyền tham số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-std=c99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cho GCC.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VD </a:t>
            </a:r>
            <a:r>
              <a:rPr lang="en-US" sz="2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2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             gcc -std=c99 -o outputfile sourcefile.c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4343400" y="304800"/>
            <a:ext cx="2114298" cy="622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LƯU Ý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/>
          <p:nvPr/>
        </p:nvSpPr>
        <p:spPr>
          <a:xfrm>
            <a:off x="-8965" y="232700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4670550" y="1621760"/>
            <a:ext cx="5006850" cy="5277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32854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&lt;stdio.h&gt;  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328545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654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tong = 0, dem, sopt, sosau;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6540" marR="5080" rtl="0" algn="l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printf(“So phan tu trong day so:");  scanf("%d", &amp;sopt);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65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(dem = 0; dem &lt; sopt; dem++)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0380" marR="1594485" rtl="0" algn="l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scanf("%d", &amp;sosau);  tong += sosau;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654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6540" marR="8610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printf(“Tong la %d\n",tong); 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6540" marR="8610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588" lvl="0" marL="255588" marR="8610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4319587" y="326475"/>
            <a:ext cx="2038098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FF"/>
              </a:buClr>
              <a:buSzPts val="4400"/>
              <a:buFont typeface="Arial"/>
              <a:buNone/>
            </a:pPr>
            <a:r>
              <a:rPr lang="en-US"/>
              <a:t>Ví dụ 2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760412" y="1613909"/>
            <a:ext cx="3584575" cy="5883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>
                <a:solidFill>
                  <a:srgbClr val="002060"/>
                </a:solidFill>
              </a:rPr>
              <a:t>Đọc một tập số nguyên và in  tổng của chúng</a:t>
            </a:r>
            <a:endParaRPr sz="205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tổng = 0</a:t>
            </a:r>
            <a:endParaRPr/>
          </a:p>
          <a:p>
            <a:pPr indent="-12700" lvl="0" marL="127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đếm = 0</a:t>
            </a:r>
            <a:endParaRPr/>
          </a:p>
          <a:p>
            <a:pPr indent="-12700" lvl="0" marL="1270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input sốpt</a:t>
            </a:r>
            <a:endParaRPr/>
          </a:p>
          <a:p>
            <a:pPr indent="-121284" lvl="0" marL="251459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65FF"/>
              </a:buClr>
              <a:buSzPts val="2050"/>
              <a:buNone/>
            </a:pPr>
            <a:r>
              <a:t/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while	(đếm &lt; sốpt) 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{</a:t>
            </a:r>
            <a:endParaRPr/>
          </a:p>
          <a:p>
            <a:pPr indent="-342900" lvl="0" marL="384175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input sốsau</a:t>
            </a:r>
            <a:endParaRPr/>
          </a:p>
          <a:p>
            <a:pPr indent="-342900" lvl="0" marL="384175" marR="940435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cộng sốsau vào tổng  </a:t>
            </a:r>
            <a:endParaRPr>
              <a:solidFill>
                <a:srgbClr val="000000"/>
              </a:solidFill>
            </a:endParaRPr>
          </a:p>
          <a:p>
            <a:pPr indent="-342900" lvl="0" marL="384175" marR="940435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thêm 1 vào đếm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}</a:t>
            </a:r>
            <a:endParaRPr/>
          </a:p>
          <a:p>
            <a:pPr indent="-121284" lvl="0" marL="251459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65FF"/>
              </a:buClr>
              <a:buSzPts val="2050"/>
              <a:buNone/>
            </a:pPr>
            <a:r>
              <a:t/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output tổng</a:t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609600" y="1524000"/>
            <a:ext cx="3886200" cy="5486400"/>
          </a:xfrm>
          <a:custGeom>
            <a:rect b="b" l="l" r="r" t="t"/>
            <a:pathLst>
              <a:path extrusionOk="0" h="5486400" w="3886200">
                <a:moveTo>
                  <a:pt x="0" y="0"/>
                </a:moveTo>
                <a:lnTo>
                  <a:pt x="0" y="5486399"/>
                </a:lnTo>
                <a:lnTo>
                  <a:pt x="3886199" y="5486399"/>
                </a:lnTo>
                <a:lnTo>
                  <a:pt x="38861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-8965" y="232700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596" y="1430193"/>
            <a:ext cx="8823703" cy="481820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>
            <p:ph type="title"/>
          </p:nvPr>
        </p:nvSpPr>
        <p:spPr>
          <a:xfrm>
            <a:off x="281485" y="116851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73"/>
              <a:buFont typeface="Times New Roman"/>
              <a:buNone/>
            </a:pPr>
            <a:r>
              <a:rPr lang="en-US"/>
              <a:t>Tìm các số nguyên lẻ nhỏ hơn 100     (1) </a:t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335280" y="1313007"/>
            <a:ext cx="9555480" cy="502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640"/>
              <a:buFont typeface="Arial"/>
              <a:buNone/>
            </a:pPr>
            <a:r>
              <a:t/>
            </a:r>
            <a:endParaRPr sz="2640">
              <a:solidFill>
                <a:srgbClr val="22007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 rotWithShape="1">
          <a:blip r:embed="rId4">
            <a:alphaModFix/>
          </a:blip>
          <a:srcRect b="2702" l="0" r="0" t="0"/>
          <a:stretch/>
        </p:blipFill>
        <p:spPr>
          <a:xfrm>
            <a:off x="4585944" y="5105400"/>
            <a:ext cx="4721860" cy="100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/>
          <p:nvPr/>
        </p:nvSpPr>
        <p:spPr>
          <a:xfrm>
            <a:off x="0" y="393144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1"/>
          <p:cNvSpPr txBox="1"/>
          <p:nvPr>
            <p:ph type="title"/>
          </p:nvPr>
        </p:nvSpPr>
        <p:spPr>
          <a:xfrm>
            <a:off x="251460" y="248761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73"/>
              <a:buFont typeface="Times New Roman"/>
              <a:buNone/>
            </a:pPr>
            <a:r>
              <a:rPr lang="en-US"/>
              <a:t>Tìm các số nguyên lẻ nhỏ hơn 100     (2)</a:t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251460" y="1726024"/>
            <a:ext cx="9555480" cy="502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640"/>
              <a:buFont typeface="Arial"/>
              <a:buNone/>
            </a:pPr>
            <a:r>
              <a:t/>
            </a:r>
            <a:endParaRPr sz="2640">
              <a:solidFill>
                <a:srgbClr val="22007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54239"/>
            <a:ext cx="8510401" cy="4389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 rotWithShape="1">
          <a:blip r:embed="rId4">
            <a:alphaModFix/>
          </a:blip>
          <a:srcRect b="7058" l="0" r="0" t="1"/>
          <a:stretch/>
        </p:blipFill>
        <p:spPr>
          <a:xfrm>
            <a:off x="3695515" y="5158709"/>
            <a:ext cx="5995332" cy="121275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251460" y="1242739"/>
            <a:ext cx="5715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 2: Biến điều khiển giảm dần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/>
        </p:nvSpPr>
        <p:spPr>
          <a:xfrm>
            <a:off x="0" y="393144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 txBox="1"/>
          <p:nvPr>
            <p:ph type="title"/>
          </p:nvPr>
        </p:nvSpPr>
        <p:spPr>
          <a:xfrm>
            <a:off x="251460" y="248761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Nhập n và tính n!</a:t>
            </a: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251460" y="1203960"/>
            <a:ext cx="9555480" cy="502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640"/>
              <a:buFont typeface="Arial"/>
              <a:buNone/>
            </a:pPr>
            <a:r>
              <a:t/>
            </a:r>
            <a:endParaRPr sz="2640">
              <a:solidFill>
                <a:srgbClr val="22007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486" l="0" r="0" t="2619"/>
          <a:stretch/>
        </p:blipFill>
        <p:spPr>
          <a:xfrm>
            <a:off x="392206" y="1287780"/>
            <a:ext cx="7025640" cy="4530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9678" y="5036398"/>
            <a:ext cx="397962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/>
          <p:nvPr/>
        </p:nvSpPr>
        <p:spPr>
          <a:xfrm>
            <a:off x="0" y="393144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3"/>
          <p:cNvSpPr txBox="1"/>
          <p:nvPr>
            <p:ph type="title"/>
          </p:nvPr>
        </p:nvSpPr>
        <p:spPr>
          <a:xfrm>
            <a:off x="251460" y="248761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73"/>
              <a:buFont typeface="Times New Roman"/>
              <a:buNone/>
            </a:pPr>
            <a:r>
              <a:rPr lang="en-US"/>
              <a:t>Nhập n và tính tổng S = 1+1/2+..+1/n</a:t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251460" y="1287780"/>
            <a:ext cx="9555480" cy="502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640"/>
              <a:buFont typeface="Arial"/>
              <a:buNone/>
            </a:pPr>
            <a:r>
              <a:t/>
            </a:r>
            <a:endParaRPr sz="2640">
              <a:solidFill>
                <a:srgbClr val="22007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3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89" y="1301226"/>
            <a:ext cx="7030953" cy="487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 rotWithShape="1">
          <a:blip r:embed="rId4">
            <a:alphaModFix/>
          </a:blip>
          <a:srcRect b="0" l="0" r="0" t="18750"/>
          <a:stretch/>
        </p:blipFill>
        <p:spPr>
          <a:xfrm>
            <a:off x="5635711" y="5495165"/>
            <a:ext cx="4084320" cy="79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/>
          <p:nvPr/>
        </p:nvSpPr>
        <p:spPr>
          <a:xfrm>
            <a:off x="0" y="393144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4"/>
          <p:cNvSpPr txBox="1"/>
          <p:nvPr>
            <p:ph type="title"/>
          </p:nvPr>
        </p:nvSpPr>
        <p:spPr>
          <a:xfrm>
            <a:off x="251460" y="248761"/>
            <a:ext cx="955548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Times New Roman"/>
              <a:buNone/>
            </a:pPr>
            <a:r>
              <a:rPr lang="en-US" sz="3520"/>
              <a:t>Tìm số 3 chữ số thỏa mãn abc=a</a:t>
            </a:r>
            <a:r>
              <a:rPr baseline="30000" lang="en-US" sz="3520"/>
              <a:t>3</a:t>
            </a:r>
            <a:r>
              <a:rPr lang="en-US" sz="3520"/>
              <a:t>+b</a:t>
            </a:r>
            <a:r>
              <a:rPr baseline="30000" lang="en-US" sz="3520"/>
              <a:t>3</a:t>
            </a:r>
            <a:r>
              <a:rPr lang="en-US" sz="3520"/>
              <a:t>+c</a:t>
            </a:r>
            <a:r>
              <a:rPr baseline="30000" lang="en-US" sz="3520"/>
              <a:t>3</a:t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251460" y="1371600"/>
            <a:ext cx="9555480" cy="53644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22007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4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7" name="Google Shape;267;p34"/>
          <p:cNvPicPr preferRelativeResize="0"/>
          <p:nvPr/>
        </p:nvPicPr>
        <p:blipFill rotWithShape="1">
          <a:blip r:embed="rId3">
            <a:alphaModFix/>
          </a:blip>
          <a:srcRect b="0" l="0" r="11290" t="11290"/>
          <a:stretch/>
        </p:blipFill>
        <p:spPr>
          <a:xfrm>
            <a:off x="8127062" y="2795860"/>
            <a:ext cx="1257980" cy="251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" y="1524000"/>
            <a:ext cx="724796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/>
          <p:nvPr/>
        </p:nvSpPr>
        <p:spPr>
          <a:xfrm>
            <a:off x="0" y="393144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5"/>
          <p:cNvSpPr txBox="1"/>
          <p:nvPr>
            <p:ph type="title"/>
          </p:nvPr>
        </p:nvSpPr>
        <p:spPr>
          <a:xfrm>
            <a:off x="251460" y="248761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Times New Roman"/>
              <a:buNone/>
            </a:pPr>
            <a:r>
              <a:rPr lang="en-US" sz="3520"/>
              <a:t>Tìm số 3 chữ số thỏa mãn abc=a</a:t>
            </a:r>
            <a:r>
              <a:rPr baseline="30000" lang="en-US" sz="3520"/>
              <a:t>3</a:t>
            </a:r>
            <a:r>
              <a:rPr lang="en-US" sz="3520"/>
              <a:t>+b</a:t>
            </a:r>
            <a:r>
              <a:rPr baseline="30000" lang="en-US" sz="3520"/>
              <a:t>3</a:t>
            </a:r>
            <a:r>
              <a:rPr lang="en-US" sz="3520"/>
              <a:t>+c</a:t>
            </a:r>
            <a:r>
              <a:rPr baseline="30000" lang="en-US" sz="3520"/>
              <a:t>3 	</a:t>
            </a:r>
            <a:r>
              <a:rPr lang="en-US" sz="3520"/>
              <a:t>(2)</a:t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251460" y="1203960"/>
            <a:ext cx="9555480" cy="544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640"/>
              <a:buFont typeface="Arial"/>
              <a:buNone/>
            </a:pPr>
            <a:r>
              <a:t/>
            </a:r>
            <a:endParaRPr sz="2640">
              <a:solidFill>
                <a:srgbClr val="22007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3">
            <a:alphaModFix/>
          </a:blip>
          <a:srcRect b="0" l="0" r="11290" t="11290"/>
          <a:stretch/>
        </p:blipFill>
        <p:spPr>
          <a:xfrm>
            <a:off x="8908318" y="4114800"/>
            <a:ext cx="728539" cy="145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422" y="1319156"/>
            <a:ext cx="844581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/>
          <p:nvPr/>
        </p:nvSpPr>
        <p:spPr>
          <a:xfrm>
            <a:off x="0" y="393144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6"/>
          <p:cNvSpPr txBox="1"/>
          <p:nvPr>
            <p:ph type="title"/>
          </p:nvPr>
        </p:nvSpPr>
        <p:spPr>
          <a:xfrm>
            <a:off x="251460" y="248761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Chú ý</a:t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502920" y="1203960"/>
            <a:ext cx="896874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3959"/>
              <a:buFont typeface="Arial"/>
              <a:buNone/>
            </a:pPr>
            <a:r>
              <a:rPr lang="en-US" sz="3959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Không nhất thiết phải có đầy đủ các thành phần trong vòng lặp for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02920" y="3048001"/>
            <a:ext cx="9136380" cy="341112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VD: Đếm số ký tự nhập vào từ bàn phím, sử dụng 2 hàm sau: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1" lang="en-US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1" lang="en-US" sz="28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getchar()</a:t>
            </a:r>
            <a:r>
              <a:rPr lang="en-US" sz="28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đọc ký tự từ vùng đệm bàn phím.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Clr>
                <a:srgbClr val="220076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Nếu vùng đệm rỗng, đợi người dùng gõ dãy ký tự (</a:t>
            </a:r>
            <a:r>
              <a:rPr i="1" lang="en-US" sz="280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cho tới khi ấn phím Enter</a:t>
            </a:r>
            <a:r>
              <a:rPr lang="en-US" sz="280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), sẽ trả về ký tự đầu</a:t>
            </a:r>
            <a:endParaRPr sz="2800">
              <a:solidFill>
                <a:srgbClr val="2200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rPr b="1" i="1" lang="en-US" sz="28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putchar</a:t>
            </a:r>
            <a:r>
              <a:rPr i="1" lang="en-US" sz="28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i="1" lang="en-US" sz="28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c)</a:t>
            </a:r>
            <a:r>
              <a:rPr lang="en-US" sz="28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đưa ký tự ra màn hình</a:t>
            </a:r>
            <a:endParaRPr sz="2800">
              <a:solidFill>
                <a:srgbClr val="2200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/>
          <p:nvPr/>
        </p:nvSpPr>
        <p:spPr>
          <a:xfrm>
            <a:off x="0" y="304904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7"/>
          <p:cNvSpPr txBox="1"/>
          <p:nvPr>
            <p:ph type="title"/>
          </p:nvPr>
        </p:nvSpPr>
        <p:spPr>
          <a:xfrm>
            <a:off x="229048" y="168604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Chú ý</a:t>
            </a: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251460" y="1203960"/>
            <a:ext cx="5951220" cy="6454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Arial"/>
              <a:buAutoNum type="arabicPeriod"/>
            </a:pPr>
            <a:r>
              <a:rPr lang="en-US" sz="264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Biểu thức khởi tạo</a:t>
            </a:r>
            <a:endParaRPr sz="2640">
              <a:solidFill>
                <a:srgbClr val="2200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marR="0" rtl="0" algn="l">
              <a:spcBef>
                <a:spcPts val="792"/>
              </a:spcBef>
              <a:spcAft>
                <a:spcPts val="0"/>
              </a:spcAft>
              <a:buClr>
                <a:srgbClr val="0000CC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 c; </a:t>
            </a:r>
            <a:r>
              <a:rPr b="0" i="0" lang="en-US" sz="264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 i=0;</a:t>
            </a:r>
            <a:endParaRPr/>
          </a:p>
          <a:p>
            <a:pPr indent="-533400" lvl="1" marL="990600" marR="0" rtl="0" algn="l">
              <a:spcBef>
                <a:spcPts val="264"/>
              </a:spcBef>
              <a:spcAft>
                <a:spcPts val="0"/>
              </a:spcAft>
              <a:buClr>
                <a:srgbClr val="0000CC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( ; (c=</a:t>
            </a:r>
            <a:r>
              <a:rPr b="0" i="0" lang="en-US" sz="264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getchar</a:t>
            </a: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())! = '\n’ ; i++)</a:t>
            </a:r>
            <a:endParaRPr/>
          </a:p>
          <a:p>
            <a:pPr indent="-533400" lvl="1" marL="990600" marR="0" rtl="0" algn="l">
              <a:spcBef>
                <a:spcPts val="264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64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putchar</a:t>
            </a: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(c);</a:t>
            </a:r>
            <a:endParaRPr b="0" i="0" sz="2640" u="none" cap="none" strike="noStrike">
              <a:solidFill>
                <a:srgbClr val="2200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rgbClr val="0000CC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(“\nSo ky tu: %d”,i);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Arial"/>
              <a:buAutoNum type="arabicPeriod"/>
            </a:pPr>
            <a:r>
              <a:rPr lang="en-US" sz="264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Biểu thức điều khiển</a:t>
            </a:r>
            <a:endParaRPr sz="2640">
              <a:solidFill>
                <a:srgbClr val="2200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marR="0" rtl="0" algn="l">
              <a:lnSpc>
                <a:spcPct val="80000"/>
              </a:lnSpc>
              <a:spcBef>
                <a:spcPts val="792"/>
              </a:spcBef>
              <a:spcAft>
                <a:spcPts val="0"/>
              </a:spcAft>
              <a:buClr>
                <a:srgbClr val="0000CC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(i=0 ; ; c=</a:t>
            </a:r>
            <a:r>
              <a:rPr b="0" i="0" lang="en-US" sz="264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getchar</a:t>
            </a: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(), i++)</a:t>
            </a:r>
            <a:endParaRPr/>
          </a:p>
          <a:p>
            <a:pPr indent="-533400" lvl="1" marL="990600" marR="0" rtl="0" algn="l">
              <a:lnSpc>
                <a:spcPct val="80000"/>
              </a:lnSpc>
              <a:spcBef>
                <a:spcPts val="792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64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(c==‘\n’) </a:t>
            </a:r>
            <a:r>
              <a:rPr b="0" i="0" lang="en-US" sz="264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-533400" lvl="1" marL="990600" marR="0" rtl="0" algn="l">
              <a:lnSpc>
                <a:spcPct val="80000"/>
              </a:lnSpc>
              <a:spcBef>
                <a:spcPts val="792"/>
              </a:spcBef>
              <a:spcAft>
                <a:spcPts val="0"/>
              </a:spcAft>
              <a:buClr>
                <a:srgbClr val="0000CC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(“\nSo ky tu: %d”,i);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1056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Arial"/>
              <a:buAutoNum type="arabicPeriod"/>
            </a:pPr>
            <a:r>
              <a:rPr lang="en-US" sz="264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Thân vòng lặp</a:t>
            </a:r>
            <a:endParaRPr sz="2640">
              <a:solidFill>
                <a:srgbClr val="2200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marR="0" rtl="0" algn="l">
              <a:lnSpc>
                <a:spcPct val="80000"/>
              </a:lnSpc>
              <a:spcBef>
                <a:spcPts val="792"/>
              </a:spcBef>
              <a:spcAft>
                <a:spcPts val="0"/>
              </a:spcAft>
              <a:buClr>
                <a:srgbClr val="0000CC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(i=0 ; </a:t>
            </a:r>
            <a:r>
              <a:rPr b="0" i="0" lang="en-US" sz="264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getchar</a:t>
            </a: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() != ‘\n’; i++);</a:t>
            </a:r>
            <a:endParaRPr/>
          </a:p>
          <a:p>
            <a:pPr indent="-533400" lvl="1" marL="990600" marR="0" rtl="0" algn="l">
              <a:lnSpc>
                <a:spcPct val="80000"/>
              </a:lnSpc>
              <a:spcBef>
                <a:spcPts val="792"/>
              </a:spcBef>
              <a:spcAft>
                <a:spcPts val="0"/>
              </a:spcAft>
              <a:buClr>
                <a:srgbClr val="0000CC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b="0" i="0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(“\nSo ky tu: %d”,i);</a:t>
            </a:r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6454140" y="1539240"/>
            <a:ext cx="2766060" cy="1392432"/>
          </a:xfrm>
          <a:prstGeom prst="rect">
            <a:avLst/>
          </a:prstGeom>
          <a:solidFill>
            <a:srgbClr val="C9E4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  <a:endParaRPr/>
          </a:p>
          <a:p>
            <a:pPr indent="0" lvl="0" marL="0" marR="0" rtl="0" algn="l">
              <a:spcBef>
                <a:spcPts val="264"/>
              </a:spcBef>
              <a:spcAft>
                <a:spcPts val="0"/>
              </a:spcAft>
              <a:buNone/>
            </a:pPr>
            <a:r>
              <a:rPr lang="en-US" sz="2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  <a:endParaRPr/>
          </a:p>
          <a:p>
            <a:pPr indent="0" lvl="0" marL="0" marR="0" rtl="0" algn="l">
              <a:spcBef>
                <a:spcPts val="264"/>
              </a:spcBef>
              <a:spcAft>
                <a:spcPts val="0"/>
              </a:spcAft>
              <a:buNone/>
            </a:pPr>
            <a:r>
              <a:rPr lang="en-US" sz="2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ky tu: 11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6454140" y="3903383"/>
            <a:ext cx="2766060" cy="1392432"/>
          </a:xfrm>
          <a:prstGeom prst="rect">
            <a:avLst/>
          </a:prstGeom>
          <a:solidFill>
            <a:srgbClr val="C9E4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  <a:endParaRPr/>
          </a:p>
          <a:p>
            <a:pPr indent="0" lvl="0" marL="0" marR="0" rtl="0" algn="l">
              <a:spcBef>
                <a:spcPts val="264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64"/>
              </a:spcBef>
              <a:spcAft>
                <a:spcPts val="0"/>
              </a:spcAft>
              <a:buNone/>
            </a:pPr>
            <a:r>
              <a:rPr lang="en-US" sz="2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ky tu: 12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6454140" y="5755560"/>
            <a:ext cx="2766060" cy="945515"/>
          </a:xfrm>
          <a:prstGeom prst="rect">
            <a:avLst/>
          </a:prstGeom>
          <a:solidFill>
            <a:srgbClr val="C9E4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  <a:endParaRPr/>
          </a:p>
          <a:p>
            <a:pPr indent="0" lvl="0" marL="0" marR="0" rtl="0" algn="l">
              <a:spcBef>
                <a:spcPts val="264"/>
              </a:spcBef>
              <a:spcAft>
                <a:spcPts val="0"/>
              </a:spcAft>
              <a:buNone/>
            </a:pPr>
            <a:r>
              <a:rPr lang="en-US" sz="2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ky tu: 11</a:t>
            </a:r>
            <a:endParaRPr/>
          </a:p>
        </p:txBody>
      </p:sp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2563333" y="637804"/>
            <a:ext cx="6236207" cy="3431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 KHIỂN LẶP (1)</a:t>
            </a:r>
            <a:endParaRPr b="0" i="0" sz="5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241038" y="4365750"/>
            <a:ext cx="4683762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huydq@soict.hust.edu.vn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/>
          <p:nvPr/>
        </p:nvSpPr>
        <p:spPr>
          <a:xfrm>
            <a:off x="0" y="325408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8"/>
          <p:cNvSpPr txBox="1"/>
          <p:nvPr>
            <p:ph type="title"/>
          </p:nvPr>
        </p:nvSpPr>
        <p:spPr>
          <a:xfrm>
            <a:off x="3072847" y="319034"/>
            <a:ext cx="3846829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Lỗi thường gặp</a:t>
            </a: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1524000" y="1530981"/>
            <a:ext cx="4724400" cy="1524000"/>
          </a:xfrm>
          <a:custGeom>
            <a:rect b="b" l="l" r="r" t="t"/>
            <a:pathLst>
              <a:path extrusionOk="0" h="1524000" w="4724400">
                <a:moveTo>
                  <a:pt x="0" y="0"/>
                </a:moveTo>
                <a:lnTo>
                  <a:pt x="0" y="1523999"/>
                </a:lnTo>
                <a:lnTo>
                  <a:pt x="4724399" y="1523999"/>
                </a:lnTo>
                <a:lnTo>
                  <a:pt x="47243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1942591" y="1497858"/>
            <a:ext cx="2836545" cy="149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(dem=0; dem&lt;sopt; 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6540" marR="128270" rtl="0" algn="l">
              <a:lnSpc>
                <a:spcPct val="1206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scanf("%d", &amp;sosau);  tong += sosau;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1568824" y="3475566"/>
            <a:ext cx="4724400" cy="1524000"/>
          </a:xfrm>
          <a:custGeom>
            <a:rect b="b" l="l" r="r" t="t"/>
            <a:pathLst>
              <a:path extrusionOk="0" h="1524000" w="4724400">
                <a:moveTo>
                  <a:pt x="0" y="0"/>
                </a:moveTo>
                <a:lnTo>
                  <a:pt x="0" y="1523999"/>
                </a:lnTo>
                <a:lnTo>
                  <a:pt x="4724399" y="1523999"/>
                </a:lnTo>
                <a:lnTo>
                  <a:pt x="47243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1987415" y="3442442"/>
            <a:ext cx="3568065" cy="149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(dem=0; dem&lt;sopt; dem++);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6540" marR="859789" rtl="0" algn="l">
              <a:lnSpc>
                <a:spcPct val="1206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scanf("%d", &amp;sosau);  tong += sosau;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1524000" y="5486400"/>
            <a:ext cx="4724400" cy="1524000"/>
          </a:xfrm>
          <a:custGeom>
            <a:rect b="b" l="l" r="r" t="t"/>
            <a:pathLst>
              <a:path extrusionOk="0" h="1524000" w="4724400">
                <a:moveTo>
                  <a:pt x="0" y="0"/>
                </a:moveTo>
                <a:lnTo>
                  <a:pt x="0" y="1523999"/>
                </a:lnTo>
                <a:lnTo>
                  <a:pt x="4724399" y="1523999"/>
                </a:lnTo>
                <a:lnTo>
                  <a:pt x="47243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1942591" y="5453276"/>
            <a:ext cx="3446145" cy="610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(dem=0, dem&lt;sopt, dem++)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2186431" y="6038491"/>
            <a:ext cx="2468880" cy="614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scanf("%d", &amp;sosau);  tong += sosau;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1942591" y="6677657"/>
            <a:ext cx="1473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4599432" y="1764153"/>
            <a:ext cx="3858895" cy="909955"/>
          </a:xfrm>
          <a:custGeom>
            <a:rect b="b" l="l" r="r" t="t"/>
            <a:pathLst>
              <a:path extrusionOk="0" h="909954" w="3858895">
                <a:moveTo>
                  <a:pt x="3858768" y="783336"/>
                </a:moveTo>
                <a:lnTo>
                  <a:pt x="3858768" y="274320"/>
                </a:lnTo>
                <a:lnTo>
                  <a:pt x="3854137" y="257104"/>
                </a:lnTo>
                <a:lnTo>
                  <a:pt x="3818905" y="224980"/>
                </a:lnTo>
                <a:lnTo>
                  <a:pt x="3753067" y="196920"/>
                </a:lnTo>
                <a:lnTo>
                  <a:pt x="3710178" y="184785"/>
                </a:lnTo>
                <a:lnTo>
                  <a:pt x="3661447" y="174109"/>
                </a:lnTo>
                <a:lnTo>
                  <a:pt x="3607477" y="165043"/>
                </a:lnTo>
                <a:lnTo>
                  <a:pt x="3548872" y="157734"/>
                </a:lnTo>
                <a:lnTo>
                  <a:pt x="3486234" y="152329"/>
                </a:lnTo>
                <a:lnTo>
                  <a:pt x="3420168" y="148978"/>
                </a:lnTo>
                <a:lnTo>
                  <a:pt x="3351276" y="147828"/>
                </a:lnTo>
                <a:lnTo>
                  <a:pt x="1318260" y="147828"/>
                </a:lnTo>
                <a:lnTo>
                  <a:pt x="1249367" y="148978"/>
                </a:lnTo>
                <a:lnTo>
                  <a:pt x="1183301" y="152329"/>
                </a:lnTo>
                <a:lnTo>
                  <a:pt x="1120663" y="157734"/>
                </a:lnTo>
                <a:lnTo>
                  <a:pt x="1062058" y="165043"/>
                </a:lnTo>
                <a:lnTo>
                  <a:pt x="1008088" y="174109"/>
                </a:lnTo>
                <a:lnTo>
                  <a:pt x="959358" y="184785"/>
                </a:lnTo>
                <a:lnTo>
                  <a:pt x="916469" y="196920"/>
                </a:lnTo>
                <a:lnTo>
                  <a:pt x="880025" y="210368"/>
                </a:lnTo>
                <a:lnTo>
                  <a:pt x="828886" y="240608"/>
                </a:lnTo>
                <a:lnTo>
                  <a:pt x="810768" y="274320"/>
                </a:lnTo>
                <a:lnTo>
                  <a:pt x="0" y="0"/>
                </a:lnTo>
                <a:lnTo>
                  <a:pt x="810768" y="464820"/>
                </a:lnTo>
                <a:lnTo>
                  <a:pt x="810768" y="783336"/>
                </a:lnTo>
                <a:lnTo>
                  <a:pt x="815398" y="800551"/>
                </a:lnTo>
                <a:lnTo>
                  <a:pt x="850630" y="832675"/>
                </a:lnTo>
                <a:lnTo>
                  <a:pt x="916469" y="860735"/>
                </a:lnTo>
                <a:lnTo>
                  <a:pt x="959358" y="872871"/>
                </a:lnTo>
                <a:lnTo>
                  <a:pt x="1008088" y="883546"/>
                </a:lnTo>
                <a:lnTo>
                  <a:pt x="1062058" y="892612"/>
                </a:lnTo>
                <a:lnTo>
                  <a:pt x="1120663" y="899922"/>
                </a:lnTo>
                <a:lnTo>
                  <a:pt x="1183301" y="905326"/>
                </a:lnTo>
                <a:lnTo>
                  <a:pt x="1249367" y="908677"/>
                </a:lnTo>
                <a:lnTo>
                  <a:pt x="1318260" y="909828"/>
                </a:lnTo>
                <a:lnTo>
                  <a:pt x="3351276" y="909828"/>
                </a:lnTo>
                <a:lnTo>
                  <a:pt x="3420168" y="908677"/>
                </a:lnTo>
                <a:lnTo>
                  <a:pt x="3486234" y="905326"/>
                </a:lnTo>
                <a:lnTo>
                  <a:pt x="3548872" y="899922"/>
                </a:lnTo>
                <a:lnTo>
                  <a:pt x="3607477" y="892612"/>
                </a:lnTo>
                <a:lnTo>
                  <a:pt x="3661447" y="883546"/>
                </a:lnTo>
                <a:lnTo>
                  <a:pt x="3710178" y="872871"/>
                </a:lnTo>
                <a:lnTo>
                  <a:pt x="3753067" y="860735"/>
                </a:lnTo>
                <a:lnTo>
                  <a:pt x="3789510" y="847287"/>
                </a:lnTo>
                <a:lnTo>
                  <a:pt x="3840649" y="817047"/>
                </a:lnTo>
                <a:lnTo>
                  <a:pt x="3854137" y="800551"/>
                </a:lnTo>
                <a:lnTo>
                  <a:pt x="3858768" y="783336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4599432" y="1764153"/>
            <a:ext cx="3858895" cy="909955"/>
          </a:xfrm>
          <a:custGeom>
            <a:rect b="b" l="l" r="r" t="t"/>
            <a:pathLst>
              <a:path extrusionOk="0" h="909954" w="3858895">
                <a:moveTo>
                  <a:pt x="1318259" y="147827"/>
                </a:moveTo>
                <a:lnTo>
                  <a:pt x="1249367" y="148978"/>
                </a:lnTo>
                <a:lnTo>
                  <a:pt x="1183301" y="152329"/>
                </a:lnTo>
                <a:lnTo>
                  <a:pt x="1120663" y="157733"/>
                </a:lnTo>
                <a:lnTo>
                  <a:pt x="1062058" y="165043"/>
                </a:lnTo>
                <a:lnTo>
                  <a:pt x="1008088" y="174109"/>
                </a:lnTo>
                <a:lnTo>
                  <a:pt x="959357" y="184784"/>
                </a:lnTo>
                <a:lnTo>
                  <a:pt x="916469" y="196920"/>
                </a:lnTo>
                <a:lnTo>
                  <a:pt x="880025" y="210368"/>
                </a:lnTo>
                <a:lnTo>
                  <a:pt x="828886" y="240608"/>
                </a:lnTo>
                <a:lnTo>
                  <a:pt x="810767" y="274319"/>
                </a:lnTo>
                <a:lnTo>
                  <a:pt x="0" y="0"/>
                </a:lnTo>
                <a:lnTo>
                  <a:pt x="810767" y="464819"/>
                </a:lnTo>
                <a:lnTo>
                  <a:pt x="810767" y="783335"/>
                </a:lnTo>
                <a:lnTo>
                  <a:pt x="815398" y="800551"/>
                </a:lnTo>
                <a:lnTo>
                  <a:pt x="850630" y="832675"/>
                </a:lnTo>
                <a:lnTo>
                  <a:pt x="916469" y="860735"/>
                </a:lnTo>
                <a:lnTo>
                  <a:pt x="959357" y="872870"/>
                </a:lnTo>
                <a:lnTo>
                  <a:pt x="1008088" y="883546"/>
                </a:lnTo>
                <a:lnTo>
                  <a:pt x="1062058" y="892612"/>
                </a:lnTo>
                <a:lnTo>
                  <a:pt x="1120663" y="899921"/>
                </a:lnTo>
                <a:lnTo>
                  <a:pt x="1183301" y="905326"/>
                </a:lnTo>
                <a:lnTo>
                  <a:pt x="1249367" y="908677"/>
                </a:lnTo>
                <a:lnTo>
                  <a:pt x="1318259" y="909827"/>
                </a:lnTo>
                <a:lnTo>
                  <a:pt x="3351275" y="909827"/>
                </a:lnTo>
                <a:lnTo>
                  <a:pt x="3420168" y="908677"/>
                </a:lnTo>
                <a:lnTo>
                  <a:pt x="3486234" y="905326"/>
                </a:lnTo>
                <a:lnTo>
                  <a:pt x="3548872" y="899921"/>
                </a:lnTo>
                <a:lnTo>
                  <a:pt x="3607477" y="892612"/>
                </a:lnTo>
                <a:lnTo>
                  <a:pt x="3661446" y="883546"/>
                </a:lnTo>
                <a:lnTo>
                  <a:pt x="3710177" y="872870"/>
                </a:lnTo>
                <a:lnTo>
                  <a:pt x="3753066" y="860735"/>
                </a:lnTo>
                <a:lnTo>
                  <a:pt x="3789510" y="847287"/>
                </a:lnTo>
                <a:lnTo>
                  <a:pt x="3840649" y="817047"/>
                </a:lnTo>
                <a:lnTo>
                  <a:pt x="3858767" y="783335"/>
                </a:lnTo>
                <a:lnTo>
                  <a:pt x="3858767" y="274319"/>
                </a:lnTo>
                <a:lnTo>
                  <a:pt x="3840649" y="240608"/>
                </a:lnTo>
                <a:lnTo>
                  <a:pt x="3789510" y="210368"/>
                </a:lnTo>
                <a:lnTo>
                  <a:pt x="3753066" y="196920"/>
                </a:lnTo>
                <a:lnTo>
                  <a:pt x="3710177" y="184784"/>
                </a:lnTo>
                <a:lnTo>
                  <a:pt x="3661446" y="174109"/>
                </a:lnTo>
                <a:lnTo>
                  <a:pt x="3607477" y="165043"/>
                </a:lnTo>
                <a:lnTo>
                  <a:pt x="3548872" y="157733"/>
                </a:lnTo>
                <a:lnTo>
                  <a:pt x="3486234" y="152329"/>
                </a:lnTo>
                <a:lnTo>
                  <a:pt x="3420168" y="148978"/>
                </a:lnTo>
                <a:lnTo>
                  <a:pt x="3351275" y="147827"/>
                </a:lnTo>
                <a:lnTo>
                  <a:pt x="1318259" y="147827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5682491" y="1967859"/>
            <a:ext cx="250126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0922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Biến đếm không được  cập nhật sau mỗi lần lặp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5596756" y="3720930"/>
            <a:ext cx="3287395" cy="821690"/>
          </a:xfrm>
          <a:custGeom>
            <a:rect b="b" l="l" r="r" t="t"/>
            <a:pathLst>
              <a:path extrusionOk="0" h="821689" w="3287395">
                <a:moveTo>
                  <a:pt x="3287268" y="719328"/>
                </a:moveTo>
                <a:lnTo>
                  <a:pt x="3287268" y="313944"/>
                </a:lnTo>
                <a:lnTo>
                  <a:pt x="3281611" y="297382"/>
                </a:lnTo>
                <a:lnTo>
                  <a:pt x="3239042" y="267021"/>
                </a:lnTo>
                <a:lnTo>
                  <a:pt x="3160776" y="241744"/>
                </a:lnTo>
                <a:lnTo>
                  <a:pt x="3110496" y="231538"/>
                </a:lnTo>
                <a:lnTo>
                  <a:pt x="3053980" y="223234"/>
                </a:lnTo>
                <a:lnTo>
                  <a:pt x="2992124" y="217041"/>
                </a:lnTo>
                <a:lnTo>
                  <a:pt x="2925824" y="213172"/>
                </a:lnTo>
                <a:lnTo>
                  <a:pt x="2855976" y="211836"/>
                </a:lnTo>
                <a:lnTo>
                  <a:pt x="1775460" y="211836"/>
                </a:lnTo>
                <a:lnTo>
                  <a:pt x="0" y="0"/>
                </a:lnTo>
                <a:lnTo>
                  <a:pt x="1127760" y="211836"/>
                </a:lnTo>
                <a:lnTo>
                  <a:pt x="1127760" y="821436"/>
                </a:lnTo>
                <a:lnTo>
                  <a:pt x="2855976" y="821436"/>
                </a:lnTo>
                <a:lnTo>
                  <a:pt x="2925824" y="820099"/>
                </a:lnTo>
                <a:lnTo>
                  <a:pt x="2992124" y="816230"/>
                </a:lnTo>
                <a:lnTo>
                  <a:pt x="3053980" y="810038"/>
                </a:lnTo>
                <a:lnTo>
                  <a:pt x="3110496" y="801733"/>
                </a:lnTo>
                <a:lnTo>
                  <a:pt x="3160776" y="791527"/>
                </a:lnTo>
                <a:lnTo>
                  <a:pt x="3203923" y="779629"/>
                </a:lnTo>
                <a:lnTo>
                  <a:pt x="3265237" y="751600"/>
                </a:lnTo>
                <a:lnTo>
                  <a:pt x="3281611" y="735889"/>
                </a:lnTo>
                <a:lnTo>
                  <a:pt x="3287268" y="719328"/>
                </a:lnTo>
                <a:close/>
              </a:path>
              <a:path extrusionOk="0" h="821689" w="3287395">
                <a:moveTo>
                  <a:pt x="1127760" y="821436"/>
                </a:moveTo>
                <a:lnTo>
                  <a:pt x="1127760" y="211836"/>
                </a:lnTo>
                <a:lnTo>
                  <a:pt x="1057912" y="213172"/>
                </a:lnTo>
                <a:lnTo>
                  <a:pt x="991611" y="217041"/>
                </a:lnTo>
                <a:lnTo>
                  <a:pt x="929755" y="223234"/>
                </a:lnTo>
                <a:lnTo>
                  <a:pt x="873239" y="231538"/>
                </a:lnTo>
                <a:lnTo>
                  <a:pt x="822960" y="241744"/>
                </a:lnTo>
                <a:lnTo>
                  <a:pt x="779812" y="253642"/>
                </a:lnTo>
                <a:lnTo>
                  <a:pt x="718498" y="281671"/>
                </a:lnTo>
                <a:lnTo>
                  <a:pt x="696468" y="313944"/>
                </a:lnTo>
                <a:lnTo>
                  <a:pt x="696468" y="719328"/>
                </a:lnTo>
                <a:lnTo>
                  <a:pt x="718498" y="751600"/>
                </a:lnTo>
                <a:lnTo>
                  <a:pt x="779812" y="779629"/>
                </a:lnTo>
                <a:lnTo>
                  <a:pt x="822960" y="791527"/>
                </a:lnTo>
                <a:lnTo>
                  <a:pt x="873239" y="801733"/>
                </a:lnTo>
                <a:lnTo>
                  <a:pt x="929755" y="810038"/>
                </a:lnTo>
                <a:lnTo>
                  <a:pt x="991611" y="816230"/>
                </a:lnTo>
                <a:lnTo>
                  <a:pt x="1057912" y="820099"/>
                </a:lnTo>
                <a:lnTo>
                  <a:pt x="1127760" y="821436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5596756" y="3720930"/>
            <a:ext cx="3287395" cy="821690"/>
          </a:xfrm>
          <a:custGeom>
            <a:rect b="b" l="l" r="r" t="t"/>
            <a:pathLst>
              <a:path extrusionOk="0" h="821689" w="3287395">
                <a:moveTo>
                  <a:pt x="1127759" y="211835"/>
                </a:moveTo>
                <a:lnTo>
                  <a:pt x="1057912" y="213172"/>
                </a:lnTo>
                <a:lnTo>
                  <a:pt x="991611" y="217041"/>
                </a:lnTo>
                <a:lnTo>
                  <a:pt x="929755" y="223233"/>
                </a:lnTo>
                <a:lnTo>
                  <a:pt x="873239" y="231538"/>
                </a:lnTo>
                <a:lnTo>
                  <a:pt x="822959" y="241744"/>
                </a:lnTo>
                <a:lnTo>
                  <a:pt x="779812" y="253642"/>
                </a:lnTo>
                <a:lnTo>
                  <a:pt x="718498" y="281671"/>
                </a:lnTo>
                <a:lnTo>
                  <a:pt x="696467" y="313943"/>
                </a:lnTo>
                <a:lnTo>
                  <a:pt x="696467" y="719327"/>
                </a:lnTo>
                <a:lnTo>
                  <a:pt x="718498" y="751600"/>
                </a:lnTo>
                <a:lnTo>
                  <a:pt x="779812" y="779629"/>
                </a:lnTo>
                <a:lnTo>
                  <a:pt x="822959" y="791527"/>
                </a:lnTo>
                <a:lnTo>
                  <a:pt x="873239" y="801733"/>
                </a:lnTo>
                <a:lnTo>
                  <a:pt x="929755" y="810037"/>
                </a:lnTo>
                <a:lnTo>
                  <a:pt x="991611" y="816229"/>
                </a:lnTo>
                <a:lnTo>
                  <a:pt x="1057912" y="820099"/>
                </a:lnTo>
                <a:lnTo>
                  <a:pt x="1127759" y="821435"/>
                </a:lnTo>
                <a:lnTo>
                  <a:pt x="2855975" y="821435"/>
                </a:lnTo>
                <a:lnTo>
                  <a:pt x="2925823" y="820099"/>
                </a:lnTo>
                <a:lnTo>
                  <a:pt x="2992123" y="816229"/>
                </a:lnTo>
                <a:lnTo>
                  <a:pt x="3053980" y="810037"/>
                </a:lnTo>
                <a:lnTo>
                  <a:pt x="3110496" y="801733"/>
                </a:lnTo>
                <a:lnTo>
                  <a:pt x="3160775" y="791527"/>
                </a:lnTo>
                <a:lnTo>
                  <a:pt x="3203923" y="779629"/>
                </a:lnTo>
                <a:lnTo>
                  <a:pt x="3265236" y="751600"/>
                </a:lnTo>
                <a:lnTo>
                  <a:pt x="3287267" y="719327"/>
                </a:lnTo>
                <a:lnTo>
                  <a:pt x="3287267" y="313943"/>
                </a:lnTo>
                <a:lnTo>
                  <a:pt x="3265236" y="281671"/>
                </a:lnTo>
                <a:lnTo>
                  <a:pt x="3203923" y="253642"/>
                </a:lnTo>
                <a:lnTo>
                  <a:pt x="3160775" y="241744"/>
                </a:lnTo>
                <a:lnTo>
                  <a:pt x="3110496" y="231538"/>
                </a:lnTo>
                <a:lnTo>
                  <a:pt x="3053980" y="223233"/>
                </a:lnTo>
                <a:lnTo>
                  <a:pt x="2992123" y="217041"/>
                </a:lnTo>
                <a:lnTo>
                  <a:pt x="2925823" y="213172"/>
                </a:lnTo>
                <a:lnTo>
                  <a:pt x="2855975" y="211835"/>
                </a:lnTo>
                <a:lnTo>
                  <a:pt x="1775459" y="211835"/>
                </a:lnTo>
                <a:lnTo>
                  <a:pt x="0" y="0"/>
                </a:lnTo>
                <a:lnTo>
                  <a:pt x="1127759" y="21183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6486261" y="3984072"/>
            <a:ext cx="22085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Dấu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không có ở đây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4725924" y="5807964"/>
            <a:ext cx="3732529" cy="974090"/>
          </a:xfrm>
          <a:custGeom>
            <a:rect b="b" l="l" r="r" t="t"/>
            <a:pathLst>
              <a:path extrusionOk="0" h="974090" w="3732529">
                <a:moveTo>
                  <a:pt x="3732276" y="847344"/>
                </a:moveTo>
                <a:lnTo>
                  <a:pt x="3732276" y="338328"/>
                </a:lnTo>
                <a:lnTo>
                  <a:pt x="3727715" y="322413"/>
                </a:lnTo>
                <a:lnTo>
                  <a:pt x="3692888" y="292510"/>
                </a:lnTo>
                <a:lnTo>
                  <a:pt x="3627479" y="265953"/>
                </a:lnTo>
                <a:lnTo>
                  <a:pt x="3584690" y="254221"/>
                </a:lnTo>
                <a:lnTo>
                  <a:pt x="3535915" y="243675"/>
                </a:lnTo>
                <a:lnTo>
                  <a:pt x="3481710" y="234432"/>
                </a:lnTo>
                <a:lnTo>
                  <a:pt x="3422626" y="226608"/>
                </a:lnTo>
                <a:lnTo>
                  <a:pt x="3359218" y="220320"/>
                </a:lnTo>
                <a:lnTo>
                  <a:pt x="3292039" y="215684"/>
                </a:lnTo>
                <a:lnTo>
                  <a:pt x="3221643" y="212817"/>
                </a:lnTo>
                <a:lnTo>
                  <a:pt x="3148584" y="211836"/>
                </a:lnTo>
                <a:lnTo>
                  <a:pt x="1687068" y="211836"/>
                </a:lnTo>
                <a:lnTo>
                  <a:pt x="0" y="0"/>
                </a:lnTo>
                <a:lnTo>
                  <a:pt x="810768" y="211836"/>
                </a:lnTo>
                <a:lnTo>
                  <a:pt x="810768" y="973836"/>
                </a:lnTo>
                <a:lnTo>
                  <a:pt x="3148584" y="973836"/>
                </a:lnTo>
                <a:lnTo>
                  <a:pt x="3221643" y="972854"/>
                </a:lnTo>
                <a:lnTo>
                  <a:pt x="3292039" y="969987"/>
                </a:lnTo>
                <a:lnTo>
                  <a:pt x="3359218" y="965351"/>
                </a:lnTo>
                <a:lnTo>
                  <a:pt x="3422626" y="959063"/>
                </a:lnTo>
                <a:lnTo>
                  <a:pt x="3481710" y="951239"/>
                </a:lnTo>
                <a:lnTo>
                  <a:pt x="3535915" y="941996"/>
                </a:lnTo>
                <a:lnTo>
                  <a:pt x="3584690" y="931450"/>
                </a:lnTo>
                <a:lnTo>
                  <a:pt x="3627479" y="919718"/>
                </a:lnTo>
                <a:lnTo>
                  <a:pt x="3663730" y="906916"/>
                </a:lnTo>
                <a:lnTo>
                  <a:pt x="3714401" y="878570"/>
                </a:lnTo>
                <a:lnTo>
                  <a:pt x="3727715" y="863258"/>
                </a:lnTo>
                <a:lnTo>
                  <a:pt x="3732276" y="847344"/>
                </a:lnTo>
                <a:close/>
              </a:path>
              <a:path extrusionOk="0" h="974090" w="3732529">
                <a:moveTo>
                  <a:pt x="810768" y="973836"/>
                </a:moveTo>
                <a:lnTo>
                  <a:pt x="810768" y="211836"/>
                </a:lnTo>
                <a:lnTo>
                  <a:pt x="737708" y="212817"/>
                </a:lnTo>
                <a:lnTo>
                  <a:pt x="667312" y="215684"/>
                </a:lnTo>
                <a:lnTo>
                  <a:pt x="600133" y="220320"/>
                </a:lnTo>
                <a:lnTo>
                  <a:pt x="536725" y="226608"/>
                </a:lnTo>
                <a:lnTo>
                  <a:pt x="477641" y="234432"/>
                </a:lnTo>
                <a:lnTo>
                  <a:pt x="423436" y="243675"/>
                </a:lnTo>
                <a:lnTo>
                  <a:pt x="374661" y="254221"/>
                </a:lnTo>
                <a:lnTo>
                  <a:pt x="331872" y="265953"/>
                </a:lnTo>
                <a:lnTo>
                  <a:pt x="295622" y="278755"/>
                </a:lnTo>
                <a:lnTo>
                  <a:pt x="244950" y="307101"/>
                </a:lnTo>
                <a:lnTo>
                  <a:pt x="227076" y="338328"/>
                </a:lnTo>
                <a:lnTo>
                  <a:pt x="227076" y="847344"/>
                </a:lnTo>
                <a:lnTo>
                  <a:pt x="266463" y="893161"/>
                </a:lnTo>
                <a:lnTo>
                  <a:pt x="331872" y="919718"/>
                </a:lnTo>
                <a:lnTo>
                  <a:pt x="374661" y="931450"/>
                </a:lnTo>
                <a:lnTo>
                  <a:pt x="423436" y="941996"/>
                </a:lnTo>
                <a:lnTo>
                  <a:pt x="477641" y="951239"/>
                </a:lnTo>
                <a:lnTo>
                  <a:pt x="536725" y="959063"/>
                </a:lnTo>
                <a:lnTo>
                  <a:pt x="600133" y="965351"/>
                </a:lnTo>
                <a:lnTo>
                  <a:pt x="667312" y="969987"/>
                </a:lnTo>
                <a:lnTo>
                  <a:pt x="737708" y="972854"/>
                </a:lnTo>
                <a:lnTo>
                  <a:pt x="810768" y="973836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4725923" y="5807963"/>
            <a:ext cx="3732529" cy="974090"/>
          </a:xfrm>
          <a:custGeom>
            <a:rect b="b" l="l" r="r" t="t"/>
            <a:pathLst>
              <a:path extrusionOk="0" h="974090" w="3732529">
                <a:moveTo>
                  <a:pt x="810767" y="211835"/>
                </a:moveTo>
                <a:lnTo>
                  <a:pt x="737708" y="212817"/>
                </a:lnTo>
                <a:lnTo>
                  <a:pt x="667312" y="215684"/>
                </a:lnTo>
                <a:lnTo>
                  <a:pt x="600133" y="220320"/>
                </a:lnTo>
                <a:lnTo>
                  <a:pt x="536725" y="226608"/>
                </a:lnTo>
                <a:lnTo>
                  <a:pt x="477641" y="234432"/>
                </a:lnTo>
                <a:lnTo>
                  <a:pt x="423436" y="243675"/>
                </a:lnTo>
                <a:lnTo>
                  <a:pt x="374661" y="254221"/>
                </a:lnTo>
                <a:lnTo>
                  <a:pt x="331872" y="265953"/>
                </a:lnTo>
                <a:lnTo>
                  <a:pt x="295622" y="278755"/>
                </a:lnTo>
                <a:lnTo>
                  <a:pt x="244950" y="307101"/>
                </a:lnTo>
                <a:lnTo>
                  <a:pt x="227075" y="338327"/>
                </a:lnTo>
                <a:lnTo>
                  <a:pt x="227075" y="847343"/>
                </a:lnTo>
                <a:lnTo>
                  <a:pt x="266463" y="893161"/>
                </a:lnTo>
                <a:lnTo>
                  <a:pt x="331872" y="919718"/>
                </a:lnTo>
                <a:lnTo>
                  <a:pt x="374661" y="931450"/>
                </a:lnTo>
                <a:lnTo>
                  <a:pt x="423436" y="941996"/>
                </a:lnTo>
                <a:lnTo>
                  <a:pt x="477641" y="951239"/>
                </a:lnTo>
                <a:lnTo>
                  <a:pt x="536725" y="959063"/>
                </a:lnTo>
                <a:lnTo>
                  <a:pt x="600133" y="965351"/>
                </a:lnTo>
                <a:lnTo>
                  <a:pt x="667312" y="969987"/>
                </a:lnTo>
                <a:lnTo>
                  <a:pt x="737708" y="972854"/>
                </a:lnTo>
                <a:lnTo>
                  <a:pt x="810767" y="973835"/>
                </a:lnTo>
                <a:lnTo>
                  <a:pt x="3148583" y="973835"/>
                </a:lnTo>
                <a:lnTo>
                  <a:pt x="3221643" y="972854"/>
                </a:lnTo>
                <a:lnTo>
                  <a:pt x="3292039" y="969987"/>
                </a:lnTo>
                <a:lnTo>
                  <a:pt x="3359218" y="965351"/>
                </a:lnTo>
                <a:lnTo>
                  <a:pt x="3422626" y="959063"/>
                </a:lnTo>
                <a:lnTo>
                  <a:pt x="3481710" y="951239"/>
                </a:lnTo>
                <a:lnTo>
                  <a:pt x="3535915" y="941996"/>
                </a:lnTo>
                <a:lnTo>
                  <a:pt x="3584690" y="931450"/>
                </a:lnTo>
                <a:lnTo>
                  <a:pt x="3627479" y="919718"/>
                </a:lnTo>
                <a:lnTo>
                  <a:pt x="3663729" y="906916"/>
                </a:lnTo>
                <a:lnTo>
                  <a:pt x="3714401" y="878570"/>
                </a:lnTo>
                <a:lnTo>
                  <a:pt x="3732275" y="847343"/>
                </a:lnTo>
                <a:lnTo>
                  <a:pt x="3732275" y="338327"/>
                </a:lnTo>
                <a:lnTo>
                  <a:pt x="3692888" y="292510"/>
                </a:lnTo>
                <a:lnTo>
                  <a:pt x="3627479" y="265953"/>
                </a:lnTo>
                <a:lnTo>
                  <a:pt x="3584690" y="254221"/>
                </a:lnTo>
                <a:lnTo>
                  <a:pt x="3535915" y="243675"/>
                </a:lnTo>
                <a:lnTo>
                  <a:pt x="3481710" y="234432"/>
                </a:lnTo>
                <a:lnTo>
                  <a:pt x="3422626" y="226608"/>
                </a:lnTo>
                <a:lnTo>
                  <a:pt x="3359218" y="220320"/>
                </a:lnTo>
                <a:lnTo>
                  <a:pt x="3292039" y="215684"/>
                </a:lnTo>
                <a:lnTo>
                  <a:pt x="3221643" y="212817"/>
                </a:lnTo>
                <a:lnTo>
                  <a:pt x="3148583" y="211835"/>
                </a:lnTo>
                <a:lnTo>
                  <a:pt x="1687067" y="211835"/>
                </a:lnTo>
                <a:lnTo>
                  <a:pt x="0" y="0"/>
                </a:lnTo>
                <a:lnTo>
                  <a:pt x="810767" y="21183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5272529" y="6075677"/>
            <a:ext cx="28689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82550" lvl="0" marL="946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Dấu phảy không phải là dấu  phân cách các thành phần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/>
          <p:nvPr/>
        </p:nvSpPr>
        <p:spPr>
          <a:xfrm>
            <a:off x="0" y="325408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9"/>
          <p:cNvSpPr txBox="1"/>
          <p:nvPr>
            <p:ph type="title"/>
          </p:nvPr>
        </p:nvSpPr>
        <p:spPr>
          <a:xfrm>
            <a:off x="3733800" y="339222"/>
            <a:ext cx="241998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Dấu phẩy</a:t>
            </a:r>
            <a:endParaRPr/>
          </a:p>
        </p:txBody>
      </p:sp>
      <p:sp>
        <p:nvSpPr>
          <p:cNvPr id="331" name="Google Shape;331;p39"/>
          <p:cNvSpPr txBox="1"/>
          <p:nvPr/>
        </p:nvSpPr>
        <p:spPr>
          <a:xfrm>
            <a:off x="381000" y="1676400"/>
            <a:ext cx="92964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 vòng for dấu phẩy (,) được dùng để phân  cách nhiều lệnh trong cùng một nhóm.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(i=0, j=100; i&lt;=j; i++,j--)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printf(”(%d, %d\n)”, i, j);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(0, 100)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(1, 99)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(49, 51)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(50, 50)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/>
          <p:nvPr/>
        </p:nvSpPr>
        <p:spPr>
          <a:xfrm>
            <a:off x="-6986" y="896015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0"/>
          <p:cNvSpPr txBox="1"/>
          <p:nvPr>
            <p:ph type="title"/>
          </p:nvPr>
        </p:nvSpPr>
        <p:spPr>
          <a:xfrm>
            <a:off x="4144770" y="909275"/>
            <a:ext cx="2103630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Bài tập</a:t>
            </a:r>
            <a:endParaRPr/>
          </a:p>
        </p:txBody>
      </p:sp>
      <p:sp>
        <p:nvSpPr>
          <p:cNvPr id="338" name="Google Shape;338;p40"/>
          <p:cNvSpPr txBox="1"/>
          <p:nvPr/>
        </p:nvSpPr>
        <p:spPr>
          <a:xfrm>
            <a:off x="993139" y="2011171"/>
            <a:ext cx="8058150" cy="787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-533400" lvl="0" marL="546100" marR="9525" rtl="0" algn="l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chương trình in các số có 2 chữ số có tổng  là 10, ví dụ 19, 28,…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/>
          <p:nvPr/>
        </p:nvSpPr>
        <p:spPr>
          <a:xfrm>
            <a:off x="0" y="801599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1"/>
          <p:cNvSpPr txBox="1"/>
          <p:nvPr>
            <p:ph type="title"/>
          </p:nvPr>
        </p:nvSpPr>
        <p:spPr>
          <a:xfrm>
            <a:off x="3200400" y="873699"/>
            <a:ext cx="8172449" cy="622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Lời giải (bài 1)</a:t>
            </a:r>
            <a:endParaRPr/>
          </a:p>
        </p:txBody>
      </p:sp>
      <p:sp>
        <p:nvSpPr>
          <p:cNvPr id="345" name="Google Shape;345;p41"/>
          <p:cNvSpPr txBox="1"/>
          <p:nvPr/>
        </p:nvSpPr>
        <p:spPr>
          <a:xfrm>
            <a:off x="609600" y="2013537"/>
            <a:ext cx="9065261" cy="483081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#include &lt;stdio.h&gt;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 main() {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i = 0;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chu_so_thu_nhat = 0, chu_so_thu_hai = 0;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(i = 10; i &lt; 99;i++)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chu_so_thu_nhat = i /10;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chu_so_thu_hai = i%10;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if (chu_so_thu_nhat + chu_so_thu_hai == 10) printf("%d\n",i);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0;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/>
          <p:nvPr/>
        </p:nvSpPr>
        <p:spPr>
          <a:xfrm>
            <a:off x="-8965" y="900497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2"/>
          <p:cNvSpPr txBox="1"/>
          <p:nvPr>
            <p:ph type="title"/>
          </p:nvPr>
        </p:nvSpPr>
        <p:spPr>
          <a:xfrm>
            <a:off x="4144770" y="909275"/>
            <a:ext cx="2484630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Bài tập 2</a:t>
            </a:r>
            <a:endParaRPr/>
          </a:p>
        </p:txBody>
      </p:sp>
      <p:sp>
        <p:nvSpPr>
          <p:cNvPr id="352" name="Google Shape;352;p42"/>
          <p:cNvSpPr txBox="1"/>
          <p:nvPr/>
        </p:nvSpPr>
        <p:spPr>
          <a:xfrm>
            <a:off x="993139" y="2011171"/>
            <a:ext cx="8058150" cy="787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0" lvl="0" marL="12700" marR="5080" rtl="0" algn="l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chương trình in 100 số đầu tiên của dãy số  sau: 1 2 3 5 8 13 21…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/>
          <p:nvPr/>
        </p:nvSpPr>
        <p:spPr>
          <a:xfrm>
            <a:off x="4482" y="818389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3"/>
          <p:cNvSpPr txBox="1"/>
          <p:nvPr>
            <p:ph type="title"/>
          </p:nvPr>
        </p:nvSpPr>
        <p:spPr>
          <a:xfrm>
            <a:off x="3200400" y="346954"/>
            <a:ext cx="8172449" cy="1675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Lời giải (bài 2)</a:t>
            </a:r>
            <a:endParaRPr/>
          </a:p>
        </p:txBody>
      </p:sp>
      <p:sp>
        <p:nvSpPr>
          <p:cNvPr id="359" name="Google Shape;359;p43"/>
          <p:cNvSpPr txBox="1"/>
          <p:nvPr/>
        </p:nvSpPr>
        <p:spPr>
          <a:xfrm>
            <a:off x="993139" y="1993493"/>
            <a:ext cx="64008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= 1; second = 2;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(count=1; count&lt;=100; count++)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0520" marR="2360930" rtl="0" algn="l">
              <a:lnSpc>
                <a:spcPct val="10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printf(“%5d”, first);  tmp = first + second;  first = second;  second = tmp;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/>
          <p:nvPr/>
        </p:nvSpPr>
        <p:spPr>
          <a:xfrm>
            <a:off x="0" y="909275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4"/>
          <p:cNvSpPr txBox="1"/>
          <p:nvPr>
            <p:ph type="title"/>
          </p:nvPr>
        </p:nvSpPr>
        <p:spPr>
          <a:xfrm>
            <a:off x="4144770" y="909275"/>
            <a:ext cx="2256030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Bài tập 3</a:t>
            </a:r>
            <a:endParaRPr/>
          </a:p>
        </p:txBody>
      </p:sp>
      <p:sp>
        <p:nvSpPr>
          <p:cNvPr id="366" name="Google Shape;366;p44"/>
          <p:cNvSpPr txBox="1"/>
          <p:nvPr/>
        </p:nvSpPr>
        <p:spPr>
          <a:xfrm>
            <a:off x="0" y="2011171"/>
            <a:ext cx="9144000" cy="3159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-533400" lvl="0" marL="546100" marR="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chương trình nhận vào một số nguyên n &lt;= 9 và in ra một tam giác có dạng như sau: ví dụ với  n = 5.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546100" marR="0" rtl="0" algn="l">
              <a:lnSpc>
                <a:spcPct val="107857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546100" marR="0" rtl="0" algn="l">
              <a:lnSpc>
                <a:spcPct val="107857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646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1234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12345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/>
          <p:nvPr/>
        </p:nvSpPr>
        <p:spPr>
          <a:xfrm>
            <a:off x="0" y="782441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5"/>
          <p:cNvSpPr txBox="1"/>
          <p:nvPr>
            <p:ph type="title"/>
          </p:nvPr>
        </p:nvSpPr>
        <p:spPr>
          <a:xfrm>
            <a:off x="2057400" y="346954"/>
            <a:ext cx="8172449" cy="1675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Lời giải (bài 3)</a:t>
            </a:r>
            <a:endParaRPr/>
          </a:p>
        </p:txBody>
      </p:sp>
      <p:sp>
        <p:nvSpPr>
          <p:cNvPr id="373" name="Google Shape;373;p45"/>
          <p:cNvSpPr txBox="1"/>
          <p:nvPr/>
        </p:nvSpPr>
        <p:spPr>
          <a:xfrm>
            <a:off x="993139" y="1984349"/>
            <a:ext cx="3453129" cy="3569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5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(i=1; i&lt;=n; i++)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927100" marR="5080" rtl="0" algn="l">
              <a:lnSpc>
                <a:spcPct val="1197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(j=1; j&lt;=i; j++)  printf(”%d”, j);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printf(”\n”);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048000" y="101149"/>
            <a:ext cx="4495799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Vòng lặp (loop)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533400" y="2081275"/>
            <a:ext cx="9220200" cy="368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-342900" lvl="0" marL="3556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sử dụng để thực hiện lặp nhiều lần cùng  1 lệnh hay khối lệnh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142240" rtl="0" algn="l">
              <a:lnSpc>
                <a:spcPct val="1002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hỗ trợ tạo vòng theo nhiều cách thức mềm dẻo để quyết định số lần lặp và khi nào thì kết  thúc vòng lặp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loại vòng lặp hỗ trợ trong ngôn ngữ C là</a:t>
            </a:r>
            <a:endParaRPr/>
          </a:p>
          <a:p>
            <a:pPr indent="-286385" lvl="1" marL="756285" marR="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CC32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CC32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CC32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do…while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2362200" y="-289323"/>
            <a:ext cx="8172449" cy="1675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Nội Dung Khóa Học</a:t>
            </a:r>
            <a:endParaRPr/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533400" y="11049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{360120C2-F058-4DC7-ADD9-2E15DC3ADCEF}</a:tableStyleId>
              </a:tblPr>
              <a:tblGrid>
                <a:gridCol w="787850"/>
                <a:gridCol w="8554275"/>
              </a:tblGrid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Tổng quan lập trình máy tính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nd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Ngôn ngữ lập trình C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rd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Kiểu dữ liệu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Vào ra dữ liệu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Biểu thức trong ngôn ngữ C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Lệnh rẽ nhánh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Lệnh lặp (for…)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Lênh lặp (while,do…while)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Hàm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Mảng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 trỏ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Chuỗi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Cấu trúc dữ liệu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Vào ra với file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4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Final Exam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Verdana"/>
              <a:buNone/>
            </a:pPr>
            <a:fld id="{00000000-1234-1234-1234-123412341234}" type="slidenum">
              <a:rPr b="0" i="0" lang="en-US" sz="154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54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0" y="366475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251460" y="248761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Cấu trúc lặp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335280" y="1371600"/>
            <a:ext cx="922020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Arial"/>
              <a:buNone/>
            </a:pPr>
            <a:r>
              <a:rPr b="0" i="0" lang="en-US" sz="352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Dùng để thực hiện nhiều lần một công việc</a:t>
            </a:r>
            <a:endParaRPr b="0" i="0" sz="3520" u="none" cap="none" strike="noStrike">
              <a:solidFill>
                <a:srgbClr val="2200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236883" y="4062374"/>
            <a:ext cx="96393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3080"/>
              <a:buFont typeface="Arial"/>
              <a:buChar char="•"/>
            </a:pPr>
            <a:r>
              <a:rPr b="0" i="0" lang="en-US" sz="308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b.thuc_1: </a:t>
            </a:r>
            <a:r>
              <a:rPr b="0" i="0" lang="en-US" sz="3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Khởi tạo giá trị ban đầu cho vòng lặp</a:t>
            </a:r>
            <a:endParaRPr b="0" i="0" sz="30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16"/>
              </a:spcBef>
              <a:spcAft>
                <a:spcPts val="0"/>
              </a:spcAft>
              <a:buClr>
                <a:srgbClr val="220076"/>
              </a:buClr>
              <a:buSzPts val="3080"/>
              <a:buFont typeface="Arial"/>
              <a:buChar char="•"/>
            </a:pPr>
            <a:r>
              <a:rPr b="0" i="0" lang="en-US" sz="308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b.thuc_2: </a:t>
            </a:r>
            <a:r>
              <a:rPr b="0" i="0" lang="en-US" sz="3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Điều kiện tiếp tục vòng lặp</a:t>
            </a:r>
            <a:endParaRPr b="0" i="0" sz="30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16"/>
              </a:spcBef>
              <a:spcAft>
                <a:spcPts val="0"/>
              </a:spcAft>
              <a:buClr>
                <a:srgbClr val="220076"/>
              </a:buClr>
              <a:buSzPts val="3080"/>
              <a:buFont typeface="Arial"/>
              <a:buChar char="•"/>
            </a:pPr>
            <a:r>
              <a:rPr b="0" i="0" lang="en-US" sz="308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b.thuc_3: </a:t>
            </a:r>
            <a:r>
              <a:rPr b="0" i="0" lang="en-US" sz="3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Thay đổi biến điều khiển của vòng lặp</a:t>
            </a:r>
            <a:endParaRPr b="0" i="0" sz="30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16"/>
              </a:spcBef>
              <a:spcAft>
                <a:spcPts val="0"/>
              </a:spcAft>
              <a:buClr>
                <a:srgbClr val="220076"/>
              </a:buClr>
              <a:buSzPts val="3080"/>
              <a:buFont typeface="Arial"/>
              <a:buChar char="•"/>
            </a:pPr>
            <a:r>
              <a:rPr b="0" i="0" lang="en-US" sz="308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Lệnh: </a:t>
            </a:r>
            <a:r>
              <a:rPr b="0" i="0" lang="en-US" sz="3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là lệnh đơn lệnh kép hoặc lệnh rỗng</a:t>
            </a:r>
            <a:endParaRPr b="0" i="0" sz="30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491987" y="2532324"/>
            <a:ext cx="9387840" cy="92202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5145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Noto Sans Symbols"/>
              <a:buNone/>
            </a:pPr>
            <a:r>
              <a:rPr b="0" i="0" lang="en-US" sz="352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for([b.thuc_1];[b.thuc_2];[b.thuc_3]) Lệnh;</a:t>
            </a:r>
            <a:endParaRPr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0" y="366475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 txBox="1"/>
          <p:nvPr>
            <p:ph type="title"/>
          </p:nvPr>
        </p:nvSpPr>
        <p:spPr>
          <a:xfrm>
            <a:off x="251460" y="248761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Cấu trúc lặp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125730" y="3969223"/>
            <a:ext cx="9639300" cy="3019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080"/>
              <a:buFont typeface="Arial"/>
              <a:buNone/>
            </a:pPr>
            <a:r>
              <a:t/>
            </a:r>
            <a:endParaRPr b="0" i="0" sz="30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442642" y="1872548"/>
            <a:ext cx="9387840" cy="92202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5145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Noto Sans Symbols"/>
              <a:buNone/>
            </a:pPr>
            <a:r>
              <a:rPr b="0" i="0" lang="en-US" sz="352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for([b.thuc_1];[b.thuc_2];[b.thuc_3]) Lệnh;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420230" y="3200400"/>
            <a:ext cx="929815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265" lvl="0" marL="354965" marR="508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một dạng của vòng lặp </a:t>
            </a:r>
            <a:r>
              <a:rPr b="0" i="0" lang="en-US" sz="2400" u="none" cap="none" strike="noStrike">
                <a:solidFill>
                  <a:srgbClr val="D75F38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 các thành phần </a:t>
            </a:r>
            <a:r>
              <a:rPr b="0" i="1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kh</a:t>
            </a:r>
            <a:r>
              <a:rPr b="0" i="0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ở</a:t>
            </a:r>
            <a:r>
              <a:rPr b="0" i="1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i  t</a:t>
            </a:r>
            <a:r>
              <a:rPr b="0" i="0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ạ</a:t>
            </a:r>
            <a:r>
              <a:rPr b="0" i="1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b.thuc_1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 </a:t>
            </a:r>
            <a:r>
              <a:rPr b="0" i="1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ậ</a:t>
            </a:r>
            <a:r>
              <a:rPr b="0" i="1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p nh</a:t>
            </a:r>
            <a:r>
              <a:rPr b="0" i="0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ậ</a:t>
            </a:r>
            <a:r>
              <a:rPr b="0" i="1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b.thuc_3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chỉ ra trong câu lệnh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865" lvl="0" marL="354965" marR="508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187960" rtl="0" algn="just">
              <a:lnSpc>
                <a:spcPct val="998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thành phần trong câu lệnh </a:t>
            </a:r>
            <a:r>
              <a:rPr b="0" i="0" lang="en-US" sz="2400" u="none" cap="none" strike="noStrike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tuỳ chọn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187960" rtl="0" algn="just">
              <a:lnSpc>
                <a:spcPct val="998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 điều kiện lặp (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b.thuc_2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không được chỉ rõ thì nó được lấy giá trị ngầm  định là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đúng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865" lvl="0" marL="354965" marR="187960" rtl="0" algn="just">
              <a:lnSpc>
                <a:spcPct val="998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b.thuc_3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luôn thực hiện sau câu lệnh của vòng lặp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>
            <a:off x="0" y="366475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251460" y="248761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Lưu đồ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" y="1287780"/>
            <a:ext cx="8382000" cy="6087428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>
            <a:off x="0" y="366475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251460" y="248761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Sử dụng</a:t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293370" y="1524000"/>
            <a:ext cx="9471660" cy="11734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Courier New"/>
              <a:buNone/>
            </a:pPr>
            <a:r>
              <a:rPr b="0" i="0" lang="en-US" sz="3520" u="none" cap="none" strike="noStrike">
                <a:solidFill>
                  <a:srgbClr val="220076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408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Courier New"/>
              <a:buNone/>
            </a:pPr>
            <a:r>
              <a:rPr b="0" i="0" lang="en-US" sz="3520" u="none" cap="none" strike="noStrike">
                <a:solidFill>
                  <a:srgbClr val="220076"/>
                </a:solidFill>
                <a:latin typeface="Courier New"/>
                <a:ea typeface="Courier New"/>
                <a:cs typeface="Courier New"/>
                <a:sym typeface="Courier New"/>
              </a:rPr>
              <a:t>for(i = 0; i &lt; 100; i++) Câu_lệnh;</a:t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293370" y="3278810"/>
            <a:ext cx="9471660" cy="10896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Courier New"/>
              <a:buNone/>
            </a:pPr>
            <a:r>
              <a:rPr b="0" i="0" lang="en-US" sz="3520" u="none" cap="none" strike="noStrike">
                <a:solidFill>
                  <a:srgbClr val="220076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408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Courier New"/>
              <a:buNone/>
            </a:pPr>
            <a:r>
              <a:rPr b="0" i="0" lang="en-US" sz="3520" u="none" cap="none" strike="noStrike">
                <a:solidFill>
                  <a:srgbClr val="220076"/>
                </a:solidFill>
                <a:latin typeface="Courier New"/>
                <a:ea typeface="Courier New"/>
                <a:cs typeface="Courier New"/>
                <a:sym typeface="Courier New"/>
              </a:rPr>
              <a:t>for(i = 0; i &lt; 100; i+=2)Câu_lệnh;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293370" y="4949801"/>
            <a:ext cx="9471660" cy="11734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Courier New"/>
              <a:buNone/>
            </a:pPr>
            <a:r>
              <a:rPr b="0" i="0" lang="en-US" sz="3520" u="none" cap="none" strike="noStrike">
                <a:solidFill>
                  <a:srgbClr val="220076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408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Courier New"/>
              <a:buNone/>
            </a:pPr>
            <a:r>
              <a:rPr b="0" i="0" lang="en-US" sz="3520" u="none" cap="none" strike="noStrike">
                <a:solidFill>
                  <a:srgbClr val="220076"/>
                </a:solidFill>
                <a:latin typeface="Courier New"/>
                <a:ea typeface="Courier New"/>
                <a:cs typeface="Courier New"/>
                <a:sym typeface="Courier New"/>
              </a:rPr>
              <a:t>for(i = 100; i &gt; 0; i--) Câu_lệnh;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271270" y="1524000"/>
            <a:ext cx="4757930" cy="5486400"/>
          </a:xfrm>
          <a:custGeom>
            <a:rect b="b" l="l" r="r" t="t"/>
            <a:pathLst>
              <a:path extrusionOk="0" h="5486400" w="3886200">
                <a:moveTo>
                  <a:pt x="0" y="0"/>
                </a:moveTo>
                <a:lnTo>
                  <a:pt x="0" y="5486399"/>
                </a:lnTo>
                <a:lnTo>
                  <a:pt x="3886199" y="5486399"/>
                </a:lnTo>
                <a:lnTo>
                  <a:pt x="388619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0" y="366475"/>
            <a:ext cx="10058400" cy="766421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4670550" y="6238745"/>
            <a:ext cx="1473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>
            <a:off x="4353051" y="398728"/>
            <a:ext cx="2114298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FF"/>
              </a:buClr>
              <a:buSzPts val="4400"/>
              <a:buFont typeface="Arial"/>
              <a:buNone/>
            </a:pPr>
            <a:r>
              <a:rPr lang="en-US"/>
              <a:t>Ví dụ 1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81000" y="1613909"/>
            <a:ext cx="4572000" cy="530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>
                <a:solidFill>
                  <a:srgbClr val="7030A0"/>
                </a:solidFill>
              </a:rPr>
              <a:t>Hãy đưa ra màn hình các số nguyên dương nhỏ hơn 10.</a:t>
            </a:r>
            <a:endParaRPr/>
          </a:p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>
                <a:solidFill>
                  <a:srgbClr val="00B050"/>
                </a:solidFill>
              </a:rPr>
              <a:t>Cách làm</a:t>
            </a:r>
            <a:r>
              <a:rPr lang="en-US"/>
              <a:t>: </a:t>
            </a:r>
            <a:r>
              <a:rPr lang="en-US">
                <a:solidFill>
                  <a:schemeClr val="dk1"/>
                </a:solidFill>
              </a:rPr>
              <a:t>có 9 số nguyên dương nhỏ hơn 10 là 1, 2, 3, 4, 5, 6, 7, 8 và 9. </a:t>
            </a:r>
            <a:endParaRPr>
              <a:solidFill>
                <a:schemeClr val="dk1"/>
              </a:solidFill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Để in 9 số nguyên dương này ta cần sử dụng một biến nguyên đặt tên là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Bước 1: gán cho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giá trị bằng 1.</a:t>
            </a:r>
            <a:endParaRPr/>
          </a:p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Bước 2: đưa ra màn hình giá trị của 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Bước 3: tăng giá trị của 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chemeClr val="dk1"/>
                </a:solidFill>
              </a:rPr>
              <a:t> thêm 1 đơn vị. </a:t>
            </a:r>
            <a:endParaRPr>
              <a:solidFill>
                <a:schemeClr val="dk1"/>
              </a:solidFill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Bước 4: kiểm tra nếu giá trị của</a:t>
            </a:r>
            <a:r>
              <a:rPr lang="en-US">
                <a:solidFill>
                  <a:srgbClr val="0000FF"/>
                </a:solidFill>
              </a:rPr>
              <a:t> i</a:t>
            </a:r>
            <a:r>
              <a:rPr lang="en-US">
                <a:solidFill>
                  <a:schemeClr val="dk1"/>
                </a:solidFill>
              </a:rPr>
              <a:t> ≤ 9 thì quay về bước 2, nếu giá trị của     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chemeClr val="dk1"/>
                </a:solidFill>
              </a:rPr>
              <a:t> &gt; 9 thì chuyển sang bước 5. </a:t>
            </a:r>
            <a:endParaRPr>
              <a:solidFill>
                <a:schemeClr val="dk1"/>
              </a:solidFill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Bước 5: kết thúc.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5410200" y="2362200"/>
            <a:ext cx="4191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&lt;stdio.h&gt;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&lt;conio.h&gt;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int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 = 1;i &lt;= 9;i++)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printf(“%5d”,i);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 ta dành 5 vị trí để in mỗi số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getch();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ICT-PPT-template-hoi-thao-online">
  <a:themeElements>
    <a:clrScheme name="Chủ đề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