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7772400" cx="10058400"/>
  <p:notesSz cx="10058400" cy="7772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55AFD5-5C4B-466B-B6A2-23F355BB99C8}">
  <a:tblStyle styleId="{6255AFD5-5C4B-466B-B6A2-23F355BB99C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4D26951-C699-4824-8B18-635FF0D1D67A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97538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p1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p1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This is the list of topics that will be presented in this course.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p2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5" name="Google Shape;315;p2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Google Shape;365;p2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9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6" name="Google Shape;396;p2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0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5" name="Google Shape;405;p3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1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5" name="Google Shape;415;p3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5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7" name="Google Shape;447;p3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4" name="Google Shape;454;p3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7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Google Shape;463;p3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8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3" name="Google Shape;483;p3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9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3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4" name="Google Shape;504;p3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0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4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2" name="Google Shape;512;p4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1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4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1" name="Google Shape;521;p4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êu đề Bản chiếu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754380" y="1272011"/>
            <a:ext cx="8549640" cy="27059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Times New Roman"/>
              <a:buNone/>
              <a:defRPr sz="6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257300" y="4082310"/>
            <a:ext cx="7543800" cy="18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640"/>
              <a:buNone/>
              <a:defRPr sz="264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 sz="1979"/>
            </a:lvl3pPr>
            <a:lvl4pPr lvl="3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760"/>
            </a:lvl4pPr>
            <a:lvl5pPr lvl="4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760"/>
            </a:lvl5pPr>
            <a:lvl6pPr lvl="5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760"/>
            </a:lvl6pPr>
            <a:lvl7pPr lvl="6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760"/>
            </a:lvl7pPr>
            <a:lvl8pPr lvl="7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760"/>
            </a:lvl8pPr>
            <a:lvl9pPr lvl="8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76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32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b="0" i="0" sz="132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b="0" i="0" sz="132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b="0" i="0" sz="132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b="0" i="0" sz="132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b="0" i="0" sz="132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b="0" i="0" sz="132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b="0" i="0" sz="132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b="0" i="0" sz="132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ống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ội dung với Chú thích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692825" y="518160"/>
            <a:ext cx="3244096" cy="181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0"/>
              <a:buFont typeface="Times New Roman"/>
              <a:buNone/>
              <a:defRPr sz="352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4276130" y="518161"/>
            <a:ext cx="5092065" cy="6124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2119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20"/>
              <a:buChar char="•"/>
              <a:defRPr sz="3520"/>
            </a:lvl1pPr>
            <a:lvl2pPr indent="-42418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3080"/>
              <a:buChar char="•"/>
              <a:defRPr sz="3080"/>
            </a:lvl2pPr>
            <a:lvl3pPr indent="-396239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40"/>
              <a:buChar char="•"/>
              <a:defRPr sz="2640"/>
            </a:lvl3pPr>
            <a:lvl4pPr indent="-3683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4pPr>
            <a:lvl5pPr indent="-3683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5pPr>
            <a:lvl6pPr indent="-3683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indent="-3683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indent="-3683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indent="-3683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/>
        </p:txBody>
      </p: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92825" y="2331720"/>
            <a:ext cx="3244096" cy="4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760"/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  <a:defRPr sz="1540"/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  <a:defRPr sz="1320"/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85" name="Google Shape;85;p14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̉nh với Chú thích" type="picTx">
  <p:cSld name="PICTURE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692825" y="518160"/>
            <a:ext cx="3244096" cy="181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0"/>
              <a:buFont typeface="Times New Roman"/>
              <a:buNone/>
              <a:defRPr sz="352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/>
          <p:nvPr>
            <p:ph idx="2" type="pic"/>
          </p:nvPr>
        </p:nvSpPr>
        <p:spPr>
          <a:xfrm>
            <a:off x="4276130" y="518161"/>
            <a:ext cx="5092065" cy="6124364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692825" y="2331720"/>
            <a:ext cx="3244096" cy="4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760"/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  <a:defRPr sz="1540"/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  <a:defRPr sz="1320"/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92" name="Google Shape;92;p15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êu đề và Văn bản Dọc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691515" y="176320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 rot="5400000">
            <a:off x="2501371" y="32492"/>
            <a:ext cx="5055659" cy="8675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êu đề Dọc và Văn bản" type="vertTitleAndTx">
  <p:cSld name="VERTICAL_TITLE_AND_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 rot="5400000">
            <a:off x="4989089" y="2622762"/>
            <a:ext cx="6586750" cy="2168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 rot="5400000">
            <a:off x="588539" y="516784"/>
            <a:ext cx="6586750" cy="6380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êu đề và Nội dung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91515" y="166421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91515" y="1806364"/>
            <a:ext cx="8675370" cy="5080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7103745" y="6960078"/>
            <a:ext cx="226314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1518919" y="2959098"/>
            <a:ext cx="7020561" cy="696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40"/>
              <a:buFont typeface="Times New Roman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8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32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Đầu trang của Phần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686277" y="1387162"/>
            <a:ext cx="8675370" cy="32331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86277" y="4899133"/>
            <a:ext cx="8675370" cy="170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sz="264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980"/>
              <a:buNone/>
              <a:defRPr sz="1979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  <a:defRPr sz="176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  <a:defRPr sz="176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  <a:defRPr sz="176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  <a:defRPr sz="176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  <a:defRPr sz="176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  <a:defRPr sz="176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i Nội dung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691515" y="176320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691515" y="1845945"/>
            <a:ext cx="4274820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5092065" y="1845945"/>
            <a:ext cx="4274820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ép so sánh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92825" y="413810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692826" y="1905318"/>
            <a:ext cx="4255174" cy="933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b="1" sz="2640"/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 b="1" sz="1979"/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5pPr>
            <a:lvl6pPr indent="-2286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6pPr>
            <a:lvl7pPr indent="-2286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7pPr>
            <a:lvl8pPr indent="-2286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8pPr>
            <a:lvl9pPr indent="-2286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692826" y="2839085"/>
            <a:ext cx="4255174" cy="4175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5092066" y="1905318"/>
            <a:ext cx="4276130" cy="933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b="1" sz="2640"/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 b="1" sz="1979"/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5pPr>
            <a:lvl6pPr indent="-2286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6pPr>
            <a:lvl7pPr indent="-2286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7pPr>
            <a:lvl8pPr indent="-2286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8pPr>
            <a:lvl9pPr indent="-2286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b="1" sz="176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5092066" y="2839085"/>
            <a:ext cx="4276130" cy="4175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ỉ Tiêu đề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691515" y="176320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237490" y="2018666"/>
            <a:ext cx="2982595" cy="4810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840"/>
              <a:buFont typeface="Times New Roman"/>
              <a:buNone/>
              <a:defRPr>
                <a:solidFill>
                  <a:srgbClr val="F2F2F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691515" y="176320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4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91515" y="176320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40"/>
              <a:buFont typeface="Times New Roman"/>
              <a:buNone/>
              <a:defRPr b="0" i="0" sz="48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91515" y="1842347"/>
            <a:ext cx="8675370" cy="505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2418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80"/>
              <a:buFont typeface="Arial"/>
              <a:buChar char="•"/>
              <a:defRPr b="0" i="0" sz="308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96240" lvl="1" marL="9144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Arial"/>
              <a:buChar char="•"/>
              <a:defRPr b="0" i="0" sz="26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4330" lvl="3" marL="18288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4329" lvl="4" marL="22860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4329" lvl="5" marL="27432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4329" lvl="6" marL="32004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4329" lvl="7" marL="36576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4329" lvl="8" marL="41148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b="0" i="0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137525" y="6937587"/>
            <a:ext cx="1229360" cy="313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2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826635" y="7290224"/>
            <a:ext cx="331089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2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32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nhtt@it-hut.edu.v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1905000" y="1252731"/>
            <a:ext cx="7315199" cy="34271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NGÔN NGỮ LẬP TRÌNH C</a:t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3951646" y="4800600"/>
            <a:ext cx="5293362" cy="2021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indent="0" lvl="0" marL="1270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TS. Đỗ Quốc Huy</a:t>
            </a:r>
            <a:endParaRPr/>
          </a:p>
          <a:p>
            <a:pPr indent="0" lvl="0" marL="1270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Bộ môn Khoa Học Máy Tính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huydq@soict.hust.edu.vn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137525" y="7290225"/>
            <a:ext cx="12293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/>
          <p:nvPr/>
        </p:nvSpPr>
        <p:spPr>
          <a:xfrm>
            <a:off x="-7434" y="909275"/>
            <a:ext cx="10058400" cy="614739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7"/>
          <p:cNvSpPr txBox="1"/>
          <p:nvPr>
            <p:ph type="title"/>
          </p:nvPr>
        </p:nvSpPr>
        <p:spPr>
          <a:xfrm>
            <a:off x="2819400" y="788615"/>
            <a:ext cx="4744722" cy="75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Xây dựng hàm (2)</a:t>
            </a:r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152400" y="1546258"/>
            <a:ext cx="9898566" cy="49141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111750">
            <a:spAutoFit/>
          </a:bodyPr>
          <a:lstStyle/>
          <a:p>
            <a:pPr indent="-342265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Cú pháp khai báo 1 hàm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[&lt;kiểu giá trị trả về&gt;]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tên hàm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&gt;([&lt;</a:t>
            </a: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danh sách tham số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&gt;,…])</a:t>
            </a:r>
            <a:endParaRPr/>
          </a:p>
          <a:p>
            <a:pPr indent="-342265" lvl="0" marL="35496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Thân hàm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69900" marR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/>
          </a:p>
          <a:p>
            <a:pPr indent="0" lvl="2" marL="927100" marR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&lt;Các khai báo&gt; </a:t>
            </a:r>
            <a:endParaRPr/>
          </a:p>
          <a:p>
            <a:pPr indent="0" lvl="2" marL="927100" marR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0" lvl="2" marL="927100" marR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&lt;Các câu lệnh&gt; </a:t>
            </a:r>
            <a:endParaRPr/>
          </a:p>
          <a:p>
            <a:pPr indent="0" lvl="1" marL="469900" marR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-342265" lvl="0" marL="35496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Trong thân hàm có ít nhất một lệnh </a:t>
            </a:r>
            <a:r>
              <a:rPr i="1" lang="en-US" sz="2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/>
          <p:nvPr/>
        </p:nvSpPr>
        <p:spPr>
          <a:xfrm>
            <a:off x="0" y="890684"/>
            <a:ext cx="10058400" cy="636050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762000" y="2057400"/>
            <a:ext cx="2741930" cy="396240"/>
          </a:xfrm>
          <a:prstGeom prst="rect">
            <a:avLst/>
          </a:prstGeom>
          <a:solidFill>
            <a:srgbClr val="FF9865"/>
          </a:solidFill>
          <a:ln>
            <a:noFill/>
          </a:ln>
        </p:spPr>
        <p:txBody>
          <a:bodyPr anchorCtr="0" anchor="t" bIns="0" lIns="0" spcFirstLastPara="1" rIns="0" wrap="square" tIns="38100">
            <a:spAutoFit/>
          </a:bodyPr>
          <a:lstStyle/>
          <a:p>
            <a:pPr indent="0" lvl="0" marL="8470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Tên hàm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8"/>
          <p:cNvSpPr/>
          <p:nvPr/>
        </p:nvSpPr>
        <p:spPr>
          <a:xfrm>
            <a:off x="3502152" y="2257044"/>
            <a:ext cx="1222375" cy="281305"/>
          </a:xfrm>
          <a:custGeom>
            <a:rect b="b" l="l" r="r" t="t"/>
            <a:pathLst>
              <a:path extrusionOk="0" h="281305" w="1222375">
                <a:moveTo>
                  <a:pt x="1108966" y="166985"/>
                </a:moveTo>
                <a:lnTo>
                  <a:pt x="1064947" y="133223"/>
                </a:lnTo>
                <a:lnTo>
                  <a:pt x="6096" y="0"/>
                </a:lnTo>
                <a:lnTo>
                  <a:pt x="0" y="57912"/>
                </a:lnTo>
                <a:lnTo>
                  <a:pt x="1056217" y="189592"/>
                </a:lnTo>
                <a:lnTo>
                  <a:pt x="1108966" y="166985"/>
                </a:lnTo>
                <a:close/>
              </a:path>
              <a:path extrusionOk="0" h="281305" w="1222375">
                <a:moveTo>
                  <a:pt x="1168908" y="204114"/>
                </a:moveTo>
                <a:lnTo>
                  <a:pt x="1168908" y="146304"/>
                </a:lnTo>
                <a:lnTo>
                  <a:pt x="1161288" y="202692"/>
                </a:lnTo>
                <a:lnTo>
                  <a:pt x="1056217" y="189592"/>
                </a:lnTo>
                <a:lnTo>
                  <a:pt x="972312" y="225552"/>
                </a:lnTo>
                <a:lnTo>
                  <a:pt x="962644" y="231933"/>
                </a:lnTo>
                <a:lnTo>
                  <a:pt x="956691" y="241173"/>
                </a:lnTo>
                <a:lnTo>
                  <a:pt x="954738" y="252126"/>
                </a:lnTo>
                <a:lnTo>
                  <a:pt x="957072" y="263652"/>
                </a:lnTo>
                <a:lnTo>
                  <a:pt x="963429" y="272676"/>
                </a:lnTo>
                <a:lnTo>
                  <a:pt x="972502" y="278701"/>
                </a:lnTo>
                <a:lnTo>
                  <a:pt x="983003" y="281011"/>
                </a:lnTo>
                <a:lnTo>
                  <a:pt x="993648" y="278892"/>
                </a:lnTo>
                <a:lnTo>
                  <a:pt x="1168908" y="204114"/>
                </a:lnTo>
                <a:close/>
              </a:path>
              <a:path extrusionOk="0" h="281305" w="1222375">
                <a:moveTo>
                  <a:pt x="1222248" y="181356"/>
                </a:moveTo>
                <a:lnTo>
                  <a:pt x="1025652" y="30480"/>
                </a:lnTo>
                <a:lnTo>
                  <a:pt x="1014936" y="25860"/>
                </a:lnTo>
                <a:lnTo>
                  <a:pt x="1003935" y="25527"/>
                </a:lnTo>
                <a:lnTo>
                  <a:pt x="993505" y="29194"/>
                </a:lnTo>
                <a:lnTo>
                  <a:pt x="984504" y="36576"/>
                </a:lnTo>
                <a:lnTo>
                  <a:pt x="979884" y="46624"/>
                </a:lnTo>
                <a:lnTo>
                  <a:pt x="979551" y="57531"/>
                </a:lnTo>
                <a:lnTo>
                  <a:pt x="983218" y="67865"/>
                </a:lnTo>
                <a:lnTo>
                  <a:pt x="990600" y="76200"/>
                </a:lnTo>
                <a:lnTo>
                  <a:pt x="1064947" y="133223"/>
                </a:lnTo>
                <a:lnTo>
                  <a:pt x="1168908" y="146304"/>
                </a:lnTo>
                <a:lnTo>
                  <a:pt x="1168908" y="204114"/>
                </a:lnTo>
                <a:lnTo>
                  <a:pt x="1222248" y="181356"/>
                </a:lnTo>
                <a:close/>
              </a:path>
              <a:path extrusionOk="0" h="281305" w="1222375">
                <a:moveTo>
                  <a:pt x="1153668" y="201742"/>
                </a:moveTo>
                <a:lnTo>
                  <a:pt x="1153668" y="147828"/>
                </a:lnTo>
                <a:lnTo>
                  <a:pt x="1147572" y="196596"/>
                </a:lnTo>
                <a:lnTo>
                  <a:pt x="1108966" y="166985"/>
                </a:lnTo>
                <a:lnTo>
                  <a:pt x="1056217" y="189592"/>
                </a:lnTo>
                <a:lnTo>
                  <a:pt x="1153668" y="201742"/>
                </a:lnTo>
                <a:close/>
              </a:path>
              <a:path extrusionOk="0" h="281305" w="1222375">
                <a:moveTo>
                  <a:pt x="1168908" y="146304"/>
                </a:moveTo>
                <a:lnTo>
                  <a:pt x="1064947" y="133223"/>
                </a:lnTo>
                <a:lnTo>
                  <a:pt x="1108966" y="166985"/>
                </a:lnTo>
                <a:lnTo>
                  <a:pt x="1153668" y="147828"/>
                </a:lnTo>
                <a:lnTo>
                  <a:pt x="1153668" y="201742"/>
                </a:lnTo>
                <a:lnTo>
                  <a:pt x="1161288" y="202692"/>
                </a:lnTo>
                <a:lnTo>
                  <a:pt x="1168908" y="146304"/>
                </a:lnTo>
                <a:close/>
              </a:path>
              <a:path extrusionOk="0" h="281305" w="1222375">
                <a:moveTo>
                  <a:pt x="1153668" y="147828"/>
                </a:moveTo>
                <a:lnTo>
                  <a:pt x="1108966" y="166985"/>
                </a:lnTo>
                <a:lnTo>
                  <a:pt x="1147572" y="196596"/>
                </a:lnTo>
                <a:lnTo>
                  <a:pt x="1153668" y="147828"/>
                </a:lnTo>
                <a:close/>
              </a:path>
            </a:pathLst>
          </a:custGeom>
          <a:solidFill>
            <a:srgbClr val="FF986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3505200" y="2950463"/>
            <a:ext cx="685800" cy="728980"/>
          </a:xfrm>
          <a:custGeom>
            <a:rect b="b" l="l" r="r" t="t"/>
            <a:pathLst>
              <a:path extrusionOk="0" h="728979" w="685800">
                <a:moveTo>
                  <a:pt x="685799" y="0"/>
                </a:moveTo>
                <a:lnTo>
                  <a:pt x="607302" y="1617"/>
                </a:lnTo>
                <a:lnTo>
                  <a:pt x="535177" y="6220"/>
                </a:lnTo>
                <a:lnTo>
                  <a:pt x="471502" y="13436"/>
                </a:lnTo>
                <a:lnTo>
                  <a:pt x="418357" y="22891"/>
                </a:lnTo>
                <a:lnTo>
                  <a:pt x="377823" y="34212"/>
                </a:lnTo>
                <a:lnTo>
                  <a:pt x="342899" y="60959"/>
                </a:lnTo>
                <a:lnTo>
                  <a:pt x="342899" y="303275"/>
                </a:lnTo>
                <a:lnTo>
                  <a:pt x="333822" y="317209"/>
                </a:lnTo>
                <a:lnTo>
                  <a:pt x="267441" y="341344"/>
                </a:lnTo>
                <a:lnTo>
                  <a:pt x="214297" y="350799"/>
                </a:lnTo>
                <a:lnTo>
                  <a:pt x="150622" y="358015"/>
                </a:lnTo>
                <a:lnTo>
                  <a:pt x="78497" y="362618"/>
                </a:lnTo>
                <a:lnTo>
                  <a:pt x="0" y="364235"/>
                </a:lnTo>
                <a:lnTo>
                  <a:pt x="78497" y="365853"/>
                </a:lnTo>
                <a:lnTo>
                  <a:pt x="150622" y="370456"/>
                </a:lnTo>
                <a:lnTo>
                  <a:pt x="214297" y="377672"/>
                </a:lnTo>
                <a:lnTo>
                  <a:pt x="267441" y="387127"/>
                </a:lnTo>
                <a:lnTo>
                  <a:pt x="307976" y="398448"/>
                </a:lnTo>
                <a:lnTo>
                  <a:pt x="342899" y="425195"/>
                </a:lnTo>
                <a:lnTo>
                  <a:pt x="342899" y="667511"/>
                </a:lnTo>
                <a:lnTo>
                  <a:pt x="351977" y="681445"/>
                </a:lnTo>
                <a:lnTo>
                  <a:pt x="418357" y="705580"/>
                </a:lnTo>
                <a:lnTo>
                  <a:pt x="471502" y="715035"/>
                </a:lnTo>
                <a:lnTo>
                  <a:pt x="535177" y="722251"/>
                </a:lnTo>
                <a:lnTo>
                  <a:pt x="607302" y="726854"/>
                </a:lnTo>
                <a:lnTo>
                  <a:pt x="685799" y="728471"/>
                </a:lnTo>
              </a:path>
            </a:pathLst>
          </a:custGeom>
          <a:noFill/>
          <a:ln cap="flat" cmpd="sng" w="57125">
            <a:solidFill>
              <a:srgbClr val="7F00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757237" y="2945701"/>
            <a:ext cx="2676525" cy="416559"/>
          </a:xfrm>
          <a:prstGeom prst="rect">
            <a:avLst/>
          </a:prstGeom>
          <a:solidFill>
            <a:srgbClr val="7F007F"/>
          </a:solidFill>
          <a:ln>
            <a:noFill/>
          </a:ln>
        </p:spPr>
        <p:txBody>
          <a:bodyPr anchorCtr="0" anchor="t" bIns="0" lIns="0" spcFirstLastPara="1" rIns="0" wrap="square" tIns="49525">
            <a:spAutoFit/>
          </a:bodyPr>
          <a:lstStyle/>
          <a:p>
            <a:pPr indent="0" lvl="0" marL="7372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Thân hàm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8"/>
          <p:cNvSpPr/>
          <p:nvPr/>
        </p:nvSpPr>
        <p:spPr>
          <a:xfrm>
            <a:off x="4114800" y="1905000"/>
            <a:ext cx="5181600" cy="5562600"/>
          </a:xfrm>
          <a:custGeom>
            <a:rect b="b" l="l" r="r" t="t"/>
            <a:pathLst>
              <a:path extrusionOk="0" h="5105400" w="5181600">
                <a:moveTo>
                  <a:pt x="0" y="0"/>
                </a:moveTo>
                <a:lnTo>
                  <a:pt x="0" y="5105399"/>
                </a:lnTo>
                <a:lnTo>
                  <a:pt x="5181599" y="5105399"/>
                </a:lnTo>
                <a:lnTo>
                  <a:pt x="518159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4199634" y="1875535"/>
            <a:ext cx="248475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00" name="Google Shape;200;p28"/>
          <p:cNvGraphicFramePr/>
          <p:nvPr/>
        </p:nvGraphicFramePr>
        <p:xfrm>
          <a:off x="4186237" y="24336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{04D26951-C699-4824-8B18-635FF0D1D67A}</a:tableStyleId>
              </a:tblPr>
              <a:tblGrid>
                <a:gridCol w="533400"/>
                <a:gridCol w="1219200"/>
                <a:gridCol w="2743200"/>
              </a:tblGrid>
              <a:tr h="304800">
                <a:tc>
                  <a:txBody>
                    <a:bodyPr/>
                    <a:lstStyle/>
                    <a:p>
                      <a:pPr indent="0" lvl="0" marL="209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giaithua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8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(int a) {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 gridSpan="3">
                  <a:txBody>
                    <a:bodyPr/>
                    <a:lstStyle/>
                    <a:p>
                      <a:pPr indent="0" lvl="0" marL="431165" marR="0" rtl="0" algn="l">
                        <a:lnSpc>
                          <a:spcPct val="10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i, gt=1;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410208" lvl="0" marL="840739" marR="146177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for(i=1; i&lt;=a; i++)  gt = gt * i;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311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 gt;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201" name="Google Shape;201;p28"/>
          <p:cNvSpPr txBox="1"/>
          <p:nvPr/>
        </p:nvSpPr>
        <p:spPr>
          <a:xfrm>
            <a:off x="4199633" y="3798822"/>
            <a:ext cx="4123054" cy="33598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0209" lvl="0" marL="422275" marR="164337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 void ) {  int num;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22275" marR="1416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printf(“Nhap so nguyen:");  scanf("%d",&amp;num);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222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printf("%d!=%d\n",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num, giaithua(num));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20750" lvl="0" marL="137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28"/>
          <p:cNvSpPr txBox="1"/>
          <p:nvPr>
            <p:ph type="title"/>
          </p:nvPr>
        </p:nvSpPr>
        <p:spPr>
          <a:xfrm>
            <a:off x="2505963" y="814121"/>
            <a:ext cx="5046473" cy="75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Ví dụ hàm giai thừa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/>
          <p:nvPr/>
        </p:nvSpPr>
        <p:spPr>
          <a:xfrm>
            <a:off x="0" y="178429"/>
            <a:ext cx="10058400" cy="636050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9"/>
          <p:cNvSpPr txBox="1"/>
          <p:nvPr>
            <p:ph type="title"/>
          </p:nvPr>
        </p:nvSpPr>
        <p:spPr>
          <a:xfrm>
            <a:off x="533400" y="-290433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Ví dụ hàm tính bình phương</a:t>
            </a:r>
            <a:endParaRPr/>
          </a:p>
        </p:txBody>
      </p:sp>
      <p:sp>
        <p:nvSpPr>
          <p:cNvPr id="210" name="Google Shape;210;p29"/>
          <p:cNvSpPr/>
          <p:nvPr/>
        </p:nvSpPr>
        <p:spPr>
          <a:xfrm>
            <a:off x="2682240" y="952500"/>
            <a:ext cx="5448300" cy="603504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8275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Consolas"/>
              <a:buNone/>
            </a:pPr>
            <a:r>
              <a:rPr lang="en-US" sz="264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#include&lt;stdio.h&gt;</a:t>
            </a:r>
            <a:endParaRPr/>
          </a:p>
          <a:p>
            <a:pPr indent="-168275" lvl="0" marL="342900" marR="0" rtl="0" algn="l">
              <a:spcBef>
                <a:spcPts val="132"/>
              </a:spcBef>
              <a:spcAft>
                <a:spcPts val="0"/>
              </a:spcAft>
              <a:buClr>
                <a:srgbClr val="996600"/>
              </a:buClr>
              <a:buSzPts val="2640"/>
              <a:buFont typeface="Consolas"/>
              <a:buNone/>
            </a:pPr>
            <a:r>
              <a:rPr lang="en-US" sz="2640">
                <a:solidFill>
                  <a:srgbClr val="996600"/>
                </a:solidFill>
                <a:latin typeface="Consolas"/>
                <a:ea typeface="Consolas"/>
                <a:cs typeface="Consolas"/>
                <a:sym typeface="Consolas"/>
              </a:rPr>
              <a:t>int bp(int x){</a:t>
            </a:r>
            <a:endParaRPr/>
          </a:p>
          <a:p>
            <a:pPr indent="-168275" lvl="0" marL="342900" marR="0" rtl="0" algn="l">
              <a:spcBef>
                <a:spcPts val="132"/>
              </a:spcBef>
              <a:spcAft>
                <a:spcPts val="0"/>
              </a:spcAft>
              <a:buClr>
                <a:srgbClr val="996600"/>
              </a:buClr>
              <a:buSzPts val="2640"/>
              <a:buFont typeface="Consolas"/>
              <a:buNone/>
            </a:pPr>
            <a:r>
              <a:rPr lang="en-US" sz="2640">
                <a:solidFill>
                  <a:srgbClr val="996600"/>
                </a:solidFill>
                <a:latin typeface="Consolas"/>
                <a:ea typeface="Consolas"/>
                <a:cs typeface="Consolas"/>
                <a:sym typeface="Consolas"/>
              </a:rPr>
              <a:t>    int y;</a:t>
            </a:r>
            <a:endParaRPr/>
          </a:p>
          <a:p>
            <a:pPr indent="-168275" lvl="0" marL="342900" marR="0" rtl="0" algn="l">
              <a:spcBef>
                <a:spcPts val="132"/>
              </a:spcBef>
              <a:spcAft>
                <a:spcPts val="0"/>
              </a:spcAft>
              <a:buClr>
                <a:srgbClr val="996600"/>
              </a:buClr>
              <a:buSzPts val="2640"/>
              <a:buFont typeface="Consolas"/>
              <a:buNone/>
            </a:pPr>
            <a:r>
              <a:rPr lang="en-US" sz="2640">
                <a:solidFill>
                  <a:srgbClr val="996600"/>
                </a:solidFill>
                <a:latin typeface="Consolas"/>
                <a:ea typeface="Consolas"/>
                <a:cs typeface="Consolas"/>
                <a:sym typeface="Consolas"/>
              </a:rPr>
              <a:t>    y =  x * x;</a:t>
            </a:r>
            <a:endParaRPr/>
          </a:p>
          <a:p>
            <a:pPr indent="-168275" lvl="0" marL="342900" marR="0" rtl="0" algn="l">
              <a:spcBef>
                <a:spcPts val="132"/>
              </a:spcBef>
              <a:spcAft>
                <a:spcPts val="0"/>
              </a:spcAft>
              <a:buClr>
                <a:srgbClr val="996600"/>
              </a:buClr>
              <a:buSzPts val="2640"/>
              <a:buFont typeface="Consolas"/>
              <a:buNone/>
            </a:pPr>
            <a:r>
              <a:rPr lang="en-US" sz="2640">
                <a:solidFill>
                  <a:srgbClr val="996600"/>
                </a:solidFill>
                <a:latin typeface="Consolas"/>
                <a:ea typeface="Consolas"/>
                <a:cs typeface="Consolas"/>
                <a:sym typeface="Consolas"/>
              </a:rPr>
              <a:t>    return y;</a:t>
            </a:r>
            <a:endParaRPr/>
          </a:p>
          <a:p>
            <a:pPr indent="-168275" lvl="0" marL="342900" marR="0" rtl="0" algn="l">
              <a:spcBef>
                <a:spcPts val="132"/>
              </a:spcBef>
              <a:spcAft>
                <a:spcPts val="0"/>
              </a:spcAft>
              <a:buClr>
                <a:srgbClr val="996600"/>
              </a:buClr>
              <a:buSzPts val="2640"/>
              <a:buFont typeface="Consolas"/>
              <a:buNone/>
            </a:pPr>
            <a:r>
              <a:rPr lang="en-US" sz="2640">
                <a:solidFill>
                  <a:srgbClr val="99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168275" lvl="0" marL="342900" marR="0" rtl="0" algn="l">
              <a:spcBef>
                <a:spcPts val="132"/>
              </a:spcBef>
              <a:spcAft>
                <a:spcPts val="0"/>
              </a:spcAft>
              <a:buClr>
                <a:schemeClr val="accent2"/>
              </a:buClr>
              <a:buSzPts val="2640"/>
              <a:buFont typeface="Consolas"/>
              <a:buNone/>
            </a:pPr>
            <a:r>
              <a:rPr lang="en-US" sz="264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64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/>
          </a:p>
          <a:p>
            <a:pPr indent="-168275" lvl="0" marL="342900" marR="0" rtl="0" algn="l">
              <a:spcBef>
                <a:spcPts val="132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Consolas"/>
              <a:buNone/>
            </a:pPr>
            <a:r>
              <a:rPr lang="en-US" sz="264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64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64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 i;</a:t>
            </a:r>
            <a:endParaRPr/>
          </a:p>
          <a:p>
            <a:pPr indent="-168275" lvl="0" marL="342900" marR="0" rtl="0" algn="l">
              <a:spcBef>
                <a:spcPts val="132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Consolas"/>
              <a:buNone/>
            </a:pPr>
            <a:r>
              <a:rPr lang="en-US" sz="264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64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64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 (i=1; i&lt; 20; i+=2)</a:t>
            </a:r>
            <a:endParaRPr/>
          </a:p>
          <a:p>
            <a:pPr indent="-168275" lvl="0" marL="342900" marR="0" rtl="0" algn="l">
              <a:spcBef>
                <a:spcPts val="132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Consolas"/>
              <a:buNone/>
            </a:pPr>
            <a:r>
              <a:rPr lang="en-US" sz="264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    printf("%4d\n", </a:t>
            </a:r>
            <a:r>
              <a:rPr lang="en-US" sz="2640">
                <a:solidFill>
                  <a:srgbClr val="996600"/>
                </a:solidFill>
                <a:latin typeface="Consolas"/>
                <a:ea typeface="Consolas"/>
                <a:cs typeface="Consolas"/>
                <a:sym typeface="Consolas"/>
              </a:rPr>
              <a:t>bp(i)</a:t>
            </a:r>
            <a:r>
              <a:rPr lang="en-US" sz="264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/>
          </a:p>
          <a:p>
            <a:pPr indent="-168275" lvl="0" marL="342900" marR="0" rtl="0" algn="l">
              <a:spcBef>
                <a:spcPts val="132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Consolas"/>
              <a:buNone/>
            </a:pPr>
            <a:r>
              <a:rPr lang="en-US" sz="264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  printf("\n"); 	  </a:t>
            </a:r>
            <a:endParaRPr/>
          </a:p>
          <a:p>
            <a:pPr indent="-168275" lvl="0" marL="342900" marR="0" rtl="0" algn="l">
              <a:spcBef>
                <a:spcPts val="132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Consolas"/>
              <a:buNone/>
            </a:pPr>
            <a:r>
              <a:rPr lang="en-US" sz="264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/>
          </a:p>
          <a:p>
            <a:pPr indent="-168275" lvl="0" marL="342900" marR="0" rtl="0" algn="l">
              <a:spcBef>
                <a:spcPts val="132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Consolas"/>
              <a:buNone/>
            </a:pPr>
            <a:r>
              <a:rPr lang="en-US" sz="264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11" name="Google Shape;211;p29"/>
          <p:cNvSpPr txBox="1"/>
          <p:nvPr/>
        </p:nvSpPr>
        <p:spPr>
          <a:xfrm>
            <a:off x="7879080" y="3299461"/>
            <a:ext cx="1844040" cy="32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540"/>
              <a:buFont typeface="Arial"/>
              <a:buNone/>
            </a:pPr>
            <a:r>
              <a:t/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2" name="Google Shape;212;p29"/>
          <p:cNvGrpSpPr/>
          <p:nvPr/>
        </p:nvGrpSpPr>
        <p:grpSpPr>
          <a:xfrm>
            <a:off x="0" y="1447130"/>
            <a:ext cx="7292340" cy="2104232"/>
            <a:chOff x="192" y="1008"/>
            <a:chExt cx="4176" cy="1205"/>
          </a:xfrm>
        </p:grpSpPr>
        <p:sp>
          <p:nvSpPr>
            <p:cNvPr id="213" name="Google Shape;213;p29"/>
            <p:cNvSpPr/>
            <p:nvPr/>
          </p:nvSpPr>
          <p:spPr>
            <a:xfrm>
              <a:off x="1824" y="1008"/>
              <a:ext cx="2544" cy="1205"/>
            </a:xfrm>
            <a:prstGeom prst="rect">
              <a:avLst/>
            </a:prstGeom>
            <a:noFill/>
            <a:ln cap="flat" cmpd="dbl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1760"/>
                <a:buFont typeface="Arial"/>
                <a:buNone/>
              </a:pPr>
              <a:r>
                <a:t/>
              </a:r>
              <a:endParaRPr sz="17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9"/>
            <p:cNvSpPr txBox="1"/>
            <p:nvPr/>
          </p:nvSpPr>
          <p:spPr>
            <a:xfrm>
              <a:off x="192" y="1088"/>
              <a:ext cx="1200" cy="7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Pts val="2640"/>
                <a:buFont typeface="Arial"/>
                <a:buNone/>
              </a:pPr>
              <a:r>
                <a:rPr lang="en-US" sz="264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Khai báo và định nghĩa hàm</a:t>
              </a:r>
              <a:endParaRPr sz="264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1200" y="1488"/>
              <a:ext cx="624" cy="336"/>
            </a:xfrm>
            <a:prstGeom prst="rightArrow">
              <a:avLst>
                <a:gd fmla="val 50000" name="adj1"/>
                <a:gd fmla="val 46429" name="adj2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1760"/>
                <a:buFont typeface="Arial"/>
                <a:buNone/>
              </a:pPr>
              <a:r>
                <a:t/>
              </a:r>
              <a:endParaRPr sz="17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" name="Google Shape;216;p29"/>
          <p:cNvGrpSpPr/>
          <p:nvPr/>
        </p:nvGrpSpPr>
        <p:grpSpPr>
          <a:xfrm>
            <a:off x="251460" y="3784162"/>
            <a:ext cx="7334250" cy="1965286"/>
            <a:chOff x="144" y="2102"/>
            <a:chExt cx="4200" cy="1125"/>
          </a:xfrm>
        </p:grpSpPr>
        <p:sp>
          <p:nvSpPr>
            <p:cNvPr id="217" name="Google Shape;217;p29"/>
            <p:cNvSpPr/>
            <p:nvPr/>
          </p:nvSpPr>
          <p:spPr>
            <a:xfrm>
              <a:off x="3816" y="2603"/>
              <a:ext cx="528" cy="432"/>
            </a:xfrm>
            <a:prstGeom prst="ellipse">
              <a:avLst/>
            </a:prstGeom>
            <a:noFill/>
            <a:ln cap="flat" cmpd="dbl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1760"/>
                <a:buFont typeface="Arial"/>
                <a:buNone/>
              </a:pPr>
              <a:r>
                <a:t/>
              </a:r>
              <a:endParaRPr sz="17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9"/>
            <p:cNvSpPr txBox="1"/>
            <p:nvPr/>
          </p:nvSpPr>
          <p:spPr>
            <a:xfrm>
              <a:off x="144" y="2709"/>
              <a:ext cx="1296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Pts val="2640"/>
                <a:buFont typeface="Arial"/>
                <a:buNone/>
              </a:pPr>
              <a:r>
                <a:rPr lang="en-US" sz="264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Gọi hàm ra  thực hiên</a:t>
              </a:r>
              <a:endParaRPr sz="264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9"/>
            <p:cNvSpPr/>
            <p:nvPr/>
          </p:nvSpPr>
          <p:spPr>
            <a:xfrm rot="361721">
              <a:off x="1244" y="2236"/>
              <a:ext cx="2592" cy="608"/>
            </a:xfrm>
            <a:custGeom>
              <a:rect b="b" l="l" r="r" t="t"/>
              <a:pathLst>
                <a:path extrusionOk="0" h="608" w="2832">
                  <a:moveTo>
                    <a:pt x="0" y="608"/>
                  </a:moveTo>
                  <a:cubicBezTo>
                    <a:pt x="436" y="336"/>
                    <a:pt x="872" y="64"/>
                    <a:pt x="1344" y="32"/>
                  </a:cubicBezTo>
                  <a:cubicBezTo>
                    <a:pt x="1816" y="0"/>
                    <a:pt x="2324" y="208"/>
                    <a:pt x="2832" y="416"/>
                  </a:cubicBezTo>
                </a:path>
              </a:pathLst>
            </a:custGeom>
            <a:noFill/>
            <a:ln cap="flat" cmpd="sng" w="7620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7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" name="Google Shape;220;p29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1" name="Google Shape;22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1757" y="952499"/>
            <a:ext cx="1371873" cy="603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/>
          <p:nvPr/>
        </p:nvSpPr>
        <p:spPr>
          <a:xfrm>
            <a:off x="-193" y="812477"/>
            <a:ext cx="10058400" cy="696595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0"/>
          <p:cNvSpPr txBox="1"/>
          <p:nvPr>
            <p:ph type="title"/>
          </p:nvPr>
        </p:nvSpPr>
        <p:spPr>
          <a:xfrm>
            <a:off x="3306569" y="781436"/>
            <a:ext cx="3444875" cy="696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Tham số hàm</a:t>
            </a:r>
            <a:endParaRPr/>
          </a:p>
        </p:txBody>
      </p:sp>
      <p:sp>
        <p:nvSpPr>
          <p:cNvPr id="228" name="Google Shape;228;p30"/>
          <p:cNvSpPr txBox="1"/>
          <p:nvPr/>
        </p:nvSpPr>
        <p:spPr>
          <a:xfrm>
            <a:off x="228600" y="1870963"/>
            <a:ext cx="9677400" cy="4679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265" lvl="0" marL="354965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Là các </a:t>
            </a:r>
            <a:r>
              <a:rPr lang="en-US" sz="2400">
                <a:solidFill>
                  <a:srgbClr val="0065FF"/>
                </a:solidFill>
                <a:latin typeface="Arial"/>
                <a:ea typeface="Arial"/>
                <a:cs typeface="Arial"/>
                <a:sym typeface="Arial"/>
              </a:rPr>
              <a:t>biến địa phương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của hàm mà giá trị được xác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4965" marR="0" rtl="0" algn="l">
              <a:lnSpc>
                <a:spcPct val="1077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định cho mỗi lần gọi hàm</a:t>
            </a:r>
            <a:endParaRPr/>
          </a:p>
          <a:p>
            <a:pPr indent="-286385" lvl="1" marL="756285" marR="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Vì vậy tham số có giá trị khác nhau cho mỗi lần gọi</a:t>
            </a:r>
            <a:endParaRPr/>
          </a:p>
          <a:p>
            <a:pPr indent="-286385" lvl="1" marL="7562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Tham số chỉ có thể truy nhập bên trong hàm mà thôi</a:t>
            </a:r>
            <a:endParaRPr/>
          </a:p>
          <a:p>
            <a:pPr indent="-287019" lvl="1" marL="756285" marR="363220" rtl="0" algn="l">
              <a:lnSpc>
                <a:spcPct val="8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Khi gọi hàm giá trị cho tất cả các tham số phải được  xác định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9865" lvl="0" marL="354965" marR="0" rtl="0" algn="l">
              <a:lnSpc>
                <a:spcPct val="119583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marR="0" rtl="0" algn="l">
              <a:lnSpc>
                <a:spcPct val="119583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Một hàm có thể có một, nhiều hoặc không có tham số nào cả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265" lvl="1" marL="812165" marR="0" rtl="0" algn="l">
              <a:lnSpc>
                <a:spcPct val="119583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Nếu có nhiều tham số, phải được phân cách với nhau bằng dấu phẩy. </a:t>
            </a:r>
            <a:endParaRPr/>
          </a:p>
          <a:p>
            <a:pPr indent="-342265" lvl="1" marL="812165" marR="0" rtl="0" algn="l">
              <a:lnSpc>
                <a:spcPct val="119583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không có tham số vẫn phải có cặp dấu ngoặc đơn sau tên hàm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9865" lvl="0" marL="354965" marR="8636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marR="8636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Một </a:t>
            </a: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hàm không có tham số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 thể được khai báo với  từ khoá </a:t>
            </a:r>
            <a:r>
              <a:rPr lang="en-US" sz="2400">
                <a:solidFill>
                  <a:srgbClr val="CC3200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 danh sách tham số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/>
          <p:nvPr/>
        </p:nvSpPr>
        <p:spPr>
          <a:xfrm>
            <a:off x="-193" y="812477"/>
            <a:ext cx="10058400" cy="696595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1"/>
          <p:cNvSpPr txBox="1"/>
          <p:nvPr>
            <p:ph type="title"/>
          </p:nvPr>
        </p:nvSpPr>
        <p:spPr>
          <a:xfrm>
            <a:off x="3306569" y="781436"/>
            <a:ext cx="3444875" cy="696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Tham số hàm</a:t>
            </a:r>
            <a:endParaRPr/>
          </a:p>
        </p:txBody>
      </p:sp>
      <p:sp>
        <p:nvSpPr>
          <p:cNvPr id="235" name="Google Shape;235;p31"/>
          <p:cNvSpPr txBox="1"/>
          <p:nvPr/>
        </p:nvSpPr>
        <p:spPr>
          <a:xfrm>
            <a:off x="228600" y="1870963"/>
            <a:ext cx="9677400" cy="30059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89865" lvl="0" marL="354965" marR="0" rtl="0" algn="l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marR="0" rtl="0" algn="l">
              <a:lnSpc>
                <a:spcPct val="119583"/>
              </a:lnSpc>
              <a:spcBef>
                <a:spcPts val="5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Chú ý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phân biệt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684" lvl="1" marL="756285" marR="5080" rtl="0" algn="l">
              <a:lnSpc>
                <a:spcPct val="95909"/>
              </a:lnSpc>
              <a:spcBef>
                <a:spcPts val="50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5080" rtl="0" algn="l">
              <a:lnSpc>
                <a:spcPct val="95909"/>
              </a:lnSpc>
              <a:spcBef>
                <a:spcPts val="505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Biến địa phương </a:t>
            </a:r>
            <a:r>
              <a:rPr b="0" i="0" lang="en-US" sz="2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bên trong hàm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dùng chứa tham số và  </a:t>
            </a:r>
            <a:r>
              <a:rPr b="0" i="0" lang="en-US" sz="2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biến mà giá trị của nó được dùng để gọi hàm</a:t>
            </a:r>
            <a:endParaRPr/>
          </a:p>
          <a:p>
            <a:pPr indent="-146684" lvl="1" marL="756285" marR="347980" rtl="0" algn="l">
              <a:lnSpc>
                <a:spcPct val="800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347980" rtl="0" algn="l">
              <a:lnSpc>
                <a:spcPct val="800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Vì thế nếu hàm </a:t>
            </a:r>
            <a:r>
              <a:rPr b="0" i="0" lang="en-US" sz="2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thay đổi giá trị cho tham số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nó sẽ 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không làm thay đổi giá trị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của biến được sử dụng để  gọi hàm</a:t>
            </a:r>
            <a:endParaRPr/>
          </a:p>
          <a:p>
            <a:pPr indent="-189865" lvl="0" marL="354965" marR="8636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/>
          <p:nvPr/>
        </p:nvSpPr>
        <p:spPr>
          <a:xfrm>
            <a:off x="0" y="817243"/>
            <a:ext cx="10058400" cy="691830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2"/>
          <p:cNvSpPr/>
          <p:nvPr/>
        </p:nvSpPr>
        <p:spPr>
          <a:xfrm>
            <a:off x="914400" y="2057400"/>
            <a:ext cx="4572000" cy="4876800"/>
          </a:xfrm>
          <a:custGeom>
            <a:rect b="b" l="l" r="r" t="t"/>
            <a:pathLst>
              <a:path extrusionOk="0" h="4876800" w="4572000">
                <a:moveTo>
                  <a:pt x="0" y="0"/>
                </a:moveTo>
                <a:lnTo>
                  <a:pt x="0" y="4876799"/>
                </a:lnTo>
                <a:lnTo>
                  <a:pt x="4571999" y="4876799"/>
                </a:lnTo>
                <a:lnTo>
                  <a:pt x="4571999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1089151" y="2069083"/>
            <a:ext cx="248475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32"/>
          <p:cNvSpPr txBox="1"/>
          <p:nvPr/>
        </p:nvSpPr>
        <p:spPr>
          <a:xfrm>
            <a:off x="1089151" y="2617722"/>
            <a:ext cx="2757170" cy="1398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addOne ( </a:t>
            </a:r>
            <a:r>
              <a:rPr b="1" lang="en-US" sz="1800">
                <a:solidFill>
                  <a:srgbClr val="CC3200"/>
                </a:solidFill>
                <a:latin typeface="Courier New"/>
                <a:ea typeface="Courier New"/>
                <a:cs typeface="Courier New"/>
                <a:sym typeface="Courier New"/>
              </a:rPr>
              <a:t>int i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22275" marR="960119" rtl="0" algn="l">
              <a:lnSpc>
                <a:spcPct val="120555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3200"/>
                </a:solidFill>
                <a:latin typeface="Courier New"/>
                <a:ea typeface="Courier New"/>
                <a:cs typeface="Courier New"/>
                <a:sym typeface="Courier New"/>
              </a:rPr>
              <a:t>i = i + 1; 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-US" sz="1800">
                <a:solidFill>
                  <a:srgbClr val="CC32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32"/>
          <p:cNvSpPr txBox="1"/>
          <p:nvPr/>
        </p:nvSpPr>
        <p:spPr>
          <a:xfrm>
            <a:off x="1089156" y="4265166"/>
            <a:ext cx="1938655" cy="850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5FF"/>
                </a:solidFill>
                <a:latin typeface="Courier New"/>
                <a:ea typeface="Courier New"/>
                <a:cs typeface="Courier New"/>
                <a:sym typeface="Courier New"/>
              </a:rPr>
              <a:t>int i = 3;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>
            <a:off x="1363471" y="5363969"/>
            <a:ext cx="37109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printf(“%d\n”, </a:t>
            </a:r>
            <a:r>
              <a:rPr b="1" lang="en-US" sz="1800">
                <a:solidFill>
                  <a:srgbClr val="0065FF"/>
                </a:solidFill>
                <a:latin typeface="Courier New"/>
                <a:ea typeface="Courier New"/>
                <a:cs typeface="Courier New"/>
                <a:sym typeface="Courier New"/>
              </a:rPr>
              <a:t>addOne(i)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printf(“%d\n”, </a:t>
            </a:r>
            <a:r>
              <a:rPr b="1" lang="en-US" sz="1800">
                <a:solidFill>
                  <a:srgbClr val="0065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1089163" y="6188453"/>
            <a:ext cx="139319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49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32"/>
          <p:cNvSpPr txBox="1"/>
          <p:nvPr>
            <p:ph type="title"/>
          </p:nvPr>
        </p:nvSpPr>
        <p:spPr>
          <a:xfrm>
            <a:off x="3273223" y="807239"/>
            <a:ext cx="3478529" cy="696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Ví dụ tham số</a:t>
            </a:r>
            <a:endParaRPr/>
          </a:p>
        </p:txBody>
      </p:sp>
      <p:sp>
        <p:nvSpPr>
          <p:cNvPr id="248" name="Google Shape;248;p32"/>
          <p:cNvSpPr/>
          <p:nvPr/>
        </p:nvSpPr>
        <p:spPr>
          <a:xfrm>
            <a:off x="3596640" y="2133600"/>
            <a:ext cx="5013960" cy="838200"/>
          </a:xfrm>
          <a:custGeom>
            <a:rect b="b" l="l" r="r" t="t"/>
            <a:pathLst>
              <a:path extrusionOk="0" h="838200" w="5013959">
                <a:moveTo>
                  <a:pt x="1972056" y="615891"/>
                </a:moveTo>
                <a:lnTo>
                  <a:pt x="1972056" y="455676"/>
                </a:lnTo>
                <a:lnTo>
                  <a:pt x="0" y="693420"/>
                </a:lnTo>
                <a:lnTo>
                  <a:pt x="1972056" y="615891"/>
                </a:lnTo>
                <a:close/>
              </a:path>
              <a:path extrusionOk="0" h="838200" w="5013959">
                <a:moveTo>
                  <a:pt x="5013960" y="419100"/>
                </a:moveTo>
                <a:lnTo>
                  <a:pt x="5007369" y="379848"/>
                </a:lnTo>
                <a:lnTo>
                  <a:pt x="4987989" y="341623"/>
                </a:lnTo>
                <a:lnTo>
                  <a:pt x="4956407" y="304584"/>
                </a:lnTo>
                <a:lnTo>
                  <a:pt x="4913209" y="268893"/>
                </a:lnTo>
                <a:lnTo>
                  <a:pt x="4858983" y="234709"/>
                </a:lnTo>
                <a:lnTo>
                  <a:pt x="4794314" y="202193"/>
                </a:lnTo>
                <a:lnTo>
                  <a:pt x="4758248" y="186610"/>
                </a:lnTo>
                <a:lnTo>
                  <a:pt x="4719791" y="171504"/>
                </a:lnTo>
                <a:lnTo>
                  <a:pt x="4679017" y="156896"/>
                </a:lnTo>
                <a:lnTo>
                  <a:pt x="4636000" y="142805"/>
                </a:lnTo>
                <a:lnTo>
                  <a:pt x="4590812" y="129251"/>
                </a:lnTo>
                <a:lnTo>
                  <a:pt x="4543528" y="116254"/>
                </a:lnTo>
                <a:lnTo>
                  <a:pt x="4494220" y="103835"/>
                </a:lnTo>
                <a:lnTo>
                  <a:pt x="4442962" y="92013"/>
                </a:lnTo>
                <a:lnTo>
                  <a:pt x="4389827" y="80808"/>
                </a:lnTo>
                <a:lnTo>
                  <a:pt x="4334888" y="70241"/>
                </a:lnTo>
                <a:lnTo>
                  <a:pt x="4278220" y="60331"/>
                </a:lnTo>
                <a:lnTo>
                  <a:pt x="4219895" y="51099"/>
                </a:lnTo>
                <a:lnTo>
                  <a:pt x="4159986" y="42565"/>
                </a:lnTo>
                <a:lnTo>
                  <a:pt x="4098568" y="34748"/>
                </a:lnTo>
                <a:lnTo>
                  <a:pt x="4035713" y="27669"/>
                </a:lnTo>
                <a:lnTo>
                  <a:pt x="3971495" y="21348"/>
                </a:lnTo>
                <a:lnTo>
                  <a:pt x="3905987" y="15804"/>
                </a:lnTo>
                <a:lnTo>
                  <a:pt x="3839262" y="11058"/>
                </a:lnTo>
                <a:lnTo>
                  <a:pt x="3771394" y="7131"/>
                </a:lnTo>
                <a:lnTo>
                  <a:pt x="3702457" y="4041"/>
                </a:lnTo>
                <a:lnTo>
                  <a:pt x="3632523" y="1809"/>
                </a:lnTo>
                <a:lnTo>
                  <a:pt x="3561666" y="455"/>
                </a:lnTo>
                <a:lnTo>
                  <a:pt x="3489960" y="0"/>
                </a:lnTo>
                <a:lnTo>
                  <a:pt x="3418253" y="455"/>
                </a:lnTo>
                <a:lnTo>
                  <a:pt x="3347396" y="1809"/>
                </a:lnTo>
                <a:lnTo>
                  <a:pt x="3277462" y="4041"/>
                </a:lnTo>
                <a:lnTo>
                  <a:pt x="3208525" y="7131"/>
                </a:lnTo>
                <a:lnTo>
                  <a:pt x="3140657" y="11058"/>
                </a:lnTo>
                <a:lnTo>
                  <a:pt x="3073932" y="15804"/>
                </a:lnTo>
                <a:lnTo>
                  <a:pt x="3008424" y="21348"/>
                </a:lnTo>
                <a:lnTo>
                  <a:pt x="2944206" y="27669"/>
                </a:lnTo>
                <a:lnTo>
                  <a:pt x="2881351" y="34748"/>
                </a:lnTo>
                <a:lnTo>
                  <a:pt x="2819933" y="42565"/>
                </a:lnTo>
                <a:lnTo>
                  <a:pt x="2760024" y="51099"/>
                </a:lnTo>
                <a:lnTo>
                  <a:pt x="2701699" y="60331"/>
                </a:lnTo>
                <a:lnTo>
                  <a:pt x="2645031" y="70241"/>
                </a:lnTo>
                <a:lnTo>
                  <a:pt x="2590092" y="80808"/>
                </a:lnTo>
                <a:lnTo>
                  <a:pt x="2536958" y="92013"/>
                </a:lnTo>
                <a:lnTo>
                  <a:pt x="2485699" y="103835"/>
                </a:lnTo>
                <a:lnTo>
                  <a:pt x="2436391" y="116254"/>
                </a:lnTo>
                <a:lnTo>
                  <a:pt x="2389107" y="129251"/>
                </a:lnTo>
                <a:lnTo>
                  <a:pt x="2343919" y="142805"/>
                </a:lnTo>
                <a:lnTo>
                  <a:pt x="2300902" y="156896"/>
                </a:lnTo>
                <a:lnTo>
                  <a:pt x="2260128" y="171504"/>
                </a:lnTo>
                <a:lnTo>
                  <a:pt x="2221671" y="186610"/>
                </a:lnTo>
                <a:lnTo>
                  <a:pt x="2185605" y="202193"/>
                </a:lnTo>
                <a:lnTo>
                  <a:pt x="2120937" y="234709"/>
                </a:lnTo>
                <a:lnTo>
                  <a:pt x="2066710" y="268893"/>
                </a:lnTo>
                <a:lnTo>
                  <a:pt x="2023512" y="304584"/>
                </a:lnTo>
                <a:lnTo>
                  <a:pt x="1991930" y="341623"/>
                </a:lnTo>
                <a:lnTo>
                  <a:pt x="1972550" y="379848"/>
                </a:lnTo>
                <a:lnTo>
                  <a:pt x="1965960" y="419100"/>
                </a:lnTo>
                <a:lnTo>
                  <a:pt x="1966269" y="428244"/>
                </a:lnTo>
                <a:lnTo>
                  <a:pt x="1967293" y="437388"/>
                </a:lnTo>
                <a:lnTo>
                  <a:pt x="1969174" y="446532"/>
                </a:lnTo>
                <a:lnTo>
                  <a:pt x="1972056" y="455676"/>
                </a:lnTo>
                <a:lnTo>
                  <a:pt x="1972056" y="615891"/>
                </a:lnTo>
                <a:lnTo>
                  <a:pt x="2132076" y="609600"/>
                </a:lnTo>
                <a:lnTo>
                  <a:pt x="2160845" y="624422"/>
                </a:lnTo>
                <a:lnTo>
                  <a:pt x="2191595" y="638838"/>
                </a:lnTo>
                <a:lnTo>
                  <a:pt x="2258799" y="666410"/>
                </a:lnTo>
                <a:lnTo>
                  <a:pt x="2295132" y="679546"/>
                </a:lnTo>
                <a:lnTo>
                  <a:pt x="2333207" y="692235"/>
                </a:lnTo>
                <a:lnTo>
                  <a:pt x="2372963" y="704469"/>
                </a:lnTo>
                <a:lnTo>
                  <a:pt x="2414340" y="716235"/>
                </a:lnTo>
                <a:lnTo>
                  <a:pt x="2457278" y="727525"/>
                </a:lnTo>
                <a:lnTo>
                  <a:pt x="2501718" y="738329"/>
                </a:lnTo>
                <a:lnTo>
                  <a:pt x="2547599" y="748636"/>
                </a:lnTo>
                <a:lnTo>
                  <a:pt x="2594861" y="758436"/>
                </a:lnTo>
                <a:lnTo>
                  <a:pt x="2643444" y="767720"/>
                </a:lnTo>
                <a:lnTo>
                  <a:pt x="2693289" y="776478"/>
                </a:lnTo>
                <a:lnTo>
                  <a:pt x="2744335" y="784698"/>
                </a:lnTo>
                <a:lnTo>
                  <a:pt x="2796522" y="792373"/>
                </a:lnTo>
                <a:lnTo>
                  <a:pt x="2849790" y="799491"/>
                </a:lnTo>
                <a:lnTo>
                  <a:pt x="2904080" y="806042"/>
                </a:lnTo>
                <a:lnTo>
                  <a:pt x="2959332" y="812017"/>
                </a:lnTo>
                <a:lnTo>
                  <a:pt x="3015485" y="817406"/>
                </a:lnTo>
                <a:lnTo>
                  <a:pt x="3072479" y="822198"/>
                </a:lnTo>
                <a:lnTo>
                  <a:pt x="3130254" y="826383"/>
                </a:lnTo>
                <a:lnTo>
                  <a:pt x="3188752" y="829952"/>
                </a:lnTo>
                <a:lnTo>
                  <a:pt x="3247910" y="832894"/>
                </a:lnTo>
                <a:lnTo>
                  <a:pt x="3307670" y="835200"/>
                </a:lnTo>
                <a:lnTo>
                  <a:pt x="3367972" y="836860"/>
                </a:lnTo>
                <a:lnTo>
                  <a:pt x="3428755" y="837863"/>
                </a:lnTo>
                <a:lnTo>
                  <a:pt x="3489960" y="838200"/>
                </a:lnTo>
                <a:lnTo>
                  <a:pt x="3561666" y="837744"/>
                </a:lnTo>
                <a:lnTo>
                  <a:pt x="3632523" y="836390"/>
                </a:lnTo>
                <a:lnTo>
                  <a:pt x="3702457" y="834158"/>
                </a:lnTo>
                <a:lnTo>
                  <a:pt x="3771394" y="831068"/>
                </a:lnTo>
                <a:lnTo>
                  <a:pt x="3839262" y="827141"/>
                </a:lnTo>
                <a:lnTo>
                  <a:pt x="3905987" y="822395"/>
                </a:lnTo>
                <a:lnTo>
                  <a:pt x="3971495" y="816851"/>
                </a:lnTo>
                <a:lnTo>
                  <a:pt x="4035713" y="810530"/>
                </a:lnTo>
                <a:lnTo>
                  <a:pt x="4098568" y="803451"/>
                </a:lnTo>
                <a:lnTo>
                  <a:pt x="4159986" y="795634"/>
                </a:lnTo>
                <a:lnTo>
                  <a:pt x="4219895" y="787100"/>
                </a:lnTo>
                <a:lnTo>
                  <a:pt x="4278220" y="777868"/>
                </a:lnTo>
                <a:lnTo>
                  <a:pt x="4334888" y="767958"/>
                </a:lnTo>
                <a:lnTo>
                  <a:pt x="4389827" y="757391"/>
                </a:lnTo>
                <a:lnTo>
                  <a:pt x="4442962" y="746186"/>
                </a:lnTo>
                <a:lnTo>
                  <a:pt x="4494220" y="734364"/>
                </a:lnTo>
                <a:lnTo>
                  <a:pt x="4543528" y="721945"/>
                </a:lnTo>
                <a:lnTo>
                  <a:pt x="4590812" y="708948"/>
                </a:lnTo>
                <a:lnTo>
                  <a:pt x="4636000" y="695394"/>
                </a:lnTo>
                <a:lnTo>
                  <a:pt x="4679017" y="681303"/>
                </a:lnTo>
                <a:lnTo>
                  <a:pt x="4719791" y="666695"/>
                </a:lnTo>
                <a:lnTo>
                  <a:pt x="4758248" y="651589"/>
                </a:lnTo>
                <a:lnTo>
                  <a:pt x="4794314" y="636007"/>
                </a:lnTo>
                <a:lnTo>
                  <a:pt x="4858983" y="603490"/>
                </a:lnTo>
                <a:lnTo>
                  <a:pt x="4913209" y="569306"/>
                </a:lnTo>
                <a:lnTo>
                  <a:pt x="4956407" y="533615"/>
                </a:lnTo>
                <a:lnTo>
                  <a:pt x="4987989" y="496576"/>
                </a:lnTo>
                <a:lnTo>
                  <a:pt x="5007369" y="458351"/>
                </a:lnTo>
                <a:lnTo>
                  <a:pt x="5012300" y="438843"/>
                </a:lnTo>
                <a:lnTo>
                  <a:pt x="5013960" y="419100"/>
                </a:lnTo>
                <a:close/>
              </a:path>
            </a:pathLst>
          </a:custGeom>
          <a:solidFill>
            <a:srgbClr val="FBDF5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2"/>
          <p:cNvSpPr/>
          <p:nvPr/>
        </p:nvSpPr>
        <p:spPr>
          <a:xfrm>
            <a:off x="3596639" y="2133600"/>
            <a:ext cx="5013960" cy="838200"/>
          </a:xfrm>
          <a:custGeom>
            <a:rect b="b" l="l" r="r" t="t"/>
            <a:pathLst>
              <a:path extrusionOk="0" h="838200" w="5013959">
                <a:moveTo>
                  <a:pt x="1972055" y="455675"/>
                </a:moveTo>
                <a:lnTo>
                  <a:pt x="1969174" y="446531"/>
                </a:lnTo>
                <a:lnTo>
                  <a:pt x="1967293" y="437387"/>
                </a:lnTo>
                <a:lnTo>
                  <a:pt x="1966269" y="428243"/>
                </a:lnTo>
                <a:lnTo>
                  <a:pt x="1965959" y="419099"/>
                </a:lnTo>
                <a:lnTo>
                  <a:pt x="1967619" y="399356"/>
                </a:lnTo>
                <a:lnTo>
                  <a:pt x="1980678" y="360597"/>
                </a:lnTo>
                <a:lnTo>
                  <a:pt x="2006232" y="322945"/>
                </a:lnTo>
                <a:lnTo>
                  <a:pt x="2043696" y="286560"/>
                </a:lnTo>
                <a:lnTo>
                  <a:pt x="2092481" y="251602"/>
                </a:lnTo>
                <a:lnTo>
                  <a:pt x="2152002" y="218232"/>
                </a:lnTo>
                <a:lnTo>
                  <a:pt x="2221671" y="186610"/>
                </a:lnTo>
                <a:lnTo>
                  <a:pt x="2260128" y="171504"/>
                </a:lnTo>
                <a:lnTo>
                  <a:pt x="2300902" y="156896"/>
                </a:lnTo>
                <a:lnTo>
                  <a:pt x="2343919" y="142805"/>
                </a:lnTo>
                <a:lnTo>
                  <a:pt x="2389107" y="129251"/>
                </a:lnTo>
                <a:lnTo>
                  <a:pt x="2436391" y="116254"/>
                </a:lnTo>
                <a:lnTo>
                  <a:pt x="2485699" y="103835"/>
                </a:lnTo>
                <a:lnTo>
                  <a:pt x="2536957" y="92013"/>
                </a:lnTo>
                <a:lnTo>
                  <a:pt x="2590092" y="80808"/>
                </a:lnTo>
                <a:lnTo>
                  <a:pt x="2645031" y="70241"/>
                </a:lnTo>
                <a:lnTo>
                  <a:pt x="2701699" y="60331"/>
                </a:lnTo>
                <a:lnTo>
                  <a:pt x="2760024" y="51099"/>
                </a:lnTo>
                <a:lnTo>
                  <a:pt x="2819933" y="42565"/>
                </a:lnTo>
                <a:lnTo>
                  <a:pt x="2881351" y="34748"/>
                </a:lnTo>
                <a:lnTo>
                  <a:pt x="2944206" y="27669"/>
                </a:lnTo>
                <a:lnTo>
                  <a:pt x="3008424" y="21348"/>
                </a:lnTo>
                <a:lnTo>
                  <a:pt x="3073932" y="15804"/>
                </a:lnTo>
                <a:lnTo>
                  <a:pt x="3140657" y="11058"/>
                </a:lnTo>
                <a:lnTo>
                  <a:pt x="3208525" y="7131"/>
                </a:lnTo>
                <a:lnTo>
                  <a:pt x="3277462" y="4041"/>
                </a:lnTo>
                <a:lnTo>
                  <a:pt x="3347396" y="1809"/>
                </a:lnTo>
                <a:lnTo>
                  <a:pt x="3418253" y="455"/>
                </a:lnTo>
                <a:lnTo>
                  <a:pt x="3489959" y="0"/>
                </a:lnTo>
                <a:lnTo>
                  <a:pt x="3561666" y="455"/>
                </a:lnTo>
                <a:lnTo>
                  <a:pt x="3632523" y="1809"/>
                </a:lnTo>
                <a:lnTo>
                  <a:pt x="3702457" y="4041"/>
                </a:lnTo>
                <a:lnTo>
                  <a:pt x="3771394" y="7131"/>
                </a:lnTo>
                <a:lnTo>
                  <a:pt x="3839262" y="11058"/>
                </a:lnTo>
                <a:lnTo>
                  <a:pt x="3905987" y="15804"/>
                </a:lnTo>
                <a:lnTo>
                  <a:pt x="3971495" y="21348"/>
                </a:lnTo>
                <a:lnTo>
                  <a:pt x="4035713" y="27669"/>
                </a:lnTo>
                <a:lnTo>
                  <a:pt x="4098568" y="34748"/>
                </a:lnTo>
                <a:lnTo>
                  <a:pt x="4159986" y="42565"/>
                </a:lnTo>
                <a:lnTo>
                  <a:pt x="4219895" y="51099"/>
                </a:lnTo>
                <a:lnTo>
                  <a:pt x="4278220" y="60331"/>
                </a:lnTo>
                <a:lnTo>
                  <a:pt x="4334888" y="70241"/>
                </a:lnTo>
                <a:lnTo>
                  <a:pt x="4389827" y="80808"/>
                </a:lnTo>
                <a:lnTo>
                  <a:pt x="4442961" y="92013"/>
                </a:lnTo>
                <a:lnTo>
                  <a:pt x="4494220" y="103835"/>
                </a:lnTo>
                <a:lnTo>
                  <a:pt x="4543528" y="116254"/>
                </a:lnTo>
                <a:lnTo>
                  <a:pt x="4590812" y="129251"/>
                </a:lnTo>
                <a:lnTo>
                  <a:pt x="4636000" y="142805"/>
                </a:lnTo>
                <a:lnTo>
                  <a:pt x="4679017" y="156896"/>
                </a:lnTo>
                <a:lnTo>
                  <a:pt x="4719791" y="171504"/>
                </a:lnTo>
                <a:lnTo>
                  <a:pt x="4758248" y="186610"/>
                </a:lnTo>
                <a:lnTo>
                  <a:pt x="4794314" y="202193"/>
                </a:lnTo>
                <a:lnTo>
                  <a:pt x="4858982" y="234709"/>
                </a:lnTo>
                <a:lnTo>
                  <a:pt x="4913209" y="268893"/>
                </a:lnTo>
                <a:lnTo>
                  <a:pt x="4956407" y="304584"/>
                </a:lnTo>
                <a:lnTo>
                  <a:pt x="4987989" y="341623"/>
                </a:lnTo>
                <a:lnTo>
                  <a:pt x="5007369" y="379848"/>
                </a:lnTo>
                <a:lnTo>
                  <a:pt x="5013959" y="419099"/>
                </a:lnTo>
                <a:lnTo>
                  <a:pt x="5012300" y="438843"/>
                </a:lnTo>
                <a:lnTo>
                  <a:pt x="4999241" y="477602"/>
                </a:lnTo>
                <a:lnTo>
                  <a:pt x="4973687" y="515254"/>
                </a:lnTo>
                <a:lnTo>
                  <a:pt x="4936223" y="551639"/>
                </a:lnTo>
                <a:lnTo>
                  <a:pt x="4887438" y="586597"/>
                </a:lnTo>
                <a:lnTo>
                  <a:pt x="4827917" y="619967"/>
                </a:lnTo>
                <a:lnTo>
                  <a:pt x="4758248" y="651589"/>
                </a:lnTo>
                <a:lnTo>
                  <a:pt x="4719791" y="666695"/>
                </a:lnTo>
                <a:lnTo>
                  <a:pt x="4679017" y="681303"/>
                </a:lnTo>
                <a:lnTo>
                  <a:pt x="4636000" y="695394"/>
                </a:lnTo>
                <a:lnTo>
                  <a:pt x="4590812" y="708948"/>
                </a:lnTo>
                <a:lnTo>
                  <a:pt x="4543528" y="721945"/>
                </a:lnTo>
                <a:lnTo>
                  <a:pt x="4494220" y="734364"/>
                </a:lnTo>
                <a:lnTo>
                  <a:pt x="4442961" y="746186"/>
                </a:lnTo>
                <a:lnTo>
                  <a:pt x="4389827" y="757391"/>
                </a:lnTo>
                <a:lnTo>
                  <a:pt x="4334888" y="767958"/>
                </a:lnTo>
                <a:lnTo>
                  <a:pt x="4278220" y="777868"/>
                </a:lnTo>
                <a:lnTo>
                  <a:pt x="4219895" y="787100"/>
                </a:lnTo>
                <a:lnTo>
                  <a:pt x="4159986" y="795634"/>
                </a:lnTo>
                <a:lnTo>
                  <a:pt x="4098568" y="803451"/>
                </a:lnTo>
                <a:lnTo>
                  <a:pt x="4035713" y="810530"/>
                </a:lnTo>
                <a:lnTo>
                  <a:pt x="3971495" y="816851"/>
                </a:lnTo>
                <a:lnTo>
                  <a:pt x="3905987" y="822395"/>
                </a:lnTo>
                <a:lnTo>
                  <a:pt x="3839262" y="827140"/>
                </a:lnTo>
                <a:lnTo>
                  <a:pt x="3771394" y="831068"/>
                </a:lnTo>
                <a:lnTo>
                  <a:pt x="3702457" y="834158"/>
                </a:lnTo>
                <a:lnTo>
                  <a:pt x="3632523" y="836390"/>
                </a:lnTo>
                <a:lnTo>
                  <a:pt x="3561666" y="837744"/>
                </a:lnTo>
                <a:lnTo>
                  <a:pt x="3489959" y="838199"/>
                </a:lnTo>
                <a:lnTo>
                  <a:pt x="3428755" y="837863"/>
                </a:lnTo>
                <a:lnTo>
                  <a:pt x="3367972" y="836860"/>
                </a:lnTo>
                <a:lnTo>
                  <a:pt x="3307670" y="835200"/>
                </a:lnTo>
                <a:lnTo>
                  <a:pt x="3247910" y="832894"/>
                </a:lnTo>
                <a:lnTo>
                  <a:pt x="3188751" y="829952"/>
                </a:lnTo>
                <a:lnTo>
                  <a:pt x="3130254" y="826383"/>
                </a:lnTo>
                <a:lnTo>
                  <a:pt x="3072479" y="822197"/>
                </a:lnTo>
                <a:lnTo>
                  <a:pt x="3015484" y="817406"/>
                </a:lnTo>
                <a:lnTo>
                  <a:pt x="2959332" y="812017"/>
                </a:lnTo>
                <a:lnTo>
                  <a:pt x="2904080" y="806042"/>
                </a:lnTo>
                <a:lnTo>
                  <a:pt x="2849790" y="799491"/>
                </a:lnTo>
                <a:lnTo>
                  <a:pt x="2796522" y="792373"/>
                </a:lnTo>
                <a:lnTo>
                  <a:pt x="2744334" y="784698"/>
                </a:lnTo>
                <a:lnTo>
                  <a:pt x="2693288" y="776477"/>
                </a:lnTo>
                <a:lnTo>
                  <a:pt x="2643444" y="767720"/>
                </a:lnTo>
                <a:lnTo>
                  <a:pt x="2594860" y="758436"/>
                </a:lnTo>
                <a:lnTo>
                  <a:pt x="2547598" y="748636"/>
                </a:lnTo>
                <a:lnTo>
                  <a:pt x="2501718" y="738329"/>
                </a:lnTo>
                <a:lnTo>
                  <a:pt x="2457278" y="727525"/>
                </a:lnTo>
                <a:lnTo>
                  <a:pt x="2414340" y="716235"/>
                </a:lnTo>
                <a:lnTo>
                  <a:pt x="2372963" y="704468"/>
                </a:lnTo>
                <a:lnTo>
                  <a:pt x="2333207" y="692235"/>
                </a:lnTo>
                <a:lnTo>
                  <a:pt x="2295132" y="679546"/>
                </a:lnTo>
                <a:lnTo>
                  <a:pt x="2258798" y="666410"/>
                </a:lnTo>
                <a:lnTo>
                  <a:pt x="2191595" y="638838"/>
                </a:lnTo>
                <a:lnTo>
                  <a:pt x="2132075" y="609599"/>
                </a:lnTo>
                <a:lnTo>
                  <a:pt x="0" y="693419"/>
                </a:lnTo>
                <a:lnTo>
                  <a:pt x="1972055" y="45567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2"/>
          <p:cNvSpPr txBox="1"/>
          <p:nvPr/>
        </p:nvSpPr>
        <p:spPr>
          <a:xfrm>
            <a:off x="6118348" y="2273298"/>
            <a:ext cx="1940560" cy="5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68580" lvl="0" marL="12700" marR="5080" rtl="0" algn="l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Khai báo tham số  là biến địa phương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2"/>
          <p:cNvSpPr/>
          <p:nvPr/>
        </p:nvSpPr>
        <p:spPr>
          <a:xfrm>
            <a:off x="2929128" y="3048000"/>
            <a:ext cx="5681980" cy="838200"/>
          </a:xfrm>
          <a:custGeom>
            <a:rect b="b" l="l" r="r" t="t"/>
            <a:pathLst>
              <a:path extrusionOk="0" h="838200" w="5681980">
                <a:moveTo>
                  <a:pt x="5681472" y="419100"/>
                </a:moveTo>
                <a:lnTo>
                  <a:pt x="5674881" y="379848"/>
                </a:lnTo>
                <a:lnTo>
                  <a:pt x="5655502" y="341623"/>
                </a:lnTo>
                <a:lnTo>
                  <a:pt x="5623919" y="304584"/>
                </a:lnTo>
                <a:lnTo>
                  <a:pt x="5580721" y="268893"/>
                </a:lnTo>
                <a:lnTo>
                  <a:pt x="5526495" y="234709"/>
                </a:lnTo>
                <a:lnTo>
                  <a:pt x="5461826" y="202193"/>
                </a:lnTo>
                <a:lnTo>
                  <a:pt x="5425760" y="186610"/>
                </a:lnTo>
                <a:lnTo>
                  <a:pt x="5387303" y="171504"/>
                </a:lnTo>
                <a:lnTo>
                  <a:pt x="5346529" y="156896"/>
                </a:lnTo>
                <a:lnTo>
                  <a:pt x="5303512" y="142805"/>
                </a:lnTo>
                <a:lnTo>
                  <a:pt x="5258324" y="129251"/>
                </a:lnTo>
                <a:lnTo>
                  <a:pt x="5211040" y="116254"/>
                </a:lnTo>
                <a:lnTo>
                  <a:pt x="5161732" y="103835"/>
                </a:lnTo>
                <a:lnTo>
                  <a:pt x="5110474" y="92013"/>
                </a:lnTo>
                <a:lnTo>
                  <a:pt x="5057339" y="80808"/>
                </a:lnTo>
                <a:lnTo>
                  <a:pt x="5002400" y="70241"/>
                </a:lnTo>
                <a:lnTo>
                  <a:pt x="4945732" y="60331"/>
                </a:lnTo>
                <a:lnTo>
                  <a:pt x="4887407" y="51099"/>
                </a:lnTo>
                <a:lnTo>
                  <a:pt x="4827498" y="42565"/>
                </a:lnTo>
                <a:lnTo>
                  <a:pt x="4766080" y="34748"/>
                </a:lnTo>
                <a:lnTo>
                  <a:pt x="4703225" y="27669"/>
                </a:lnTo>
                <a:lnTo>
                  <a:pt x="4639007" y="21348"/>
                </a:lnTo>
                <a:lnTo>
                  <a:pt x="4573499" y="15804"/>
                </a:lnTo>
                <a:lnTo>
                  <a:pt x="4506774" y="11058"/>
                </a:lnTo>
                <a:lnTo>
                  <a:pt x="4438907" y="7131"/>
                </a:lnTo>
                <a:lnTo>
                  <a:pt x="4369969" y="4041"/>
                </a:lnTo>
                <a:lnTo>
                  <a:pt x="4300035" y="1809"/>
                </a:lnTo>
                <a:lnTo>
                  <a:pt x="4229178" y="455"/>
                </a:lnTo>
                <a:lnTo>
                  <a:pt x="4157472" y="0"/>
                </a:lnTo>
                <a:lnTo>
                  <a:pt x="4090544" y="398"/>
                </a:lnTo>
                <a:lnTo>
                  <a:pt x="4024225" y="1586"/>
                </a:lnTo>
                <a:lnTo>
                  <a:pt x="3958585" y="3547"/>
                </a:lnTo>
                <a:lnTo>
                  <a:pt x="3893694" y="6269"/>
                </a:lnTo>
                <a:lnTo>
                  <a:pt x="3829621" y="9736"/>
                </a:lnTo>
                <a:lnTo>
                  <a:pt x="3766438" y="13935"/>
                </a:lnTo>
                <a:lnTo>
                  <a:pt x="3704213" y="18851"/>
                </a:lnTo>
                <a:lnTo>
                  <a:pt x="3643018" y="24470"/>
                </a:lnTo>
                <a:lnTo>
                  <a:pt x="3582922" y="30778"/>
                </a:lnTo>
                <a:lnTo>
                  <a:pt x="3523996" y="37761"/>
                </a:lnTo>
                <a:lnTo>
                  <a:pt x="3466309" y="45404"/>
                </a:lnTo>
                <a:lnTo>
                  <a:pt x="3409931" y="53693"/>
                </a:lnTo>
                <a:lnTo>
                  <a:pt x="3354934" y="62614"/>
                </a:lnTo>
                <a:lnTo>
                  <a:pt x="3301386" y="72153"/>
                </a:lnTo>
                <a:lnTo>
                  <a:pt x="3249358" y="82296"/>
                </a:lnTo>
                <a:lnTo>
                  <a:pt x="3198920" y="93027"/>
                </a:lnTo>
                <a:lnTo>
                  <a:pt x="3150143" y="104334"/>
                </a:lnTo>
                <a:lnTo>
                  <a:pt x="3103095" y="116201"/>
                </a:lnTo>
                <a:lnTo>
                  <a:pt x="3057848" y="128616"/>
                </a:lnTo>
                <a:lnTo>
                  <a:pt x="3014472" y="141562"/>
                </a:lnTo>
                <a:lnTo>
                  <a:pt x="2973036" y="155027"/>
                </a:lnTo>
                <a:lnTo>
                  <a:pt x="2933610" y="168996"/>
                </a:lnTo>
                <a:lnTo>
                  <a:pt x="2896266" y="183454"/>
                </a:lnTo>
                <a:lnTo>
                  <a:pt x="2861072" y="198388"/>
                </a:lnTo>
                <a:lnTo>
                  <a:pt x="2797417" y="229625"/>
                </a:lnTo>
                <a:lnTo>
                  <a:pt x="2743208" y="262594"/>
                </a:lnTo>
                <a:lnTo>
                  <a:pt x="2699004" y="297180"/>
                </a:lnTo>
                <a:lnTo>
                  <a:pt x="0" y="301752"/>
                </a:lnTo>
                <a:lnTo>
                  <a:pt x="2639568" y="457200"/>
                </a:lnTo>
                <a:lnTo>
                  <a:pt x="2647549" y="476597"/>
                </a:lnTo>
                <a:lnTo>
                  <a:pt x="2658694" y="495706"/>
                </a:lnTo>
                <a:lnTo>
                  <a:pt x="2690175" y="532981"/>
                </a:lnTo>
                <a:lnTo>
                  <a:pt x="2733398" y="568867"/>
                </a:lnTo>
                <a:lnTo>
                  <a:pt x="2787754" y="603209"/>
                </a:lnTo>
                <a:lnTo>
                  <a:pt x="2852632" y="635849"/>
                </a:lnTo>
                <a:lnTo>
                  <a:pt x="2888826" y="651481"/>
                </a:lnTo>
                <a:lnTo>
                  <a:pt x="2927422" y="666630"/>
                </a:lnTo>
                <a:lnTo>
                  <a:pt x="2968342" y="681275"/>
                </a:lnTo>
                <a:lnTo>
                  <a:pt x="3011511" y="695396"/>
                </a:lnTo>
                <a:lnTo>
                  <a:pt x="3056853" y="708974"/>
                </a:lnTo>
                <a:lnTo>
                  <a:pt x="3104291" y="721990"/>
                </a:lnTo>
                <a:lnTo>
                  <a:pt x="3153748" y="734424"/>
                </a:lnTo>
                <a:lnTo>
                  <a:pt x="3205149" y="746256"/>
                </a:lnTo>
                <a:lnTo>
                  <a:pt x="3258417" y="757466"/>
                </a:lnTo>
                <a:lnTo>
                  <a:pt x="3313476" y="768036"/>
                </a:lnTo>
                <a:lnTo>
                  <a:pt x="3370249" y="777945"/>
                </a:lnTo>
                <a:lnTo>
                  <a:pt x="3428661" y="787174"/>
                </a:lnTo>
                <a:lnTo>
                  <a:pt x="3488634" y="795703"/>
                </a:lnTo>
                <a:lnTo>
                  <a:pt x="3550093" y="803513"/>
                </a:lnTo>
                <a:lnTo>
                  <a:pt x="3612961" y="810584"/>
                </a:lnTo>
                <a:lnTo>
                  <a:pt x="3677161" y="816896"/>
                </a:lnTo>
                <a:lnTo>
                  <a:pt x="3742618" y="822431"/>
                </a:lnTo>
                <a:lnTo>
                  <a:pt x="3809256" y="827167"/>
                </a:lnTo>
                <a:lnTo>
                  <a:pt x="3876997" y="831087"/>
                </a:lnTo>
                <a:lnTo>
                  <a:pt x="3945765" y="834169"/>
                </a:lnTo>
                <a:lnTo>
                  <a:pt x="4015485" y="836395"/>
                </a:lnTo>
                <a:lnTo>
                  <a:pt x="4086079" y="837745"/>
                </a:lnTo>
                <a:lnTo>
                  <a:pt x="4157472" y="838200"/>
                </a:lnTo>
                <a:lnTo>
                  <a:pt x="4229178" y="837744"/>
                </a:lnTo>
                <a:lnTo>
                  <a:pt x="4300035" y="836390"/>
                </a:lnTo>
                <a:lnTo>
                  <a:pt x="4369969" y="834158"/>
                </a:lnTo>
                <a:lnTo>
                  <a:pt x="4438907" y="831068"/>
                </a:lnTo>
                <a:lnTo>
                  <a:pt x="4506774" y="827141"/>
                </a:lnTo>
                <a:lnTo>
                  <a:pt x="4573499" y="822395"/>
                </a:lnTo>
                <a:lnTo>
                  <a:pt x="4639007" y="816851"/>
                </a:lnTo>
                <a:lnTo>
                  <a:pt x="4703225" y="810530"/>
                </a:lnTo>
                <a:lnTo>
                  <a:pt x="4766080" y="803451"/>
                </a:lnTo>
                <a:lnTo>
                  <a:pt x="4827498" y="795634"/>
                </a:lnTo>
                <a:lnTo>
                  <a:pt x="4887407" y="787100"/>
                </a:lnTo>
                <a:lnTo>
                  <a:pt x="4945732" y="777868"/>
                </a:lnTo>
                <a:lnTo>
                  <a:pt x="5002400" y="767958"/>
                </a:lnTo>
                <a:lnTo>
                  <a:pt x="5057339" y="757391"/>
                </a:lnTo>
                <a:lnTo>
                  <a:pt x="5110474" y="746186"/>
                </a:lnTo>
                <a:lnTo>
                  <a:pt x="5161732" y="734364"/>
                </a:lnTo>
                <a:lnTo>
                  <a:pt x="5211040" y="721945"/>
                </a:lnTo>
                <a:lnTo>
                  <a:pt x="5258324" y="708948"/>
                </a:lnTo>
                <a:lnTo>
                  <a:pt x="5303512" y="695394"/>
                </a:lnTo>
                <a:lnTo>
                  <a:pt x="5346529" y="681303"/>
                </a:lnTo>
                <a:lnTo>
                  <a:pt x="5387303" y="666695"/>
                </a:lnTo>
                <a:lnTo>
                  <a:pt x="5425760" y="651589"/>
                </a:lnTo>
                <a:lnTo>
                  <a:pt x="5461826" y="636007"/>
                </a:lnTo>
                <a:lnTo>
                  <a:pt x="5526495" y="603490"/>
                </a:lnTo>
                <a:lnTo>
                  <a:pt x="5580721" y="569306"/>
                </a:lnTo>
                <a:lnTo>
                  <a:pt x="5623919" y="533615"/>
                </a:lnTo>
                <a:lnTo>
                  <a:pt x="5655502" y="496576"/>
                </a:lnTo>
                <a:lnTo>
                  <a:pt x="5674881" y="458351"/>
                </a:lnTo>
                <a:lnTo>
                  <a:pt x="5679812" y="438843"/>
                </a:lnTo>
                <a:lnTo>
                  <a:pt x="5681472" y="419100"/>
                </a:lnTo>
                <a:close/>
              </a:path>
            </a:pathLst>
          </a:custGeom>
          <a:solidFill>
            <a:srgbClr val="FBDF5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2"/>
          <p:cNvSpPr/>
          <p:nvPr/>
        </p:nvSpPr>
        <p:spPr>
          <a:xfrm>
            <a:off x="2929127" y="3048000"/>
            <a:ext cx="5681980" cy="838200"/>
          </a:xfrm>
          <a:custGeom>
            <a:rect b="b" l="l" r="r" t="t"/>
            <a:pathLst>
              <a:path extrusionOk="0" h="838200" w="5681980">
                <a:moveTo>
                  <a:pt x="2699003" y="297179"/>
                </a:moveTo>
                <a:lnTo>
                  <a:pt x="2743208" y="262593"/>
                </a:lnTo>
                <a:lnTo>
                  <a:pt x="2797417" y="229625"/>
                </a:lnTo>
                <a:lnTo>
                  <a:pt x="2861072" y="198388"/>
                </a:lnTo>
                <a:lnTo>
                  <a:pt x="2896265" y="183454"/>
                </a:lnTo>
                <a:lnTo>
                  <a:pt x="2933610" y="168996"/>
                </a:lnTo>
                <a:lnTo>
                  <a:pt x="2973035" y="155027"/>
                </a:lnTo>
                <a:lnTo>
                  <a:pt x="3014471" y="141562"/>
                </a:lnTo>
                <a:lnTo>
                  <a:pt x="3057848" y="128616"/>
                </a:lnTo>
                <a:lnTo>
                  <a:pt x="3103095" y="116201"/>
                </a:lnTo>
                <a:lnTo>
                  <a:pt x="3150142" y="104334"/>
                </a:lnTo>
                <a:lnTo>
                  <a:pt x="3198920" y="93027"/>
                </a:lnTo>
                <a:lnTo>
                  <a:pt x="3249358" y="82295"/>
                </a:lnTo>
                <a:lnTo>
                  <a:pt x="3301386" y="72153"/>
                </a:lnTo>
                <a:lnTo>
                  <a:pt x="3354934" y="62614"/>
                </a:lnTo>
                <a:lnTo>
                  <a:pt x="3409931" y="53693"/>
                </a:lnTo>
                <a:lnTo>
                  <a:pt x="3466308" y="45404"/>
                </a:lnTo>
                <a:lnTo>
                  <a:pt x="3523995" y="37761"/>
                </a:lnTo>
                <a:lnTo>
                  <a:pt x="3582922" y="30778"/>
                </a:lnTo>
                <a:lnTo>
                  <a:pt x="3643018" y="24470"/>
                </a:lnTo>
                <a:lnTo>
                  <a:pt x="3704213" y="18851"/>
                </a:lnTo>
                <a:lnTo>
                  <a:pt x="3766437" y="13935"/>
                </a:lnTo>
                <a:lnTo>
                  <a:pt x="3829621" y="9736"/>
                </a:lnTo>
                <a:lnTo>
                  <a:pt x="3893693" y="6269"/>
                </a:lnTo>
                <a:lnTo>
                  <a:pt x="3958585" y="3547"/>
                </a:lnTo>
                <a:lnTo>
                  <a:pt x="4024225" y="1586"/>
                </a:lnTo>
                <a:lnTo>
                  <a:pt x="4090544" y="398"/>
                </a:lnTo>
                <a:lnTo>
                  <a:pt x="4157471" y="0"/>
                </a:lnTo>
                <a:lnTo>
                  <a:pt x="4229178" y="455"/>
                </a:lnTo>
                <a:lnTo>
                  <a:pt x="4300035" y="1809"/>
                </a:lnTo>
                <a:lnTo>
                  <a:pt x="4369969" y="4041"/>
                </a:lnTo>
                <a:lnTo>
                  <a:pt x="4438906" y="7131"/>
                </a:lnTo>
                <a:lnTo>
                  <a:pt x="4506774" y="11058"/>
                </a:lnTo>
                <a:lnTo>
                  <a:pt x="4573499" y="15804"/>
                </a:lnTo>
                <a:lnTo>
                  <a:pt x="4639007" y="21348"/>
                </a:lnTo>
                <a:lnTo>
                  <a:pt x="4703225" y="27669"/>
                </a:lnTo>
                <a:lnTo>
                  <a:pt x="4766080" y="34748"/>
                </a:lnTo>
                <a:lnTo>
                  <a:pt x="4827498" y="42565"/>
                </a:lnTo>
                <a:lnTo>
                  <a:pt x="4887407" y="51099"/>
                </a:lnTo>
                <a:lnTo>
                  <a:pt x="4945732" y="60331"/>
                </a:lnTo>
                <a:lnTo>
                  <a:pt x="5002400" y="70241"/>
                </a:lnTo>
                <a:lnTo>
                  <a:pt x="5057339" y="80808"/>
                </a:lnTo>
                <a:lnTo>
                  <a:pt x="5110473" y="92013"/>
                </a:lnTo>
                <a:lnTo>
                  <a:pt x="5161732" y="103835"/>
                </a:lnTo>
                <a:lnTo>
                  <a:pt x="5211040" y="116254"/>
                </a:lnTo>
                <a:lnTo>
                  <a:pt x="5258324" y="129251"/>
                </a:lnTo>
                <a:lnTo>
                  <a:pt x="5303512" y="142805"/>
                </a:lnTo>
                <a:lnTo>
                  <a:pt x="5346529" y="156896"/>
                </a:lnTo>
                <a:lnTo>
                  <a:pt x="5387303" y="171504"/>
                </a:lnTo>
                <a:lnTo>
                  <a:pt x="5425760" y="186610"/>
                </a:lnTo>
                <a:lnTo>
                  <a:pt x="5461826" y="202193"/>
                </a:lnTo>
                <a:lnTo>
                  <a:pt x="5526494" y="234709"/>
                </a:lnTo>
                <a:lnTo>
                  <a:pt x="5580721" y="268893"/>
                </a:lnTo>
                <a:lnTo>
                  <a:pt x="5623919" y="304584"/>
                </a:lnTo>
                <a:lnTo>
                  <a:pt x="5655501" y="341623"/>
                </a:lnTo>
                <a:lnTo>
                  <a:pt x="5674881" y="379848"/>
                </a:lnTo>
                <a:lnTo>
                  <a:pt x="5681471" y="419099"/>
                </a:lnTo>
                <a:lnTo>
                  <a:pt x="5679812" y="438843"/>
                </a:lnTo>
                <a:lnTo>
                  <a:pt x="5666753" y="477602"/>
                </a:lnTo>
                <a:lnTo>
                  <a:pt x="5641199" y="515254"/>
                </a:lnTo>
                <a:lnTo>
                  <a:pt x="5603735" y="551639"/>
                </a:lnTo>
                <a:lnTo>
                  <a:pt x="5554950" y="586597"/>
                </a:lnTo>
                <a:lnTo>
                  <a:pt x="5495429" y="619967"/>
                </a:lnTo>
                <a:lnTo>
                  <a:pt x="5425760" y="651589"/>
                </a:lnTo>
                <a:lnTo>
                  <a:pt x="5387303" y="666695"/>
                </a:lnTo>
                <a:lnTo>
                  <a:pt x="5346529" y="681303"/>
                </a:lnTo>
                <a:lnTo>
                  <a:pt x="5303512" y="695394"/>
                </a:lnTo>
                <a:lnTo>
                  <a:pt x="5258324" y="708948"/>
                </a:lnTo>
                <a:lnTo>
                  <a:pt x="5211040" y="721945"/>
                </a:lnTo>
                <a:lnTo>
                  <a:pt x="5161732" y="734364"/>
                </a:lnTo>
                <a:lnTo>
                  <a:pt x="5110473" y="746186"/>
                </a:lnTo>
                <a:lnTo>
                  <a:pt x="5057339" y="757391"/>
                </a:lnTo>
                <a:lnTo>
                  <a:pt x="5002400" y="767958"/>
                </a:lnTo>
                <a:lnTo>
                  <a:pt x="4945732" y="777868"/>
                </a:lnTo>
                <a:lnTo>
                  <a:pt x="4887407" y="787100"/>
                </a:lnTo>
                <a:lnTo>
                  <a:pt x="4827498" y="795634"/>
                </a:lnTo>
                <a:lnTo>
                  <a:pt x="4766080" y="803451"/>
                </a:lnTo>
                <a:lnTo>
                  <a:pt x="4703225" y="810530"/>
                </a:lnTo>
                <a:lnTo>
                  <a:pt x="4639007" y="816851"/>
                </a:lnTo>
                <a:lnTo>
                  <a:pt x="4573499" y="822395"/>
                </a:lnTo>
                <a:lnTo>
                  <a:pt x="4506774" y="827140"/>
                </a:lnTo>
                <a:lnTo>
                  <a:pt x="4438906" y="831068"/>
                </a:lnTo>
                <a:lnTo>
                  <a:pt x="4369969" y="834158"/>
                </a:lnTo>
                <a:lnTo>
                  <a:pt x="4300035" y="836390"/>
                </a:lnTo>
                <a:lnTo>
                  <a:pt x="4229178" y="837744"/>
                </a:lnTo>
                <a:lnTo>
                  <a:pt x="4157471" y="838199"/>
                </a:lnTo>
                <a:lnTo>
                  <a:pt x="4086079" y="837745"/>
                </a:lnTo>
                <a:lnTo>
                  <a:pt x="4015484" y="836395"/>
                </a:lnTo>
                <a:lnTo>
                  <a:pt x="3945765" y="834169"/>
                </a:lnTo>
                <a:lnTo>
                  <a:pt x="3876996" y="831087"/>
                </a:lnTo>
                <a:lnTo>
                  <a:pt x="3809255" y="827167"/>
                </a:lnTo>
                <a:lnTo>
                  <a:pt x="3742618" y="822430"/>
                </a:lnTo>
                <a:lnTo>
                  <a:pt x="3677161" y="816896"/>
                </a:lnTo>
                <a:lnTo>
                  <a:pt x="3612961" y="810584"/>
                </a:lnTo>
                <a:lnTo>
                  <a:pt x="3550093" y="803513"/>
                </a:lnTo>
                <a:lnTo>
                  <a:pt x="3488634" y="795703"/>
                </a:lnTo>
                <a:lnTo>
                  <a:pt x="3428661" y="787174"/>
                </a:lnTo>
                <a:lnTo>
                  <a:pt x="3370249" y="777945"/>
                </a:lnTo>
                <a:lnTo>
                  <a:pt x="3313476" y="768036"/>
                </a:lnTo>
                <a:lnTo>
                  <a:pt x="3258417" y="757466"/>
                </a:lnTo>
                <a:lnTo>
                  <a:pt x="3205149" y="746256"/>
                </a:lnTo>
                <a:lnTo>
                  <a:pt x="3153748" y="734424"/>
                </a:lnTo>
                <a:lnTo>
                  <a:pt x="3104290" y="721990"/>
                </a:lnTo>
                <a:lnTo>
                  <a:pt x="3056853" y="708974"/>
                </a:lnTo>
                <a:lnTo>
                  <a:pt x="3011511" y="695396"/>
                </a:lnTo>
                <a:lnTo>
                  <a:pt x="2968342" y="681275"/>
                </a:lnTo>
                <a:lnTo>
                  <a:pt x="2927421" y="666630"/>
                </a:lnTo>
                <a:lnTo>
                  <a:pt x="2888826" y="651481"/>
                </a:lnTo>
                <a:lnTo>
                  <a:pt x="2852632" y="635848"/>
                </a:lnTo>
                <a:lnTo>
                  <a:pt x="2787754" y="603209"/>
                </a:lnTo>
                <a:lnTo>
                  <a:pt x="2733398" y="568867"/>
                </a:lnTo>
                <a:lnTo>
                  <a:pt x="2690175" y="532981"/>
                </a:lnTo>
                <a:lnTo>
                  <a:pt x="2658694" y="495706"/>
                </a:lnTo>
                <a:lnTo>
                  <a:pt x="2639567" y="457199"/>
                </a:lnTo>
                <a:lnTo>
                  <a:pt x="0" y="301751"/>
                </a:lnTo>
                <a:lnTo>
                  <a:pt x="2699003" y="297179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6078725" y="3187698"/>
            <a:ext cx="2018664" cy="575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Thay đổi giá trị biến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" marR="0" rtl="0" algn="ctr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địa phương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4453128" y="4267200"/>
            <a:ext cx="4615180" cy="1143000"/>
          </a:xfrm>
          <a:custGeom>
            <a:rect b="b" l="l" r="r" t="t"/>
            <a:pathLst>
              <a:path extrusionOk="0" h="1143000" w="4615180">
                <a:moveTo>
                  <a:pt x="1219200" y="997632"/>
                </a:moveTo>
                <a:lnTo>
                  <a:pt x="1219200" y="769620"/>
                </a:lnTo>
                <a:lnTo>
                  <a:pt x="0" y="1139952"/>
                </a:lnTo>
                <a:lnTo>
                  <a:pt x="1219200" y="997632"/>
                </a:lnTo>
                <a:close/>
              </a:path>
              <a:path extrusionOk="0" h="1143000" w="4615180">
                <a:moveTo>
                  <a:pt x="4614672" y="571500"/>
                </a:moveTo>
                <a:lnTo>
                  <a:pt x="4613345" y="549070"/>
                </a:lnTo>
                <a:lnTo>
                  <a:pt x="4609397" y="526858"/>
                </a:lnTo>
                <a:lnTo>
                  <a:pt x="4593835" y="483153"/>
                </a:lnTo>
                <a:lnTo>
                  <a:pt x="4568374" y="440511"/>
                </a:lnTo>
                <a:lnTo>
                  <a:pt x="4533405" y="399060"/>
                </a:lnTo>
                <a:lnTo>
                  <a:pt x="4489317" y="358927"/>
                </a:lnTo>
                <a:lnTo>
                  <a:pt x="4436501" y="320239"/>
                </a:lnTo>
                <a:lnTo>
                  <a:pt x="4375347" y="283125"/>
                </a:lnTo>
                <a:lnTo>
                  <a:pt x="4306245" y="247710"/>
                </a:lnTo>
                <a:lnTo>
                  <a:pt x="4268835" y="230681"/>
                </a:lnTo>
                <a:lnTo>
                  <a:pt x="4229584" y="214124"/>
                </a:lnTo>
                <a:lnTo>
                  <a:pt x="4188541" y="198056"/>
                </a:lnTo>
                <a:lnTo>
                  <a:pt x="4145755" y="182492"/>
                </a:lnTo>
                <a:lnTo>
                  <a:pt x="4101274" y="167449"/>
                </a:lnTo>
                <a:lnTo>
                  <a:pt x="4055148" y="152943"/>
                </a:lnTo>
                <a:lnTo>
                  <a:pt x="4007424" y="138989"/>
                </a:lnTo>
                <a:lnTo>
                  <a:pt x="3958152" y="125603"/>
                </a:lnTo>
                <a:lnTo>
                  <a:pt x="3907380" y="112801"/>
                </a:lnTo>
                <a:lnTo>
                  <a:pt x="3855158" y="100600"/>
                </a:lnTo>
                <a:lnTo>
                  <a:pt x="3801534" y="89015"/>
                </a:lnTo>
                <a:lnTo>
                  <a:pt x="3746556" y="78062"/>
                </a:lnTo>
                <a:lnTo>
                  <a:pt x="3690274" y="67757"/>
                </a:lnTo>
                <a:lnTo>
                  <a:pt x="3632736" y="58116"/>
                </a:lnTo>
                <a:lnTo>
                  <a:pt x="3573991" y="49154"/>
                </a:lnTo>
                <a:lnTo>
                  <a:pt x="3514087" y="40889"/>
                </a:lnTo>
                <a:lnTo>
                  <a:pt x="3453074" y="33335"/>
                </a:lnTo>
                <a:lnTo>
                  <a:pt x="3391000" y="26508"/>
                </a:lnTo>
                <a:lnTo>
                  <a:pt x="3327915" y="20425"/>
                </a:lnTo>
                <a:lnTo>
                  <a:pt x="3263866" y="15102"/>
                </a:lnTo>
                <a:lnTo>
                  <a:pt x="3198902" y="10554"/>
                </a:lnTo>
                <a:lnTo>
                  <a:pt x="3133072" y="6797"/>
                </a:lnTo>
                <a:lnTo>
                  <a:pt x="3066426" y="3847"/>
                </a:lnTo>
                <a:lnTo>
                  <a:pt x="2999011" y="1720"/>
                </a:lnTo>
                <a:lnTo>
                  <a:pt x="2930877" y="432"/>
                </a:lnTo>
                <a:lnTo>
                  <a:pt x="2862072" y="0"/>
                </a:lnTo>
                <a:lnTo>
                  <a:pt x="2793266" y="432"/>
                </a:lnTo>
                <a:lnTo>
                  <a:pt x="2725132" y="1720"/>
                </a:lnTo>
                <a:lnTo>
                  <a:pt x="2657717" y="3847"/>
                </a:lnTo>
                <a:lnTo>
                  <a:pt x="2591071" y="6797"/>
                </a:lnTo>
                <a:lnTo>
                  <a:pt x="2525241" y="10554"/>
                </a:lnTo>
                <a:lnTo>
                  <a:pt x="2460278" y="15102"/>
                </a:lnTo>
                <a:lnTo>
                  <a:pt x="2396229" y="20425"/>
                </a:lnTo>
                <a:lnTo>
                  <a:pt x="2333143" y="26508"/>
                </a:lnTo>
                <a:lnTo>
                  <a:pt x="2271069" y="33335"/>
                </a:lnTo>
                <a:lnTo>
                  <a:pt x="2210056" y="40889"/>
                </a:lnTo>
                <a:lnTo>
                  <a:pt x="2150153" y="49154"/>
                </a:lnTo>
                <a:lnTo>
                  <a:pt x="2091407" y="58116"/>
                </a:lnTo>
                <a:lnTo>
                  <a:pt x="2033869" y="67757"/>
                </a:lnTo>
                <a:lnTo>
                  <a:pt x="1977587" y="78062"/>
                </a:lnTo>
                <a:lnTo>
                  <a:pt x="1922609" y="89015"/>
                </a:lnTo>
                <a:lnTo>
                  <a:pt x="1868985" y="100600"/>
                </a:lnTo>
                <a:lnTo>
                  <a:pt x="1816763" y="112801"/>
                </a:lnTo>
                <a:lnTo>
                  <a:pt x="1765991" y="125603"/>
                </a:lnTo>
                <a:lnTo>
                  <a:pt x="1716719" y="138989"/>
                </a:lnTo>
                <a:lnTo>
                  <a:pt x="1668996" y="152943"/>
                </a:lnTo>
                <a:lnTo>
                  <a:pt x="1622869" y="167449"/>
                </a:lnTo>
                <a:lnTo>
                  <a:pt x="1578388" y="182492"/>
                </a:lnTo>
                <a:lnTo>
                  <a:pt x="1535602" y="198056"/>
                </a:lnTo>
                <a:lnTo>
                  <a:pt x="1494559" y="214124"/>
                </a:lnTo>
                <a:lnTo>
                  <a:pt x="1455308" y="230681"/>
                </a:lnTo>
                <a:lnTo>
                  <a:pt x="1417898" y="247710"/>
                </a:lnTo>
                <a:lnTo>
                  <a:pt x="1382378" y="265197"/>
                </a:lnTo>
                <a:lnTo>
                  <a:pt x="1317201" y="301478"/>
                </a:lnTo>
                <a:lnTo>
                  <a:pt x="1260167" y="339395"/>
                </a:lnTo>
                <a:lnTo>
                  <a:pt x="1211667" y="378821"/>
                </a:lnTo>
                <a:lnTo>
                  <a:pt x="1172090" y="419629"/>
                </a:lnTo>
                <a:lnTo>
                  <a:pt x="1141826" y="461691"/>
                </a:lnTo>
                <a:lnTo>
                  <a:pt x="1121265" y="504881"/>
                </a:lnTo>
                <a:lnTo>
                  <a:pt x="1110798" y="549070"/>
                </a:lnTo>
                <a:lnTo>
                  <a:pt x="1109472" y="571500"/>
                </a:lnTo>
                <a:lnTo>
                  <a:pt x="1113861" y="611855"/>
                </a:lnTo>
                <a:lnTo>
                  <a:pt x="1127028" y="652211"/>
                </a:lnTo>
                <a:lnTo>
                  <a:pt x="1148974" y="692200"/>
                </a:lnTo>
                <a:lnTo>
                  <a:pt x="1179697" y="731459"/>
                </a:lnTo>
                <a:lnTo>
                  <a:pt x="1219200" y="769620"/>
                </a:lnTo>
                <a:lnTo>
                  <a:pt x="1219200" y="997632"/>
                </a:lnTo>
                <a:lnTo>
                  <a:pt x="1566672" y="957072"/>
                </a:lnTo>
                <a:lnTo>
                  <a:pt x="1605608" y="970557"/>
                </a:lnTo>
                <a:lnTo>
                  <a:pt x="1645724" y="983577"/>
                </a:lnTo>
                <a:lnTo>
                  <a:pt x="1686980" y="996127"/>
                </a:lnTo>
                <a:lnTo>
                  <a:pt x="1729338" y="1008201"/>
                </a:lnTo>
                <a:lnTo>
                  <a:pt x="1772759" y="1019794"/>
                </a:lnTo>
                <a:lnTo>
                  <a:pt x="1817206" y="1030902"/>
                </a:lnTo>
                <a:lnTo>
                  <a:pt x="1862638" y="1041518"/>
                </a:lnTo>
                <a:lnTo>
                  <a:pt x="1909019" y="1051639"/>
                </a:lnTo>
                <a:lnTo>
                  <a:pt x="1956309" y="1061257"/>
                </a:lnTo>
                <a:lnTo>
                  <a:pt x="2004470" y="1070369"/>
                </a:lnTo>
                <a:lnTo>
                  <a:pt x="2053463" y="1078969"/>
                </a:lnTo>
                <a:lnTo>
                  <a:pt x="2103250" y="1087052"/>
                </a:lnTo>
                <a:lnTo>
                  <a:pt x="2153793" y="1094613"/>
                </a:lnTo>
                <a:lnTo>
                  <a:pt x="2205052" y="1101646"/>
                </a:lnTo>
                <a:lnTo>
                  <a:pt x="2256990" y="1108146"/>
                </a:lnTo>
                <a:lnTo>
                  <a:pt x="2309568" y="1114108"/>
                </a:lnTo>
                <a:lnTo>
                  <a:pt x="2362747" y="1119527"/>
                </a:lnTo>
                <a:lnTo>
                  <a:pt x="2416489" y="1124398"/>
                </a:lnTo>
                <a:lnTo>
                  <a:pt x="2470756" y="1128715"/>
                </a:lnTo>
                <a:lnTo>
                  <a:pt x="2525508" y="1132474"/>
                </a:lnTo>
                <a:lnTo>
                  <a:pt x="2580708" y="1135668"/>
                </a:lnTo>
                <a:lnTo>
                  <a:pt x="2636317" y="1138294"/>
                </a:lnTo>
                <a:lnTo>
                  <a:pt x="2692296" y="1140345"/>
                </a:lnTo>
                <a:lnTo>
                  <a:pt x="2748607" y="1141816"/>
                </a:lnTo>
                <a:lnTo>
                  <a:pt x="2805212" y="1142703"/>
                </a:lnTo>
                <a:lnTo>
                  <a:pt x="2862072" y="1143000"/>
                </a:lnTo>
                <a:lnTo>
                  <a:pt x="2930877" y="1142567"/>
                </a:lnTo>
                <a:lnTo>
                  <a:pt x="2999011" y="1141279"/>
                </a:lnTo>
                <a:lnTo>
                  <a:pt x="3066426" y="1139152"/>
                </a:lnTo>
                <a:lnTo>
                  <a:pt x="3133072" y="1136203"/>
                </a:lnTo>
                <a:lnTo>
                  <a:pt x="3198902" y="1132446"/>
                </a:lnTo>
                <a:lnTo>
                  <a:pt x="3263866" y="1127897"/>
                </a:lnTo>
                <a:lnTo>
                  <a:pt x="3327915" y="1122574"/>
                </a:lnTo>
                <a:lnTo>
                  <a:pt x="3391000" y="1116491"/>
                </a:lnTo>
                <a:lnTo>
                  <a:pt x="3453074" y="1109664"/>
                </a:lnTo>
                <a:lnTo>
                  <a:pt x="3514087" y="1102110"/>
                </a:lnTo>
                <a:lnTo>
                  <a:pt x="3573991" y="1093845"/>
                </a:lnTo>
                <a:lnTo>
                  <a:pt x="3632736" y="1084883"/>
                </a:lnTo>
                <a:lnTo>
                  <a:pt x="3690274" y="1075242"/>
                </a:lnTo>
                <a:lnTo>
                  <a:pt x="3746556" y="1064937"/>
                </a:lnTo>
                <a:lnTo>
                  <a:pt x="3801534" y="1053984"/>
                </a:lnTo>
                <a:lnTo>
                  <a:pt x="3855158" y="1042399"/>
                </a:lnTo>
                <a:lnTo>
                  <a:pt x="3907380" y="1030198"/>
                </a:lnTo>
                <a:lnTo>
                  <a:pt x="3958152" y="1017396"/>
                </a:lnTo>
                <a:lnTo>
                  <a:pt x="4007424" y="1004010"/>
                </a:lnTo>
                <a:lnTo>
                  <a:pt x="4055148" y="990056"/>
                </a:lnTo>
                <a:lnTo>
                  <a:pt x="4101274" y="975550"/>
                </a:lnTo>
                <a:lnTo>
                  <a:pt x="4145755" y="960507"/>
                </a:lnTo>
                <a:lnTo>
                  <a:pt x="4188541" y="944944"/>
                </a:lnTo>
                <a:lnTo>
                  <a:pt x="4229584" y="928875"/>
                </a:lnTo>
                <a:lnTo>
                  <a:pt x="4268835" y="912318"/>
                </a:lnTo>
                <a:lnTo>
                  <a:pt x="4306245" y="895289"/>
                </a:lnTo>
                <a:lnTo>
                  <a:pt x="4341765" y="877802"/>
                </a:lnTo>
                <a:lnTo>
                  <a:pt x="4406942" y="841521"/>
                </a:lnTo>
                <a:lnTo>
                  <a:pt x="4463976" y="803604"/>
                </a:lnTo>
                <a:lnTo>
                  <a:pt x="4512476" y="764178"/>
                </a:lnTo>
                <a:lnTo>
                  <a:pt x="4552054" y="723370"/>
                </a:lnTo>
                <a:lnTo>
                  <a:pt x="4582317" y="681308"/>
                </a:lnTo>
                <a:lnTo>
                  <a:pt x="4602878" y="638118"/>
                </a:lnTo>
                <a:lnTo>
                  <a:pt x="4613345" y="593929"/>
                </a:lnTo>
                <a:lnTo>
                  <a:pt x="4614672" y="571500"/>
                </a:lnTo>
                <a:close/>
              </a:path>
            </a:pathLst>
          </a:custGeom>
          <a:solidFill>
            <a:srgbClr val="FBDF5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2"/>
          <p:cNvSpPr/>
          <p:nvPr/>
        </p:nvSpPr>
        <p:spPr>
          <a:xfrm>
            <a:off x="4453127" y="4267200"/>
            <a:ext cx="4615180" cy="1143000"/>
          </a:xfrm>
          <a:custGeom>
            <a:rect b="b" l="l" r="r" t="t"/>
            <a:pathLst>
              <a:path extrusionOk="0" h="1143000" w="4615180">
                <a:moveTo>
                  <a:pt x="1219199" y="769619"/>
                </a:moveTo>
                <a:lnTo>
                  <a:pt x="1179697" y="731459"/>
                </a:lnTo>
                <a:lnTo>
                  <a:pt x="1148974" y="692200"/>
                </a:lnTo>
                <a:lnTo>
                  <a:pt x="1127028" y="652211"/>
                </a:lnTo>
                <a:lnTo>
                  <a:pt x="1113861" y="611855"/>
                </a:lnTo>
                <a:lnTo>
                  <a:pt x="1109471" y="571499"/>
                </a:lnTo>
                <a:lnTo>
                  <a:pt x="1110798" y="549070"/>
                </a:lnTo>
                <a:lnTo>
                  <a:pt x="1121265" y="504881"/>
                </a:lnTo>
                <a:lnTo>
                  <a:pt x="1141826" y="461691"/>
                </a:lnTo>
                <a:lnTo>
                  <a:pt x="1172090" y="419629"/>
                </a:lnTo>
                <a:lnTo>
                  <a:pt x="1211667" y="378821"/>
                </a:lnTo>
                <a:lnTo>
                  <a:pt x="1260167" y="339395"/>
                </a:lnTo>
                <a:lnTo>
                  <a:pt x="1317201" y="301478"/>
                </a:lnTo>
                <a:lnTo>
                  <a:pt x="1382378" y="265197"/>
                </a:lnTo>
                <a:lnTo>
                  <a:pt x="1417898" y="247710"/>
                </a:lnTo>
                <a:lnTo>
                  <a:pt x="1455308" y="230681"/>
                </a:lnTo>
                <a:lnTo>
                  <a:pt x="1494559" y="214124"/>
                </a:lnTo>
                <a:lnTo>
                  <a:pt x="1535602" y="198056"/>
                </a:lnTo>
                <a:lnTo>
                  <a:pt x="1578388" y="182492"/>
                </a:lnTo>
                <a:lnTo>
                  <a:pt x="1622869" y="167449"/>
                </a:lnTo>
                <a:lnTo>
                  <a:pt x="1668996" y="152943"/>
                </a:lnTo>
                <a:lnTo>
                  <a:pt x="1716719" y="138989"/>
                </a:lnTo>
                <a:lnTo>
                  <a:pt x="1765991" y="125603"/>
                </a:lnTo>
                <a:lnTo>
                  <a:pt x="1816763" y="112801"/>
                </a:lnTo>
                <a:lnTo>
                  <a:pt x="1868985" y="100600"/>
                </a:lnTo>
                <a:lnTo>
                  <a:pt x="1922609" y="89015"/>
                </a:lnTo>
                <a:lnTo>
                  <a:pt x="1977587" y="78062"/>
                </a:lnTo>
                <a:lnTo>
                  <a:pt x="2033869" y="67757"/>
                </a:lnTo>
                <a:lnTo>
                  <a:pt x="2091407" y="58116"/>
                </a:lnTo>
                <a:lnTo>
                  <a:pt x="2150152" y="49154"/>
                </a:lnTo>
                <a:lnTo>
                  <a:pt x="2210056" y="40889"/>
                </a:lnTo>
                <a:lnTo>
                  <a:pt x="2271069" y="33335"/>
                </a:lnTo>
                <a:lnTo>
                  <a:pt x="2333143" y="26508"/>
                </a:lnTo>
                <a:lnTo>
                  <a:pt x="2396228" y="20425"/>
                </a:lnTo>
                <a:lnTo>
                  <a:pt x="2460278" y="15102"/>
                </a:lnTo>
                <a:lnTo>
                  <a:pt x="2525241" y="10554"/>
                </a:lnTo>
                <a:lnTo>
                  <a:pt x="2591071" y="6797"/>
                </a:lnTo>
                <a:lnTo>
                  <a:pt x="2657717" y="3847"/>
                </a:lnTo>
                <a:lnTo>
                  <a:pt x="2725132" y="1720"/>
                </a:lnTo>
                <a:lnTo>
                  <a:pt x="2793266" y="432"/>
                </a:lnTo>
                <a:lnTo>
                  <a:pt x="2862071" y="0"/>
                </a:lnTo>
                <a:lnTo>
                  <a:pt x="2930877" y="432"/>
                </a:lnTo>
                <a:lnTo>
                  <a:pt x="2999011" y="1720"/>
                </a:lnTo>
                <a:lnTo>
                  <a:pt x="3066426" y="3847"/>
                </a:lnTo>
                <a:lnTo>
                  <a:pt x="3133072" y="6797"/>
                </a:lnTo>
                <a:lnTo>
                  <a:pt x="3198902" y="10554"/>
                </a:lnTo>
                <a:lnTo>
                  <a:pt x="3263865" y="15102"/>
                </a:lnTo>
                <a:lnTo>
                  <a:pt x="3327914" y="20425"/>
                </a:lnTo>
                <a:lnTo>
                  <a:pt x="3391000" y="26508"/>
                </a:lnTo>
                <a:lnTo>
                  <a:pt x="3453074" y="33335"/>
                </a:lnTo>
                <a:lnTo>
                  <a:pt x="3514087" y="40889"/>
                </a:lnTo>
                <a:lnTo>
                  <a:pt x="3573990" y="49154"/>
                </a:lnTo>
                <a:lnTo>
                  <a:pt x="3632736" y="58116"/>
                </a:lnTo>
                <a:lnTo>
                  <a:pt x="3690274" y="67757"/>
                </a:lnTo>
                <a:lnTo>
                  <a:pt x="3746556" y="78062"/>
                </a:lnTo>
                <a:lnTo>
                  <a:pt x="3801534" y="89015"/>
                </a:lnTo>
                <a:lnTo>
                  <a:pt x="3855158" y="100600"/>
                </a:lnTo>
                <a:lnTo>
                  <a:pt x="3907380" y="112801"/>
                </a:lnTo>
                <a:lnTo>
                  <a:pt x="3958152" y="125603"/>
                </a:lnTo>
                <a:lnTo>
                  <a:pt x="4007424" y="138989"/>
                </a:lnTo>
                <a:lnTo>
                  <a:pt x="4055147" y="152943"/>
                </a:lnTo>
                <a:lnTo>
                  <a:pt x="4101274" y="167449"/>
                </a:lnTo>
                <a:lnTo>
                  <a:pt x="4145755" y="182492"/>
                </a:lnTo>
                <a:lnTo>
                  <a:pt x="4188541" y="198056"/>
                </a:lnTo>
                <a:lnTo>
                  <a:pt x="4229584" y="214124"/>
                </a:lnTo>
                <a:lnTo>
                  <a:pt x="4268835" y="230681"/>
                </a:lnTo>
                <a:lnTo>
                  <a:pt x="4306244" y="247710"/>
                </a:lnTo>
                <a:lnTo>
                  <a:pt x="4341765" y="265197"/>
                </a:lnTo>
                <a:lnTo>
                  <a:pt x="4406942" y="301478"/>
                </a:lnTo>
                <a:lnTo>
                  <a:pt x="4463976" y="339395"/>
                </a:lnTo>
                <a:lnTo>
                  <a:pt x="4512476" y="378821"/>
                </a:lnTo>
                <a:lnTo>
                  <a:pt x="4552053" y="419629"/>
                </a:lnTo>
                <a:lnTo>
                  <a:pt x="4582317" y="461691"/>
                </a:lnTo>
                <a:lnTo>
                  <a:pt x="4602878" y="504881"/>
                </a:lnTo>
                <a:lnTo>
                  <a:pt x="4613345" y="549070"/>
                </a:lnTo>
                <a:lnTo>
                  <a:pt x="4614671" y="571499"/>
                </a:lnTo>
                <a:lnTo>
                  <a:pt x="4613345" y="593929"/>
                </a:lnTo>
                <a:lnTo>
                  <a:pt x="4602878" y="638118"/>
                </a:lnTo>
                <a:lnTo>
                  <a:pt x="4582317" y="681308"/>
                </a:lnTo>
                <a:lnTo>
                  <a:pt x="4552053" y="723370"/>
                </a:lnTo>
                <a:lnTo>
                  <a:pt x="4512476" y="764178"/>
                </a:lnTo>
                <a:lnTo>
                  <a:pt x="4463976" y="803604"/>
                </a:lnTo>
                <a:lnTo>
                  <a:pt x="4406942" y="841521"/>
                </a:lnTo>
                <a:lnTo>
                  <a:pt x="4341765" y="877802"/>
                </a:lnTo>
                <a:lnTo>
                  <a:pt x="4306244" y="895289"/>
                </a:lnTo>
                <a:lnTo>
                  <a:pt x="4268835" y="912318"/>
                </a:lnTo>
                <a:lnTo>
                  <a:pt x="4229584" y="928875"/>
                </a:lnTo>
                <a:lnTo>
                  <a:pt x="4188541" y="944943"/>
                </a:lnTo>
                <a:lnTo>
                  <a:pt x="4145755" y="960507"/>
                </a:lnTo>
                <a:lnTo>
                  <a:pt x="4101274" y="975550"/>
                </a:lnTo>
                <a:lnTo>
                  <a:pt x="4055147" y="990056"/>
                </a:lnTo>
                <a:lnTo>
                  <a:pt x="4007424" y="1004010"/>
                </a:lnTo>
                <a:lnTo>
                  <a:pt x="3958152" y="1017396"/>
                </a:lnTo>
                <a:lnTo>
                  <a:pt x="3907380" y="1030197"/>
                </a:lnTo>
                <a:lnTo>
                  <a:pt x="3855158" y="1042399"/>
                </a:lnTo>
                <a:lnTo>
                  <a:pt x="3801534" y="1053984"/>
                </a:lnTo>
                <a:lnTo>
                  <a:pt x="3746556" y="1064937"/>
                </a:lnTo>
                <a:lnTo>
                  <a:pt x="3690274" y="1075242"/>
                </a:lnTo>
                <a:lnTo>
                  <a:pt x="3632736" y="1084883"/>
                </a:lnTo>
                <a:lnTo>
                  <a:pt x="3573990" y="1093844"/>
                </a:lnTo>
                <a:lnTo>
                  <a:pt x="3514087" y="1102110"/>
                </a:lnTo>
                <a:lnTo>
                  <a:pt x="3453074" y="1109664"/>
                </a:lnTo>
                <a:lnTo>
                  <a:pt x="3391000" y="1116491"/>
                </a:lnTo>
                <a:lnTo>
                  <a:pt x="3327914" y="1122574"/>
                </a:lnTo>
                <a:lnTo>
                  <a:pt x="3263865" y="1127897"/>
                </a:lnTo>
                <a:lnTo>
                  <a:pt x="3198902" y="1132445"/>
                </a:lnTo>
                <a:lnTo>
                  <a:pt x="3133072" y="1136202"/>
                </a:lnTo>
                <a:lnTo>
                  <a:pt x="3066426" y="1139152"/>
                </a:lnTo>
                <a:lnTo>
                  <a:pt x="2999011" y="1141279"/>
                </a:lnTo>
                <a:lnTo>
                  <a:pt x="2930877" y="1142567"/>
                </a:lnTo>
                <a:lnTo>
                  <a:pt x="2862071" y="1142999"/>
                </a:lnTo>
                <a:lnTo>
                  <a:pt x="2805212" y="1142703"/>
                </a:lnTo>
                <a:lnTo>
                  <a:pt x="2748607" y="1141816"/>
                </a:lnTo>
                <a:lnTo>
                  <a:pt x="2692296" y="1140345"/>
                </a:lnTo>
                <a:lnTo>
                  <a:pt x="2636317" y="1138294"/>
                </a:lnTo>
                <a:lnTo>
                  <a:pt x="2580708" y="1135668"/>
                </a:lnTo>
                <a:lnTo>
                  <a:pt x="2525508" y="1132474"/>
                </a:lnTo>
                <a:lnTo>
                  <a:pt x="2470756" y="1128715"/>
                </a:lnTo>
                <a:lnTo>
                  <a:pt x="2416489" y="1124398"/>
                </a:lnTo>
                <a:lnTo>
                  <a:pt x="2362747" y="1119527"/>
                </a:lnTo>
                <a:lnTo>
                  <a:pt x="2309568" y="1114108"/>
                </a:lnTo>
                <a:lnTo>
                  <a:pt x="2256990" y="1108146"/>
                </a:lnTo>
                <a:lnTo>
                  <a:pt x="2205052" y="1101645"/>
                </a:lnTo>
                <a:lnTo>
                  <a:pt x="2153792" y="1094612"/>
                </a:lnTo>
                <a:lnTo>
                  <a:pt x="2103250" y="1087052"/>
                </a:lnTo>
                <a:lnTo>
                  <a:pt x="2053463" y="1078969"/>
                </a:lnTo>
                <a:lnTo>
                  <a:pt x="2004469" y="1070369"/>
                </a:lnTo>
                <a:lnTo>
                  <a:pt x="1956309" y="1061257"/>
                </a:lnTo>
                <a:lnTo>
                  <a:pt x="1909019" y="1051639"/>
                </a:lnTo>
                <a:lnTo>
                  <a:pt x="1862638" y="1041518"/>
                </a:lnTo>
                <a:lnTo>
                  <a:pt x="1817205" y="1030902"/>
                </a:lnTo>
                <a:lnTo>
                  <a:pt x="1772759" y="1019794"/>
                </a:lnTo>
                <a:lnTo>
                  <a:pt x="1729338" y="1008201"/>
                </a:lnTo>
                <a:lnTo>
                  <a:pt x="1686980" y="996126"/>
                </a:lnTo>
                <a:lnTo>
                  <a:pt x="1645724" y="983577"/>
                </a:lnTo>
                <a:lnTo>
                  <a:pt x="1605608" y="970557"/>
                </a:lnTo>
                <a:lnTo>
                  <a:pt x="1566671" y="957071"/>
                </a:lnTo>
                <a:lnTo>
                  <a:pt x="0" y="1139951"/>
                </a:lnTo>
                <a:lnTo>
                  <a:pt x="1219199" y="769619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2"/>
          <p:cNvSpPr txBox="1"/>
          <p:nvPr/>
        </p:nvSpPr>
        <p:spPr>
          <a:xfrm>
            <a:off x="6171689" y="4452618"/>
            <a:ext cx="2286635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Truyền giá trị của biến  </a:t>
            </a:r>
            <a:r>
              <a:rPr b="1" lang="en-US" sz="1800">
                <a:solidFill>
                  <a:srgbClr val="0065FF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trong hàm </a:t>
            </a:r>
            <a:r>
              <a:rPr b="1" lang="en-US" sz="1800">
                <a:solidFill>
                  <a:srgbClr val="0065FF"/>
                </a:solidFill>
                <a:latin typeface="Arial"/>
                <a:ea typeface="Arial"/>
                <a:cs typeface="Arial"/>
                <a:sym typeface="Arial"/>
              </a:rPr>
              <a:t>main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  lời gọi hàm</a:t>
            </a:r>
            <a:endParaRPr/>
          </a:p>
        </p:txBody>
      </p:sp>
      <p:sp>
        <p:nvSpPr>
          <p:cNvPr id="257" name="Google Shape;257;p32"/>
          <p:cNvSpPr txBox="1"/>
          <p:nvPr/>
        </p:nvSpPr>
        <p:spPr>
          <a:xfrm>
            <a:off x="6631937" y="5816597"/>
            <a:ext cx="858519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C3200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7546337" y="6121397"/>
            <a:ext cx="167640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/>
          <p:nvPr/>
        </p:nvSpPr>
        <p:spPr>
          <a:xfrm>
            <a:off x="0" y="757864"/>
            <a:ext cx="10058400" cy="757642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3"/>
          <p:cNvSpPr txBox="1"/>
          <p:nvPr>
            <p:ph type="title"/>
          </p:nvPr>
        </p:nvSpPr>
        <p:spPr>
          <a:xfrm>
            <a:off x="3657600" y="757864"/>
            <a:ext cx="2981454" cy="75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Ví dụ (tiếp)</a:t>
            </a:r>
            <a:endParaRPr/>
          </a:p>
        </p:txBody>
      </p:sp>
      <p:sp>
        <p:nvSpPr>
          <p:cNvPr id="265" name="Google Shape;265;p33"/>
          <p:cNvSpPr txBox="1"/>
          <p:nvPr/>
        </p:nvSpPr>
        <p:spPr>
          <a:xfrm>
            <a:off x="993139" y="2023362"/>
            <a:ext cx="6168390" cy="4192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badSwap ( int a, int b 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4319" lvl="0" marL="286385" marR="46443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int temp;  temp = a;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86385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863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 temp;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863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printf("Called environment: %d %d\n",a,b);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int a = 3, b = 5;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8638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printf("Calling environment: %d %d\n",a,b);  badSwap ( a, b 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86385" marR="5080" rtl="0" algn="l">
              <a:lnSpc>
                <a:spcPct val="120555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printf("Calling environment: %d %d\n",a,b);  return 0;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/>
          <p:nvPr/>
        </p:nvSpPr>
        <p:spPr>
          <a:xfrm>
            <a:off x="0" y="699342"/>
            <a:ext cx="10058400" cy="757643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4"/>
          <p:cNvSpPr txBox="1"/>
          <p:nvPr>
            <p:ph type="title"/>
          </p:nvPr>
        </p:nvSpPr>
        <p:spPr>
          <a:xfrm>
            <a:off x="3429000" y="733166"/>
            <a:ext cx="3472182" cy="75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Trả về giá trị</a:t>
            </a:r>
            <a:endParaRPr/>
          </a:p>
        </p:txBody>
      </p:sp>
      <p:sp>
        <p:nvSpPr>
          <p:cNvPr id="272" name="Google Shape;272;p34"/>
          <p:cNvSpPr txBox="1"/>
          <p:nvPr/>
        </p:nvSpPr>
        <p:spPr>
          <a:xfrm>
            <a:off x="419100" y="1560492"/>
            <a:ext cx="9220199" cy="58407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996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Lệnh </a:t>
            </a:r>
            <a:r>
              <a:rPr lang="en-US" sz="2800">
                <a:solidFill>
                  <a:srgbClr val="CC320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dùng để trả về giá trị cho hàm</a:t>
            </a:r>
            <a:endParaRPr/>
          </a:p>
          <a:p>
            <a:pPr indent="-165100" lvl="0" marL="355600" marR="174625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174625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Lệnh này phải chứa giá trị mà có thể chuyển  về kiểu giá trị trả về được đặc tả cho hàm</a:t>
            </a:r>
            <a:endParaRPr/>
          </a:p>
          <a:p>
            <a:pPr indent="-342900" lvl="0" marL="355600" marR="275590" rtl="0" algn="just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Một hàm có thể có nhiều lệnh </a:t>
            </a:r>
            <a:r>
              <a:rPr lang="en-US" sz="2800">
                <a:solidFill>
                  <a:srgbClr val="CC32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endParaRPr sz="2800">
              <a:solidFill>
                <a:srgbClr val="CC32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12800" marR="275590" rtl="0" algn="just"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nhưng  lệnh nào được gặp đầu tiên sẽ làm kết thúc  hàm tại điểm đó với giá trị trả về tương ứng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55600" marR="379095" rtl="0" algn="l">
              <a:lnSpc>
                <a:spcPct val="1004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379095" rtl="0" algn="l">
              <a:lnSpc>
                <a:spcPct val="1004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Một hàm không trả về giá trị nào phải được  khai báo với kiểu trả về </a:t>
            </a:r>
            <a:r>
              <a:rPr lang="en-US" sz="2800">
                <a:solidFill>
                  <a:srgbClr val="CC32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019" lvl="0" marL="756285" marR="508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Khi đó có thể không cần sử dụng lệnh </a:t>
            </a:r>
            <a:r>
              <a:rPr lang="en-US" sz="2400">
                <a:solidFill>
                  <a:srgbClr val="CC320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trong  hàm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019" lvl="0" marL="756285" marR="508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/>
          <p:nvPr/>
        </p:nvSpPr>
        <p:spPr>
          <a:xfrm>
            <a:off x="41910" y="267781"/>
            <a:ext cx="10058400" cy="757643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5"/>
          <p:cNvSpPr txBox="1"/>
          <p:nvPr>
            <p:ph type="title"/>
          </p:nvPr>
        </p:nvSpPr>
        <p:spPr>
          <a:xfrm>
            <a:off x="691515" y="-104551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Kiểu dữ liệu trả về</a:t>
            </a:r>
            <a:endParaRPr/>
          </a:p>
        </p:txBody>
      </p:sp>
      <p:sp>
        <p:nvSpPr>
          <p:cNvPr id="280" name="Google Shape;280;p35"/>
          <p:cNvSpPr/>
          <p:nvPr/>
        </p:nvSpPr>
        <p:spPr>
          <a:xfrm>
            <a:off x="335280" y="1287780"/>
            <a:ext cx="9471660" cy="61188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 thể là </a:t>
            </a:r>
            <a:r>
              <a:rPr lang="en-US" sz="2400">
                <a:solidFill>
                  <a:srgbClr val="0303AD"/>
                </a:solidFill>
                <a:latin typeface="Arial"/>
                <a:ea typeface="Arial"/>
                <a:cs typeface="Arial"/>
                <a:sym typeface="Arial"/>
              </a:rPr>
              <a:t>kiểu dữ liệu bất kì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(kiểu dữ liệu có sẵn hoặc kiểu dữ liệu do người dùng tự định nghĩa) 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Nhưng không được là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kiểu dữ liệu mảng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Nếu kiểu dữ liệu trả về là kiểu </a:t>
            </a:r>
            <a:r>
              <a:rPr lang="en-US" sz="2400">
                <a:solidFill>
                  <a:srgbClr val="0303AD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thì hàm </a:t>
            </a:r>
            <a:r>
              <a:rPr lang="en-US" sz="2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không trả về giá trị nào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cả.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Nếu không khai báo kiểu dữ liệu trả về → chương trình dịch của C sẽ ngầm hiểu rằng kiểu dữ liệu trả về của hàm là kiểu </a:t>
            </a:r>
            <a:r>
              <a:rPr lang="en-US" sz="2400">
                <a:solidFill>
                  <a:srgbClr val="0303AD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5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/>
          <p:nvPr/>
        </p:nvSpPr>
        <p:spPr>
          <a:xfrm>
            <a:off x="0" y="249042"/>
            <a:ext cx="10058400" cy="757643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6"/>
          <p:cNvSpPr txBox="1"/>
          <p:nvPr>
            <p:ph type="title"/>
          </p:nvPr>
        </p:nvSpPr>
        <p:spPr>
          <a:xfrm>
            <a:off x="712470" y="-163220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Sử dụng hàm</a:t>
            </a:r>
            <a:endParaRPr/>
          </a:p>
        </p:txBody>
      </p:sp>
      <p:sp>
        <p:nvSpPr>
          <p:cNvPr id="289" name="Google Shape;289;p36"/>
          <p:cNvSpPr/>
          <p:nvPr/>
        </p:nvSpPr>
        <p:spPr>
          <a:xfrm>
            <a:off x="419100" y="2209800"/>
            <a:ext cx="9387840" cy="486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None/>
            </a:pPr>
            <a:r>
              <a:rPr lang="en-US" sz="264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Ví dụ: </a:t>
            </a:r>
            <a:endParaRPr/>
          </a:p>
          <a:p>
            <a:pPr indent="-342900" lvl="0" marL="342900" marR="0" rtl="0" algn="l">
              <a:spcBef>
                <a:spcPts val="528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None/>
            </a:pPr>
            <a:r>
              <a:rPr lang="en-US" sz="264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	N = bp(1);N= bp(3);,…</a:t>
            </a:r>
            <a:endParaRPr/>
          </a:p>
          <a:p>
            <a:pPr indent="-342900" lvl="0" marL="342900" marR="0" rtl="0" algn="l">
              <a:spcBef>
                <a:spcPts val="528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None/>
            </a:pPr>
            <a:r>
              <a:rPr lang="en-US" sz="264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Lưu ý:</a:t>
            </a:r>
            <a:endParaRPr/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000066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Gọi hàm thông qua tên hàm và các tham số được cung cấp thực sự cho hàm (</a:t>
            </a:r>
            <a:r>
              <a:rPr i="1" lang="en-US" sz="22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tham số thực sự</a:t>
            </a:r>
            <a:r>
              <a:rPr lang="en-US" sz="22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000066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Nếu hàm nhận nhiều tham số thì các tham số ngăn cách nhau bởi dấu phẩy</a:t>
            </a:r>
            <a:endParaRPr sz="220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000066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Các tham số hình thức của hàm sẽ nhận các giá trị từ tham số truyền vào</a:t>
            </a:r>
            <a:endParaRPr sz="220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28"/>
              </a:spcBef>
              <a:spcAft>
                <a:spcPts val="0"/>
              </a:spcAft>
              <a:buClr>
                <a:srgbClr val="000066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Sau khi thực hiện xong, trở về điểm mà hàm được gọi</a:t>
            </a:r>
            <a:r>
              <a:rPr lang="en-US" sz="264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52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1005840" y="1203960"/>
            <a:ext cx="8382000" cy="838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959"/>
              <a:buFont typeface="Arial"/>
              <a:buNone/>
            </a:pPr>
            <a:r>
              <a:rPr lang="en-US" sz="3959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Tên_hàm (DS_tham_số_thực _sự);</a:t>
            </a:r>
            <a:endParaRPr/>
          </a:p>
        </p:txBody>
      </p:sp>
      <p:sp>
        <p:nvSpPr>
          <p:cNvPr id="291" name="Google Shape;291;p36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/>
          <p:nvPr/>
        </p:nvSpPr>
        <p:spPr>
          <a:xfrm>
            <a:off x="0" y="206131"/>
            <a:ext cx="10058400" cy="684807"/>
          </a:xfrm>
          <a:prstGeom prst="rect">
            <a:avLst/>
          </a:prstGeom>
          <a:gradFill>
            <a:gsLst>
              <a:gs pos="0">
                <a:srgbClr val="F5F7FC"/>
              </a:gs>
              <a:gs pos="2200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2362200" y="-289323"/>
            <a:ext cx="8172449" cy="1675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Nội Dung Khóa Học</a:t>
            </a:r>
            <a:endParaRPr/>
          </a:p>
        </p:txBody>
      </p:sp>
      <p:graphicFrame>
        <p:nvGraphicFramePr>
          <p:cNvPr id="121" name="Google Shape;121;p19"/>
          <p:cNvGraphicFramePr/>
          <p:nvPr/>
        </p:nvGraphicFramePr>
        <p:xfrm>
          <a:off x="533400" y="11049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{6255AFD5-5C4B-466B-B6A2-23F355BB99C8}</a:tableStyleId>
              </a:tblPr>
              <a:tblGrid>
                <a:gridCol w="787850"/>
                <a:gridCol w="8554275"/>
              </a:tblGrid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Tổng quan lập trình máy tính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nd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Ngôn ngữ lập trình C</a:t>
                      </a:r>
                      <a:endParaRPr/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rd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Kiểu dữ liệu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Vào ra dữ liệu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Biểu thức trong ngôn ngữ C</a:t>
                      </a:r>
                      <a:endParaRPr/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Lệnh rẽ nhánh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Lệnh lặp (1)</a:t>
                      </a:r>
                      <a:endParaRPr/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Lênh lặp (2)</a:t>
                      </a:r>
                      <a:endParaRPr/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Hàm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Mảng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Con trỏ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Chuỗi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Cấu trúc dữ liệu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Vào ra với file</a:t>
                      </a:r>
                      <a:endParaRPr/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4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r>
                        <a:rPr baseline="3000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Final Exam</a:t>
                      </a:r>
                      <a:endParaRPr/>
                    </a:p>
                  </a:txBody>
                  <a:tcPr marT="0" marB="0" marR="32475" marL="32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Verdana"/>
              <a:buNone/>
            </a:pPr>
            <a:fld id="{00000000-1234-1234-1234-123412341234}" type="slidenum">
              <a:rPr b="0" i="0" lang="en-US" sz="154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54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>
            <p:ph type="title"/>
          </p:nvPr>
        </p:nvSpPr>
        <p:spPr>
          <a:xfrm>
            <a:off x="167640" y="166421"/>
            <a:ext cx="989076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/>
              <a:t>Ví dụ: Cho biết kết quả thực hiện chương trình</a:t>
            </a:r>
            <a:endParaRPr/>
          </a:p>
        </p:txBody>
      </p:sp>
      <p:sp>
        <p:nvSpPr>
          <p:cNvPr id="298" name="Google Shape;298;p37"/>
          <p:cNvSpPr/>
          <p:nvPr/>
        </p:nvSpPr>
        <p:spPr>
          <a:xfrm>
            <a:off x="167640" y="1416426"/>
            <a:ext cx="9723120" cy="5448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rgbClr val="220076"/>
              </a:buClr>
              <a:buSzPts val="2640"/>
              <a:buFont typeface="Consolas"/>
              <a:buNone/>
            </a:pPr>
            <a:r>
              <a:rPr lang="en-US" sz="264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indent="-609600" lvl="0" marL="609600" marR="0" rtl="0" algn="l">
              <a:spcBef>
                <a:spcPts val="528"/>
              </a:spcBef>
              <a:spcAft>
                <a:spcPts val="0"/>
              </a:spcAft>
              <a:buClr>
                <a:srgbClr val="0033CC"/>
              </a:buClr>
              <a:buSzPts val="2640"/>
              <a:buFont typeface="Arial"/>
              <a:buNone/>
            </a:pPr>
            <a:r>
              <a:t/>
            </a:r>
            <a:endParaRPr sz="2640">
              <a:solidFill>
                <a:srgbClr val="22007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09600" lvl="0" marL="609600" marR="0" rtl="0" algn="l">
              <a:spcBef>
                <a:spcPts val="528"/>
              </a:spcBef>
              <a:spcAft>
                <a:spcPts val="0"/>
              </a:spcAft>
              <a:buClr>
                <a:srgbClr val="220076"/>
              </a:buClr>
              <a:buSzPts val="2640"/>
              <a:buFont typeface="Consolas"/>
              <a:buNone/>
            </a:pPr>
            <a:r>
              <a:rPr lang="en-US" sz="264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int fun(int a){</a:t>
            </a:r>
            <a:endParaRPr/>
          </a:p>
          <a:p>
            <a:pPr indent="-609600" lvl="0" marL="609600" marR="0" rtl="0" algn="l">
              <a:spcBef>
                <a:spcPts val="528"/>
              </a:spcBef>
              <a:spcAft>
                <a:spcPts val="0"/>
              </a:spcAft>
              <a:buClr>
                <a:srgbClr val="220076"/>
              </a:buClr>
              <a:buSzPts val="2640"/>
              <a:buFont typeface="Consolas"/>
              <a:buNone/>
            </a:pPr>
            <a:r>
              <a:rPr lang="en-US" sz="264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  a++;</a:t>
            </a:r>
            <a:endParaRPr/>
          </a:p>
          <a:p>
            <a:pPr indent="-609600" lvl="0" marL="609600" marR="0" rtl="0" algn="l">
              <a:spcBef>
                <a:spcPts val="528"/>
              </a:spcBef>
              <a:spcAft>
                <a:spcPts val="0"/>
              </a:spcAft>
              <a:buClr>
                <a:srgbClr val="220076"/>
              </a:buClr>
              <a:buSzPts val="2640"/>
              <a:buFont typeface="Consolas"/>
              <a:buNone/>
            </a:pPr>
            <a:r>
              <a:rPr lang="en-US" sz="264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  return a;</a:t>
            </a:r>
            <a:endParaRPr/>
          </a:p>
          <a:p>
            <a:pPr indent="-609600" lvl="0" marL="609600" marR="0" rtl="0" algn="l">
              <a:spcBef>
                <a:spcPts val="528"/>
              </a:spcBef>
              <a:spcAft>
                <a:spcPts val="0"/>
              </a:spcAft>
              <a:buClr>
                <a:srgbClr val="220076"/>
              </a:buClr>
              <a:buSzPts val="2640"/>
              <a:buFont typeface="Consolas"/>
              <a:buNone/>
            </a:pPr>
            <a:r>
              <a:rPr lang="en-US" sz="264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609600" lvl="0" marL="609600" marR="0" rtl="0" algn="l">
              <a:spcBef>
                <a:spcPts val="528"/>
              </a:spcBef>
              <a:spcAft>
                <a:spcPts val="0"/>
              </a:spcAft>
              <a:buClr>
                <a:srgbClr val="0033CC"/>
              </a:buClr>
              <a:buSzPts val="2640"/>
              <a:buFont typeface="Arial"/>
              <a:buNone/>
            </a:pPr>
            <a:r>
              <a:t/>
            </a:r>
            <a:endParaRPr sz="2640">
              <a:solidFill>
                <a:srgbClr val="22007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09600" lvl="0" marL="609600" marR="0" rtl="0" algn="l">
              <a:spcBef>
                <a:spcPts val="528"/>
              </a:spcBef>
              <a:spcAft>
                <a:spcPts val="0"/>
              </a:spcAft>
              <a:buClr>
                <a:srgbClr val="220076"/>
              </a:buClr>
              <a:buSzPts val="2640"/>
              <a:buFont typeface="Consolas"/>
              <a:buNone/>
            </a:pPr>
            <a:r>
              <a:rPr lang="en-US" sz="264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indent="-609600" lvl="0" marL="609600" marR="0" rtl="0" algn="l">
              <a:spcBef>
                <a:spcPts val="528"/>
              </a:spcBef>
              <a:spcAft>
                <a:spcPts val="0"/>
              </a:spcAft>
              <a:buClr>
                <a:srgbClr val="220076"/>
              </a:buClr>
              <a:buSzPts val="2640"/>
              <a:buFont typeface="Consolas"/>
              <a:buNone/>
            </a:pPr>
            <a:r>
              <a:rPr lang="en-US" sz="264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  printf("%d\n", fun(fun(fun(3))));</a:t>
            </a:r>
            <a:endParaRPr/>
          </a:p>
          <a:p>
            <a:pPr indent="-609600" lvl="0" marL="609600" marR="0" rtl="0" algn="l">
              <a:spcBef>
                <a:spcPts val="528"/>
              </a:spcBef>
              <a:spcAft>
                <a:spcPts val="0"/>
              </a:spcAft>
              <a:buClr>
                <a:srgbClr val="220076"/>
              </a:buClr>
              <a:buSzPts val="2640"/>
              <a:buFont typeface="Consolas"/>
              <a:buNone/>
            </a:pPr>
            <a:r>
              <a:rPr lang="en-US" sz="264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/>
          </a:p>
          <a:p>
            <a:pPr indent="-609600" lvl="0" marL="609600" marR="0" rtl="0" algn="l">
              <a:spcBef>
                <a:spcPts val="528"/>
              </a:spcBef>
              <a:spcAft>
                <a:spcPts val="0"/>
              </a:spcAft>
              <a:buClr>
                <a:srgbClr val="220076"/>
              </a:buClr>
              <a:buSzPts val="2640"/>
              <a:buFont typeface="Consolas"/>
              <a:buNone/>
            </a:pPr>
            <a:r>
              <a:rPr lang="en-US" sz="264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grpSp>
        <p:nvGrpSpPr>
          <p:cNvPr id="299" name="Google Shape;299;p37"/>
          <p:cNvGrpSpPr/>
          <p:nvPr/>
        </p:nvGrpSpPr>
        <p:grpSpPr>
          <a:xfrm>
            <a:off x="5951220" y="1455420"/>
            <a:ext cx="3464560" cy="5144453"/>
            <a:chOff x="3152" y="816"/>
            <a:chExt cx="1984" cy="2946"/>
          </a:xfrm>
        </p:grpSpPr>
        <p:sp>
          <p:nvSpPr>
            <p:cNvPr id="300" name="Google Shape;300;p37"/>
            <p:cNvSpPr txBox="1"/>
            <p:nvPr/>
          </p:nvSpPr>
          <p:spPr>
            <a:xfrm>
              <a:off x="3360" y="1344"/>
              <a:ext cx="1008" cy="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20"/>
                <a:buFont typeface="Arial"/>
                <a:buNone/>
              </a:pPr>
              <a:r>
                <a:rPr lang="en-US" sz="352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fun(3)</a:t>
              </a:r>
              <a:endParaRPr/>
            </a:p>
          </p:txBody>
        </p:sp>
        <p:sp>
          <p:nvSpPr>
            <p:cNvPr id="301" name="Google Shape;301;p37"/>
            <p:cNvSpPr txBox="1"/>
            <p:nvPr/>
          </p:nvSpPr>
          <p:spPr>
            <a:xfrm>
              <a:off x="3744" y="2064"/>
              <a:ext cx="1008" cy="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20"/>
                <a:buFont typeface="Arial"/>
                <a:buNone/>
              </a:pPr>
              <a:r>
                <a:rPr lang="en-US" sz="352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fun(4)</a:t>
              </a:r>
              <a:endParaRPr/>
            </a:p>
          </p:txBody>
        </p:sp>
        <p:sp>
          <p:nvSpPr>
            <p:cNvPr id="302" name="Google Shape;302;p37"/>
            <p:cNvSpPr txBox="1"/>
            <p:nvPr/>
          </p:nvSpPr>
          <p:spPr>
            <a:xfrm>
              <a:off x="4128" y="2784"/>
              <a:ext cx="1008" cy="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20"/>
                <a:buFont typeface="Arial"/>
                <a:buNone/>
              </a:pPr>
              <a:r>
                <a:rPr lang="en-US" sz="352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fun(5)</a:t>
              </a:r>
              <a:endParaRPr/>
            </a:p>
          </p:txBody>
        </p:sp>
        <p:sp>
          <p:nvSpPr>
            <p:cNvPr id="303" name="Google Shape;303;p37"/>
            <p:cNvSpPr/>
            <p:nvPr/>
          </p:nvSpPr>
          <p:spPr>
            <a:xfrm>
              <a:off x="3152" y="1464"/>
              <a:ext cx="1168" cy="696"/>
            </a:xfrm>
            <a:custGeom>
              <a:rect b="b" l="l" r="r" t="t"/>
              <a:pathLst>
                <a:path extrusionOk="0" h="696" w="1168">
                  <a:moveTo>
                    <a:pt x="256" y="72"/>
                  </a:moveTo>
                  <a:cubicBezTo>
                    <a:pt x="144" y="36"/>
                    <a:pt x="32" y="0"/>
                    <a:pt x="16" y="72"/>
                  </a:cubicBezTo>
                  <a:cubicBezTo>
                    <a:pt x="0" y="144"/>
                    <a:pt x="8" y="432"/>
                    <a:pt x="160" y="504"/>
                  </a:cubicBezTo>
                  <a:cubicBezTo>
                    <a:pt x="312" y="576"/>
                    <a:pt x="760" y="472"/>
                    <a:pt x="928" y="504"/>
                  </a:cubicBezTo>
                  <a:cubicBezTo>
                    <a:pt x="1096" y="536"/>
                    <a:pt x="1132" y="616"/>
                    <a:pt x="1168" y="696"/>
                  </a:cubicBezTo>
                </a:path>
              </a:pathLst>
            </a:custGeom>
            <a:noFill/>
            <a:ln cap="flat" cmpd="sng" w="3810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7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7"/>
            <p:cNvSpPr/>
            <p:nvPr/>
          </p:nvSpPr>
          <p:spPr>
            <a:xfrm>
              <a:off x="3504" y="2208"/>
              <a:ext cx="1168" cy="696"/>
            </a:xfrm>
            <a:custGeom>
              <a:rect b="b" l="l" r="r" t="t"/>
              <a:pathLst>
                <a:path extrusionOk="0" h="696" w="1168">
                  <a:moveTo>
                    <a:pt x="256" y="72"/>
                  </a:moveTo>
                  <a:cubicBezTo>
                    <a:pt x="144" y="36"/>
                    <a:pt x="32" y="0"/>
                    <a:pt x="16" y="72"/>
                  </a:cubicBezTo>
                  <a:cubicBezTo>
                    <a:pt x="0" y="144"/>
                    <a:pt x="8" y="432"/>
                    <a:pt x="160" y="504"/>
                  </a:cubicBezTo>
                  <a:cubicBezTo>
                    <a:pt x="312" y="576"/>
                    <a:pt x="760" y="472"/>
                    <a:pt x="928" y="504"/>
                  </a:cubicBezTo>
                  <a:cubicBezTo>
                    <a:pt x="1096" y="536"/>
                    <a:pt x="1132" y="616"/>
                    <a:pt x="1168" y="696"/>
                  </a:cubicBezTo>
                </a:path>
              </a:pathLst>
            </a:custGeom>
            <a:noFill/>
            <a:ln cap="flat" cmpd="sng" w="3810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7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5" name="Google Shape;305;p37"/>
            <p:cNvCxnSpPr/>
            <p:nvPr/>
          </p:nvCxnSpPr>
          <p:spPr>
            <a:xfrm>
              <a:off x="4704" y="3120"/>
              <a:ext cx="192" cy="288"/>
            </a:xfrm>
            <a:prstGeom prst="straightConnector1">
              <a:avLst/>
            </a:prstGeom>
            <a:noFill/>
            <a:ln cap="flat" cmpd="sng" w="38100">
              <a:solidFill>
                <a:schemeClr val="hlink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06" name="Google Shape;306;p37"/>
            <p:cNvSpPr txBox="1"/>
            <p:nvPr/>
          </p:nvSpPr>
          <p:spPr>
            <a:xfrm>
              <a:off x="4848" y="3360"/>
              <a:ext cx="288" cy="4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959"/>
                <a:buFont typeface="Arial"/>
                <a:buNone/>
              </a:pPr>
              <a:r>
                <a:rPr lang="en-US" sz="3959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307" name="Google Shape;307;p37"/>
            <p:cNvSpPr txBox="1"/>
            <p:nvPr/>
          </p:nvSpPr>
          <p:spPr>
            <a:xfrm>
              <a:off x="3264" y="1632"/>
              <a:ext cx="288" cy="4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959"/>
                <a:buFont typeface="Arial"/>
                <a:buNone/>
              </a:pPr>
              <a:r>
                <a:rPr lang="en-US" sz="3959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08" name="Google Shape;308;p37"/>
            <p:cNvSpPr txBox="1"/>
            <p:nvPr/>
          </p:nvSpPr>
          <p:spPr>
            <a:xfrm>
              <a:off x="3648" y="2352"/>
              <a:ext cx="288" cy="4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959"/>
                <a:buFont typeface="Arial"/>
                <a:buNone/>
              </a:pPr>
              <a:r>
                <a:rPr lang="en-US" sz="3959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cxnSp>
          <p:nvCxnSpPr>
            <p:cNvPr id="309" name="Google Shape;309;p37"/>
            <p:cNvCxnSpPr/>
            <p:nvPr/>
          </p:nvCxnSpPr>
          <p:spPr>
            <a:xfrm>
              <a:off x="3696" y="1104"/>
              <a:ext cx="192" cy="288"/>
            </a:xfrm>
            <a:prstGeom prst="straightConnector1">
              <a:avLst/>
            </a:prstGeom>
            <a:noFill/>
            <a:ln cap="flat" cmpd="sng" w="38100">
              <a:solidFill>
                <a:schemeClr val="hlink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10" name="Google Shape;310;p37"/>
            <p:cNvSpPr txBox="1"/>
            <p:nvPr/>
          </p:nvSpPr>
          <p:spPr>
            <a:xfrm>
              <a:off x="3504" y="816"/>
              <a:ext cx="288" cy="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520"/>
                <a:buFont typeface="Arial"/>
                <a:buNone/>
              </a:pPr>
              <a:r>
                <a:rPr lang="en-US" sz="352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sp>
        <p:nvSpPr>
          <p:cNvPr id="311" name="Google Shape;311;p37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 txBox="1"/>
          <p:nvPr>
            <p:ph type="title"/>
          </p:nvPr>
        </p:nvSpPr>
        <p:spPr>
          <a:xfrm>
            <a:off x="0" y="-250501"/>
            <a:ext cx="972312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/>
              <a:t>Ví dụ: Cho biết kết quả thực hiện chương trình</a:t>
            </a:r>
            <a:endParaRPr/>
          </a:p>
        </p:txBody>
      </p:sp>
      <p:sp>
        <p:nvSpPr>
          <p:cNvPr id="318" name="Google Shape;318;p38"/>
          <p:cNvSpPr/>
          <p:nvPr/>
        </p:nvSpPr>
        <p:spPr>
          <a:xfrm>
            <a:off x="167640" y="1400415"/>
            <a:ext cx="9723120" cy="536448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rgbClr val="220076"/>
              </a:buClr>
              <a:buSzPts val="2640"/>
              <a:buFont typeface="Consolas"/>
              <a:buNone/>
            </a:pPr>
            <a:r>
              <a:rPr lang="en-US" sz="264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#include&lt;stdio.h&gt;</a:t>
            </a:r>
            <a:endParaRPr/>
          </a:p>
          <a:p>
            <a:pPr indent="-609600" lvl="0" marL="609600" marR="0" rtl="0" algn="l">
              <a:spcBef>
                <a:spcPts val="528"/>
              </a:spcBef>
              <a:spcAft>
                <a:spcPts val="0"/>
              </a:spcAft>
              <a:buClr>
                <a:srgbClr val="0033CC"/>
              </a:buClr>
              <a:buSzPts val="2640"/>
              <a:buFont typeface="Arial"/>
              <a:buNone/>
            </a:pPr>
            <a:r>
              <a:t/>
            </a:r>
            <a:endParaRPr sz="2640">
              <a:solidFill>
                <a:srgbClr val="22007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09600" lvl="0" marL="609600" marR="0" rtl="0" algn="l">
              <a:spcBef>
                <a:spcPts val="528"/>
              </a:spcBef>
              <a:spcAft>
                <a:spcPts val="0"/>
              </a:spcAft>
              <a:buClr>
                <a:srgbClr val="220076"/>
              </a:buClr>
              <a:buSzPts val="2640"/>
              <a:buFont typeface="Consolas"/>
              <a:buNone/>
            </a:pPr>
            <a:r>
              <a:rPr lang="en-US" sz="264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int fun(int n){</a:t>
            </a:r>
            <a:endParaRPr/>
          </a:p>
          <a:p>
            <a:pPr indent="-609600" lvl="0" marL="609600" marR="0" rtl="0" algn="l">
              <a:spcBef>
                <a:spcPts val="528"/>
              </a:spcBef>
              <a:spcAft>
                <a:spcPts val="0"/>
              </a:spcAft>
              <a:buClr>
                <a:srgbClr val="220076"/>
              </a:buClr>
              <a:buSzPts val="2640"/>
              <a:buFont typeface="Consolas"/>
              <a:buNone/>
            </a:pPr>
            <a:r>
              <a:rPr lang="en-US" sz="264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  if(n==0) return 1;</a:t>
            </a:r>
            <a:endParaRPr/>
          </a:p>
          <a:p>
            <a:pPr indent="-609600" lvl="0" marL="609600" marR="0" rtl="0" algn="l">
              <a:spcBef>
                <a:spcPts val="528"/>
              </a:spcBef>
              <a:spcAft>
                <a:spcPts val="0"/>
              </a:spcAft>
              <a:buClr>
                <a:srgbClr val="220076"/>
              </a:buClr>
              <a:buSzPts val="2640"/>
              <a:buFont typeface="Consolas"/>
              <a:buNone/>
            </a:pPr>
            <a:r>
              <a:rPr lang="en-US" sz="264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  else return n*fun(n-1);</a:t>
            </a:r>
            <a:endParaRPr/>
          </a:p>
          <a:p>
            <a:pPr indent="-609600" lvl="0" marL="609600" marR="0" rtl="0" algn="l">
              <a:spcBef>
                <a:spcPts val="528"/>
              </a:spcBef>
              <a:spcAft>
                <a:spcPts val="0"/>
              </a:spcAft>
              <a:buClr>
                <a:srgbClr val="220076"/>
              </a:buClr>
              <a:buSzPts val="2640"/>
              <a:buFont typeface="Consolas"/>
              <a:buNone/>
            </a:pPr>
            <a:r>
              <a:rPr lang="en-US" sz="264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609600" lvl="0" marL="609600" marR="0" rtl="0" algn="l">
              <a:spcBef>
                <a:spcPts val="528"/>
              </a:spcBef>
              <a:spcAft>
                <a:spcPts val="0"/>
              </a:spcAft>
              <a:buClr>
                <a:srgbClr val="0033CC"/>
              </a:buClr>
              <a:buSzPts val="2640"/>
              <a:buFont typeface="Arial"/>
              <a:buNone/>
            </a:pPr>
            <a:r>
              <a:t/>
            </a:r>
            <a:endParaRPr sz="2640">
              <a:solidFill>
                <a:srgbClr val="22007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09600" lvl="0" marL="609600" marR="0" rtl="0" algn="l">
              <a:spcBef>
                <a:spcPts val="528"/>
              </a:spcBef>
              <a:spcAft>
                <a:spcPts val="0"/>
              </a:spcAft>
              <a:buClr>
                <a:srgbClr val="220076"/>
              </a:buClr>
              <a:buSzPts val="2640"/>
              <a:buFont typeface="Consolas"/>
              <a:buNone/>
            </a:pPr>
            <a:r>
              <a:rPr lang="en-US" sz="264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indent="-609600" lvl="0" marL="609600" marR="0" rtl="0" algn="l">
              <a:spcBef>
                <a:spcPts val="528"/>
              </a:spcBef>
              <a:spcAft>
                <a:spcPts val="0"/>
              </a:spcAft>
              <a:buClr>
                <a:srgbClr val="220076"/>
              </a:buClr>
              <a:buSzPts val="2640"/>
              <a:buFont typeface="Consolas"/>
              <a:buNone/>
            </a:pPr>
            <a:r>
              <a:rPr lang="en-US" sz="264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  printf("%d\n", fun(5));</a:t>
            </a:r>
            <a:endParaRPr/>
          </a:p>
          <a:p>
            <a:pPr indent="-609600" lvl="0" marL="609600" marR="0" rtl="0" algn="l">
              <a:spcBef>
                <a:spcPts val="528"/>
              </a:spcBef>
              <a:spcAft>
                <a:spcPts val="0"/>
              </a:spcAft>
              <a:buClr>
                <a:srgbClr val="220076"/>
              </a:buClr>
              <a:buSzPts val="2640"/>
              <a:buFont typeface="Consolas"/>
              <a:buNone/>
            </a:pPr>
            <a:r>
              <a:rPr lang="en-US" sz="264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/>
          </a:p>
          <a:p>
            <a:pPr indent="-609600" lvl="0" marL="609600" marR="0" rtl="0" algn="l">
              <a:spcBef>
                <a:spcPts val="528"/>
              </a:spcBef>
              <a:spcAft>
                <a:spcPts val="0"/>
              </a:spcAft>
              <a:buClr>
                <a:srgbClr val="220076"/>
              </a:buClr>
              <a:buSzPts val="2640"/>
              <a:buFont typeface="Consolas"/>
              <a:buNone/>
            </a:pPr>
            <a:r>
              <a:rPr lang="en-US" sz="264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grpSp>
        <p:nvGrpSpPr>
          <p:cNvPr id="319" name="Google Shape;319;p38"/>
          <p:cNvGrpSpPr/>
          <p:nvPr/>
        </p:nvGrpSpPr>
        <p:grpSpPr>
          <a:xfrm>
            <a:off x="5196840" y="796033"/>
            <a:ext cx="4191000" cy="6241098"/>
            <a:chOff x="3120" y="615"/>
            <a:chExt cx="2400" cy="3574"/>
          </a:xfrm>
        </p:grpSpPr>
        <p:sp>
          <p:nvSpPr>
            <p:cNvPr id="320" name="Google Shape;320;p38"/>
            <p:cNvSpPr txBox="1"/>
            <p:nvPr/>
          </p:nvSpPr>
          <p:spPr>
            <a:xfrm>
              <a:off x="3264" y="615"/>
              <a:ext cx="1008" cy="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520"/>
                <a:buFont typeface="Arial"/>
                <a:buNone/>
              </a:pPr>
              <a:r>
                <a:rPr lang="en-US" sz="352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fun(5)</a:t>
              </a:r>
              <a:endParaRPr/>
            </a:p>
          </p:txBody>
        </p:sp>
        <p:sp>
          <p:nvSpPr>
            <p:cNvPr id="321" name="Google Shape;321;p38"/>
            <p:cNvSpPr txBox="1"/>
            <p:nvPr/>
          </p:nvSpPr>
          <p:spPr>
            <a:xfrm>
              <a:off x="4224" y="3312"/>
              <a:ext cx="1296" cy="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520"/>
                <a:buFont typeface="Arial"/>
                <a:buNone/>
              </a:pPr>
              <a:r>
                <a:rPr lang="en-US" sz="352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 * fun(0)</a:t>
              </a:r>
              <a:endParaRPr/>
            </a:p>
          </p:txBody>
        </p:sp>
        <p:sp>
          <p:nvSpPr>
            <p:cNvPr id="322" name="Google Shape;322;p38"/>
            <p:cNvSpPr txBox="1"/>
            <p:nvPr/>
          </p:nvSpPr>
          <p:spPr>
            <a:xfrm>
              <a:off x="3216" y="3246"/>
              <a:ext cx="768" cy="402"/>
            </a:xfrm>
            <a:prstGeom prst="rect">
              <a:avLst/>
            </a:prstGeom>
            <a:noFill/>
            <a:ln cap="flat" cmpd="sng" w="9525">
              <a:solidFill>
                <a:srgbClr val="99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959"/>
                <a:buFont typeface="Arial"/>
                <a:buNone/>
              </a:pPr>
              <a:r>
                <a:rPr lang="en-US" sz="3959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120</a:t>
              </a:r>
              <a:endParaRPr/>
            </a:p>
          </p:txBody>
        </p:sp>
        <p:sp>
          <p:nvSpPr>
            <p:cNvPr id="323" name="Google Shape;323;p38"/>
            <p:cNvSpPr txBox="1"/>
            <p:nvPr/>
          </p:nvSpPr>
          <p:spPr>
            <a:xfrm>
              <a:off x="5136" y="3826"/>
              <a:ext cx="288" cy="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520"/>
                <a:buFont typeface="Arial"/>
                <a:buNone/>
              </a:pPr>
              <a:r>
                <a:rPr lang="en-US" sz="352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24" name="Google Shape;324;p38"/>
            <p:cNvSpPr txBox="1"/>
            <p:nvPr/>
          </p:nvSpPr>
          <p:spPr>
            <a:xfrm>
              <a:off x="3936" y="2764"/>
              <a:ext cx="1296" cy="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520"/>
                <a:buFont typeface="Arial"/>
                <a:buNone/>
              </a:pPr>
              <a:r>
                <a:rPr lang="en-US" sz="352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 * fun(1)</a:t>
              </a:r>
              <a:endParaRPr/>
            </a:p>
          </p:txBody>
        </p:sp>
        <p:sp>
          <p:nvSpPr>
            <p:cNvPr id="325" name="Google Shape;325;p38"/>
            <p:cNvSpPr txBox="1"/>
            <p:nvPr/>
          </p:nvSpPr>
          <p:spPr>
            <a:xfrm>
              <a:off x="3618" y="2188"/>
              <a:ext cx="1296" cy="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520"/>
                <a:buFont typeface="Arial"/>
                <a:buNone/>
              </a:pPr>
              <a:r>
                <a:rPr lang="en-US" sz="352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 * fun(2)</a:t>
              </a:r>
              <a:endParaRPr/>
            </a:p>
          </p:txBody>
        </p:sp>
        <p:sp>
          <p:nvSpPr>
            <p:cNvPr id="326" name="Google Shape;326;p38"/>
            <p:cNvSpPr txBox="1"/>
            <p:nvPr/>
          </p:nvSpPr>
          <p:spPr>
            <a:xfrm>
              <a:off x="3360" y="1660"/>
              <a:ext cx="1296" cy="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520"/>
                <a:buFont typeface="Arial"/>
                <a:buNone/>
              </a:pPr>
              <a:r>
                <a:rPr lang="en-US" sz="352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 * fun(3)</a:t>
              </a:r>
              <a:endParaRPr/>
            </a:p>
          </p:txBody>
        </p:sp>
        <p:sp>
          <p:nvSpPr>
            <p:cNvPr id="327" name="Google Shape;327;p38"/>
            <p:cNvSpPr txBox="1"/>
            <p:nvPr/>
          </p:nvSpPr>
          <p:spPr>
            <a:xfrm>
              <a:off x="3120" y="1123"/>
              <a:ext cx="1296" cy="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520"/>
                <a:buFont typeface="Arial"/>
                <a:buNone/>
              </a:pPr>
              <a:r>
                <a:rPr lang="en-US" sz="352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 * fun(4)</a:t>
              </a:r>
              <a:endParaRPr/>
            </a:p>
          </p:txBody>
        </p:sp>
        <p:cxnSp>
          <p:nvCxnSpPr>
            <p:cNvPr id="328" name="Google Shape;328;p38"/>
            <p:cNvCxnSpPr/>
            <p:nvPr/>
          </p:nvCxnSpPr>
          <p:spPr>
            <a:xfrm>
              <a:off x="4896" y="3072"/>
              <a:ext cx="96" cy="336"/>
            </a:xfrm>
            <a:prstGeom prst="straightConnector1">
              <a:avLst/>
            </a:prstGeom>
            <a:noFill/>
            <a:ln cap="flat" cmpd="sng" w="38100">
              <a:solidFill>
                <a:schemeClr val="hlink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9" name="Google Shape;329;p38"/>
            <p:cNvCxnSpPr/>
            <p:nvPr/>
          </p:nvCxnSpPr>
          <p:spPr>
            <a:xfrm>
              <a:off x="5184" y="3600"/>
              <a:ext cx="96" cy="336"/>
            </a:xfrm>
            <a:prstGeom prst="straightConnector1">
              <a:avLst/>
            </a:prstGeom>
            <a:noFill/>
            <a:ln cap="flat" cmpd="sng" w="38100">
              <a:solidFill>
                <a:schemeClr val="hlink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0" name="Google Shape;330;p38"/>
            <p:cNvCxnSpPr/>
            <p:nvPr/>
          </p:nvCxnSpPr>
          <p:spPr>
            <a:xfrm>
              <a:off x="4608" y="2496"/>
              <a:ext cx="96" cy="336"/>
            </a:xfrm>
            <a:prstGeom prst="straightConnector1">
              <a:avLst/>
            </a:prstGeom>
            <a:noFill/>
            <a:ln cap="flat" cmpd="sng" w="38100">
              <a:solidFill>
                <a:schemeClr val="hlink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1" name="Google Shape;331;p38"/>
            <p:cNvCxnSpPr/>
            <p:nvPr/>
          </p:nvCxnSpPr>
          <p:spPr>
            <a:xfrm>
              <a:off x="4320" y="1968"/>
              <a:ext cx="96" cy="336"/>
            </a:xfrm>
            <a:prstGeom prst="straightConnector1">
              <a:avLst/>
            </a:prstGeom>
            <a:noFill/>
            <a:ln cap="flat" cmpd="sng" w="38100">
              <a:solidFill>
                <a:schemeClr val="hlink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2" name="Google Shape;332;p38"/>
            <p:cNvCxnSpPr/>
            <p:nvPr/>
          </p:nvCxnSpPr>
          <p:spPr>
            <a:xfrm>
              <a:off x="4080" y="1440"/>
              <a:ext cx="96" cy="336"/>
            </a:xfrm>
            <a:prstGeom prst="straightConnector1">
              <a:avLst/>
            </a:prstGeom>
            <a:noFill/>
            <a:ln cap="flat" cmpd="sng" w="38100">
              <a:solidFill>
                <a:schemeClr val="hlink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3" name="Google Shape;333;p38"/>
            <p:cNvCxnSpPr/>
            <p:nvPr/>
          </p:nvCxnSpPr>
          <p:spPr>
            <a:xfrm>
              <a:off x="3840" y="912"/>
              <a:ext cx="96" cy="336"/>
            </a:xfrm>
            <a:prstGeom prst="straightConnector1">
              <a:avLst/>
            </a:prstGeom>
            <a:noFill/>
            <a:ln cap="flat" cmpd="sng" w="38100">
              <a:solidFill>
                <a:schemeClr val="hlink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34" name="Google Shape;334;p38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"/>
          <p:cNvSpPr/>
          <p:nvPr/>
        </p:nvSpPr>
        <p:spPr>
          <a:xfrm>
            <a:off x="0" y="812477"/>
            <a:ext cx="10058400" cy="696595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9"/>
          <p:cNvSpPr txBox="1"/>
          <p:nvPr>
            <p:ph type="title"/>
          </p:nvPr>
        </p:nvSpPr>
        <p:spPr>
          <a:xfrm>
            <a:off x="1532890" y="808330"/>
            <a:ext cx="6992620" cy="696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Khai báo và định nghĩa hàm</a:t>
            </a:r>
            <a:endParaRPr/>
          </a:p>
        </p:txBody>
      </p:sp>
      <p:sp>
        <p:nvSpPr>
          <p:cNvPr id="341" name="Google Shape;341;p39"/>
          <p:cNvSpPr txBox="1"/>
          <p:nvPr/>
        </p:nvSpPr>
        <p:spPr>
          <a:xfrm>
            <a:off x="381000" y="1981200"/>
            <a:ext cx="9525001" cy="54705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97150">
            <a:spAutoFit/>
          </a:bodyPr>
          <a:lstStyle/>
          <a:p>
            <a:pPr indent="-342900" lvl="0" marL="355600" marR="508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Một </a:t>
            </a:r>
            <a:r>
              <a:rPr lang="en-US" sz="2800">
                <a:solidFill>
                  <a:srgbClr val="0303AD"/>
                </a:solidFill>
                <a:latin typeface="Arial"/>
                <a:ea typeface="Arial"/>
                <a:cs typeface="Arial"/>
                <a:sym typeface="Arial"/>
              </a:rPr>
              <a:t>định nghĩa hàm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đặc tả đầy đủ tất cả các  thành phần của hàm bao gồm cả thân hàm</a:t>
            </a:r>
            <a:endParaRPr/>
          </a:p>
          <a:p>
            <a:pPr indent="-1651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Một </a:t>
            </a:r>
            <a:r>
              <a:rPr lang="en-US" sz="2800">
                <a:solidFill>
                  <a:srgbClr val="0303AD"/>
                </a:solidFill>
                <a:latin typeface="Arial"/>
                <a:ea typeface="Arial"/>
                <a:cs typeface="Arial"/>
                <a:sym typeface="Arial"/>
              </a:rPr>
              <a:t>khai báo hàm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chỉ cần đặc tả:</a:t>
            </a:r>
            <a:endParaRPr/>
          </a:p>
          <a:p>
            <a:pPr indent="-286385" lvl="1" marL="75628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Tên hàm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Kiểu của từng tham số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Kiểu của giá trị trả về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55600" marR="554990" rtl="0" algn="l">
              <a:lnSpc>
                <a:spcPct val="75700"/>
              </a:lnSpc>
              <a:spcBef>
                <a:spcPts val="81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54990" rtl="0" algn="l">
              <a:spcBef>
                <a:spcPts val="81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Tạo </a:t>
            </a:r>
            <a:r>
              <a:rPr lang="en-US" sz="2800">
                <a:solidFill>
                  <a:srgbClr val="0303AD"/>
                </a:solidFill>
                <a:latin typeface="Arial"/>
                <a:ea typeface="Arial"/>
                <a:cs typeface="Arial"/>
                <a:sym typeface="Arial"/>
              </a:rPr>
              <a:t>khai báo hàm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bằng các nguyên mẫu  (prototype). Ví dụ:</a:t>
            </a:r>
            <a:endParaRPr/>
          </a:p>
          <a:p>
            <a:pPr indent="0" lvl="0" marL="469265" marR="3243580" rtl="0" algn="l">
              <a:lnSpc>
                <a:spcPct val="119583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65FF"/>
                </a:solidFill>
                <a:latin typeface="Courier New"/>
                <a:ea typeface="Courier New"/>
                <a:cs typeface="Courier New"/>
                <a:sym typeface="Courier New"/>
              </a:rPr>
              <a:t>int addOne (int);</a:t>
            </a:r>
            <a:endParaRPr b="1" sz="2400">
              <a:solidFill>
                <a:srgbClr val="0065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69265" marR="3243580" rtl="0" algn="l">
              <a:lnSpc>
                <a:spcPct val="119583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65FF"/>
                </a:solidFill>
                <a:latin typeface="Courier New"/>
                <a:ea typeface="Courier New"/>
                <a:cs typeface="Courier New"/>
                <a:sym typeface="Courier New"/>
              </a:rPr>
              <a:t>void sayHello(void);</a:t>
            </a:r>
            <a:endParaRPr b="1" sz="2400">
              <a:solidFill>
                <a:srgbClr val="0065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69265" marR="3243580" rtl="0" algn="l">
              <a:lnSpc>
                <a:spcPct val="119583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0"/>
          <p:cNvSpPr/>
          <p:nvPr/>
        </p:nvSpPr>
        <p:spPr>
          <a:xfrm>
            <a:off x="-1017" y="838497"/>
            <a:ext cx="10058400" cy="696595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40"/>
          <p:cNvSpPr txBox="1"/>
          <p:nvPr>
            <p:ph type="title"/>
          </p:nvPr>
        </p:nvSpPr>
        <p:spPr>
          <a:xfrm>
            <a:off x="2061463" y="838497"/>
            <a:ext cx="5933440" cy="696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Vai trò của nguyên mẫu</a:t>
            </a:r>
            <a:endParaRPr/>
          </a:p>
        </p:txBody>
      </p:sp>
      <p:sp>
        <p:nvSpPr>
          <p:cNvPr id="348" name="Google Shape;348;p40"/>
          <p:cNvSpPr txBox="1"/>
          <p:nvPr/>
        </p:nvSpPr>
        <p:spPr>
          <a:xfrm>
            <a:off x="457200" y="2005075"/>
            <a:ext cx="9067800" cy="44961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-342900" lvl="0" marL="355600" marR="262255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Một hàm có thể </a:t>
            </a:r>
            <a:r>
              <a:rPr lang="en-US" sz="2800">
                <a:solidFill>
                  <a:srgbClr val="0065FF"/>
                </a:solidFill>
                <a:latin typeface="Arial"/>
                <a:ea typeface="Arial"/>
                <a:cs typeface="Arial"/>
                <a:sym typeface="Arial"/>
              </a:rPr>
              <a:t>định nghĩa sau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khi sử dụng  nhưng phải được khai báo trước khi dùng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Nó cho phép bạn gọi 1 hàm mà không cần  biết đến định nghĩa</a:t>
            </a:r>
            <a:endParaRPr/>
          </a:p>
          <a:p>
            <a:pPr indent="-286385" lvl="1" marL="756285" marR="90805" rtl="0" algn="l">
              <a:lnSpc>
                <a:spcPct val="99800"/>
              </a:lnSpc>
              <a:spcBef>
                <a:spcPts val="58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 dụ khi sử dụng </a:t>
            </a:r>
            <a:r>
              <a:rPr b="0" i="0" lang="en-US" sz="2400" u="none" cap="none" strike="noStrike">
                <a:solidFill>
                  <a:srgbClr val="0065FF"/>
                </a:solidFill>
                <a:latin typeface="Arial"/>
                <a:ea typeface="Arial"/>
                <a:cs typeface="Arial"/>
                <a:sym typeface="Arial"/>
              </a:rPr>
              <a:t>printf()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chúng ta không biết  hàm làm việc như thế nào nhưng chương trình  dịch biết đây là 1 hàm với kiểu tham số của nó</a:t>
            </a:r>
            <a:endParaRPr/>
          </a:p>
          <a:p>
            <a:pPr indent="-287019" lvl="1" marL="756285" marR="639445" rtl="0" algn="l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Tệp </a:t>
            </a:r>
            <a:r>
              <a:rPr b="0" i="0" lang="en-US" sz="2400" u="none" cap="none" strike="noStrike">
                <a:solidFill>
                  <a:srgbClr val="0065FF"/>
                </a:solidFill>
                <a:latin typeface="Arial"/>
                <a:ea typeface="Arial"/>
                <a:cs typeface="Arial"/>
                <a:sym typeface="Arial"/>
              </a:rPr>
              <a:t>stdio.h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chứa khai báo (nguyên mẫu) của </a:t>
            </a:r>
            <a:r>
              <a:rPr b="0" i="0" lang="en-US" sz="2400" u="none" cap="none" strike="noStrike">
                <a:solidFill>
                  <a:srgbClr val="0065FF"/>
                </a:solidFill>
                <a:latin typeface="Arial"/>
                <a:ea typeface="Arial"/>
                <a:cs typeface="Arial"/>
                <a:sym typeface="Arial"/>
              </a:rPr>
              <a:t> printf()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465" lvl="0" marL="354965" marR="260984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marR="260984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Một </a:t>
            </a:r>
            <a:r>
              <a:rPr lang="en-US" sz="2800">
                <a:solidFill>
                  <a:srgbClr val="0303AD"/>
                </a:solidFill>
                <a:latin typeface="Arial"/>
                <a:ea typeface="Arial"/>
                <a:cs typeface="Arial"/>
                <a:sym typeface="Arial"/>
              </a:rPr>
              <a:t>định nghĩa hàm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bao hàm luôn 1 khai  báo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1"/>
          <p:cNvSpPr txBox="1"/>
          <p:nvPr/>
        </p:nvSpPr>
        <p:spPr>
          <a:xfrm>
            <a:off x="4114800" y="1905000"/>
            <a:ext cx="5181600" cy="522399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7155" marR="0" rtl="0" algn="l">
              <a:lnSpc>
                <a:spcPct val="1159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5760" lvl="0" marL="462915" marR="2878455" rtl="0" algn="l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 void ) {  int num;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2915" marR="1534160" rtl="0" algn="l">
              <a:lnSpc>
                <a:spcPct val="1006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printf(“Nhap so nguyen:");  scanf("%d",&amp;num);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29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printf("%d!=%d\n",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17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num, giaithua(num));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71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71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71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71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71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71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71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71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71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4" name="Google Shape;354;p41"/>
          <p:cNvSpPr/>
          <p:nvPr/>
        </p:nvSpPr>
        <p:spPr>
          <a:xfrm>
            <a:off x="-383" y="832981"/>
            <a:ext cx="10058400" cy="696595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1"/>
          <p:cNvSpPr txBox="1"/>
          <p:nvPr/>
        </p:nvSpPr>
        <p:spPr>
          <a:xfrm>
            <a:off x="685800" y="2286000"/>
            <a:ext cx="2819400" cy="396240"/>
          </a:xfrm>
          <a:prstGeom prst="rect">
            <a:avLst/>
          </a:prstGeom>
          <a:solidFill>
            <a:srgbClr val="FF9865"/>
          </a:solidFill>
          <a:ln>
            <a:noFill/>
          </a:ln>
        </p:spPr>
        <p:txBody>
          <a:bodyPr anchorCtr="0" anchor="t" bIns="0" lIns="0" spcFirstLastPara="1" rIns="0" wrap="square" tIns="38100">
            <a:spAutoFit/>
          </a:bodyPr>
          <a:lstStyle/>
          <a:p>
            <a:pPr indent="0" lvl="0" marL="6870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Nguyên m</a:t>
            </a: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ẫ</a:t>
            </a:r>
            <a:r>
              <a:rPr i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1"/>
          <p:cNvSpPr/>
          <p:nvPr/>
        </p:nvSpPr>
        <p:spPr>
          <a:xfrm>
            <a:off x="3505200" y="2386155"/>
            <a:ext cx="685800" cy="257175"/>
          </a:xfrm>
          <a:custGeom>
            <a:rect b="b" l="l" r="r" t="t"/>
            <a:pathLst>
              <a:path extrusionOk="0" h="257175" w="685800">
                <a:moveTo>
                  <a:pt x="572156" y="128444"/>
                </a:moveTo>
                <a:lnTo>
                  <a:pt x="522263" y="99488"/>
                </a:lnTo>
                <a:lnTo>
                  <a:pt x="0" y="99488"/>
                </a:lnTo>
                <a:lnTo>
                  <a:pt x="0" y="157400"/>
                </a:lnTo>
                <a:lnTo>
                  <a:pt x="522263" y="157400"/>
                </a:lnTo>
                <a:lnTo>
                  <a:pt x="572156" y="128444"/>
                </a:lnTo>
                <a:close/>
              </a:path>
              <a:path extrusionOk="0" h="257175" w="685800">
                <a:moveTo>
                  <a:pt x="685800" y="128444"/>
                </a:moveTo>
                <a:lnTo>
                  <a:pt x="470916" y="3476"/>
                </a:lnTo>
                <a:lnTo>
                  <a:pt x="460248" y="0"/>
                </a:lnTo>
                <a:lnTo>
                  <a:pt x="449580" y="809"/>
                </a:lnTo>
                <a:lnTo>
                  <a:pt x="440055" y="5619"/>
                </a:lnTo>
                <a:lnTo>
                  <a:pt x="432816" y="14144"/>
                </a:lnTo>
                <a:lnTo>
                  <a:pt x="429339" y="24836"/>
                </a:lnTo>
                <a:lnTo>
                  <a:pt x="430149" y="35671"/>
                </a:lnTo>
                <a:lnTo>
                  <a:pt x="434959" y="45648"/>
                </a:lnTo>
                <a:lnTo>
                  <a:pt x="443484" y="53768"/>
                </a:lnTo>
                <a:lnTo>
                  <a:pt x="522263" y="99488"/>
                </a:lnTo>
                <a:lnTo>
                  <a:pt x="627888" y="99488"/>
                </a:lnTo>
                <a:lnTo>
                  <a:pt x="627888" y="162123"/>
                </a:lnTo>
                <a:lnTo>
                  <a:pt x="685800" y="128444"/>
                </a:lnTo>
                <a:close/>
              </a:path>
              <a:path extrusionOk="0" h="257175" w="685800">
                <a:moveTo>
                  <a:pt x="627888" y="162123"/>
                </a:moveTo>
                <a:lnTo>
                  <a:pt x="627888" y="157400"/>
                </a:lnTo>
                <a:lnTo>
                  <a:pt x="522263" y="157400"/>
                </a:lnTo>
                <a:lnTo>
                  <a:pt x="443484" y="203120"/>
                </a:lnTo>
                <a:lnTo>
                  <a:pt x="434959" y="211240"/>
                </a:lnTo>
                <a:lnTo>
                  <a:pt x="430149" y="221218"/>
                </a:lnTo>
                <a:lnTo>
                  <a:pt x="429339" y="232052"/>
                </a:lnTo>
                <a:lnTo>
                  <a:pt x="432816" y="242744"/>
                </a:lnTo>
                <a:lnTo>
                  <a:pt x="440055" y="251269"/>
                </a:lnTo>
                <a:lnTo>
                  <a:pt x="449580" y="256079"/>
                </a:lnTo>
                <a:lnTo>
                  <a:pt x="460248" y="256889"/>
                </a:lnTo>
                <a:lnTo>
                  <a:pt x="470916" y="253412"/>
                </a:lnTo>
                <a:lnTo>
                  <a:pt x="627888" y="162123"/>
                </a:lnTo>
                <a:close/>
              </a:path>
              <a:path extrusionOk="0" h="257175" w="685800">
                <a:moveTo>
                  <a:pt x="627888" y="157400"/>
                </a:moveTo>
                <a:lnTo>
                  <a:pt x="627888" y="99488"/>
                </a:lnTo>
                <a:lnTo>
                  <a:pt x="522263" y="99488"/>
                </a:lnTo>
                <a:lnTo>
                  <a:pt x="572156" y="128444"/>
                </a:lnTo>
                <a:lnTo>
                  <a:pt x="614172" y="104060"/>
                </a:lnTo>
                <a:lnTo>
                  <a:pt x="614172" y="157400"/>
                </a:lnTo>
                <a:lnTo>
                  <a:pt x="627888" y="157400"/>
                </a:lnTo>
                <a:close/>
              </a:path>
              <a:path extrusionOk="0" h="257175" w="685800">
                <a:moveTo>
                  <a:pt x="614172" y="157400"/>
                </a:moveTo>
                <a:lnTo>
                  <a:pt x="614172" y="152828"/>
                </a:lnTo>
                <a:lnTo>
                  <a:pt x="572156" y="128444"/>
                </a:lnTo>
                <a:lnTo>
                  <a:pt x="522263" y="157400"/>
                </a:lnTo>
                <a:lnTo>
                  <a:pt x="614172" y="157400"/>
                </a:lnTo>
                <a:close/>
              </a:path>
              <a:path extrusionOk="0" h="257175" w="685800">
                <a:moveTo>
                  <a:pt x="614172" y="152828"/>
                </a:moveTo>
                <a:lnTo>
                  <a:pt x="614172" y="104060"/>
                </a:lnTo>
                <a:lnTo>
                  <a:pt x="572156" y="128444"/>
                </a:lnTo>
                <a:lnTo>
                  <a:pt x="614172" y="152828"/>
                </a:lnTo>
                <a:close/>
              </a:path>
            </a:pathLst>
          </a:custGeom>
          <a:solidFill>
            <a:srgbClr val="FF986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1"/>
          <p:cNvSpPr/>
          <p:nvPr/>
        </p:nvSpPr>
        <p:spPr>
          <a:xfrm>
            <a:off x="3505200" y="5548883"/>
            <a:ext cx="685800" cy="1018540"/>
          </a:xfrm>
          <a:custGeom>
            <a:rect b="b" l="l" r="r" t="t"/>
            <a:pathLst>
              <a:path extrusionOk="0" h="1018540" w="685800">
                <a:moveTo>
                  <a:pt x="685799" y="0"/>
                </a:moveTo>
                <a:lnTo>
                  <a:pt x="616809" y="1726"/>
                </a:lnTo>
                <a:lnTo>
                  <a:pt x="552497" y="6667"/>
                </a:lnTo>
                <a:lnTo>
                  <a:pt x="494258" y="14466"/>
                </a:lnTo>
                <a:lnTo>
                  <a:pt x="443483" y="24764"/>
                </a:lnTo>
                <a:lnTo>
                  <a:pt x="401568" y="37207"/>
                </a:lnTo>
                <a:lnTo>
                  <a:pt x="349883" y="67091"/>
                </a:lnTo>
                <a:lnTo>
                  <a:pt x="342899" y="83819"/>
                </a:lnTo>
                <a:lnTo>
                  <a:pt x="342899" y="423671"/>
                </a:lnTo>
                <a:lnTo>
                  <a:pt x="335916" y="440903"/>
                </a:lnTo>
                <a:lnTo>
                  <a:pt x="284231" y="471436"/>
                </a:lnTo>
                <a:lnTo>
                  <a:pt x="242315" y="484060"/>
                </a:lnTo>
                <a:lnTo>
                  <a:pt x="191541" y="494469"/>
                </a:lnTo>
                <a:lnTo>
                  <a:pt x="133302" y="502324"/>
                </a:lnTo>
                <a:lnTo>
                  <a:pt x="68990" y="507286"/>
                </a:lnTo>
                <a:lnTo>
                  <a:pt x="0" y="509015"/>
                </a:lnTo>
                <a:lnTo>
                  <a:pt x="68990" y="510745"/>
                </a:lnTo>
                <a:lnTo>
                  <a:pt x="133302" y="515707"/>
                </a:lnTo>
                <a:lnTo>
                  <a:pt x="191541" y="523562"/>
                </a:lnTo>
                <a:lnTo>
                  <a:pt x="242315" y="533971"/>
                </a:lnTo>
                <a:lnTo>
                  <a:pt x="284231" y="546595"/>
                </a:lnTo>
                <a:lnTo>
                  <a:pt x="335916" y="577128"/>
                </a:lnTo>
                <a:lnTo>
                  <a:pt x="342899" y="594359"/>
                </a:lnTo>
                <a:lnTo>
                  <a:pt x="342899" y="934211"/>
                </a:lnTo>
                <a:lnTo>
                  <a:pt x="349883" y="950940"/>
                </a:lnTo>
                <a:lnTo>
                  <a:pt x="401568" y="980824"/>
                </a:lnTo>
                <a:lnTo>
                  <a:pt x="443483" y="993266"/>
                </a:lnTo>
                <a:lnTo>
                  <a:pt x="494258" y="1003565"/>
                </a:lnTo>
                <a:lnTo>
                  <a:pt x="552497" y="1011364"/>
                </a:lnTo>
                <a:lnTo>
                  <a:pt x="616809" y="1016305"/>
                </a:lnTo>
                <a:lnTo>
                  <a:pt x="685799" y="1018031"/>
                </a:lnTo>
              </a:path>
            </a:pathLst>
          </a:custGeom>
          <a:noFill/>
          <a:ln cap="flat" cmpd="sng" w="57125">
            <a:solidFill>
              <a:srgbClr val="7F00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1"/>
          <p:cNvSpPr txBox="1"/>
          <p:nvPr/>
        </p:nvSpPr>
        <p:spPr>
          <a:xfrm>
            <a:off x="757237" y="5544121"/>
            <a:ext cx="2676525" cy="355867"/>
          </a:xfrm>
          <a:prstGeom prst="rect">
            <a:avLst/>
          </a:prstGeom>
          <a:solidFill>
            <a:srgbClr val="7F007F"/>
          </a:solidFill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4419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Đ</a:t>
            </a: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ị</a:t>
            </a:r>
            <a:r>
              <a:rPr i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nh ngh</a:t>
            </a: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ĩ</a:t>
            </a:r>
            <a:r>
              <a:rPr i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hàm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1"/>
          <p:cNvSpPr txBox="1"/>
          <p:nvPr>
            <p:ph type="title"/>
          </p:nvPr>
        </p:nvSpPr>
        <p:spPr>
          <a:xfrm>
            <a:off x="1642362" y="832981"/>
            <a:ext cx="6772909" cy="696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Nguyên mẫu hàm giai thừa</a:t>
            </a:r>
            <a:endParaRPr/>
          </a:p>
        </p:txBody>
      </p:sp>
      <p:sp>
        <p:nvSpPr>
          <p:cNvPr id="360" name="Google Shape;360;p41"/>
          <p:cNvSpPr txBox="1"/>
          <p:nvPr/>
        </p:nvSpPr>
        <p:spPr>
          <a:xfrm>
            <a:off x="4191000" y="2362200"/>
            <a:ext cx="2514600" cy="34290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0" lvl="0" marL="209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giaithua (int);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1" name="Google Shape;361;p41"/>
          <p:cNvSpPr txBox="1"/>
          <p:nvPr/>
        </p:nvSpPr>
        <p:spPr>
          <a:xfrm>
            <a:off x="4191000" y="5257800"/>
            <a:ext cx="4495800" cy="1600200"/>
          </a:xfrm>
          <a:prstGeom prst="rect">
            <a:avLst/>
          </a:prstGeom>
          <a:solidFill>
            <a:srgbClr val="FF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-365760" lvl="0" marL="386715" marR="1779270" rtl="0" algn="l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giaithua (int a) {  int i, gt=1;  for(i=1; i&lt;=a; i++)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65760" lvl="0" marL="386715" marR="2268855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gt = gt * i;  return 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09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/>
          <p:nvPr/>
        </p:nvSpPr>
        <p:spPr>
          <a:xfrm>
            <a:off x="0" y="490748"/>
            <a:ext cx="10058400" cy="696594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2"/>
          <p:cNvSpPr txBox="1"/>
          <p:nvPr>
            <p:ph type="title"/>
          </p:nvPr>
        </p:nvSpPr>
        <p:spPr>
          <a:xfrm>
            <a:off x="691515" y="89957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Phạm vi</a:t>
            </a:r>
            <a:endParaRPr/>
          </a:p>
        </p:txBody>
      </p:sp>
      <p:sp>
        <p:nvSpPr>
          <p:cNvPr id="369" name="Google Shape;369;p42"/>
          <p:cNvSpPr/>
          <p:nvPr/>
        </p:nvSpPr>
        <p:spPr>
          <a:xfrm>
            <a:off x="335280" y="1287780"/>
            <a:ext cx="5448300" cy="6134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Char char="•"/>
            </a:pPr>
            <a:r>
              <a:rPr lang="en-US" sz="264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Phạm vi: 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rgbClr val="000066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Khối lệnh, chương trình con, chương trình chính</a:t>
            </a:r>
            <a:endParaRPr b="0" i="0" sz="22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28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Char char="•"/>
            </a:pPr>
            <a:r>
              <a:rPr lang="en-US" sz="264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Biến chỉ có tác dụng trong phạm vi được khai báo</a:t>
            </a:r>
            <a:endParaRPr/>
          </a:p>
          <a:p>
            <a:pPr indent="-342900" lvl="0" marL="342900" marR="0" rtl="0" algn="l">
              <a:spcBef>
                <a:spcPts val="528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Char char="•"/>
            </a:pPr>
            <a:r>
              <a:rPr lang="en-US" sz="264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Trong cùng 1 phạm vi các biến phải có tên khác nhau.</a:t>
            </a:r>
            <a:endParaRPr/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0033CC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000066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Tình huống</a:t>
            </a:r>
            <a:endParaRPr sz="220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rgbClr val="000066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Trong 2 phạm vi khác nhau có 2 biến cùng tên. Trong đó 1 phạm vi này nằm trong phạm vi kia?</a:t>
            </a:r>
            <a:endParaRPr/>
          </a:p>
        </p:txBody>
      </p:sp>
      <p:sp>
        <p:nvSpPr>
          <p:cNvPr id="370" name="Google Shape;370;p42"/>
          <p:cNvSpPr/>
          <p:nvPr/>
        </p:nvSpPr>
        <p:spPr>
          <a:xfrm>
            <a:off x="5699353" y="1287780"/>
            <a:ext cx="4107180" cy="553212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79"/>
              <a:buFont typeface="Noto Sans Symbols"/>
              <a:buNone/>
            </a:pPr>
            <a:r>
              <a:rPr lang="en-US" sz="1979">
                <a:solidFill>
                  <a:srgbClr val="0033CC"/>
                </a:solidFill>
                <a:latin typeface="Consolas"/>
                <a:ea typeface="Consolas"/>
                <a:cs typeface="Consolas"/>
                <a:sym typeface="Consolas"/>
              </a:rPr>
              <a:t>#include&lt;stdio.h&gt;</a:t>
            </a:r>
            <a:endParaRPr/>
          </a:p>
          <a:p>
            <a:pPr indent="-342900" lvl="0" marL="342900" marR="0" rtl="0" algn="l">
              <a:spcBef>
                <a:spcPts val="396"/>
              </a:spcBef>
              <a:spcAft>
                <a:spcPts val="0"/>
              </a:spcAft>
              <a:buClr>
                <a:srgbClr val="FF0000"/>
              </a:buClr>
              <a:buSzPts val="1979"/>
              <a:buFont typeface="Noto Sans Symbols"/>
              <a:buNone/>
            </a:pPr>
            <a:r>
              <a:rPr lang="en-US" sz="1979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 i;</a:t>
            </a:r>
            <a:endParaRPr/>
          </a:p>
          <a:p>
            <a:pPr indent="-342900" lvl="0" marL="342900" marR="0" rtl="0" algn="l">
              <a:spcBef>
                <a:spcPts val="396"/>
              </a:spcBef>
              <a:spcAft>
                <a:spcPts val="0"/>
              </a:spcAft>
              <a:buClr>
                <a:srgbClr val="0033CC"/>
              </a:buClr>
              <a:buSzPts val="1979"/>
              <a:buFont typeface="Noto Sans Symbols"/>
              <a:buNone/>
            </a:pPr>
            <a:r>
              <a:rPr lang="en-US" sz="1979">
                <a:solidFill>
                  <a:srgbClr val="0033CC"/>
                </a:solidFill>
                <a:latin typeface="Consolas"/>
                <a:ea typeface="Consolas"/>
                <a:cs typeface="Consolas"/>
                <a:sym typeface="Consolas"/>
              </a:rPr>
              <a:t>int binhphuong(int x){</a:t>
            </a:r>
            <a:endParaRPr/>
          </a:p>
          <a:p>
            <a:pPr indent="-342900" lvl="0" marL="342900" marR="0" rtl="0" algn="l">
              <a:spcBef>
                <a:spcPts val="396"/>
              </a:spcBef>
              <a:spcAft>
                <a:spcPts val="0"/>
              </a:spcAft>
              <a:buClr>
                <a:srgbClr val="0033CC"/>
              </a:buClr>
              <a:buSzPts val="1979"/>
              <a:buFont typeface="Noto Sans Symbols"/>
              <a:buNone/>
            </a:pPr>
            <a:r>
              <a:rPr lang="en-US" sz="1979">
                <a:solidFill>
                  <a:srgbClr val="0033C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79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 y;</a:t>
            </a:r>
            <a:endParaRPr/>
          </a:p>
          <a:p>
            <a:pPr indent="-342900" lvl="0" marL="342900" marR="0" rtl="0" algn="l">
              <a:spcBef>
                <a:spcPts val="396"/>
              </a:spcBef>
              <a:spcAft>
                <a:spcPts val="0"/>
              </a:spcAft>
              <a:buClr>
                <a:srgbClr val="0033CC"/>
              </a:buClr>
              <a:buSzPts val="1979"/>
              <a:buFont typeface="Noto Sans Symbols"/>
              <a:buNone/>
            </a:pPr>
            <a:r>
              <a:rPr lang="en-US" sz="1979">
                <a:solidFill>
                  <a:srgbClr val="0033CC"/>
                </a:solidFill>
                <a:latin typeface="Consolas"/>
                <a:ea typeface="Consolas"/>
                <a:cs typeface="Consolas"/>
                <a:sym typeface="Consolas"/>
              </a:rPr>
              <a:t>  y =  x * x;</a:t>
            </a:r>
            <a:endParaRPr/>
          </a:p>
          <a:p>
            <a:pPr indent="-342900" lvl="0" marL="342900" marR="0" rtl="0" algn="l">
              <a:spcBef>
                <a:spcPts val="396"/>
              </a:spcBef>
              <a:spcAft>
                <a:spcPts val="0"/>
              </a:spcAft>
              <a:buClr>
                <a:srgbClr val="0033CC"/>
              </a:buClr>
              <a:buSzPts val="1979"/>
              <a:buFont typeface="Noto Sans Symbols"/>
              <a:buNone/>
            </a:pPr>
            <a:r>
              <a:rPr lang="en-US" sz="1979">
                <a:solidFill>
                  <a:srgbClr val="0033CC"/>
                </a:solidFill>
                <a:latin typeface="Consolas"/>
                <a:ea typeface="Consolas"/>
                <a:cs typeface="Consolas"/>
                <a:sym typeface="Consolas"/>
              </a:rPr>
              <a:t>  return y;</a:t>
            </a:r>
            <a:endParaRPr/>
          </a:p>
          <a:p>
            <a:pPr indent="-342900" lvl="0" marL="342900" marR="0" rtl="0" algn="l">
              <a:spcBef>
                <a:spcPts val="396"/>
              </a:spcBef>
              <a:spcAft>
                <a:spcPts val="0"/>
              </a:spcAft>
              <a:buClr>
                <a:srgbClr val="0033CC"/>
              </a:buClr>
              <a:buSzPts val="1979"/>
              <a:buFont typeface="Noto Sans Symbols"/>
              <a:buNone/>
            </a:pPr>
            <a:r>
              <a:rPr lang="en-US" sz="1979">
                <a:solidFill>
                  <a:srgbClr val="0033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342900" lvl="0" marL="342900" marR="0" rtl="0" algn="l">
              <a:spcBef>
                <a:spcPts val="396"/>
              </a:spcBef>
              <a:spcAft>
                <a:spcPts val="0"/>
              </a:spcAft>
              <a:buClr>
                <a:srgbClr val="0033CC"/>
              </a:buClr>
              <a:buSzPts val="1979"/>
              <a:buFont typeface="Noto Sans Symbols"/>
              <a:buNone/>
            </a:pPr>
            <a:r>
              <a:rPr lang="en-US" sz="1979">
                <a:solidFill>
                  <a:srgbClr val="0033CC"/>
                </a:solidFill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indent="-342900" lvl="0" marL="342900" marR="0" rtl="0" algn="l">
              <a:spcBef>
                <a:spcPts val="396"/>
              </a:spcBef>
              <a:spcAft>
                <a:spcPts val="0"/>
              </a:spcAft>
              <a:buClr>
                <a:srgbClr val="0033CC"/>
              </a:buClr>
              <a:buSzPts val="1979"/>
              <a:buFont typeface="Noto Sans Symbols"/>
              <a:buNone/>
            </a:pPr>
            <a:r>
              <a:rPr lang="en-US" sz="1979">
                <a:solidFill>
                  <a:srgbClr val="0033C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79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 y;</a:t>
            </a:r>
            <a:endParaRPr/>
          </a:p>
          <a:p>
            <a:pPr indent="-342900" lvl="0" marL="342900" marR="0" rtl="0" algn="l">
              <a:spcBef>
                <a:spcPts val="396"/>
              </a:spcBef>
              <a:spcAft>
                <a:spcPts val="0"/>
              </a:spcAft>
              <a:buClr>
                <a:srgbClr val="0033CC"/>
              </a:buClr>
              <a:buSzPts val="1979"/>
              <a:buFont typeface="Noto Sans Symbols"/>
              <a:buNone/>
            </a:pPr>
            <a:r>
              <a:rPr lang="en-US" sz="1979">
                <a:solidFill>
                  <a:srgbClr val="0033CC"/>
                </a:solidFill>
                <a:latin typeface="Consolas"/>
                <a:ea typeface="Consolas"/>
                <a:cs typeface="Consolas"/>
                <a:sym typeface="Consolas"/>
              </a:rPr>
              <a:t>  for (</a:t>
            </a:r>
            <a:r>
              <a:rPr lang="en-US" sz="1979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-US" sz="1979">
                <a:solidFill>
                  <a:srgbClr val="0033CC"/>
                </a:solidFill>
                <a:latin typeface="Consolas"/>
                <a:ea typeface="Consolas"/>
                <a:cs typeface="Consolas"/>
                <a:sym typeface="Consolas"/>
              </a:rPr>
              <a:t>= 0; i &lt;= 10; i++){</a:t>
            </a:r>
            <a:endParaRPr/>
          </a:p>
          <a:p>
            <a:pPr indent="-342900" lvl="0" marL="342900" marR="0" rtl="0" algn="l">
              <a:spcBef>
                <a:spcPts val="396"/>
              </a:spcBef>
              <a:spcAft>
                <a:spcPts val="0"/>
              </a:spcAft>
              <a:buClr>
                <a:srgbClr val="0033CC"/>
              </a:buClr>
              <a:buSzPts val="1979"/>
              <a:buFont typeface="Noto Sans Symbols"/>
              <a:buNone/>
            </a:pPr>
            <a:r>
              <a:rPr lang="en-US" sz="1979">
                <a:solidFill>
                  <a:srgbClr val="0033CC"/>
                </a:solidFill>
                <a:latin typeface="Consolas"/>
                <a:ea typeface="Consolas"/>
                <a:cs typeface="Consolas"/>
                <a:sym typeface="Consolas"/>
              </a:rPr>
              <a:t>    y = binhphuong(i);</a:t>
            </a:r>
            <a:endParaRPr/>
          </a:p>
          <a:p>
            <a:pPr indent="-342900" lvl="0" marL="342900" marR="0" rtl="0" algn="l">
              <a:spcBef>
                <a:spcPts val="396"/>
              </a:spcBef>
              <a:spcAft>
                <a:spcPts val="0"/>
              </a:spcAft>
              <a:buClr>
                <a:srgbClr val="0033CC"/>
              </a:buClr>
              <a:buSzPts val="1979"/>
              <a:buFont typeface="Noto Sans Symbols"/>
              <a:buNone/>
            </a:pPr>
            <a:r>
              <a:rPr lang="en-US" sz="1979">
                <a:solidFill>
                  <a:srgbClr val="0033CC"/>
                </a:solidFill>
                <a:latin typeface="Consolas"/>
                <a:ea typeface="Consolas"/>
                <a:cs typeface="Consolas"/>
                <a:sym typeface="Consolas"/>
              </a:rPr>
              <a:t>    printf("%d  ", y);</a:t>
            </a:r>
            <a:endParaRPr/>
          </a:p>
          <a:p>
            <a:pPr indent="-342900" lvl="0" marL="342900" marR="0" rtl="0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ts val="1979"/>
              <a:buFont typeface="Noto Sans Symbols"/>
              <a:buNone/>
            </a:pPr>
            <a:r>
              <a:rPr lang="en-US" sz="197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79">
                <a:solidFill>
                  <a:srgbClr val="0033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342900" lvl="0" marL="342900" marR="0" rtl="0" algn="l">
              <a:spcBef>
                <a:spcPts val="396"/>
              </a:spcBef>
              <a:spcAft>
                <a:spcPts val="0"/>
              </a:spcAft>
              <a:buClr>
                <a:srgbClr val="0033CC"/>
              </a:buClr>
              <a:buSzPts val="1979"/>
              <a:buFont typeface="Noto Sans Symbols"/>
              <a:buNone/>
            </a:pPr>
            <a:r>
              <a:rPr lang="en-US" sz="1979">
                <a:solidFill>
                  <a:srgbClr val="0033CC"/>
                </a:solidFill>
                <a:latin typeface="Consolas"/>
                <a:ea typeface="Consolas"/>
                <a:cs typeface="Consolas"/>
                <a:sym typeface="Consolas"/>
              </a:rPr>
              <a:t>  return 0;    </a:t>
            </a:r>
            <a:endParaRPr/>
          </a:p>
          <a:p>
            <a:pPr indent="-342900" lvl="0" marL="342900" marR="0" rtl="0" algn="l">
              <a:spcBef>
                <a:spcPts val="396"/>
              </a:spcBef>
              <a:spcAft>
                <a:spcPts val="0"/>
              </a:spcAft>
              <a:buClr>
                <a:srgbClr val="0033CC"/>
              </a:buClr>
              <a:buSzPts val="1979"/>
              <a:buFont typeface="Noto Sans Symbols"/>
              <a:buNone/>
            </a:pPr>
            <a:r>
              <a:rPr lang="en-US" sz="1979">
                <a:solidFill>
                  <a:srgbClr val="0033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71" name="Google Shape;371;p42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3"/>
          <p:cNvSpPr/>
          <p:nvPr/>
        </p:nvSpPr>
        <p:spPr>
          <a:xfrm>
            <a:off x="0" y="812479"/>
            <a:ext cx="10058400" cy="696594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3"/>
          <p:cNvSpPr txBox="1"/>
          <p:nvPr>
            <p:ph type="title"/>
          </p:nvPr>
        </p:nvSpPr>
        <p:spPr>
          <a:xfrm>
            <a:off x="2895601" y="781955"/>
            <a:ext cx="3795712" cy="75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Phân loại biến</a:t>
            </a:r>
            <a:endParaRPr/>
          </a:p>
        </p:txBody>
      </p:sp>
      <p:sp>
        <p:nvSpPr>
          <p:cNvPr id="378" name="Google Shape;378;p43"/>
          <p:cNvSpPr txBox="1"/>
          <p:nvPr/>
        </p:nvSpPr>
        <p:spPr>
          <a:xfrm>
            <a:off x="152400" y="1752600"/>
            <a:ext cx="9525000" cy="57792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-342900" lvl="0" marL="355600" marR="5715" rtl="0" algn="just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Biến được </a:t>
            </a:r>
            <a:r>
              <a:rPr lang="en-US" sz="2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khai báo trong hàm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12800" marR="5715" rtl="0" algn="just">
              <a:lnSpc>
                <a:spcPct val="107857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biến cục  bộ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12800" marR="5715" rtl="0" algn="just">
              <a:lnSpc>
                <a:spcPct val="107857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chỉ được </a:t>
            </a:r>
            <a:r>
              <a:rPr b="0" i="0" lang="en-US" sz="2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truy cập trong hàm của  nó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mà thôi</a:t>
            </a:r>
            <a:endParaRPr/>
          </a:p>
          <a:p>
            <a:pPr indent="-165100" lvl="0" marL="355600" marR="5080" rtl="0" algn="l">
              <a:lnSpc>
                <a:spcPct val="107857"/>
              </a:lnSpc>
              <a:spcBef>
                <a:spcPts val="69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rgbClr val="030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07857"/>
              </a:lnSpc>
              <a:spcBef>
                <a:spcPts val="695"/>
              </a:spcBef>
              <a:spcAft>
                <a:spcPts val="0"/>
              </a:spcAft>
              <a:buClr>
                <a:srgbClr val="0303AD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303AD"/>
                </a:solidFill>
                <a:latin typeface="Arial"/>
                <a:ea typeface="Arial"/>
                <a:cs typeface="Arial"/>
                <a:sym typeface="Arial"/>
              </a:rPr>
              <a:t>Biến tổng thể</a:t>
            </a:r>
            <a:endParaRPr sz="2800">
              <a:solidFill>
                <a:srgbClr val="030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12800" marR="5080" rtl="0" algn="l">
              <a:lnSpc>
                <a:spcPct val="107857"/>
              </a:lnSpc>
              <a:spcBef>
                <a:spcPts val="69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 khai báo </a:t>
            </a:r>
            <a:r>
              <a:rPr b="0" i="0" lang="en-US" sz="2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bên ngoài  phạm vi hàm</a:t>
            </a:r>
            <a:endParaRPr b="0" i="0" sz="28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12800" marR="5080" rtl="0" algn="l">
              <a:lnSpc>
                <a:spcPct val="107857"/>
              </a:lnSpc>
              <a:spcBef>
                <a:spcPts val="69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 thể được </a:t>
            </a:r>
            <a:r>
              <a:rPr b="0" i="0" lang="en-US" sz="2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truy cập bởi  nhiều hàm khác nhau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1" marL="812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 dụ:</a:t>
            </a:r>
            <a:endParaRPr/>
          </a:p>
          <a:p>
            <a:pPr indent="0" lvl="1" marL="926464" marR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global;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926464" marR="3743325" rtl="0" algn="l">
              <a:lnSpc>
                <a:spcPct val="132083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f(void) {	global = 0; } 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926464" marR="3743325" rtl="0" algn="l">
              <a:lnSpc>
                <a:spcPct val="132083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g(void) {	global = 1; }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926464" marR="3743325" rtl="0" algn="l">
              <a:lnSpc>
                <a:spcPct val="132083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926464" marR="3743325" rtl="0" algn="l">
              <a:lnSpc>
                <a:spcPct val="132083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4"/>
          <p:cNvSpPr/>
          <p:nvPr/>
        </p:nvSpPr>
        <p:spPr>
          <a:xfrm>
            <a:off x="0" y="812479"/>
            <a:ext cx="10058400" cy="696594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44"/>
          <p:cNvSpPr txBox="1"/>
          <p:nvPr>
            <p:ph type="title"/>
          </p:nvPr>
        </p:nvSpPr>
        <p:spPr>
          <a:xfrm>
            <a:off x="2895601" y="781955"/>
            <a:ext cx="3795712" cy="75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Phân loại biến</a:t>
            </a:r>
            <a:endParaRPr/>
          </a:p>
        </p:txBody>
      </p:sp>
      <p:sp>
        <p:nvSpPr>
          <p:cNvPr id="385" name="Google Shape;385;p44"/>
          <p:cNvSpPr txBox="1"/>
          <p:nvPr/>
        </p:nvSpPr>
        <p:spPr>
          <a:xfrm>
            <a:off x="266700" y="2155854"/>
            <a:ext cx="9525000" cy="34606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Ghi chú</a:t>
            </a:r>
            <a:endParaRPr sz="240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Hàm main() cũng là 1 chương trình con nhưng là nơi chương trình được bắt đầu</a:t>
            </a:r>
            <a:endParaRPr b="0" i="0" sz="24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Biến khai báo trong hàm main() cũng là biến cục bộ, chỉ có phạm vi trong hàm main().</a:t>
            </a:r>
            <a:endParaRPr b="0" i="1" sz="24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926464" marR="3743325" rtl="0" algn="l">
              <a:lnSpc>
                <a:spcPct val="132083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926464" marR="3743325" rtl="0" algn="l">
              <a:lnSpc>
                <a:spcPct val="132083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5"/>
          <p:cNvSpPr/>
          <p:nvPr/>
        </p:nvSpPr>
        <p:spPr>
          <a:xfrm>
            <a:off x="0" y="745853"/>
            <a:ext cx="10058400" cy="757643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45"/>
          <p:cNvSpPr txBox="1"/>
          <p:nvPr>
            <p:ph type="title"/>
          </p:nvPr>
        </p:nvSpPr>
        <p:spPr>
          <a:xfrm>
            <a:off x="3160521" y="792394"/>
            <a:ext cx="3737358" cy="75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Biến trùng tên</a:t>
            </a:r>
            <a:endParaRPr/>
          </a:p>
        </p:txBody>
      </p:sp>
      <p:sp>
        <p:nvSpPr>
          <p:cNvPr id="392" name="Google Shape;392;p45"/>
          <p:cNvSpPr txBox="1"/>
          <p:nvPr/>
        </p:nvSpPr>
        <p:spPr>
          <a:xfrm>
            <a:off x="533400" y="1691866"/>
            <a:ext cx="8991600" cy="4528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150">
            <a:spAutoFit/>
          </a:bodyPr>
          <a:lstStyle/>
          <a:p>
            <a:pPr indent="-342900" lvl="0" marL="355600" marR="50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Khi có sự </a:t>
            </a:r>
            <a:r>
              <a:rPr lang="en-US" sz="2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trùng tên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giữa </a:t>
            </a:r>
            <a:r>
              <a:rPr lang="en-US" sz="2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biến tổng thể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 </a:t>
            </a: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biến  cục bộ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trong 1 hàm, thì 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biến cục bộ được ưu  tiên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dùng trong hàm đó.</a:t>
            </a:r>
            <a:endParaRPr/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 dụ:</a:t>
            </a:r>
            <a:endParaRPr/>
          </a:p>
          <a:p>
            <a:pPr indent="0" lvl="0" marL="469265" marR="6209030" rtl="0" algn="l">
              <a:lnSpc>
                <a:spcPct val="998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i; 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265" marR="6209030" rtl="0" algn="l">
              <a:lnSpc>
                <a:spcPct val="998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f() { 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265" marR="6209030" rtl="0" algn="l">
              <a:lnSpc>
                <a:spcPct val="998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int i;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38810" marR="0" rtl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i++; </a:t>
            </a: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// chỉ làm thay đổi giá trị biến i cục bộ</a:t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265" marR="0" rtl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469265" marR="0" rtl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g() {</a:t>
            </a:r>
            <a:endParaRPr/>
          </a:p>
          <a:p>
            <a:pPr indent="0" lvl="0" marL="638810" marR="0" rtl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i++; </a:t>
            </a: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// làm thay đổi giá trị của biến i tổng thể</a:t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2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6"/>
          <p:cNvSpPr/>
          <p:nvPr/>
        </p:nvSpPr>
        <p:spPr>
          <a:xfrm>
            <a:off x="0" y="503765"/>
            <a:ext cx="10058400" cy="757643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46"/>
          <p:cNvSpPr txBox="1"/>
          <p:nvPr>
            <p:ph type="title"/>
          </p:nvPr>
        </p:nvSpPr>
        <p:spPr>
          <a:xfrm>
            <a:off x="691515" y="166421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Biến static</a:t>
            </a:r>
            <a:endParaRPr/>
          </a:p>
        </p:txBody>
      </p:sp>
      <p:sp>
        <p:nvSpPr>
          <p:cNvPr id="400" name="Google Shape;400;p46"/>
          <p:cNvSpPr/>
          <p:nvPr/>
        </p:nvSpPr>
        <p:spPr>
          <a:xfrm>
            <a:off x="335280" y="1287780"/>
            <a:ext cx="9304020" cy="51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520"/>
              <a:buFont typeface="Arial"/>
              <a:buChar char="•"/>
            </a:pPr>
            <a:r>
              <a:rPr lang="en-US" sz="352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Biến cục bộ ra khỏi phạm vi thì bộ nhớ dành cho biến được giải phóng</a:t>
            </a:r>
            <a:endParaRPr sz="352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704"/>
              </a:spcBef>
              <a:spcAft>
                <a:spcPts val="0"/>
              </a:spcAft>
              <a:buClr>
                <a:srgbClr val="000066"/>
              </a:buClr>
              <a:buSzPts val="3520"/>
              <a:buFont typeface="Arial"/>
              <a:buChar char="•"/>
            </a:pPr>
            <a:r>
              <a:rPr lang="en-US" sz="352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Yêu cầu lưu trữ giá trị của biến cục bộ một cách lâu dài =&gt; sử dụng từ khóa</a:t>
            </a:r>
            <a:r>
              <a:rPr i="1" lang="en-US" sz="352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3520">
                <a:solidFill>
                  <a:srgbClr val="0303AD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704"/>
              </a:spcBef>
              <a:spcAft>
                <a:spcPts val="0"/>
              </a:spcAft>
              <a:buClr>
                <a:srgbClr val="000066"/>
              </a:buClr>
              <a:buSzPts val="3520"/>
              <a:buFont typeface="Arial"/>
              <a:buNone/>
            </a:pPr>
            <a:r>
              <a:rPr lang="en-US" sz="3520" u="sng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Cú pháp: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792"/>
              </a:spcBef>
              <a:spcAft>
                <a:spcPts val="0"/>
              </a:spcAft>
              <a:buClr>
                <a:srgbClr val="000066"/>
              </a:buClr>
              <a:buSzPts val="3520"/>
              <a:buFont typeface="Arial"/>
              <a:buNone/>
            </a:pPr>
            <a:r>
              <a:rPr b="0" i="0" lang="en-US" sz="352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3959" u="none" cap="none" strike="noStrike">
                <a:solidFill>
                  <a:srgbClr val="0303AD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b="0" i="0" lang="en-US" sz="3959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&lt;kiểu_dữ_liệu&gt; tên_biến;</a:t>
            </a:r>
            <a:endParaRPr b="0" i="1" sz="308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6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/>
        </p:nvSpPr>
        <p:spPr>
          <a:xfrm>
            <a:off x="1295401" y="432780"/>
            <a:ext cx="5638800" cy="3431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HÀM VÀ LẬP TRÌNH CÓ CẤU TRÚC</a:t>
            </a:r>
            <a:endParaRPr b="0" i="0" sz="5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3657600" y="4800600"/>
            <a:ext cx="6220491" cy="1255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HUYDQ@SOICT.HUST.EDU.VN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7"/>
          <p:cNvSpPr/>
          <p:nvPr/>
        </p:nvSpPr>
        <p:spPr>
          <a:xfrm>
            <a:off x="0" y="446317"/>
            <a:ext cx="10058400" cy="757643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47"/>
          <p:cNvSpPr txBox="1"/>
          <p:nvPr>
            <p:ph type="title"/>
          </p:nvPr>
        </p:nvSpPr>
        <p:spPr>
          <a:xfrm>
            <a:off x="691515" y="40163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Ví dụ→Kết quả</a:t>
            </a:r>
            <a:endParaRPr/>
          </a:p>
        </p:txBody>
      </p:sp>
      <p:sp>
        <p:nvSpPr>
          <p:cNvPr id="409" name="Google Shape;409;p47"/>
          <p:cNvSpPr txBox="1"/>
          <p:nvPr/>
        </p:nvSpPr>
        <p:spPr>
          <a:xfrm>
            <a:off x="7879080" y="3299461"/>
            <a:ext cx="1844040" cy="32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540"/>
              <a:buFont typeface="Arial"/>
              <a:buNone/>
            </a:pPr>
            <a:r>
              <a:t/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47"/>
          <p:cNvSpPr/>
          <p:nvPr/>
        </p:nvSpPr>
        <p:spPr>
          <a:xfrm>
            <a:off x="335280" y="1287780"/>
            <a:ext cx="9304020" cy="528066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200"/>
              <a:buFont typeface="Noto Sans Symbols"/>
              <a:buNone/>
            </a:pPr>
            <a:r>
              <a:rPr lang="en-US" sz="220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rgbClr val="0033CC"/>
              </a:buClr>
              <a:buSzPts val="2200"/>
              <a:buFont typeface="Noto Sans Symbols"/>
              <a:buNone/>
            </a:pPr>
            <a:r>
              <a:t/>
            </a:r>
            <a:endParaRPr sz="2200">
              <a:solidFill>
                <a:srgbClr val="0000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rgbClr val="000066"/>
              </a:buClr>
              <a:buSzPts val="2200"/>
              <a:buFont typeface="Noto Sans Symbols"/>
              <a:buNone/>
            </a:pPr>
            <a:r>
              <a:rPr lang="en-US" sz="220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void fct() {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rgbClr val="000066"/>
              </a:buClr>
              <a:buSzPts val="2200"/>
              <a:buFont typeface="Noto Sans Symbols"/>
              <a:buNone/>
            </a:pPr>
            <a:r>
              <a:rPr lang="en-US" sz="220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  static int count = 1;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rgbClr val="000066"/>
              </a:buClr>
              <a:buSzPts val="2200"/>
              <a:buFont typeface="Noto Sans Symbols"/>
              <a:buNone/>
            </a:pPr>
            <a:r>
              <a:rPr lang="en-US" sz="220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  printf("\n Day la lan goi ham fct lan thu %2d", count++);</a:t>
            </a:r>
            <a:endParaRPr sz="2200">
              <a:solidFill>
                <a:srgbClr val="0000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rgbClr val="000066"/>
              </a:buClr>
              <a:buSzPts val="2200"/>
              <a:buFont typeface="Noto Sans Symbols"/>
              <a:buNone/>
            </a:pPr>
            <a:r>
              <a:rPr lang="en-US" sz="220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rgbClr val="0033CC"/>
              </a:buClr>
              <a:buSzPts val="2200"/>
              <a:buFont typeface="Noto Sans Symbols"/>
              <a:buNone/>
            </a:pPr>
            <a:r>
              <a:t/>
            </a:r>
            <a:endParaRPr sz="2200">
              <a:solidFill>
                <a:srgbClr val="0000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rgbClr val="000066"/>
              </a:buClr>
              <a:buSzPts val="2200"/>
              <a:buFont typeface="Noto Sans Symbols"/>
              <a:buNone/>
            </a:pPr>
            <a:r>
              <a:rPr lang="en-US" sz="220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rgbClr val="000066"/>
              </a:buClr>
              <a:buSzPts val="2200"/>
              <a:buFont typeface="Noto Sans Symbols"/>
              <a:buNone/>
            </a:pPr>
            <a:r>
              <a:rPr lang="en-US" sz="220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  int i;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rgbClr val="000066"/>
              </a:buClr>
              <a:buSzPts val="2200"/>
              <a:buFont typeface="Noto Sans Symbols"/>
              <a:buNone/>
            </a:pPr>
            <a:r>
              <a:rPr lang="en-US" sz="220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  for (i = 0; i &lt; 10; i++)  fct();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rgbClr val="000066"/>
              </a:buClr>
              <a:buSzPts val="2200"/>
              <a:buFont typeface="Noto Sans Symbols"/>
              <a:buNone/>
            </a:pPr>
            <a:r>
              <a:rPr lang="en-US" sz="220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rgbClr val="000066"/>
              </a:buClr>
              <a:buSzPts val="2200"/>
              <a:buFont typeface="Noto Sans Symbols"/>
              <a:buNone/>
            </a:pPr>
            <a:r>
              <a:rPr lang="en-US" sz="2200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3080">
              <a:solidFill>
                <a:srgbClr val="0000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1" name="Google Shape;411;p47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8"/>
          <p:cNvSpPr/>
          <p:nvPr/>
        </p:nvSpPr>
        <p:spPr>
          <a:xfrm>
            <a:off x="0" y="446317"/>
            <a:ext cx="10058400" cy="757643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8"/>
          <p:cNvSpPr txBox="1"/>
          <p:nvPr>
            <p:ph type="title"/>
          </p:nvPr>
        </p:nvSpPr>
        <p:spPr>
          <a:xfrm>
            <a:off x="691515" y="102710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Ví dụ</a:t>
            </a:r>
            <a:endParaRPr/>
          </a:p>
        </p:txBody>
      </p:sp>
      <p:sp>
        <p:nvSpPr>
          <p:cNvPr id="419" name="Google Shape;419;p48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0" name="Google Shape;420;p48"/>
          <p:cNvPicPr preferRelativeResize="0"/>
          <p:nvPr/>
        </p:nvPicPr>
        <p:blipFill rotWithShape="1">
          <a:blip r:embed="rId3">
            <a:alphaModFix/>
          </a:blip>
          <a:srcRect b="26213" l="0" r="0" t="0"/>
          <a:stretch/>
        </p:blipFill>
        <p:spPr>
          <a:xfrm>
            <a:off x="119819" y="1203960"/>
            <a:ext cx="9818763" cy="536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9"/>
          <p:cNvSpPr/>
          <p:nvPr/>
        </p:nvSpPr>
        <p:spPr>
          <a:xfrm>
            <a:off x="-383" y="812477"/>
            <a:ext cx="10058400" cy="696595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49"/>
          <p:cNvSpPr txBox="1"/>
          <p:nvPr>
            <p:ph type="title"/>
          </p:nvPr>
        </p:nvSpPr>
        <p:spPr>
          <a:xfrm>
            <a:off x="2808222" y="794883"/>
            <a:ext cx="4441190" cy="696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Các hàm thư viện</a:t>
            </a:r>
            <a:endParaRPr/>
          </a:p>
        </p:txBody>
      </p:sp>
      <p:sp>
        <p:nvSpPr>
          <p:cNvPr id="427" name="Google Shape;427;p49"/>
          <p:cNvSpPr txBox="1"/>
          <p:nvPr/>
        </p:nvSpPr>
        <p:spPr>
          <a:xfrm>
            <a:off x="457200" y="2046223"/>
            <a:ext cx="8763000" cy="3883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-342900" lvl="0" marL="355600" marR="8255" rtl="0" algn="just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Ngôn ngữ C cung cấp một số hàm thư viện như  vào ra, toán học, quản lí bộ nhớ, xử lí xâu chuỗi,  v.v.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55600" marR="62864" rtl="0" algn="just">
              <a:lnSpc>
                <a:spcPct val="107857"/>
              </a:lnSpc>
              <a:spcBef>
                <a:spcPts val="69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62864" rtl="0" algn="just">
              <a:lnSpc>
                <a:spcPct val="107857"/>
              </a:lnSpc>
              <a:spcBef>
                <a:spcPts val="69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Để có thể sử dụng, ta cần khai báo nguyên mẫu  của chúng trong chương trình</a:t>
            </a:r>
            <a:endParaRPr/>
          </a:p>
          <a:p>
            <a:pPr indent="-164465" lvl="0" marL="354965" marR="5080" rtl="0" algn="just">
              <a:lnSpc>
                <a:spcPct val="107857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marR="5080" rtl="0" algn="just">
              <a:lnSpc>
                <a:spcPct val="107857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 khai báo nguyên mẫu như thế này đã được  viết trong các tệp tiêu đề (.h), ta chỉ cần </a:t>
            </a:r>
            <a:r>
              <a:rPr lang="en-US" sz="2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#include 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chúng vào chương trình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0"/>
          <p:cNvSpPr/>
          <p:nvPr/>
        </p:nvSpPr>
        <p:spPr>
          <a:xfrm>
            <a:off x="0" y="685800"/>
            <a:ext cx="10058400" cy="867311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50"/>
          <p:cNvSpPr txBox="1"/>
          <p:nvPr>
            <p:ph type="title"/>
          </p:nvPr>
        </p:nvSpPr>
        <p:spPr>
          <a:xfrm>
            <a:off x="1828482" y="795161"/>
            <a:ext cx="6401435" cy="696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Thư viện toán học </a:t>
            </a:r>
            <a:r>
              <a:rPr lang="en-US">
                <a:solidFill>
                  <a:srgbClr val="CC3200"/>
                </a:solidFill>
              </a:rPr>
              <a:t>math.h</a:t>
            </a:r>
            <a:endParaRPr/>
          </a:p>
        </p:txBody>
      </p:sp>
      <p:sp>
        <p:nvSpPr>
          <p:cNvPr id="434" name="Google Shape;434;p50"/>
          <p:cNvSpPr txBox="1"/>
          <p:nvPr/>
        </p:nvSpPr>
        <p:spPr>
          <a:xfrm>
            <a:off x="381000" y="2126995"/>
            <a:ext cx="8915399" cy="718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-342265" lvl="0" marL="354965" marR="508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Bao gồm một tập các hàm toán học với khai báo  nguyên mẫu như sau: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5" name="Google Shape;435;p50"/>
          <p:cNvGraphicFramePr/>
          <p:nvPr/>
        </p:nvGraphicFramePr>
        <p:xfrm>
          <a:off x="1583689" y="32887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{04D26951-C699-4824-8B18-635FF0D1D67A}</a:tableStyleId>
              </a:tblPr>
              <a:tblGrid>
                <a:gridCol w="1022975"/>
                <a:gridCol w="1677025"/>
                <a:gridCol w="1524625"/>
                <a:gridCol w="565775"/>
              </a:tblGrid>
              <a:tr h="9808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31750" marR="67945" rtl="0" algn="l">
                        <a:lnSpc>
                          <a:spcPct val="1095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  double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75565" marR="0" rtl="0" algn="l">
                        <a:lnSpc>
                          <a:spcPct val="10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sin(double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75565" marR="67945" rtl="0" algn="l">
                        <a:lnSpc>
                          <a:spcPct val="1095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cos(double  tan(double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 gridSpan="2">
                  <a:txBody>
                    <a:bodyPr/>
                    <a:lstStyle/>
                    <a:p>
                      <a:pPr indent="0" lvl="0" marL="75565" marR="0" rtl="0" algn="l">
                        <a:lnSpc>
                          <a:spcPct val="10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x);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x);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x);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 hMerge="1"/>
              </a:tr>
              <a:tr h="3352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2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 hMerge="1"/>
              </a:tr>
              <a:tr h="3352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2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75565" marR="0" rtl="0" algn="l">
                        <a:lnSpc>
                          <a:spcPct val="112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log(double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 gridSpan="2">
                  <a:txBody>
                    <a:bodyPr/>
                    <a:lstStyle/>
                    <a:p>
                      <a:pPr indent="0" lvl="0" marL="75565" marR="0" rtl="0" algn="l">
                        <a:lnSpc>
                          <a:spcPct val="112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x);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 hMerge="1"/>
              </a:tr>
              <a:tr h="3352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2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 gridSpan="2">
                  <a:txBody>
                    <a:bodyPr/>
                    <a:lstStyle/>
                    <a:p>
                      <a:pPr indent="0" lvl="0" marL="75565" marR="0" rtl="0" algn="l">
                        <a:lnSpc>
                          <a:spcPct val="112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sqrt(double x);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3118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2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 gridSpan="2">
                  <a:txBody>
                    <a:bodyPr/>
                    <a:lstStyle/>
                    <a:p>
                      <a:pPr indent="0" lvl="0" marL="75565" marR="0" rtl="0" algn="l">
                        <a:lnSpc>
                          <a:spcPct val="112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pow(double x, double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 hMerge="1"/>
                <a:tc>
                  <a:txBody>
                    <a:bodyPr/>
                    <a:lstStyle/>
                    <a:p>
                      <a:pPr indent="0" lvl="0" marL="75565" marR="0" rtl="0" algn="l">
                        <a:lnSpc>
                          <a:spcPct val="112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y);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436" name="Google Shape;436;p50"/>
          <p:cNvSpPr txBox="1"/>
          <p:nvPr/>
        </p:nvSpPr>
        <p:spPr>
          <a:xfrm>
            <a:off x="1602739" y="5547459"/>
            <a:ext cx="3074670" cy="103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ceil(double x);  int floor(double x);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1"/>
          <p:cNvSpPr/>
          <p:nvPr/>
        </p:nvSpPr>
        <p:spPr>
          <a:xfrm>
            <a:off x="0" y="762001"/>
            <a:ext cx="10058400" cy="707448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51"/>
          <p:cNvSpPr txBox="1"/>
          <p:nvPr>
            <p:ph type="title"/>
          </p:nvPr>
        </p:nvSpPr>
        <p:spPr>
          <a:xfrm>
            <a:off x="993139" y="277868"/>
            <a:ext cx="8172449" cy="1675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Bài tập</a:t>
            </a:r>
            <a:endParaRPr/>
          </a:p>
        </p:txBody>
      </p:sp>
      <p:sp>
        <p:nvSpPr>
          <p:cNvPr id="443" name="Google Shape;443;p51"/>
          <p:cNvSpPr txBox="1"/>
          <p:nvPr/>
        </p:nvSpPr>
        <p:spPr>
          <a:xfrm>
            <a:off x="457200" y="2022667"/>
            <a:ext cx="9372600" cy="4072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35814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 2 hàm nhập giá trị một số nguyên  và tìm giá trị lớn nhất của 2 số có khai  báo nguyên mẫu như sau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265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nhapso();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69265" marR="0" rtl="0" algn="l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max(int a, int b);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55600" marR="5080" rtl="0" algn="l">
              <a:lnSpc>
                <a:spcPct val="99800"/>
              </a:lnSpc>
              <a:spcBef>
                <a:spcPts val="101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Viết định nghĩa hàm và chương trình  chính sử dụng các hàm đã cho để tìm giá  trị lớn nhất của 3 số bất kì được nhập vào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2"/>
          <p:cNvSpPr txBox="1"/>
          <p:nvPr>
            <p:ph type="title"/>
          </p:nvPr>
        </p:nvSpPr>
        <p:spPr>
          <a:xfrm>
            <a:off x="691515" y="2133600"/>
            <a:ext cx="8675370" cy="150230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918" l="-3229" r="-1544" t="-12193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Times New Roman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450" name="Google Shape;450;p52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3"/>
          <p:cNvSpPr txBox="1"/>
          <p:nvPr>
            <p:ph type="title"/>
          </p:nvPr>
        </p:nvSpPr>
        <p:spPr>
          <a:xfrm>
            <a:off x="691515" y="166421"/>
            <a:ext cx="8675370" cy="150230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835" l="-3229" r="-1544" t="-12144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Times New Roman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457" name="Google Shape;457;p53"/>
          <p:cNvSpPr/>
          <p:nvPr/>
        </p:nvSpPr>
        <p:spPr>
          <a:xfrm>
            <a:off x="167640" y="1455420"/>
            <a:ext cx="9723120" cy="477774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#include &lt;math.h&gt;</a:t>
            </a:r>
            <a:endParaRPr/>
          </a:p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float f(float x) {</a:t>
            </a:r>
            <a:endParaRPr/>
          </a:p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  if(x == 0.0) </a:t>
            </a:r>
            <a:endParaRPr/>
          </a:p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/>
          </a:p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  else</a:t>
            </a:r>
            <a:endParaRPr/>
          </a:p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    return pow(x,5)+x/fabs(x) * pow(fabs(x), 0.2);</a:t>
            </a:r>
            <a:endParaRPr/>
          </a:p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609600" lvl="0" marL="609600" marR="0" rtl="0" algn="l">
              <a:spcBef>
                <a:spcPts val="22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/>
          </a:p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  float a, b, c;</a:t>
            </a:r>
            <a:endParaRPr/>
          </a:p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  printf("So 3 so thuc : "); scanf("%f%f%f", &amp;a, &amp;b, &amp;c);</a:t>
            </a:r>
            <a:endParaRPr/>
          </a:p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  printf("Ket qua %f \n", (f(a) + f(b) + f(c)) / 3);</a:t>
            </a:r>
            <a:endParaRPr/>
          </a:p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/>
          </a:p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640">
              <a:solidFill>
                <a:srgbClr val="22007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8" name="Google Shape;458;p53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9" name="Google Shape;459;p53"/>
          <p:cNvPicPr preferRelativeResize="0"/>
          <p:nvPr/>
        </p:nvPicPr>
        <p:blipFill rotWithShape="1">
          <a:blip r:embed="rId4">
            <a:alphaModFix/>
          </a:blip>
          <a:srcRect b="83540" l="0" r="56431" t="0"/>
          <a:stretch/>
        </p:blipFill>
        <p:spPr>
          <a:xfrm>
            <a:off x="3855720" y="1609886"/>
            <a:ext cx="5740221" cy="1605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4"/>
          <p:cNvSpPr txBox="1"/>
          <p:nvPr>
            <p:ph type="title"/>
          </p:nvPr>
        </p:nvSpPr>
        <p:spPr>
          <a:xfrm>
            <a:off x="691515" y="166421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Giải phương trình f(x)=0 trên đoạn [a,b]</a:t>
            </a:r>
            <a:endParaRPr/>
          </a:p>
        </p:txBody>
      </p:sp>
      <p:sp>
        <p:nvSpPr>
          <p:cNvPr id="466" name="Google Shape;466;p54"/>
          <p:cNvSpPr txBox="1"/>
          <p:nvPr/>
        </p:nvSpPr>
        <p:spPr>
          <a:xfrm>
            <a:off x="4023360" y="1455420"/>
            <a:ext cx="5783580" cy="634020"/>
          </a:xfrm>
          <a:prstGeom prst="rect">
            <a:avLst/>
          </a:prstGeom>
          <a:noFill/>
          <a:ln cap="flat" cmpd="sng" w="9525">
            <a:solidFill>
              <a:srgbClr val="2200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0"/>
              <a:buFont typeface="Arial"/>
              <a:buNone/>
            </a:pPr>
            <a:r>
              <a:rPr lang="en-US" sz="35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Giải phương trình x</a:t>
            </a:r>
            <a:r>
              <a:rPr baseline="30000" lang="en-US" sz="35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35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-x-1=0</a:t>
            </a:r>
            <a:endParaRPr/>
          </a:p>
        </p:txBody>
      </p:sp>
      <p:grpSp>
        <p:nvGrpSpPr>
          <p:cNvPr id="467" name="Google Shape;467;p54"/>
          <p:cNvGrpSpPr/>
          <p:nvPr/>
        </p:nvGrpSpPr>
        <p:grpSpPr>
          <a:xfrm>
            <a:off x="5532120" y="2125980"/>
            <a:ext cx="4023360" cy="2263140"/>
            <a:chOff x="3264" y="1152"/>
            <a:chExt cx="2304" cy="1296"/>
          </a:xfrm>
        </p:grpSpPr>
        <p:sp>
          <p:nvSpPr>
            <p:cNvPr id="468" name="Google Shape;468;p54"/>
            <p:cNvSpPr txBox="1"/>
            <p:nvPr/>
          </p:nvSpPr>
          <p:spPr>
            <a:xfrm>
              <a:off x="4512" y="1824"/>
              <a:ext cx="1056" cy="1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1540"/>
                <a:buFont typeface="Arial"/>
                <a:buNone/>
              </a:pPr>
              <a:r>
                <a:t/>
              </a:r>
              <a:endParaRPr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9" name="Google Shape;469;p54"/>
            <p:cNvCxnSpPr/>
            <p:nvPr/>
          </p:nvCxnSpPr>
          <p:spPr>
            <a:xfrm>
              <a:off x="3264" y="1776"/>
              <a:ext cx="225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70" name="Google Shape;470;p54"/>
            <p:cNvCxnSpPr/>
            <p:nvPr/>
          </p:nvCxnSpPr>
          <p:spPr>
            <a:xfrm rot="10800000">
              <a:off x="4272" y="1152"/>
              <a:ext cx="0" cy="12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71" name="Google Shape;471;p54"/>
            <p:cNvCxnSpPr/>
            <p:nvPr/>
          </p:nvCxnSpPr>
          <p:spPr>
            <a:xfrm>
              <a:off x="5262" y="1200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472" name="Google Shape;472;p54"/>
            <p:cNvSpPr txBox="1"/>
            <p:nvPr/>
          </p:nvSpPr>
          <p:spPr>
            <a:xfrm>
              <a:off x="4689" y="1515"/>
              <a:ext cx="192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40"/>
                <a:buFont typeface="Arial"/>
                <a:buNone/>
              </a:pPr>
              <a:r>
                <a:rPr lang="en-US" sz="264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73" name="Google Shape;473;p54"/>
            <p:cNvSpPr txBox="1"/>
            <p:nvPr/>
          </p:nvSpPr>
          <p:spPr>
            <a:xfrm>
              <a:off x="5235" y="1530"/>
              <a:ext cx="192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40"/>
                <a:buFont typeface="Arial"/>
                <a:buNone/>
              </a:pPr>
              <a:r>
                <a:rPr lang="en-US" sz="264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74" name="Google Shape;474;p54"/>
            <p:cNvSpPr txBox="1"/>
            <p:nvPr/>
          </p:nvSpPr>
          <p:spPr>
            <a:xfrm>
              <a:off x="4080" y="1152"/>
              <a:ext cx="192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40"/>
                <a:buFont typeface="Arial"/>
                <a:buNone/>
              </a:pPr>
              <a:r>
                <a:rPr lang="en-US" sz="264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475" name="Google Shape;475;p54"/>
            <p:cNvSpPr txBox="1"/>
            <p:nvPr/>
          </p:nvSpPr>
          <p:spPr>
            <a:xfrm>
              <a:off x="5328" y="1824"/>
              <a:ext cx="192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40"/>
                <a:buFont typeface="Arial"/>
                <a:buNone/>
              </a:pPr>
              <a:r>
                <a:rPr lang="en-US" sz="264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476" name="Google Shape;476;p54"/>
            <p:cNvSpPr/>
            <p:nvPr/>
          </p:nvSpPr>
          <p:spPr>
            <a:xfrm>
              <a:off x="3360" y="1152"/>
              <a:ext cx="1920" cy="1240"/>
            </a:xfrm>
            <a:custGeom>
              <a:rect b="b" l="l" r="r" t="t"/>
              <a:pathLst>
                <a:path extrusionOk="0" h="1240" w="1920">
                  <a:moveTo>
                    <a:pt x="0" y="1200"/>
                  </a:moveTo>
                  <a:cubicBezTo>
                    <a:pt x="116" y="1016"/>
                    <a:pt x="232" y="832"/>
                    <a:pt x="432" y="816"/>
                  </a:cubicBezTo>
                  <a:cubicBezTo>
                    <a:pt x="632" y="800"/>
                    <a:pt x="952" y="1240"/>
                    <a:pt x="1200" y="1104"/>
                  </a:cubicBezTo>
                  <a:cubicBezTo>
                    <a:pt x="1448" y="968"/>
                    <a:pt x="1684" y="484"/>
                    <a:pt x="192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7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77" name="Google Shape;477;p54"/>
            <p:cNvCxnSpPr/>
            <p:nvPr/>
          </p:nvCxnSpPr>
          <p:spPr>
            <a:xfrm>
              <a:off x="4779" y="1776"/>
              <a:ext cx="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478" name="Google Shape;478;p54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79" name="Google Shape;479;p54"/>
          <p:cNvPicPr preferRelativeResize="0"/>
          <p:nvPr/>
        </p:nvPicPr>
        <p:blipFill rotWithShape="1">
          <a:blip r:embed="rId3">
            <a:alphaModFix/>
          </a:blip>
          <a:srcRect b="87767" l="0" r="64832" t="0"/>
          <a:stretch/>
        </p:blipFill>
        <p:spPr>
          <a:xfrm>
            <a:off x="5737920" y="4331121"/>
            <a:ext cx="3947041" cy="1016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5"/>
          <p:cNvSpPr txBox="1"/>
          <p:nvPr>
            <p:ph type="title"/>
          </p:nvPr>
        </p:nvSpPr>
        <p:spPr>
          <a:xfrm>
            <a:off x="251460" y="166421"/>
            <a:ext cx="9433501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/>
              <a:t>Giải phương trình f(x)=0 trên đoạn [a,b]</a:t>
            </a:r>
            <a:endParaRPr/>
          </a:p>
        </p:txBody>
      </p:sp>
      <p:sp>
        <p:nvSpPr>
          <p:cNvPr id="486" name="Google Shape;486;p55"/>
          <p:cNvSpPr/>
          <p:nvPr/>
        </p:nvSpPr>
        <p:spPr>
          <a:xfrm>
            <a:off x="167640" y="1371600"/>
            <a:ext cx="9723120" cy="511302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06400" marR="0" rtl="0" algn="l">
              <a:spcBef>
                <a:spcPts val="0"/>
              </a:spcBef>
              <a:spcAft>
                <a:spcPts val="0"/>
              </a:spcAft>
              <a:buClr>
                <a:srgbClr val="220076"/>
              </a:buClr>
              <a:buSzPts val="1979"/>
              <a:buFont typeface="Consolas"/>
              <a:buAutoNum type="arabicPeriod"/>
            </a:pPr>
            <a:r>
              <a:rPr lang="en-US" sz="1979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indent="-406400" lvl="0" marL="406400" marR="0" rtl="0" algn="l">
              <a:spcBef>
                <a:spcPts val="198"/>
              </a:spcBef>
              <a:spcAft>
                <a:spcPts val="0"/>
              </a:spcAft>
              <a:buClr>
                <a:srgbClr val="220076"/>
              </a:buClr>
              <a:buSzPts val="1979"/>
              <a:buFont typeface="Consolas"/>
              <a:buAutoNum type="arabicPeriod"/>
            </a:pPr>
            <a:r>
              <a:rPr lang="en-US" sz="1979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#include &lt;math.h&gt;</a:t>
            </a:r>
            <a:endParaRPr/>
          </a:p>
          <a:p>
            <a:pPr indent="-406400" lvl="0" marL="406400" marR="0" rtl="0" algn="l">
              <a:spcBef>
                <a:spcPts val="198"/>
              </a:spcBef>
              <a:spcAft>
                <a:spcPts val="0"/>
              </a:spcAft>
              <a:buClr>
                <a:srgbClr val="220076"/>
              </a:buClr>
              <a:buSzPts val="1979"/>
              <a:buFont typeface="Consolas"/>
              <a:buAutoNum type="arabicPeriod"/>
            </a:pPr>
            <a:r>
              <a:rPr lang="en-US" sz="1979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float f(float x) {</a:t>
            </a:r>
            <a:endParaRPr/>
          </a:p>
          <a:p>
            <a:pPr indent="-406400" lvl="0" marL="406400" marR="0" rtl="0" algn="l">
              <a:spcBef>
                <a:spcPts val="198"/>
              </a:spcBef>
              <a:spcAft>
                <a:spcPts val="0"/>
              </a:spcAft>
              <a:buClr>
                <a:srgbClr val="220076"/>
              </a:buClr>
              <a:buSzPts val="1979"/>
              <a:buFont typeface="Consolas"/>
              <a:buAutoNum type="arabicPeriod"/>
            </a:pPr>
            <a:r>
              <a:rPr lang="en-US" sz="1979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	  return x*x*x-x-1;</a:t>
            </a:r>
            <a:endParaRPr/>
          </a:p>
          <a:p>
            <a:pPr indent="-406400" lvl="0" marL="406400" marR="0" rtl="0" algn="l">
              <a:spcBef>
                <a:spcPts val="198"/>
              </a:spcBef>
              <a:spcAft>
                <a:spcPts val="0"/>
              </a:spcAft>
              <a:buClr>
                <a:srgbClr val="220076"/>
              </a:buClr>
              <a:buSzPts val="1979"/>
              <a:buFont typeface="Consolas"/>
              <a:buAutoNum type="arabicPeriod"/>
            </a:pPr>
            <a:r>
              <a:rPr lang="en-US" sz="1979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406400" lvl="0" marL="406400" marR="0" rtl="0" algn="l">
              <a:spcBef>
                <a:spcPts val="198"/>
              </a:spcBef>
              <a:spcAft>
                <a:spcPts val="0"/>
              </a:spcAft>
              <a:buClr>
                <a:srgbClr val="220076"/>
              </a:buClr>
              <a:buSzPts val="1979"/>
              <a:buFont typeface="Consolas"/>
              <a:buAutoNum type="arabicPeriod"/>
            </a:pPr>
            <a:r>
              <a:rPr lang="en-US" sz="1979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/>
          </a:p>
          <a:p>
            <a:pPr indent="-406400" lvl="0" marL="406400" marR="0" rtl="0" algn="l">
              <a:spcBef>
                <a:spcPts val="198"/>
              </a:spcBef>
              <a:spcAft>
                <a:spcPts val="0"/>
              </a:spcAft>
              <a:buClr>
                <a:srgbClr val="220076"/>
              </a:buClr>
              <a:buSzPts val="1979"/>
              <a:buFont typeface="Consolas"/>
              <a:buAutoNum type="arabicPeriod"/>
            </a:pPr>
            <a:r>
              <a:rPr lang="en-US" sz="1979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  float a =1.0, b= 2.0, c, eps = 1.0e-6;</a:t>
            </a:r>
            <a:endParaRPr/>
          </a:p>
          <a:p>
            <a:pPr indent="-406400" lvl="0" marL="406400" marR="0" rtl="0" algn="l">
              <a:spcBef>
                <a:spcPts val="198"/>
              </a:spcBef>
              <a:spcAft>
                <a:spcPts val="0"/>
              </a:spcAft>
              <a:buClr>
                <a:srgbClr val="220076"/>
              </a:buClr>
              <a:buSzPts val="1979"/>
              <a:buFont typeface="Consolas"/>
              <a:buAutoNum type="arabicPeriod"/>
            </a:pPr>
            <a:r>
              <a:rPr lang="en-US" sz="1979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  do {</a:t>
            </a:r>
            <a:endParaRPr/>
          </a:p>
          <a:p>
            <a:pPr indent="-406400" lvl="0" marL="406400" marR="0" rtl="0" algn="l">
              <a:spcBef>
                <a:spcPts val="198"/>
              </a:spcBef>
              <a:spcAft>
                <a:spcPts val="0"/>
              </a:spcAft>
              <a:buClr>
                <a:srgbClr val="220076"/>
              </a:buClr>
              <a:buSzPts val="1979"/>
              <a:buFont typeface="Consolas"/>
              <a:buAutoNum type="arabicPeriod"/>
            </a:pPr>
            <a:r>
              <a:rPr lang="en-US" sz="1979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    c =(a+b) / 2;</a:t>
            </a:r>
            <a:endParaRPr/>
          </a:p>
          <a:p>
            <a:pPr indent="-406400" lvl="0" marL="406400" marR="0" rtl="0" algn="l">
              <a:spcBef>
                <a:spcPts val="198"/>
              </a:spcBef>
              <a:spcAft>
                <a:spcPts val="0"/>
              </a:spcAft>
              <a:buClr>
                <a:srgbClr val="220076"/>
              </a:buClr>
              <a:buSzPts val="1979"/>
              <a:buFont typeface="Consolas"/>
              <a:buAutoNum type="arabicPeriod"/>
            </a:pPr>
            <a:r>
              <a:rPr lang="en-US" sz="1979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    if (f(a) * f(c) &lt; 0) b = c;</a:t>
            </a:r>
            <a:endParaRPr/>
          </a:p>
          <a:p>
            <a:pPr indent="-406400" lvl="0" marL="406400" marR="0" rtl="0" algn="l">
              <a:spcBef>
                <a:spcPts val="198"/>
              </a:spcBef>
              <a:spcAft>
                <a:spcPts val="0"/>
              </a:spcAft>
              <a:buClr>
                <a:srgbClr val="220076"/>
              </a:buClr>
              <a:buSzPts val="1979"/>
              <a:buFont typeface="Consolas"/>
              <a:buAutoNum type="arabicPeriod"/>
            </a:pPr>
            <a:r>
              <a:rPr lang="en-US" sz="1979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    else a = c;</a:t>
            </a:r>
            <a:endParaRPr/>
          </a:p>
          <a:p>
            <a:pPr indent="-406400" lvl="0" marL="406400" marR="0" rtl="0" algn="l">
              <a:spcBef>
                <a:spcPts val="198"/>
              </a:spcBef>
              <a:spcAft>
                <a:spcPts val="0"/>
              </a:spcAft>
              <a:buClr>
                <a:srgbClr val="220076"/>
              </a:buClr>
              <a:buSzPts val="1979"/>
              <a:buFont typeface="Consolas"/>
              <a:buAutoNum type="arabicPeriod"/>
            </a:pPr>
            <a:r>
              <a:rPr lang="en-US" sz="1979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  } while(fabs(b-a) &gt; eps);</a:t>
            </a:r>
            <a:endParaRPr/>
          </a:p>
          <a:p>
            <a:pPr indent="-406400" lvl="0" marL="406400" marR="0" rtl="0" algn="l">
              <a:spcBef>
                <a:spcPts val="198"/>
              </a:spcBef>
              <a:spcAft>
                <a:spcPts val="0"/>
              </a:spcAft>
              <a:buClr>
                <a:srgbClr val="220076"/>
              </a:buClr>
              <a:buSzPts val="1979"/>
              <a:buFont typeface="Consolas"/>
              <a:buAutoNum type="arabicPeriod"/>
            </a:pPr>
            <a:r>
              <a:rPr lang="en-US" sz="1979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  printf("Nghiem la : %.6f", (b+a)/2);</a:t>
            </a:r>
            <a:endParaRPr/>
          </a:p>
          <a:p>
            <a:pPr indent="-406400" lvl="0" marL="406400" marR="0" rtl="0" algn="l">
              <a:spcBef>
                <a:spcPts val="198"/>
              </a:spcBef>
              <a:spcAft>
                <a:spcPts val="0"/>
              </a:spcAft>
              <a:buClr>
                <a:srgbClr val="220076"/>
              </a:buClr>
              <a:buSzPts val="1979"/>
              <a:buFont typeface="Consolas"/>
              <a:buAutoNum type="arabicPeriod"/>
            </a:pPr>
            <a:r>
              <a:rPr lang="en-US" sz="1979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/>
          </a:p>
          <a:p>
            <a:pPr indent="-406400" lvl="0" marL="406400" marR="0" rtl="0" algn="l">
              <a:spcBef>
                <a:spcPts val="198"/>
              </a:spcBef>
              <a:spcAft>
                <a:spcPts val="0"/>
              </a:spcAft>
              <a:buClr>
                <a:srgbClr val="220076"/>
              </a:buClr>
              <a:buSzPts val="1979"/>
              <a:buFont typeface="Consolas"/>
              <a:buAutoNum type="arabicPeriod"/>
            </a:pPr>
            <a:r>
              <a:rPr lang="en-US" sz="1979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87" name="Google Shape;487;p55"/>
          <p:cNvSpPr txBox="1"/>
          <p:nvPr/>
        </p:nvSpPr>
        <p:spPr>
          <a:xfrm>
            <a:off x="4023360" y="1455420"/>
            <a:ext cx="5783580" cy="634020"/>
          </a:xfrm>
          <a:prstGeom prst="rect">
            <a:avLst/>
          </a:prstGeom>
          <a:noFill/>
          <a:ln cap="flat" cmpd="sng" w="9525">
            <a:solidFill>
              <a:srgbClr val="2200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0"/>
              <a:buFont typeface="Arial"/>
              <a:buNone/>
            </a:pPr>
            <a:r>
              <a:rPr lang="en-US" sz="35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Giải phương trình x</a:t>
            </a:r>
            <a:r>
              <a:rPr baseline="30000" lang="en-US" sz="35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35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-x-1=0</a:t>
            </a:r>
            <a:endParaRPr/>
          </a:p>
        </p:txBody>
      </p:sp>
      <p:grpSp>
        <p:nvGrpSpPr>
          <p:cNvPr id="488" name="Google Shape;488;p55"/>
          <p:cNvGrpSpPr/>
          <p:nvPr/>
        </p:nvGrpSpPr>
        <p:grpSpPr>
          <a:xfrm>
            <a:off x="5532120" y="2125980"/>
            <a:ext cx="4023360" cy="2263140"/>
            <a:chOff x="3264" y="1152"/>
            <a:chExt cx="2304" cy="1296"/>
          </a:xfrm>
        </p:grpSpPr>
        <p:sp>
          <p:nvSpPr>
            <p:cNvPr id="489" name="Google Shape;489;p55"/>
            <p:cNvSpPr txBox="1"/>
            <p:nvPr/>
          </p:nvSpPr>
          <p:spPr>
            <a:xfrm>
              <a:off x="4512" y="1824"/>
              <a:ext cx="1056" cy="1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1540"/>
                <a:buFont typeface="Arial"/>
                <a:buNone/>
              </a:pPr>
              <a:r>
                <a:t/>
              </a:r>
              <a:endParaRPr sz="15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0" name="Google Shape;490;p55"/>
            <p:cNvCxnSpPr/>
            <p:nvPr/>
          </p:nvCxnSpPr>
          <p:spPr>
            <a:xfrm>
              <a:off x="3264" y="1776"/>
              <a:ext cx="225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91" name="Google Shape;491;p55"/>
            <p:cNvCxnSpPr/>
            <p:nvPr/>
          </p:nvCxnSpPr>
          <p:spPr>
            <a:xfrm rot="10800000">
              <a:off x="4272" y="1152"/>
              <a:ext cx="0" cy="12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92" name="Google Shape;492;p55"/>
            <p:cNvCxnSpPr/>
            <p:nvPr/>
          </p:nvCxnSpPr>
          <p:spPr>
            <a:xfrm>
              <a:off x="5262" y="1200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493" name="Google Shape;493;p55"/>
            <p:cNvSpPr txBox="1"/>
            <p:nvPr/>
          </p:nvSpPr>
          <p:spPr>
            <a:xfrm>
              <a:off x="4689" y="1515"/>
              <a:ext cx="192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40"/>
                <a:buFont typeface="Arial"/>
                <a:buNone/>
              </a:pPr>
              <a:r>
                <a:rPr lang="en-US" sz="264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94" name="Google Shape;494;p55"/>
            <p:cNvSpPr txBox="1"/>
            <p:nvPr/>
          </p:nvSpPr>
          <p:spPr>
            <a:xfrm>
              <a:off x="5235" y="1530"/>
              <a:ext cx="192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40"/>
                <a:buFont typeface="Arial"/>
                <a:buNone/>
              </a:pPr>
              <a:r>
                <a:rPr lang="en-US" sz="264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95" name="Google Shape;495;p55"/>
            <p:cNvSpPr txBox="1"/>
            <p:nvPr/>
          </p:nvSpPr>
          <p:spPr>
            <a:xfrm>
              <a:off x="4080" y="1152"/>
              <a:ext cx="192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40"/>
                <a:buFont typeface="Arial"/>
                <a:buNone/>
              </a:pPr>
              <a:r>
                <a:rPr lang="en-US" sz="264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496" name="Google Shape;496;p55"/>
            <p:cNvSpPr txBox="1"/>
            <p:nvPr/>
          </p:nvSpPr>
          <p:spPr>
            <a:xfrm>
              <a:off x="5328" y="1824"/>
              <a:ext cx="192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40"/>
                <a:buFont typeface="Arial"/>
                <a:buNone/>
              </a:pPr>
              <a:r>
                <a:rPr lang="en-US" sz="264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497" name="Google Shape;497;p55"/>
            <p:cNvSpPr/>
            <p:nvPr/>
          </p:nvSpPr>
          <p:spPr>
            <a:xfrm>
              <a:off x="3360" y="1152"/>
              <a:ext cx="1920" cy="1240"/>
            </a:xfrm>
            <a:custGeom>
              <a:rect b="b" l="l" r="r" t="t"/>
              <a:pathLst>
                <a:path extrusionOk="0" h="1240" w="1920">
                  <a:moveTo>
                    <a:pt x="0" y="1200"/>
                  </a:moveTo>
                  <a:cubicBezTo>
                    <a:pt x="116" y="1016"/>
                    <a:pt x="232" y="832"/>
                    <a:pt x="432" y="816"/>
                  </a:cubicBezTo>
                  <a:cubicBezTo>
                    <a:pt x="632" y="800"/>
                    <a:pt x="952" y="1240"/>
                    <a:pt x="1200" y="1104"/>
                  </a:cubicBezTo>
                  <a:cubicBezTo>
                    <a:pt x="1448" y="968"/>
                    <a:pt x="1684" y="484"/>
                    <a:pt x="192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7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8" name="Google Shape;498;p55"/>
            <p:cNvCxnSpPr/>
            <p:nvPr/>
          </p:nvCxnSpPr>
          <p:spPr>
            <a:xfrm>
              <a:off x="4779" y="1776"/>
              <a:ext cx="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499" name="Google Shape;499;p55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0" name="Google Shape;500;p55"/>
          <p:cNvPicPr preferRelativeResize="0"/>
          <p:nvPr/>
        </p:nvPicPr>
        <p:blipFill rotWithShape="1">
          <a:blip r:embed="rId3">
            <a:alphaModFix/>
          </a:blip>
          <a:srcRect b="87767" l="0" r="64832" t="0"/>
          <a:stretch/>
        </p:blipFill>
        <p:spPr>
          <a:xfrm>
            <a:off x="5737920" y="4331121"/>
            <a:ext cx="3947041" cy="1016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6"/>
          <p:cNvSpPr txBox="1"/>
          <p:nvPr>
            <p:ph type="title"/>
          </p:nvPr>
        </p:nvSpPr>
        <p:spPr>
          <a:xfrm>
            <a:off x="691515" y="166421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VD Đọc tọa độ 3 điểm A,B,C và đưa ra d/tích ΔABC…</a:t>
            </a:r>
            <a:endParaRPr/>
          </a:p>
        </p:txBody>
      </p:sp>
      <p:sp>
        <p:nvSpPr>
          <p:cNvPr id="507" name="Google Shape;507;p56"/>
          <p:cNvSpPr txBox="1"/>
          <p:nvPr/>
        </p:nvSpPr>
        <p:spPr>
          <a:xfrm>
            <a:off x="7879080" y="3299461"/>
            <a:ext cx="1844040" cy="32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540"/>
              <a:buFont typeface="Arial"/>
              <a:buNone/>
            </a:pPr>
            <a:r>
              <a:t/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56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>
            <a:off x="-66339" y="550307"/>
            <a:ext cx="10058400" cy="734532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/>
          <p:cNvSpPr txBox="1"/>
          <p:nvPr>
            <p:ph type="title"/>
          </p:nvPr>
        </p:nvSpPr>
        <p:spPr>
          <a:xfrm>
            <a:off x="691515" y="166421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Khái niệm chương trình con</a:t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335280" y="1340957"/>
            <a:ext cx="9387840" cy="6318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080"/>
              <a:buFont typeface="Arial"/>
              <a:buChar char="•"/>
            </a:pPr>
            <a:r>
              <a:rPr b="0" i="0" lang="en-US" sz="308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Chương trình con</a:t>
            </a:r>
            <a:endParaRPr/>
          </a:p>
          <a:p>
            <a:pPr indent="-285750" lvl="1" marL="742950" marR="0" rtl="0" algn="l">
              <a:spcBef>
                <a:spcPts val="528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Char char="–"/>
            </a:pP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Là đoạn chương trình thực hiện 1 nhiệm vụ cụ thể và được đóng gói theo cấu trúc xác định</a:t>
            </a:r>
            <a:endParaRPr b="0" i="0" sz="264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28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Char char="–"/>
            </a:pP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Được định nghĩa 1 lần và sử dụng lại nhiều lần.</a:t>
            </a:r>
            <a:endParaRPr/>
          </a:p>
          <a:p>
            <a:pPr indent="-342900" lvl="0" marL="342900" marR="0" rtl="0" algn="l">
              <a:spcBef>
                <a:spcPts val="616"/>
              </a:spcBef>
              <a:spcAft>
                <a:spcPts val="0"/>
              </a:spcAft>
              <a:buClr>
                <a:srgbClr val="000066"/>
              </a:buClr>
              <a:buSzPts val="3080"/>
              <a:buFont typeface="Arial"/>
              <a:buChar char="•"/>
            </a:pPr>
            <a:r>
              <a:rPr b="0" i="0" lang="en-US" sz="308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Vai trò</a:t>
            </a:r>
            <a:endParaRPr b="0" i="0" sz="308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28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Char char="–"/>
            </a:pP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Tổ chức 1 chương trình thành nhiều phần nhỏ để </a:t>
            </a:r>
            <a:r>
              <a:rPr b="0" i="0" lang="en-US" sz="26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tăng tính cấu trúc</a:t>
            </a: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264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640"/>
              <a:buFont typeface="Arial"/>
              <a:buChar char="–"/>
            </a:pPr>
            <a:r>
              <a:rPr b="0" i="0" lang="en-US" sz="26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Tiết kiệm thời gian </a:t>
            </a: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bằng cách sử dụng chương trình con đã có thay vì viết lại.</a:t>
            </a:r>
            <a:endParaRPr/>
          </a:p>
          <a:p>
            <a:pPr indent="-285750" lvl="1" marL="74295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640"/>
              <a:buFont typeface="Arial"/>
              <a:buChar char="–"/>
            </a:pPr>
            <a:r>
              <a:rPr b="0" i="0" lang="en-US" sz="26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Mở rộng tính năng </a:t>
            </a: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cho chương trình bằng cách sử dụng các thư viện, ví dụ printf(), scanf()…</a:t>
            </a:r>
            <a:endParaRPr/>
          </a:p>
          <a:p>
            <a:pPr indent="-285750" lvl="1" marL="742950" marR="0" rtl="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640"/>
              <a:buFont typeface="Arial"/>
              <a:buChar char="–"/>
            </a:pPr>
            <a:r>
              <a:rPr b="0" i="0" lang="en-US" sz="26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Gỡ lỗi, bảo trì </a:t>
            </a: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chương trình dễ dàng hơn</a:t>
            </a:r>
            <a:endParaRPr/>
          </a:p>
          <a:p>
            <a:pPr indent="-118109" lvl="1" marL="742950" marR="0" rtl="0" algn="l">
              <a:spcBef>
                <a:spcPts val="528"/>
              </a:spcBef>
              <a:spcAft>
                <a:spcPts val="0"/>
              </a:spcAft>
              <a:buClr>
                <a:srgbClr val="0033CC"/>
              </a:buClr>
              <a:buSzPts val="2640"/>
              <a:buFont typeface="Arial"/>
              <a:buNone/>
            </a:pPr>
            <a:r>
              <a:t/>
            </a:r>
            <a:endParaRPr b="0" i="0" sz="264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8109" lvl="1" marL="742950" marR="0" rtl="0" algn="l">
              <a:spcBef>
                <a:spcPts val="528"/>
              </a:spcBef>
              <a:spcAft>
                <a:spcPts val="0"/>
              </a:spcAft>
              <a:buClr>
                <a:srgbClr val="0033CC"/>
              </a:buClr>
              <a:buSzPts val="2640"/>
              <a:buFont typeface="Arial"/>
              <a:buNone/>
            </a:pPr>
            <a:r>
              <a:t/>
            </a:r>
            <a:endParaRPr b="0" i="0" sz="264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7"/>
          <p:cNvSpPr txBox="1"/>
          <p:nvPr>
            <p:ph type="title"/>
          </p:nvPr>
        </p:nvSpPr>
        <p:spPr>
          <a:xfrm>
            <a:off x="691515" y="166421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VD Đọc tọa độ 3 điểm A,B,C và đưa ra d/tích ΔABC…</a:t>
            </a:r>
            <a:endParaRPr/>
          </a:p>
        </p:txBody>
      </p:sp>
      <p:sp>
        <p:nvSpPr>
          <p:cNvPr id="515" name="Google Shape;515;p57"/>
          <p:cNvSpPr/>
          <p:nvPr/>
        </p:nvSpPr>
        <p:spPr>
          <a:xfrm>
            <a:off x="167640" y="1981200"/>
            <a:ext cx="9723120" cy="435864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indent="-609600" lvl="0" marL="609600" marR="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#include &lt;math.h&gt;</a:t>
            </a:r>
            <a:endParaRPr/>
          </a:p>
          <a:p>
            <a:pPr indent="-609600" lvl="0" marL="609600" marR="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typedef struct {</a:t>
            </a:r>
            <a:endParaRPr/>
          </a:p>
          <a:p>
            <a:pPr indent="-609600" lvl="0" marL="609600" marR="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  float x, y;</a:t>
            </a:r>
            <a:endParaRPr/>
          </a:p>
          <a:p>
            <a:pPr indent="-609600" lvl="0" marL="609600" marR="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} Point;</a:t>
            </a:r>
            <a:endParaRPr/>
          </a:p>
          <a:p>
            <a:pPr indent="-609600" lvl="0" marL="609600" marR="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33CC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22007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09600" lvl="0" marL="609600" marR="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float kc(Point A, Point B) {</a:t>
            </a:r>
            <a:endParaRPr/>
          </a:p>
          <a:p>
            <a:pPr indent="-609600" lvl="0" marL="609600" marR="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  return sqrt(pow(A.x - B.x, 2) + pow(A.y - B.y, 2));</a:t>
            </a:r>
            <a:endParaRPr/>
          </a:p>
          <a:p>
            <a:pPr indent="-609600" lvl="0" marL="609600" marR="0" rtl="0" algn="l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516" name="Google Shape;516;p57"/>
          <p:cNvSpPr txBox="1"/>
          <p:nvPr/>
        </p:nvSpPr>
        <p:spPr>
          <a:xfrm>
            <a:off x="7879080" y="3299461"/>
            <a:ext cx="1844040" cy="32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540"/>
              <a:buFont typeface="Arial"/>
              <a:buNone/>
            </a:pPr>
            <a:r>
              <a:t/>
            </a:r>
            <a:endParaRPr sz="15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57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8"/>
          <p:cNvSpPr txBox="1"/>
          <p:nvPr>
            <p:ph type="title"/>
          </p:nvPr>
        </p:nvSpPr>
        <p:spPr>
          <a:xfrm>
            <a:off x="691515" y="166421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VD Đọc tọa độ 3 điểm A,B,C và đưa ra d/tích ΔABC…</a:t>
            </a:r>
            <a:endParaRPr/>
          </a:p>
        </p:txBody>
      </p:sp>
      <p:sp>
        <p:nvSpPr>
          <p:cNvPr id="524" name="Google Shape;524;p58"/>
          <p:cNvSpPr/>
          <p:nvPr/>
        </p:nvSpPr>
        <p:spPr>
          <a:xfrm>
            <a:off x="167640" y="1668726"/>
            <a:ext cx="9723120" cy="4945379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indent="-609600" lvl="0" marL="609600" marR="0" rtl="0" algn="l">
              <a:lnSpc>
                <a:spcPct val="110000"/>
              </a:lnSpc>
              <a:spcBef>
                <a:spcPts val="22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  Point A, B, C;</a:t>
            </a:r>
            <a:endParaRPr/>
          </a:p>
          <a:p>
            <a:pPr indent="-609600" lvl="0" marL="609600" marR="0" rtl="0" algn="l">
              <a:lnSpc>
                <a:spcPct val="110000"/>
              </a:lnSpc>
              <a:spcBef>
                <a:spcPts val="22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  float AB, BC, CA, p, S;</a:t>
            </a:r>
            <a:endParaRPr/>
          </a:p>
          <a:p>
            <a:pPr indent="-609600" lvl="0" marL="609600" marR="0" rtl="0" algn="l">
              <a:lnSpc>
                <a:spcPct val="110000"/>
              </a:lnSpc>
              <a:spcBef>
                <a:spcPts val="22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  printf("Toa do A (x,y): "); scanf("%f%f", &amp;A.x, &amp;A.y);</a:t>
            </a:r>
            <a:endParaRPr/>
          </a:p>
          <a:p>
            <a:pPr indent="-609600" lvl="0" marL="609600" marR="0" rtl="0" algn="l">
              <a:lnSpc>
                <a:spcPct val="110000"/>
              </a:lnSpc>
              <a:spcBef>
                <a:spcPts val="22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  printf("Toa do B (x,y): "); scanf("%f%f", &amp;B.x, &amp;B.y);</a:t>
            </a:r>
            <a:endParaRPr/>
          </a:p>
          <a:p>
            <a:pPr indent="-609600" lvl="0" marL="609600" marR="0" rtl="0" algn="l">
              <a:lnSpc>
                <a:spcPct val="110000"/>
              </a:lnSpc>
              <a:spcBef>
                <a:spcPts val="22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  printf("Toa do C (x,y): "); scanf("%f%f", &amp;C.x, &amp;C.y);</a:t>
            </a:r>
            <a:endParaRPr/>
          </a:p>
          <a:p>
            <a:pPr indent="-609600" lvl="0" marL="609600" marR="0" rtl="0" algn="l">
              <a:lnSpc>
                <a:spcPct val="110000"/>
              </a:lnSpc>
              <a:spcBef>
                <a:spcPts val="22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  AB = kc(A,B);    BC = kc(B,C);    CA = kc(C,A);</a:t>
            </a:r>
            <a:endParaRPr/>
          </a:p>
          <a:p>
            <a:pPr indent="-609600" lvl="0" marL="609600" marR="0" rtl="0" algn="l">
              <a:lnSpc>
                <a:spcPct val="110000"/>
              </a:lnSpc>
              <a:spcBef>
                <a:spcPts val="22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  p = (AB + BC + CA) / 2;</a:t>
            </a:r>
            <a:endParaRPr/>
          </a:p>
          <a:p>
            <a:pPr indent="-609600" lvl="0" marL="609600" marR="0" rtl="0" algn="l">
              <a:lnSpc>
                <a:spcPct val="110000"/>
              </a:lnSpc>
              <a:spcBef>
                <a:spcPts val="22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  S = sqrt(p * (p-AB) * (p-BC) * (p-CA));</a:t>
            </a:r>
            <a:endParaRPr/>
          </a:p>
          <a:p>
            <a:pPr indent="-609600" lvl="0" marL="609600" marR="0" rtl="0" algn="l">
              <a:lnSpc>
                <a:spcPct val="110000"/>
              </a:lnSpc>
              <a:spcBef>
                <a:spcPts val="22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  printf("Dien tich ABC %f", S);</a:t>
            </a:r>
            <a:endParaRPr/>
          </a:p>
          <a:p>
            <a:pPr indent="-609600" lvl="0" marL="609600" marR="0" rtl="0" algn="l">
              <a:lnSpc>
                <a:spcPct val="110000"/>
              </a:lnSpc>
              <a:spcBef>
                <a:spcPts val="22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/>
          </a:p>
          <a:p>
            <a:pPr indent="-609600" lvl="0" marL="609600" marR="0" rtl="0" algn="l">
              <a:lnSpc>
                <a:spcPct val="110000"/>
              </a:lnSpc>
              <a:spcBef>
                <a:spcPts val="220"/>
              </a:spcBef>
              <a:spcAft>
                <a:spcPts val="0"/>
              </a:spcAft>
              <a:buClr>
                <a:srgbClr val="220076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22007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525" name="Google Shape;525;p58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/>
          <p:nvPr/>
        </p:nvSpPr>
        <p:spPr>
          <a:xfrm>
            <a:off x="0" y="506968"/>
            <a:ext cx="10058400" cy="821209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2"/>
          <p:cNvSpPr txBox="1"/>
          <p:nvPr>
            <p:ph type="title"/>
          </p:nvPr>
        </p:nvSpPr>
        <p:spPr>
          <a:xfrm>
            <a:off x="691515" y="166421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Hàm trong ngôn ngữ C</a:t>
            </a: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335280" y="1287780"/>
            <a:ext cx="9387840" cy="5783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080"/>
              <a:buFont typeface="Arial"/>
              <a:buChar char="•"/>
            </a:pPr>
            <a:r>
              <a:rPr b="0" i="0" lang="en-US" sz="308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Các ngôn ngữ lập trình nói chung: 2 loại chương trình con</a:t>
            </a:r>
            <a:endParaRPr/>
          </a:p>
          <a:p>
            <a:pPr indent="-285750" lvl="1" marL="742950" marR="0" rtl="0" algn="l">
              <a:spcBef>
                <a:spcPts val="528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Char char="–"/>
            </a:pP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Hàm: thực hiện công việc và trả lại kết quả.</a:t>
            </a:r>
            <a:endParaRPr/>
          </a:p>
          <a:p>
            <a:pPr indent="-285750" lvl="1" marL="742950" marR="0" rtl="0" algn="l">
              <a:spcBef>
                <a:spcPts val="528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Char char="–"/>
            </a:pP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Thủ tục: thực hiện công việc, không trả lại kết quả.</a:t>
            </a:r>
            <a:endParaRPr/>
          </a:p>
          <a:p>
            <a:pPr indent="-342900" lvl="0" marL="342900" marR="0" rtl="0" algn="l">
              <a:spcBef>
                <a:spcPts val="616"/>
              </a:spcBef>
              <a:spcAft>
                <a:spcPts val="0"/>
              </a:spcAft>
              <a:buClr>
                <a:srgbClr val="000066"/>
              </a:buClr>
              <a:buSzPts val="3080"/>
              <a:buFont typeface="Arial"/>
              <a:buChar char="•"/>
            </a:pPr>
            <a:r>
              <a:rPr b="0" i="0" lang="en-US" sz="308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Ngôn ngữ C:</a:t>
            </a:r>
            <a:endParaRPr/>
          </a:p>
          <a:p>
            <a:pPr indent="-285750" lvl="1" marL="742950" marR="0" rtl="0" algn="l">
              <a:spcBef>
                <a:spcPts val="528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Char char="–"/>
            </a:pP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Chỉ có 1 loại chương trình con là hàm (function).</a:t>
            </a:r>
            <a:endParaRPr/>
          </a:p>
          <a:p>
            <a:pPr indent="-285750" lvl="1" marL="742950" marR="0" rtl="0" algn="l">
              <a:spcBef>
                <a:spcPts val="528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Char char="–"/>
            </a:pP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Hàm trong C tương đương cả hàm và thủ tục trong các ngôn ngữ khác.</a:t>
            </a:r>
            <a:endParaRPr b="0" i="0" sz="264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28"/>
              </a:spcBef>
              <a:spcAft>
                <a:spcPts val="0"/>
              </a:spcAft>
              <a:buClr>
                <a:srgbClr val="000066"/>
              </a:buClr>
              <a:buSzPts val="2640"/>
              <a:buFont typeface="Arial"/>
              <a:buChar char="–"/>
            </a:pPr>
            <a:r>
              <a:rPr b="0" i="0" lang="en-US" sz="264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Sử dụng kiểu void (kiểu dữ liệu không định kiểu) khi hàm không trả về dữ liệu.</a:t>
            </a:r>
            <a:endParaRPr b="0" i="0" sz="264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109585" y="7268635"/>
            <a:ext cx="125730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/>
          <p:nvPr/>
        </p:nvSpPr>
        <p:spPr>
          <a:xfrm>
            <a:off x="-447" y="1003459"/>
            <a:ext cx="10058400" cy="569273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3"/>
          <p:cNvSpPr txBox="1"/>
          <p:nvPr>
            <p:ph type="title"/>
          </p:nvPr>
        </p:nvSpPr>
        <p:spPr>
          <a:xfrm>
            <a:off x="4425186" y="909275"/>
            <a:ext cx="1442214" cy="75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Hàm</a:t>
            </a:r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799653" y="1892150"/>
            <a:ext cx="8458200" cy="4970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-342900" lvl="0" marL="355600" marR="19685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Là một </a:t>
            </a:r>
            <a:r>
              <a:rPr b="0" i="0" lang="en-US" sz="2400" u="none" cap="none" strike="noStrike">
                <a:solidFill>
                  <a:srgbClr val="0065FF"/>
                </a:solidFill>
                <a:latin typeface="Arial"/>
                <a:ea typeface="Arial"/>
                <a:cs typeface="Arial"/>
                <a:sym typeface="Arial"/>
              </a:rPr>
              <a:t>nhóm các khai báo và câu lệnh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 đặt  tên</a:t>
            </a:r>
            <a:endParaRPr/>
          </a:p>
          <a:p>
            <a:pPr indent="-190500" lvl="0" marL="3556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hàm</a:t>
            </a:r>
            <a:r>
              <a:rPr b="0" i="0" lang="en-US" sz="24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tương đương với 1 </a:t>
            </a:r>
            <a:r>
              <a:rPr b="0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chương trình con</a:t>
            </a:r>
            <a:endParaRPr b="0" i="0" sz="24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55600" marR="5080" rtl="0" algn="l">
              <a:lnSpc>
                <a:spcPct val="1075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075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Chương trình chúng ta viết là 1 hàm được đặt tên  là </a:t>
            </a:r>
            <a:r>
              <a:rPr b="0" i="0" lang="en-US" sz="2400" u="none" cap="none" strike="noStrike">
                <a:solidFill>
                  <a:srgbClr val="CC3200"/>
                </a:solidFill>
                <a:latin typeface="Arial"/>
                <a:ea typeface="Arial"/>
                <a:cs typeface="Arial"/>
                <a:sym typeface="Arial"/>
              </a:rPr>
              <a:t>main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 có thể gọi đến các chương trình con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55600" marR="544830" rtl="0" algn="l">
              <a:lnSpc>
                <a:spcPct val="1075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44830" rtl="0" algn="l">
              <a:lnSpc>
                <a:spcPct val="1075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 chương trình con này lại có thể sử dụng các hàm  khác, và cứ tiếp tục như vậy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55600" marR="6350" rtl="0" algn="l">
              <a:lnSpc>
                <a:spcPct val="898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6350" rtl="0" algn="l">
              <a:lnSpc>
                <a:spcPct val="898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Tuy nhiên về mặt cú pháp, </a:t>
            </a:r>
            <a:r>
              <a:rPr b="0" i="0" lang="en-US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tất cả các hàm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trong C  đều có </a:t>
            </a:r>
            <a:r>
              <a:rPr b="0" i="0" lang="en-US" sz="2400" u="none" cap="none" strike="noStrike">
                <a:solidFill>
                  <a:srgbClr val="0065FF"/>
                </a:solidFill>
                <a:latin typeface="Arial"/>
                <a:ea typeface="Arial"/>
                <a:cs typeface="Arial"/>
                <a:sym typeface="Arial"/>
              </a:rPr>
              <a:t>cùng 1 cấp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Do vậy 1 hàm có thể gọi tới  1 hàm khác bất kì có trong chương trình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/>
          <p:nvPr/>
        </p:nvSpPr>
        <p:spPr>
          <a:xfrm>
            <a:off x="0" y="900175"/>
            <a:ext cx="10058400" cy="569273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4"/>
          <p:cNvSpPr/>
          <p:nvPr/>
        </p:nvSpPr>
        <p:spPr>
          <a:xfrm>
            <a:off x="3857244" y="2819400"/>
            <a:ext cx="685800" cy="1295400"/>
          </a:xfrm>
          <a:custGeom>
            <a:rect b="b" l="l" r="r" t="t"/>
            <a:pathLst>
              <a:path extrusionOk="0" h="1295400" w="685800">
                <a:moveTo>
                  <a:pt x="685799" y="0"/>
                </a:moveTo>
                <a:lnTo>
                  <a:pt x="616809" y="2211"/>
                </a:lnTo>
                <a:lnTo>
                  <a:pt x="552497" y="8548"/>
                </a:lnTo>
                <a:lnTo>
                  <a:pt x="494258" y="18564"/>
                </a:lnTo>
                <a:lnTo>
                  <a:pt x="443483" y="31813"/>
                </a:lnTo>
                <a:lnTo>
                  <a:pt x="401568" y="47848"/>
                </a:lnTo>
                <a:lnTo>
                  <a:pt x="349883" y="86489"/>
                </a:lnTo>
                <a:lnTo>
                  <a:pt x="342899" y="108203"/>
                </a:lnTo>
                <a:lnTo>
                  <a:pt x="342899" y="539495"/>
                </a:lnTo>
                <a:lnTo>
                  <a:pt x="335916" y="561210"/>
                </a:lnTo>
                <a:lnTo>
                  <a:pt x="284231" y="599851"/>
                </a:lnTo>
                <a:lnTo>
                  <a:pt x="242315" y="615886"/>
                </a:lnTo>
                <a:lnTo>
                  <a:pt x="191541" y="629135"/>
                </a:lnTo>
                <a:lnTo>
                  <a:pt x="133302" y="639151"/>
                </a:lnTo>
                <a:lnTo>
                  <a:pt x="68990" y="645488"/>
                </a:lnTo>
                <a:lnTo>
                  <a:pt x="0" y="647699"/>
                </a:lnTo>
                <a:lnTo>
                  <a:pt x="68990" y="649911"/>
                </a:lnTo>
                <a:lnTo>
                  <a:pt x="133302" y="656248"/>
                </a:lnTo>
                <a:lnTo>
                  <a:pt x="191541" y="666264"/>
                </a:lnTo>
                <a:lnTo>
                  <a:pt x="242315" y="679513"/>
                </a:lnTo>
                <a:lnTo>
                  <a:pt x="284231" y="695548"/>
                </a:lnTo>
                <a:lnTo>
                  <a:pt x="335916" y="734189"/>
                </a:lnTo>
                <a:lnTo>
                  <a:pt x="342899" y="755903"/>
                </a:lnTo>
                <a:lnTo>
                  <a:pt x="342899" y="1187195"/>
                </a:lnTo>
                <a:lnTo>
                  <a:pt x="349883" y="1208909"/>
                </a:lnTo>
                <a:lnTo>
                  <a:pt x="401568" y="1247551"/>
                </a:lnTo>
                <a:lnTo>
                  <a:pt x="443483" y="1263586"/>
                </a:lnTo>
                <a:lnTo>
                  <a:pt x="494258" y="1276835"/>
                </a:lnTo>
                <a:lnTo>
                  <a:pt x="552497" y="1286851"/>
                </a:lnTo>
                <a:lnTo>
                  <a:pt x="616809" y="1293188"/>
                </a:lnTo>
                <a:lnTo>
                  <a:pt x="685799" y="1295399"/>
                </a:lnTo>
              </a:path>
            </a:pathLst>
          </a:custGeom>
          <a:noFill/>
          <a:ln cap="flat" cmpd="sng" w="57125">
            <a:solidFill>
              <a:srgbClr val="FF32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685800" y="2971800"/>
            <a:ext cx="3001010" cy="405880"/>
          </a:xfrm>
          <a:prstGeom prst="rect">
            <a:avLst/>
          </a:prstGeom>
          <a:solidFill>
            <a:srgbClr val="FF3200"/>
          </a:solidFill>
          <a:ln>
            <a:noFill/>
          </a:ln>
        </p:spPr>
        <p:txBody>
          <a:bodyPr anchorCtr="0" anchor="t" bIns="0" lIns="0" spcFirstLastPara="1" rIns="0" wrap="square" tIns="36175">
            <a:spAutoFit/>
          </a:bodyPr>
          <a:lstStyle/>
          <a:p>
            <a:pPr indent="0" lvl="0" marL="4216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Định ngh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ĩ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hàm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4800600" y="5791200"/>
            <a:ext cx="1905000" cy="486409"/>
          </a:xfrm>
          <a:custGeom>
            <a:rect b="b" l="l" r="r" t="t"/>
            <a:pathLst>
              <a:path extrusionOk="0" h="486410" w="1905000">
                <a:moveTo>
                  <a:pt x="0" y="0"/>
                </a:moveTo>
                <a:lnTo>
                  <a:pt x="0" y="486156"/>
                </a:lnTo>
                <a:lnTo>
                  <a:pt x="1905000" y="486156"/>
                </a:lnTo>
                <a:lnTo>
                  <a:pt x="1905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4800600" y="5791200"/>
            <a:ext cx="1905000" cy="486409"/>
          </a:xfrm>
          <a:custGeom>
            <a:rect b="b" l="l" r="r" t="t"/>
            <a:pathLst>
              <a:path extrusionOk="0" h="486410" w="1905000">
                <a:moveTo>
                  <a:pt x="0" y="0"/>
                </a:moveTo>
                <a:lnTo>
                  <a:pt x="0" y="486155"/>
                </a:lnTo>
                <a:lnTo>
                  <a:pt x="1904999" y="486155"/>
                </a:lnTo>
                <a:lnTo>
                  <a:pt x="1904999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4038600" y="5852159"/>
            <a:ext cx="762000" cy="425450"/>
          </a:xfrm>
          <a:custGeom>
            <a:rect b="b" l="l" r="r" t="t"/>
            <a:pathLst>
              <a:path extrusionOk="0" h="425450" w="762000">
                <a:moveTo>
                  <a:pt x="761999" y="0"/>
                </a:moveTo>
                <a:lnTo>
                  <a:pt x="685246" y="693"/>
                </a:lnTo>
                <a:lnTo>
                  <a:pt x="613743" y="2690"/>
                </a:lnTo>
                <a:lnTo>
                  <a:pt x="549026" y="5866"/>
                </a:lnTo>
                <a:lnTo>
                  <a:pt x="492632" y="10096"/>
                </a:lnTo>
                <a:lnTo>
                  <a:pt x="446097" y="15254"/>
                </a:lnTo>
                <a:lnTo>
                  <a:pt x="388745" y="27857"/>
                </a:lnTo>
                <a:lnTo>
                  <a:pt x="380999" y="35051"/>
                </a:lnTo>
                <a:lnTo>
                  <a:pt x="380999" y="176783"/>
                </a:lnTo>
                <a:lnTo>
                  <a:pt x="373254" y="183978"/>
                </a:lnTo>
                <a:lnTo>
                  <a:pt x="315902" y="196581"/>
                </a:lnTo>
                <a:lnTo>
                  <a:pt x="269366" y="201739"/>
                </a:lnTo>
                <a:lnTo>
                  <a:pt x="212973" y="205969"/>
                </a:lnTo>
                <a:lnTo>
                  <a:pt x="148256" y="209145"/>
                </a:lnTo>
                <a:lnTo>
                  <a:pt x="76753" y="211142"/>
                </a:lnTo>
                <a:lnTo>
                  <a:pt x="0" y="211835"/>
                </a:lnTo>
                <a:lnTo>
                  <a:pt x="76753" y="212592"/>
                </a:lnTo>
                <a:lnTo>
                  <a:pt x="148256" y="214741"/>
                </a:lnTo>
                <a:lnTo>
                  <a:pt x="212973" y="218104"/>
                </a:lnTo>
                <a:lnTo>
                  <a:pt x="269366" y="222503"/>
                </a:lnTo>
                <a:lnTo>
                  <a:pt x="315902" y="227760"/>
                </a:lnTo>
                <a:lnTo>
                  <a:pt x="373254" y="240131"/>
                </a:lnTo>
                <a:lnTo>
                  <a:pt x="380999" y="246887"/>
                </a:lnTo>
                <a:lnTo>
                  <a:pt x="380999" y="388619"/>
                </a:lnTo>
                <a:lnTo>
                  <a:pt x="388745" y="395879"/>
                </a:lnTo>
                <a:lnTo>
                  <a:pt x="446097" y="408899"/>
                </a:lnTo>
                <a:lnTo>
                  <a:pt x="492632" y="414337"/>
                </a:lnTo>
                <a:lnTo>
                  <a:pt x="549026" y="418846"/>
                </a:lnTo>
                <a:lnTo>
                  <a:pt x="613743" y="422267"/>
                </a:lnTo>
                <a:lnTo>
                  <a:pt x="685246" y="424436"/>
                </a:lnTo>
                <a:lnTo>
                  <a:pt x="761999" y="425195"/>
                </a:lnTo>
              </a:path>
            </a:pathLst>
          </a:custGeom>
          <a:noFill/>
          <a:ln cap="flat" cmpd="sng" w="57125">
            <a:solidFill>
              <a:srgbClr val="FBDF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1295400" y="5852160"/>
            <a:ext cx="2667000" cy="457200"/>
          </a:xfrm>
          <a:prstGeom prst="rect">
            <a:avLst/>
          </a:prstGeom>
          <a:solidFill>
            <a:srgbClr val="FBDF52"/>
          </a:solidFill>
          <a:ln>
            <a:noFill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7569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ọ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hàm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4543044" y="2743200"/>
            <a:ext cx="4372610" cy="1218282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9700" marR="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sayHello ( void 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printf(“Hello World!\n”);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4495800" y="1676400"/>
            <a:ext cx="4876800" cy="533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1873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73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Ham in loi chao mung */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73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Goi ham in loi chao mung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7325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73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2125" marR="26993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sayHello();  return 0;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73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24"/>
          <p:cNvSpPr txBox="1"/>
          <p:nvPr>
            <p:ph type="title"/>
          </p:nvPr>
        </p:nvSpPr>
        <p:spPr>
          <a:xfrm>
            <a:off x="4362702" y="770591"/>
            <a:ext cx="1580898" cy="75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Ví dụ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/>
          <p:nvPr/>
        </p:nvSpPr>
        <p:spPr>
          <a:xfrm>
            <a:off x="0" y="820897"/>
            <a:ext cx="10058400" cy="696595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5"/>
          <p:cNvSpPr txBox="1"/>
          <p:nvPr>
            <p:ph type="title"/>
          </p:nvPr>
        </p:nvSpPr>
        <p:spPr>
          <a:xfrm>
            <a:off x="2217102" y="803303"/>
            <a:ext cx="5624195" cy="696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Tại sao sử dụng hàm?</a:t>
            </a:r>
            <a:endParaRPr/>
          </a:p>
        </p:txBody>
      </p:sp>
      <p:sp>
        <p:nvSpPr>
          <p:cNvPr id="174" name="Google Shape;174;p25"/>
          <p:cNvSpPr txBox="1"/>
          <p:nvPr/>
        </p:nvSpPr>
        <p:spPr>
          <a:xfrm>
            <a:off x="457200" y="2198622"/>
            <a:ext cx="9220200" cy="42021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-342900" lvl="0" marL="355600" marR="346075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Chúng cho phép chia nhỏ vấn đề thành các  công việc con</a:t>
            </a:r>
            <a:endParaRPr/>
          </a:p>
          <a:p>
            <a:pPr indent="-286385" lvl="1" marL="756285" marR="225425" rtl="0" algn="l">
              <a:lnSpc>
                <a:spcPct val="107916"/>
              </a:lnSpc>
              <a:spcBef>
                <a:spcPts val="5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Giúp giải quyết dễ dàng hơn những vấn đề phức  tạp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07857"/>
              </a:lnSpc>
              <a:spcBef>
                <a:spcPts val="69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Sử dụng hàm chương trình được viết sẽ  sáng sủa hơn nhờ khả năng “trừu tượng hoá”</a:t>
            </a:r>
            <a:endParaRPr/>
          </a:p>
          <a:p>
            <a:pPr indent="-286385" lvl="1" marL="756285" marR="344805" rtl="0" algn="l">
              <a:lnSpc>
                <a:spcPct val="1075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Chúng ta chỉ cần biết một hàm làm gì mà không  quan tâm nó làm thế nào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170180" rtl="0" algn="l">
              <a:lnSpc>
                <a:spcPct val="108571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Chúng cho phép tổng quát hoá một số nhóm  lệnh lặp nhiều lần</a:t>
            </a:r>
            <a:endParaRPr/>
          </a:p>
          <a:p>
            <a:pPr indent="-286385" lvl="1" marL="756285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Tránh viết đi viết lại nhiều lần một số nhóm lệnh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/>
          <p:nvPr/>
        </p:nvSpPr>
        <p:spPr>
          <a:xfrm>
            <a:off x="-7434" y="827419"/>
            <a:ext cx="10058400" cy="696595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6"/>
          <p:cNvSpPr txBox="1"/>
          <p:nvPr>
            <p:ph type="title"/>
          </p:nvPr>
        </p:nvSpPr>
        <p:spPr>
          <a:xfrm>
            <a:off x="3172964" y="827418"/>
            <a:ext cx="3697604" cy="696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/>
              <a:t>Xây dựng hàm</a:t>
            </a:r>
            <a:endParaRPr/>
          </a:p>
        </p:txBody>
      </p:sp>
      <p:sp>
        <p:nvSpPr>
          <p:cNvPr id="181" name="Google Shape;181;p26"/>
          <p:cNvSpPr txBox="1"/>
          <p:nvPr/>
        </p:nvSpPr>
        <p:spPr>
          <a:xfrm>
            <a:off x="335466" y="1981200"/>
            <a:ext cx="9372600" cy="3877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1750">
            <a:spAutoFit/>
          </a:bodyPr>
          <a:lstStyle/>
          <a:p>
            <a:pPr indent="-342265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Với mỗi hàm xây dựng cần phải đặc tả: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0065FF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65FF"/>
                </a:solidFill>
                <a:latin typeface="Arial"/>
                <a:ea typeface="Arial"/>
                <a:cs typeface="Arial"/>
                <a:sym typeface="Arial"/>
              </a:rPr>
              <a:t>Tên hàm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65FF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65FF"/>
                </a:solidFill>
                <a:latin typeface="Arial"/>
                <a:ea typeface="Arial"/>
                <a:cs typeface="Arial"/>
                <a:sym typeface="Arial"/>
              </a:rPr>
              <a:t>Tham số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truyền vào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Loại giá trị mà hàm </a:t>
            </a:r>
            <a:r>
              <a:rPr b="0" i="0" lang="en-US" sz="2800" u="none" cap="none" strike="noStrike">
                <a:solidFill>
                  <a:srgbClr val="0065FF"/>
                </a:solidFill>
                <a:latin typeface="Arial"/>
                <a:ea typeface="Arial"/>
                <a:cs typeface="Arial"/>
                <a:sym typeface="Arial"/>
              </a:rPr>
              <a:t>trả về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nếu có</a:t>
            </a:r>
            <a:endParaRPr/>
          </a:p>
          <a:p>
            <a:pPr indent="-286385" lvl="1" marL="756285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065FF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65FF"/>
                </a:solidFill>
                <a:latin typeface="Arial"/>
                <a:ea typeface="Arial"/>
                <a:cs typeface="Arial"/>
                <a:sym typeface="Arial"/>
              </a:rPr>
              <a:t>Khối lệnh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 thực hiện khi hàm được gọi đến</a:t>
            </a:r>
            <a:endParaRPr/>
          </a:p>
          <a:p>
            <a:pPr indent="-139065" lvl="0" marL="354965" marR="5080" rtl="0" algn="l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marR="5080" rtl="0" algn="l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Khối lệnh thực hiện còn được gọi là </a:t>
            </a:r>
            <a:r>
              <a:rPr lang="en-US" sz="3200">
                <a:solidFill>
                  <a:srgbClr val="0065FF"/>
                </a:solidFill>
                <a:latin typeface="Arial"/>
                <a:ea typeface="Arial"/>
                <a:cs typeface="Arial"/>
                <a:sym typeface="Arial"/>
              </a:rPr>
              <a:t>thân  hàm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ICT-PPT-template-hoi-thao-online">
  <a:themeElements>
    <a:clrScheme name="Chủ đề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