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78C095-B32E-43EE-868A-FA213DE9EC5D}">
  <a:tblStyle styleId="{5878C095-B32E-43EE-868A-FA213DE9EC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6CEB1C5-298E-4BE1-8F18-C812FFFCBAC9}"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2T09:10:15.159">
    <p:pos x="6000" y="0"/>
    <p:text>Slide này nhiều animation thế này thì khi đưa lên hệ thống (dưới dạng pdf?) liệu có hợp lý hay không? Vì nếu không có animation thì slide này rất khó hiểu.
-Nguyen Ngoc Tran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2-02T09:10:15.166">
    <p:pos x="6000" y="0"/>
    <p:text>Đã sửa lại kí tự
-Nguyen Ngoc Tran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2-02T09:10:15.174">
    <p:pos x="6000" y="0"/>
    <p:text>Đã sửa
-Nguyen Ngoc Tran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12-02T09:10:15.165">
    <p:pos x="6000" y="0"/>
    <p:text>Đã sửa lại các kí tự ""
-Nguyen Ngoc Tran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12-02T09:10:15.163">
    <p:pos x="6000" y="0"/>
    <p:text>Tương tự slide số 12, nếu không có animation thì slide sẽ khó hiểu
-Nguyen Ngoc Tran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3463"/>
            <a:ext cx="4359275" cy="3889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93" name="Google Shape;193;p1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218" name="Google Shape;218;p1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70" name="Google Shape;270;p1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88" name="Google Shape;288;p1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1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311" name="Google Shape;311;p1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320" name="Google Shape;320;p1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This is the list of topics that will be presented in this course. </a:t>
            </a:r>
            <a:endParaRPr>
              <a:latin typeface="Arial"/>
              <a:ea typeface="Arial"/>
              <a:cs typeface="Arial"/>
              <a:sym typeface="Arial"/>
            </a:endParaRPr>
          </a:p>
        </p:txBody>
      </p:sp>
      <p:sp>
        <p:nvSpPr>
          <p:cNvPr id="118" name="Google Shape;118;p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330" name="Google Shape;330;p2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339" name="Google Shape;339;p2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2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384" name="Google Shape;384;p2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2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393" name="Google Shape;393;p2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2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402" name="Google Shape;402;p2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411" name="Google Shape;411;p2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2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420" name="Google Shape;420;p3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3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1: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429" name="Google Shape;429;p3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3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6: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7: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3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33" name="Google Shape;133;p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Lay vi du diem thi tin dai cuong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0: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539" name="Google Shape;539;p4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4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2: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557" name="Google Shape;557;p4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42: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4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4: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577" name="Google Shape;577;p4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44: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613" name="Google Shape;613;p4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4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640" name="Google Shape;640;p4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4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649" name="Google Shape;649;p4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4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8: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4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9: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44" name="Google Shape;144;p5: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5: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Lay vi du diem thi tin dai cuong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0: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5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5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5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53" name="Google Shape;153;p6: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6: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62" name="Google Shape;162;p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7: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72" name="Google Shape;172;p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8: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83" name="Google Shape;183;p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9: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600"/>
              <a:buFont typeface="Times New Roman"/>
              <a:buNone/>
              <a:defRPr sz="66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lt1"/>
              </a:buClr>
              <a:buSzPts val="2640"/>
              <a:buNone/>
              <a:defRPr sz="2640">
                <a:solidFill>
                  <a:schemeClr val="lt1"/>
                </a:solidFill>
                <a:latin typeface="Times New Roman"/>
                <a:ea typeface="Times New Roman"/>
                <a:cs typeface="Times New Roman"/>
                <a:sym typeface="Times New Roman"/>
              </a:defRPr>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18" name="Google Shape;18;p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2F2F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320" u="none" cap="none" strike="noStrike">
                <a:solidFill>
                  <a:srgbClr val="F2F2F2"/>
                </a:solidFill>
                <a:latin typeface="Times New Roman"/>
                <a:ea typeface="Times New Roman"/>
                <a:cs typeface="Times New Roman"/>
                <a:sym typeface="Times New Roman"/>
              </a:defRPr>
            </a:lvl1pPr>
            <a:lvl2pPr indent="0" lvl="1" marL="0" algn="r">
              <a:spcBef>
                <a:spcPts val="0"/>
              </a:spcBef>
              <a:buNone/>
              <a:defRPr b="0" i="0" sz="1320" u="none" cap="none" strike="noStrike">
                <a:solidFill>
                  <a:srgbClr val="F2F2F2"/>
                </a:solidFill>
                <a:latin typeface="Times New Roman"/>
                <a:ea typeface="Times New Roman"/>
                <a:cs typeface="Times New Roman"/>
                <a:sym typeface="Times New Roman"/>
              </a:defRPr>
            </a:lvl2pPr>
            <a:lvl3pPr indent="0" lvl="2" marL="0" algn="r">
              <a:spcBef>
                <a:spcPts val="0"/>
              </a:spcBef>
              <a:buNone/>
              <a:defRPr b="0" i="0" sz="1320" u="none" cap="none" strike="noStrike">
                <a:solidFill>
                  <a:srgbClr val="F2F2F2"/>
                </a:solidFill>
                <a:latin typeface="Times New Roman"/>
                <a:ea typeface="Times New Roman"/>
                <a:cs typeface="Times New Roman"/>
                <a:sym typeface="Times New Roman"/>
              </a:defRPr>
            </a:lvl3pPr>
            <a:lvl4pPr indent="0" lvl="3" marL="0" algn="r">
              <a:spcBef>
                <a:spcPts val="0"/>
              </a:spcBef>
              <a:buNone/>
              <a:defRPr b="0" i="0" sz="1320" u="none" cap="none" strike="noStrike">
                <a:solidFill>
                  <a:srgbClr val="F2F2F2"/>
                </a:solidFill>
                <a:latin typeface="Times New Roman"/>
                <a:ea typeface="Times New Roman"/>
                <a:cs typeface="Times New Roman"/>
                <a:sym typeface="Times New Roman"/>
              </a:defRPr>
            </a:lvl4pPr>
            <a:lvl5pPr indent="0" lvl="4" marL="0" algn="r">
              <a:spcBef>
                <a:spcPts val="0"/>
              </a:spcBef>
              <a:buNone/>
              <a:defRPr b="0" i="0" sz="1320" u="none" cap="none" strike="noStrike">
                <a:solidFill>
                  <a:srgbClr val="F2F2F2"/>
                </a:solidFill>
                <a:latin typeface="Times New Roman"/>
                <a:ea typeface="Times New Roman"/>
                <a:cs typeface="Times New Roman"/>
                <a:sym typeface="Times New Roman"/>
              </a:defRPr>
            </a:lvl5pPr>
            <a:lvl6pPr indent="0" lvl="5" marL="0" algn="r">
              <a:spcBef>
                <a:spcPts val="0"/>
              </a:spcBef>
              <a:buNone/>
              <a:defRPr b="0" i="0" sz="1320" u="none" cap="none" strike="noStrike">
                <a:solidFill>
                  <a:srgbClr val="F2F2F2"/>
                </a:solidFill>
                <a:latin typeface="Times New Roman"/>
                <a:ea typeface="Times New Roman"/>
                <a:cs typeface="Times New Roman"/>
                <a:sym typeface="Times New Roman"/>
              </a:defRPr>
            </a:lvl6pPr>
            <a:lvl7pPr indent="0" lvl="6" marL="0" algn="r">
              <a:spcBef>
                <a:spcPts val="0"/>
              </a:spcBef>
              <a:buNone/>
              <a:defRPr b="0" i="0" sz="1320" u="none" cap="none" strike="noStrike">
                <a:solidFill>
                  <a:srgbClr val="F2F2F2"/>
                </a:solidFill>
                <a:latin typeface="Times New Roman"/>
                <a:ea typeface="Times New Roman"/>
                <a:cs typeface="Times New Roman"/>
                <a:sym typeface="Times New Roman"/>
              </a:defRPr>
            </a:lvl7pPr>
            <a:lvl8pPr indent="0" lvl="7" marL="0" algn="r">
              <a:spcBef>
                <a:spcPts val="0"/>
              </a:spcBef>
              <a:buNone/>
              <a:defRPr b="0" i="0" sz="1320" u="none" cap="none" strike="noStrike">
                <a:solidFill>
                  <a:srgbClr val="F2F2F2"/>
                </a:solidFill>
                <a:latin typeface="Times New Roman"/>
                <a:ea typeface="Times New Roman"/>
                <a:cs typeface="Times New Roman"/>
                <a:sym typeface="Times New Roman"/>
              </a:defRPr>
            </a:lvl8pPr>
            <a:lvl9pPr indent="0" lvl="8" marL="0" algn="r">
              <a:spcBef>
                <a:spcPts val="0"/>
              </a:spcBef>
              <a:buNone/>
              <a:defRPr b="0" i="0" sz="1320" u="none" cap="none" strike="noStrike">
                <a:solidFill>
                  <a:srgbClr val="F2F2F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69" name="Shape 69"/>
        <p:cNvGrpSpPr/>
        <p:nvPr/>
      </p:nvGrpSpPr>
      <p:grpSpPr>
        <a:xfrm>
          <a:off x="0" y="0"/>
          <a:ext cx="0" cy="0"/>
          <a:chOff x="0" y="0"/>
          <a:chExt cx="0" cy="0"/>
        </a:xfrm>
      </p:grpSpPr>
      <p:sp>
        <p:nvSpPr>
          <p:cNvPr id="70" name="Google Shape;70;p1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2"/>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3"/>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81" name="Shape 81"/>
        <p:cNvGrpSpPr/>
        <p:nvPr/>
      </p:nvGrpSpPr>
      <p:grpSpPr>
        <a:xfrm>
          <a:off x="0" y="0"/>
          <a:ext cx="0" cy="0"/>
          <a:chOff x="0" y="0"/>
          <a:chExt cx="0" cy="0"/>
        </a:xfrm>
      </p:grpSpPr>
      <p:sp>
        <p:nvSpPr>
          <p:cNvPr id="82" name="Google Shape;82;p14"/>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 type="body"/>
          </p:nvPr>
        </p:nvSpPr>
        <p:spPr>
          <a:xfrm>
            <a:off x="4276130" y="518161"/>
            <a:ext cx="5092065" cy="6124364"/>
          </a:xfrm>
          <a:prstGeom prst="rect">
            <a:avLst/>
          </a:prstGeom>
          <a:noFill/>
          <a:ln>
            <a:noFill/>
          </a:ln>
        </p:spPr>
        <p:txBody>
          <a:bodyPr anchorCtr="0" anchor="t" bIns="45700" lIns="91425" spcFirstLastPara="1" rIns="91425" wrap="square" tIns="45700">
            <a:normAutofit/>
          </a:bodyPr>
          <a:lstStyle>
            <a:lvl1pPr indent="-452119" lvl="0" marL="457200" algn="l">
              <a:lnSpc>
                <a:spcPct val="90000"/>
              </a:lnSpc>
              <a:spcBef>
                <a:spcPts val="1100"/>
              </a:spcBef>
              <a:spcAft>
                <a:spcPts val="0"/>
              </a:spcAft>
              <a:buClr>
                <a:schemeClr val="dk1"/>
              </a:buClr>
              <a:buSzPts val="3520"/>
              <a:buChar char="•"/>
              <a:defRPr sz="3520"/>
            </a:lvl1pPr>
            <a:lvl2pPr indent="-424180" lvl="1" marL="914400" algn="l">
              <a:lnSpc>
                <a:spcPct val="90000"/>
              </a:lnSpc>
              <a:spcBef>
                <a:spcPts val="550"/>
              </a:spcBef>
              <a:spcAft>
                <a:spcPts val="0"/>
              </a:spcAft>
              <a:buClr>
                <a:schemeClr val="dk1"/>
              </a:buClr>
              <a:buSzPts val="3080"/>
              <a:buChar char="•"/>
              <a:defRPr sz="3080"/>
            </a:lvl2pPr>
            <a:lvl3pPr indent="-396239" lvl="2" marL="1371600" algn="l">
              <a:lnSpc>
                <a:spcPct val="90000"/>
              </a:lnSpc>
              <a:spcBef>
                <a:spcPts val="550"/>
              </a:spcBef>
              <a:spcAft>
                <a:spcPts val="0"/>
              </a:spcAft>
              <a:buClr>
                <a:schemeClr val="dk1"/>
              </a:buClr>
              <a:buSzPts val="2640"/>
              <a:buChar char="•"/>
              <a:defRPr sz="2640"/>
            </a:lvl3pPr>
            <a:lvl4pPr indent="-368300" lvl="3" marL="1828800" algn="l">
              <a:lnSpc>
                <a:spcPct val="90000"/>
              </a:lnSpc>
              <a:spcBef>
                <a:spcPts val="550"/>
              </a:spcBef>
              <a:spcAft>
                <a:spcPts val="0"/>
              </a:spcAft>
              <a:buClr>
                <a:schemeClr val="dk1"/>
              </a:buClr>
              <a:buSzPts val="2200"/>
              <a:buChar char="•"/>
              <a:defRPr sz="2200"/>
            </a:lvl4pPr>
            <a:lvl5pPr indent="-368300" lvl="4" marL="2286000" algn="l">
              <a:lnSpc>
                <a:spcPct val="90000"/>
              </a:lnSpc>
              <a:spcBef>
                <a:spcPts val="550"/>
              </a:spcBef>
              <a:spcAft>
                <a:spcPts val="0"/>
              </a:spcAft>
              <a:buClr>
                <a:schemeClr val="dk1"/>
              </a:buClr>
              <a:buSzPts val="2200"/>
              <a:buChar char="•"/>
              <a:defRPr sz="2200"/>
            </a:lvl5pPr>
            <a:lvl6pPr indent="-368300" lvl="5" marL="2743200" algn="l">
              <a:lnSpc>
                <a:spcPct val="90000"/>
              </a:lnSpc>
              <a:spcBef>
                <a:spcPts val="550"/>
              </a:spcBef>
              <a:spcAft>
                <a:spcPts val="0"/>
              </a:spcAft>
              <a:buClr>
                <a:schemeClr val="dk1"/>
              </a:buClr>
              <a:buSzPts val="2200"/>
              <a:buChar char="•"/>
              <a:defRPr sz="2200"/>
            </a:lvl6pPr>
            <a:lvl7pPr indent="-368300" lvl="6" marL="3200400" algn="l">
              <a:lnSpc>
                <a:spcPct val="90000"/>
              </a:lnSpc>
              <a:spcBef>
                <a:spcPts val="550"/>
              </a:spcBef>
              <a:spcAft>
                <a:spcPts val="0"/>
              </a:spcAft>
              <a:buClr>
                <a:schemeClr val="dk1"/>
              </a:buClr>
              <a:buSzPts val="2200"/>
              <a:buChar char="•"/>
              <a:defRPr sz="2200"/>
            </a:lvl7pPr>
            <a:lvl8pPr indent="-368300" lvl="7" marL="3657600" algn="l">
              <a:lnSpc>
                <a:spcPct val="90000"/>
              </a:lnSpc>
              <a:spcBef>
                <a:spcPts val="550"/>
              </a:spcBef>
              <a:spcAft>
                <a:spcPts val="0"/>
              </a:spcAft>
              <a:buClr>
                <a:schemeClr val="dk1"/>
              </a:buClr>
              <a:buSzPts val="2200"/>
              <a:buChar char="•"/>
              <a:defRPr sz="2200"/>
            </a:lvl8pPr>
            <a:lvl9pPr indent="-368300" lvl="8" marL="4114800" algn="l">
              <a:lnSpc>
                <a:spcPct val="90000"/>
              </a:lnSpc>
              <a:spcBef>
                <a:spcPts val="550"/>
              </a:spcBef>
              <a:spcAft>
                <a:spcPts val="0"/>
              </a:spcAft>
              <a:buClr>
                <a:schemeClr val="dk1"/>
              </a:buClr>
              <a:buSzPts val="2200"/>
              <a:buChar char="•"/>
              <a:defRPr sz="2200"/>
            </a:lvl9pPr>
          </a:lstStyle>
          <a:p/>
        </p:txBody>
      </p:sp>
      <p:sp>
        <p:nvSpPr>
          <p:cNvPr id="84" name="Google Shape;84;p14"/>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85" name="Google Shape;85;p14"/>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88" name="Shape 88"/>
        <p:cNvGrpSpPr/>
        <p:nvPr/>
      </p:nvGrpSpPr>
      <p:grpSpPr>
        <a:xfrm>
          <a:off x="0" y="0"/>
          <a:ext cx="0" cy="0"/>
          <a:chOff x="0" y="0"/>
          <a:chExt cx="0" cy="0"/>
        </a:xfrm>
      </p:grpSpPr>
      <p:sp>
        <p:nvSpPr>
          <p:cNvPr id="89" name="Google Shape;89;p15"/>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Times New Roman"/>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5"/>
          <p:cNvSpPr/>
          <p:nvPr>
            <p:ph idx="2" type="pic"/>
          </p:nvPr>
        </p:nvSpPr>
        <p:spPr>
          <a:xfrm>
            <a:off x="4276130" y="518161"/>
            <a:ext cx="5092065" cy="6124364"/>
          </a:xfrm>
          <a:prstGeom prst="rect">
            <a:avLst/>
          </a:prstGeom>
          <a:noFill/>
          <a:ln>
            <a:noFill/>
          </a:ln>
        </p:spPr>
      </p:sp>
      <p:sp>
        <p:nvSpPr>
          <p:cNvPr id="91" name="Google Shape;91;p15"/>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92" name="Google Shape;92;p1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95" name="Shape 95"/>
        <p:cNvGrpSpPr/>
        <p:nvPr/>
      </p:nvGrpSpPr>
      <p:grpSpPr>
        <a:xfrm>
          <a:off x="0" y="0"/>
          <a:ext cx="0" cy="0"/>
          <a:chOff x="0" y="0"/>
          <a:chExt cx="0" cy="0"/>
        </a:xfrm>
      </p:grpSpPr>
      <p:sp>
        <p:nvSpPr>
          <p:cNvPr id="96" name="Google Shape;96;p16"/>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6"/>
          <p:cNvSpPr txBox="1"/>
          <p:nvPr>
            <p:ph idx="1" type="body"/>
          </p:nvPr>
        </p:nvSpPr>
        <p:spPr>
          <a:xfrm rot="5400000">
            <a:off x="2501371" y="32492"/>
            <a:ext cx="5055659"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98" name="Google Shape;98;p1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01" name="Shape 101"/>
        <p:cNvGrpSpPr/>
        <p:nvPr/>
      </p:nvGrpSpPr>
      <p:grpSpPr>
        <a:xfrm>
          <a:off x="0" y="0"/>
          <a:ext cx="0" cy="0"/>
          <a:chOff x="0" y="0"/>
          <a:chExt cx="0" cy="0"/>
        </a:xfrm>
      </p:grpSpPr>
      <p:sp>
        <p:nvSpPr>
          <p:cNvPr id="102" name="Google Shape;102;p17"/>
          <p:cNvSpPr txBox="1"/>
          <p:nvPr>
            <p:ph type="title"/>
          </p:nvPr>
        </p:nvSpPr>
        <p:spPr>
          <a:xfrm rot="5400000">
            <a:off x="4989089"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7"/>
          <p:cNvSpPr txBox="1"/>
          <p:nvPr>
            <p:ph idx="1" type="body"/>
          </p:nvPr>
        </p:nvSpPr>
        <p:spPr>
          <a:xfrm rot="5400000">
            <a:off x="588539"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104" name="Google Shape;104;p1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691515" y="166421"/>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24" name="Google Shape;24;p3"/>
          <p:cNvSpPr txBox="1"/>
          <p:nvPr>
            <p:ph idx="10" type="dt"/>
          </p:nvPr>
        </p:nvSpPr>
        <p:spPr>
          <a:xfrm>
            <a:off x="7103745" y="6960078"/>
            <a:ext cx="2263140" cy="41380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6" name="Shape 26"/>
        <p:cNvGrpSpPr/>
        <p:nvPr/>
      </p:nvGrpSpPr>
      <p:grpSpPr>
        <a:xfrm>
          <a:off x="0" y="0"/>
          <a:ext cx="0" cy="0"/>
          <a:chOff x="0" y="0"/>
          <a:chExt cx="0" cy="0"/>
        </a:xfrm>
      </p:grpSpPr>
      <p:sp>
        <p:nvSpPr>
          <p:cNvPr id="27" name="Google Shape;27;p4"/>
          <p:cNvSpPr txBox="1"/>
          <p:nvPr>
            <p:ph type="ctrTitle"/>
          </p:nvPr>
        </p:nvSpPr>
        <p:spPr>
          <a:xfrm>
            <a:off x="1518919" y="2959098"/>
            <a:ext cx="7020561" cy="696595"/>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840"/>
              <a:buFont typeface="Times New Roman"/>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lnSpc>
                <a:spcPct val="90000"/>
              </a:lnSpc>
              <a:spcBef>
                <a:spcPts val="1100"/>
              </a:spcBef>
              <a:spcAft>
                <a:spcPts val="0"/>
              </a:spcAft>
              <a:buClr>
                <a:schemeClr val="dk1"/>
              </a:buClr>
              <a:buSzPts val="3080"/>
              <a:buChar char="•"/>
              <a:defRPr/>
            </a:lvl1pPr>
            <a:lvl2pPr lvl="1" algn="l">
              <a:lnSpc>
                <a:spcPct val="90000"/>
              </a:lnSpc>
              <a:spcBef>
                <a:spcPts val="550"/>
              </a:spcBef>
              <a:spcAft>
                <a:spcPts val="0"/>
              </a:spcAft>
              <a:buClr>
                <a:schemeClr val="dk1"/>
              </a:buClr>
              <a:buSzPts val="1800"/>
              <a:buChar char="•"/>
              <a:defRPr/>
            </a:lvl2pPr>
            <a:lvl3pPr lvl="2" algn="l">
              <a:lnSpc>
                <a:spcPct val="90000"/>
              </a:lnSpc>
              <a:spcBef>
                <a:spcPts val="550"/>
              </a:spcBef>
              <a:spcAft>
                <a:spcPts val="0"/>
              </a:spcAft>
              <a:buClr>
                <a:schemeClr val="dk1"/>
              </a:buClr>
              <a:buSzPts val="1800"/>
              <a:buChar char="•"/>
              <a:defRPr/>
            </a:lvl3pPr>
            <a:lvl4pPr lvl="3" algn="l">
              <a:lnSpc>
                <a:spcPct val="90000"/>
              </a:lnSpc>
              <a:spcBef>
                <a:spcPts val="550"/>
              </a:spcBef>
              <a:spcAft>
                <a:spcPts val="0"/>
              </a:spcAft>
              <a:buClr>
                <a:schemeClr val="dk1"/>
              </a:buClr>
              <a:buSzPts val="1800"/>
              <a:buChar char="•"/>
              <a:defRPr/>
            </a:lvl4pPr>
            <a:lvl5pPr lvl="4" algn="l">
              <a:lnSpc>
                <a:spcPct val="90000"/>
              </a:lnSpc>
              <a:spcBef>
                <a:spcPts val="550"/>
              </a:spcBef>
              <a:spcAft>
                <a:spcPts val="0"/>
              </a:spcAft>
              <a:buClr>
                <a:schemeClr val="dk1"/>
              </a:buClr>
              <a:buSzPts val="1800"/>
              <a:buChar char="•"/>
              <a:defRPr/>
            </a:lvl5pPr>
            <a:lvl6pPr lvl="5" algn="l">
              <a:lnSpc>
                <a:spcPct val="90000"/>
              </a:lnSpc>
              <a:spcBef>
                <a:spcPts val="550"/>
              </a:spcBef>
              <a:spcAft>
                <a:spcPts val="0"/>
              </a:spcAft>
              <a:buClr>
                <a:schemeClr val="dk1"/>
              </a:buClr>
              <a:buSzPts val="1800"/>
              <a:buChar char="•"/>
              <a:defRPr/>
            </a:lvl6pPr>
            <a:lvl7pPr lvl="6" algn="l">
              <a:lnSpc>
                <a:spcPct val="90000"/>
              </a:lnSpc>
              <a:spcBef>
                <a:spcPts val="550"/>
              </a:spcBef>
              <a:spcAft>
                <a:spcPts val="0"/>
              </a:spcAft>
              <a:buClr>
                <a:schemeClr val="dk1"/>
              </a:buClr>
              <a:buSzPts val="1800"/>
              <a:buChar char="•"/>
              <a:defRPr/>
            </a:lvl7pPr>
            <a:lvl8pPr lvl="7" algn="l">
              <a:lnSpc>
                <a:spcPct val="90000"/>
              </a:lnSpc>
              <a:spcBef>
                <a:spcPts val="550"/>
              </a:spcBef>
              <a:spcAft>
                <a:spcPts val="0"/>
              </a:spcAft>
              <a:buClr>
                <a:schemeClr val="dk1"/>
              </a:buClr>
              <a:buSzPts val="1800"/>
              <a:buChar char="•"/>
              <a:defRPr/>
            </a:lvl8pPr>
            <a:lvl9pPr lvl="8" algn="l">
              <a:lnSpc>
                <a:spcPct val="90000"/>
              </a:lnSpc>
              <a:spcBef>
                <a:spcPts val="550"/>
              </a:spcBef>
              <a:spcAft>
                <a:spcPts val="0"/>
              </a:spcAft>
              <a:buClr>
                <a:schemeClr val="dk1"/>
              </a:buClr>
              <a:buSzPts val="1800"/>
              <a:buChar char="•"/>
              <a:defRPr/>
            </a:lvl9pPr>
          </a:lstStyle>
          <a:p/>
        </p:txBody>
      </p:sp>
      <p:sp>
        <p:nvSpPr>
          <p:cNvPr id="29" name="Google Shape;29;p4"/>
          <p:cNvSpPr txBox="1"/>
          <p:nvPr>
            <p:ph idx="11" type="ftr"/>
          </p:nvPr>
        </p:nvSpPr>
        <p:spPr>
          <a:xfrm>
            <a:off x="4826635" y="7290224"/>
            <a:ext cx="3310890" cy="413808"/>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0" type="dt"/>
          </p:nvPr>
        </p:nvSpPr>
        <p:spPr>
          <a:xfrm>
            <a:off x="8137525" y="6937587"/>
            <a:ext cx="1229360" cy="31305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137525" y="7290225"/>
            <a:ext cx="1229360" cy="413808"/>
          </a:xfrm>
          <a:prstGeom prst="rect">
            <a:avLst/>
          </a:prstGeom>
          <a:noFill/>
          <a:ln>
            <a:noFill/>
          </a:ln>
        </p:spPr>
        <p:txBody>
          <a:bodyPr anchorCtr="0" anchor="ctr" bIns="0" lIns="0" spcFirstLastPara="1" rIns="0" wrap="square" tIns="0">
            <a:noAutofit/>
          </a:bodyPr>
          <a:lstStyle>
            <a:lvl1pPr indent="0" lvl="0" marL="0" algn="r">
              <a:spcBef>
                <a:spcPts val="0"/>
              </a:spcBef>
              <a:buNone/>
              <a:defRPr b="0" i="0" sz="1320" u="none" cap="none" strike="noStrike">
                <a:solidFill>
                  <a:srgbClr val="888888"/>
                </a:solidFill>
                <a:latin typeface="Calibri"/>
                <a:ea typeface="Calibri"/>
                <a:cs typeface="Calibri"/>
                <a:sym typeface="Calibri"/>
              </a:defRPr>
            </a:lvl1pPr>
            <a:lvl2pPr indent="0" lvl="1" marL="0" algn="r">
              <a:spcBef>
                <a:spcPts val="0"/>
              </a:spcBef>
              <a:buNone/>
              <a:defRPr b="0" i="0" sz="1320" u="none" cap="none" strike="noStrike">
                <a:solidFill>
                  <a:srgbClr val="888888"/>
                </a:solidFill>
                <a:latin typeface="Calibri"/>
                <a:ea typeface="Calibri"/>
                <a:cs typeface="Calibri"/>
                <a:sym typeface="Calibri"/>
              </a:defRPr>
            </a:lvl2pPr>
            <a:lvl3pPr indent="0" lvl="2" marL="0" algn="r">
              <a:spcBef>
                <a:spcPts val="0"/>
              </a:spcBef>
              <a:buNone/>
              <a:defRPr b="0" i="0" sz="1320" u="none" cap="none" strike="noStrike">
                <a:solidFill>
                  <a:srgbClr val="888888"/>
                </a:solidFill>
                <a:latin typeface="Calibri"/>
                <a:ea typeface="Calibri"/>
                <a:cs typeface="Calibri"/>
                <a:sym typeface="Calibri"/>
              </a:defRPr>
            </a:lvl3pPr>
            <a:lvl4pPr indent="0" lvl="3" marL="0" algn="r">
              <a:spcBef>
                <a:spcPts val="0"/>
              </a:spcBef>
              <a:buNone/>
              <a:defRPr b="0" i="0" sz="1320" u="none" cap="none" strike="noStrike">
                <a:solidFill>
                  <a:srgbClr val="888888"/>
                </a:solidFill>
                <a:latin typeface="Calibri"/>
                <a:ea typeface="Calibri"/>
                <a:cs typeface="Calibri"/>
                <a:sym typeface="Calibri"/>
              </a:defRPr>
            </a:lvl4pPr>
            <a:lvl5pPr indent="0" lvl="4" marL="0" algn="r">
              <a:spcBef>
                <a:spcPts val="0"/>
              </a:spcBef>
              <a:buNone/>
              <a:defRPr b="0" i="0" sz="1320" u="none" cap="none" strike="noStrike">
                <a:solidFill>
                  <a:srgbClr val="888888"/>
                </a:solidFill>
                <a:latin typeface="Calibri"/>
                <a:ea typeface="Calibri"/>
                <a:cs typeface="Calibri"/>
                <a:sym typeface="Calibri"/>
              </a:defRPr>
            </a:lvl5pPr>
            <a:lvl6pPr indent="0" lvl="5" marL="0" algn="r">
              <a:spcBef>
                <a:spcPts val="0"/>
              </a:spcBef>
              <a:buNone/>
              <a:defRPr b="0" i="0" sz="1320" u="none" cap="none" strike="noStrike">
                <a:solidFill>
                  <a:srgbClr val="888888"/>
                </a:solidFill>
                <a:latin typeface="Calibri"/>
                <a:ea typeface="Calibri"/>
                <a:cs typeface="Calibri"/>
                <a:sym typeface="Calibri"/>
              </a:defRPr>
            </a:lvl6pPr>
            <a:lvl7pPr indent="0" lvl="6" marL="0" algn="r">
              <a:spcBef>
                <a:spcPts val="0"/>
              </a:spcBef>
              <a:buNone/>
              <a:defRPr b="0" i="0" sz="1320" u="none" cap="none" strike="noStrike">
                <a:solidFill>
                  <a:srgbClr val="888888"/>
                </a:solidFill>
                <a:latin typeface="Calibri"/>
                <a:ea typeface="Calibri"/>
                <a:cs typeface="Calibri"/>
                <a:sym typeface="Calibri"/>
              </a:defRPr>
            </a:lvl7pPr>
            <a:lvl8pPr indent="0" lvl="7" marL="0" algn="r">
              <a:spcBef>
                <a:spcPts val="0"/>
              </a:spcBef>
              <a:buNone/>
              <a:defRPr b="0" i="0" sz="1320" u="none" cap="none" strike="noStrike">
                <a:solidFill>
                  <a:srgbClr val="888888"/>
                </a:solidFill>
                <a:latin typeface="Calibri"/>
                <a:ea typeface="Calibri"/>
                <a:cs typeface="Calibri"/>
                <a:sym typeface="Calibri"/>
              </a:defRPr>
            </a:lvl8pPr>
            <a:lvl9pPr indent="0" lvl="8" marL="0" algn="r">
              <a:spcBef>
                <a:spcPts val="0"/>
              </a:spcBef>
              <a:buNone/>
              <a:defRPr b="0" i="0" sz="1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686277" y="1387162"/>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Times New Roman"/>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86277" y="4899133"/>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sz="2640">
                <a:solidFill>
                  <a:schemeClr val="dk1"/>
                </a:solidFill>
              </a:defRPr>
            </a:lvl1pPr>
            <a:lvl2pPr indent="-228600" lvl="1" marL="914400" algn="l">
              <a:lnSpc>
                <a:spcPct val="90000"/>
              </a:lnSpc>
              <a:spcBef>
                <a:spcPts val="550"/>
              </a:spcBef>
              <a:spcAft>
                <a:spcPts val="0"/>
              </a:spcAft>
              <a:buClr>
                <a:srgbClr val="888888"/>
              </a:buClr>
              <a:buSzPts val="2200"/>
              <a:buNone/>
              <a:defRPr sz="2200">
                <a:solidFill>
                  <a:srgbClr val="888888"/>
                </a:solidFill>
              </a:defRPr>
            </a:lvl2pPr>
            <a:lvl3pPr indent="-228600" lvl="2" marL="1371600" algn="l">
              <a:lnSpc>
                <a:spcPct val="90000"/>
              </a:lnSpc>
              <a:spcBef>
                <a:spcPts val="550"/>
              </a:spcBef>
              <a:spcAft>
                <a:spcPts val="0"/>
              </a:spcAft>
              <a:buClr>
                <a:srgbClr val="888888"/>
              </a:buClr>
              <a:buSzPts val="1980"/>
              <a:buNone/>
              <a:defRPr sz="1979">
                <a:solidFill>
                  <a:srgbClr val="888888"/>
                </a:solidFill>
              </a:defRPr>
            </a:lvl3pPr>
            <a:lvl4pPr indent="-228600" lvl="3" marL="1828800" algn="l">
              <a:lnSpc>
                <a:spcPct val="90000"/>
              </a:lnSpc>
              <a:spcBef>
                <a:spcPts val="550"/>
              </a:spcBef>
              <a:spcAft>
                <a:spcPts val="0"/>
              </a:spcAft>
              <a:buClr>
                <a:srgbClr val="888888"/>
              </a:buClr>
              <a:buSzPts val="1760"/>
              <a:buNone/>
              <a:defRPr sz="1760">
                <a:solidFill>
                  <a:srgbClr val="888888"/>
                </a:solidFill>
              </a:defRPr>
            </a:lvl4pPr>
            <a:lvl5pPr indent="-228600" lvl="4" marL="2286000" algn="l">
              <a:lnSpc>
                <a:spcPct val="90000"/>
              </a:lnSpc>
              <a:spcBef>
                <a:spcPts val="550"/>
              </a:spcBef>
              <a:spcAft>
                <a:spcPts val="0"/>
              </a:spcAft>
              <a:buClr>
                <a:srgbClr val="888888"/>
              </a:buClr>
              <a:buSzPts val="1760"/>
              <a:buNone/>
              <a:defRPr sz="1760">
                <a:solidFill>
                  <a:srgbClr val="888888"/>
                </a:solidFill>
              </a:defRPr>
            </a:lvl5pPr>
            <a:lvl6pPr indent="-228600" lvl="5" marL="2743200" algn="l">
              <a:lnSpc>
                <a:spcPct val="90000"/>
              </a:lnSpc>
              <a:spcBef>
                <a:spcPts val="550"/>
              </a:spcBef>
              <a:spcAft>
                <a:spcPts val="0"/>
              </a:spcAft>
              <a:buClr>
                <a:srgbClr val="888888"/>
              </a:buClr>
              <a:buSzPts val="1760"/>
              <a:buNone/>
              <a:defRPr sz="1760">
                <a:solidFill>
                  <a:srgbClr val="888888"/>
                </a:solidFill>
              </a:defRPr>
            </a:lvl6pPr>
            <a:lvl7pPr indent="-228600" lvl="6" marL="3200400" algn="l">
              <a:lnSpc>
                <a:spcPct val="90000"/>
              </a:lnSpc>
              <a:spcBef>
                <a:spcPts val="550"/>
              </a:spcBef>
              <a:spcAft>
                <a:spcPts val="0"/>
              </a:spcAft>
              <a:buClr>
                <a:srgbClr val="888888"/>
              </a:buClr>
              <a:buSzPts val="1760"/>
              <a:buNone/>
              <a:defRPr sz="1760">
                <a:solidFill>
                  <a:srgbClr val="888888"/>
                </a:solidFill>
              </a:defRPr>
            </a:lvl7pPr>
            <a:lvl8pPr indent="-228600" lvl="7" marL="3657600" algn="l">
              <a:lnSpc>
                <a:spcPct val="90000"/>
              </a:lnSpc>
              <a:spcBef>
                <a:spcPts val="550"/>
              </a:spcBef>
              <a:spcAft>
                <a:spcPts val="0"/>
              </a:spcAft>
              <a:buClr>
                <a:srgbClr val="888888"/>
              </a:buClr>
              <a:buSzPts val="1760"/>
              <a:buNone/>
              <a:defRPr sz="1760">
                <a:solidFill>
                  <a:srgbClr val="888888"/>
                </a:solidFill>
              </a:defRPr>
            </a:lvl8pPr>
            <a:lvl9pPr indent="-228600" lvl="8" marL="4114800" algn="l">
              <a:lnSpc>
                <a:spcPct val="90000"/>
              </a:lnSpc>
              <a:spcBef>
                <a:spcPts val="550"/>
              </a:spcBef>
              <a:spcAft>
                <a:spcPts val="0"/>
              </a:spcAft>
              <a:buClr>
                <a:srgbClr val="888888"/>
              </a:buClr>
              <a:buSzPts val="1760"/>
              <a:buNone/>
              <a:defRPr sz="1760">
                <a:solidFill>
                  <a:srgbClr val="888888"/>
                </a:solidFill>
              </a:defRPr>
            </a:lvl9pPr>
          </a:lstStyle>
          <a:p/>
        </p:txBody>
      </p:sp>
      <p:sp>
        <p:nvSpPr>
          <p:cNvPr id="35" name="Google Shape;35;p5"/>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69151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1" name="Google Shape;41;p6"/>
          <p:cNvSpPr txBox="1"/>
          <p:nvPr>
            <p:ph idx="2" type="body"/>
          </p:nvPr>
        </p:nvSpPr>
        <p:spPr>
          <a:xfrm>
            <a:off x="5092065" y="1845945"/>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2" name="Google Shape;42;p6"/>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69282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48" name="Google Shape;48;p7"/>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9" name="Google Shape;49;p7"/>
          <p:cNvSpPr txBox="1"/>
          <p:nvPr>
            <p:ph idx="3" type="body"/>
          </p:nvPr>
        </p:nvSpPr>
        <p:spPr>
          <a:xfrm>
            <a:off x="5092066"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50" name="Google Shape;50;p7"/>
          <p:cNvSpPr txBox="1"/>
          <p:nvPr>
            <p:ph idx="4" type="body"/>
          </p:nvPr>
        </p:nvSpPr>
        <p:spPr>
          <a:xfrm>
            <a:off x="5092066"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51" name="Google Shape;51;p7"/>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237490" y="2018666"/>
            <a:ext cx="2982595" cy="48109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2F2F2"/>
              </a:buClr>
              <a:buSzPts val="4840"/>
              <a:buFont typeface="Times New Roman"/>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0"/>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40"/>
              <a:buFont typeface="Times New Roman"/>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91515" y="176320"/>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40"/>
              <a:buFont typeface="Times New Roman"/>
              <a:buNone/>
              <a:defRPr b="0" i="0" sz="484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91515" y="1842347"/>
            <a:ext cx="8675370" cy="5055659"/>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100"/>
              </a:spcBef>
              <a:spcAft>
                <a:spcPts val="0"/>
              </a:spcAft>
              <a:buClr>
                <a:schemeClr val="dk1"/>
              </a:buClr>
              <a:buSzPts val="3080"/>
              <a:buFont typeface="Arial"/>
              <a:buChar char="•"/>
              <a:defRPr b="0" i="0" sz="3080" u="none" cap="none" strike="noStrike">
                <a:solidFill>
                  <a:schemeClr val="dk1"/>
                </a:solidFill>
                <a:latin typeface="Times New Roman"/>
                <a:ea typeface="Times New Roman"/>
                <a:cs typeface="Times New Roman"/>
                <a:sym typeface="Times New Roman"/>
              </a:defRPr>
            </a:lvl1pPr>
            <a:lvl2pPr indent="-396240" lvl="1" marL="914400" marR="0" rtl="0" algn="l">
              <a:lnSpc>
                <a:spcPct val="90000"/>
              </a:lnSpc>
              <a:spcBef>
                <a:spcPts val="550"/>
              </a:spcBef>
              <a:spcAft>
                <a:spcPts val="0"/>
              </a:spcAft>
              <a:buClr>
                <a:schemeClr val="dk1"/>
              </a:buClr>
              <a:buSzPts val="2640"/>
              <a:buFont typeface="Arial"/>
              <a:buChar char="•"/>
              <a:defRPr b="0" i="0" sz="2640" u="none" cap="none" strike="noStrike">
                <a:solidFill>
                  <a:schemeClr val="dk1"/>
                </a:solidFill>
                <a:latin typeface="Times New Roman"/>
                <a:ea typeface="Times New Roman"/>
                <a:cs typeface="Times New Roman"/>
                <a:sym typeface="Times New Roman"/>
              </a:defRPr>
            </a:lvl2pPr>
            <a:lvl3pPr indent="-368300" lvl="2" marL="1371600" marR="0" rtl="0" algn="l">
              <a:lnSpc>
                <a:spcPct val="90000"/>
              </a:lnSpc>
              <a:spcBef>
                <a:spcPts val="550"/>
              </a:spcBef>
              <a:spcAft>
                <a:spcPts val="0"/>
              </a:spcAft>
              <a:buClr>
                <a:schemeClr val="dk1"/>
              </a:buClr>
              <a:buSzPts val="2200"/>
              <a:buFont typeface="Arial"/>
              <a:buChar char="•"/>
              <a:defRPr b="0" i="0" sz="2200" u="none" cap="none" strike="noStrike">
                <a:solidFill>
                  <a:schemeClr val="dk1"/>
                </a:solidFill>
                <a:latin typeface="Times New Roman"/>
                <a:ea typeface="Times New Roman"/>
                <a:cs typeface="Times New Roman"/>
                <a:sym typeface="Times New Roman"/>
              </a:defRPr>
            </a:lvl3pPr>
            <a:lvl4pPr indent="-354330" lvl="3" marL="1828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4pPr>
            <a:lvl5pPr indent="-354329" lvl="4" marL="22860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Times New Roman"/>
                <a:ea typeface="Times New Roman"/>
                <a:cs typeface="Times New Roman"/>
                <a:sym typeface="Times New Roman"/>
              </a:defRPr>
            </a:lvl5pPr>
            <a:lvl6pPr indent="-354329" lvl="5" marL="27432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6pPr>
            <a:lvl7pPr indent="-354329" lvl="6" marL="32004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7pPr>
            <a:lvl8pPr indent="-354329" lvl="7" marL="36576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8pPr>
            <a:lvl9pPr indent="-354329" lvl="8" marL="4114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137525" y="6937587"/>
            <a:ext cx="1229360" cy="31305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320" u="none" cap="none" strike="noStrike">
                <a:solidFill>
                  <a:srgbClr val="3F3F3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826635" y="7290224"/>
            <a:ext cx="3310890" cy="41380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32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320" u="none" cap="none" strike="noStrike">
                <a:solidFill>
                  <a:srgbClr val="595959"/>
                </a:solidFill>
                <a:latin typeface="Calibri"/>
                <a:ea typeface="Calibri"/>
                <a:cs typeface="Calibri"/>
                <a:sym typeface="Calibri"/>
              </a:defRPr>
            </a:lvl1pPr>
            <a:lvl2pPr indent="0" lvl="1" marL="0" marR="0" rtl="0" algn="r">
              <a:spcBef>
                <a:spcPts val="0"/>
              </a:spcBef>
              <a:buNone/>
              <a:defRPr b="0" i="0" sz="1320" u="none" cap="none" strike="noStrike">
                <a:solidFill>
                  <a:srgbClr val="595959"/>
                </a:solidFill>
                <a:latin typeface="Calibri"/>
                <a:ea typeface="Calibri"/>
                <a:cs typeface="Calibri"/>
                <a:sym typeface="Calibri"/>
              </a:defRPr>
            </a:lvl2pPr>
            <a:lvl3pPr indent="0" lvl="2" marL="0" marR="0" rtl="0" algn="r">
              <a:spcBef>
                <a:spcPts val="0"/>
              </a:spcBef>
              <a:buNone/>
              <a:defRPr b="0" i="0" sz="1320" u="none" cap="none" strike="noStrike">
                <a:solidFill>
                  <a:srgbClr val="595959"/>
                </a:solidFill>
                <a:latin typeface="Calibri"/>
                <a:ea typeface="Calibri"/>
                <a:cs typeface="Calibri"/>
                <a:sym typeface="Calibri"/>
              </a:defRPr>
            </a:lvl3pPr>
            <a:lvl4pPr indent="0" lvl="3" marL="0" marR="0" rtl="0" algn="r">
              <a:spcBef>
                <a:spcPts val="0"/>
              </a:spcBef>
              <a:buNone/>
              <a:defRPr b="0" i="0" sz="1320" u="none" cap="none" strike="noStrike">
                <a:solidFill>
                  <a:srgbClr val="595959"/>
                </a:solidFill>
                <a:latin typeface="Calibri"/>
                <a:ea typeface="Calibri"/>
                <a:cs typeface="Calibri"/>
                <a:sym typeface="Calibri"/>
              </a:defRPr>
            </a:lvl4pPr>
            <a:lvl5pPr indent="0" lvl="4" marL="0" marR="0" rtl="0" algn="r">
              <a:spcBef>
                <a:spcPts val="0"/>
              </a:spcBef>
              <a:buNone/>
              <a:defRPr b="0" i="0" sz="1320" u="none" cap="none" strike="noStrike">
                <a:solidFill>
                  <a:srgbClr val="595959"/>
                </a:solidFill>
                <a:latin typeface="Calibri"/>
                <a:ea typeface="Calibri"/>
                <a:cs typeface="Calibri"/>
                <a:sym typeface="Calibri"/>
              </a:defRPr>
            </a:lvl5pPr>
            <a:lvl6pPr indent="0" lvl="5" marL="0" marR="0" rtl="0" algn="r">
              <a:spcBef>
                <a:spcPts val="0"/>
              </a:spcBef>
              <a:buNone/>
              <a:defRPr b="0" i="0" sz="1320" u="none" cap="none" strike="noStrike">
                <a:solidFill>
                  <a:srgbClr val="595959"/>
                </a:solidFill>
                <a:latin typeface="Calibri"/>
                <a:ea typeface="Calibri"/>
                <a:cs typeface="Calibri"/>
                <a:sym typeface="Calibri"/>
              </a:defRPr>
            </a:lvl6pPr>
            <a:lvl7pPr indent="0" lvl="6" marL="0" marR="0" rtl="0" algn="r">
              <a:spcBef>
                <a:spcPts val="0"/>
              </a:spcBef>
              <a:buNone/>
              <a:defRPr b="0" i="0" sz="1320" u="none" cap="none" strike="noStrike">
                <a:solidFill>
                  <a:srgbClr val="595959"/>
                </a:solidFill>
                <a:latin typeface="Calibri"/>
                <a:ea typeface="Calibri"/>
                <a:cs typeface="Calibri"/>
                <a:sym typeface="Calibri"/>
              </a:defRPr>
            </a:lvl7pPr>
            <a:lvl8pPr indent="0" lvl="7" marL="0" marR="0" rtl="0" algn="r">
              <a:spcBef>
                <a:spcPts val="0"/>
              </a:spcBef>
              <a:buNone/>
              <a:defRPr b="0" i="0" sz="1320" u="none" cap="none" strike="noStrike">
                <a:solidFill>
                  <a:srgbClr val="595959"/>
                </a:solidFill>
                <a:latin typeface="Calibri"/>
                <a:ea typeface="Calibri"/>
                <a:cs typeface="Calibri"/>
                <a:sym typeface="Calibri"/>
              </a:defRPr>
            </a:lvl8pPr>
            <a:lvl9pPr indent="0" lvl="8" marL="0" marR="0" rtl="0" algn="r">
              <a:spcBef>
                <a:spcPts val="0"/>
              </a:spcBef>
              <a:buNone/>
              <a:defRPr b="0" i="0" sz="132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nhtt@it-hut.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omments" Target="../comments/commen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1905000" y="1252731"/>
            <a:ext cx="7315199" cy="3427178"/>
          </a:xfrm>
          <a:prstGeom prst="rect">
            <a:avLst/>
          </a:prstGeom>
          <a:noFill/>
          <a:ln>
            <a:noFill/>
          </a:ln>
        </p:spPr>
        <p:txBody>
          <a:bodyPr anchorCtr="0" anchor="b" bIns="45700" lIns="91425" spcFirstLastPara="1" rIns="91425" wrap="square" tIns="45700">
            <a:normAutofit/>
          </a:bodyPr>
          <a:lstStyle/>
          <a:p>
            <a:pPr indent="0" lvl="0" marL="12700" marR="0" rtl="0" algn="l">
              <a:lnSpc>
                <a:spcPct val="80000"/>
              </a:lnSpc>
              <a:spcBef>
                <a:spcPts val="0"/>
              </a:spcBef>
              <a:spcAft>
                <a:spcPts val="0"/>
              </a:spcAft>
              <a:buNone/>
            </a:pPr>
            <a:r>
              <a:rPr b="1" i="0" lang="en-US" sz="4700" u="none" cap="none" strike="noStrike">
                <a:solidFill>
                  <a:schemeClr val="lt1"/>
                </a:solidFill>
                <a:latin typeface="Calibri"/>
                <a:ea typeface="Calibri"/>
                <a:cs typeface="Calibri"/>
                <a:sym typeface="Calibri"/>
              </a:rPr>
              <a:t>NGÔN NGỮ LẬP TRÌNH C</a:t>
            </a:r>
            <a:endParaRPr/>
          </a:p>
        </p:txBody>
      </p:sp>
      <p:sp>
        <p:nvSpPr>
          <p:cNvPr id="112" name="Google Shape;112;p18"/>
          <p:cNvSpPr txBox="1"/>
          <p:nvPr/>
        </p:nvSpPr>
        <p:spPr>
          <a:xfrm>
            <a:off x="3951646" y="4800600"/>
            <a:ext cx="5293362" cy="2021066"/>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t/>
            </a:r>
            <a:endParaRPr b="0" i="0" sz="3200" u="sng" cap="none" strike="noStrike">
              <a:solidFill>
                <a:schemeClr val="hlink"/>
              </a:solidFill>
              <a:latin typeface="Arial"/>
              <a:ea typeface="Arial"/>
              <a:cs typeface="Arial"/>
              <a:sym typeface="Arial"/>
              <a:hlinkClick r:id="rId3"/>
            </a:endParaRPr>
          </a:p>
          <a:p>
            <a:pPr indent="0" lvl="0" marL="12700" marR="0" rtl="0" algn="l">
              <a:spcBef>
                <a:spcPts val="100"/>
              </a:spcBef>
              <a:spcAft>
                <a:spcPts val="0"/>
              </a:spcAft>
              <a:buNone/>
            </a:pPr>
            <a:r>
              <a:rPr b="0" i="0" lang="en-US" sz="3200" u="none" cap="none" strike="noStrike">
                <a:solidFill>
                  <a:schemeClr val="lt1"/>
                </a:solidFill>
                <a:latin typeface="Arial"/>
                <a:ea typeface="Arial"/>
                <a:cs typeface="Arial"/>
                <a:sym typeface="Arial"/>
              </a:rPr>
              <a:t>TS. Đỗ Quốc Huy</a:t>
            </a:r>
            <a:endParaRPr/>
          </a:p>
          <a:p>
            <a:pPr indent="0" lvl="0" marL="12700" marR="0" rtl="0" algn="l">
              <a:spcBef>
                <a:spcPts val="100"/>
              </a:spcBef>
              <a:spcAft>
                <a:spcPts val="0"/>
              </a:spcAft>
              <a:buNone/>
            </a:pPr>
            <a:r>
              <a:rPr b="0" i="0" lang="en-US" sz="3200" u="none" cap="none" strike="noStrike">
                <a:solidFill>
                  <a:schemeClr val="lt1"/>
                </a:solidFill>
                <a:latin typeface="Arial"/>
                <a:ea typeface="Arial"/>
                <a:cs typeface="Arial"/>
                <a:sym typeface="Arial"/>
              </a:rPr>
              <a:t>Bộ môn Khoa Học Máy Tính</a:t>
            </a:r>
            <a:endParaRPr b="0" i="0" sz="3200" u="none" cap="none" strike="noStrike">
              <a:solidFill>
                <a:schemeClr val="lt1"/>
              </a:solidFill>
              <a:latin typeface="Arial"/>
              <a:ea typeface="Arial"/>
              <a:cs typeface="Arial"/>
              <a:sym typeface="Arial"/>
            </a:endParaRPr>
          </a:p>
          <a:p>
            <a:pPr indent="0" lvl="0" marL="12700" marR="0" rtl="0" algn="l">
              <a:spcBef>
                <a:spcPts val="100"/>
              </a:spcBef>
              <a:spcAft>
                <a:spcPts val="0"/>
              </a:spcAft>
              <a:buNone/>
            </a:pPr>
            <a:r>
              <a:rPr b="0" i="0" lang="en-US" sz="3200" u="none" cap="none" strike="noStrike">
                <a:solidFill>
                  <a:schemeClr val="lt1"/>
                </a:solidFill>
                <a:latin typeface="Arial"/>
                <a:ea typeface="Arial"/>
                <a:cs typeface="Arial"/>
                <a:sym typeface="Arial"/>
              </a:rPr>
              <a:t>huydq@soict.hust.edu.vn</a:t>
            </a:r>
            <a:endParaRPr b="0" i="0" sz="3200" u="none" cap="none" strike="noStrike">
              <a:solidFill>
                <a:schemeClr val="lt1"/>
              </a:solidFill>
              <a:latin typeface="Arial"/>
              <a:ea typeface="Arial"/>
              <a:cs typeface="Arial"/>
              <a:sym typeface="Arial"/>
            </a:endParaRPr>
          </a:p>
        </p:txBody>
      </p:sp>
      <p:sp>
        <p:nvSpPr>
          <p:cNvPr id="113" name="Google Shape;113;p18"/>
          <p:cNvSpPr txBox="1"/>
          <p:nvPr>
            <p:ph idx="12" type="sldNum"/>
          </p:nvPr>
        </p:nvSpPr>
        <p:spPr>
          <a:xfrm>
            <a:off x="8137525" y="7290225"/>
            <a:ext cx="122936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18"/>
          <p:cNvSpPr txBox="1"/>
          <p:nvPr/>
        </p:nvSpPr>
        <p:spPr>
          <a:xfrm>
            <a:off x="3657600" y="3657600"/>
            <a:ext cx="2743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Click to add text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27"/>
          <p:cNvSpPr txBox="1"/>
          <p:nvPr>
            <p:ph type="title"/>
          </p:nvPr>
        </p:nvSpPr>
        <p:spPr>
          <a:xfrm>
            <a:off x="4243387" y="25480"/>
            <a:ext cx="1571625"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a:t>
            </a:r>
            <a:endParaRPr/>
          </a:p>
        </p:txBody>
      </p:sp>
      <p:sp>
        <p:nvSpPr>
          <p:cNvPr id="198" name="Google Shape;198;p27"/>
          <p:cNvSpPr/>
          <p:nvPr/>
        </p:nvSpPr>
        <p:spPr>
          <a:xfrm>
            <a:off x="335280" y="1203960"/>
            <a:ext cx="9387840" cy="7543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0033CC"/>
              </a:buClr>
              <a:buSzPts val="3520"/>
              <a:buFont typeface="Arial"/>
              <a:buNone/>
            </a:pPr>
            <a:r>
              <a:rPr b="0" i="0" lang="en-US" sz="3520" u="none" cap="none" strike="noStrike">
                <a:solidFill>
                  <a:srgbClr val="0033CC"/>
                </a:solidFill>
                <a:latin typeface="Arial"/>
                <a:ea typeface="Arial"/>
                <a:cs typeface="Arial"/>
                <a:sym typeface="Arial"/>
              </a:rPr>
              <a:t>	int A[10];//</a:t>
            </a:r>
            <a:r>
              <a:rPr b="0" i="0" lang="en-US" sz="3080" u="none" cap="none" strike="noStrike">
                <a:solidFill>
                  <a:srgbClr val="996600"/>
                </a:solidFill>
                <a:latin typeface="Arial"/>
                <a:ea typeface="Arial"/>
                <a:cs typeface="Arial"/>
                <a:sym typeface="Arial"/>
              </a:rPr>
              <a:t>Mảng A gồm 10 phần tử nguyên</a:t>
            </a:r>
            <a:endParaRPr b="0" i="0" sz="3080" u="none" cap="none" strike="noStrike">
              <a:solidFill>
                <a:srgbClr val="0033CC"/>
              </a:solidFill>
              <a:latin typeface="Arial"/>
              <a:ea typeface="Arial"/>
              <a:cs typeface="Arial"/>
              <a:sym typeface="Arial"/>
            </a:endParaRPr>
          </a:p>
        </p:txBody>
      </p:sp>
      <p:graphicFrame>
        <p:nvGraphicFramePr>
          <p:cNvPr id="199" name="Google Shape;199;p27"/>
          <p:cNvGraphicFramePr/>
          <p:nvPr/>
        </p:nvGraphicFramePr>
        <p:xfrm>
          <a:off x="1823085" y="2042160"/>
          <a:ext cx="3000000" cy="3000000"/>
        </p:xfrm>
        <a:graphic>
          <a:graphicData uri="http://schemas.openxmlformats.org/drawingml/2006/table">
            <a:tbl>
              <a:tblPr>
                <a:noFill/>
                <a:tableStyleId>{5878C095-B32E-43EE-868A-FA213DE9EC5D}</a:tableStyleId>
              </a:tblPr>
              <a:tblGrid>
                <a:gridCol w="754375"/>
                <a:gridCol w="754375"/>
                <a:gridCol w="754375"/>
                <a:gridCol w="754375"/>
                <a:gridCol w="754375"/>
                <a:gridCol w="754375"/>
                <a:gridCol w="754375"/>
                <a:gridCol w="754375"/>
                <a:gridCol w="838200"/>
                <a:gridCol w="838200"/>
              </a:tblGrid>
              <a:tr h="754375">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A[0]</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A[1]</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A[2]</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A[3]</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A[4]</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A[5]</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A[6]</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A[7]</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A[8]</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A[9]</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bl>
          </a:graphicData>
        </a:graphic>
      </p:graphicFrame>
      <p:sp>
        <p:nvSpPr>
          <p:cNvPr id="200" name="Google Shape;200;p27"/>
          <p:cNvSpPr txBox="1"/>
          <p:nvPr/>
        </p:nvSpPr>
        <p:spPr>
          <a:xfrm>
            <a:off x="502920" y="2478723"/>
            <a:ext cx="754380" cy="6340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520"/>
              <a:buFont typeface="Arial"/>
              <a:buNone/>
            </a:pPr>
            <a:r>
              <a:rPr b="0" i="0" lang="en-US" sz="3520" u="none" cap="none" strike="noStrike">
                <a:solidFill>
                  <a:schemeClr val="accent2"/>
                </a:solidFill>
                <a:latin typeface="Arial"/>
                <a:ea typeface="Arial"/>
                <a:cs typeface="Arial"/>
                <a:sym typeface="Arial"/>
              </a:rPr>
              <a:t>A</a:t>
            </a:r>
            <a:endParaRPr/>
          </a:p>
        </p:txBody>
      </p:sp>
      <p:cxnSp>
        <p:nvCxnSpPr>
          <p:cNvPr id="201" name="Google Shape;201;p27"/>
          <p:cNvCxnSpPr/>
          <p:nvPr/>
        </p:nvCxnSpPr>
        <p:spPr>
          <a:xfrm flipH="1" rot="10800000">
            <a:off x="901065" y="2377500"/>
            <a:ext cx="921900" cy="251400"/>
          </a:xfrm>
          <a:prstGeom prst="bentConnector3">
            <a:avLst>
              <a:gd fmla="val -3755" name="adj1"/>
            </a:avLst>
          </a:prstGeom>
          <a:noFill/>
          <a:ln cap="flat" cmpd="sng" w="28575">
            <a:solidFill>
              <a:srgbClr val="262626"/>
            </a:solidFill>
            <a:prstDash val="solid"/>
            <a:miter lim="800000"/>
            <a:headEnd len="sm" w="sm" type="none"/>
            <a:tailEnd len="med" w="med" type="stealth"/>
          </a:ln>
        </p:spPr>
      </p:cxnSp>
      <p:grpSp>
        <p:nvGrpSpPr>
          <p:cNvPr id="202" name="Google Shape;202;p27"/>
          <p:cNvGrpSpPr/>
          <p:nvPr/>
        </p:nvGrpSpPr>
        <p:grpSpPr>
          <a:xfrm>
            <a:off x="1760220" y="2765108"/>
            <a:ext cx="838200" cy="1337628"/>
            <a:chOff x="1008" y="1518"/>
            <a:chExt cx="480" cy="766"/>
          </a:xfrm>
        </p:grpSpPr>
        <p:sp>
          <p:nvSpPr>
            <p:cNvPr id="203" name="Google Shape;203;p27"/>
            <p:cNvSpPr txBox="1"/>
            <p:nvPr/>
          </p:nvSpPr>
          <p:spPr>
            <a:xfrm>
              <a:off x="1008" y="1998"/>
              <a:ext cx="480" cy="2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640"/>
                <a:buFont typeface="Arial"/>
                <a:buNone/>
              </a:pPr>
              <a:r>
                <a:rPr b="0" i="0" lang="en-US" sz="2640" u="none" cap="none" strike="noStrike">
                  <a:solidFill>
                    <a:schemeClr val="accent2"/>
                  </a:solidFill>
                  <a:latin typeface="Arial"/>
                  <a:ea typeface="Arial"/>
                  <a:cs typeface="Arial"/>
                  <a:sym typeface="Arial"/>
                </a:rPr>
                <a:t>A[0]</a:t>
              </a:r>
              <a:endParaRPr/>
            </a:p>
          </p:txBody>
        </p:sp>
        <p:cxnSp>
          <p:nvCxnSpPr>
            <p:cNvPr id="204" name="Google Shape;204;p27"/>
            <p:cNvCxnSpPr/>
            <p:nvPr/>
          </p:nvCxnSpPr>
          <p:spPr>
            <a:xfrm rot="10800000">
              <a:off x="1248" y="1518"/>
              <a:ext cx="0" cy="480"/>
            </a:xfrm>
            <a:prstGeom prst="straightConnector1">
              <a:avLst/>
            </a:prstGeom>
            <a:noFill/>
            <a:ln cap="flat" cmpd="sng" w="9525">
              <a:solidFill>
                <a:schemeClr val="dk1"/>
              </a:solidFill>
              <a:prstDash val="solid"/>
              <a:round/>
              <a:headEnd len="med" w="med" type="none"/>
              <a:tailEnd len="med" w="med" type="triangle"/>
            </a:ln>
          </p:spPr>
        </p:cxnSp>
      </p:grpSp>
      <p:grpSp>
        <p:nvGrpSpPr>
          <p:cNvPr id="205" name="Google Shape;205;p27"/>
          <p:cNvGrpSpPr/>
          <p:nvPr/>
        </p:nvGrpSpPr>
        <p:grpSpPr>
          <a:xfrm>
            <a:off x="4777740" y="2796540"/>
            <a:ext cx="838200" cy="1337628"/>
            <a:chOff x="1008" y="1518"/>
            <a:chExt cx="480" cy="766"/>
          </a:xfrm>
        </p:grpSpPr>
        <p:sp>
          <p:nvSpPr>
            <p:cNvPr id="206" name="Google Shape;206;p27"/>
            <p:cNvSpPr txBox="1"/>
            <p:nvPr/>
          </p:nvSpPr>
          <p:spPr>
            <a:xfrm>
              <a:off x="1008" y="1998"/>
              <a:ext cx="480" cy="2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640"/>
                <a:buFont typeface="Arial"/>
                <a:buNone/>
              </a:pPr>
              <a:r>
                <a:rPr b="0" i="0" lang="en-US" sz="2640" u="none" cap="none" strike="noStrike">
                  <a:solidFill>
                    <a:schemeClr val="accent2"/>
                  </a:solidFill>
                  <a:latin typeface="Arial"/>
                  <a:ea typeface="Arial"/>
                  <a:cs typeface="Arial"/>
                  <a:sym typeface="Arial"/>
                </a:rPr>
                <a:t>A[4]</a:t>
              </a:r>
              <a:endParaRPr/>
            </a:p>
          </p:txBody>
        </p:sp>
        <p:cxnSp>
          <p:nvCxnSpPr>
            <p:cNvPr id="207" name="Google Shape;207;p27"/>
            <p:cNvCxnSpPr/>
            <p:nvPr/>
          </p:nvCxnSpPr>
          <p:spPr>
            <a:xfrm rot="10800000">
              <a:off x="1248" y="1518"/>
              <a:ext cx="0" cy="480"/>
            </a:xfrm>
            <a:prstGeom prst="straightConnector1">
              <a:avLst/>
            </a:prstGeom>
            <a:noFill/>
            <a:ln cap="flat" cmpd="sng" w="9525">
              <a:solidFill>
                <a:schemeClr val="dk1"/>
              </a:solidFill>
              <a:prstDash val="solid"/>
              <a:round/>
              <a:headEnd len="med" w="med" type="none"/>
              <a:tailEnd len="med" w="med" type="triangle"/>
            </a:ln>
          </p:spPr>
        </p:cxnSp>
      </p:grpSp>
      <p:grpSp>
        <p:nvGrpSpPr>
          <p:cNvPr id="208" name="Google Shape;208;p27"/>
          <p:cNvGrpSpPr/>
          <p:nvPr/>
        </p:nvGrpSpPr>
        <p:grpSpPr>
          <a:xfrm>
            <a:off x="8717280" y="2796540"/>
            <a:ext cx="838200" cy="1337628"/>
            <a:chOff x="1008" y="1518"/>
            <a:chExt cx="480" cy="766"/>
          </a:xfrm>
        </p:grpSpPr>
        <p:sp>
          <p:nvSpPr>
            <p:cNvPr id="209" name="Google Shape;209;p27"/>
            <p:cNvSpPr txBox="1"/>
            <p:nvPr/>
          </p:nvSpPr>
          <p:spPr>
            <a:xfrm>
              <a:off x="1008" y="1998"/>
              <a:ext cx="480" cy="2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640"/>
                <a:buFont typeface="Arial"/>
                <a:buNone/>
              </a:pPr>
              <a:r>
                <a:rPr b="0" i="0" lang="en-US" sz="2640" u="none" cap="none" strike="noStrike">
                  <a:solidFill>
                    <a:schemeClr val="accent2"/>
                  </a:solidFill>
                  <a:latin typeface="Arial"/>
                  <a:ea typeface="Arial"/>
                  <a:cs typeface="Arial"/>
                  <a:sym typeface="Arial"/>
                </a:rPr>
                <a:t>A[9]</a:t>
              </a:r>
              <a:endParaRPr/>
            </a:p>
          </p:txBody>
        </p:sp>
        <p:cxnSp>
          <p:nvCxnSpPr>
            <p:cNvPr id="210" name="Google Shape;210;p27"/>
            <p:cNvCxnSpPr/>
            <p:nvPr/>
          </p:nvCxnSpPr>
          <p:spPr>
            <a:xfrm rot="10800000">
              <a:off x="1248" y="1518"/>
              <a:ext cx="0" cy="480"/>
            </a:xfrm>
            <a:prstGeom prst="straightConnector1">
              <a:avLst/>
            </a:prstGeom>
            <a:noFill/>
            <a:ln cap="flat" cmpd="sng" w="9525">
              <a:solidFill>
                <a:schemeClr val="dk1"/>
              </a:solidFill>
              <a:prstDash val="solid"/>
              <a:round/>
              <a:headEnd len="med" w="med" type="none"/>
              <a:tailEnd len="med" w="med" type="triangle"/>
            </a:ln>
          </p:spPr>
        </p:cxnSp>
      </p:grpSp>
      <p:sp>
        <p:nvSpPr>
          <p:cNvPr id="211" name="Google Shape;211;p27"/>
          <p:cNvSpPr txBox="1"/>
          <p:nvPr/>
        </p:nvSpPr>
        <p:spPr>
          <a:xfrm>
            <a:off x="670560" y="4389120"/>
            <a:ext cx="8801100" cy="2272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080"/>
              <a:buFont typeface="Arial"/>
              <a:buNone/>
            </a:pPr>
            <a:r>
              <a:rPr b="0" i="0" lang="en-US" sz="3080" u="none" cap="none" strike="noStrike">
                <a:solidFill>
                  <a:schemeClr val="accent2"/>
                </a:solidFill>
                <a:latin typeface="Arial"/>
                <a:ea typeface="Arial"/>
                <a:cs typeface="Arial"/>
                <a:sym typeface="Arial"/>
              </a:rPr>
              <a:t>A[0] = 7;</a:t>
            </a:r>
            <a:endParaRPr/>
          </a:p>
          <a:p>
            <a:pPr indent="0" lvl="0" marL="0" marR="0" rtl="0" algn="l">
              <a:spcBef>
                <a:spcPts val="616"/>
              </a:spcBef>
              <a:spcAft>
                <a:spcPts val="0"/>
              </a:spcAft>
              <a:buClr>
                <a:schemeClr val="accent2"/>
              </a:buClr>
              <a:buSzPts val="3080"/>
              <a:buFont typeface="Arial"/>
              <a:buNone/>
            </a:pPr>
            <a:r>
              <a:rPr b="0" i="0" lang="en-US" sz="3080" u="none" cap="none" strike="noStrike">
                <a:solidFill>
                  <a:schemeClr val="accent2"/>
                </a:solidFill>
                <a:latin typeface="Arial"/>
                <a:ea typeface="Arial"/>
                <a:cs typeface="Arial"/>
                <a:sym typeface="Arial"/>
              </a:rPr>
              <a:t>A[1] = 5;</a:t>
            </a:r>
            <a:endParaRPr/>
          </a:p>
          <a:p>
            <a:pPr indent="0" lvl="0" marL="0" marR="0" rtl="0" algn="l">
              <a:spcBef>
                <a:spcPts val="616"/>
              </a:spcBef>
              <a:spcAft>
                <a:spcPts val="0"/>
              </a:spcAft>
              <a:buClr>
                <a:schemeClr val="accent2"/>
              </a:buClr>
              <a:buSzPts val="3080"/>
              <a:buFont typeface="Arial"/>
              <a:buNone/>
            </a:pPr>
            <a:r>
              <a:rPr b="0" i="0" lang="en-US" sz="3080" u="none" cap="none" strike="noStrike">
                <a:solidFill>
                  <a:schemeClr val="accent2"/>
                </a:solidFill>
                <a:latin typeface="Arial"/>
                <a:ea typeface="Arial"/>
                <a:cs typeface="Arial"/>
                <a:sym typeface="Arial"/>
              </a:rPr>
              <a:t>A[4] = 7;</a:t>
            </a:r>
            <a:endParaRPr/>
          </a:p>
          <a:p>
            <a:pPr indent="0" lvl="0" marL="0" marR="0" rtl="0" algn="l">
              <a:spcBef>
                <a:spcPts val="616"/>
              </a:spcBef>
              <a:spcAft>
                <a:spcPts val="0"/>
              </a:spcAft>
              <a:buClr>
                <a:schemeClr val="accent2"/>
              </a:buClr>
              <a:buSzPts val="3080"/>
              <a:buFont typeface="Arial"/>
              <a:buNone/>
            </a:pPr>
            <a:r>
              <a:rPr b="0" i="0" lang="en-US" sz="3080" u="none" cap="none" strike="noStrike">
                <a:solidFill>
                  <a:schemeClr val="accent2"/>
                </a:solidFill>
                <a:latin typeface="Arial"/>
                <a:ea typeface="Arial"/>
                <a:cs typeface="Arial"/>
                <a:sym typeface="Arial"/>
              </a:rPr>
              <a:t>int N = A[1] + A[4]; → N = 12</a:t>
            </a:r>
            <a:endParaRPr b="0" i="0" sz="1979" u="none" cap="none" strike="noStrike">
              <a:solidFill>
                <a:schemeClr val="accent2"/>
              </a:solidFill>
              <a:latin typeface="Arial"/>
              <a:ea typeface="Arial"/>
              <a:cs typeface="Arial"/>
              <a:sym typeface="Arial"/>
            </a:endParaRPr>
          </a:p>
        </p:txBody>
      </p:sp>
      <p:sp>
        <p:nvSpPr>
          <p:cNvPr id="212" name="Google Shape;212;p27"/>
          <p:cNvSpPr txBox="1"/>
          <p:nvPr/>
        </p:nvSpPr>
        <p:spPr>
          <a:xfrm>
            <a:off x="4861560" y="212598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7</a:t>
            </a:r>
            <a:endParaRPr/>
          </a:p>
        </p:txBody>
      </p:sp>
      <p:sp>
        <p:nvSpPr>
          <p:cNvPr id="213" name="Google Shape;213;p27"/>
          <p:cNvSpPr txBox="1"/>
          <p:nvPr/>
        </p:nvSpPr>
        <p:spPr>
          <a:xfrm>
            <a:off x="1844040" y="212598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7</a:t>
            </a:r>
            <a:endParaRPr/>
          </a:p>
        </p:txBody>
      </p:sp>
      <p:sp>
        <p:nvSpPr>
          <p:cNvPr id="214" name="Google Shape;214;p27"/>
          <p:cNvSpPr txBox="1"/>
          <p:nvPr/>
        </p:nvSpPr>
        <p:spPr>
          <a:xfrm>
            <a:off x="2598420" y="212598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5</a:t>
            </a:r>
            <a:endParaRPr/>
          </a:p>
        </p:txBody>
      </p:sp>
      <p:sp>
        <p:nvSpPr>
          <p:cNvPr id="215" name="Google Shape;215;p27"/>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ppt_w</p:attrName>
                                        </p:attrNameLst>
                                      </p:cBhvr>
                                      <p:tavLst>
                                        <p:tav fmla="" tm="0">
                                          <p:val>
                                            <p:strVal val="0"/>
                                          </p:val>
                                        </p:tav>
                                        <p:tav fmla="" tm="100000">
                                          <p:val>
                                            <p:strVal val="#ppt_w"/>
                                          </p:val>
                                        </p:tav>
                                      </p:tavLst>
                                    </p:anim>
                                    <p:anim calcmode="lin" valueType="num">
                                      <p:cBhvr additive="base">
                                        <p:cTn dur="500"/>
                                        <p:tgtEl>
                                          <p:spTgt spid="20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5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500"/>
                                        <p:tgtEl>
                                          <p:spTgt spid="21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28"/>
          <p:cNvSpPr txBox="1"/>
          <p:nvPr>
            <p:ph type="title"/>
          </p:nvPr>
        </p:nvSpPr>
        <p:spPr>
          <a:xfrm>
            <a:off x="3771900" y="155930"/>
            <a:ext cx="1638300" cy="9402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a:t>
            </a:r>
            <a:endParaRPr/>
          </a:p>
        </p:txBody>
      </p:sp>
      <p:sp>
        <p:nvSpPr>
          <p:cNvPr id="223" name="Google Shape;223;p28"/>
          <p:cNvSpPr/>
          <p:nvPr/>
        </p:nvSpPr>
        <p:spPr>
          <a:xfrm>
            <a:off x="251460" y="1203960"/>
            <a:ext cx="9387840" cy="1257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0033CC"/>
              </a:buClr>
              <a:buSzPts val="3520"/>
              <a:buFont typeface="Arial"/>
              <a:buNone/>
            </a:pPr>
            <a:r>
              <a:rPr b="0" i="0" lang="en-US" sz="3520" u="none" cap="none" strike="noStrike">
                <a:solidFill>
                  <a:srgbClr val="0033CC"/>
                </a:solidFill>
                <a:latin typeface="Arial"/>
                <a:ea typeface="Arial"/>
                <a:cs typeface="Arial"/>
                <a:sym typeface="Arial"/>
              </a:rPr>
              <a:t>	int A[10];</a:t>
            </a:r>
            <a:endParaRPr/>
          </a:p>
          <a:p>
            <a:pPr indent="-342900" lvl="0" marL="342900" marR="0" rtl="0" algn="l">
              <a:lnSpc>
                <a:spcPct val="105000"/>
              </a:lnSpc>
              <a:spcBef>
                <a:spcPts val="352"/>
              </a:spcBef>
              <a:spcAft>
                <a:spcPts val="0"/>
              </a:spcAft>
              <a:buClr>
                <a:srgbClr val="0033CC"/>
              </a:buClr>
              <a:buSzPts val="3520"/>
              <a:buFont typeface="Arial"/>
              <a:buNone/>
            </a:pPr>
            <a:r>
              <a:rPr b="0" i="0" lang="en-US" sz="3520" u="none" cap="none" strike="noStrike">
                <a:solidFill>
                  <a:srgbClr val="0033CC"/>
                </a:solidFill>
                <a:latin typeface="Arial"/>
                <a:ea typeface="Arial"/>
                <a:cs typeface="Arial"/>
                <a:sym typeface="Arial"/>
              </a:rPr>
              <a:t>	for(int i = 0; i &lt; 10; i++) A[i]= 2* i;</a:t>
            </a:r>
            <a:endParaRPr b="0" i="0" sz="3080" u="none" cap="none" strike="noStrike">
              <a:solidFill>
                <a:srgbClr val="0033CC"/>
              </a:solidFill>
              <a:latin typeface="Arial"/>
              <a:ea typeface="Arial"/>
              <a:cs typeface="Arial"/>
              <a:sym typeface="Arial"/>
            </a:endParaRPr>
          </a:p>
        </p:txBody>
      </p:sp>
      <p:graphicFrame>
        <p:nvGraphicFramePr>
          <p:cNvPr id="224" name="Google Shape;224;p28"/>
          <p:cNvGraphicFramePr/>
          <p:nvPr/>
        </p:nvGraphicFramePr>
        <p:xfrm>
          <a:off x="1257300" y="2712720"/>
          <a:ext cx="3000000" cy="3000000"/>
        </p:xfrm>
        <a:graphic>
          <a:graphicData uri="http://schemas.openxmlformats.org/drawingml/2006/table">
            <a:tbl>
              <a:tblPr>
                <a:noFill/>
                <a:tableStyleId>{5878C095-B32E-43EE-868A-FA213DE9EC5D}</a:tableStyleId>
              </a:tblPr>
              <a:tblGrid>
                <a:gridCol w="754375"/>
                <a:gridCol w="754375"/>
                <a:gridCol w="754375"/>
                <a:gridCol w="754375"/>
                <a:gridCol w="754375"/>
                <a:gridCol w="754375"/>
                <a:gridCol w="754375"/>
                <a:gridCol w="754375"/>
                <a:gridCol w="838200"/>
                <a:gridCol w="838200"/>
              </a:tblGrid>
              <a:tr h="754375">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bl>
          </a:graphicData>
        </a:graphic>
      </p:graphicFrame>
      <p:sp>
        <p:nvSpPr>
          <p:cNvPr id="225" name="Google Shape;225;p28"/>
          <p:cNvSpPr txBox="1"/>
          <p:nvPr/>
        </p:nvSpPr>
        <p:spPr>
          <a:xfrm>
            <a:off x="1257300" y="3818097"/>
            <a:ext cx="670560" cy="7017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i : </a:t>
            </a:r>
            <a:endParaRPr/>
          </a:p>
        </p:txBody>
      </p:sp>
      <p:sp>
        <p:nvSpPr>
          <p:cNvPr id="226" name="Google Shape;226;p28"/>
          <p:cNvSpPr txBox="1"/>
          <p:nvPr/>
        </p:nvSpPr>
        <p:spPr>
          <a:xfrm>
            <a:off x="5835968" y="2796540"/>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12</a:t>
            </a:r>
            <a:endParaRPr/>
          </a:p>
        </p:txBody>
      </p:sp>
      <p:sp>
        <p:nvSpPr>
          <p:cNvPr id="227" name="Google Shape;227;p28"/>
          <p:cNvSpPr txBox="1"/>
          <p:nvPr/>
        </p:nvSpPr>
        <p:spPr>
          <a:xfrm>
            <a:off x="2797493" y="279654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4</a:t>
            </a:r>
            <a:endParaRPr/>
          </a:p>
        </p:txBody>
      </p:sp>
      <p:sp>
        <p:nvSpPr>
          <p:cNvPr id="228" name="Google Shape;228;p28"/>
          <p:cNvSpPr txBox="1"/>
          <p:nvPr/>
        </p:nvSpPr>
        <p:spPr>
          <a:xfrm>
            <a:off x="4290537" y="279654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8</a:t>
            </a:r>
            <a:endParaRPr/>
          </a:p>
        </p:txBody>
      </p:sp>
      <p:sp>
        <p:nvSpPr>
          <p:cNvPr id="229" name="Google Shape;229;p28"/>
          <p:cNvSpPr txBox="1"/>
          <p:nvPr/>
        </p:nvSpPr>
        <p:spPr>
          <a:xfrm>
            <a:off x="1844040" y="3802381"/>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0</a:t>
            </a:r>
            <a:endParaRPr/>
          </a:p>
        </p:txBody>
      </p:sp>
      <p:sp>
        <p:nvSpPr>
          <p:cNvPr id="230" name="Google Shape;230;p28"/>
          <p:cNvSpPr txBox="1"/>
          <p:nvPr/>
        </p:nvSpPr>
        <p:spPr>
          <a:xfrm>
            <a:off x="1844040" y="3823336"/>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1</a:t>
            </a:r>
            <a:endParaRPr/>
          </a:p>
        </p:txBody>
      </p:sp>
      <p:sp>
        <p:nvSpPr>
          <p:cNvPr id="231" name="Google Shape;231;p28"/>
          <p:cNvSpPr txBox="1"/>
          <p:nvPr/>
        </p:nvSpPr>
        <p:spPr>
          <a:xfrm>
            <a:off x="1844040" y="3840798"/>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3</a:t>
            </a:r>
            <a:endParaRPr/>
          </a:p>
        </p:txBody>
      </p:sp>
      <p:sp>
        <p:nvSpPr>
          <p:cNvPr id="232" name="Google Shape;232;p28"/>
          <p:cNvSpPr txBox="1"/>
          <p:nvPr/>
        </p:nvSpPr>
        <p:spPr>
          <a:xfrm>
            <a:off x="1844040" y="3833813"/>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2</a:t>
            </a:r>
            <a:endParaRPr/>
          </a:p>
        </p:txBody>
      </p:sp>
      <p:sp>
        <p:nvSpPr>
          <p:cNvPr id="233" name="Google Shape;233;p28"/>
          <p:cNvSpPr txBox="1"/>
          <p:nvPr/>
        </p:nvSpPr>
        <p:spPr>
          <a:xfrm>
            <a:off x="1849279" y="3854768"/>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8</a:t>
            </a:r>
            <a:endParaRPr/>
          </a:p>
        </p:txBody>
      </p:sp>
      <p:sp>
        <p:nvSpPr>
          <p:cNvPr id="234" name="Google Shape;234;p28"/>
          <p:cNvSpPr txBox="1"/>
          <p:nvPr/>
        </p:nvSpPr>
        <p:spPr>
          <a:xfrm>
            <a:off x="1844040" y="3835560"/>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6</a:t>
            </a:r>
            <a:endParaRPr/>
          </a:p>
        </p:txBody>
      </p:sp>
      <p:sp>
        <p:nvSpPr>
          <p:cNvPr id="235" name="Google Shape;235;p28"/>
          <p:cNvSpPr txBox="1"/>
          <p:nvPr/>
        </p:nvSpPr>
        <p:spPr>
          <a:xfrm>
            <a:off x="1844040" y="3823336"/>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4</a:t>
            </a:r>
            <a:endParaRPr/>
          </a:p>
        </p:txBody>
      </p:sp>
      <p:sp>
        <p:nvSpPr>
          <p:cNvPr id="236" name="Google Shape;236;p28"/>
          <p:cNvSpPr txBox="1"/>
          <p:nvPr/>
        </p:nvSpPr>
        <p:spPr>
          <a:xfrm>
            <a:off x="1844040" y="3835560"/>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5</a:t>
            </a:r>
            <a:endParaRPr/>
          </a:p>
        </p:txBody>
      </p:sp>
      <p:sp>
        <p:nvSpPr>
          <p:cNvPr id="237" name="Google Shape;237;p28"/>
          <p:cNvSpPr txBox="1"/>
          <p:nvPr/>
        </p:nvSpPr>
        <p:spPr>
          <a:xfrm>
            <a:off x="1849279" y="3819843"/>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7</a:t>
            </a:r>
            <a:endParaRPr/>
          </a:p>
        </p:txBody>
      </p:sp>
      <p:sp>
        <p:nvSpPr>
          <p:cNvPr id="238" name="Google Shape;238;p28"/>
          <p:cNvSpPr txBox="1"/>
          <p:nvPr/>
        </p:nvSpPr>
        <p:spPr>
          <a:xfrm>
            <a:off x="1838802" y="3856515"/>
            <a:ext cx="58674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9</a:t>
            </a:r>
            <a:endParaRPr/>
          </a:p>
        </p:txBody>
      </p:sp>
      <p:sp>
        <p:nvSpPr>
          <p:cNvPr id="239" name="Google Shape;239;p28"/>
          <p:cNvSpPr txBox="1"/>
          <p:nvPr/>
        </p:nvSpPr>
        <p:spPr>
          <a:xfrm>
            <a:off x="1713072" y="3846037"/>
            <a:ext cx="838200" cy="7017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959"/>
              <a:buFont typeface="Arial"/>
              <a:buNone/>
            </a:pPr>
            <a:r>
              <a:rPr b="0" i="0" lang="en-US" sz="3959" u="none" cap="none" strike="noStrike">
                <a:solidFill>
                  <a:schemeClr val="accent2"/>
                </a:solidFill>
                <a:latin typeface="Arial"/>
                <a:ea typeface="Arial"/>
                <a:cs typeface="Arial"/>
                <a:sym typeface="Arial"/>
              </a:rPr>
              <a:t>10</a:t>
            </a:r>
            <a:endParaRPr/>
          </a:p>
        </p:txBody>
      </p:sp>
      <p:sp>
        <p:nvSpPr>
          <p:cNvPr id="240" name="Google Shape;240;p28"/>
          <p:cNvSpPr txBox="1"/>
          <p:nvPr/>
        </p:nvSpPr>
        <p:spPr>
          <a:xfrm>
            <a:off x="5076349" y="2793048"/>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10</a:t>
            </a:r>
            <a:endParaRPr/>
          </a:p>
        </p:txBody>
      </p:sp>
      <p:sp>
        <p:nvSpPr>
          <p:cNvPr id="241" name="Google Shape;241;p28"/>
          <p:cNvSpPr txBox="1"/>
          <p:nvPr/>
        </p:nvSpPr>
        <p:spPr>
          <a:xfrm>
            <a:off x="2064068" y="279654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2</a:t>
            </a:r>
            <a:endParaRPr/>
          </a:p>
        </p:txBody>
      </p:sp>
      <p:sp>
        <p:nvSpPr>
          <p:cNvPr id="242" name="Google Shape;242;p28"/>
          <p:cNvSpPr txBox="1"/>
          <p:nvPr/>
        </p:nvSpPr>
        <p:spPr>
          <a:xfrm>
            <a:off x="3588544" y="279654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6</a:t>
            </a:r>
            <a:endParaRPr/>
          </a:p>
        </p:txBody>
      </p:sp>
      <p:sp>
        <p:nvSpPr>
          <p:cNvPr id="243" name="Google Shape;243;p28"/>
          <p:cNvSpPr txBox="1"/>
          <p:nvPr/>
        </p:nvSpPr>
        <p:spPr>
          <a:xfrm>
            <a:off x="8245793" y="2780825"/>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18</a:t>
            </a:r>
            <a:endParaRPr/>
          </a:p>
        </p:txBody>
      </p:sp>
      <p:sp>
        <p:nvSpPr>
          <p:cNvPr id="244" name="Google Shape;244;p28"/>
          <p:cNvSpPr txBox="1"/>
          <p:nvPr/>
        </p:nvSpPr>
        <p:spPr>
          <a:xfrm>
            <a:off x="6578124" y="2801780"/>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14</a:t>
            </a:r>
            <a:endParaRPr/>
          </a:p>
        </p:txBody>
      </p:sp>
      <p:sp>
        <p:nvSpPr>
          <p:cNvPr id="245" name="Google Shape;245;p28"/>
          <p:cNvSpPr txBox="1"/>
          <p:nvPr/>
        </p:nvSpPr>
        <p:spPr>
          <a:xfrm>
            <a:off x="7356952" y="2789555"/>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16</a:t>
            </a:r>
            <a:endParaRPr/>
          </a:p>
        </p:txBody>
      </p:sp>
      <p:sp>
        <p:nvSpPr>
          <p:cNvPr id="246" name="Google Shape;246;p28"/>
          <p:cNvSpPr txBox="1"/>
          <p:nvPr/>
        </p:nvSpPr>
        <p:spPr>
          <a:xfrm>
            <a:off x="1257300" y="2796541"/>
            <a:ext cx="670560" cy="566309"/>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80"/>
              <a:buFont typeface="Arial"/>
              <a:buNone/>
            </a:pPr>
            <a:r>
              <a:rPr b="0" i="0" lang="en-US" sz="3080" u="none" cap="none" strike="noStrike">
                <a:solidFill>
                  <a:schemeClr val="lt1"/>
                </a:solidFill>
                <a:latin typeface="Arial"/>
                <a:ea typeface="Arial"/>
                <a:cs typeface="Arial"/>
                <a:sym typeface="Arial"/>
              </a:rPr>
              <a:t>0</a:t>
            </a:r>
            <a:endParaRPr/>
          </a:p>
        </p:txBody>
      </p:sp>
      <p:sp>
        <p:nvSpPr>
          <p:cNvPr id="247" name="Google Shape;247;p28"/>
          <p:cNvSpPr txBox="1"/>
          <p:nvPr/>
        </p:nvSpPr>
        <p:spPr>
          <a:xfrm>
            <a:off x="670560" y="4640580"/>
            <a:ext cx="8214360" cy="1040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080"/>
              <a:buFont typeface="Arial"/>
              <a:buNone/>
            </a:pPr>
            <a:r>
              <a:rPr b="0" i="0" lang="en-US" sz="3080" u="none" cap="none" strike="noStrike">
                <a:solidFill>
                  <a:schemeClr val="accent2"/>
                </a:solidFill>
                <a:latin typeface="Arial"/>
                <a:ea typeface="Arial"/>
                <a:cs typeface="Arial"/>
                <a:sym typeface="Arial"/>
              </a:rPr>
              <a:t>Chú ý: C không kiểm tra vượt quá giới hạn của mảng khi truy nhâp</a:t>
            </a:r>
            <a:endParaRPr b="0" i="0" sz="3080" u="none" cap="none" strike="noStrike">
              <a:solidFill>
                <a:schemeClr val="accent2"/>
              </a:solidFill>
              <a:latin typeface="Arial"/>
              <a:ea typeface="Arial"/>
              <a:cs typeface="Arial"/>
              <a:sym typeface="Arial"/>
            </a:endParaRPr>
          </a:p>
        </p:txBody>
      </p:sp>
      <p:sp>
        <p:nvSpPr>
          <p:cNvPr id="248" name="Google Shape;248;p28"/>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8"/>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p>
            <a:pPr indent="-55879" lvl="0" marL="251459" rtl="0" algn="l">
              <a:lnSpc>
                <a:spcPct val="90000"/>
              </a:lnSpc>
              <a:spcBef>
                <a:spcPts val="0"/>
              </a:spcBef>
              <a:spcAft>
                <a:spcPts val="0"/>
              </a:spcAft>
              <a:buClr>
                <a:schemeClr val="dk1"/>
              </a:buClr>
              <a:buSzPts val="30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xit" presetID="10" presetSubtype="0">
                                  <p:stCondLst>
                                    <p:cond delay="0"/>
                                  </p:stCondLst>
                                  <p:childTnLst>
                                    <p:animEffect filter="fade" transition="out">
                                      <p:cBhvr>
                                        <p:cTn dur="500"/>
                                        <p:tgtEl>
                                          <p:spTgt spid="229"/>
                                        </p:tgtEl>
                                      </p:cBhvr>
                                    </p:animEffect>
                                    <p:set>
                                      <p:cBhvr>
                                        <p:cTn dur="1" fill="hold">
                                          <p:stCondLst>
                                            <p:cond delay="500"/>
                                          </p:stCondLst>
                                        </p:cTn>
                                        <p:tgtEl>
                                          <p:spTgt spid="2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xit" presetID="10" presetSubtype="0">
                                  <p:stCondLst>
                                    <p:cond delay="0"/>
                                  </p:stCondLst>
                                  <p:childTnLst>
                                    <p:animEffect filter="fade" transition="out">
                                      <p:cBhvr>
                                        <p:cTn dur="500"/>
                                        <p:tgtEl>
                                          <p:spTgt spid="230"/>
                                        </p:tgtEl>
                                      </p:cBhvr>
                                    </p:animEffect>
                                    <p:set>
                                      <p:cBhvr>
                                        <p:cTn dur="1" fill="hold">
                                          <p:stCondLst>
                                            <p:cond delay="5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xit" presetID="10" presetSubtype="0">
                                  <p:stCondLst>
                                    <p:cond delay="0"/>
                                  </p:stCondLst>
                                  <p:childTnLst>
                                    <p:animEffect filter="fade" transition="out">
                                      <p:cBhvr>
                                        <p:cTn dur="500"/>
                                        <p:tgtEl>
                                          <p:spTgt spid="232"/>
                                        </p:tgtEl>
                                      </p:cBhvr>
                                    </p:animEffect>
                                    <p:set>
                                      <p:cBhvr>
                                        <p:cTn dur="1" fill="hold">
                                          <p:stCondLst>
                                            <p:cond delay="500"/>
                                          </p:stCondLst>
                                        </p:cTn>
                                        <p:tgtEl>
                                          <p:spTgt spid="2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xit" presetID="10" presetSubtype="0">
                                  <p:stCondLst>
                                    <p:cond delay="0"/>
                                  </p:stCondLst>
                                  <p:childTnLst>
                                    <p:animEffect filter="fade" transition="out">
                                      <p:cBhvr>
                                        <p:cTn dur="500"/>
                                        <p:tgtEl>
                                          <p:spTgt spid="231"/>
                                        </p:tgtEl>
                                      </p:cBhvr>
                                    </p:animEffect>
                                    <p:set>
                                      <p:cBhvr>
                                        <p:cTn dur="1" fill="hold">
                                          <p:stCondLst>
                                            <p:cond delay="500"/>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xit" presetID="10" presetSubtype="0">
                                  <p:stCondLst>
                                    <p:cond delay="0"/>
                                  </p:stCondLst>
                                  <p:childTnLst>
                                    <p:animEffect filter="fade" transition="out">
                                      <p:cBhvr>
                                        <p:cTn dur="500"/>
                                        <p:tgtEl>
                                          <p:spTgt spid="235"/>
                                        </p:tgtEl>
                                      </p:cBhvr>
                                    </p:animEffect>
                                    <p:set>
                                      <p:cBhvr>
                                        <p:cTn dur="1" fill="hold">
                                          <p:stCondLst>
                                            <p:cond delay="500"/>
                                          </p:stCondLst>
                                        </p:cTn>
                                        <p:tgtEl>
                                          <p:spTgt spid="2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xit" presetID="10" presetSubtype="0">
                                  <p:stCondLst>
                                    <p:cond delay="0"/>
                                  </p:stCondLst>
                                  <p:childTnLst>
                                    <p:animEffect filter="fade" transition="out">
                                      <p:cBhvr>
                                        <p:cTn dur="500"/>
                                        <p:tgtEl>
                                          <p:spTgt spid="236"/>
                                        </p:tgtEl>
                                      </p:cBhvr>
                                    </p:animEffect>
                                    <p:set>
                                      <p:cBhvr>
                                        <p:cTn dur="1" fill="hold">
                                          <p:stCondLst>
                                            <p:cond delay="500"/>
                                          </p:stCondLst>
                                        </p:cTn>
                                        <p:tgtEl>
                                          <p:spTgt spid="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xit" presetID="10" presetSubtype="0">
                                  <p:stCondLst>
                                    <p:cond delay="0"/>
                                  </p:stCondLst>
                                  <p:childTnLst>
                                    <p:animEffect filter="fade" transition="out">
                                      <p:cBhvr>
                                        <p:cTn dur="500"/>
                                        <p:tgtEl>
                                          <p:spTgt spid="234"/>
                                        </p:tgtEl>
                                      </p:cBhvr>
                                    </p:animEffect>
                                    <p:set>
                                      <p:cBhvr>
                                        <p:cTn dur="1" fill="hold">
                                          <p:stCondLst>
                                            <p:cond delay="500"/>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xit" presetID="10" presetSubtype="0">
                                  <p:stCondLst>
                                    <p:cond delay="0"/>
                                  </p:stCondLst>
                                  <p:childTnLst>
                                    <p:animEffect filter="fade" transition="out">
                                      <p:cBhvr>
                                        <p:cTn dur="500"/>
                                        <p:tgtEl>
                                          <p:spTgt spid="237"/>
                                        </p:tgtEl>
                                      </p:cBhvr>
                                    </p:animEffect>
                                    <p:set>
                                      <p:cBhvr>
                                        <p:cTn dur="1" fill="hold">
                                          <p:stCondLst>
                                            <p:cond delay="500"/>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xit" presetID="10" presetSubtype="0">
                                  <p:stCondLst>
                                    <p:cond delay="0"/>
                                  </p:stCondLst>
                                  <p:childTnLst>
                                    <p:animEffect filter="fade" transition="out">
                                      <p:cBhvr>
                                        <p:cTn dur="500"/>
                                        <p:tgtEl>
                                          <p:spTgt spid="233"/>
                                        </p:tgtEl>
                                      </p:cBhvr>
                                    </p:animEffect>
                                    <p:set>
                                      <p:cBhvr>
                                        <p:cTn dur="1" fill="hold">
                                          <p:stCondLst>
                                            <p:cond delay="500"/>
                                          </p:stCondLst>
                                        </p:cTn>
                                        <p:tgtEl>
                                          <p:spTgt spid="2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xit" presetID="10" presetSubtype="0">
                                  <p:stCondLst>
                                    <p:cond delay="0"/>
                                  </p:stCondLst>
                                  <p:childTnLst>
                                    <p:animEffect filter="fade" transition="out">
                                      <p:cBhvr>
                                        <p:cTn dur="500"/>
                                        <p:tgtEl>
                                          <p:spTgt spid="238"/>
                                        </p:tgtEl>
                                      </p:cBhvr>
                                    </p:animEffect>
                                    <p:set>
                                      <p:cBhvr>
                                        <p:cTn dur="1" fill="hold">
                                          <p:stCondLst>
                                            <p:cond delay="50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nvSpPr>
        <p:spPr>
          <a:xfrm>
            <a:off x="208913" y="1174119"/>
            <a:ext cx="9296400" cy="2419985"/>
          </a:xfrm>
          <a:prstGeom prst="rect">
            <a:avLst/>
          </a:prstGeom>
          <a:noFill/>
          <a:ln>
            <a:noFill/>
          </a:ln>
        </p:spPr>
        <p:txBody>
          <a:bodyPr anchorCtr="0" anchor="t" bIns="0" lIns="0" spcFirstLastPara="1" rIns="0" wrap="square" tIns="99675">
            <a:spAutoFit/>
          </a:bodyPr>
          <a:lstStyle/>
          <a:p>
            <a:pPr indent="-342900" lvl="0" marL="3556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1 mảng luôn có kích thước cố định</a:t>
            </a:r>
            <a:endParaRPr b="0" i="0" sz="2800" u="none" cap="none" strike="noStrike">
              <a:solidFill>
                <a:schemeClr val="dk1"/>
              </a:solidFill>
              <a:latin typeface="Arial"/>
              <a:ea typeface="Arial"/>
              <a:cs typeface="Arial"/>
              <a:sym typeface="Arial"/>
            </a:endParaRPr>
          </a:p>
          <a:p>
            <a:pPr indent="-342900" lvl="0" marL="355600" marR="0" rtl="0" algn="l">
              <a:lnSpc>
                <a:spcPct val="100000"/>
              </a:lnSpc>
              <a:spcBef>
                <a:spcPts val="68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Không có 1 phương thức cài đặt sẵn nào để</a:t>
            </a:r>
            <a:endParaRPr b="0" i="0" sz="2800" u="none" cap="none" strike="noStrike">
              <a:solidFill>
                <a:schemeClr val="dk1"/>
              </a:solidFill>
              <a:latin typeface="Arial"/>
              <a:ea typeface="Arial"/>
              <a:cs typeface="Arial"/>
              <a:sym typeface="Arial"/>
            </a:endParaRPr>
          </a:p>
          <a:p>
            <a:pPr indent="0" lvl="0" marL="35560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kiểm tra chỉ số trong phạm vi của mảng</a:t>
            </a:r>
            <a:endParaRPr b="0" i="0" sz="2800" u="none" cap="none" strike="noStrike">
              <a:solidFill>
                <a:schemeClr val="dk1"/>
              </a:solidFill>
              <a:latin typeface="Arial"/>
              <a:ea typeface="Arial"/>
              <a:cs typeface="Arial"/>
              <a:sym typeface="Arial"/>
            </a:endParaRPr>
          </a:p>
          <a:p>
            <a:pPr indent="-342900" lvl="0" marL="355600" marR="222884" rtl="0" algn="l">
              <a:lnSpc>
                <a:spcPct val="100000"/>
              </a:lnSpc>
              <a:spcBef>
                <a:spcPts val="68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Người lập trình phải tự kiểm soát chỉ số trong  phạm vi của mảng</a:t>
            </a:r>
            <a:endParaRPr b="0" i="0" sz="2800" u="none" cap="none" strike="noStrike">
              <a:solidFill>
                <a:schemeClr val="dk1"/>
              </a:solidFill>
              <a:latin typeface="Arial"/>
              <a:ea typeface="Arial"/>
              <a:cs typeface="Arial"/>
              <a:sym typeface="Arial"/>
            </a:endParaRPr>
          </a:p>
        </p:txBody>
      </p:sp>
      <p:sp>
        <p:nvSpPr>
          <p:cNvPr id="255" name="Google Shape;255;p29"/>
          <p:cNvSpPr txBox="1"/>
          <p:nvPr/>
        </p:nvSpPr>
        <p:spPr>
          <a:xfrm>
            <a:off x="1526539" y="4672074"/>
            <a:ext cx="871219"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400" u="none" cap="none" strike="noStrike">
                <a:solidFill>
                  <a:schemeClr val="dk1"/>
                </a:solidFill>
                <a:latin typeface="Arial"/>
                <a:ea typeface="Arial"/>
                <a:cs typeface="Arial"/>
                <a:sym typeface="Arial"/>
              </a:rPr>
              <a:t>Ví dụ:</a:t>
            </a:r>
            <a:endParaRPr b="0" i="0" sz="2400" u="none" cap="none" strike="noStrike">
              <a:solidFill>
                <a:schemeClr val="dk1"/>
              </a:solidFill>
              <a:latin typeface="Arial"/>
              <a:ea typeface="Arial"/>
              <a:cs typeface="Arial"/>
              <a:sym typeface="Arial"/>
            </a:endParaRPr>
          </a:p>
        </p:txBody>
      </p:sp>
      <p:sp>
        <p:nvSpPr>
          <p:cNvPr id="256" name="Google Shape;256;p29"/>
          <p:cNvSpPr/>
          <p:nvPr/>
        </p:nvSpPr>
        <p:spPr>
          <a:xfrm>
            <a:off x="2743200" y="4724400"/>
            <a:ext cx="4434840" cy="1917700"/>
          </a:xfrm>
          <a:custGeom>
            <a:rect b="b" l="l" r="r" t="t"/>
            <a:pathLst>
              <a:path extrusionOk="0" h="1917700" w="4434840">
                <a:moveTo>
                  <a:pt x="0" y="0"/>
                </a:moveTo>
                <a:lnTo>
                  <a:pt x="0" y="1917192"/>
                </a:lnTo>
                <a:lnTo>
                  <a:pt x="4434840" y="1917192"/>
                </a:lnTo>
                <a:lnTo>
                  <a:pt x="4434840" y="0"/>
                </a:lnTo>
                <a:lnTo>
                  <a:pt x="0" y="0"/>
                </a:lnTo>
                <a:close/>
              </a:path>
            </a:pathLst>
          </a:custGeom>
          <a:solidFill>
            <a:srgbClr val="FBDF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9"/>
          <p:cNvSpPr txBox="1"/>
          <p:nvPr/>
        </p:nvSpPr>
        <p:spPr>
          <a:xfrm>
            <a:off x="2821938" y="4720842"/>
            <a:ext cx="2035175" cy="1121410"/>
          </a:xfrm>
          <a:prstGeom prst="rect">
            <a:avLst/>
          </a:prstGeom>
          <a:noFill/>
          <a:ln>
            <a:noFill/>
          </a:ln>
        </p:spPr>
        <p:txBody>
          <a:bodyPr anchorCtr="0" anchor="t" bIns="0" lIns="0" spcFirstLastPara="1" rIns="0" wrap="square" tIns="25400">
            <a:spAutoFit/>
          </a:bodyPr>
          <a:lstStyle/>
          <a:p>
            <a:pPr indent="0" lvl="0" marL="12700" marR="5080" rtl="0" algn="l">
              <a:lnSpc>
                <a:spcPct val="119583"/>
              </a:lnSpc>
              <a:spcBef>
                <a:spcPts val="0"/>
              </a:spcBef>
              <a:spcAft>
                <a:spcPts val="0"/>
              </a:spcAft>
              <a:buNone/>
            </a:pPr>
            <a:r>
              <a:rPr b="1" lang="en-US" sz="2400">
                <a:solidFill>
                  <a:schemeClr val="dk1"/>
                </a:solidFill>
                <a:latin typeface="Courier New"/>
                <a:ea typeface="Courier New"/>
                <a:cs typeface="Courier New"/>
                <a:sym typeface="Courier New"/>
              </a:rPr>
              <a:t>int i, n=5;  int A[n];</a:t>
            </a:r>
            <a:endParaRPr sz="2400">
              <a:solidFill>
                <a:schemeClr val="dk1"/>
              </a:solidFill>
              <a:latin typeface="Courier New"/>
              <a:ea typeface="Courier New"/>
              <a:cs typeface="Courier New"/>
              <a:sym typeface="Courier New"/>
            </a:endParaRPr>
          </a:p>
          <a:p>
            <a:pPr indent="0" lvl="0" marL="12700" marR="0" rtl="0" algn="l">
              <a:lnSpc>
                <a:spcPct val="116041"/>
              </a:lnSpc>
              <a:spcBef>
                <a:spcPts val="0"/>
              </a:spcBef>
              <a:spcAft>
                <a:spcPts val="0"/>
              </a:spcAft>
              <a:buNone/>
            </a:pPr>
            <a:r>
              <a:rPr b="1" lang="en-US" sz="2400">
                <a:solidFill>
                  <a:schemeClr val="dk1"/>
                </a:solidFill>
                <a:latin typeface="Courier New"/>
                <a:ea typeface="Courier New"/>
                <a:cs typeface="Courier New"/>
                <a:sym typeface="Courier New"/>
              </a:rPr>
              <a:t>int B[5];</a:t>
            </a:r>
            <a:endParaRPr sz="2400">
              <a:solidFill>
                <a:schemeClr val="dk1"/>
              </a:solidFill>
              <a:latin typeface="Courier New"/>
              <a:ea typeface="Courier New"/>
              <a:cs typeface="Courier New"/>
              <a:sym typeface="Courier New"/>
            </a:endParaRPr>
          </a:p>
        </p:txBody>
      </p:sp>
      <p:sp>
        <p:nvSpPr>
          <p:cNvPr id="258" name="Google Shape;258;p29"/>
          <p:cNvSpPr txBox="1"/>
          <p:nvPr/>
        </p:nvSpPr>
        <p:spPr>
          <a:xfrm>
            <a:off x="2821938" y="5816597"/>
            <a:ext cx="3677920" cy="755650"/>
          </a:xfrm>
          <a:prstGeom prst="rect">
            <a:avLst/>
          </a:prstGeom>
          <a:noFill/>
          <a:ln>
            <a:noFill/>
          </a:ln>
        </p:spPr>
        <p:txBody>
          <a:bodyPr anchorCtr="0" anchor="t" bIns="0" lIns="0" spcFirstLastPara="1" rIns="0" wrap="square" tIns="25400">
            <a:spAutoFit/>
          </a:bodyPr>
          <a:lstStyle/>
          <a:p>
            <a:pPr indent="-731520" lvl="0" marL="744220" marR="5080" rtl="0" algn="l">
              <a:lnSpc>
                <a:spcPct val="119583"/>
              </a:lnSpc>
              <a:spcBef>
                <a:spcPts val="0"/>
              </a:spcBef>
              <a:spcAft>
                <a:spcPts val="0"/>
              </a:spcAft>
              <a:buNone/>
            </a:pPr>
            <a:r>
              <a:rPr b="1" lang="en-US" sz="2400">
                <a:solidFill>
                  <a:schemeClr val="dk1"/>
                </a:solidFill>
                <a:latin typeface="Courier New"/>
                <a:ea typeface="Courier New"/>
                <a:cs typeface="Courier New"/>
                <a:sym typeface="Courier New"/>
              </a:rPr>
              <a:t>for (i=1; i&lt;=n; i++)  B[i] = 0;</a:t>
            </a:r>
            <a:endParaRPr sz="2400">
              <a:solidFill>
                <a:schemeClr val="dk1"/>
              </a:solidFill>
              <a:latin typeface="Courier New"/>
              <a:ea typeface="Courier New"/>
              <a:cs typeface="Courier New"/>
              <a:sym typeface="Courier New"/>
            </a:endParaRPr>
          </a:p>
        </p:txBody>
      </p:sp>
      <p:sp>
        <p:nvSpPr>
          <p:cNvPr id="259" name="Google Shape;259;p29"/>
          <p:cNvSpPr/>
          <p:nvPr/>
        </p:nvSpPr>
        <p:spPr>
          <a:xfrm>
            <a:off x="4526280" y="4267200"/>
            <a:ext cx="4008120" cy="1013460"/>
          </a:xfrm>
          <a:custGeom>
            <a:rect b="b" l="l" r="r" t="t"/>
            <a:pathLst>
              <a:path extrusionOk="0" h="1013460" w="4008120">
                <a:moveTo>
                  <a:pt x="1051560" y="856291"/>
                </a:moveTo>
                <a:lnTo>
                  <a:pt x="1051560" y="662940"/>
                </a:lnTo>
                <a:lnTo>
                  <a:pt x="0" y="1013460"/>
                </a:lnTo>
                <a:lnTo>
                  <a:pt x="1051560" y="856291"/>
                </a:lnTo>
                <a:close/>
              </a:path>
              <a:path extrusionOk="0" h="1013460" w="4008120">
                <a:moveTo>
                  <a:pt x="4008120" y="457200"/>
                </a:moveTo>
                <a:lnTo>
                  <a:pt x="4006512" y="436234"/>
                </a:lnTo>
                <a:lnTo>
                  <a:pt x="4001735" y="415514"/>
                </a:lnTo>
                <a:lnTo>
                  <a:pt x="3982947" y="374891"/>
                </a:lnTo>
                <a:lnTo>
                  <a:pt x="3952310" y="335491"/>
                </a:lnTo>
                <a:lnTo>
                  <a:pt x="3910375" y="297474"/>
                </a:lnTo>
                <a:lnTo>
                  <a:pt x="3857693" y="261000"/>
                </a:lnTo>
                <a:lnTo>
                  <a:pt x="3794816" y="226229"/>
                </a:lnTo>
                <a:lnTo>
                  <a:pt x="3759727" y="209532"/>
                </a:lnTo>
                <a:lnTo>
                  <a:pt x="3722297" y="193320"/>
                </a:lnTo>
                <a:lnTo>
                  <a:pt x="3682594" y="177614"/>
                </a:lnTo>
                <a:lnTo>
                  <a:pt x="3640687" y="162434"/>
                </a:lnTo>
                <a:lnTo>
                  <a:pt x="3596646" y="147799"/>
                </a:lnTo>
                <a:lnTo>
                  <a:pt x="3550539" y="133731"/>
                </a:lnTo>
                <a:lnTo>
                  <a:pt x="3502435" y="120247"/>
                </a:lnTo>
                <a:lnTo>
                  <a:pt x="3452403" y="107369"/>
                </a:lnTo>
                <a:lnTo>
                  <a:pt x="3400513" y="95117"/>
                </a:lnTo>
                <a:lnTo>
                  <a:pt x="3346833" y="83511"/>
                </a:lnTo>
                <a:lnTo>
                  <a:pt x="3291432" y="72570"/>
                </a:lnTo>
                <a:lnTo>
                  <a:pt x="3234379" y="62314"/>
                </a:lnTo>
                <a:lnTo>
                  <a:pt x="3175744" y="52764"/>
                </a:lnTo>
                <a:lnTo>
                  <a:pt x="3115594" y="43940"/>
                </a:lnTo>
                <a:lnTo>
                  <a:pt x="3054000" y="35861"/>
                </a:lnTo>
                <a:lnTo>
                  <a:pt x="2991030" y="28548"/>
                </a:lnTo>
                <a:lnTo>
                  <a:pt x="2926754" y="22020"/>
                </a:lnTo>
                <a:lnTo>
                  <a:pt x="2861239" y="16298"/>
                </a:lnTo>
                <a:lnTo>
                  <a:pt x="2794556" y="11401"/>
                </a:lnTo>
                <a:lnTo>
                  <a:pt x="2726772" y="7350"/>
                </a:lnTo>
                <a:lnTo>
                  <a:pt x="2657958" y="4164"/>
                </a:lnTo>
                <a:lnTo>
                  <a:pt x="2588182" y="1864"/>
                </a:lnTo>
                <a:lnTo>
                  <a:pt x="2517513" y="469"/>
                </a:lnTo>
                <a:lnTo>
                  <a:pt x="2446020" y="0"/>
                </a:lnTo>
                <a:lnTo>
                  <a:pt x="2374527" y="469"/>
                </a:lnTo>
                <a:lnTo>
                  <a:pt x="2303857" y="1864"/>
                </a:lnTo>
                <a:lnTo>
                  <a:pt x="2234081" y="4164"/>
                </a:lnTo>
                <a:lnTo>
                  <a:pt x="2165267" y="7350"/>
                </a:lnTo>
                <a:lnTo>
                  <a:pt x="2097484" y="11401"/>
                </a:lnTo>
                <a:lnTo>
                  <a:pt x="2030800" y="16298"/>
                </a:lnTo>
                <a:lnTo>
                  <a:pt x="1965285" y="22020"/>
                </a:lnTo>
                <a:lnTo>
                  <a:pt x="1901009" y="28548"/>
                </a:lnTo>
                <a:lnTo>
                  <a:pt x="1838039" y="35861"/>
                </a:lnTo>
                <a:lnTo>
                  <a:pt x="1776445" y="43940"/>
                </a:lnTo>
                <a:lnTo>
                  <a:pt x="1716295" y="52764"/>
                </a:lnTo>
                <a:lnTo>
                  <a:pt x="1657660" y="62314"/>
                </a:lnTo>
                <a:lnTo>
                  <a:pt x="1600607" y="72570"/>
                </a:lnTo>
                <a:lnTo>
                  <a:pt x="1545206" y="83511"/>
                </a:lnTo>
                <a:lnTo>
                  <a:pt x="1491526" y="95117"/>
                </a:lnTo>
                <a:lnTo>
                  <a:pt x="1439636" y="107369"/>
                </a:lnTo>
                <a:lnTo>
                  <a:pt x="1389604" y="120247"/>
                </a:lnTo>
                <a:lnTo>
                  <a:pt x="1341501" y="133731"/>
                </a:lnTo>
                <a:lnTo>
                  <a:pt x="1295393" y="147799"/>
                </a:lnTo>
                <a:lnTo>
                  <a:pt x="1251352" y="162434"/>
                </a:lnTo>
                <a:lnTo>
                  <a:pt x="1209445" y="177614"/>
                </a:lnTo>
                <a:lnTo>
                  <a:pt x="1169742" y="193320"/>
                </a:lnTo>
                <a:lnTo>
                  <a:pt x="1132312" y="209532"/>
                </a:lnTo>
                <a:lnTo>
                  <a:pt x="1097223" y="226229"/>
                </a:lnTo>
                <a:lnTo>
                  <a:pt x="1034347" y="261000"/>
                </a:lnTo>
                <a:lnTo>
                  <a:pt x="981665" y="297474"/>
                </a:lnTo>
                <a:lnTo>
                  <a:pt x="939729" y="335491"/>
                </a:lnTo>
                <a:lnTo>
                  <a:pt x="909092" y="374891"/>
                </a:lnTo>
                <a:lnTo>
                  <a:pt x="890305" y="415514"/>
                </a:lnTo>
                <a:lnTo>
                  <a:pt x="883920" y="457200"/>
                </a:lnTo>
                <a:lnTo>
                  <a:pt x="888717" y="492865"/>
                </a:lnTo>
                <a:lnTo>
                  <a:pt x="926592" y="562927"/>
                </a:lnTo>
                <a:lnTo>
                  <a:pt x="959329" y="597069"/>
                </a:lnTo>
                <a:lnTo>
                  <a:pt x="1001042" y="630449"/>
                </a:lnTo>
                <a:lnTo>
                  <a:pt x="1051560" y="662940"/>
                </a:lnTo>
                <a:lnTo>
                  <a:pt x="1051560" y="856291"/>
                </a:lnTo>
                <a:lnTo>
                  <a:pt x="1417320" y="801624"/>
                </a:lnTo>
                <a:lnTo>
                  <a:pt x="1460665" y="812344"/>
                </a:lnTo>
                <a:lnTo>
                  <a:pt x="1505171" y="822557"/>
                </a:lnTo>
                <a:lnTo>
                  <a:pt x="1550785" y="832258"/>
                </a:lnTo>
                <a:lnTo>
                  <a:pt x="1597456" y="841443"/>
                </a:lnTo>
                <a:lnTo>
                  <a:pt x="1645134" y="850106"/>
                </a:lnTo>
                <a:lnTo>
                  <a:pt x="1693766" y="858243"/>
                </a:lnTo>
                <a:lnTo>
                  <a:pt x="1743300" y="865850"/>
                </a:lnTo>
                <a:lnTo>
                  <a:pt x="1793687" y="872922"/>
                </a:lnTo>
                <a:lnTo>
                  <a:pt x="1844873" y="879455"/>
                </a:lnTo>
                <a:lnTo>
                  <a:pt x="1896808" y="885444"/>
                </a:lnTo>
                <a:lnTo>
                  <a:pt x="1949440" y="890883"/>
                </a:lnTo>
                <a:lnTo>
                  <a:pt x="2002718" y="895770"/>
                </a:lnTo>
                <a:lnTo>
                  <a:pt x="2056591" y="900099"/>
                </a:lnTo>
                <a:lnTo>
                  <a:pt x="2111006" y="903866"/>
                </a:lnTo>
                <a:lnTo>
                  <a:pt x="2165913" y="907065"/>
                </a:lnTo>
                <a:lnTo>
                  <a:pt x="2221260" y="909693"/>
                </a:lnTo>
                <a:lnTo>
                  <a:pt x="2276996" y="911745"/>
                </a:lnTo>
                <a:lnTo>
                  <a:pt x="2333068" y="913217"/>
                </a:lnTo>
                <a:lnTo>
                  <a:pt x="2389427" y="914103"/>
                </a:lnTo>
                <a:lnTo>
                  <a:pt x="2446020" y="914400"/>
                </a:lnTo>
                <a:lnTo>
                  <a:pt x="2517513" y="913930"/>
                </a:lnTo>
                <a:lnTo>
                  <a:pt x="2588182" y="912535"/>
                </a:lnTo>
                <a:lnTo>
                  <a:pt x="2657958" y="910235"/>
                </a:lnTo>
                <a:lnTo>
                  <a:pt x="2726772" y="907049"/>
                </a:lnTo>
                <a:lnTo>
                  <a:pt x="2794556" y="902998"/>
                </a:lnTo>
                <a:lnTo>
                  <a:pt x="2861239" y="898101"/>
                </a:lnTo>
                <a:lnTo>
                  <a:pt x="2926754" y="892379"/>
                </a:lnTo>
                <a:lnTo>
                  <a:pt x="2991030" y="885851"/>
                </a:lnTo>
                <a:lnTo>
                  <a:pt x="3054000" y="878538"/>
                </a:lnTo>
                <a:lnTo>
                  <a:pt x="3115594" y="870459"/>
                </a:lnTo>
                <a:lnTo>
                  <a:pt x="3175744" y="861635"/>
                </a:lnTo>
                <a:lnTo>
                  <a:pt x="3234379" y="852085"/>
                </a:lnTo>
                <a:lnTo>
                  <a:pt x="3291432" y="841829"/>
                </a:lnTo>
                <a:lnTo>
                  <a:pt x="3346833" y="830888"/>
                </a:lnTo>
                <a:lnTo>
                  <a:pt x="3400513" y="819282"/>
                </a:lnTo>
                <a:lnTo>
                  <a:pt x="3452403" y="807030"/>
                </a:lnTo>
                <a:lnTo>
                  <a:pt x="3502435" y="794152"/>
                </a:lnTo>
                <a:lnTo>
                  <a:pt x="3550539" y="780669"/>
                </a:lnTo>
                <a:lnTo>
                  <a:pt x="3596646" y="766600"/>
                </a:lnTo>
                <a:lnTo>
                  <a:pt x="3640687" y="751965"/>
                </a:lnTo>
                <a:lnTo>
                  <a:pt x="3682594" y="736785"/>
                </a:lnTo>
                <a:lnTo>
                  <a:pt x="3722297" y="721079"/>
                </a:lnTo>
                <a:lnTo>
                  <a:pt x="3759727" y="704867"/>
                </a:lnTo>
                <a:lnTo>
                  <a:pt x="3794816" y="688170"/>
                </a:lnTo>
                <a:lnTo>
                  <a:pt x="3857693" y="653399"/>
                </a:lnTo>
                <a:lnTo>
                  <a:pt x="3910375" y="616925"/>
                </a:lnTo>
                <a:lnTo>
                  <a:pt x="3952310" y="578908"/>
                </a:lnTo>
                <a:lnTo>
                  <a:pt x="3982947" y="539508"/>
                </a:lnTo>
                <a:lnTo>
                  <a:pt x="4001735" y="498885"/>
                </a:lnTo>
                <a:lnTo>
                  <a:pt x="4006512" y="478165"/>
                </a:lnTo>
                <a:lnTo>
                  <a:pt x="4008120" y="457200"/>
                </a:lnTo>
                <a:close/>
              </a:path>
            </a:pathLst>
          </a:custGeom>
          <a:solidFill>
            <a:srgbClr val="FF986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9"/>
          <p:cNvSpPr/>
          <p:nvPr/>
        </p:nvSpPr>
        <p:spPr>
          <a:xfrm>
            <a:off x="4526279" y="4267200"/>
            <a:ext cx="4008120" cy="1013460"/>
          </a:xfrm>
          <a:custGeom>
            <a:rect b="b" l="l" r="r" t="t"/>
            <a:pathLst>
              <a:path extrusionOk="0" h="1013460" w="4008120">
                <a:moveTo>
                  <a:pt x="1051559" y="662939"/>
                </a:moveTo>
                <a:lnTo>
                  <a:pt x="1001042" y="630449"/>
                </a:lnTo>
                <a:lnTo>
                  <a:pt x="959329" y="597069"/>
                </a:lnTo>
                <a:lnTo>
                  <a:pt x="926591" y="562927"/>
                </a:lnTo>
                <a:lnTo>
                  <a:pt x="902998" y="528150"/>
                </a:lnTo>
                <a:lnTo>
                  <a:pt x="883919" y="457199"/>
                </a:lnTo>
                <a:lnTo>
                  <a:pt x="885527" y="436234"/>
                </a:lnTo>
                <a:lnTo>
                  <a:pt x="898182" y="395059"/>
                </a:lnTo>
                <a:lnTo>
                  <a:pt x="922963" y="355028"/>
                </a:lnTo>
                <a:lnTo>
                  <a:pt x="959319" y="316300"/>
                </a:lnTo>
                <a:lnTo>
                  <a:pt x="1006697" y="279034"/>
                </a:lnTo>
                <a:lnTo>
                  <a:pt x="1064545" y="243392"/>
                </a:lnTo>
                <a:lnTo>
                  <a:pt x="1132312" y="209532"/>
                </a:lnTo>
                <a:lnTo>
                  <a:pt x="1169742" y="193320"/>
                </a:lnTo>
                <a:lnTo>
                  <a:pt x="1209445" y="177614"/>
                </a:lnTo>
                <a:lnTo>
                  <a:pt x="1251352" y="162434"/>
                </a:lnTo>
                <a:lnTo>
                  <a:pt x="1295393" y="147799"/>
                </a:lnTo>
                <a:lnTo>
                  <a:pt x="1341500" y="133730"/>
                </a:lnTo>
                <a:lnTo>
                  <a:pt x="1389604" y="120247"/>
                </a:lnTo>
                <a:lnTo>
                  <a:pt x="1439636" y="107369"/>
                </a:lnTo>
                <a:lnTo>
                  <a:pt x="1491526" y="95117"/>
                </a:lnTo>
                <a:lnTo>
                  <a:pt x="1545206" y="83511"/>
                </a:lnTo>
                <a:lnTo>
                  <a:pt x="1600607" y="72570"/>
                </a:lnTo>
                <a:lnTo>
                  <a:pt x="1657660" y="62314"/>
                </a:lnTo>
                <a:lnTo>
                  <a:pt x="1716295" y="52764"/>
                </a:lnTo>
                <a:lnTo>
                  <a:pt x="1776445" y="43940"/>
                </a:lnTo>
                <a:lnTo>
                  <a:pt x="1838039" y="35861"/>
                </a:lnTo>
                <a:lnTo>
                  <a:pt x="1901009" y="28548"/>
                </a:lnTo>
                <a:lnTo>
                  <a:pt x="1965285" y="22020"/>
                </a:lnTo>
                <a:lnTo>
                  <a:pt x="2030800" y="16298"/>
                </a:lnTo>
                <a:lnTo>
                  <a:pt x="2097484" y="11401"/>
                </a:lnTo>
                <a:lnTo>
                  <a:pt x="2165267" y="7350"/>
                </a:lnTo>
                <a:lnTo>
                  <a:pt x="2234081" y="4164"/>
                </a:lnTo>
                <a:lnTo>
                  <a:pt x="2303857" y="1864"/>
                </a:lnTo>
                <a:lnTo>
                  <a:pt x="2374526" y="469"/>
                </a:lnTo>
                <a:lnTo>
                  <a:pt x="2446019" y="0"/>
                </a:lnTo>
                <a:lnTo>
                  <a:pt x="2517512" y="469"/>
                </a:lnTo>
                <a:lnTo>
                  <a:pt x="2588182" y="1864"/>
                </a:lnTo>
                <a:lnTo>
                  <a:pt x="2657958" y="4164"/>
                </a:lnTo>
                <a:lnTo>
                  <a:pt x="2726772" y="7350"/>
                </a:lnTo>
                <a:lnTo>
                  <a:pt x="2794555" y="11401"/>
                </a:lnTo>
                <a:lnTo>
                  <a:pt x="2861239" y="16298"/>
                </a:lnTo>
                <a:lnTo>
                  <a:pt x="2926754" y="22020"/>
                </a:lnTo>
                <a:lnTo>
                  <a:pt x="2991030" y="28548"/>
                </a:lnTo>
                <a:lnTo>
                  <a:pt x="3054000" y="35861"/>
                </a:lnTo>
                <a:lnTo>
                  <a:pt x="3115594" y="43940"/>
                </a:lnTo>
                <a:lnTo>
                  <a:pt x="3175744" y="52764"/>
                </a:lnTo>
                <a:lnTo>
                  <a:pt x="3234379" y="62314"/>
                </a:lnTo>
                <a:lnTo>
                  <a:pt x="3291432" y="72570"/>
                </a:lnTo>
                <a:lnTo>
                  <a:pt x="3346833" y="83511"/>
                </a:lnTo>
                <a:lnTo>
                  <a:pt x="3400513" y="95117"/>
                </a:lnTo>
                <a:lnTo>
                  <a:pt x="3452403" y="107369"/>
                </a:lnTo>
                <a:lnTo>
                  <a:pt x="3502435" y="120247"/>
                </a:lnTo>
                <a:lnTo>
                  <a:pt x="3550538" y="133730"/>
                </a:lnTo>
                <a:lnTo>
                  <a:pt x="3596646" y="147799"/>
                </a:lnTo>
                <a:lnTo>
                  <a:pt x="3640687" y="162434"/>
                </a:lnTo>
                <a:lnTo>
                  <a:pt x="3682594" y="177614"/>
                </a:lnTo>
                <a:lnTo>
                  <a:pt x="3722297" y="193320"/>
                </a:lnTo>
                <a:lnTo>
                  <a:pt x="3759727" y="209532"/>
                </a:lnTo>
                <a:lnTo>
                  <a:pt x="3794816" y="226229"/>
                </a:lnTo>
                <a:lnTo>
                  <a:pt x="3857692" y="261000"/>
                </a:lnTo>
                <a:lnTo>
                  <a:pt x="3910374" y="297474"/>
                </a:lnTo>
                <a:lnTo>
                  <a:pt x="3952310" y="335491"/>
                </a:lnTo>
                <a:lnTo>
                  <a:pt x="3982947" y="374891"/>
                </a:lnTo>
                <a:lnTo>
                  <a:pt x="4001734" y="415514"/>
                </a:lnTo>
                <a:lnTo>
                  <a:pt x="4008119" y="457199"/>
                </a:lnTo>
                <a:lnTo>
                  <a:pt x="4006512" y="478165"/>
                </a:lnTo>
                <a:lnTo>
                  <a:pt x="3993857" y="519340"/>
                </a:lnTo>
                <a:lnTo>
                  <a:pt x="3969075" y="559371"/>
                </a:lnTo>
                <a:lnTo>
                  <a:pt x="3932720" y="598099"/>
                </a:lnTo>
                <a:lnTo>
                  <a:pt x="3885342" y="635365"/>
                </a:lnTo>
                <a:lnTo>
                  <a:pt x="3827494" y="671007"/>
                </a:lnTo>
                <a:lnTo>
                  <a:pt x="3759727" y="704867"/>
                </a:lnTo>
                <a:lnTo>
                  <a:pt x="3722297" y="721079"/>
                </a:lnTo>
                <a:lnTo>
                  <a:pt x="3682594" y="736785"/>
                </a:lnTo>
                <a:lnTo>
                  <a:pt x="3640687" y="751965"/>
                </a:lnTo>
                <a:lnTo>
                  <a:pt x="3596646" y="766600"/>
                </a:lnTo>
                <a:lnTo>
                  <a:pt x="3550538" y="780668"/>
                </a:lnTo>
                <a:lnTo>
                  <a:pt x="3502435" y="794152"/>
                </a:lnTo>
                <a:lnTo>
                  <a:pt x="3452403" y="807030"/>
                </a:lnTo>
                <a:lnTo>
                  <a:pt x="3400513" y="819282"/>
                </a:lnTo>
                <a:lnTo>
                  <a:pt x="3346833" y="830888"/>
                </a:lnTo>
                <a:lnTo>
                  <a:pt x="3291432" y="841829"/>
                </a:lnTo>
                <a:lnTo>
                  <a:pt x="3234379" y="852085"/>
                </a:lnTo>
                <a:lnTo>
                  <a:pt x="3175744" y="861635"/>
                </a:lnTo>
                <a:lnTo>
                  <a:pt x="3115594" y="870459"/>
                </a:lnTo>
                <a:lnTo>
                  <a:pt x="3054000" y="878538"/>
                </a:lnTo>
                <a:lnTo>
                  <a:pt x="2991030" y="885851"/>
                </a:lnTo>
                <a:lnTo>
                  <a:pt x="2926754" y="892379"/>
                </a:lnTo>
                <a:lnTo>
                  <a:pt x="2861239" y="898101"/>
                </a:lnTo>
                <a:lnTo>
                  <a:pt x="2794555" y="902998"/>
                </a:lnTo>
                <a:lnTo>
                  <a:pt x="2726772" y="907049"/>
                </a:lnTo>
                <a:lnTo>
                  <a:pt x="2657958" y="910235"/>
                </a:lnTo>
                <a:lnTo>
                  <a:pt x="2588182" y="912535"/>
                </a:lnTo>
                <a:lnTo>
                  <a:pt x="2517512" y="913930"/>
                </a:lnTo>
                <a:lnTo>
                  <a:pt x="2446019" y="914399"/>
                </a:lnTo>
                <a:lnTo>
                  <a:pt x="2389427" y="914103"/>
                </a:lnTo>
                <a:lnTo>
                  <a:pt x="2333068" y="913217"/>
                </a:lnTo>
                <a:lnTo>
                  <a:pt x="2276995" y="911745"/>
                </a:lnTo>
                <a:lnTo>
                  <a:pt x="2221260" y="909693"/>
                </a:lnTo>
                <a:lnTo>
                  <a:pt x="2165913" y="907065"/>
                </a:lnTo>
                <a:lnTo>
                  <a:pt x="2111006" y="903866"/>
                </a:lnTo>
                <a:lnTo>
                  <a:pt x="2056591" y="900099"/>
                </a:lnTo>
                <a:lnTo>
                  <a:pt x="2002718" y="895770"/>
                </a:lnTo>
                <a:lnTo>
                  <a:pt x="1949440" y="890883"/>
                </a:lnTo>
                <a:lnTo>
                  <a:pt x="1896808" y="885443"/>
                </a:lnTo>
                <a:lnTo>
                  <a:pt x="1844873" y="879455"/>
                </a:lnTo>
                <a:lnTo>
                  <a:pt x="1793686" y="872922"/>
                </a:lnTo>
                <a:lnTo>
                  <a:pt x="1743300" y="865850"/>
                </a:lnTo>
                <a:lnTo>
                  <a:pt x="1693765" y="858243"/>
                </a:lnTo>
                <a:lnTo>
                  <a:pt x="1645134" y="850106"/>
                </a:lnTo>
                <a:lnTo>
                  <a:pt x="1597456" y="841443"/>
                </a:lnTo>
                <a:lnTo>
                  <a:pt x="1550785" y="832258"/>
                </a:lnTo>
                <a:lnTo>
                  <a:pt x="1505170" y="822557"/>
                </a:lnTo>
                <a:lnTo>
                  <a:pt x="1460665" y="812344"/>
                </a:lnTo>
                <a:lnTo>
                  <a:pt x="1417319" y="801623"/>
                </a:lnTo>
                <a:lnTo>
                  <a:pt x="0" y="1013459"/>
                </a:lnTo>
                <a:lnTo>
                  <a:pt x="1051559" y="6629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29"/>
          <p:cNvSpPr txBox="1"/>
          <p:nvPr/>
        </p:nvSpPr>
        <p:spPr>
          <a:xfrm>
            <a:off x="6078725" y="4419090"/>
            <a:ext cx="17881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Kích thước mảng</a:t>
            </a:r>
            <a:endParaRPr sz="1800">
              <a:solidFill>
                <a:schemeClr val="dk1"/>
              </a:solidFill>
              <a:latin typeface="Arial"/>
              <a:ea typeface="Arial"/>
              <a:cs typeface="Arial"/>
              <a:sym typeface="Arial"/>
            </a:endParaRPr>
          </a:p>
        </p:txBody>
      </p:sp>
      <p:sp>
        <p:nvSpPr>
          <p:cNvPr id="262" name="Google Shape;262;p29"/>
          <p:cNvSpPr txBox="1"/>
          <p:nvPr/>
        </p:nvSpPr>
        <p:spPr>
          <a:xfrm>
            <a:off x="6185399" y="4693410"/>
            <a:ext cx="15748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phải là hằng số</a:t>
            </a:r>
            <a:endParaRPr sz="1800">
              <a:solidFill>
                <a:schemeClr val="dk1"/>
              </a:solidFill>
              <a:latin typeface="Arial"/>
              <a:ea typeface="Arial"/>
              <a:cs typeface="Arial"/>
              <a:sym typeface="Arial"/>
            </a:endParaRPr>
          </a:p>
        </p:txBody>
      </p:sp>
      <p:sp>
        <p:nvSpPr>
          <p:cNvPr id="263" name="Google Shape;263;p29"/>
          <p:cNvSpPr/>
          <p:nvPr/>
        </p:nvSpPr>
        <p:spPr>
          <a:xfrm>
            <a:off x="6417564" y="5181600"/>
            <a:ext cx="2802890" cy="1143000"/>
          </a:xfrm>
          <a:custGeom>
            <a:rect b="b" l="l" r="r" t="t"/>
            <a:pathLst>
              <a:path extrusionOk="0" h="1143000" w="2802890">
                <a:moveTo>
                  <a:pt x="530352" y="867306"/>
                </a:moveTo>
                <a:lnTo>
                  <a:pt x="530352" y="661416"/>
                </a:lnTo>
                <a:lnTo>
                  <a:pt x="0" y="873252"/>
                </a:lnTo>
                <a:lnTo>
                  <a:pt x="530352" y="867306"/>
                </a:lnTo>
                <a:close/>
              </a:path>
              <a:path extrusionOk="0" h="1143000" w="2802890">
                <a:moveTo>
                  <a:pt x="2802636" y="571500"/>
                </a:moveTo>
                <a:lnTo>
                  <a:pt x="2795925" y="509257"/>
                </a:lnTo>
                <a:lnTo>
                  <a:pt x="2776258" y="448948"/>
                </a:lnTo>
                <a:lnTo>
                  <a:pt x="2744333" y="390924"/>
                </a:lnTo>
                <a:lnTo>
                  <a:pt x="2700851" y="335533"/>
                </a:lnTo>
                <a:lnTo>
                  <a:pt x="2646510" y="283125"/>
                </a:lnTo>
                <a:lnTo>
                  <a:pt x="2615486" y="258149"/>
                </a:lnTo>
                <a:lnTo>
                  <a:pt x="2582009" y="234049"/>
                </a:lnTo>
                <a:lnTo>
                  <a:pt x="2546167" y="210870"/>
                </a:lnTo>
                <a:lnTo>
                  <a:pt x="2508047" y="188656"/>
                </a:lnTo>
                <a:lnTo>
                  <a:pt x="2467737" y="167449"/>
                </a:lnTo>
                <a:lnTo>
                  <a:pt x="2425323" y="147294"/>
                </a:lnTo>
                <a:lnTo>
                  <a:pt x="2380894" y="128234"/>
                </a:lnTo>
                <a:lnTo>
                  <a:pt x="2334536" y="110313"/>
                </a:lnTo>
                <a:lnTo>
                  <a:pt x="2286337" y="93574"/>
                </a:lnTo>
                <a:lnTo>
                  <a:pt x="2236385" y="78062"/>
                </a:lnTo>
                <a:lnTo>
                  <a:pt x="2184766" y="63820"/>
                </a:lnTo>
                <a:lnTo>
                  <a:pt x="2131569" y="50892"/>
                </a:lnTo>
                <a:lnTo>
                  <a:pt x="2076880" y="39321"/>
                </a:lnTo>
                <a:lnTo>
                  <a:pt x="2020787" y="29151"/>
                </a:lnTo>
                <a:lnTo>
                  <a:pt x="1963377" y="20425"/>
                </a:lnTo>
                <a:lnTo>
                  <a:pt x="1904738" y="13189"/>
                </a:lnTo>
                <a:lnTo>
                  <a:pt x="1844957" y="7484"/>
                </a:lnTo>
                <a:lnTo>
                  <a:pt x="1784121" y="3355"/>
                </a:lnTo>
                <a:lnTo>
                  <a:pt x="1722318" y="846"/>
                </a:lnTo>
                <a:lnTo>
                  <a:pt x="1659636" y="0"/>
                </a:lnTo>
                <a:lnTo>
                  <a:pt x="1596953" y="846"/>
                </a:lnTo>
                <a:lnTo>
                  <a:pt x="1535150" y="3355"/>
                </a:lnTo>
                <a:lnTo>
                  <a:pt x="1474314" y="7484"/>
                </a:lnTo>
                <a:lnTo>
                  <a:pt x="1414533" y="13189"/>
                </a:lnTo>
                <a:lnTo>
                  <a:pt x="1355894" y="20425"/>
                </a:lnTo>
                <a:lnTo>
                  <a:pt x="1298484" y="29151"/>
                </a:lnTo>
                <a:lnTo>
                  <a:pt x="1242391" y="39321"/>
                </a:lnTo>
                <a:lnTo>
                  <a:pt x="1187702" y="50892"/>
                </a:lnTo>
                <a:lnTo>
                  <a:pt x="1134505" y="63820"/>
                </a:lnTo>
                <a:lnTo>
                  <a:pt x="1082886" y="78062"/>
                </a:lnTo>
                <a:lnTo>
                  <a:pt x="1032934" y="93574"/>
                </a:lnTo>
                <a:lnTo>
                  <a:pt x="984735" y="110313"/>
                </a:lnTo>
                <a:lnTo>
                  <a:pt x="938377" y="128234"/>
                </a:lnTo>
                <a:lnTo>
                  <a:pt x="893948" y="147294"/>
                </a:lnTo>
                <a:lnTo>
                  <a:pt x="851535" y="167449"/>
                </a:lnTo>
                <a:lnTo>
                  <a:pt x="811224" y="188656"/>
                </a:lnTo>
                <a:lnTo>
                  <a:pt x="773104" y="210870"/>
                </a:lnTo>
                <a:lnTo>
                  <a:pt x="737262" y="234049"/>
                </a:lnTo>
                <a:lnTo>
                  <a:pt x="703785" y="258149"/>
                </a:lnTo>
                <a:lnTo>
                  <a:pt x="672761" y="283125"/>
                </a:lnTo>
                <a:lnTo>
                  <a:pt x="644277" y="308934"/>
                </a:lnTo>
                <a:lnTo>
                  <a:pt x="595278" y="362877"/>
                </a:lnTo>
                <a:lnTo>
                  <a:pt x="557487" y="419629"/>
                </a:lnTo>
                <a:lnTo>
                  <a:pt x="531604" y="478839"/>
                </a:lnTo>
                <a:lnTo>
                  <a:pt x="518328" y="540158"/>
                </a:lnTo>
                <a:lnTo>
                  <a:pt x="516636" y="571500"/>
                </a:lnTo>
                <a:lnTo>
                  <a:pt x="517493" y="594121"/>
                </a:lnTo>
                <a:lnTo>
                  <a:pt x="520065" y="616458"/>
                </a:lnTo>
                <a:lnTo>
                  <a:pt x="524351" y="638794"/>
                </a:lnTo>
                <a:lnTo>
                  <a:pt x="530352" y="661416"/>
                </a:lnTo>
                <a:lnTo>
                  <a:pt x="530352" y="867306"/>
                </a:lnTo>
                <a:lnTo>
                  <a:pt x="679704" y="865632"/>
                </a:lnTo>
                <a:lnTo>
                  <a:pt x="710418" y="889773"/>
                </a:lnTo>
                <a:lnTo>
                  <a:pt x="743283" y="912977"/>
                </a:lnTo>
                <a:lnTo>
                  <a:pt x="778213" y="935220"/>
                </a:lnTo>
                <a:lnTo>
                  <a:pt x="815118" y="956476"/>
                </a:lnTo>
                <a:lnTo>
                  <a:pt x="853910" y="976722"/>
                </a:lnTo>
                <a:lnTo>
                  <a:pt x="894503" y="995931"/>
                </a:lnTo>
                <a:lnTo>
                  <a:pt x="936808" y="1014080"/>
                </a:lnTo>
                <a:lnTo>
                  <a:pt x="980737" y="1031144"/>
                </a:lnTo>
                <a:lnTo>
                  <a:pt x="1026202" y="1047099"/>
                </a:lnTo>
                <a:lnTo>
                  <a:pt x="1073116" y="1061918"/>
                </a:lnTo>
                <a:lnTo>
                  <a:pt x="1121391" y="1075579"/>
                </a:lnTo>
                <a:lnTo>
                  <a:pt x="1170938" y="1088056"/>
                </a:lnTo>
                <a:lnTo>
                  <a:pt x="1221670" y="1099324"/>
                </a:lnTo>
                <a:lnTo>
                  <a:pt x="1273499" y="1109359"/>
                </a:lnTo>
                <a:lnTo>
                  <a:pt x="1326337" y="1118136"/>
                </a:lnTo>
                <a:lnTo>
                  <a:pt x="1380096" y="1125630"/>
                </a:lnTo>
                <a:lnTo>
                  <a:pt x="1434689" y="1131817"/>
                </a:lnTo>
                <a:lnTo>
                  <a:pt x="1490027" y="1136672"/>
                </a:lnTo>
                <a:lnTo>
                  <a:pt x="1546023" y="1140171"/>
                </a:lnTo>
                <a:lnTo>
                  <a:pt x="1602588" y="1142288"/>
                </a:lnTo>
                <a:lnTo>
                  <a:pt x="1659636" y="1143000"/>
                </a:lnTo>
                <a:lnTo>
                  <a:pt x="1722318" y="1142153"/>
                </a:lnTo>
                <a:lnTo>
                  <a:pt x="1784121" y="1139644"/>
                </a:lnTo>
                <a:lnTo>
                  <a:pt x="1844957" y="1135515"/>
                </a:lnTo>
                <a:lnTo>
                  <a:pt x="1904738" y="1129811"/>
                </a:lnTo>
                <a:lnTo>
                  <a:pt x="1963377" y="1122574"/>
                </a:lnTo>
                <a:lnTo>
                  <a:pt x="2020787" y="1113848"/>
                </a:lnTo>
                <a:lnTo>
                  <a:pt x="2076880" y="1103678"/>
                </a:lnTo>
                <a:lnTo>
                  <a:pt x="2131569" y="1092107"/>
                </a:lnTo>
                <a:lnTo>
                  <a:pt x="2184766" y="1079179"/>
                </a:lnTo>
                <a:lnTo>
                  <a:pt x="2236385" y="1064937"/>
                </a:lnTo>
                <a:lnTo>
                  <a:pt x="2286337" y="1049425"/>
                </a:lnTo>
                <a:lnTo>
                  <a:pt x="2334536" y="1032686"/>
                </a:lnTo>
                <a:lnTo>
                  <a:pt x="2380894" y="1014765"/>
                </a:lnTo>
                <a:lnTo>
                  <a:pt x="2425323" y="995705"/>
                </a:lnTo>
                <a:lnTo>
                  <a:pt x="2467737" y="975550"/>
                </a:lnTo>
                <a:lnTo>
                  <a:pt x="2508047" y="954343"/>
                </a:lnTo>
                <a:lnTo>
                  <a:pt x="2546167" y="932129"/>
                </a:lnTo>
                <a:lnTo>
                  <a:pt x="2582009" y="908950"/>
                </a:lnTo>
                <a:lnTo>
                  <a:pt x="2615486" y="884850"/>
                </a:lnTo>
                <a:lnTo>
                  <a:pt x="2646510" y="859874"/>
                </a:lnTo>
                <a:lnTo>
                  <a:pt x="2674994" y="834065"/>
                </a:lnTo>
                <a:lnTo>
                  <a:pt x="2723993" y="780122"/>
                </a:lnTo>
                <a:lnTo>
                  <a:pt x="2761784" y="723370"/>
                </a:lnTo>
                <a:lnTo>
                  <a:pt x="2787667" y="664160"/>
                </a:lnTo>
                <a:lnTo>
                  <a:pt x="2800943" y="602841"/>
                </a:lnTo>
                <a:lnTo>
                  <a:pt x="2802636" y="571500"/>
                </a:lnTo>
                <a:close/>
              </a:path>
            </a:pathLst>
          </a:custGeom>
          <a:solidFill>
            <a:srgbClr val="FF986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29"/>
          <p:cNvSpPr/>
          <p:nvPr/>
        </p:nvSpPr>
        <p:spPr>
          <a:xfrm>
            <a:off x="6417563" y="5181600"/>
            <a:ext cx="2802890" cy="1143000"/>
          </a:xfrm>
          <a:custGeom>
            <a:rect b="b" l="l" r="r" t="t"/>
            <a:pathLst>
              <a:path extrusionOk="0" h="1143000" w="2802890">
                <a:moveTo>
                  <a:pt x="530351" y="661415"/>
                </a:moveTo>
                <a:lnTo>
                  <a:pt x="524351" y="638794"/>
                </a:lnTo>
                <a:lnTo>
                  <a:pt x="520064" y="616457"/>
                </a:lnTo>
                <a:lnTo>
                  <a:pt x="517493" y="594121"/>
                </a:lnTo>
                <a:lnTo>
                  <a:pt x="516635" y="571499"/>
                </a:lnTo>
                <a:lnTo>
                  <a:pt x="518328" y="540158"/>
                </a:lnTo>
                <a:lnTo>
                  <a:pt x="531604" y="478839"/>
                </a:lnTo>
                <a:lnTo>
                  <a:pt x="557487" y="419629"/>
                </a:lnTo>
                <a:lnTo>
                  <a:pt x="595278" y="362877"/>
                </a:lnTo>
                <a:lnTo>
                  <a:pt x="644277" y="308934"/>
                </a:lnTo>
                <a:lnTo>
                  <a:pt x="672761" y="283125"/>
                </a:lnTo>
                <a:lnTo>
                  <a:pt x="703785" y="258149"/>
                </a:lnTo>
                <a:lnTo>
                  <a:pt x="737262" y="234049"/>
                </a:lnTo>
                <a:lnTo>
                  <a:pt x="773104" y="210870"/>
                </a:lnTo>
                <a:lnTo>
                  <a:pt x="811224" y="188656"/>
                </a:lnTo>
                <a:lnTo>
                  <a:pt x="851534" y="167449"/>
                </a:lnTo>
                <a:lnTo>
                  <a:pt x="893948" y="147294"/>
                </a:lnTo>
                <a:lnTo>
                  <a:pt x="938377" y="128234"/>
                </a:lnTo>
                <a:lnTo>
                  <a:pt x="984735" y="110313"/>
                </a:lnTo>
                <a:lnTo>
                  <a:pt x="1032934" y="93574"/>
                </a:lnTo>
                <a:lnTo>
                  <a:pt x="1082886" y="78062"/>
                </a:lnTo>
                <a:lnTo>
                  <a:pt x="1134505" y="63820"/>
                </a:lnTo>
                <a:lnTo>
                  <a:pt x="1187702" y="50892"/>
                </a:lnTo>
                <a:lnTo>
                  <a:pt x="1242391" y="39321"/>
                </a:lnTo>
                <a:lnTo>
                  <a:pt x="1298484" y="29151"/>
                </a:lnTo>
                <a:lnTo>
                  <a:pt x="1355894" y="20425"/>
                </a:lnTo>
                <a:lnTo>
                  <a:pt x="1414533" y="13189"/>
                </a:lnTo>
                <a:lnTo>
                  <a:pt x="1474314" y="7484"/>
                </a:lnTo>
                <a:lnTo>
                  <a:pt x="1535150" y="3355"/>
                </a:lnTo>
                <a:lnTo>
                  <a:pt x="1596953" y="846"/>
                </a:lnTo>
                <a:lnTo>
                  <a:pt x="1659635" y="0"/>
                </a:lnTo>
                <a:lnTo>
                  <a:pt x="1722318" y="846"/>
                </a:lnTo>
                <a:lnTo>
                  <a:pt x="1784121" y="3355"/>
                </a:lnTo>
                <a:lnTo>
                  <a:pt x="1844957" y="7484"/>
                </a:lnTo>
                <a:lnTo>
                  <a:pt x="1904738" y="13189"/>
                </a:lnTo>
                <a:lnTo>
                  <a:pt x="1963377" y="20425"/>
                </a:lnTo>
                <a:lnTo>
                  <a:pt x="2020787" y="29151"/>
                </a:lnTo>
                <a:lnTo>
                  <a:pt x="2076880" y="39321"/>
                </a:lnTo>
                <a:lnTo>
                  <a:pt x="2131569" y="50892"/>
                </a:lnTo>
                <a:lnTo>
                  <a:pt x="2184766" y="63820"/>
                </a:lnTo>
                <a:lnTo>
                  <a:pt x="2236385" y="78062"/>
                </a:lnTo>
                <a:lnTo>
                  <a:pt x="2286337" y="93574"/>
                </a:lnTo>
                <a:lnTo>
                  <a:pt x="2334536" y="110313"/>
                </a:lnTo>
                <a:lnTo>
                  <a:pt x="2380894" y="128234"/>
                </a:lnTo>
                <a:lnTo>
                  <a:pt x="2425323" y="147294"/>
                </a:lnTo>
                <a:lnTo>
                  <a:pt x="2467736" y="167449"/>
                </a:lnTo>
                <a:lnTo>
                  <a:pt x="2508047" y="188656"/>
                </a:lnTo>
                <a:lnTo>
                  <a:pt x="2546167" y="210870"/>
                </a:lnTo>
                <a:lnTo>
                  <a:pt x="2582009" y="234049"/>
                </a:lnTo>
                <a:lnTo>
                  <a:pt x="2615486" y="258149"/>
                </a:lnTo>
                <a:lnTo>
                  <a:pt x="2646510" y="283125"/>
                </a:lnTo>
                <a:lnTo>
                  <a:pt x="2674994" y="308934"/>
                </a:lnTo>
                <a:lnTo>
                  <a:pt x="2723993" y="362877"/>
                </a:lnTo>
                <a:lnTo>
                  <a:pt x="2761784" y="419629"/>
                </a:lnTo>
                <a:lnTo>
                  <a:pt x="2787667" y="478839"/>
                </a:lnTo>
                <a:lnTo>
                  <a:pt x="2800943" y="540158"/>
                </a:lnTo>
                <a:lnTo>
                  <a:pt x="2802635" y="571499"/>
                </a:lnTo>
                <a:lnTo>
                  <a:pt x="2800943" y="602841"/>
                </a:lnTo>
                <a:lnTo>
                  <a:pt x="2787667" y="664160"/>
                </a:lnTo>
                <a:lnTo>
                  <a:pt x="2761784" y="723370"/>
                </a:lnTo>
                <a:lnTo>
                  <a:pt x="2723993" y="780122"/>
                </a:lnTo>
                <a:lnTo>
                  <a:pt x="2674994" y="834065"/>
                </a:lnTo>
                <a:lnTo>
                  <a:pt x="2646510" y="859874"/>
                </a:lnTo>
                <a:lnTo>
                  <a:pt x="2615486" y="884850"/>
                </a:lnTo>
                <a:lnTo>
                  <a:pt x="2582009" y="908950"/>
                </a:lnTo>
                <a:lnTo>
                  <a:pt x="2546167" y="932129"/>
                </a:lnTo>
                <a:lnTo>
                  <a:pt x="2508047" y="954343"/>
                </a:lnTo>
                <a:lnTo>
                  <a:pt x="2467736" y="975550"/>
                </a:lnTo>
                <a:lnTo>
                  <a:pt x="2425323" y="995705"/>
                </a:lnTo>
                <a:lnTo>
                  <a:pt x="2380894" y="1014765"/>
                </a:lnTo>
                <a:lnTo>
                  <a:pt x="2334536" y="1032686"/>
                </a:lnTo>
                <a:lnTo>
                  <a:pt x="2286337" y="1049425"/>
                </a:lnTo>
                <a:lnTo>
                  <a:pt x="2236385" y="1064937"/>
                </a:lnTo>
                <a:lnTo>
                  <a:pt x="2184766" y="1079179"/>
                </a:lnTo>
                <a:lnTo>
                  <a:pt x="2131569" y="1092107"/>
                </a:lnTo>
                <a:lnTo>
                  <a:pt x="2076880" y="1103678"/>
                </a:lnTo>
                <a:lnTo>
                  <a:pt x="2020787" y="1113848"/>
                </a:lnTo>
                <a:lnTo>
                  <a:pt x="1963377" y="1122574"/>
                </a:lnTo>
                <a:lnTo>
                  <a:pt x="1904738" y="1129810"/>
                </a:lnTo>
                <a:lnTo>
                  <a:pt x="1844957" y="1135515"/>
                </a:lnTo>
                <a:lnTo>
                  <a:pt x="1784121" y="1139644"/>
                </a:lnTo>
                <a:lnTo>
                  <a:pt x="1722318" y="1142153"/>
                </a:lnTo>
                <a:lnTo>
                  <a:pt x="1659635" y="1142999"/>
                </a:lnTo>
                <a:lnTo>
                  <a:pt x="1602588" y="1142288"/>
                </a:lnTo>
                <a:lnTo>
                  <a:pt x="1546023" y="1140171"/>
                </a:lnTo>
                <a:lnTo>
                  <a:pt x="1490027" y="1136672"/>
                </a:lnTo>
                <a:lnTo>
                  <a:pt x="1434689" y="1131817"/>
                </a:lnTo>
                <a:lnTo>
                  <a:pt x="1380096" y="1125630"/>
                </a:lnTo>
                <a:lnTo>
                  <a:pt x="1326337" y="1118136"/>
                </a:lnTo>
                <a:lnTo>
                  <a:pt x="1273499" y="1109359"/>
                </a:lnTo>
                <a:lnTo>
                  <a:pt x="1221670" y="1099324"/>
                </a:lnTo>
                <a:lnTo>
                  <a:pt x="1170938" y="1088055"/>
                </a:lnTo>
                <a:lnTo>
                  <a:pt x="1121391" y="1075579"/>
                </a:lnTo>
                <a:lnTo>
                  <a:pt x="1073116" y="1061918"/>
                </a:lnTo>
                <a:lnTo>
                  <a:pt x="1026202" y="1047099"/>
                </a:lnTo>
                <a:lnTo>
                  <a:pt x="980737" y="1031144"/>
                </a:lnTo>
                <a:lnTo>
                  <a:pt x="936808" y="1014080"/>
                </a:lnTo>
                <a:lnTo>
                  <a:pt x="894503" y="995931"/>
                </a:lnTo>
                <a:lnTo>
                  <a:pt x="853910" y="976722"/>
                </a:lnTo>
                <a:lnTo>
                  <a:pt x="815117" y="956476"/>
                </a:lnTo>
                <a:lnTo>
                  <a:pt x="778213" y="935220"/>
                </a:lnTo>
                <a:lnTo>
                  <a:pt x="743283" y="912977"/>
                </a:lnTo>
                <a:lnTo>
                  <a:pt x="710418" y="889773"/>
                </a:lnTo>
                <a:lnTo>
                  <a:pt x="679703" y="865631"/>
                </a:lnTo>
                <a:lnTo>
                  <a:pt x="0" y="873251"/>
                </a:lnTo>
                <a:lnTo>
                  <a:pt x="530351" y="66141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9"/>
          <p:cNvSpPr txBox="1"/>
          <p:nvPr/>
        </p:nvSpPr>
        <p:spPr>
          <a:xfrm>
            <a:off x="7393937" y="5367017"/>
            <a:ext cx="1369060" cy="848360"/>
          </a:xfrm>
          <a:prstGeom prst="rect">
            <a:avLst/>
          </a:prstGeom>
          <a:noFill/>
          <a:ln>
            <a:noFill/>
          </a:ln>
        </p:spPr>
        <p:txBody>
          <a:bodyPr anchorCtr="0" anchor="t" bIns="0" lIns="0" spcFirstLastPara="1" rIns="0" wrap="square" tIns="12700">
            <a:spAutoFit/>
          </a:bodyPr>
          <a:lstStyle/>
          <a:p>
            <a:pPr indent="-1270" lvl="0" marL="12700" marR="5080" rtl="0" algn="ctr">
              <a:lnSpc>
                <a:spcPct val="100000"/>
              </a:lnSpc>
              <a:spcBef>
                <a:spcPts val="0"/>
              </a:spcBef>
              <a:spcAft>
                <a:spcPts val="0"/>
              </a:spcAft>
              <a:buNone/>
            </a:pPr>
            <a:r>
              <a:rPr lang="en-US" sz="1800">
                <a:solidFill>
                  <a:schemeClr val="dk1"/>
                </a:solidFill>
                <a:latin typeface="Arial"/>
                <a:ea typeface="Arial"/>
                <a:cs typeface="Arial"/>
                <a:sym typeface="Arial"/>
              </a:rPr>
              <a:t>Lỗi chỉ số  vượt phạm vi  của mảng</a:t>
            </a:r>
            <a:endParaRPr sz="1800">
              <a:solidFill>
                <a:schemeClr val="dk1"/>
              </a:solidFill>
              <a:latin typeface="Arial"/>
              <a:ea typeface="Arial"/>
              <a:cs typeface="Arial"/>
              <a:sym typeface="Arial"/>
            </a:endParaRPr>
          </a:p>
        </p:txBody>
      </p:sp>
      <p:sp>
        <p:nvSpPr>
          <p:cNvPr id="266" name="Google Shape;266;p2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9"/>
          <p:cNvSpPr txBox="1"/>
          <p:nvPr>
            <p:ph type="title"/>
          </p:nvPr>
        </p:nvSpPr>
        <p:spPr>
          <a:xfrm>
            <a:off x="3378517" y="136278"/>
            <a:ext cx="316420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Chỉ số </a:t>
            </a:r>
            <a:r>
              <a:rPr lang="en-US" sz="4840">
                <a:solidFill>
                  <a:schemeClr val="dk1"/>
                </a:solidFill>
                <a:latin typeface="Times New Roman"/>
                <a:ea typeface="Times New Roman"/>
                <a:cs typeface="Times New Roman"/>
                <a:sym typeface="Times New Roman"/>
              </a:rPr>
              <a:t>mảng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30"/>
          <p:cNvSpPr txBox="1"/>
          <p:nvPr>
            <p:ph type="title"/>
          </p:nvPr>
        </p:nvSpPr>
        <p:spPr>
          <a:xfrm>
            <a:off x="3771900" y="155930"/>
            <a:ext cx="1638300" cy="9402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a:t>
            </a:r>
            <a:endParaRPr/>
          </a:p>
        </p:txBody>
      </p:sp>
      <p:graphicFrame>
        <p:nvGraphicFramePr>
          <p:cNvPr id="275" name="Google Shape;275;p30"/>
          <p:cNvGraphicFramePr/>
          <p:nvPr/>
        </p:nvGraphicFramePr>
        <p:xfrm>
          <a:off x="1199592" y="3425470"/>
          <a:ext cx="3000000" cy="3000000"/>
        </p:xfrm>
        <a:graphic>
          <a:graphicData uri="http://schemas.openxmlformats.org/drawingml/2006/table">
            <a:tbl>
              <a:tblPr>
                <a:noFill/>
                <a:tableStyleId>{5878C095-B32E-43EE-868A-FA213DE9EC5D}</a:tableStyleId>
              </a:tblPr>
              <a:tblGrid>
                <a:gridCol w="785050"/>
                <a:gridCol w="786700"/>
                <a:gridCol w="785050"/>
                <a:gridCol w="785050"/>
                <a:gridCol w="785050"/>
                <a:gridCol w="786700"/>
                <a:gridCol w="785050"/>
                <a:gridCol w="785050"/>
                <a:gridCol w="712175"/>
                <a:gridCol w="715500"/>
              </a:tblGrid>
              <a:tr h="460725">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A[0]</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A[1]</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A[2]</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B[0]</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B[1]</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B[2]</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B[3]</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C[0]</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C[1]</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C[2]</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bl>
          </a:graphicData>
        </a:graphic>
      </p:graphicFrame>
      <p:sp>
        <p:nvSpPr>
          <p:cNvPr id="276" name="Google Shape;276;p30"/>
          <p:cNvSpPr txBox="1"/>
          <p:nvPr/>
        </p:nvSpPr>
        <p:spPr>
          <a:xfrm>
            <a:off x="1152525" y="1184359"/>
            <a:ext cx="8214360" cy="21777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3080"/>
              <a:buFont typeface="Arial"/>
              <a:buNone/>
            </a:pPr>
            <a:r>
              <a:rPr lang="en-US" sz="3080">
                <a:solidFill>
                  <a:srgbClr val="FF0000"/>
                </a:solidFill>
                <a:latin typeface="Arial"/>
                <a:ea typeface="Arial"/>
                <a:cs typeface="Arial"/>
                <a:sym typeface="Arial"/>
              </a:rPr>
              <a:t>Chú ý</a:t>
            </a:r>
            <a:r>
              <a:rPr lang="en-US" sz="3080">
                <a:solidFill>
                  <a:schemeClr val="dk1"/>
                </a:solidFill>
                <a:latin typeface="Arial"/>
                <a:ea typeface="Arial"/>
                <a:cs typeface="Arial"/>
                <a:sym typeface="Arial"/>
              </a:rPr>
              <a:t>: C không kiểm tra vượt quá giới hạn của mảng khi truy nhập</a:t>
            </a:r>
            <a:endParaRPr/>
          </a:p>
          <a:p>
            <a:pPr indent="0" lvl="0" marL="0" marR="0" rtl="0" algn="l">
              <a:spcBef>
                <a:spcPts val="616"/>
              </a:spcBef>
              <a:spcAft>
                <a:spcPts val="0"/>
              </a:spcAft>
              <a:buClr>
                <a:srgbClr val="0033CC"/>
              </a:buClr>
              <a:buSzPts val="3080"/>
              <a:buFont typeface="Arial"/>
              <a:buNone/>
            </a:pPr>
            <a:r>
              <a:t/>
            </a:r>
            <a:endParaRPr sz="3080">
              <a:solidFill>
                <a:schemeClr val="accent2"/>
              </a:solidFill>
              <a:latin typeface="Arial"/>
              <a:ea typeface="Arial"/>
              <a:cs typeface="Arial"/>
              <a:sym typeface="Arial"/>
            </a:endParaRPr>
          </a:p>
          <a:p>
            <a:pPr indent="0" lvl="0" marL="0" marR="0" rtl="0" algn="l">
              <a:spcBef>
                <a:spcPts val="616"/>
              </a:spcBef>
              <a:spcAft>
                <a:spcPts val="0"/>
              </a:spcAft>
              <a:buClr>
                <a:schemeClr val="accent2"/>
              </a:buClr>
              <a:buSzPts val="3080"/>
              <a:buFont typeface="Arial"/>
              <a:buNone/>
            </a:pPr>
            <a:r>
              <a:rPr lang="en-US" sz="3080">
                <a:solidFill>
                  <a:schemeClr val="accent2"/>
                </a:solidFill>
                <a:latin typeface="Arial"/>
                <a:ea typeface="Arial"/>
                <a:cs typeface="Arial"/>
                <a:sym typeface="Arial"/>
              </a:rPr>
              <a:t>int </a:t>
            </a:r>
            <a:r>
              <a:rPr lang="en-US" sz="3080">
                <a:solidFill>
                  <a:schemeClr val="dk1"/>
                </a:solidFill>
                <a:latin typeface="Arial"/>
                <a:ea typeface="Arial"/>
                <a:cs typeface="Arial"/>
                <a:sym typeface="Arial"/>
              </a:rPr>
              <a:t>A[3], B[4], C[3];</a:t>
            </a:r>
            <a:endParaRPr/>
          </a:p>
        </p:txBody>
      </p:sp>
      <p:sp>
        <p:nvSpPr>
          <p:cNvPr id="277" name="Google Shape;277;p30"/>
          <p:cNvSpPr txBox="1"/>
          <p:nvPr/>
        </p:nvSpPr>
        <p:spPr>
          <a:xfrm>
            <a:off x="1273551" y="4719563"/>
            <a:ext cx="8130540" cy="56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080"/>
              <a:buFont typeface="Arial"/>
              <a:buNone/>
            </a:pPr>
            <a:r>
              <a:rPr lang="en-US" sz="3080">
                <a:solidFill>
                  <a:schemeClr val="dk1"/>
                </a:solidFill>
                <a:latin typeface="Arial"/>
                <a:ea typeface="Arial"/>
                <a:cs typeface="Arial"/>
                <a:sym typeface="Arial"/>
              </a:rPr>
              <a:t>A[5] ⇔ B[2] ⇔ C[-2] ←nếu cấp phát liên tiếp</a:t>
            </a:r>
            <a:endParaRPr sz="3080">
              <a:solidFill>
                <a:schemeClr val="dk1"/>
              </a:solidFill>
              <a:latin typeface="Arial"/>
              <a:ea typeface="Arial"/>
              <a:cs typeface="Arial"/>
              <a:sym typeface="Arial"/>
            </a:endParaRPr>
          </a:p>
        </p:txBody>
      </p:sp>
      <p:sp>
        <p:nvSpPr>
          <p:cNvPr id="278" name="Google Shape;278;p30"/>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31"/>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a:solidFill>
                  <a:schemeClr val="dk1"/>
                </a:solidFill>
                <a:latin typeface="Times New Roman"/>
                <a:ea typeface="Times New Roman"/>
                <a:cs typeface="Times New Roman"/>
                <a:sym typeface="Times New Roman"/>
              </a:rPr>
              <a:t>Nội Dung Bài Học</a:t>
            </a:r>
            <a:endParaRPr/>
          </a:p>
        </p:txBody>
      </p:sp>
      <p:sp>
        <p:nvSpPr>
          <p:cNvPr id="285" name="Google Shape;285;p31"/>
          <p:cNvSpPr txBox="1"/>
          <p:nvPr/>
        </p:nvSpPr>
        <p:spPr>
          <a:xfrm>
            <a:off x="860612" y="2155019"/>
            <a:ext cx="7467600" cy="25545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4B081"/>
              </a:buClr>
              <a:buSzPts val="3200"/>
              <a:buFont typeface="Noto Sans Symbols"/>
              <a:buChar char="⮚"/>
            </a:pPr>
            <a:r>
              <a:rPr lang="en-US" sz="3200">
                <a:solidFill>
                  <a:srgbClr val="F4B081"/>
                </a:solidFill>
                <a:latin typeface="Arial"/>
                <a:ea typeface="Arial"/>
                <a:cs typeface="Arial"/>
                <a:sym typeface="Arial"/>
              </a:rPr>
              <a:t>Khái niệm mảng</a:t>
            </a:r>
            <a:endParaRPr sz="3200">
              <a:solidFill>
                <a:srgbClr val="F4B081"/>
              </a:solidFill>
              <a:latin typeface="Arial"/>
              <a:ea typeface="Arial"/>
              <a:cs typeface="Arial"/>
              <a:sym typeface="Arial"/>
            </a:endParaRPr>
          </a:p>
          <a:p>
            <a:pPr indent="-254000" lvl="0" marL="457200" marR="0" rtl="0" algn="l">
              <a:spcBef>
                <a:spcPts val="0"/>
              </a:spcBef>
              <a:spcAft>
                <a:spcPts val="0"/>
              </a:spcAft>
              <a:buClr>
                <a:schemeClr val="dk1"/>
              </a:buClr>
              <a:buSzPts val="3200"/>
              <a:buFont typeface="Noto Sans Symbols"/>
              <a:buNone/>
            </a:pPr>
            <a:r>
              <a:t/>
            </a:r>
            <a:endParaRPr sz="32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Arial"/>
                <a:ea typeface="Arial"/>
                <a:cs typeface="Arial"/>
                <a:sym typeface="Arial"/>
              </a:rPr>
              <a:t>Các thao tác với mảng</a:t>
            </a:r>
            <a:endParaRPr sz="3200">
              <a:solidFill>
                <a:schemeClr val="dk1"/>
              </a:solidFill>
              <a:latin typeface="Arial"/>
              <a:ea typeface="Arial"/>
              <a:cs typeface="Arial"/>
              <a:sym typeface="Arial"/>
            </a:endParaRPr>
          </a:p>
          <a:p>
            <a:pPr indent="-254000" lvl="0" marL="457200" marR="0" rtl="0" algn="l">
              <a:spcBef>
                <a:spcPts val="0"/>
              </a:spcBef>
              <a:spcAft>
                <a:spcPts val="0"/>
              </a:spcAft>
              <a:buClr>
                <a:schemeClr val="dk1"/>
              </a:buClr>
              <a:buSzPts val="3200"/>
              <a:buFont typeface="Noto Sans Symbols"/>
              <a:buNone/>
            </a:pPr>
            <a:r>
              <a:t/>
            </a:r>
            <a:endParaRPr sz="3200">
              <a:solidFill>
                <a:schemeClr val="dk1"/>
              </a:solidFill>
              <a:latin typeface="Arial"/>
              <a:ea typeface="Arial"/>
              <a:cs typeface="Arial"/>
              <a:sym typeface="Arial"/>
            </a:endParaRPr>
          </a:p>
          <a:p>
            <a:pPr indent="-457200" lvl="0" marL="457200" marR="0" rtl="0" algn="l">
              <a:spcBef>
                <a:spcPts val="0"/>
              </a:spcBef>
              <a:spcAft>
                <a:spcPts val="0"/>
              </a:spcAft>
              <a:buClr>
                <a:srgbClr val="F4B081"/>
              </a:buClr>
              <a:buSzPts val="3200"/>
              <a:buFont typeface="Noto Sans Symbols"/>
              <a:buChar char="⮚"/>
            </a:pPr>
            <a:r>
              <a:rPr lang="en-US" sz="3200">
                <a:solidFill>
                  <a:srgbClr val="F4B081"/>
                </a:solidFill>
                <a:latin typeface="Arial"/>
                <a:ea typeface="Arial"/>
                <a:cs typeface="Arial"/>
                <a:sym typeface="Arial"/>
              </a:rPr>
              <a:t>Mảng nhiều chiều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32"/>
          <p:cNvSpPr txBox="1"/>
          <p:nvPr>
            <p:ph type="title"/>
          </p:nvPr>
        </p:nvSpPr>
        <p:spPr>
          <a:xfrm>
            <a:off x="330798" y="29024"/>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Các thao tác thường gặp</a:t>
            </a:r>
            <a:endParaRPr/>
          </a:p>
        </p:txBody>
      </p:sp>
      <p:sp>
        <p:nvSpPr>
          <p:cNvPr id="293" name="Google Shape;293;p32"/>
          <p:cNvSpPr/>
          <p:nvPr/>
        </p:nvSpPr>
        <p:spPr>
          <a:xfrm>
            <a:off x="335280" y="1203960"/>
            <a:ext cx="9387840" cy="626729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220076"/>
              </a:buClr>
              <a:buSzPts val="3080"/>
              <a:buFont typeface="Arial"/>
              <a:buChar char="•"/>
            </a:pPr>
            <a:r>
              <a:rPr lang="en-US" sz="3080">
                <a:solidFill>
                  <a:srgbClr val="220076"/>
                </a:solidFill>
                <a:latin typeface="Arial"/>
                <a:ea typeface="Arial"/>
                <a:cs typeface="Arial"/>
                <a:sym typeface="Arial"/>
              </a:rPr>
              <a:t>Khởi tạo mảng</a:t>
            </a:r>
            <a:endParaRPr sz="3080">
              <a:solidFill>
                <a:srgbClr val="220076"/>
              </a:solidFill>
              <a:latin typeface="Arial"/>
              <a:ea typeface="Arial"/>
              <a:cs typeface="Arial"/>
              <a:sym typeface="Arial"/>
            </a:endParaRPr>
          </a:p>
          <a:p>
            <a:pPr indent="-342900" lvl="0" marL="342900" marR="0" rtl="0" algn="l">
              <a:lnSpc>
                <a:spcPct val="105000"/>
              </a:lnSpc>
              <a:spcBef>
                <a:spcPts val="616"/>
              </a:spcBef>
              <a:spcAft>
                <a:spcPts val="0"/>
              </a:spcAft>
              <a:buClr>
                <a:srgbClr val="220076"/>
              </a:buClr>
              <a:buSzPts val="3080"/>
              <a:buFont typeface="Arial"/>
              <a:buChar char="•"/>
            </a:pPr>
            <a:r>
              <a:rPr lang="en-US" sz="3080">
                <a:solidFill>
                  <a:srgbClr val="220076"/>
                </a:solidFill>
                <a:latin typeface="Arial"/>
                <a:ea typeface="Arial"/>
                <a:cs typeface="Arial"/>
                <a:sym typeface="Arial"/>
              </a:rPr>
              <a:t>Nhập/Xuất dữ liệu cho mảng</a:t>
            </a:r>
            <a:endParaRPr sz="3080">
              <a:solidFill>
                <a:srgbClr val="220076"/>
              </a:solidFill>
              <a:latin typeface="Arial"/>
              <a:ea typeface="Arial"/>
              <a:cs typeface="Arial"/>
              <a:sym typeface="Arial"/>
            </a:endParaRPr>
          </a:p>
          <a:p>
            <a:pPr indent="-285750" lvl="1" marL="742950" marR="0" rtl="0" algn="l">
              <a:lnSpc>
                <a:spcPct val="105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Mảng 1 chiều, ma trận</a:t>
            </a:r>
            <a:endParaRPr b="0" i="0" sz="2640" u="none" cap="none" strike="noStrike">
              <a:solidFill>
                <a:srgbClr val="220076"/>
              </a:solidFill>
              <a:latin typeface="Arial"/>
              <a:ea typeface="Arial"/>
              <a:cs typeface="Arial"/>
              <a:sym typeface="Arial"/>
            </a:endParaRPr>
          </a:p>
          <a:p>
            <a:pPr indent="-342900" lvl="0" marL="342900" marR="0" rtl="0" algn="l">
              <a:lnSpc>
                <a:spcPct val="105000"/>
              </a:lnSpc>
              <a:spcBef>
                <a:spcPts val="616"/>
              </a:spcBef>
              <a:spcAft>
                <a:spcPts val="0"/>
              </a:spcAft>
              <a:buClr>
                <a:srgbClr val="220076"/>
              </a:buClr>
              <a:buSzPts val="3080"/>
              <a:buFont typeface="Arial"/>
              <a:buChar char="•"/>
            </a:pPr>
            <a:r>
              <a:rPr lang="en-US" sz="3080">
                <a:solidFill>
                  <a:srgbClr val="220076"/>
                </a:solidFill>
                <a:latin typeface="Arial"/>
                <a:ea typeface="Arial"/>
                <a:cs typeface="Arial"/>
                <a:sym typeface="Arial"/>
              </a:rPr>
              <a:t>Bài toán đếm </a:t>
            </a:r>
            <a:endParaRPr/>
          </a:p>
          <a:p>
            <a:pPr indent="-285750" lvl="1" marL="742950" marR="0" rtl="0" algn="l">
              <a:lnSpc>
                <a:spcPct val="105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Đếm số phần tử </a:t>
            </a:r>
            <a:endParaRPr/>
          </a:p>
          <a:p>
            <a:pPr indent="-285750" lvl="1" marL="742950" marR="0" rtl="0" algn="l">
              <a:lnSpc>
                <a:spcPct val="105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Tính toán trên các phần tử..</a:t>
            </a:r>
            <a:endParaRPr/>
          </a:p>
          <a:p>
            <a:pPr indent="-342900" lvl="0" marL="342900" marR="0" rtl="0" algn="l">
              <a:lnSpc>
                <a:spcPct val="105000"/>
              </a:lnSpc>
              <a:spcBef>
                <a:spcPts val="616"/>
              </a:spcBef>
              <a:spcAft>
                <a:spcPts val="0"/>
              </a:spcAft>
              <a:buClr>
                <a:srgbClr val="220076"/>
              </a:buClr>
              <a:buSzPts val="3080"/>
              <a:buFont typeface="Arial"/>
              <a:buChar char="•"/>
            </a:pPr>
            <a:r>
              <a:rPr lang="en-US" sz="3080">
                <a:solidFill>
                  <a:srgbClr val="220076"/>
                </a:solidFill>
                <a:latin typeface="Arial"/>
                <a:ea typeface="Arial"/>
                <a:cs typeface="Arial"/>
                <a:sym typeface="Arial"/>
              </a:rPr>
              <a:t>Tìm kiếm phần tử</a:t>
            </a:r>
            <a:endParaRPr sz="3080">
              <a:solidFill>
                <a:srgbClr val="220076"/>
              </a:solidFill>
              <a:latin typeface="Arial"/>
              <a:ea typeface="Arial"/>
              <a:cs typeface="Arial"/>
              <a:sym typeface="Arial"/>
            </a:endParaRPr>
          </a:p>
          <a:p>
            <a:pPr indent="-285750" lvl="1" marL="742950" marR="0" rtl="0" algn="l">
              <a:lnSpc>
                <a:spcPct val="105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Lớn nhất/nhỏ nhất/bất kỳ</a:t>
            </a:r>
            <a:endParaRPr b="0" i="0" sz="2640" u="none" cap="none" strike="noStrike">
              <a:solidFill>
                <a:srgbClr val="220076"/>
              </a:solidFill>
              <a:latin typeface="Arial"/>
              <a:ea typeface="Arial"/>
              <a:cs typeface="Arial"/>
              <a:sym typeface="Arial"/>
            </a:endParaRPr>
          </a:p>
          <a:p>
            <a:pPr indent="-342900" lvl="0" marL="342900" marR="0" rtl="0" algn="l">
              <a:lnSpc>
                <a:spcPct val="105000"/>
              </a:lnSpc>
              <a:spcBef>
                <a:spcPts val="616"/>
              </a:spcBef>
              <a:spcAft>
                <a:spcPts val="0"/>
              </a:spcAft>
              <a:buClr>
                <a:srgbClr val="220076"/>
              </a:buClr>
              <a:buSzPts val="3080"/>
              <a:buFont typeface="Arial"/>
              <a:buChar char="•"/>
            </a:pPr>
            <a:r>
              <a:rPr lang="en-US" sz="3080">
                <a:solidFill>
                  <a:srgbClr val="220076"/>
                </a:solidFill>
                <a:latin typeface="Arial"/>
                <a:ea typeface="Arial"/>
                <a:cs typeface="Arial"/>
                <a:sym typeface="Arial"/>
              </a:rPr>
              <a:t>Sắp xếp phần tử trong mảng</a:t>
            </a:r>
            <a:endParaRPr sz="3080">
              <a:solidFill>
                <a:srgbClr val="220076"/>
              </a:solidFill>
              <a:latin typeface="Arial"/>
              <a:ea typeface="Arial"/>
              <a:cs typeface="Arial"/>
              <a:sym typeface="Arial"/>
            </a:endParaRPr>
          </a:p>
          <a:p>
            <a:pPr indent="-285750" lvl="1" marL="742950" marR="0" rtl="0" algn="l">
              <a:lnSpc>
                <a:spcPct val="105000"/>
              </a:lnSpc>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Theo thứ tự, theo nguyên tắc</a:t>
            </a:r>
            <a:endParaRPr b="0" i="0" sz="2640" u="none" cap="none" strike="noStrike">
              <a:solidFill>
                <a:srgbClr val="220076"/>
              </a:solidFill>
              <a:latin typeface="Arial"/>
              <a:ea typeface="Arial"/>
              <a:cs typeface="Arial"/>
              <a:sym typeface="Arial"/>
            </a:endParaRPr>
          </a:p>
          <a:p>
            <a:pPr indent="-342900" lvl="0" marL="342900" marR="0" rtl="0" algn="l">
              <a:lnSpc>
                <a:spcPct val="105000"/>
              </a:lnSpc>
              <a:spcBef>
                <a:spcPts val="616"/>
              </a:spcBef>
              <a:spcAft>
                <a:spcPts val="0"/>
              </a:spcAft>
              <a:buClr>
                <a:srgbClr val="220076"/>
              </a:buClr>
              <a:buSzPts val="3080"/>
              <a:buFont typeface="Arial"/>
              <a:buChar char="•"/>
            </a:pPr>
            <a:r>
              <a:rPr lang="en-US" sz="3080">
                <a:solidFill>
                  <a:srgbClr val="220076"/>
                </a:solidFill>
                <a:latin typeface="Arial"/>
                <a:ea typeface="Arial"/>
                <a:cs typeface="Arial"/>
                <a:sym typeface="Arial"/>
              </a:rPr>
              <a:t>Chèn thêm phần tử, xóa phần tử</a:t>
            </a:r>
            <a:endParaRPr sz="3080">
              <a:solidFill>
                <a:srgbClr val="220076"/>
              </a:solidFill>
              <a:latin typeface="Arial"/>
              <a:ea typeface="Arial"/>
              <a:cs typeface="Arial"/>
              <a:sym typeface="Arial"/>
            </a:endParaRPr>
          </a:p>
        </p:txBody>
      </p:sp>
      <p:sp>
        <p:nvSpPr>
          <p:cNvPr id="294" name="Google Shape;294;p32"/>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33"/>
          <p:cNvSpPr txBox="1"/>
          <p:nvPr>
            <p:ph type="title"/>
          </p:nvPr>
        </p:nvSpPr>
        <p:spPr>
          <a:xfrm>
            <a:off x="2438400" y="-302887"/>
            <a:ext cx="8172449" cy="1675713"/>
          </a:xfrm>
          <a:prstGeom prst="rect">
            <a:avLst/>
          </a:prstGeom>
          <a:noFill/>
          <a:ln>
            <a:noFill/>
          </a:ln>
        </p:spPr>
        <p:txBody>
          <a:bodyPr anchorCtr="0" anchor="ctr" bIns="0" lIns="0" spcFirstLastPara="1" rIns="0" wrap="square" tIns="12700">
            <a:spAutoFit/>
          </a:bodyPr>
          <a:lstStyle/>
          <a:p>
            <a:pPr indent="0" lvl="0" marL="18542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Khởi </a:t>
            </a:r>
            <a:r>
              <a:rPr lang="en-US"/>
              <a:t>tạo </a:t>
            </a:r>
            <a:r>
              <a:rPr lang="en-US" sz="4840">
                <a:solidFill>
                  <a:schemeClr val="dk1"/>
                </a:solidFill>
                <a:latin typeface="Times New Roman"/>
                <a:ea typeface="Times New Roman"/>
                <a:cs typeface="Times New Roman"/>
                <a:sym typeface="Times New Roman"/>
              </a:rPr>
              <a:t>mảng</a:t>
            </a:r>
            <a:endParaRPr/>
          </a:p>
        </p:txBody>
      </p:sp>
      <p:sp>
        <p:nvSpPr>
          <p:cNvPr id="301" name="Google Shape;301;p33"/>
          <p:cNvSpPr txBox="1"/>
          <p:nvPr/>
        </p:nvSpPr>
        <p:spPr>
          <a:xfrm>
            <a:off x="381000" y="1279923"/>
            <a:ext cx="9144000" cy="5429049"/>
          </a:xfrm>
          <a:prstGeom prst="rect">
            <a:avLst/>
          </a:prstGeom>
          <a:noFill/>
          <a:ln>
            <a:noFill/>
          </a:ln>
        </p:spPr>
        <p:txBody>
          <a:bodyPr anchorCtr="0" anchor="t" bIns="0" lIns="0" spcFirstLastPara="1" rIns="0" wrap="square" tIns="55225">
            <a:spAutoFit/>
          </a:bodyPr>
          <a:lstStyle/>
          <a:p>
            <a:pPr indent="-342900" lvl="0" marL="355600" marR="539115" rtl="0" algn="l">
              <a:lnSpc>
                <a:spcPct val="107500"/>
              </a:lnSpc>
              <a:spcBef>
                <a:spcPts val="0"/>
              </a:spcBef>
              <a:spcAft>
                <a:spcPts val="0"/>
              </a:spcAft>
              <a:buClr>
                <a:srgbClr val="000099"/>
              </a:buClr>
              <a:buSzPts val="2400"/>
              <a:buFont typeface="Arial"/>
              <a:buChar char="•"/>
            </a:pPr>
            <a:r>
              <a:rPr lang="en-US" sz="2400">
                <a:solidFill>
                  <a:srgbClr val="000099"/>
                </a:solidFill>
                <a:latin typeface="Arial"/>
                <a:ea typeface="Arial"/>
                <a:cs typeface="Arial"/>
                <a:sym typeface="Arial"/>
              </a:rPr>
              <a:t>Khi khai báo mảng các phần tử của mảng có thể  được khởi tạo giá trị như biến thông thường</a:t>
            </a:r>
            <a:endParaRPr sz="2400">
              <a:solidFill>
                <a:srgbClr val="000099"/>
              </a:solidFill>
              <a:latin typeface="Arial"/>
              <a:ea typeface="Arial"/>
              <a:cs typeface="Arial"/>
              <a:sym typeface="Arial"/>
            </a:endParaRPr>
          </a:p>
          <a:p>
            <a:pPr indent="-190500" lvl="0" marL="355600" marR="5080" rtl="0" algn="l">
              <a:lnSpc>
                <a:spcPct val="107916"/>
              </a:lnSpc>
              <a:spcBef>
                <a:spcPts val="580"/>
              </a:spcBef>
              <a:spcAft>
                <a:spcPts val="0"/>
              </a:spcAft>
              <a:buClr>
                <a:schemeClr val="dk1"/>
              </a:buClr>
              <a:buSzPts val="2400"/>
              <a:buFont typeface="Calibri"/>
              <a:buNone/>
            </a:pPr>
            <a:r>
              <a:t/>
            </a:r>
            <a:endParaRPr sz="2400">
              <a:solidFill>
                <a:srgbClr val="000099"/>
              </a:solidFill>
              <a:latin typeface="Arial"/>
              <a:ea typeface="Arial"/>
              <a:cs typeface="Arial"/>
              <a:sym typeface="Arial"/>
            </a:endParaRPr>
          </a:p>
          <a:p>
            <a:pPr indent="-342900" lvl="0" marL="355600" marR="5080" rtl="0" algn="l">
              <a:lnSpc>
                <a:spcPct val="107916"/>
              </a:lnSpc>
              <a:spcBef>
                <a:spcPts val="580"/>
              </a:spcBef>
              <a:spcAft>
                <a:spcPts val="0"/>
              </a:spcAft>
              <a:buClr>
                <a:srgbClr val="000099"/>
              </a:buClr>
              <a:buSzPts val="2400"/>
              <a:buFont typeface="Arial"/>
              <a:buChar char="•"/>
            </a:pPr>
            <a:r>
              <a:rPr lang="en-US" sz="2400">
                <a:solidFill>
                  <a:srgbClr val="000099"/>
                </a:solidFill>
                <a:latin typeface="Arial"/>
                <a:ea typeface="Arial"/>
                <a:cs typeface="Arial"/>
                <a:sym typeface="Arial"/>
              </a:rPr>
              <a:t>Số phần tử được khởi tạo </a:t>
            </a:r>
            <a:r>
              <a:rPr lang="en-US" sz="2400">
                <a:solidFill>
                  <a:srgbClr val="FF0000"/>
                </a:solidFill>
                <a:latin typeface="Arial"/>
                <a:ea typeface="Arial"/>
                <a:cs typeface="Arial"/>
                <a:sym typeface="Arial"/>
              </a:rPr>
              <a:t>không được nhiều hơn số  phần tử của mảng</a:t>
            </a:r>
            <a:endParaRPr sz="2400">
              <a:solidFill>
                <a:srgbClr val="FF0000"/>
              </a:solidFill>
              <a:latin typeface="Arial"/>
              <a:ea typeface="Arial"/>
              <a:cs typeface="Arial"/>
              <a:sym typeface="Arial"/>
            </a:endParaRPr>
          </a:p>
          <a:p>
            <a:pPr indent="-286385" lvl="1" marL="756285" marR="0" rtl="0" algn="l">
              <a:lnSpc>
                <a:spcPct val="100000"/>
              </a:lnSpc>
              <a:spcBef>
                <a:spcPts val="240"/>
              </a:spcBef>
              <a:spcAft>
                <a:spcPts val="0"/>
              </a:spcAft>
              <a:buClr>
                <a:srgbClr val="000099"/>
              </a:buClr>
              <a:buSzPts val="2400"/>
              <a:buFont typeface="Arial"/>
              <a:buChar char="–"/>
            </a:pPr>
            <a:r>
              <a:rPr b="0" i="0" lang="en-US" sz="2400" u="none" cap="none" strike="noStrike">
                <a:solidFill>
                  <a:srgbClr val="000099"/>
                </a:solidFill>
                <a:latin typeface="Arial"/>
                <a:ea typeface="Arial"/>
                <a:cs typeface="Arial"/>
                <a:sym typeface="Arial"/>
              </a:rPr>
              <a:t>Nhưng nó có thể ít hơn</a:t>
            </a:r>
            <a:endParaRPr b="0" i="0" sz="2400" u="none" cap="none" strike="noStrike">
              <a:solidFill>
                <a:srgbClr val="000099"/>
              </a:solidFill>
              <a:latin typeface="Arial"/>
              <a:ea typeface="Arial"/>
              <a:cs typeface="Arial"/>
              <a:sym typeface="Arial"/>
            </a:endParaRPr>
          </a:p>
          <a:p>
            <a:pPr indent="-286385" lvl="1" marL="756285" marR="0" rtl="0" algn="l">
              <a:lnSpc>
                <a:spcPct val="100000"/>
              </a:lnSpc>
              <a:spcBef>
                <a:spcPts val="285"/>
              </a:spcBef>
              <a:spcAft>
                <a:spcPts val="0"/>
              </a:spcAft>
              <a:buClr>
                <a:srgbClr val="000099"/>
              </a:buClr>
              <a:buSzPts val="2400"/>
              <a:buFont typeface="Arial"/>
              <a:buChar char="–"/>
            </a:pPr>
            <a:r>
              <a:rPr b="0" i="0" lang="en-US" sz="2400" u="none" cap="none" strike="noStrike">
                <a:solidFill>
                  <a:srgbClr val="000099"/>
                </a:solidFill>
                <a:latin typeface="Arial"/>
                <a:ea typeface="Arial"/>
                <a:cs typeface="Arial"/>
                <a:sym typeface="Arial"/>
              </a:rPr>
              <a:t>Khi đó số phần tử còn lại được khởi tạo giá trị 0</a:t>
            </a:r>
            <a:endParaRPr/>
          </a:p>
          <a:p>
            <a:pPr indent="-190500" lvl="0" marL="355600" marR="445134" rtl="0" algn="l">
              <a:lnSpc>
                <a:spcPct val="107916"/>
              </a:lnSpc>
              <a:spcBef>
                <a:spcPts val="605"/>
              </a:spcBef>
              <a:spcAft>
                <a:spcPts val="0"/>
              </a:spcAft>
              <a:buClr>
                <a:schemeClr val="dk1"/>
              </a:buClr>
              <a:buSzPts val="2400"/>
              <a:buFont typeface="Calibri"/>
              <a:buNone/>
            </a:pPr>
            <a:r>
              <a:t/>
            </a:r>
            <a:endParaRPr sz="2400">
              <a:solidFill>
                <a:srgbClr val="000099"/>
              </a:solidFill>
              <a:latin typeface="Arial"/>
              <a:ea typeface="Arial"/>
              <a:cs typeface="Arial"/>
              <a:sym typeface="Arial"/>
            </a:endParaRPr>
          </a:p>
          <a:p>
            <a:pPr indent="-342900" lvl="0" marL="355600" marR="445134" rtl="0" algn="l">
              <a:lnSpc>
                <a:spcPct val="107916"/>
              </a:lnSpc>
              <a:spcBef>
                <a:spcPts val="605"/>
              </a:spcBef>
              <a:spcAft>
                <a:spcPts val="0"/>
              </a:spcAft>
              <a:buClr>
                <a:srgbClr val="000099"/>
              </a:buClr>
              <a:buSzPts val="2400"/>
              <a:buFont typeface="Arial"/>
              <a:buChar char="•"/>
            </a:pPr>
            <a:r>
              <a:rPr lang="en-US" sz="2400">
                <a:solidFill>
                  <a:srgbClr val="000099"/>
                </a:solidFill>
                <a:latin typeface="Arial"/>
                <a:ea typeface="Arial"/>
                <a:cs typeface="Arial"/>
                <a:sym typeface="Arial"/>
              </a:rPr>
              <a:t>Kích thước của mảng có thể được suy diễn từ số  phần tử khởi tạo giá trị</a:t>
            </a:r>
            <a:endParaRPr sz="2400">
              <a:solidFill>
                <a:srgbClr val="000099"/>
              </a:solidFill>
              <a:latin typeface="Arial"/>
              <a:ea typeface="Arial"/>
              <a:cs typeface="Arial"/>
              <a:sym typeface="Arial"/>
            </a:endParaRPr>
          </a:p>
          <a:p>
            <a:pPr indent="-190500" lvl="0" marL="355600" marR="445134" rtl="0" algn="l">
              <a:lnSpc>
                <a:spcPct val="107916"/>
              </a:lnSpc>
              <a:spcBef>
                <a:spcPts val="605"/>
              </a:spcBef>
              <a:spcAft>
                <a:spcPts val="0"/>
              </a:spcAft>
              <a:buClr>
                <a:schemeClr val="dk1"/>
              </a:buClr>
              <a:buSzPts val="2400"/>
              <a:buFont typeface="Calibri"/>
              <a:buNone/>
            </a:pPr>
            <a:r>
              <a:t/>
            </a:r>
            <a:endParaRPr sz="2400">
              <a:solidFill>
                <a:srgbClr val="000099"/>
              </a:solidFill>
              <a:latin typeface="Arial"/>
              <a:ea typeface="Arial"/>
              <a:cs typeface="Arial"/>
              <a:sym typeface="Arial"/>
            </a:endParaRPr>
          </a:p>
          <a:p>
            <a:pPr indent="0" lvl="0" marL="469900" marR="0" rtl="0" algn="l">
              <a:lnSpc>
                <a:spcPct val="100000"/>
              </a:lnSpc>
              <a:spcBef>
                <a:spcPts val="15"/>
              </a:spcBef>
              <a:spcAft>
                <a:spcPts val="0"/>
              </a:spcAft>
              <a:buNone/>
            </a:pPr>
            <a:r>
              <a:rPr lang="en-US" sz="2400">
                <a:solidFill>
                  <a:srgbClr val="BF9000"/>
                </a:solidFill>
                <a:latin typeface="Lucida Sans"/>
                <a:ea typeface="Lucida Sans"/>
                <a:cs typeface="Lucida Sans"/>
                <a:sym typeface="Lucida Sans"/>
              </a:rPr>
              <a:t>int</a:t>
            </a:r>
            <a:r>
              <a:rPr lang="en-US" sz="2400">
                <a:solidFill>
                  <a:srgbClr val="000099"/>
                </a:solidFill>
                <a:latin typeface="Lucida Sans"/>
                <a:ea typeface="Lucida Sans"/>
                <a:cs typeface="Lucida Sans"/>
                <a:sym typeface="Lucida Sans"/>
              </a:rPr>
              <a:t> A[8] = {2, 4, 6, 8, 10, 12, 14, 16};</a:t>
            </a:r>
            <a:endParaRPr sz="2400">
              <a:solidFill>
                <a:srgbClr val="000099"/>
              </a:solidFill>
              <a:latin typeface="Lucida Sans"/>
              <a:ea typeface="Lucida Sans"/>
              <a:cs typeface="Lucida Sans"/>
              <a:sym typeface="Lucida Sans"/>
            </a:endParaRPr>
          </a:p>
          <a:p>
            <a:pPr indent="0" lvl="0" marL="469900" marR="0" rtl="0" algn="l">
              <a:lnSpc>
                <a:spcPct val="100000"/>
              </a:lnSpc>
              <a:spcBef>
                <a:spcPts val="515"/>
              </a:spcBef>
              <a:spcAft>
                <a:spcPts val="0"/>
              </a:spcAft>
              <a:buNone/>
            </a:pPr>
            <a:r>
              <a:rPr lang="en-US" sz="2400">
                <a:solidFill>
                  <a:srgbClr val="000099"/>
                </a:solidFill>
                <a:latin typeface="Arial"/>
                <a:ea typeface="Arial"/>
                <a:cs typeface="Arial"/>
                <a:sym typeface="Arial"/>
              </a:rPr>
              <a:t>hoặc</a:t>
            </a:r>
            <a:endParaRPr sz="2400">
              <a:solidFill>
                <a:srgbClr val="000099"/>
              </a:solidFill>
              <a:latin typeface="Arial"/>
              <a:ea typeface="Arial"/>
              <a:cs typeface="Arial"/>
              <a:sym typeface="Arial"/>
            </a:endParaRPr>
          </a:p>
          <a:p>
            <a:pPr indent="0" lvl="0" marL="495300" marR="0" rtl="0" algn="l">
              <a:lnSpc>
                <a:spcPct val="100000"/>
              </a:lnSpc>
              <a:spcBef>
                <a:spcPts val="60"/>
              </a:spcBef>
              <a:spcAft>
                <a:spcPts val="0"/>
              </a:spcAft>
              <a:buNone/>
            </a:pPr>
            <a:r>
              <a:rPr lang="en-US" sz="2400">
                <a:solidFill>
                  <a:srgbClr val="BF9000"/>
                </a:solidFill>
                <a:latin typeface="Lucida Sans"/>
                <a:ea typeface="Lucida Sans"/>
                <a:cs typeface="Lucida Sans"/>
                <a:sym typeface="Lucida Sans"/>
              </a:rPr>
              <a:t>int</a:t>
            </a:r>
            <a:r>
              <a:rPr lang="en-US" sz="2400">
                <a:solidFill>
                  <a:srgbClr val="000099"/>
                </a:solidFill>
                <a:latin typeface="Lucida Sans"/>
                <a:ea typeface="Lucida Sans"/>
                <a:cs typeface="Lucida Sans"/>
                <a:sym typeface="Lucida Sans"/>
              </a:rPr>
              <a:t> A[] = {2, 4, 6, 8, 10, 12, 14, 16};</a:t>
            </a:r>
            <a:endParaRPr sz="2400">
              <a:solidFill>
                <a:srgbClr val="000099"/>
              </a:solidFill>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nvSpPr>
        <p:spPr>
          <a:xfrm>
            <a:off x="533400" y="1524000"/>
            <a:ext cx="8763000" cy="439299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3175">
            <a:spAutoFit/>
          </a:bodyPr>
          <a:lstStyle/>
          <a:p>
            <a:pPr indent="0" lvl="0" marL="12700" marR="0" rtl="0" algn="l">
              <a:lnSpc>
                <a:spcPct val="100000"/>
              </a:lnSpc>
              <a:spcBef>
                <a:spcPts val="0"/>
              </a:spcBef>
              <a:spcAft>
                <a:spcPts val="0"/>
              </a:spcAft>
              <a:buNone/>
            </a:pPr>
            <a:r>
              <a:rPr b="1" lang="en-US" sz="2400">
                <a:solidFill>
                  <a:srgbClr val="BF9000"/>
                </a:solidFill>
                <a:latin typeface="Consolas"/>
                <a:ea typeface="Consolas"/>
                <a:cs typeface="Consolas"/>
                <a:sym typeface="Consolas"/>
              </a:rPr>
              <a:t>int</a:t>
            </a:r>
            <a:r>
              <a:rPr b="1" lang="en-US" sz="2400">
                <a:solidFill>
                  <a:schemeClr val="dk1"/>
                </a:solidFill>
                <a:latin typeface="Consolas"/>
                <a:ea typeface="Consolas"/>
                <a:cs typeface="Consolas"/>
                <a:sym typeface="Consolas"/>
              </a:rPr>
              <a:t>	month;</a:t>
            </a:r>
            <a:endParaRPr sz="2400">
              <a:solidFill>
                <a:schemeClr val="dk1"/>
              </a:solidFill>
              <a:latin typeface="Consolas"/>
              <a:ea typeface="Consolas"/>
              <a:cs typeface="Consolas"/>
              <a:sym typeface="Consolas"/>
            </a:endParaRPr>
          </a:p>
          <a:p>
            <a:pPr indent="0" lvl="0" marL="12700" marR="0" rtl="0" algn="l">
              <a:lnSpc>
                <a:spcPct val="95000"/>
              </a:lnSpc>
              <a:spcBef>
                <a:spcPts val="240"/>
              </a:spcBef>
              <a:spcAft>
                <a:spcPts val="0"/>
              </a:spcAft>
              <a:buNone/>
            </a:pPr>
            <a:r>
              <a:rPr b="1" lang="en-US" sz="2400">
                <a:solidFill>
                  <a:srgbClr val="BF9000"/>
                </a:solidFill>
                <a:latin typeface="Consolas"/>
                <a:ea typeface="Consolas"/>
                <a:cs typeface="Consolas"/>
                <a:sym typeface="Consolas"/>
              </a:rPr>
              <a:t>int</a:t>
            </a:r>
            <a:r>
              <a:rPr b="1" lang="en-US" sz="2400">
                <a:solidFill>
                  <a:schemeClr val="dk1"/>
                </a:solidFill>
                <a:latin typeface="Consolas"/>
                <a:ea typeface="Consolas"/>
                <a:cs typeface="Consolas"/>
                <a:sym typeface="Consolas"/>
              </a:rPr>
              <a:t> table[12] = { 30, 40, 45, 95, 130, 220, 210,</a:t>
            </a:r>
            <a:endParaRPr sz="2400">
              <a:solidFill>
                <a:schemeClr val="dk1"/>
              </a:solidFill>
              <a:latin typeface="Consolas"/>
              <a:ea typeface="Consolas"/>
              <a:cs typeface="Consolas"/>
              <a:sym typeface="Consolas"/>
            </a:endParaRPr>
          </a:p>
          <a:p>
            <a:pPr indent="0" lvl="0" marL="354965" marR="0" rtl="0" algn="l">
              <a:lnSpc>
                <a:spcPct val="95000"/>
              </a:lnSpc>
              <a:spcBef>
                <a:spcPts val="0"/>
              </a:spcBef>
              <a:spcAft>
                <a:spcPts val="0"/>
              </a:spcAft>
              <a:buNone/>
            </a:pPr>
            <a:r>
              <a:rPr b="1" lang="en-US" sz="2400">
                <a:solidFill>
                  <a:schemeClr val="dk1"/>
                </a:solidFill>
                <a:latin typeface="Consolas"/>
                <a:ea typeface="Consolas"/>
                <a:cs typeface="Consolas"/>
                <a:sym typeface="Consolas"/>
              </a:rPr>
              <a:t>185, 135, 80, 40, 45 };</a:t>
            </a:r>
            <a:endParaRPr sz="2400">
              <a:solidFill>
                <a:schemeClr val="dk1"/>
              </a:solidFill>
              <a:latin typeface="Consolas"/>
              <a:ea typeface="Consolas"/>
              <a:cs typeface="Consolas"/>
              <a:sym typeface="Consolas"/>
            </a:endParaRPr>
          </a:p>
          <a:p>
            <a:pPr indent="0" lvl="0" marL="0" marR="0" rtl="0" algn="l">
              <a:lnSpc>
                <a:spcPct val="100000"/>
              </a:lnSpc>
              <a:spcBef>
                <a:spcPts val="50"/>
              </a:spcBef>
              <a:spcAft>
                <a:spcPts val="0"/>
              </a:spcAft>
              <a:buNone/>
            </a:pPr>
            <a:r>
              <a:t/>
            </a:r>
            <a:endParaRPr sz="2400">
              <a:solidFill>
                <a:schemeClr val="dk1"/>
              </a:solidFill>
              <a:latin typeface="Consolas"/>
              <a:ea typeface="Consolas"/>
              <a:cs typeface="Consolas"/>
              <a:sym typeface="Consolas"/>
            </a:endParaRPr>
          </a:p>
          <a:p>
            <a:pPr indent="0" lvl="0" marL="12700" marR="3357879" rtl="0" algn="l">
              <a:lnSpc>
                <a:spcPct val="110000"/>
              </a:lnSpc>
              <a:spcBef>
                <a:spcPts val="0"/>
              </a:spcBef>
              <a:spcAft>
                <a:spcPts val="0"/>
              </a:spcAft>
              <a:buNone/>
            </a:pPr>
            <a:r>
              <a:rPr b="1" lang="en-US" sz="2400">
                <a:solidFill>
                  <a:schemeClr val="dk1"/>
                </a:solidFill>
                <a:latin typeface="Consolas"/>
                <a:ea typeface="Consolas"/>
                <a:cs typeface="Consolas"/>
                <a:sym typeface="Consolas"/>
              </a:rPr>
              <a:t>printf("Enter a month: ");  scanf("%d", &amp;month);</a:t>
            </a:r>
            <a:endParaRPr sz="2400">
              <a:solidFill>
                <a:schemeClr val="dk1"/>
              </a:solidFill>
              <a:latin typeface="Consolas"/>
              <a:ea typeface="Consolas"/>
              <a:cs typeface="Consolas"/>
              <a:sym typeface="Consolas"/>
            </a:endParaRPr>
          </a:p>
          <a:p>
            <a:pPr indent="0" lvl="0" marL="0" marR="0" rtl="0" algn="l">
              <a:lnSpc>
                <a:spcPct val="100000"/>
              </a:lnSpc>
              <a:spcBef>
                <a:spcPts val="50"/>
              </a:spcBef>
              <a:spcAft>
                <a:spcPts val="0"/>
              </a:spcAft>
              <a:buNone/>
            </a:pPr>
            <a:r>
              <a:t/>
            </a:r>
            <a:endParaRPr sz="2400">
              <a:solidFill>
                <a:schemeClr val="dk1"/>
              </a:solidFill>
              <a:latin typeface="Consolas"/>
              <a:ea typeface="Consolas"/>
              <a:cs typeface="Consolas"/>
              <a:sym typeface="Consolas"/>
            </a:endParaRPr>
          </a:p>
          <a:p>
            <a:pPr indent="0" lvl="0" marL="12700" marR="0" rtl="0" algn="l">
              <a:lnSpc>
                <a:spcPct val="100000"/>
              </a:lnSpc>
              <a:spcBef>
                <a:spcPts val="0"/>
              </a:spcBef>
              <a:spcAft>
                <a:spcPts val="0"/>
              </a:spcAft>
              <a:buNone/>
            </a:pPr>
            <a:r>
              <a:rPr b="1" lang="en-US" sz="2400">
                <a:solidFill>
                  <a:srgbClr val="BF9000"/>
                </a:solidFill>
                <a:latin typeface="Consolas"/>
                <a:ea typeface="Consolas"/>
                <a:cs typeface="Consolas"/>
                <a:sym typeface="Consolas"/>
              </a:rPr>
              <a:t>if</a:t>
            </a:r>
            <a:r>
              <a:rPr b="1" lang="en-US" sz="2400">
                <a:solidFill>
                  <a:schemeClr val="dk1"/>
                </a:solidFill>
                <a:latin typeface="Consolas"/>
                <a:ea typeface="Consolas"/>
                <a:cs typeface="Consolas"/>
                <a:sym typeface="Consolas"/>
              </a:rPr>
              <a:t> (1 &lt;= month &amp;&amp; month &lt;= 12)</a:t>
            </a:r>
            <a:endParaRPr sz="2400">
              <a:solidFill>
                <a:schemeClr val="dk1"/>
              </a:solidFill>
              <a:latin typeface="Consolas"/>
              <a:ea typeface="Consolas"/>
              <a:cs typeface="Consolas"/>
              <a:sym typeface="Consolas"/>
            </a:endParaRPr>
          </a:p>
          <a:p>
            <a:pPr indent="-38100" lvl="0" marL="354965" marR="462280" rtl="0" algn="l">
              <a:lnSpc>
                <a:spcPct val="90000"/>
              </a:lnSpc>
              <a:spcBef>
                <a:spcPts val="515"/>
              </a:spcBef>
              <a:spcAft>
                <a:spcPts val="0"/>
              </a:spcAft>
              <a:buNone/>
            </a:pPr>
            <a:r>
              <a:rPr b="1" lang="en-US" sz="2400">
                <a:solidFill>
                  <a:schemeClr val="dk1"/>
                </a:solidFill>
                <a:latin typeface="Consolas"/>
                <a:ea typeface="Consolas"/>
                <a:cs typeface="Consolas"/>
                <a:sym typeface="Consolas"/>
              </a:rPr>
              <a:t>printf("Average rainfall for month %d is %d  mm.\n", month, table[month-1]);</a:t>
            </a:r>
            <a:endParaRPr sz="2400">
              <a:solidFill>
                <a:schemeClr val="dk1"/>
              </a:solidFill>
              <a:latin typeface="Consolas"/>
              <a:ea typeface="Consolas"/>
              <a:cs typeface="Consolas"/>
              <a:sym typeface="Consolas"/>
            </a:endParaRPr>
          </a:p>
          <a:p>
            <a:pPr indent="0" lvl="0" marL="12700" marR="0" rtl="0" algn="l">
              <a:lnSpc>
                <a:spcPct val="100000"/>
              </a:lnSpc>
              <a:spcBef>
                <a:spcPts val="204"/>
              </a:spcBef>
              <a:spcAft>
                <a:spcPts val="0"/>
              </a:spcAft>
              <a:buNone/>
            </a:pPr>
            <a:r>
              <a:rPr b="1" lang="en-US" sz="2400">
                <a:solidFill>
                  <a:srgbClr val="BF9000"/>
                </a:solidFill>
                <a:latin typeface="Consolas"/>
                <a:ea typeface="Consolas"/>
                <a:cs typeface="Consolas"/>
                <a:sym typeface="Consolas"/>
              </a:rPr>
              <a:t>else</a:t>
            </a:r>
            <a:endParaRPr sz="2400">
              <a:solidFill>
                <a:srgbClr val="BF9000"/>
              </a:solidFill>
              <a:latin typeface="Consolas"/>
              <a:ea typeface="Consolas"/>
              <a:cs typeface="Consolas"/>
              <a:sym typeface="Consolas"/>
            </a:endParaRPr>
          </a:p>
          <a:p>
            <a:pPr indent="0" lvl="0" marL="316865" marR="0" rtl="0" algn="l">
              <a:lnSpc>
                <a:spcPct val="100000"/>
              </a:lnSpc>
              <a:spcBef>
                <a:spcPts val="240"/>
              </a:spcBef>
              <a:spcAft>
                <a:spcPts val="0"/>
              </a:spcAft>
              <a:buNone/>
            </a:pPr>
            <a:r>
              <a:rPr b="1" lang="en-US" sz="2400">
                <a:solidFill>
                  <a:schemeClr val="dk1"/>
                </a:solidFill>
                <a:latin typeface="Consolas"/>
                <a:ea typeface="Consolas"/>
                <a:cs typeface="Consolas"/>
                <a:sym typeface="Consolas"/>
              </a:rPr>
              <a:t>printf("Invalid month\n");</a:t>
            </a:r>
            <a:endParaRPr sz="2400">
              <a:solidFill>
                <a:schemeClr val="dk1"/>
              </a:solidFill>
              <a:latin typeface="Consolas"/>
              <a:ea typeface="Consolas"/>
              <a:cs typeface="Consolas"/>
              <a:sym typeface="Consolas"/>
            </a:endParaRPr>
          </a:p>
        </p:txBody>
      </p:sp>
      <p:sp>
        <p:nvSpPr>
          <p:cNvPr id="307" name="Google Shape;307;p3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34"/>
          <p:cNvSpPr txBox="1"/>
          <p:nvPr>
            <p:ph type="title"/>
          </p:nvPr>
        </p:nvSpPr>
        <p:spPr>
          <a:xfrm>
            <a:off x="4200651" y="133295"/>
            <a:ext cx="1657098"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a:t>
            </a:r>
            <a:r>
              <a:rPr lang="en-US"/>
              <a:t> </a:t>
            </a:r>
            <a:r>
              <a:rPr lang="en-US" sz="4840">
                <a:solidFill>
                  <a:schemeClr val="dk1"/>
                </a:solidFill>
                <a:latin typeface="Times New Roman"/>
                <a:ea typeface="Times New Roman"/>
                <a:cs typeface="Times New Roman"/>
                <a:sym typeface="Times New Roman"/>
              </a:rPr>
              <a:t>dụ</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5"/>
          <p:cNvSpPr txBox="1"/>
          <p:nvPr>
            <p:ph type="title"/>
          </p:nvPr>
        </p:nvSpPr>
        <p:spPr>
          <a:xfrm>
            <a:off x="457200" y="36112"/>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Nhập dữ liệu</a:t>
            </a:r>
            <a:endParaRPr/>
          </a:p>
        </p:txBody>
      </p:sp>
      <p:sp>
        <p:nvSpPr>
          <p:cNvPr id="316" name="Google Shape;316;p35"/>
          <p:cNvSpPr/>
          <p:nvPr/>
        </p:nvSpPr>
        <p:spPr>
          <a:xfrm>
            <a:off x="335280" y="1188244"/>
            <a:ext cx="9387840" cy="64034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0033CC"/>
              </a:buClr>
              <a:buSzPts val="3080"/>
              <a:buFont typeface="Arial"/>
              <a:buNone/>
            </a:pPr>
            <a:r>
              <a:rPr lang="en-US" sz="3080">
                <a:solidFill>
                  <a:srgbClr val="0033CC"/>
                </a:solidFill>
                <a:latin typeface="Arial"/>
                <a:ea typeface="Arial"/>
                <a:cs typeface="Arial"/>
                <a:sym typeface="Arial"/>
              </a:rPr>
              <a:t>			</a:t>
            </a:r>
            <a:r>
              <a:rPr lang="en-US" sz="3520">
                <a:solidFill>
                  <a:srgbClr val="220076"/>
                </a:solidFill>
                <a:latin typeface="Arial"/>
                <a:ea typeface="Arial"/>
                <a:cs typeface="Arial"/>
                <a:sym typeface="Arial"/>
              </a:rPr>
              <a:t>Dùng hàm scanf()</a:t>
            </a:r>
            <a:endParaRPr/>
          </a:p>
          <a:p>
            <a:pPr indent="-342900" lvl="0" marL="342900" marR="0" rtl="0" algn="l">
              <a:lnSpc>
                <a:spcPct val="105000"/>
              </a:lnSpc>
              <a:spcBef>
                <a:spcPts val="770"/>
              </a:spcBef>
              <a:spcAft>
                <a:spcPts val="0"/>
              </a:spcAft>
              <a:buClr>
                <a:srgbClr val="220076"/>
              </a:buClr>
              <a:buSzPts val="3080"/>
              <a:buFont typeface="Arial"/>
              <a:buNone/>
            </a:pPr>
            <a:r>
              <a:rPr i="1" lang="en-US" sz="3080" u="sng">
                <a:solidFill>
                  <a:srgbClr val="220076"/>
                </a:solidFill>
                <a:latin typeface="Arial"/>
                <a:ea typeface="Arial"/>
                <a:cs typeface="Arial"/>
                <a:sym typeface="Arial"/>
              </a:rPr>
              <a:t>Ví dụ:</a:t>
            </a:r>
            <a:r>
              <a:rPr lang="en-US" sz="3080">
                <a:solidFill>
                  <a:srgbClr val="220076"/>
                </a:solidFill>
                <a:latin typeface="Arial"/>
                <a:ea typeface="Arial"/>
                <a:cs typeface="Arial"/>
                <a:sym typeface="Arial"/>
              </a:rPr>
              <a:t>	int Table[10];</a:t>
            </a:r>
            <a:endParaRPr/>
          </a:p>
          <a:p>
            <a:pPr indent="-342900" lvl="0" marL="342900" marR="0" rtl="0" algn="l">
              <a:lnSpc>
                <a:spcPct val="105000"/>
              </a:lnSpc>
              <a:spcBef>
                <a:spcPts val="770"/>
              </a:spcBef>
              <a:spcAft>
                <a:spcPts val="0"/>
              </a:spcAft>
              <a:buClr>
                <a:srgbClr val="220076"/>
              </a:buClr>
              <a:buSzPts val="3080"/>
              <a:buFont typeface="Arial"/>
              <a:buChar char="•"/>
            </a:pPr>
            <a:r>
              <a:rPr lang="en-US" sz="3080">
                <a:solidFill>
                  <a:srgbClr val="220076"/>
                </a:solidFill>
                <a:latin typeface="Arial"/>
                <a:ea typeface="Arial"/>
                <a:cs typeface="Arial"/>
                <a:sym typeface="Arial"/>
              </a:rPr>
              <a:t>Nhập dữ liệu cho một phần tử</a:t>
            </a:r>
            <a:endParaRPr sz="3080">
              <a:solidFill>
                <a:srgbClr val="220076"/>
              </a:solidFill>
              <a:latin typeface="Arial"/>
              <a:ea typeface="Arial"/>
              <a:cs typeface="Arial"/>
              <a:sym typeface="Arial"/>
            </a:endParaRPr>
          </a:p>
          <a:p>
            <a:pPr indent="-285750" lvl="1" marL="742950" marR="0" rtl="0" algn="l">
              <a:lnSpc>
                <a:spcPct val="105000"/>
              </a:lnSpc>
              <a:spcBef>
                <a:spcPts val="660"/>
              </a:spcBef>
              <a:spcAft>
                <a:spcPts val="0"/>
              </a:spcAft>
              <a:buClr>
                <a:srgbClr val="996600"/>
              </a:buClr>
              <a:buSzPts val="2640"/>
              <a:buFont typeface="Arial"/>
              <a:buNone/>
            </a:pPr>
            <a:r>
              <a:rPr b="0" i="0" lang="en-US" sz="2640" u="none" cap="none" strike="noStrike">
                <a:solidFill>
                  <a:srgbClr val="996600"/>
                </a:solidFill>
                <a:latin typeface="Arial"/>
                <a:ea typeface="Arial"/>
                <a:cs typeface="Arial"/>
                <a:sym typeface="Arial"/>
              </a:rPr>
              <a:t>scanf(“%d”,&amp;Table[2]);</a:t>
            </a:r>
            <a:r>
              <a:rPr b="0" i="0" lang="en-US" sz="2640" u="none" cap="none" strike="noStrike">
                <a:solidFill>
                  <a:srgbClr val="0033CC"/>
                </a:solidFill>
                <a:latin typeface="Arial"/>
                <a:ea typeface="Arial"/>
                <a:cs typeface="Arial"/>
                <a:sym typeface="Arial"/>
              </a:rPr>
              <a:t>←phần tử thứ 3 của mảng</a:t>
            </a:r>
            <a:endParaRPr b="0" i="0" sz="2640" u="none" cap="none" strike="noStrike">
              <a:solidFill>
                <a:srgbClr val="0033CC"/>
              </a:solidFill>
              <a:latin typeface="Arial"/>
              <a:ea typeface="Arial"/>
              <a:cs typeface="Arial"/>
              <a:sym typeface="Arial"/>
            </a:endParaRPr>
          </a:p>
          <a:p>
            <a:pPr indent="-342900" lvl="0" marL="342900" marR="0" rtl="0" algn="l">
              <a:lnSpc>
                <a:spcPct val="105000"/>
              </a:lnSpc>
              <a:spcBef>
                <a:spcPts val="770"/>
              </a:spcBef>
              <a:spcAft>
                <a:spcPts val="0"/>
              </a:spcAft>
              <a:buClr>
                <a:srgbClr val="220076"/>
              </a:buClr>
              <a:buSzPts val="3080"/>
              <a:buFont typeface="Arial"/>
              <a:buChar char="•"/>
            </a:pPr>
            <a:r>
              <a:rPr lang="en-US" sz="3080">
                <a:solidFill>
                  <a:srgbClr val="220076"/>
                </a:solidFill>
                <a:latin typeface="Arial"/>
                <a:ea typeface="Arial"/>
                <a:cs typeface="Arial"/>
                <a:sym typeface="Arial"/>
              </a:rPr>
              <a:t>Nhập dữ liệu cho cả mảng</a:t>
            </a:r>
            <a:endParaRPr sz="3080">
              <a:solidFill>
                <a:srgbClr val="220076"/>
              </a:solidFill>
              <a:latin typeface="Arial"/>
              <a:ea typeface="Arial"/>
              <a:cs typeface="Arial"/>
              <a:sym typeface="Arial"/>
            </a:endParaRPr>
          </a:p>
          <a:p>
            <a:pPr indent="-285750" lvl="1" marL="742950" marR="0" rtl="0" algn="l">
              <a:lnSpc>
                <a:spcPct val="105000"/>
              </a:lnSpc>
              <a:spcBef>
                <a:spcPts val="660"/>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Dùng vòng lặp for</a:t>
            </a:r>
            <a:endParaRPr/>
          </a:p>
          <a:p>
            <a:pPr indent="-228600" lvl="2" marL="1143000" marR="0" rtl="0" algn="l">
              <a:lnSpc>
                <a:spcPct val="105000"/>
              </a:lnSpc>
              <a:spcBef>
                <a:spcPts val="660"/>
              </a:spcBef>
              <a:spcAft>
                <a:spcPts val="0"/>
              </a:spcAft>
              <a:buClr>
                <a:srgbClr val="996600"/>
              </a:buClr>
              <a:buSzPts val="2640"/>
              <a:buFont typeface="Arial"/>
              <a:buNone/>
            </a:pPr>
            <a:r>
              <a:rPr b="0" i="0" lang="en-US" sz="2640" u="none" cap="none" strike="noStrike">
                <a:solidFill>
                  <a:srgbClr val="996600"/>
                </a:solidFill>
                <a:latin typeface="Arial"/>
                <a:ea typeface="Arial"/>
                <a:cs typeface="Arial"/>
                <a:sym typeface="Arial"/>
              </a:rPr>
              <a:t>for(i = 0; i &lt; 10; i++)</a:t>
            </a:r>
            <a:endParaRPr/>
          </a:p>
          <a:p>
            <a:pPr indent="-228600" lvl="2" marL="1143000" marR="0" rtl="0" algn="l">
              <a:lnSpc>
                <a:spcPct val="105000"/>
              </a:lnSpc>
              <a:spcBef>
                <a:spcPts val="660"/>
              </a:spcBef>
              <a:spcAft>
                <a:spcPts val="0"/>
              </a:spcAft>
              <a:buClr>
                <a:srgbClr val="996600"/>
              </a:buClr>
              <a:buSzPts val="2640"/>
              <a:buFont typeface="Arial"/>
              <a:buNone/>
            </a:pPr>
            <a:r>
              <a:rPr b="0" i="0" lang="en-US" sz="2640" u="none" cap="none" strike="noStrike">
                <a:solidFill>
                  <a:srgbClr val="996600"/>
                </a:solidFill>
                <a:latin typeface="Arial"/>
                <a:ea typeface="Arial"/>
                <a:cs typeface="Arial"/>
                <a:sym typeface="Arial"/>
              </a:rPr>
              <a:t>		scanf(“%d”,&amp;Table[i]);</a:t>
            </a:r>
            <a:endParaRPr/>
          </a:p>
          <a:p>
            <a:pPr indent="-285750" lvl="1" marL="742950" marR="0" rtl="0" algn="l">
              <a:lnSpc>
                <a:spcPct val="105000"/>
              </a:lnSpc>
              <a:spcBef>
                <a:spcPts val="660"/>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Nên in ra chỉ số phần tử khi nhập</a:t>
            </a:r>
            <a:endParaRPr b="0" i="0" sz="2640" u="none" cap="none" strike="noStrike">
              <a:solidFill>
                <a:srgbClr val="220076"/>
              </a:solidFill>
              <a:latin typeface="Arial"/>
              <a:ea typeface="Arial"/>
              <a:cs typeface="Arial"/>
              <a:sym typeface="Arial"/>
            </a:endParaRPr>
          </a:p>
          <a:p>
            <a:pPr indent="-228600" lvl="2" marL="1143000" marR="0" rtl="0" algn="l">
              <a:lnSpc>
                <a:spcPct val="105000"/>
              </a:lnSpc>
              <a:spcBef>
                <a:spcPts val="550"/>
              </a:spcBef>
              <a:spcAft>
                <a:spcPts val="0"/>
              </a:spcAft>
              <a:buClr>
                <a:srgbClr val="0033CC"/>
              </a:buClr>
              <a:buSzPts val="2200"/>
              <a:buFont typeface="Arial"/>
              <a:buNone/>
            </a:pPr>
            <a:r>
              <a:rPr b="0" i="0" lang="en-US" sz="2200" u="none" cap="none" strike="noStrike">
                <a:solidFill>
                  <a:srgbClr val="0033CC"/>
                </a:solidFill>
                <a:latin typeface="Arial"/>
                <a:ea typeface="Arial"/>
                <a:cs typeface="Arial"/>
                <a:sym typeface="Arial"/>
              </a:rPr>
              <a:t>	</a:t>
            </a:r>
            <a:r>
              <a:rPr b="0" i="0" lang="en-US" sz="2200" u="none" cap="none" strike="noStrike">
                <a:solidFill>
                  <a:srgbClr val="996600"/>
                </a:solidFill>
                <a:latin typeface="Arial"/>
                <a:ea typeface="Arial"/>
                <a:cs typeface="Arial"/>
                <a:sym typeface="Arial"/>
              </a:rPr>
              <a:t>printf(“Table[%d] : ”,i); scanf(“%d”,&amp;Table[i]) </a:t>
            </a:r>
            <a:endParaRPr/>
          </a:p>
        </p:txBody>
      </p:sp>
      <p:sp>
        <p:nvSpPr>
          <p:cNvPr id="317" name="Google Shape;317;p3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6"/>
          <p:cNvSpPr txBox="1"/>
          <p:nvPr>
            <p:ph type="title"/>
          </p:nvPr>
        </p:nvSpPr>
        <p:spPr>
          <a:xfrm>
            <a:off x="293370" y="81120"/>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Nhập dữ liệu → Ví dụ 1</a:t>
            </a:r>
            <a:endParaRPr/>
          </a:p>
        </p:txBody>
      </p:sp>
      <p:sp>
        <p:nvSpPr>
          <p:cNvPr id="325" name="Google Shape;325;p36"/>
          <p:cNvSpPr/>
          <p:nvPr/>
        </p:nvSpPr>
        <p:spPr>
          <a:xfrm>
            <a:off x="335280" y="1203960"/>
            <a:ext cx="9387840" cy="586740"/>
          </a:xfrm>
          <a:prstGeom prst="rect">
            <a:avLst/>
          </a:prstGeom>
          <a:noFill/>
          <a:ln>
            <a:noFill/>
          </a:ln>
        </p:spPr>
        <p:txBody>
          <a:bodyPr anchorCtr="0" anchor="t" bIns="0" lIns="91425" spcFirstLastPara="1" rIns="91425" wrap="square" tIns="0">
            <a:noAutofit/>
          </a:bodyPr>
          <a:lstStyle/>
          <a:p>
            <a:pPr indent="-342900" lvl="0" marL="342900" marR="0" rtl="0" algn="l">
              <a:lnSpc>
                <a:spcPct val="110000"/>
              </a:lnSpc>
              <a:spcBef>
                <a:spcPts val="0"/>
              </a:spcBef>
              <a:spcAft>
                <a:spcPts val="0"/>
              </a:spcAft>
              <a:buClr>
                <a:srgbClr val="220076"/>
              </a:buClr>
              <a:buSzPts val="3520"/>
              <a:buFont typeface="Arial"/>
              <a:buNone/>
            </a:pPr>
            <a:r>
              <a:rPr lang="en-US" sz="3520">
                <a:solidFill>
                  <a:srgbClr val="220076"/>
                </a:solidFill>
                <a:latin typeface="Arial"/>
                <a:ea typeface="Arial"/>
                <a:cs typeface="Arial"/>
                <a:sym typeface="Arial"/>
              </a:rPr>
              <a:t>Nhập vào lượng mưa (mm) trong năm</a:t>
            </a:r>
            <a:endParaRPr/>
          </a:p>
        </p:txBody>
      </p:sp>
      <p:sp>
        <p:nvSpPr>
          <p:cNvPr id="326" name="Google Shape;326;p36"/>
          <p:cNvSpPr/>
          <p:nvPr/>
        </p:nvSpPr>
        <p:spPr>
          <a:xfrm>
            <a:off x="419100" y="1958341"/>
            <a:ext cx="9136380" cy="519684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BF9000"/>
              </a:buClr>
              <a:buSzPts val="2640"/>
              <a:buFont typeface="Consolas"/>
              <a:buNone/>
            </a:pPr>
            <a:r>
              <a:rPr lang="en-US" sz="2640">
                <a:solidFill>
                  <a:srgbClr val="BF9000"/>
                </a:solidFill>
                <a:latin typeface="Consolas"/>
                <a:ea typeface="Consolas"/>
                <a:cs typeface="Consolas"/>
                <a:sym typeface="Consolas"/>
              </a:rPr>
              <a:t>#include </a:t>
            </a:r>
            <a:r>
              <a:rPr lang="en-US" sz="2640">
                <a:solidFill>
                  <a:srgbClr val="220076"/>
                </a:solidFill>
                <a:latin typeface="Consolas"/>
                <a:ea typeface="Consolas"/>
                <a:cs typeface="Consolas"/>
                <a:sym typeface="Consolas"/>
              </a:rPr>
              <a:t>&lt;stdio.h&gt;</a:t>
            </a:r>
            <a:endParaRPr/>
          </a:p>
          <a:p>
            <a:pPr indent="-342900" lvl="0" marL="342900" marR="0" rtl="0" algn="l">
              <a:spcBef>
                <a:spcPts val="528"/>
              </a:spcBef>
              <a:spcAft>
                <a:spcPts val="0"/>
              </a:spcAft>
              <a:buClr>
                <a:srgbClr val="BF9000"/>
              </a:buClr>
              <a:buSzPts val="2640"/>
              <a:buFont typeface="Consolas"/>
              <a:buNone/>
            </a:pPr>
            <a:r>
              <a:rPr lang="en-US" sz="2640">
                <a:solidFill>
                  <a:srgbClr val="BF9000"/>
                </a:solidFill>
                <a:latin typeface="Consolas"/>
                <a:ea typeface="Consolas"/>
                <a:cs typeface="Consolas"/>
                <a:sym typeface="Consolas"/>
              </a:rPr>
              <a:t>#define  </a:t>
            </a:r>
            <a:r>
              <a:rPr lang="en-US" sz="2640">
                <a:solidFill>
                  <a:srgbClr val="220076"/>
                </a:solidFill>
                <a:latin typeface="Consolas"/>
                <a:ea typeface="Consolas"/>
                <a:cs typeface="Consolas"/>
                <a:sym typeface="Consolas"/>
              </a:rPr>
              <a:t>MONTHS 12</a:t>
            </a:r>
            <a:endParaRPr/>
          </a:p>
          <a:p>
            <a:pPr indent="-342900" lvl="0" marL="342900" marR="0" rtl="0" algn="l">
              <a:spcBef>
                <a:spcPts val="528"/>
              </a:spcBef>
              <a:spcAft>
                <a:spcPts val="0"/>
              </a:spcAft>
              <a:buClr>
                <a:srgbClr val="BF9000"/>
              </a:buClr>
              <a:buSzPts val="2640"/>
              <a:buFont typeface="Consolas"/>
              <a:buNone/>
            </a:pPr>
            <a:r>
              <a:rPr lang="en-US" sz="2640">
                <a:solidFill>
                  <a:srgbClr val="BF9000"/>
                </a:solidFill>
                <a:latin typeface="Consolas"/>
                <a:ea typeface="Consolas"/>
                <a:cs typeface="Consolas"/>
                <a:sym typeface="Consolas"/>
              </a:rPr>
              <a:t>int</a:t>
            </a:r>
            <a:r>
              <a:rPr lang="en-US" sz="2640">
                <a:solidFill>
                  <a:srgbClr val="220076"/>
                </a:solidFill>
                <a:latin typeface="Consolas"/>
                <a:ea typeface="Consolas"/>
                <a:cs typeface="Consolas"/>
                <a:sym typeface="Consolas"/>
              </a:rPr>
              <a:t> main(){</a:t>
            </a:r>
            <a:endParaRPr/>
          </a:p>
          <a:p>
            <a:pPr indent="-342900" lvl="0" marL="342900" marR="0" rtl="0" algn="l">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int</a:t>
            </a:r>
            <a:r>
              <a:rPr lang="en-US" sz="2640">
                <a:solidFill>
                  <a:srgbClr val="220076"/>
                </a:solidFill>
                <a:latin typeface="Consolas"/>
                <a:ea typeface="Consolas"/>
                <a:cs typeface="Consolas"/>
                <a:sym typeface="Consolas"/>
              </a:rPr>
              <a:t> rainfall[MONTHS], i;</a:t>
            </a:r>
            <a:endParaRPr/>
          </a:p>
          <a:p>
            <a:pPr indent="-342900" lvl="0" marL="342900" marR="0" rtl="0" algn="l">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 for </a:t>
            </a:r>
            <a:r>
              <a:rPr lang="en-US" sz="2640">
                <a:solidFill>
                  <a:srgbClr val="220076"/>
                </a:solidFill>
                <a:latin typeface="Consolas"/>
                <a:ea typeface="Consolas"/>
                <a:cs typeface="Consolas"/>
                <a:sym typeface="Consolas"/>
              </a:rPr>
              <a:t>( i=0; i &lt; MONTHS; i++ ){</a:t>
            </a:r>
            <a:endParaRPr/>
          </a:p>
          <a:p>
            <a:pPr indent="-342900" lvl="0" marL="342900" marR="0" rtl="0" algn="l">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printf("Nhap luong mưa tháng %d: ", i+1);                       	     scanf("%d", &amp;rainfall[i] );</a:t>
            </a:r>
            <a:endParaRPr/>
          </a:p>
          <a:p>
            <a:pPr indent="-342900" lvl="0" marL="342900" marR="0" rtl="0" algn="l">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  	</a:t>
            </a:r>
            <a:endParaRPr/>
          </a:p>
          <a:p>
            <a:pPr indent="-342900" lvl="0" marL="342900" marR="0" rtl="0" algn="l">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return</a:t>
            </a:r>
            <a:r>
              <a:rPr lang="en-US" sz="2640">
                <a:solidFill>
                  <a:srgbClr val="220076"/>
                </a:solidFill>
                <a:latin typeface="Consolas"/>
                <a:ea typeface="Consolas"/>
                <a:cs typeface="Consolas"/>
                <a:sym typeface="Consolas"/>
              </a:rPr>
              <a:t> 0;</a:t>
            </a:r>
            <a:endParaRPr/>
          </a:p>
          <a:p>
            <a:pPr indent="-342900" lvl="0" marL="342900" marR="0" rtl="0" algn="l">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a:t>
            </a:r>
            <a:endParaRPr sz="2640">
              <a:solidFill>
                <a:srgbClr val="220076"/>
              </a:solidFill>
              <a:latin typeface="Consolas"/>
              <a:ea typeface="Consolas"/>
              <a:cs typeface="Consolas"/>
              <a:sym typeface="Consolas"/>
            </a:endParaRPr>
          </a:p>
        </p:txBody>
      </p:sp>
      <p:sp>
        <p:nvSpPr>
          <p:cNvPr id="327" name="Google Shape;327;p36"/>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9"/>
          <p:cNvSpPr txBox="1"/>
          <p:nvPr>
            <p:ph type="title"/>
          </p:nvPr>
        </p:nvSpPr>
        <p:spPr>
          <a:xfrm>
            <a:off x="2362200" y="-289323"/>
            <a:ext cx="8172449" cy="1675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Nội Dung Khóa Học</a:t>
            </a:r>
            <a:endParaRPr/>
          </a:p>
        </p:txBody>
      </p:sp>
      <p:graphicFrame>
        <p:nvGraphicFramePr>
          <p:cNvPr id="122" name="Google Shape;122;p19"/>
          <p:cNvGraphicFramePr/>
          <p:nvPr/>
        </p:nvGraphicFramePr>
        <p:xfrm>
          <a:off x="533400" y="1104901"/>
          <a:ext cx="3000000" cy="3000000"/>
        </p:xfrm>
        <a:graphic>
          <a:graphicData uri="http://schemas.openxmlformats.org/drawingml/2006/table">
            <a:tbl>
              <a:tblPr>
                <a:noFill/>
                <a:tableStyleId>{5878C095-B32E-43EE-868A-FA213DE9EC5D}</a:tableStyleId>
              </a:tblPr>
              <a:tblGrid>
                <a:gridCol w="787850"/>
                <a:gridCol w="8554275"/>
              </a:tblGrid>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a:t>
                      </a:r>
                      <a:r>
                        <a:rPr baseline="30000" lang="en-US" sz="2200" u="none" cap="none" strike="noStrike">
                          <a:latin typeface="Arial"/>
                          <a:ea typeface="Arial"/>
                          <a:cs typeface="Arial"/>
                          <a:sym typeface="Arial"/>
                        </a:rPr>
                        <a:t>st</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Tổng quan lập trình máy tính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2</a:t>
                      </a:r>
                      <a:r>
                        <a:rPr baseline="30000" lang="en-US" sz="2200" u="none" cap="none" strike="noStrike">
                          <a:latin typeface="Arial"/>
                          <a:ea typeface="Arial"/>
                          <a:cs typeface="Arial"/>
                          <a:sym typeface="Arial"/>
                        </a:rPr>
                        <a:t>nd</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Ngôn ngữ lập trình C</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3</a:t>
                      </a:r>
                      <a:r>
                        <a:rPr baseline="30000" lang="en-US" sz="2200" u="none" cap="none" strike="noStrike">
                          <a:latin typeface="Arial"/>
                          <a:ea typeface="Arial"/>
                          <a:cs typeface="Arial"/>
                          <a:sym typeface="Arial"/>
                        </a:rPr>
                        <a:t>rd</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Kiểu dữ liệu</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4</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Vào ra dữ liệu</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5</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Biểu thức trong ngôn ngữ C</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6</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Lệnh rẽ nhánh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7</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Lệnh lặp (1)</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8</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Lênh lặp (2)</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9</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Hàm</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10</a:t>
                      </a:r>
                      <a:r>
                        <a:rPr baseline="30000" lang="en-US" sz="2200" u="none" cap="none" strike="noStrike">
                          <a:latin typeface="Arial"/>
                          <a:ea typeface="Arial"/>
                          <a:cs typeface="Arial"/>
                          <a:sym typeface="Arial"/>
                        </a:rPr>
                        <a:t>th</a:t>
                      </a:r>
                      <a:r>
                        <a:rPr lang="en-US" sz="2200" u="none" cap="none" strike="noStrike">
                          <a:latin typeface="Arial"/>
                          <a:ea typeface="Arial"/>
                          <a:cs typeface="Arial"/>
                          <a:sym typeface="Arial"/>
                        </a:rPr>
                        <a:t> </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Mảng</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2D050"/>
                    </a:solidFill>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11</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Con trỏ</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12</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Chuỗi</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13</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Cấu trúc dữ liệu</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00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14</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Vào ra với file</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6450">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15</a:t>
                      </a:r>
                      <a:r>
                        <a:rPr baseline="30000" lang="en-US" sz="2200" u="none" cap="none" strike="noStrike">
                          <a:latin typeface="Arial"/>
                          <a:ea typeface="Arial"/>
                          <a:cs typeface="Arial"/>
                          <a:sym typeface="Arial"/>
                        </a:rPr>
                        <a:t>th</a:t>
                      </a:r>
                      <a:endParaRPr sz="2200" u="none" cap="none" strike="noStrike">
                        <a:latin typeface="Arial"/>
                        <a:ea typeface="Arial"/>
                        <a:cs typeface="Arial"/>
                        <a:sym typeface="Arial"/>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spcBef>
                          <a:spcPts val="0"/>
                        </a:spcBef>
                        <a:spcAft>
                          <a:spcPts val="0"/>
                        </a:spcAft>
                        <a:buNone/>
                      </a:pPr>
                      <a:r>
                        <a:rPr lang="en-US" sz="2200" u="none" cap="none" strike="noStrike">
                          <a:latin typeface="Arial"/>
                          <a:ea typeface="Arial"/>
                          <a:cs typeface="Arial"/>
                          <a:sym typeface="Arial"/>
                        </a:rPr>
                        <a:t>Final Exam</a:t>
                      </a:r>
                      <a:endParaRPr/>
                    </a:p>
                  </a:txBody>
                  <a:tcPr marT="0" marB="0" marR="32475" marL="324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3" name="Google Shape;123;p19"/>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540"/>
              <a:buFont typeface="Verdana"/>
              <a:buNone/>
            </a:pPr>
            <a:fld id="{00000000-1234-1234-1234-123412341234}" type="slidenum">
              <a:rPr b="0" i="0" lang="en-US" sz="1540" u="none" cap="none" strike="noStrike">
                <a:solidFill>
                  <a:schemeClr val="dk1"/>
                </a:solidFill>
                <a:latin typeface="Verdana"/>
                <a:ea typeface="Verdana"/>
                <a:cs typeface="Verdana"/>
                <a:sym typeface="Verdana"/>
              </a:rPr>
              <a:t>‹#›</a:t>
            </a:fld>
            <a:endParaRPr b="0" i="0" sz="154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37"/>
          <p:cNvSpPr txBox="1"/>
          <p:nvPr>
            <p:ph type="title"/>
          </p:nvPr>
        </p:nvSpPr>
        <p:spPr>
          <a:xfrm>
            <a:off x="335280" y="8430"/>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Nhập dữ liệu → Lưu ý</a:t>
            </a:r>
            <a:endParaRPr/>
          </a:p>
        </p:txBody>
      </p:sp>
      <p:sp>
        <p:nvSpPr>
          <p:cNvPr id="335" name="Google Shape;335;p37"/>
          <p:cNvSpPr/>
          <p:nvPr/>
        </p:nvSpPr>
        <p:spPr>
          <a:xfrm>
            <a:off x="167640" y="1203960"/>
            <a:ext cx="9723120" cy="626729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3080"/>
              <a:buFont typeface="Arial"/>
              <a:buChar char="•"/>
            </a:pPr>
            <a:r>
              <a:rPr lang="en-US" sz="3080">
                <a:solidFill>
                  <a:srgbClr val="220076"/>
                </a:solidFill>
                <a:latin typeface="Arial"/>
                <a:ea typeface="Arial"/>
                <a:cs typeface="Arial"/>
                <a:sym typeface="Arial"/>
              </a:rPr>
              <a:t>Nếu số phần tử của mảng chỉ được biết tại thời điểm thực hiện chương trình (nhưng </a:t>
            </a:r>
            <a:r>
              <a:rPr i="1" lang="en-US" sz="3080">
                <a:solidFill>
                  <a:srgbClr val="220076"/>
                </a:solidFill>
                <a:latin typeface="Arial"/>
                <a:ea typeface="Arial"/>
                <a:cs typeface="Arial"/>
                <a:sym typeface="Arial"/>
              </a:rPr>
              <a:t>biết số phần tử tối đa</a:t>
            </a:r>
            <a:r>
              <a:rPr lang="en-US" sz="3080">
                <a:solidFill>
                  <a:srgbClr val="220076"/>
                </a:solidFill>
                <a:latin typeface="Arial"/>
                <a:ea typeface="Arial"/>
                <a:cs typeface="Arial"/>
                <a:sym typeface="Arial"/>
              </a:rPr>
              <a:t>)</a:t>
            </a:r>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Khai báo mảng với kích thước tối đa </a:t>
            </a:r>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Sử dụng biến nguyên lưu số phần tử thực sự của mảng.</a:t>
            </a:r>
            <a:endParaRPr/>
          </a:p>
          <a:p>
            <a:pPr indent="-342900" lvl="0" marL="342900" marR="0" rtl="0" algn="l">
              <a:spcBef>
                <a:spcPts val="616"/>
              </a:spcBef>
              <a:spcAft>
                <a:spcPts val="0"/>
              </a:spcAft>
              <a:buClr>
                <a:srgbClr val="220076"/>
              </a:buClr>
              <a:buSzPts val="3080"/>
              <a:buFont typeface="Arial"/>
              <a:buNone/>
            </a:pPr>
            <a:r>
              <a:rPr i="1" lang="en-US" sz="3080" u="sng">
                <a:solidFill>
                  <a:srgbClr val="220076"/>
                </a:solidFill>
                <a:latin typeface="Arial"/>
                <a:ea typeface="Arial"/>
                <a:cs typeface="Arial"/>
                <a:sym typeface="Arial"/>
              </a:rPr>
              <a:t>Ví dụ</a:t>
            </a:r>
            <a:r>
              <a:rPr lang="en-US" sz="3080">
                <a:solidFill>
                  <a:srgbClr val="220076"/>
                </a:solidFill>
                <a:latin typeface="Arial"/>
                <a:ea typeface="Arial"/>
                <a:cs typeface="Arial"/>
                <a:sym typeface="Arial"/>
              </a:rPr>
              <a:t>: </a:t>
            </a:r>
            <a:endParaRPr/>
          </a:p>
          <a:p>
            <a:pPr indent="-342900" lvl="0" marL="342900" marR="0" rtl="0" algn="l">
              <a:spcBef>
                <a:spcPts val="616"/>
              </a:spcBef>
              <a:spcAft>
                <a:spcPts val="0"/>
              </a:spcAft>
              <a:buClr>
                <a:srgbClr val="220076"/>
              </a:buClr>
              <a:buSzPts val="3080"/>
              <a:buFont typeface="Arial"/>
              <a:buChar char="•"/>
            </a:pPr>
            <a:r>
              <a:rPr lang="en-US" sz="3080">
                <a:solidFill>
                  <a:srgbClr val="220076"/>
                </a:solidFill>
                <a:latin typeface="Arial"/>
                <a:ea typeface="Arial"/>
                <a:cs typeface="Arial"/>
                <a:sym typeface="Arial"/>
              </a:rPr>
              <a:t>Nhập vào mảng không quá 100 số thực</a:t>
            </a:r>
            <a:endParaRPr sz="3080">
              <a:solidFill>
                <a:srgbClr val="220076"/>
              </a:solidFill>
              <a:latin typeface="Arial"/>
              <a:ea typeface="Arial"/>
              <a:cs typeface="Arial"/>
              <a:sym typeface="Arial"/>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Khai báo mảng thực Table có tối đa 100 phần tử. </a:t>
            </a:r>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Nhập số phần tử thực sự của mảng </a:t>
            </a:r>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Nhập giá trị cho từng phần phần tử (dùng for)</a:t>
            </a:r>
            <a:endParaRPr b="0" i="0" sz="2200" u="none" cap="none" strike="noStrike">
              <a:solidFill>
                <a:srgbClr val="220076"/>
              </a:solidFill>
              <a:latin typeface="Arial"/>
              <a:ea typeface="Arial"/>
              <a:cs typeface="Arial"/>
              <a:sym typeface="Arial"/>
            </a:endParaRPr>
          </a:p>
        </p:txBody>
      </p:sp>
      <p:sp>
        <p:nvSpPr>
          <p:cNvPr id="336" name="Google Shape;336;p37"/>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8"/>
          <p:cNvSpPr txBox="1"/>
          <p:nvPr>
            <p:ph type="title"/>
          </p:nvPr>
        </p:nvSpPr>
        <p:spPr>
          <a:xfrm>
            <a:off x="335280" y="5858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Nhập dữ liệu→Ví dụ 2</a:t>
            </a:r>
            <a:endParaRPr/>
          </a:p>
        </p:txBody>
      </p:sp>
      <p:sp>
        <p:nvSpPr>
          <p:cNvPr id="344" name="Google Shape;344;p38"/>
          <p:cNvSpPr/>
          <p:nvPr/>
        </p:nvSpPr>
        <p:spPr>
          <a:xfrm>
            <a:off x="335280" y="1203961"/>
            <a:ext cx="9387840" cy="544830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BF9000"/>
              </a:buClr>
              <a:buSzPts val="2640"/>
              <a:buFont typeface="Consolas"/>
              <a:buNone/>
            </a:pPr>
            <a:r>
              <a:rPr lang="en-US" sz="2640">
                <a:solidFill>
                  <a:srgbClr val="BF9000"/>
                </a:solidFill>
                <a:latin typeface="Consolas"/>
                <a:ea typeface="Consolas"/>
                <a:cs typeface="Consolas"/>
                <a:sym typeface="Consolas"/>
              </a:rPr>
              <a:t>#include</a:t>
            </a:r>
            <a:r>
              <a:rPr lang="en-US" sz="2640">
                <a:solidFill>
                  <a:srgbClr val="220076"/>
                </a:solidFill>
                <a:latin typeface="Consolas"/>
                <a:ea typeface="Consolas"/>
                <a:cs typeface="Consolas"/>
                <a:sym typeface="Consolas"/>
              </a:rPr>
              <a:t>&lt;stdio.h&gt;</a:t>
            </a:r>
            <a:endParaRPr/>
          </a:p>
          <a:p>
            <a:pPr indent="-342900" lvl="0" marL="342900" marR="0" rtl="0" algn="l">
              <a:lnSpc>
                <a:spcPct val="110000"/>
              </a:lnSpc>
              <a:spcBef>
                <a:spcPts val="0"/>
              </a:spcBef>
              <a:spcAft>
                <a:spcPts val="0"/>
              </a:spcAft>
              <a:buClr>
                <a:srgbClr val="BF9000"/>
              </a:buClr>
              <a:buSzPts val="2640"/>
              <a:buFont typeface="Consolas"/>
              <a:buNone/>
            </a:pPr>
            <a:r>
              <a:rPr lang="en-US" sz="2640">
                <a:solidFill>
                  <a:srgbClr val="BF9000"/>
                </a:solidFill>
                <a:latin typeface="Consolas"/>
                <a:ea typeface="Consolas"/>
                <a:cs typeface="Consolas"/>
                <a:sym typeface="Consolas"/>
              </a:rPr>
              <a:t>int</a:t>
            </a:r>
            <a:r>
              <a:rPr lang="en-US" sz="2640">
                <a:solidFill>
                  <a:srgbClr val="220076"/>
                </a:solidFill>
                <a:latin typeface="Consolas"/>
                <a:ea typeface="Consolas"/>
                <a:cs typeface="Consolas"/>
                <a:sym typeface="Consolas"/>
              </a:rPr>
              <a:t> main(){</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float</a:t>
            </a:r>
            <a:r>
              <a:rPr lang="en-US" sz="2640">
                <a:solidFill>
                  <a:srgbClr val="220076"/>
                </a:solidFill>
                <a:latin typeface="Consolas"/>
                <a:ea typeface="Consolas"/>
                <a:cs typeface="Consolas"/>
                <a:sym typeface="Consolas"/>
              </a:rPr>
              <a:t> A[100];	</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int</a:t>
            </a:r>
            <a:r>
              <a:rPr lang="en-US" sz="2640">
                <a:solidFill>
                  <a:srgbClr val="220076"/>
                </a:solidFill>
                <a:latin typeface="Consolas"/>
                <a:ea typeface="Consolas"/>
                <a:cs typeface="Consolas"/>
                <a:sym typeface="Consolas"/>
              </a:rPr>
              <a:t> n, i;</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do</a:t>
            </a:r>
            <a:r>
              <a:rPr lang="en-US" sz="2640">
                <a:solidFill>
                  <a:srgbClr val="220076"/>
                </a:solidFill>
                <a:latin typeface="Consolas"/>
                <a:ea typeface="Consolas"/>
                <a:cs typeface="Consolas"/>
                <a:sym typeface="Consolas"/>
              </a:rPr>
              <a:t>{</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printf("\n Cho biet so phan tu cua mang: ");</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scanf("%d",&amp;n);</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while</a:t>
            </a:r>
            <a:r>
              <a:rPr lang="en-US" sz="2640">
                <a:solidFill>
                  <a:srgbClr val="220076"/>
                </a:solidFill>
                <a:latin typeface="Consolas"/>
                <a:ea typeface="Consolas"/>
                <a:cs typeface="Consolas"/>
                <a:sym typeface="Consolas"/>
              </a:rPr>
              <a:t> (n&gt;100 || n&lt;=0);</a:t>
            </a:r>
            <a:endParaRPr sz="2640">
              <a:solidFill>
                <a:srgbClr val="220076"/>
              </a:solidFill>
              <a:latin typeface="Consolas"/>
              <a:ea typeface="Consolas"/>
              <a:cs typeface="Consolas"/>
              <a:sym typeface="Consolas"/>
            </a:endParaRPr>
          </a:p>
          <a:p>
            <a:pPr indent="-342900" lvl="0" marL="342900" marR="0" rtl="0" algn="l">
              <a:lnSpc>
                <a:spcPct val="105000"/>
              </a:lnSpc>
              <a:spcBef>
                <a:spcPts val="528"/>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r>
              <a:rPr lang="en-US" sz="2640">
                <a:solidFill>
                  <a:srgbClr val="BF9000"/>
                </a:solidFill>
                <a:latin typeface="Consolas"/>
                <a:ea typeface="Consolas"/>
                <a:cs typeface="Consolas"/>
                <a:sym typeface="Consolas"/>
              </a:rPr>
              <a:t>for</a:t>
            </a:r>
            <a:r>
              <a:rPr lang="en-US" sz="2640">
                <a:solidFill>
                  <a:srgbClr val="220076"/>
                </a:solidFill>
                <a:latin typeface="Consolas"/>
                <a:ea typeface="Consolas"/>
                <a:cs typeface="Consolas"/>
                <a:sym typeface="Consolas"/>
              </a:rPr>
              <a:t>(i = 0; i &lt; n; i++){</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printf("A[%d] = ", i); scanf("%f",&amp;A[i]);</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	}</a:t>
            </a:r>
            <a:endParaRPr/>
          </a:p>
          <a:p>
            <a:pPr indent="-342900" lvl="0" marL="342900" marR="0" rtl="0" algn="l">
              <a:lnSpc>
                <a:spcPct val="110000"/>
              </a:lnSpc>
              <a:spcBef>
                <a:spcPts val="0"/>
              </a:spcBef>
              <a:spcAft>
                <a:spcPts val="0"/>
              </a:spcAft>
              <a:buClr>
                <a:srgbClr val="220076"/>
              </a:buClr>
              <a:buSzPts val="2640"/>
              <a:buFont typeface="Consolas"/>
              <a:buNone/>
            </a:pPr>
            <a:r>
              <a:rPr lang="en-US" sz="2640">
                <a:solidFill>
                  <a:srgbClr val="220076"/>
                </a:solidFill>
                <a:latin typeface="Consolas"/>
                <a:ea typeface="Consolas"/>
                <a:cs typeface="Consolas"/>
                <a:sym typeface="Consolas"/>
              </a:rPr>
              <a:t>}</a:t>
            </a:r>
            <a:endParaRPr sz="3080">
              <a:solidFill>
                <a:srgbClr val="220076"/>
              </a:solidFill>
              <a:latin typeface="Consolas"/>
              <a:ea typeface="Consolas"/>
              <a:cs typeface="Consolas"/>
              <a:sym typeface="Consolas"/>
            </a:endParaRPr>
          </a:p>
        </p:txBody>
      </p:sp>
      <p:sp>
        <p:nvSpPr>
          <p:cNvPr id="345" name="Google Shape;345;p38"/>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39"/>
          <p:cNvSpPr txBox="1"/>
          <p:nvPr/>
        </p:nvSpPr>
        <p:spPr>
          <a:xfrm>
            <a:off x="156882" y="1068729"/>
            <a:ext cx="9139518" cy="825226"/>
          </a:xfrm>
          <a:prstGeom prst="rect">
            <a:avLst/>
          </a:prstGeom>
          <a:noFill/>
          <a:ln>
            <a:noFill/>
          </a:ln>
        </p:spPr>
        <p:txBody>
          <a:bodyPr anchorCtr="0" anchor="t" bIns="0" lIns="0" spcFirstLastPara="1" rIns="0" wrap="square" tIns="85725">
            <a:spAutoFit/>
          </a:bodyPr>
          <a:lstStyle/>
          <a:p>
            <a:pPr indent="-342265" lvl="0" marL="354965" marR="508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Nhập 1 dãy số nguyên (nhiều nhất 10 phần tử) và in  dãy số đó theo thứ tự đảo ngược</a:t>
            </a:r>
            <a:endParaRPr/>
          </a:p>
        </p:txBody>
      </p:sp>
      <p:sp>
        <p:nvSpPr>
          <p:cNvPr id="351" name="Google Shape;351;p39"/>
          <p:cNvSpPr txBox="1"/>
          <p:nvPr/>
        </p:nvSpPr>
        <p:spPr>
          <a:xfrm>
            <a:off x="152400" y="2071747"/>
            <a:ext cx="9753600" cy="5996257"/>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0" lIns="0" spcFirstLastPara="1" rIns="0" wrap="square" tIns="27925">
            <a:spAutoFit/>
          </a:bodyPr>
          <a:lstStyle/>
          <a:p>
            <a:pPr indent="0" lvl="0" marL="97155" marR="5255895" rtl="0" algn="l">
              <a:lnSpc>
                <a:spcPct val="100000"/>
              </a:lnSpc>
              <a:spcBef>
                <a:spcPts val="0"/>
              </a:spcBef>
              <a:spcAft>
                <a:spcPts val="0"/>
              </a:spcAft>
              <a:buNone/>
            </a:pPr>
            <a:r>
              <a:rPr lang="en-US" sz="2400">
                <a:solidFill>
                  <a:srgbClr val="BF9000"/>
                </a:solidFill>
                <a:latin typeface="Consolas"/>
                <a:ea typeface="Consolas"/>
                <a:cs typeface="Consolas"/>
                <a:sym typeface="Consolas"/>
              </a:rPr>
              <a:t>#include </a:t>
            </a:r>
            <a:r>
              <a:rPr lang="en-US" sz="2400">
                <a:solidFill>
                  <a:srgbClr val="000099"/>
                </a:solidFill>
                <a:latin typeface="Consolas"/>
                <a:ea typeface="Consolas"/>
                <a:cs typeface="Consolas"/>
                <a:sym typeface="Consolas"/>
              </a:rPr>
              <a:t>&lt;stdio.h&gt;  </a:t>
            </a:r>
            <a:endParaRPr sz="2400">
              <a:solidFill>
                <a:srgbClr val="000099"/>
              </a:solidFill>
              <a:latin typeface="Consolas"/>
              <a:ea typeface="Consolas"/>
              <a:cs typeface="Consolas"/>
              <a:sym typeface="Consolas"/>
            </a:endParaRPr>
          </a:p>
          <a:p>
            <a:pPr indent="0" lvl="0" marL="97155" marR="5255895" rtl="0" algn="l">
              <a:lnSpc>
                <a:spcPct val="100000"/>
              </a:lnSpc>
              <a:spcBef>
                <a:spcPts val="220"/>
              </a:spcBef>
              <a:spcAft>
                <a:spcPts val="0"/>
              </a:spcAft>
              <a:buNone/>
            </a:pPr>
            <a:r>
              <a:rPr lang="en-US" sz="2400">
                <a:solidFill>
                  <a:srgbClr val="BF9000"/>
                </a:solidFill>
                <a:latin typeface="Consolas"/>
                <a:ea typeface="Consolas"/>
                <a:cs typeface="Consolas"/>
                <a:sym typeface="Consolas"/>
              </a:rPr>
              <a:t>int</a:t>
            </a:r>
            <a:r>
              <a:rPr lang="en-US" sz="2400">
                <a:solidFill>
                  <a:srgbClr val="000099"/>
                </a:solidFill>
                <a:latin typeface="Consolas"/>
                <a:ea typeface="Consolas"/>
                <a:cs typeface="Consolas"/>
                <a:sym typeface="Consolas"/>
              </a:rPr>
              <a:t> main(void) {</a:t>
            </a:r>
            <a:endParaRPr sz="2400">
              <a:solidFill>
                <a:srgbClr val="000099"/>
              </a:solidFill>
              <a:latin typeface="Consolas"/>
              <a:ea typeface="Consolas"/>
              <a:cs typeface="Consolas"/>
              <a:sym typeface="Consolas"/>
            </a:endParaRPr>
          </a:p>
          <a:p>
            <a:pPr indent="0" lvl="0" marL="462915" marR="0" rtl="0" algn="l">
              <a:lnSpc>
                <a:spcPct val="100000"/>
              </a:lnSpc>
              <a:spcBef>
                <a:spcPts val="0"/>
              </a:spcBef>
              <a:spcAft>
                <a:spcPts val="0"/>
              </a:spcAft>
              <a:buNone/>
            </a:pPr>
            <a:r>
              <a:rPr lang="en-US" sz="2400">
                <a:solidFill>
                  <a:srgbClr val="BF9000"/>
                </a:solidFill>
                <a:latin typeface="Consolas"/>
                <a:ea typeface="Consolas"/>
                <a:cs typeface="Consolas"/>
                <a:sym typeface="Consolas"/>
              </a:rPr>
              <a:t>int</a:t>
            </a:r>
            <a:r>
              <a:rPr lang="en-US" sz="2400">
                <a:solidFill>
                  <a:srgbClr val="000099"/>
                </a:solidFill>
                <a:latin typeface="Consolas"/>
                <a:ea typeface="Consolas"/>
                <a:cs typeface="Consolas"/>
                <a:sym typeface="Consolas"/>
              </a:rPr>
              <a:t> i, n, A[10];</a:t>
            </a:r>
            <a:endParaRPr sz="2400">
              <a:solidFill>
                <a:srgbClr val="000099"/>
              </a:solidFill>
              <a:latin typeface="Consolas"/>
              <a:ea typeface="Consolas"/>
              <a:cs typeface="Consolas"/>
              <a:sym typeface="Consolas"/>
            </a:endParaRPr>
          </a:p>
          <a:p>
            <a:pPr indent="0" lvl="0" marL="462915" marR="1590040" rtl="0" algn="l">
              <a:spcBef>
                <a:spcPts val="55"/>
              </a:spcBef>
              <a:spcAft>
                <a:spcPts val="0"/>
              </a:spcAft>
              <a:buNone/>
            </a:pPr>
            <a:r>
              <a:rPr lang="en-US" sz="2400">
                <a:solidFill>
                  <a:srgbClr val="000099"/>
                </a:solidFill>
                <a:latin typeface="Consolas"/>
                <a:ea typeface="Consolas"/>
                <a:cs typeface="Consolas"/>
                <a:sym typeface="Consolas"/>
              </a:rPr>
              <a:t>printf(“Nhap so phan tu trong day (n&lt;=10):"); </a:t>
            </a:r>
            <a:endParaRPr sz="2400">
              <a:solidFill>
                <a:srgbClr val="000099"/>
              </a:solidFill>
              <a:latin typeface="Consolas"/>
              <a:ea typeface="Consolas"/>
              <a:cs typeface="Consolas"/>
              <a:sym typeface="Consolas"/>
            </a:endParaRPr>
          </a:p>
          <a:p>
            <a:pPr indent="0" lvl="0" marL="462915" marR="1590040" rtl="0" algn="l">
              <a:spcBef>
                <a:spcPts val="55"/>
              </a:spcBef>
              <a:spcAft>
                <a:spcPts val="0"/>
              </a:spcAft>
              <a:buNone/>
            </a:pPr>
            <a:r>
              <a:rPr lang="en-US" sz="2400">
                <a:solidFill>
                  <a:srgbClr val="000099"/>
                </a:solidFill>
                <a:latin typeface="Consolas"/>
                <a:ea typeface="Consolas"/>
                <a:cs typeface="Consolas"/>
                <a:sym typeface="Consolas"/>
              </a:rPr>
              <a:t>scanf("%d",&amp;n);</a:t>
            </a:r>
            <a:endParaRPr/>
          </a:p>
          <a:p>
            <a:pPr indent="0" lvl="0" marL="462915" marR="2201545" rtl="0" algn="l">
              <a:lnSpc>
                <a:spcPct val="100000"/>
              </a:lnSpc>
              <a:spcBef>
                <a:spcPts val="0"/>
              </a:spcBef>
              <a:spcAft>
                <a:spcPts val="0"/>
              </a:spcAft>
              <a:buNone/>
            </a:pPr>
            <a:r>
              <a:rPr lang="en-US" sz="2400">
                <a:solidFill>
                  <a:srgbClr val="000099"/>
                </a:solidFill>
                <a:latin typeface="Consolas"/>
                <a:ea typeface="Consolas"/>
                <a:cs typeface="Consolas"/>
                <a:sym typeface="Consolas"/>
              </a:rPr>
              <a:t>printf(“Nhap cac phan tu trong day:\n");  </a:t>
            </a:r>
            <a:r>
              <a:rPr lang="en-US" sz="2400">
                <a:solidFill>
                  <a:srgbClr val="BF9000"/>
                </a:solidFill>
                <a:latin typeface="Consolas"/>
                <a:ea typeface="Consolas"/>
                <a:cs typeface="Consolas"/>
                <a:sym typeface="Consolas"/>
              </a:rPr>
              <a:t>for</a:t>
            </a:r>
            <a:r>
              <a:rPr lang="en-US" sz="2400">
                <a:solidFill>
                  <a:srgbClr val="000099"/>
                </a:solidFill>
                <a:latin typeface="Consolas"/>
                <a:ea typeface="Consolas"/>
                <a:cs typeface="Consolas"/>
                <a:sym typeface="Consolas"/>
              </a:rPr>
              <a:t>(i=0; i&lt;n; i++) {</a:t>
            </a:r>
            <a:endParaRPr sz="2400">
              <a:solidFill>
                <a:srgbClr val="000099"/>
              </a:solidFill>
              <a:latin typeface="Consolas"/>
              <a:ea typeface="Consolas"/>
              <a:cs typeface="Consolas"/>
              <a:sym typeface="Consolas"/>
            </a:endParaRPr>
          </a:p>
          <a:p>
            <a:pPr indent="0" lvl="0" marL="828675" marR="2933065" rtl="0" algn="l">
              <a:lnSpc>
                <a:spcPct val="100000"/>
              </a:lnSpc>
              <a:spcBef>
                <a:spcPts val="10"/>
              </a:spcBef>
              <a:spcAft>
                <a:spcPts val="0"/>
              </a:spcAft>
              <a:buNone/>
            </a:pPr>
            <a:r>
              <a:rPr lang="en-US" sz="2400">
                <a:solidFill>
                  <a:srgbClr val="000099"/>
                </a:solidFill>
                <a:latin typeface="Consolas"/>
                <a:ea typeface="Consolas"/>
                <a:cs typeface="Consolas"/>
                <a:sym typeface="Consolas"/>
              </a:rPr>
              <a:t>printf(“Phan tu thu %d:”, i+1);  scanf("%d",&amp;A[i]);</a:t>
            </a:r>
            <a:endParaRPr/>
          </a:p>
          <a:p>
            <a:pPr indent="0" lvl="0" marL="462915" marR="0" rtl="0" algn="l">
              <a:lnSpc>
                <a:spcPct val="100000"/>
              </a:lnSpc>
              <a:spcBef>
                <a:spcPts val="0"/>
              </a:spcBef>
              <a:spcAft>
                <a:spcPts val="0"/>
              </a:spcAft>
              <a:buNone/>
            </a:pPr>
            <a:r>
              <a:rPr lang="en-US" sz="2400">
                <a:solidFill>
                  <a:srgbClr val="000099"/>
                </a:solidFill>
                <a:latin typeface="Consolas"/>
                <a:ea typeface="Consolas"/>
                <a:cs typeface="Consolas"/>
                <a:sym typeface="Consolas"/>
              </a:rPr>
              <a:t>}</a:t>
            </a:r>
            <a:endParaRPr sz="2400">
              <a:solidFill>
                <a:srgbClr val="000099"/>
              </a:solidFill>
              <a:latin typeface="Consolas"/>
              <a:ea typeface="Consolas"/>
              <a:cs typeface="Consolas"/>
              <a:sym typeface="Consolas"/>
            </a:endParaRPr>
          </a:p>
          <a:p>
            <a:pPr indent="0" lvl="0" marL="462915" marR="2689225" rtl="0" algn="l">
              <a:lnSpc>
                <a:spcPct val="100600"/>
              </a:lnSpc>
              <a:spcBef>
                <a:spcPts val="0"/>
              </a:spcBef>
              <a:spcAft>
                <a:spcPts val="0"/>
              </a:spcAft>
              <a:buNone/>
            </a:pPr>
            <a:r>
              <a:rPr lang="en-US" sz="2400">
                <a:solidFill>
                  <a:srgbClr val="000099"/>
                </a:solidFill>
                <a:latin typeface="Consolas"/>
                <a:ea typeface="Consolas"/>
                <a:cs typeface="Consolas"/>
                <a:sym typeface="Consolas"/>
              </a:rPr>
              <a:t>printf(“Day so sau khi dao lai:\n"); </a:t>
            </a:r>
            <a:endParaRPr sz="2400">
              <a:solidFill>
                <a:srgbClr val="000099"/>
              </a:solidFill>
              <a:latin typeface="Consolas"/>
              <a:ea typeface="Consolas"/>
              <a:cs typeface="Consolas"/>
              <a:sym typeface="Consolas"/>
            </a:endParaRPr>
          </a:p>
          <a:p>
            <a:pPr indent="0" lvl="0" marL="462915" marR="2689225" rtl="0" algn="l">
              <a:lnSpc>
                <a:spcPct val="100600"/>
              </a:lnSpc>
              <a:spcBef>
                <a:spcPts val="0"/>
              </a:spcBef>
              <a:spcAft>
                <a:spcPts val="0"/>
              </a:spcAft>
              <a:buNone/>
            </a:pPr>
            <a:r>
              <a:rPr lang="en-US" sz="2400">
                <a:solidFill>
                  <a:srgbClr val="BF9000"/>
                </a:solidFill>
                <a:latin typeface="Consolas"/>
                <a:ea typeface="Consolas"/>
                <a:cs typeface="Consolas"/>
                <a:sym typeface="Consolas"/>
              </a:rPr>
              <a:t>for</a:t>
            </a:r>
            <a:r>
              <a:rPr lang="en-US" sz="2400">
                <a:solidFill>
                  <a:srgbClr val="000099"/>
                </a:solidFill>
                <a:latin typeface="Consolas"/>
                <a:ea typeface="Consolas"/>
                <a:cs typeface="Consolas"/>
                <a:sym typeface="Consolas"/>
              </a:rPr>
              <a:t>(i=n-1; i&gt;=0; i--)</a:t>
            </a:r>
            <a:endParaRPr sz="2400">
              <a:solidFill>
                <a:srgbClr val="000099"/>
              </a:solidFill>
              <a:latin typeface="Consolas"/>
              <a:ea typeface="Consolas"/>
              <a:cs typeface="Consolas"/>
              <a:sym typeface="Consolas"/>
            </a:endParaRPr>
          </a:p>
          <a:p>
            <a:pPr indent="0" lvl="0" marL="828675" marR="0" rtl="0" algn="l">
              <a:lnSpc>
                <a:spcPct val="100000"/>
              </a:lnSpc>
              <a:spcBef>
                <a:spcPts val="0"/>
              </a:spcBef>
              <a:spcAft>
                <a:spcPts val="0"/>
              </a:spcAft>
              <a:buNone/>
            </a:pPr>
            <a:r>
              <a:rPr lang="en-US" sz="2400">
                <a:solidFill>
                  <a:srgbClr val="000099"/>
                </a:solidFill>
                <a:latin typeface="Consolas"/>
                <a:ea typeface="Consolas"/>
                <a:cs typeface="Consolas"/>
                <a:sym typeface="Consolas"/>
              </a:rPr>
              <a:t>printf("%5d",A[i]);</a:t>
            </a:r>
            <a:endParaRPr sz="2400">
              <a:solidFill>
                <a:srgbClr val="000099"/>
              </a:solidFill>
              <a:latin typeface="Consolas"/>
              <a:ea typeface="Consolas"/>
              <a:cs typeface="Consolas"/>
              <a:sym typeface="Consolas"/>
            </a:endParaRPr>
          </a:p>
          <a:p>
            <a:pPr indent="0" lvl="0" marL="462915" marR="0" rtl="0" algn="l">
              <a:lnSpc>
                <a:spcPct val="100000"/>
              </a:lnSpc>
              <a:spcBef>
                <a:spcPts val="5"/>
              </a:spcBef>
              <a:spcAft>
                <a:spcPts val="0"/>
              </a:spcAft>
              <a:buNone/>
            </a:pPr>
            <a:r>
              <a:rPr lang="en-US" sz="2400">
                <a:solidFill>
                  <a:srgbClr val="000099"/>
                </a:solidFill>
                <a:latin typeface="Consolas"/>
                <a:ea typeface="Consolas"/>
                <a:cs typeface="Consolas"/>
                <a:sym typeface="Consolas"/>
              </a:rPr>
              <a:t>return 0;</a:t>
            </a:r>
            <a:endParaRPr sz="2400">
              <a:solidFill>
                <a:srgbClr val="000099"/>
              </a:solidFill>
              <a:latin typeface="Consolas"/>
              <a:ea typeface="Consolas"/>
              <a:cs typeface="Consolas"/>
              <a:sym typeface="Consolas"/>
            </a:endParaRPr>
          </a:p>
          <a:p>
            <a:pPr indent="0" lvl="0" marL="97155" marR="0" rtl="0" algn="l">
              <a:lnSpc>
                <a:spcPct val="100000"/>
              </a:lnSpc>
              <a:spcBef>
                <a:spcPts val="0"/>
              </a:spcBef>
              <a:spcAft>
                <a:spcPts val="0"/>
              </a:spcAft>
              <a:buNone/>
            </a:pPr>
            <a:r>
              <a:rPr lang="en-US" sz="2400">
                <a:solidFill>
                  <a:srgbClr val="000099"/>
                </a:solidFill>
                <a:latin typeface="Consolas"/>
                <a:ea typeface="Consolas"/>
                <a:cs typeface="Consolas"/>
                <a:sym typeface="Consolas"/>
              </a:rPr>
              <a:t>}</a:t>
            </a:r>
            <a:endParaRPr sz="2400">
              <a:solidFill>
                <a:srgbClr val="000099"/>
              </a:solidFill>
              <a:latin typeface="Consolas"/>
              <a:ea typeface="Consolas"/>
              <a:cs typeface="Consolas"/>
              <a:sym typeface="Consolas"/>
            </a:endParaRPr>
          </a:p>
          <a:p>
            <a:pPr indent="0" lvl="0" marL="97155" marR="0" rtl="0" algn="l">
              <a:lnSpc>
                <a:spcPct val="100000"/>
              </a:lnSpc>
              <a:spcBef>
                <a:spcPts val="0"/>
              </a:spcBef>
              <a:spcAft>
                <a:spcPts val="0"/>
              </a:spcAft>
              <a:buNone/>
            </a:pPr>
            <a:r>
              <a:t/>
            </a:r>
            <a:endParaRPr sz="2400">
              <a:solidFill>
                <a:srgbClr val="000099"/>
              </a:solidFill>
              <a:latin typeface="Consolas"/>
              <a:ea typeface="Consolas"/>
              <a:cs typeface="Consolas"/>
              <a:sym typeface="Consolas"/>
            </a:endParaRPr>
          </a:p>
        </p:txBody>
      </p:sp>
      <p:sp>
        <p:nvSpPr>
          <p:cNvPr id="352" name="Google Shape;352;p3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9"/>
          <p:cNvSpPr txBox="1"/>
          <p:nvPr>
            <p:ph type="title"/>
          </p:nvPr>
        </p:nvSpPr>
        <p:spPr>
          <a:xfrm>
            <a:off x="2282506" y="194343"/>
            <a:ext cx="518350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Chương trình dãy </a:t>
            </a:r>
            <a:r>
              <a:rPr lang="en-US" sz="4840">
                <a:solidFill>
                  <a:schemeClr val="dk1"/>
                </a:solidFill>
                <a:latin typeface="Times New Roman"/>
                <a:ea typeface="Times New Roman"/>
                <a:cs typeface="Times New Roman"/>
                <a:sym typeface="Times New Roman"/>
              </a:rPr>
              <a:t>số</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nvSpPr>
        <p:spPr>
          <a:xfrm>
            <a:off x="609600" y="2232151"/>
            <a:ext cx="8001000" cy="3162404"/>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1 mảng có thể được truyền cho hàm  và </a:t>
            </a:r>
            <a:r>
              <a:rPr i="1" lang="en-US" sz="3200">
                <a:solidFill>
                  <a:srgbClr val="FF3300"/>
                </a:solidFill>
                <a:latin typeface="Arial"/>
                <a:ea typeface="Arial"/>
                <a:cs typeface="Arial"/>
                <a:sym typeface="Arial"/>
              </a:rPr>
              <a:t>giá trị của nó có thể bị thay đổi</a:t>
            </a:r>
            <a:endParaRPr i="1" sz="3200">
              <a:solidFill>
                <a:srgbClr val="FF3300"/>
              </a:solidFill>
              <a:latin typeface="Arial"/>
              <a:ea typeface="Arial"/>
              <a:cs typeface="Arial"/>
              <a:sym typeface="Arial"/>
            </a:endParaRPr>
          </a:p>
          <a:p>
            <a:pPr indent="-139700" lvl="0" marL="355600" marR="205740" rtl="0" algn="l">
              <a:lnSpc>
                <a:spcPct val="100000"/>
              </a:lnSpc>
              <a:spcBef>
                <a:spcPts val="760"/>
              </a:spcBef>
              <a:spcAft>
                <a:spcPts val="0"/>
              </a:spcAft>
              <a:buClr>
                <a:schemeClr val="dk1"/>
              </a:buClr>
              <a:buSzPts val="3200"/>
              <a:buFont typeface="Calibri"/>
              <a:buNone/>
            </a:pPr>
            <a:r>
              <a:t/>
            </a:r>
            <a:endParaRPr sz="3200">
              <a:solidFill>
                <a:schemeClr val="dk1"/>
              </a:solidFill>
              <a:latin typeface="Arial"/>
              <a:ea typeface="Arial"/>
              <a:cs typeface="Arial"/>
              <a:sym typeface="Arial"/>
            </a:endParaRPr>
          </a:p>
          <a:p>
            <a:pPr indent="-342900" lvl="0" marL="355600" marR="205740" rtl="0" algn="l">
              <a:lnSpc>
                <a:spcPct val="100000"/>
              </a:lnSpc>
              <a:spcBef>
                <a:spcPts val="760"/>
              </a:spcBef>
              <a:spcAft>
                <a:spcPts val="0"/>
              </a:spcAft>
              <a:buClr>
                <a:schemeClr val="dk1"/>
              </a:buClr>
              <a:buSzPts val="3200"/>
              <a:buFont typeface="Arial"/>
              <a:buChar char="•"/>
            </a:pPr>
            <a:r>
              <a:rPr lang="en-US" sz="3200">
                <a:solidFill>
                  <a:schemeClr val="dk1"/>
                </a:solidFill>
                <a:latin typeface="Arial"/>
                <a:ea typeface="Arial"/>
                <a:cs typeface="Arial"/>
                <a:sym typeface="Arial"/>
              </a:rPr>
              <a:t>Để truyền 1 mảng cho hàm ta dùng  các tham số như sau:</a:t>
            </a:r>
            <a:endParaRPr sz="3200">
              <a:solidFill>
                <a:schemeClr val="dk1"/>
              </a:solidFill>
              <a:latin typeface="Arial"/>
              <a:ea typeface="Arial"/>
              <a:cs typeface="Arial"/>
              <a:sym typeface="Arial"/>
            </a:endParaRPr>
          </a:p>
          <a:p>
            <a:pPr indent="0" lvl="0" marL="469265" marR="0" rtl="0" algn="l">
              <a:lnSpc>
                <a:spcPct val="100000"/>
              </a:lnSpc>
              <a:spcBef>
                <a:spcPts val="420"/>
              </a:spcBef>
              <a:spcAft>
                <a:spcPts val="0"/>
              </a:spcAft>
              <a:buNone/>
            </a:pPr>
            <a:r>
              <a:rPr lang="en-US" sz="2800">
                <a:solidFill>
                  <a:schemeClr val="dk1"/>
                </a:solidFill>
                <a:latin typeface="Courier New"/>
                <a:ea typeface="Courier New"/>
                <a:cs typeface="Courier New"/>
                <a:sym typeface="Courier New"/>
              </a:rPr>
              <a:t>– </a:t>
            </a:r>
            <a:r>
              <a:rPr b="1" lang="en-US" sz="2800">
                <a:solidFill>
                  <a:schemeClr val="dk1"/>
                </a:solidFill>
                <a:latin typeface="Courier New"/>
                <a:ea typeface="Courier New"/>
                <a:cs typeface="Courier New"/>
                <a:sym typeface="Courier New"/>
              </a:rPr>
              <a:t>f (</a:t>
            </a:r>
            <a:r>
              <a:rPr b="1" lang="en-US" sz="2800">
                <a:solidFill>
                  <a:srgbClr val="0070C0"/>
                </a:solidFill>
                <a:latin typeface="Courier New"/>
                <a:ea typeface="Courier New"/>
                <a:cs typeface="Courier New"/>
                <a:sym typeface="Courier New"/>
              </a:rPr>
              <a:t>int</a:t>
            </a:r>
            <a:r>
              <a:rPr b="1" lang="en-US" sz="2800">
                <a:solidFill>
                  <a:srgbClr val="FF9965"/>
                </a:solidFill>
                <a:latin typeface="Courier New"/>
                <a:ea typeface="Courier New"/>
                <a:cs typeface="Courier New"/>
                <a:sym typeface="Courier New"/>
              </a:rPr>
              <a:t> array[], </a:t>
            </a:r>
            <a:r>
              <a:rPr b="1" lang="en-US" sz="2800">
                <a:solidFill>
                  <a:srgbClr val="0070C0"/>
                </a:solidFill>
                <a:latin typeface="Courier New"/>
                <a:ea typeface="Courier New"/>
                <a:cs typeface="Courier New"/>
                <a:sym typeface="Courier New"/>
              </a:rPr>
              <a:t>int</a:t>
            </a:r>
            <a:r>
              <a:rPr b="1" lang="en-US" sz="2800">
                <a:solidFill>
                  <a:srgbClr val="FF9965"/>
                </a:solidFill>
                <a:latin typeface="Courier New"/>
                <a:ea typeface="Courier New"/>
                <a:cs typeface="Courier New"/>
                <a:sym typeface="Courier New"/>
              </a:rPr>
              <a:t>  n</a:t>
            </a:r>
            <a:r>
              <a:rPr b="1" lang="en-US" sz="2800">
                <a:solidFill>
                  <a:schemeClr val="dk1"/>
                </a:solidFill>
                <a:latin typeface="Courier New"/>
                <a:ea typeface="Courier New"/>
                <a:cs typeface="Courier New"/>
                <a:sym typeface="Courier New"/>
              </a:rPr>
              <a:t>)</a:t>
            </a:r>
            <a:endParaRPr sz="2800">
              <a:solidFill>
                <a:schemeClr val="dk1"/>
              </a:solidFill>
              <a:latin typeface="Courier New"/>
              <a:ea typeface="Courier New"/>
              <a:cs typeface="Courier New"/>
              <a:sym typeface="Courier New"/>
            </a:endParaRPr>
          </a:p>
        </p:txBody>
      </p:sp>
      <p:sp>
        <p:nvSpPr>
          <p:cNvPr id="359" name="Google Shape;359;p4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40"/>
          <p:cNvSpPr txBox="1"/>
          <p:nvPr>
            <p:ph type="title"/>
          </p:nvPr>
        </p:nvSpPr>
        <p:spPr>
          <a:xfrm>
            <a:off x="2177096" y="200236"/>
            <a:ext cx="5621020"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Truyền </a:t>
            </a:r>
            <a:r>
              <a:rPr lang="en-US" sz="4840">
                <a:solidFill>
                  <a:schemeClr val="dk1"/>
                </a:solidFill>
                <a:latin typeface="Times New Roman"/>
                <a:ea typeface="Times New Roman"/>
                <a:cs typeface="Times New Roman"/>
                <a:sym typeface="Times New Roman"/>
              </a:rPr>
              <a:t>mảng cho</a:t>
            </a:r>
            <a:r>
              <a:rPr lang="en-US"/>
              <a:t> </a:t>
            </a:r>
            <a:r>
              <a:rPr lang="en-US" sz="4840">
                <a:solidFill>
                  <a:schemeClr val="dk1"/>
                </a:solidFill>
                <a:latin typeface="Times New Roman"/>
                <a:ea typeface="Times New Roman"/>
                <a:cs typeface="Times New Roman"/>
                <a:sym typeface="Times New Roman"/>
              </a:rPr>
              <a:t>hàm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p:nvPr/>
        </p:nvSpPr>
        <p:spPr>
          <a:xfrm>
            <a:off x="457201" y="1447800"/>
            <a:ext cx="8397239" cy="5303520"/>
          </a:xfrm>
          <a:custGeom>
            <a:rect b="b" l="l" r="r" t="t"/>
            <a:pathLst>
              <a:path extrusionOk="0" h="4770120" w="7559040">
                <a:moveTo>
                  <a:pt x="0" y="0"/>
                </a:moveTo>
                <a:lnTo>
                  <a:pt x="0" y="4770119"/>
                </a:lnTo>
                <a:lnTo>
                  <a:pt x="7559039" y="4770119"/>
                </a:lnTo>
                <a:lnTo>
                  <a:pt x="755903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66" name="Google Shape;366;p41"/>
          <p:cNvSpPr txBox="1"/>
          <p:nvPr/>
        </p:nvSpPr>
        <p:spPr>
          <a:xfrm>
            <a:off x="646922" y="1600200"/>
            <a:ext cx="5848806" cy="311623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2000">
                <a:solidFill>
                  <a:srgbClr val="BF9000"/>
                </a:solidFill>
                <a:latin typeface="Courier New"/>
                <a:ea typeface="Courier New"/>
                <a:cs typeface="Courier New"/>
                <a:sym typeface="Courier New"/>
              </a:rPr>
              <a:t>#include </a:t>
            </a:r>
            <a:r>
              <a:rPr b="1" lang="en-US" sz="2000">
                <a:solidFill>
                  <a:schemeClr val="dk1"/>
                </a:solidFill>
                <a:latin typeface="Courier New"/>
                <a:ea typeface="Courier New"/>
                <a:cs typeface="Courier New"/>
                <a:sym typeface="Courier New"/>
              </a:rPr>
              <a:t>&lt;stdio.h&gt;</a:t>
            </a:r>
            <a:endParaRPr sz="2000">
              <a:solidFill>
                <a:schemeClr val="dk1"/>
              </a:solidFill>
              <a:latin typeface="Courier New"/>
              <a:ea typeface="Courier New"/>
              <a:cs typeface="Courier New"/>
              <a:sym typeface="Courier New"/>
            </a:endParaRPr>
          </a:p>
          <a:p>
            <a:pPr indent="0" lvl="0" marL="12700" marR="0" rtl="0" algn="l">
              <a:lnSpc>
                <a:spcPct val="100000"/>
              </a:lnSpc>
              <a:spcBef>
                <a:spcPts val="100"/>
              </a:spcBef>
              <a:spcAft>
                <a:spcPts val="0"/>
              </a:spcAft>
              <a:buNone/>
            </a:pPr>
            <a:r>
              <a:t/>
            </a:r>
            <a:endParaRPr b="1" sz="2000">
              <a:solidFill>
                <a:srgbClr val="BF9000"/>
              </a:solidFill>
              <a:latin typeface="Courier New"/>
              <a:ea typeface="Courier New"/>
              <a:cs typeface="Courier New"/>
              <a:sym typeface="Courier New"/>
            </a:endParaRPr>
          </a:p>
          <a:p>
            <a:pPr indent="0" lvl="0" marL="12700" marR="0" rtl="0" algn="l">
              <a:lnSpc>
                <a:spcPct val="100000"/>
              </a:lnSpc>
              <a:spcBef>
                <a:spcPts val="100"/>
              </a:spcBef>
              <a:spcAft>
                <a:spcPts val="0"/>
              </a:spcAft>
              <a:buNone/>
            </a:pPr>
            <a:r>
              <a:rPr b="1" lang="en-US" sz="2000">
                <a:solidFill>
                  <a:srgbClr val="BF9000"/>
                </a:solidFill>
                <a:latin typeface="Courier New"/>
                <a:ea typeface="Courier New"/>
                <a:cs typeface="Courier New"/>
                <a:sym typeface="Courier New"/>
              </a:rPr>
              <a:t>void</a:t>
            </a:r>
            <a:r>
              <a:rPr b="1" lang="en-US" sz="2000">
                <a:solidFill>
                  <a:schemeClr val="dk1"/>
                </a:solidFill>
                <a:latin typeface="Courier New"/>
                <a:ea typeface="Courier New"/>
                <a:cs typeface="Courier New"/>
                <a:sym typeface="Courier New"/>
              </a:rPr>
              <a:t> nhapMang(</a:t>
            </a:r>
            <a:r>
              <a:rPr b="1" lang="en-US" sz="2000">
                <a:solidFill>
                  <a:srgbClr val="BF900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array[], </a:t>
            </a:r>
            <a:r>
              <a:rPr b="1" lang="en-US" sz="2000">
                <a:solidFill>
                  <a:srgbClr val="BF900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num)</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22275" marR="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i;</a:t>
            </a:r>
            <a:endParaRPr sz="2000">
              <a:solidFill>
                <a:schemeClr val="dk1"/>
              </a:solidFill>
              <a:latin typeface="Courier New"/>
              <a:ea typeface="Courier New"/>
              <a:cs typeface="Courier New"/>
              <a:sym typeface="Courier New"/>
            </a:endParaRPr>
          </a:p>
          <a:p>
            <a:pPr indent="-410209" lvl="0" marL="832485" marR="5080" rtl="0" algn="l">
              <a:lnSpc>
                <a:spcPct val="100000"/>
              </a:lnSpc>
              <a:spcBef>
                <a:spcPts val="10"/>
              </a:spcBef>
              <a:spcAft>
                <a:spcPts val="0"/>
              </a:spcAft>
              <a:buNone/>
            </a:pPr>
            <a:r>
              <a:rPr b="1" lang="en-US" sz="2000">
                <a:solidFill>
                  <a:srgbClr val="BF9000"/>
                </a:solidFill>
                <a:latin typeface="Courier New"/>
                <a:ea typeface="Courier New"/>
                <a:cs typeface="Courier New"/>
                <a:sym typeface="Courier New"/>
              </a:rPr>
              <a:t>for</a:t>
            </a:r>
            <a:r>
              <a:rPr b="1" lang="en-US" sz="2000">
                <a:solidFill>
                  <a:schemeClr val="dk1"/>
                </a:solidFill>
                <a:latin typeface="Courier New"/>
                <a:ea typeface="Courier New"/>
                <a:cs typeface="Courier New"/>
                <a:sym typeface="Courier New"/>
              </a:rPr>
              <a:t>(i = 0; i &lt; num; i++) {  printf(“Phan tu thu %d:”, i+1);  scanf("%d", &amp;array[i]);</a:t>
            </a:r>
            <a:endParaRPr sz="2000">
              <a:solidFill>
                <a:schemeClr val="dk1"/>
              </a:solidFill>
              <a:latin typeface="Courier New"/>
              <a:ea typeface="Courier New"/>
              <a:cs typeface="Courier New"/>
              <a:sym typeface="Courier New"/>
            </a:endParaRPr>
          </a:p>
          <a:p>
            <a:pPr indent="0" lvl="0" marL="42227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
        <p:nvSpPr>
          <p:cNvPr id="367" name="Google Shape;367;p41"/>
          <p:cNvSpPr txBox="1"/>
          <p:nvPr/>
        </p:nvSpPr>
        <p:spPr>
          <a:xfrm>
            <a:off x="646922" y="4923539"/>
            <a:ext cx="5220478" cy="185948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void inNguoc(</a:t>
            </a:r>
            <a:r>
              <a:rPr b="1" lang="en-US" sz="2000">
                <a:solidFill>
                  <a:srgbClr val="BF900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array[], </a:t>
            </a:r>
            <a:r>
              <a:rPr b="1" lang="en-US" sz="2000">
                <a:solidFill>
                  <a:srgbClr val="BF900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num)</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22275" marR="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int</a:t>
            </a:r>
            <a:r>
              <a:rPr b="1" lang="en-US" sz="2000">
                <a:solidFill>
                  <a:schemeClr val="dk1"/>
                </a:solidFill>
                <a:latin typeface="Courier New"/>
                <a:ea typeface="Courier New"/>
                <a:cs typeface="Courier New"/>
                <a:sym typeface="Courier New"/>
              </a:rPr>
              <a:t> i;</a:t>
            </a:r>
            <a:endParaRPr sz="2000">
              <a:solidFill>
                <a:schemeClr val="dk1"/>
              </a:solidFill>
              <a:latin typeface="Courier New"/>
              <a:ea typeface="Courier New"/>
              <a:cs typeface="Courier New"/>
              <a:sym typeface="Courier New"/>
            </a:endParaRPr>
          </a:p>
          <a:p>
            <a:pPr indent="0" lvl="0" marL="422275" marR="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for</a:t>
            </a:r>
            <a:r>
              <a:rPr b="1" lang="en-US" sz="2000">
                <a:solidFill>
                  <a:schemeClr val="dk1"/>
                </a:solidFill>
                <a:latin typeface="Courier New"/>
                <a:ea typeface="Courier New"/>
                <a:cs typeface="Courier New"/>
                <a:sym typeface="Courier New"/>
              </a:rPr>
              <a:t>(i = num-1; i &gt;= 0; i--)</a:t>
            </a:r>
            <a:endParaRPr sz="2000">
              <a:solidFill>
                <a:schemeClr val="dk1"/>
              </a:solidFill>
              <a:latin typeface="Courier New"/>
              <a:ea typeface="Courier New"/>
              <a:cs typeface="Courier New"/>
              <a:sym typeface="Courier New"/>
            </a:endParaRPr>
          </a:p>
          <a:p>
            <a:pPr indent="0" lvl="0" marL="832485" marR="0" rtl="0" algn="l">
              <a:lnSpc>
                <a:spcPct val="100000"/>
              </a:lnSpc>
              <a:spcBef>
                <a:spcPts val="10"/>
              </a:spcBef>
              <a:spcAft>
                <a:spcPts val="0"/>
              </a:spcAft>
              <a:buNone/>
            </a:pPr>
            <a:r>
              <a:rPr b="1" lang="en-US" sz="2000">
                <a:solidFill>
                  <a:schemeClr val="dk1"/>
                </a:solidFill>
                <a:latin typeface="Courier New"/>
                <a:ea typeface="Courier New"/>
                <a:cs typeface="Courier New"/>
                <a:sym typeface="Courier New"/>
              </a:rPr>
              <a:t>printf("%5d", array[i]);</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
        <p:nvSpPr>
          <p:cNvPr id="368" name="Google Shape;368;p41"/>
          <p:cNvSpPr/>
          <p:nvPr/>
        </p:nvSpPr>
        <p:spPr>
          <a:xfrm>
            <a:off x="5646418" y="2900172"/>
            <a:ext cx="3954779" cy="2281555"/>
          </a:xfrm>
          <a:custGeom>
            <a:rect b="b" l="l" r="r" t="t"/>
            <a:pathLst>
              <a:path extrusionOk="0" h="2281554" w="3954779">
                <a:moveTo>
                  <a:pt x="3954780" y="1519428"/>
                </a:moveTo>
                <a:lnTo>
                  <a:pt x="3949594" y="1455377"/>
                </a:lnTo>
                <a:lnTo>
                  <a:pt x="3934315" y="1392789"/>
                </a:lnTo>
                <a:lnTo>
                  <a:pt x="3909355" y="1331875"/>
                </a:lnTo>
                <a:lnTo>
                  <a:pt x="3875130" y="1272848"/>
                </a:lnTo>
                <a:lnTo>
                  <a:pt x="3832053" y="1215920"/>
                </a:lnTo>
                <a:lnTo>
                  <a:pt x="3780540" y="1161303"/>
                </a:lnTo>
                <a:lnTo>
                  <a:pt x="3751749" y="1134928"/>
                </a:lnTo>
                <a:lnTo>
                  <a:pt x="3721004" y="1109210"/>
                </a:lnTo>
                <a:lnTo>
                  <a:pt x="3688357" y="1084175"/>
                </a:lnTo>
                <a:lnTo>
                  <a:pt x="3653860" y="1059851"/>
                </a:lnTo>
                <a:lnTo>
                  <a:pt x="3617564" y="1036264"/>
                </a:lnTo>
                <a:lnTo>
                  <a:pt x="3579522" y="1013440"/>
                </a:lnTo>
                <a:lnTo>
                  <a:pt x="3539785" y="991406"/>
                </a:lnTo>
                <a:lnTo>
                  <a:pt x="3498404" y="970188"/>
                </a:lnTo>
                <a:lnTo>
                  <a:pt x="3455433" y="949814"/>
                </a:lnTo>
                <a:lnTo>
                  <a:pt x="3410922" y="930308"/>
                </a:lnTo>
                <a:lnTo>
                  <a:pt x="3364923" y="911699"/>
                </a:lnTo>
                <a:lnTo>
                  <a:pt x="3317488" y="894012"/>
                </a:lnTo>
                <a:lnTo>
                  <a:pt x="3268669" y="877274"/>
                </a:lnTo>
                <a:lnTo>
                  <a:pt x="3218518" y="861511"/>
                </a:lnTo>
                <a:lnTo>
                  <a:pt x="3167087" y="846750"/>
                </a:lnTo>
                <a:lnTo>
                  <a:pt x="3114426" y="833018"/>
                </a:lnTo>
                <a:lnTo>
                  <a:pt x="3060589" y="820341"/>
                </a:lnTo>
                <a:lnTo>
                  <a:pt x="3005627" y="808745"/>
                </a:lnTo>
                <a:lnTo>
                  <a:pt x="2949591" y="798258"/>
                </a:lnTo>
                <a:lnTo>
                  <a:pt x="2892533" y="788905"/>
                </a:lnTo>
                <a:lnTo>
                  <a:pt x="2834506" y="780713"/>
                </a:lnTo>
                <a:lnTo>
                  <a:pt x="2775561" y="773708"/>
                </a:lnTo>
                <a:lnTo>
                  <a:pt x="2715750" y="767918"/>
                </a:lnTo>
                <a:lnTo>
                  <a:pt x="2655125" y="763368"/>
                </a:lnTo>
                <a:lnTo>
                  <a:pt x="2593736" y="760085"/>
                </a:lnTo>
                <a:lnTo>
                  <a:pt x="2531638" y="758096"/>
                </a:lnTo>
                <a:lnTo>
                  <a:pt x="2468880" y="757428"/>
                </a:lnTo>
                <a:lnTo>
                  <a:pt x="2415377" y="757917"/>
                </a:lnTo>
                <a:lnTo>
                  <a:pt x="2362022" y="759383"/>
                </a:lnTo>
                <a:lnTo>
                  <a:pt x="2308866" y="761821"/>
                </a:lnTo>
                <a:lnTo>
                  <a:pt x="2255964" y="765230"/>
                </a:lnTo>
                <a:lnTo>
                  <a:pt x="2203368" y="769605"/>
                </a:lnTo>
                <a:lnTo>
                  <a:pt x="2151132" y="774942"/>
                </a:lnTo>
                <a:lnTo>
                  <a:pt x="2099310" y="781240"/>
                </a:lnTo>
                <a:lnTo>
                  <a:pt x="2047953" y="788494"/>
                </a:lnTo>
                <a:lnTo>
                  <a:pt x="1997117" y="796701"/>
                </a:lnTo>
                <a:lnTo>
                  <a:pt x="1946854" y="805858"/>
                </a:lnTo>
                <a:lnTo>
                  <a:pt x="1897217" y="815961"/>
                </a:lnTo>
                <a:lnTo>
                  <a:pt x="1848261" y="827007"/>
                </a:lnTo>
                <a:lnTo>
                  <a:pt x="1800037" y="838993"/>
                </a:lnTo>
                <a:lnTo>
                  <a:pt x="1752600" y="851916"/>
                </a:lnTo>
                <a:lnTo>
                  <a:pt x="0" y="0"/>
                </a:lnTo>
                <a:lnTo>
                  <a:pt x="1316736" y="1037844"/>
                </a:lnTo>
                <a:lnTo>
                  <a:pt x="1316736" y="2000659"/>
                </a:lnTo>
                <a:lnTo>
                  <a:pt x="1319705" y="2002591"/>
                </a:lnTo>
                <a:lnTo>
                  <a:pt x="1357713" y="2025415"/>
                </a:lnTo>
                <a:lnTo>
                  <a:pt x="1397418" y="2047449"/>
                </a:lnTo>
                <a:lnTo>
                  <a:pt x="1438769" y="2068667"/>
                </a:lnTo>
                <a:lnTo>
                  <a:pt x="1481715" y="2089041"/>
                </a:lnTo>
                <a:lnTo>
                  <a:pt x="1526203" y="2108547"/>
                </a:lnTo>
                <a:lnTo>
                  <a:pt x="1572184" y="2127156"/>
                </a:lnTo>
                <a:lnTo>
                  <a:pt x="1619605" y="2144843"/>
                </a:lnTo>
                <a:lnTo>
                  <a:pt x="1668415" y="2161581"/>
                </a:lnTo>
                <a:lnTo>
                  <a:pt x="1718564" y="2177344"/>
                </a:lnTo>
                <a:lnTo>
                  <a:pt x="1769998" y="2192105"/>
                </a:lnTo>
                <a:lnTo>
                  <a:pt x="1822668" y="2205837"/>
                </a:lnTo>
                <a:lnTo>
                  <a:pt x="1876522" y="2218514"/>
                </a:lnTo>
                <a:lnTo>
                  <a:pt x="1931508" y="2230110"/>
                </a:lnTo>
                <a:lnTo>
                  <a:pt x="1987576" y="2240597"/>
                </a:lnTo>
                <a:lnTo>
                  <a:pt x="2044673" y="2249950"/>
                </a:lnTo>
                <a:lnTo>
                  <a:pt x="2102749" y="2258142"/>
                </a:lnTo>
                <a:lnTo>
                  <a:pt x="2161752" y="2265147"/>
                </a:lnTo>
                <a:lnTo>
                  <a:pt x="2221631" y="2270937"/>
                </a:lnTo>
                <a:lnTo>
                  <a:pt x="2282335" y="2275487"/>
                </a:lnTo>
                <a:lnTo>
                  <a:pt x="2343812" y="2278770"/>
                </a:lnTo>
                <a:lnTo>
                  <a:pt x="2406010" y="2280759"/>
                </a:lnTo>
                <a:lnTo>
                  <a:pt x="2468880" y="2281428"/>
                </a:lnTo>
                <a:lnTo>
                  <a:pt x="2531638" y="2280759"/>
                </a:lnTo>
                <a:lnTo>
                  <a:pt x="2593736" y="2278770"/>
                </a:lnTo>
                <a:lnTo>
                  <a:pt x="2655125" y="2275487"/>
                </a:lnTo>
                <a:lnTo>
                  <a:pt x="2715750" y="2270937"/>
                </a:lnTo>
                <a:lnTo>
                  <a:pt x="2775561" y="2265147"/>
                </a:lnTo>
                <a:lnTo>
                  <a:pt x="2834506" y="2258142"/>
                </a:lnTo>
                <a:lnTo>
                  <a:pt x="2892533" y="2249950"/>
                </a:lnTo>
                <a:lnTo>
                  <a:pt x="2949591" y="2240597"/>
                </a:lnTo>
                <a:lnTo>
                  <a:pt x="3005627" y="2230110"/>
                </a:lnTo>
                <a:lnTo>
                  <a:pt x="3060589" y="2218514"/>
                </a:lnTo>
                <a:lnTo>
                  <a:pt x="3114426" y="2205837"/>
                </a:lnTo>
                <a:lnTo>
                  <a:pt x="3167087" y="2192105"/>
                </a:lnTo>
                <a:lnTo>
                  <a:pt x="3218518" y="2177344"/>
                </a:lnTo>
                <a:lnTo>
                  <a:pt x="3268669" y="2161581"/>
                </a:lnTo>
                <a:lnTo>
                  <a:pt x="3317488" y="2144843"/>
                </a:lnTo>
                <a:lnTo>
                  <a:pt x="3364923" y="2127156"/>
                </a:lnTo>
                <a:lnTo>
                  <a:pt x="3410922" y="2108547"/>
                </a:lnTo>
                <a:lnTo>
                  <a:pt x="3455433" y="2089041"/>
                </a:lnTo>
                <a:lnTo>
                  <a:pt x="3498404" y="2068667"/>
                </a:lnTo>
                <a:lnTo>
                  <a:pt x="3539785" y="2047449"/>
                </a:lnTo>
                <a:lnTo>
                  <a:pt x="3579522" y="2025415"/>
                </a:lnTo>
                <a:lnTo>
                  <a:pt x="3617564" y="2002591"/>
                </a:lnTo>
                <a:lnTo>
                  <a:pt x="3653860" y="1979004"/>
                </a:lnTo>
                <a:lnTo>
                  <a:pt x="3688357" y="1954680"/>
                </a:lnTo>
                <a:lnTo>
                  <a:pt x="3721004" y="1929645"/>
                </a:lnTo>
                <a:lnTo>
                  <a:pt x="3751749" y="1903927"/>
                </a:lnTo>
                <a:lnTo>
                  <a:pt x="3780540" y="1877552"/>
                </a:lnTo>
                <a:lnTo>
                  <a:pt x="3832053" y="1822935"/>
                </a:lnTo>
                <a:lnTo>
                  <a:pt x="3875130" y="1766007"/>
                </a:lnTo>
                <a:lnTo>
                  <a:pt x="3909355" y="1706980"/>
                </a:lnTo>
                <a:lnTo>
                  <a:pt x="3934315" y="1646067"/>
                </a:lnTo>
                <a:lnTo>
                  <a:pt x="3949594" y="1583478"/>
                </a:lnTo>
                <a:lnTo>
                  <a:pt x="3953475" y="1551623"/>
                </a:lnTo>
                <a:lnTo>
                  <a:pt x="3954780" y="1519428"/>
                </a:lnTo>
                <a:close/>
              </a:path>
              <a:path extrusionOk="0" h="2281554" w="3954779">
                <a:moveTo>
                  <a:pt x="1316736" y="2000659"/>
                </a:moveTo>
                <a:lnTo>
                  <a:pt x="1316736" y="1037844"/>
                </a:lnTo>
                <a:lnTo>
                  <a:pt x="1268562" y="1069753"/>
                </a:lnTo>
                <a:lnTo>
                  <a:pt x="1223955" y="1102823"/>
                </a:lnTo>
                <a:lnTo>
                  <a:pt x="1182966" y="1136971"/>
                </a:lnTo>
                <a:lnTo>
                  <a:pt x="1145642" y="1172114"/>
                </a:lnTo>
                <a:lnTo>
                  <a:pt x="1112036" y="1208168"/>
                </a:lnTo>
                <a:lnTo>
                  <a:pt x="1082196" y="1245051"/>
                </a:lnTo>
                <a:lnTo>
                  <a:pt x="1056173" y="1282678"/>
                </a:lnTo>
                <a:lnTo>
                  <a:pt x="1034017" y="1320968"/>
                </a:lnTo>
                <a:lnTo>
                  <a:pt x="1015776" y="1359836"/>
                </a:lnTo>
                <a:lnTo>
                  <a:pt x="1001503" y="1399199"/>
                </a:lnTo>
                <a:lnTo>
                  <a:pt x="991245" y="1438974"/>
                </a:lnTo>
                <a:lnTo>
                  <a:pt x="985054" y="1479078"/>
                </a:lnTo>
                <a:lnTo>
                  <a:pt x="982980" y="1519428"/>
                </a:lnTo>
                <a:lnTo>
                  <a:pt x="984282" y="1551623"/>
                </a:lnTo>
                <a:lnTo>
                  <a:pt x="994544" y="1614969"/>
                </a:lnTo>
                <a:lnTo>
                  <a:pt x="1014675" y="1676746"/>
                </a:lnTo>
                <a:lnTo>
                  <a:pt x="1044263" y="1736743"/>
                </a:lnTo>
                <a:lnTo>
                  <a:pt x="1082900" y="1794746"/>
                </a:lnTo>
                <a:lnTo>
                  <a:pt x="1130173" y="1850545"/>
                </a:lnTo>
                <a:lnTo>
                  <a:pt x="1185672" y="1903927"/>
                </a:lnTo>
                <a:lnTo>
                  <a:pt x="1216377" y="1929645"/>
                </a:lnTo>
                <a:lnTo>
                  <a:pt x="1248986" y="1954680"/>
                </a:lnTo>
                <a:lnTo>
                  <a:pt x="1283445" y="1979004"/>
                </a:lnTo>
                <a:lnTo>
                  <a:pt x="1316736" y="2000659"/>
                </a:lnTo>
                <a:close/>
              </a:path>
            </a:pathLst>
          </a:custGeom>
          <a:solidFill>
            <a:srgbClr val="FBDF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41"/>
          <p:cNvSpPr/>
          <p:nvPr/>
        </p:nvSpPr>
        <p:spPr>
          <a:xfrm>
            <a:off x="5646419" y="2900172"/>
            <a:ext cx="3954779" cy="2281555"/>
          </a:xfrm>
          <a:custGeom>
            <a:rect b="b" l="l" r="r" t="t"/>
            <a:pathLst>
              <a:path extrusionOk="0" h="2281554" w="3954779">
                <a:moveTo>
                  <a:pt x="1752599" y="851915"/>
                </a:moveTo>
                <a:lnTo>
                  <a:pt x="1800037" y="838993"/>
                </a:lnTo>
                <a:lnTo>
                  <a:pt x="1848260" y="827007"/>
                </a:lnTo>
                <a:lnTo>
                  <a:pt x="1897217" y="815961"/>
                </a:lnTo>
                <a:lnTo>
                  <a:pt x="1946854" y="805858"/>
                </a:lnTo>
                <a:lnTo>
                  <a:pt x="1997117" y="796701"/>
                </a:lnTo>
                <a:lnTo>
                  <a:pt x="2047953" y="788494"/>
                </a:lnTo>
                <a:lnTo>
                  <a:pt x="2099309" y="781240"/>
                </a:lnTo>
                <a:lnTo>
                  <a:pt x="2151132" y="774942"/>
                </a:lnTo>
                <a:lnTo>
                  <a:pt x="2203368" y="769604"/>
                </a:lnTo>
                <a:lnTo>
                  <a:pt x="2255964" y="765230"/>
                </a:lnTo>
                <a:lnTo>
                  <a:pt x="2308866" y="761821"/>
                </a:lnTo>
                <a:lnTo>
                  <a:pt x="2362022" y="759382"/>
                </a:lnTo>
                <a:lnTo>
                  <a:pt x="2415377" y="757917"/>
                </a:lnTo>
                <a:lnTo>
                  <a:pt x="2468879" y="757427"/>
                </a:lnTo>
                <a:lnTo>
                  <a:pt x="2531637" y="758096"/>
                </a:lnTo>
                <a:lnTo>
                  <a:pt x="2593736" y="760085"/>
                </a:lnTo>
                <a:lnTo>
                  <a:pt x="2655124" y="763368"/>
                </a:lnTo>
                <a:lnTo>
                  <a:pt x="2715750" y="767918"/>
                </a:lnTo>
                <a:lnTo>
                  <a:pt x="2775561" y="773708"/>
                </a:lnTo>
                <a:lnTo>
                  <a:pt x="2834506" y="780713"/>
                </a:lnTo>
                <a:lnTo>
                  <a:pt x="2892533" y="788905"/>
                </a:lnTo>
                <a:lnTo>
                  <a:pt x="2949591" y="798258"/>
                </a:lnTo>
                <a:lnTo>
                  <a:pt x="3005626" y="808745"/>
                </a:lnTo>
                <a:lnTo>
                  <a:pt x="3060589" y="820341"/>
                </a:lnTo>
                <a:lnTo>
                  <a:pt x="3114426" y="833018"/>
                </a:lnTo>
                <a:lnTo>
                  <a:pt x="3167086" y="846750"/>
                </a:lnTo>
                <a:lnTo>
                  <a:pt x="3218518" y="861511"/>
                </a:lnTo>
                <a:lnTo>
                  <a:pt x="3268669" y="877274"/>
                </a:lnTo>
                <a:lnTo>
                  <a:pt x="3317488" y="894012"/>
                </a:lnTo>
                <a:lnTo>
                  <a:pt x="3364923" y="911699"/>
                </a:lnTo>
                <a:lnTo>
                  <a:pt x="3410921" y="930308"/>
                </a:lnTo>
                <a:lnTo>
                  <a:pt x="3455433" y="949814"/>
                </a:lnTo>
                <a:lnTo>
                  <a:pt x="3498404" y="970188"/>
                </a:lnTo>
                <a:lnTo>
                  <a:pt x="3539784" y="991406"/>
                </a:lnTo>
                <a:lnTo>
                  <a:pt x="3579522" y="1013440"/>
                </a:lnTo>
                <a:lnTo>
                  <a:pt x="3617564" y="1036264"/>
                </a:lnTo>
                <a:lnTo>
                  <a:pt x="3653860" y="1059851"/>
                </a:lnTo>
                <a:lnTo>
                  <a:pt x="3688357" y="1084175"/>
                </a:lnTo>
                <a:lnTo>
                  <a:pt x="3721004" y="1109210"/>
                </a:lnTo>
                <a:lnTo>
                  <a:pt x="3751749" y="1134928"/>
                </a:lnTo>
                <a:lnTo>
                  <a:pt x="3780540" y="1161303"/>
                </a:lnTo>
                <a:lnTo>
                  <a:pt x="3832053" y="1215920"/>
                </a:lnTo>
                <a:lnTo>
                  <a:pt x="3875130" y="1272848"/>
                </a:lnTo>
                <a:lnTo>
                  <a:pt x="3909355" y="1331875"/>
                </a:lnTo>
                <a:lnTo>
                  <a:pt x="3934315" y="1392788"/>
                </a:lnTo>
                <a:lnTo>
                  <a:pt x="3949594" y="1455377"/>
                </a:lnTo>
                <a:lnTo>
                  <a:pt x="3954779" y="1519427"/>
                </a:lnTo>
                <a:lnTo>
                  <a:pt x="3953474" y="1551622"/>
                </a:lnTo>
                <a:lnTo>
                  <a:pt x="3943190" y="1614968"/>
                </a:lnTo>
                <a:lnTo>
                  <a:pt x="3923019" y="1676746"/>
                </a:lnTo>
                <a:lnTo>
                  <a:pt x="3893375" y="1736743"/>
                </a:lnTo>
                <a:lnTo>
                  <a:pt x="3854672" y="1794746"/>
                </a:lnTo>
                <a:lnTo>
                  <a:pt x="3807325" y="1850545"/>
                </a:lnTo>
                <a:lnTo>
                  <a:pt x="3751749" y="1903927"/>
                </a:lnTo>
                <a:lnTo>
                  <a:pt x="3721004" y="1929645"/>
                </a:lnTo>
                <a:lnTo>
                  <a:pt x="3688357" y="1954680"/>
                </a:lnTo>
                <a:lnTo>
                  <a:pt x="3653860" y="1979004"/>
                </a:lnTo>
                <a:lnTo>
                  <a:pt x="3617564" y="2002591"/>
                </a:lnTo>
                <a:lnTo>
                  <a:pt x="3579522" y="2025415"/>
                </a:lnTo>
                <a:lnTo>
                  <a:pt x="3539784" y="2047449"/>
                </a:lnTo>
                <a:lnTo>
                  <a:pt x="3498404" y="2068667"/>
                </a:lnTo>
                <a:lnTo>
                  <a:pt x="3455433" y="2089041"/>
                </a:lnTo>
                <a:lnTo>
                  <a:pt x="3410921" y="2108547"/>
                </a:lnTo>
                <a:lnTo>
                  <a:pt x="3364923" y="2127156"/>
                </a:lnTo>
                <a:lnTo>
                  <a:pt x="3317488" y="2144843"/>
                </a:lnTo>
                <a:lnTo>
                  <a:pt x="3268669" y="2161581"/>
                </a:lnTo>
                <a:lnTo>
                  <a:pt x="3218518" y="2177344"/>
                </a:lnTo>
                <a:lnTo>
                  <a:pt x="3167086" y="2192105"/>
                </a:lnTo>
                <a:lnTo>
                  <a:pt x="3114426" y="2205837"/>
                </a:lnTo>
                <a:lnTo>
                  <a:pt x="3060589" y="2218514"/>
                </a:lnTo>
                <a:lnTo>
                  <a:pt x="3005626" y="2230110"/>
                </a:lnTo>
                <a:lnTo>
                  <a:pt x="2949591" y="2240597"/>
                </a:lnTo>
                <a:lnTo>
                  <a:pt x="2892533" y="2249950"/>
                </a:lnTo>
                <a:lnTo>
                  <a:pt x="2834506" y="2258142"/>
                </a:lnTo>
                <a:lnTo>
                  <a:pt x="2775561" y="2265147"/>
                </a:lnTo>
                <a:lnTo>
                  <a:pt x="2715750" y="2270937"/>
                </a:lnTo>
                <a:lnTo>
                  <a:pt x="2655124" y="2275487"/>
                </a:lnTo>
                <a:lnTo>
                  <a:pt x="2593736" y="2278769"/>
                </a:lnTo>
                <a:lnTo>
                  <a:pt x="2531637" y="2280759"/>
                </a:lnTo>
                <a:lnTo>
                  <a:pt x="2468879" y="2281427"/>
                </a:lnTo>
                <a:lnTo>
                  <a:pt x="2406010" y="2280759"/>
                </a:lnTo>
                <a:lnTo>
                  <a:pt x="2343812" y="2278769"/>
                </a:lnTo>
                <a:lnTo>
                  <a:pt x="2282335" y="2275487"/>
                </a:lnTo>
                <a:lnTo>
                  <a:pt x="2221631" y="2270937"/>
                </a:lnTo>
                <a:lnTo>
                  <a:pt x="2161752" y="2265147"/>
                </a:lnTo>
                <a:lnTo>
                  <a:pt x="2102749" y="2258142"/>
                </a:lnTo>
                <a:lnTo>
                  <a:pt x="2044673" y="2249950"/>
                </a:lnTo>
                <a:lnTo>
                  <a:pt x="1987576" y="2240597"/>
                </a:lnTo>
                <a:lnTo>
                  <a:pt x="1931508" y="2230110"/>
                </a:lnTo>
                <a:lnTo>
                  <a:pt x="1876522" y="2218514"/>
                </a:lnTo>
                <a:lnTo>
                  <a:pt x="1822668" y="2205837"/>
                </a:lnTo>
                <a:lnTo>
                  <a:pt x="1769998" y="2192105"/>
                </a:lnTo>
                <a:lnTo>
                  <a:pt x="1718563" y="2177344"/>
                </a:lnTo>
                <a:lnTo>
                  <a:pt x="1668415" y="2161581"/>
                </a:lnTo>
                <a:lnTo>
                  <a:pt x="1619605" y="2144843"/>
                </a:lnTo>
                <a:lnTo>
                  <a:pt x="1572184" y="2127156"/>
                </a:lnTo>
                <a:lnTo>
                  <a:pt x="1526203" y="2108547"/>
                </a:lnTo>
                <a:lnTo>
                  <a:pt x="1481715" y="2089041"/>
                </a:lnTo>
                <a:lnTo>
                  <a:pt x="1438769" y="2068667"/>
                </a:lnTo>
                <a:lnTo>
                  <a:pt x="1397418" y="2047449"/>
                </a:lnTo>
                <a:lnTo>
                  <a:pt x="1357713" y="2025415"/>
                </a:lnTo>
                <a:lnTo>
                  <a:pt x="1319705" y="2002591"/>
                </a:lnTo>
                <a:lnTo>
                  <a:pt x="1283445" y="1979004"/>
                </a:lnTo>
                <a:lnTo>
                  <a:pt x="1248986" y="1954680"/>
                </a:lnTo>
                <a:lnTo>
                  <a:pt x="1216377" y="1929645"/>
                </a:lnTo>
                <a:lnTo>
                  <a:pt x="1185671" y="1903927"/>
                </a:lnTo>
                <a:lnTo>
                  <a:pt x="1156919" y="1877552"/>
                </a:lnTo>
                <a:lnTo>
                  <a:pt x="1105482" y="1822935"/>
                </a:lnTo>
                <a:lnTo>
                  <a:pt x="1062476" y="1766007"/>
                </a:lnTo>
                <a:lnTo>
                  <a:pt x="1028312" y="1706980"/>
                </a:lnTo>
                <a:lnTo>
                  <a:pt x="1003401" y="1646066"/>
                </a:lnTo>
                <a:lnTo>
                  <a:pt x="988153" y="1583478"/>
                </a:lnTo>
                <a:lnTo>
                  <a:pt x="982979" y="1519427"/>
                </a:lnTo>
                <a:lnTo>
                  <a:pt x="985054" y="1479078"/>
                </a:lnTo>
                <a:lnTo>
                  <a:pt x="991245" y="1438974"/>
                </a:lnTo>
                <a:lnTo>
                  <a:pt x="1001503" y="1399199"/>
                </a:lnTo>
                <a:lnTo>
                  <a:pt x="1015776" y="1359835"/>
                </a:lnTo>
                <a:lnTo>
                  <a:pt x="1034016" y="1320968"/>
                </a:lnTo>
                <a:lnTo>
                  <a:pt x="1056173" y="1282678"/>
                </a:lnTo>
                <a:lnTo>
                  <a:pt x="1082196" y="1245051"/>
                </a:lnTo>
                <a:lnTo>
                  <a:pt x="1112036" y="1208168"/>
                </a:lnTo>
                <a:lnTo>
                  <a:pt x="1145642" y="1172114"/>
                </a:lnTo>
                <a:lnTo>
                  <a:pt x="1182965" y="1136971"/>
                </a:lnTo>
                <a:lnTo>
                  <a:pt x="1223955" y="1102823"/>
                </a:lnTo>
                <a:lnTo>
                  <a:pt x="1268562" y="1069752"/>
                </a:lnTo>
                <a:lnTo>
                  <a:pt x="1316735" y="1037843"/>
                </a:lnTo>
                <a:lnTo>
                  <a:pt x="0" y="0"/>
                </a:lnTo>
                <a:lnTo>
                  <a:pt x="1752599" y="85191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41"/>
          <p:cNvSpPr/>
          <p:nvPr/>
        </p:nvSpPr>
        <p:spPr>
          <a:xfrm>
            <a:off x="5646417" y="3200400"/>
            <a:ext cx="3954779" cy="1981200"/>
          </a:xfrm>
          <a:custGeom>
            <a:rect b="b" l="l" r="r" t="t"/>
            <a:pathLst>
              <a:path extrusionOk="0" h="1524000" w="3954779">
                <a:moveTo>
                  <a:pt x="1033272" y="1249473"/>
                </a:moveTo>
                <a:lnTo>
                  <a:pt x="1033272" y="957072"/>
                </a:lnTo>
                <a:lnTo>
                  <a:pt x="0" y="1376172"/>
                </a:lnTo>
                <a:lnTo>
                  <a:pt x="1033272" y="1249473"/>
                </a:lnTo>
                <a:close/>
              </a:path>
              <a:path extrusionOk="0" h="1524000" w="3954779">
                <a:moveTo>
                  <a:pt x="3954780" y="762000"/>
                </a:moveTo>
                <a:lnTo>
                  <a:pt x="3949594" y="697949"/>
                </a:lnTo>
                <a:lnTo>
                  <a:pt x="3934315" y="635360"/>
                </a:lnTo>
                <a:lnTo>
                  <a:pt x="3909355" y="574447"/>
                </a:lnTo>
                <a:lnTo>
                  <a:pt x="3875130" y="515420"/>
                </a:lnTo>
                <a:lnTo>
                  <a:pt x="3832053" y="458492"/>
                </a:lnTo>
                <a:lnTo>
                  <a:pt x="3780540" y="403875"/>
                </a:lnTo>
                <a:lnTo>
                  <a:pt x="3751749" y="377500"/>
                </a:lnTo>
                <a:lnTo>
                  <a:pt x="3721004" y="351782"/>
                </a:lnTo>
                <a:lnTo>
                  <a:pt x="3688357" y="326747"/>
                </a:lnTo>
                <a:lnTo>
                  <a:pt x="3653860" y="302423"/>
                </a:lnTo>
                <a:lnTo>
                  <a:pt x="3617564" y="278836"/>
                </a:lnTo>
                <a:lnTo>
                  <a:pt x="3579522" y="256012"/>
                </a:lnTo>
                <a:lnTo>
                  <a:pt x="3539785" y="233978"/>
                </a:lnTo>
                <a:lnTo>
                  <a:pt x="3498404" y="212760"/>
                </a:lnTo>
                <a:lnTo>
                  <a:pt x="3455433" y="192386"/>
                </a:lnTo>
                <a:lnTo>
                  <a:pt x="3410922" y="172880"/>
                </a:lnTo>
                <a:lnTo>
                  <a:pt x="3364923" y="154271"/>
                </a:lnTo>
                <a:lnTo>
                  <a:pt x="3317488" y="136584"/>
                </a:lnTo>
                <a:lnTo>
                  <a:pt x="3268669" y="119846"/>
                </a:lnTo>
                <a:lnTo>
                  <a:pt x="3218518" y="104083"/>
                </a:lnTo>
                <a:lnTo>
                  <a:pt x="3167087" y="89322"/>
                </a:lnTo>
                <a:lnTo>
                  <a:pt x="3114426" y="75590"/>
                </a:lnTo>
                <a:lnTo>
                  <a:pt x="3060589" y="62913"/>
                </a:lnTo>
                <a:lnTo>
                  <a:pt x="3005627" y="51317"/>
                </a:lnTo>
                <a:lnTo>
                  <a:pt x="2949591" y="40830"/>
                </a:lnTo>
                <a:lnTo>
                  <a:pt x="2892533" y="31477"/>
                </a:lnTo>
                <a:lnTo>
                  <a:pt x="2834506" y="23285"/>
                </a:lnTo>
                <a:lnTo>
                  <a:pt x="2775561" y="16280"/>
                </a:lnTo>
                <a:lnTo>
                  <a:pt x="2715750" y="10490"/>
                </a:lnTo>
                <a:lnTo>
                  <a:pt x="2655125" y="5940"/>
                </a:lnTo>
                <a:lnTo>
                  <a:pt x="2593736" y="2657"/>
                </a:lnTo>
                <a:lnTo>
                  <a:pt x="2531638" y="668"/>
                </a:lnTo>
                <a:lnTo>
                  <a:pt x="2468880" y="0"/>
                </a:lnTo>
                <a:lnTo>
                  <a:pt x="2406010" y="668"/>
                </a:lnTo>
                <a:lnTo>
                  <a:pt x="2343812" y="2657"/>
                </a:lnTo>
                <a:lnTo>
                  <a:pt x="2282335" y="5940"/>
                </a:lnTo>
                <a:lnTo>
                  <a:pt x="2221631" y="10490"/>
                </a:lnTo>
                <a:lnTo>
                  <a:pt x="2161752" y="16280"/>
                </a:lnTo>
                <a:lnTo>
                  <a:pt x="2102749" y="23285"/>
                </a:lnTo>
                <a:lnTo>
                  <a:pt x="2044673" y="31477"/>
                </a:lnTo>
                <a:lnTo>
                  <a:pt x="1987576" y="40830"/>
                </a:lnTo>
                <a:lnTo>
                  <a:pt x="1931508" y="51317"/>
                </a:lnTo>
                <a:lnTo>
                  <a:pt x="1876522" y="62913"/>
                </a:lnTo>
                <a:lnTo>
                  <a:pt x="1822668" y="75590"/>
                </a:lnTo>
                <a:lnTo>
                  <a:pt x="1769998" y="89322"/>
                </a:lnTo>
                <a:lnTo>
                  <a:pt x="1718564" y="104083"/>
                </a:lnTo>
                <a:lnTo>
                  <a:pt x="1668415" y="119846"/>
                </a:lnTo>
                <a:lnTo>
                  <a:pt x="1619605" y="136584"/>
                </a:lnTo>
                <a:lnTo>
                  <a:pt x="1572184" y="154271"/>
                </a:lnTo>
                <a:lnTo>
                  <a:pt x="1526203" y="172880"/>
                </a:lnTo>
                <a:lnTo>
                  <a:pt x="1481715" y="192386"/>
                </a:lnTo>
                <a:lnTo>
                  <a:pt x="1438769" y="212760"/>
                </a:lnTo>
                <a:lnTo>
                  <a:pt x="1397418" y="233978"/>
                </a:lnTo>
                <a:lnTo>
                  <a:pt x="1357713" y="256012"/>
                </a:lnTo>
                <a:lnTo>
                  <a:pt x="1319705" y="278836"/>
                </a:lnTo>
                <a:lnTo>
                  <a:pt x="1283445" y="302423"/>
                </a:lnTo>
                <a:lnTo>
                  <a:pt x="1248986" y="326747"/>
                </a:lnTo>
                <a:lnTo>
                  <a:pt x="1216377" y="351782"/>
                </a:lnTo>
                <a:lnTo>
                  <a:pt x="1185672" y="377500"/>
                </a:lnTo>
                <a:lnTo>
                  <a:pt x="1156919" y="403875"/>
                </a:lnTo>
                <a:lnTo>
                  <a:pt x="1105482" y="458492"/>
                </a:lnTo>
                <a:lnTo>
                  <a:pt x="1062476" y="515420"/>
                </a:lnTo>
                <a:lnTo>
                  <a:pt x="1028312" y="574447"/>
                </a:lnTo>
                <a:lnTo>
                  <a:pt x="1003401" y="635360"/>
                </a:lnTo>
                <a:lnTo>
                  <a:pt x="988153" y="697949"/>
                </a:lnTo>
                <a:lnTo>
                  <a:pt x="982980" y="762000"/>
                </a:lnTo>
                <a:lnTo>
                  <a:pt x="986123" y="811339"/>
                </a:lnTo>
                <a:lnTo>
                  <a:pt x="995553" y="860679"/>
                </a:lnTo>
                <a:lnTo>
                  <a:pt x="1011269" y="909447"/>
                </a:lnTo>
                <a:lnTo>
                  <a:pt x="1033272" y="957072"/>
                </a:lnTo>
                <a:lnTo>
                  <a:pt x="1033272" y="1249473"/>
                </a:lnTo>
                <a:lnTo>
                  <a:pt x="1280160" y="1219200"/>
                </a:lnTo>
                <a:lnTo>
                  <a:pt x="1314569" y="1241860"/>
                </a:lnTo>
                <a:lnTo>
                  <a:pt x="1350464" y="1263747"/>
                </a:lnTo>
                <a:lnTo>
                  <a:pt x="1387793" y="1284847"/>
                </a:lnTo>
                <a:lnTo>
                  <a:pt x="1426506" y="1305147"/>
                </a:lnTo>
                <a:lnTo>
                  <a:pt x="1466551" y="1324636"/>
                </a:lnTo>
                <a:lnTo>
                  <a:pt x="1507878" y="1343299"/>
                </a:lnTo>
                <a:lnTo>
                  <a:pt x="1550435" y="1361125"/>
                </a:lnTo>
                <a:lnTo>
                  <a:pt x="1594172" y="1378099"/>
                </a:lnTo>
                <a:lnTo>
                  <a:pt x="1639039" y="1394210"/>
                </a:lnTo>
                <a:lnTo>
                  <a:pt x="1684983" y="1409444"/>
                </a:lnTo>
                <a:lnTo>
                  <a:pt x="1731954" y="1423788"/>
                </a:lnTo>
                <a:lnTo>
                  <a:pt x="1779901" y="1437230"/>
                </a:lnTo>
                <a:lnTo>
                  <a:pt x="1828774" y="1449757"/>
                </a:lnTo>
                <a:lnTo>
                  <a:pt x="1878521" y="1461355"/>
                </a:lnTo>
                <a:lnTo>
                  <a:pt x="1929091" y="1472013"/>
                </a:lnTo>
                <a:lnTo>
                  <a:pt x="1980434" y="1481717"/>
                </a:lnTo>
                <a:lnTo>
                  <a:pt x="2032498" y="1490453"/>
                </a:lnTo>
                <a:lnTo>
                  <a:pt x="2085233" y="1498211"/>
                </a:lnTo>
                <a:lnTo>
                  <a:pt x="2138588" y="1504975"/>
                </a:lnTo>
                <a:lnTo>
                  <a:pt x="2192511" y="1510735"/>
                </a:lnTo>
                <a:lnTo>
                  <a:pt x="2246953" y="1515476"/>
                </a:lnTo>
                <a:lnTo>
                  <a:pt x="2301861" y="1519186"/>
                </a:lnTo>
                <a:lnTo>
                  <a:pt x="2357186" y="1521851"/>
                </a:lnTo>
                <a:lnTo>
                  <a:pt x="2412876" y="1523460"/>
                </a:lnTo>
                <a:lnTo>
                  <a:pt x="2468880" y="1524000"/>
                </a:lnTo>
                <a:lnTo>
                  <a:pt x="2531638" y="1523331"/>
                </a:lnTo>
                <a:lnTo>
                  <a:pt x="2593736" y="1521342"/>
                </a:lnTo>
                <a:lnTo>
                  <a:pt x="2655125" y="1518059"/>
                </a:lnTo>
                <a:lnTo>
                  <a:pt x="2715750" y="1513509"/>
                </a:lnTo>
                <a:lnTo>
                  <a:pt x="2775561" y="1507719"/>
                </a:lnTo>
                <a:lnTo>
                  <a:pt x="2834506" y="1500714"/>
                </a:lnTo>
                <a:lnTo>
                  <a:pt x="2892533" y="1492522"/>
                </a:lnTo>
                <a:lnTo>
                  <a:pt x="2949591" y="1483169"/>
                </a:lnTo>
                <a:lnTo>
                  <a:pt x="3005627" y="1472682"/>
                </a:lnTo>
                <a:lnTo>
                  <a:pt x="3060589" y="1461086"/>
                </a:lnTo>
                <a:lnTo>
                  <a:pt x="3114426" y="1448409"/>
                </a:lnTo>
                <a:lnTo>
                  <a:pt x="3167087" y="1434677"/>
                </a:lnTo>
                <a:lnTo>
                  <a:pt x="3218518" y="1419916"/>
                </a:lnTo>
                <a:lnTo>
                  <a:pt x="3268669" y="1404153"/>
                </a:lnTo>
                <a:lnTo>
                  <a:pt x="3317488" y="1387415"/>
                </a:lnTo>
                <a:lnTo>
                  <a:pt x="3364923" y="1369728"/>
                </a:lnTo>
                <a:lnTo>
                  <a:pt x="3410922" y="1351119"/>
                </a:lnTo>
                <a:lnTo>
                  <a:pt x="3455433" y="1331613"/>
                </a:lnTo>
                <a:lnTo>
                  <a:pt x="3498404" y="1311239"/>
                </a:lnTo>
                <a:lnTo>
                  <a:pt x="3539785" y="1290021"/>
                </a:lnTo>
                <a:lnTo>
                  <a:pt x="3579522" y="1267987"/>
                </a:lnTo>
                <a:lnTo>
                  <a:pt x="3617564" y="1245163"/>
                </a:lnTo>
                <a:lnTo>
                  <a:pt x="3653860" y="1221576"/>
                </a:lnTo>
                <a:lnTo>
                  <a:pt x="3688357" y="1197252"/>
                </a:lnTo>
                <a:lnTo>
                  <a:pt x="3721004" y="1172217"/>
                </a:lnTo>
                <a:lnTo>
                  <a:pt x="3751749" y="1146499"/>
                </a:lnTo>
                <a:lnTo>
                  <a:pt x="3780540" y="1120124"/>
                </a:lnTo>
                <a:lnTo>
                  <a:pt x="3832053" y="1065507"/>
                </a:lnTo>
                <a:lnTo>
                  <a:pt x="3875130" y="1008579"/>
                </a:lnTo>
                <a:lnTo>
                  <a:pt x="3909355" y="949552"/>
                </a:lnTo>
                <a:lnTo>
                  <a:pt x="3934315" y="888639"/>
                </a:lnTo>
                <a:lnTo>
                  <a:pt x="3949594" y="826050"/>
                </a:lnTo>
                <a:lnTo>
                  <a:pt x="3953475" y="794194"/>
                </a:lnTo>
                <a:lnTo>
                  <a:pt x="3954780" y="762000"/>
                </a:lnTo>
                <a:close/>
              </a:path>
            </a:pathLst>
          </a:custGeom>
          <a:solidFill>
            <a:srgbClr val="FBDF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71" name="Google Shape;371;p41"/>
          <p:cNvSpPr/>
          <p:nvPr/>
        </p:nvSpPr>
        <p:spPr>
          <a:xfrm>
            <a:off x="5646419" y="3292100"/>
            <a:ext cx="3954779" cy="1889500"/>
          </a:xfrm>
          <a:custGeom>
            <a:rect b="b" l="l" r="r" t="t"/>
            <a:pathLst>
              <a:path extrusionOk="0" h="1524000" w="3954779">
                <a:moveTo>
                  <a:pt x="1033271" y="957071"/>
                </a:moveTo>
                <a:lnTo>
                  <a:pt x="1011269" y="909446"/>
                </a:lnTo>
                <a:lnTo>
                  <a:pt x="995552" y="860678"/>
                </a:lnTo>
                <a:lnTo>
                  <a:pt x="986123" y="811339"/>
                </a:lnTo>
                <a:lnTo>
                  <a:pt x="982979" y="761999"/>
                </a:lnTo>
                <a:lnTo>
                  <a:pt x="984282" y="729805"/>
                </a:lnTo>
                <a:lnTo>
                  <a:pt x="994544" y="666458"/>
                </a:lnTo>
                <a:lnTo>
                  <a:pt x="1014675" y="604681"/>
                </a:lnTo>
                <a:lnTo>
                  <a:pt x="1044263" y="544684"/>
                </a:lnTo>
                <a:lnTo>
                  <a:pt x="1082900" y="486681"/>
                </a:lnTo>
                <a:lnTo>
                  <a:pt x="1130173" y="430882"/>
                </a:lnTo>
                <a:lnTo>
                  <a:pt x="1185671" y="377500"/>
                </a:lnTo>
                <a:lnTo>
                  <a:pt x="1216377" y="351782"/>
                </a:lnTo>
                <a:lnTo>
                  <a:pt x="1248986" y="326747"/>
                </a:lnTo>
                <a:lnTo>
                  <a:pt x="1283445" y="302423"/>
                </a:lnTo>
                <a:lnTo>
                  <a:pt x="1319705" y="278836"/>
                </a:lnTo>
                <a:lnTo>
                  <a:pt x="1357713" y="256012"/>
                </a:lnTo>
                <a:lnTo>
                  <a:pt x="1397418" y="233978"/>
                </a:lnTo>
                <a:lnTo>
                  <a:pt x="1438769" y="212760"/>
                </a:lnTo>
                <a:lnTo>
                  <a:pt x="1481715" y="192386"/>
                </a:lnTo>
                <a:lnTo>
                  <a:pt x="1526203" y="172880"/>
                </a:lnTo>
                <a:lnTo>
                  <a:pt x="1572184" y="154271"/>
                </a:lnTo>
                <a:lnTo>
                  <a:pt x="1619605" y="136584"/>
                </a:lnTo>
                <a:lnTo>
                  <a:pt x="1668415" y="119846"/>
                </a:lnTo>
                <a:lnTo>
                  <a:pt x="1718563" y="104083"/>
                </a:lnTo>
                <a:lnTo>
                  <a:pt x="1769998" y="89322"/>
                </a:lnTo>
                <a:lnTo>
                  <a:pt x="1822668" y="75590"/>
                </a:lnTo>
                <a:lnTo>
                  <a:pt x="1876522" y="62913"/>
                </a:lnTo>
                <a:lnTo>
                  <a:pt x="1931508" y="51317"/>
                </a:lnTo>
                <a:lnTo>
                  <a:pt x="1987576" y="40830"/>
                </a:lnTo>
                <a:lnTo>
                  <a:pt x="2044673" y="31477"/>
                </a:lnTo>
                <a:lnTo>
                  <a:pt x="2102749" y="23285"/>
                </a:lnTo>
                <a:lnTo>
                  <a:pt x="2161752" y="16280"/>
                </a:lnTo>
                <a:lnTo>
                  <a:pt x="2221631" y="10490"/>
                </a:lnTo>
                <a:lnTo>
                  <a:pt x="2282335" y="5940"/>
                </a:lnTo>
                <a:lnTo>
                  <a:pt x="2343812" y="2657"/>
                </a:lnTo>
                <a:lnTo>
                  <a:pt x="2406010" y="668"/>
                </a:lnTo>
                <a:lnTo>
                  <a:pt x="2468879" y="0"/>
                </a:lnTo>
                <a:lnTo>
                  <a:pt x="2531637" y="668"/>
                </a:lnTo>
                <a:lnTo>
                  <a:pt x="2593736" y="2657"/>
                </a:lnTo>
                <a:lnTo>
                  <a:pt x="2655124" y="5940"/>
                </a:lnTo>
                <a:lnTo>
                  <a:pt x="2715750" y="10490"/>
                </a:lnTo>
                <a:lnTo>
                  <a:pt x="2775561" y="16280"/>
                </a:lnTo>
                <a:lnTo>
                  <a:pt x="2834506" y="23285"/>
                </a:lnTo>
                <a:lnTo>
                  <a:pt x="2892533" y="31477"/>
                </a:lnTo>
                <a:lnTo>
                  <a:pt x="2949591" y="40830"/>
                </a:lnTo>
                <a:lnTo>
                  <a:pt x="3005626" y="51317"/>
                </a:lnTo>
                <a:lnTo>
                  <a:pt x="3060589" y="62913"/>
                </a:lnTo>
                <a:lnTo>
                  <a:pt x="3114426" y="75590"/>
                </a:lnTo>
                <a:lnTo>
                  <a:pt x="3167086" y="89322"/>
                </a:lnTo>
                <a:lnTo>
                  <a:pt x="3218518" y="104083"/>
                </a:lnTo>
                <a:lnTo>
                  <a:pt x="3268669" y="119846"/>
                </a:lnTo>
                <a:lnTo>
                  <a:pt x="3317488" y="136584"/>
                </a:lnTo>
                <a:lnTo>
                  <a:pt x="3364923" y="154271"/>
                </a:lnTo>
                <a:lnTo>
                  <a:pt x="3410921" y="172880"/>
                </a:lnTo>
                <a:lnTo>
                  <a:pt x="3455433" y="192386"/>
                </a:lnTo>
                <a:lnTo>
                  <a:pt x="3498404" y="212760"/>
                </a:lnTo>
                <a:lnTo>
                  <a:pt x="3539784" y="233978"/>
                </a:lnTo>
                <a:lnTo>
                  <a:pt x="3579522" y="256012"/>
                </a:lnTo>
                <a:lnTo>
                  <a:pt x="3617564" y="278836"/>
                </a:lnTo>
                <a:lnTo>
                  <a:pt x="3653860" y="302423"/>
                </a:lnTo>
                <a:lnTo>
                  <a:pt x="3688357" y="326747"/>
                </a:lnTo>
                <a:lnTo>
                  <a:pt x="3721004" y="351782"/>
                </a:lnTo>
                <a:lnTo>
                  <a:pt x="3751749" y="377500"/>
                </a:lnTo>
                <a:lnTo>
                  <a:pt x="3780540" y="403875"/>
                </a:lnTo>
                <a:lnTo>
                  <a:pt x="3832053" y="458492"/>
                </a:lnTo>
                <a:lnTo>
                  <a:pt x="3875130" y="515420"/>
                </a:lnTo>
                <a:lnTo>
                  <a:pt x="3909355" y="574447"/>
                </a:lnTo>
                <a:lnTo>
                  <a:pt x="3934315" y="635360"/>
                </a:lnTo>
                <a:lnTo>
                  <a:pt x="3949594" y="697949"/>
                </a:lnTo>
                <a:lnTo>
                  <a:pt x="3954779" y="761999"/>
                </a:lnTo>
                <a:lnTo>
                  <a:pt x="3953474" y="794194"/>
                </a:lnTo>
                <a:lnTo>
                  <a:pt x="3943190" y="857540"/>
                </a:lnTo>
                <a:lnTo>
                  <a:pt x="3923019" y="919318"/>
                </a:lnTo>
                <a:lnTo>
                  <a:pt x="3893375" y="979315"/>
                </a:lnTo>
                <a:lnTo>
                  <a:pt x="3854672" y="1037318"/>
                </a:lnTo>
                <a:lnTo>
                  <a:pt x="3807325" y="1093117"/>
                </a:lnTo>
                <a:lnTo>
                  <a:pt x="3751749" y="1146499"/>
                </a:lnTo>
                <a:lnTo>
                  <a:pt x="3721004" y="1172217"/>
                </a:lnTo>
                <a:lnTo>
                  <a:pt x="3688357" y="1197252"/>
                </a:lnTo>
                <a:lnTo>
                  <a:pt x="3653860" y="1221576"/>
                </a:lnTo>
                <a:lnTo>
                  <a:pt x="3617564" y="1245163"/>
                </a:lnTo>
                <a:lnTo>
                  <a:pt x="3579522" y="1267987"/>
                </a:lnTo>
                <a:lnTo>
                  <a:pt x="3539784" y="1290021"/>
                </a:lnTo>
                <a:lnTo>
                  <a:pt x="3498404" y="1311239"/>
                </a:lnTo>
                <a:lnTo>
                  <a:pt x="3455433" y="1331613"/>
                </a:lnTo>
                <a:lnTo>
                  <a:pt x="3410921" y="1351119"/>
                </a:lnTo>
                <a:lnTo>
                  <a:pt x="3364923" y="1369728"/>
                </a:lnTo>
                <a:lnTo>
                  <a:pt x="3317488" y="1387415"/>
                </a:lnTo>
                <a:lnTo>
                  <a:pt x="3268669" y="1404153"/>
                </a:lnTo>
                <a:lnTo>
                  <a:pt x="3218518" y="1419916"/>
                </a:lnTo>
                <a:lnTo>
                  <a:pt x="3167086" y="1434677"/>
                </a:lnTo>
                <a:lnTo>
                  <a:pt x="3114426" y="1448409"/>
                </a:lnTo>
                <a:lnTo>
                  <a:pt x="3060589" y="1461086"/>
                </a:lnTo>
                <a:lnTo>
                  <a:pt x="3005626" y="1472682"/>
                </a:lnTo>
                <a:lnTo>
                  <a:pt x="2949591" y="1483169"/>
                </a:lnTo>
                <a:lnTo>
                  <a:pt x="2892533" y="1492522"/>
                </a:lnTo>
                <a:lnTo>
                  <a:pt x="2834506" y="1500714"/>
                </a:lnTo>
                <a:lnTo>
                  <a:pt x="2775561" y="1507719"/>
                </a:lnTo>
                <a:lnTo>
                  <a:pt x="2715750" y="1513509"/>
                </a:lnTo>
                <a:lnTo>
                  <a:pt x="2655124" y="1518059"/>
                </a:lnTo>
                <a:lnTo>
                  <a:pt x="2593736" y="1521342"/>
                </a:lnTo>
                <a:lnTo>
                  <a:pt x="2531637" y="1523331"/>
                </a:lnTo>
                <a:lnTo>
                  <a:pt x="2468879" y="1523999"/>
                </a:lnTo>
                <a:lnTo>
                  <a:pt x="2412875" y="1523460"/>
                </a:lnTo>
                <a:lnTo>
                  <a:pt x="2357186" y="1521851"/>
                </a:lnTo>
                <a:lnTo>
                  <a:pt x="2301861" y="1519185"/>
                </a:lnTo>
                <a:lnTo>
                  <a:pt x="2246953" y="1515476"/>
                </a:lnTo>
                <a:lnTo>
                  <a:pt x="2192511" y="1510735"/>
                </a:lnTo>
                <a:lnTo>
                  <a:pt x="2138588" y="1504975"/>
                </a:lnTo>
                <a:lnTo>
                  <a:pt x="2085233" y="1498211"/>
                </a:lnTo>
                <a:lnTo>
                  <a:pt x="2032498" y="1490453"/>
                </a:lnTo>
                <a:lnTo>
                  <a:pt x="1980434" y="1481716"/>
                </a:lnTo>
                <a:lnTo>
                  <a:pt x="1929091" y="1472013"/>
                </a:lnTo>
                <a:lnTo>
                  <a:pt x="1878521" y="1461355"/>
                </a:lnTo>
                <a:lnTo>
                  <a:pt x="1828774" y="1449757"/>
                </a:lnTo>
                <a:lnTo>
                  <a:pt x="1779901" y="1437230"/>
                </a:lnTo>
                <a:lnTo>
                  <a:pt x="1731954" y="1423788"/>
                </a:lnTo>
                <a:lnTo>
                  <a:pt x="1684983" y="1409443"/>
                </a:lnTo>
                <a:lnTo>
                  <a:pt x="1639038" y="1394209"/>
                </a:lnTo>
                <a:lnTo>
                  <a:pt x="1594172" y="1378099"/>
                </a:lnTo>
                <a:lnTo>
                  <a:pt x="1550435" y="1361124"/>
                </a:lnTo>
                <a:lnTo>
                  <a:pt x="1507878" y="1343299"/>
                </a:lnTo>
                <a:lnTo>
                  <a:pt x="1466551" y="1324636"/>
                </a:lnTo>
                <a:lnTo>
                  <a:pt x="1426506" y="1305147"/>
                </a:lnTo>
                <a:lnTo>
                  <a:pt x="1387793" y="1284847"/>
                </a:lnTo>
                <a:lnTo>
                  <a:pt x="1350464" y="1263747"/>
                </a:lnTo>
                <a:lnTo>
                  <a:pt x="1314569" y="1241860"/>
                </a:lnTo>
                <a:lnTo>
                  <a:pt x="1280159" y="1219199"/>
                </a:lnTo>
                <a:lnTo>
                  <a:pt x="0" y="1376171"/>
                </a:lnTo>
                <a:lnTo>
                  <a:pt x="1033271" y="95707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41"/>
          <p:cNvSpPr txBox="1"/>
          <p:nvPr/>
        </p:nvSpPr>
        <p:spPr>
          <a:xfrm>
            <a:off x="7077547" y="3484706"/>
            <a:ext cx="1941830" cy="1551066"/>
          </a:xfrm>
          <a:prstGeom prst="rect">
            <a:avLst/>
          </a:prstGeom>
          <a:noFill/>
          <a:ln>
            <a:noFill/>
          </a:ln>
        </p:spPr>
        <p:txBody>
          <a:bodyPr anchorCtr="0" anchor="t" bIns="0" lIns="0" spcFirstLastPara="1" rIns="0" wrap="square" tIns="12050">
            <a:spAutoFit/>
          </a:bodyPr>
          <a:lstStyle/>
          <a:p>
            <a:pPr indent="0" lvl="0" marL="12700" marR="5080" rtl="0" algn="ctr">
              <a:lnSpc>
                <a:spcPct val="100200"/>
              </a:lnSpc>
              <a:spcBef>
                <a:spcPts val="0"/>
              </a:spcBef>
              <a:spcAft>
                <a:spcPts val="0"/>
              </a:spcAft>
              <a:buNone/>
            </a:pPr>
            <a:r>
              <a:rPr lang="en-US" sz="2000">
                <a:solidFill>
                  <a:schemeClr val="dk1"/>
                </a:solidFill>
                <a:latin typeface="Arial"/>
                <a:ea typeface="Arial"/>
                <a:cs typeface="Arial"/>
                <a:sym typeface="Arial"/>
              </a:rPr>
              <a:t>Số phần tử chính  xác của mảng phải  được truyền qua  1 tham số khác</a:t>
            </a:r>
            <a:endParaRPr sz="2000">
              <a:solidFill>
                <a:schemeClr val="dk1"/>
              </a:solidFill>
              <a:latin typeface="Arial"/>
              <a:ea typeface="Arial"/>
              <a:cs typeface="Arial"/>
              <a:sym typeface="Arial"/>
            </a:endParaRPr>
          </a:p>
        </p:txBody>
      </p:sp>
      <p:sp>
        <p:nvSpPr>
          <p:cNvPr id="373" name="Google Shape;373;p4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41"/>
          <p:cNvSpPr txBox="1"/>
          <p:nvPr>
            <p:ph type="title"/>
          </p:nvPr>
        </p:nvSpPr>
        <p:spPr>
          <a:xfrm>
            <a:off x="1676082" y="136206"/>
            <a:ext cx="67976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Chương trình dãy </a:t>
            </a:r>
            <a:r>
              <a:rPr lang="en-US" sz="4840">
                <a:solidFill>
                  <a:schemeClr val="dk1"/>
                </a:solidFill>
                <a:latin typeface="Times New Roman"/>
                <a:ea typeface="Times New Roman"/>
                <a:cs typeface="Times New Roman"/>
                <a:sym typeface="Times New Roman"/>
              </a:rPr>
              <a:t>số</a:t>
            </a:r>
            <a:r>
              <a:rPr lang="en-US"/>
              <a:t> (hàm)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nvSpPr>
        <p:spPr>
          <a:xfrm>
            <a:off x="914400" y="1600200"/>
            <a:ext cx="7848600" cy="4339393"/>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4125">
            <a:spAutoFit/>
          </a:bodyPr>
          <a:lstStyle/>
          <a:p>
            <a:pPr indent="0" lvl="0" marL="97155" marR="0" rtl="0" algn="l">
              <a:lnSpc>
                <a:spcPct val="100000"/>
              </a:lnSpc>
              <a:spcBef>
                <a:spcPts val="0"/>
              </a:spcBef>
              <a:spcAft>
                <a:spcPts val="0"/>
              </a:spcAft>
              <a:buNone/>
            </a:pPr>
            <a:r>
              <a:rPr b="1" lang="en-US" sz="2000">
                <a:solidFill>
                  <a:srgbClr val="996500"/>
                </a:solidFill>
                <a:latin typeface="Consolas"/>
                <a:ea typeface="Consolas"/>
                <a:cs typeface="Consolas"/>
                <a:sym typeface="Consolas"/>
              </a:rPr>
              <a:t>int </a:t>
            </a:r>
            <a:r>
              <a:rPr b="1" lang="en-US" sz="2000">
                <a:solidFill>
                  <a:schemeClr val="dk1"/>
                </a:solidFill>
                <a:latin typeface="Consolas"/>
                <a:ea typeface="Consolas"/>
                <a:cs typeface="Consolas"/>
                <a:sym typeface="Consolas"/>
              </a:rPr>
              <a:t>main(</a:t>
            </a:r>
            <a:r>
              <a:rPr b="1" lang="en-US" sz="2000">
                <a:solidFill>
                  <a:srgbClr val="996500"/>
                </a:solidFill>
                <a:latin typeface="Consolas"/>
                <a:ea typeface="Consolas"/>
                <a:cs typeface="Consolas"/>
                <a:sym typeface="Consolas"/>
              </a:rPr>
              <a:t>void</a:t>
            </a:r>
            <a:r>
              <a:rPr b="1"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97155"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507365" marR="0" rtl="0" algn="l">
              <a:lnSpc>
                <a:spcPct val="100000"/>
              </a:lnSpc>
              <a:spcBef>
                <a:spcPts val="0"/>
              </a:spcBef>
              <a:spcAft>
                <a:spcPts val="0"/>
              </a:spcAft>
              <a:buNone/>
            </a:pPr>
            <a:r>
              <a:rPr b="1" lang="en-US" sz="2000">
                <a:solidFill>
                  <a:srgbClr val="996500"/>
                </a:solidFill>
                <a:latin typeface="Consolas"/>
                <a:ea typeface="Consolas"/>
                <a:cs typeface="Consolas"/>
                <a:sym typeface="Consolas"/>
              </a:rPr>
              <a:t>int </a:t>
            </a:r>
            <a:r>
              <a:rPr b="1" lang="en-US" sz="2000">
                <a:solidFill>
                  <a:schemeClr val="dk1"/>
                </a:solidFill>
                <a:latin typeface="Consolas"/>
                <a:ea typeface="Consolas"/>
                <a:cs typeface="Consolas"/>
                <a:sym typeface="Consolas"/>
              </a:rPr>
              <a:t>n, A[10];</a:t>
            </a:r>
            <a:endParaRPr sz="2000">
              <a:solidFill>
                <a:schemeClr val="dk1"/>
              </a:solidFill>
              <a:latin typeface="Consolas"/>
              <a:ea typeface="Consolas"/>
              <a:cs typeface="Consolas"/>
              <a:sym typeface="Consolas"/>
            </a:endParaRPr>
          </a:p>
          <a:p>
            <a:pPr indent="0" lvl="0" marL="507365" marR="900430" rtl="0" algn="l">
              <a:lnSpc>
                <a:spcPct val="100000"/>
              </a:lnSpc>
              <a:spcBef>
                <a:spcPts val="0"/>
              </a:spcBef>
              <a:spcAft>
                <a:spcPts val="0"/>
              </a:spcAft>
              <a:buNone/>
            </a:pPr>
            <a:r>
              <a:rPr b="1" lang="en-US" sz="2000">
                <a:solidFill>
                  <a:schemeClr val="dk1"/>
                </a:solidFill>
                <a:latin typeface="Consolas"/>
                <a:ea typeface="Consolas"/>
                <a:cs typeface="Consolas"/>
                <a:sym typeface="Consolas"/>
              </a:rPr>
              <a:t>printf(“Nhap so phan tu trong day (n&lt;=10):");  scanf("%d",&amp;n);</a:t>
            </a:r>
            <a:endParaRPr sz="2000">
              <a:solidFill>
                <a:schemeClr val="dk1"/>
              </a:solidFill>
              <a:latin typeface="Consolas"/>
              <a:ea typeface="Consolas"/>
              <a:cs typeface="Consolas"/>
              <a:sym typeface="Consolas"/>
            </a:endParaRPr>
          </a:p>
          <a:p>
            <a:pPr indent="0" lvl="0" marL="0" marR="0" rtl="0" algn="l">
              <a:lnSpc>
                <a:spcPct val="100000"/>
              </a:lnSpc>
              <a:spcBef>
                <a:spcPts val="45"/>
              </a:spcBef>
              <a:spcAft>
                <a:spcPts val="0"/>
              </a:spcAft>
              <a:buNone/>
            </a:pPr>
            <a:r>
              <a:t/>
            </a:r>
            <a:endParaRPr sz="2000">
              <a:solidFill>
                <a:schemeClr val="dk1"/>
              </a:solidFill>
              <a:latin typeface="Consolas"/>
              <a:ea typeface="Consolas"/>
              <a:cs typeface="Consolas"/>
              <a:sym typeface="Consolas"/>
            </a:endParaRPr>
          </a:p>
          <a:p>
            <a:pPr indent="0" lvl="0" marL="507365" marR="1583055" rtl="0" algn="l">
              <a:lnSpc>
                <a:spcPct val="100000"/>
              </a:lnSpc>
              <a:spcBef>
                <a:spcPts val="0"/>
              </a:spcBef>
              <a:spcAft>
                <a:spcPts val="0"/>
              </a:spcAft>
              <a:buNone/>
            </a:pPr>
            <a:r>
              <a:rPr b="1" lang="en-US" sz="2000">
                <a:solidFill>
                  <a:schemeClr val="dk1"/>
                </a:solidFill>
                <a:latin typeface="Consolas"/>
                <a:ea typeface="Consolas"/>
                <a:cs typeface="Consolas"/>
                <a:sym typeface="Consolas"/>
              </a:rPr>
              <a:t>printf(“Nhap cac phan tu trong day:\n");  nhapMang(A, n);</a:t>
            </a:r>
            <a:endParaRPr sz="2000">
              <a:solidFill>
                <a:schemeClr val="dk1"/>
              </a:solidFill>
              <a:latin typeface="Consolas"/>
              <a:ea typeface="Consolas"/>
              <a:cs typeface="Consolas"/>
              <a:sym typeface="Consolas"/>
            </a:endParaRPr>
          </a:p>
          <a:p>
            <a:pPr indent="0" lvl="0" marL="0" marR="0" rtl="0" algn="l">
              <a:lnSpc>
                <a:spcPct val="100000"/>
              </a:lnSpc>
              <a:spcBef>
                <a:spcPts val="20"/>
              </a:spcBef>
              <a:spcAft>
                <a:spcPts val="0"/>
              </a:spcAft>
              <a:buNone/>
            </a:pPr>
            <a:r>
              <a:t/>
            </a:r>
            <a:endParaRPr sz="2000">
              <a:solidFill>
                <a:schemeClr val="dk1"/>
              </a:solidFill>
              <a:latin typeface="Consolas"/>
              <a:ea typeface="Consolas"/>
              <a:cs typeface="Consolas"/>
              <a:sym typeface="Consolas"/>
            </a:endParaRPr>
          </a:p>
          <a:p>
            <a:pPr indent="0" lvl="0" marL="507365" marR="2129155" rtl="0" algn="l">
              <a:lnSpc>
                <a:spcPct val="100600"/>
              </a:lnSpc>
              <a:spcBef>
                <a:spcPts val="0"/>
              </a:spcBef>
              <a:spcAft>
                <a:spcPts val="0"/>
              </a:spcAft>
              <a:buNone/>
            </a:pPr>
            <a:r>
              <a:rPr b="1" lang="en-US" sz="2000">
                <a:solidFill>
                  <a:schemeClr val="dk1"/>
                </a:solidFill>
                <a:latin typeface="Consolas"/>
                <a:ea typeface="Consolas"/>
                <a:cs typeface="Consolas"/>
                <a:sym typeface="Consolas"/>
              </a:rPr>
              <a:t>printf(“Day so sau khi dao lai:\n");  inNguoc(A, n);</a:t>
            </a:r>
            <a:endParaRPr sz="2000">
              <a:solidFill>
                <a:schemeClr val="dk1"/>
              </a:solidFill>
              <a:latin typeface="Consolas"/>
              <a:ea typeface="Consolas"/>
              <a:cs typeface="Consolas"/>
              <a:sym typeface="Consolas"/>
            </a:endParaRPr>
          </a:p>
          <a:p>
            <a:pPr indent="0" lvl="0" marL="0" marR="0" rtl="0" algn="l">
              <a:lnSpc>
                <a:spcPct val="100000"/>
              </a:lnSpc>
              <a:spcBef>
                <a:spcPts val="30"/>
              </a:spcBef>
              <a:spcAft>
                <a:spcPts val="0"/>
              </a:spcAft>
              <a:buNone/>
            </a:pPr>
            <a:r>
              <a:t/>
            </a:r>
            <a:endParaRPr sz="2000">
              <a:solidFill>
                <a:schemeClr val="dk1"/>
              </a:solidFill>
              <a:latin typeface="Consolas"/>
              <a:ea typeface="Consolas"/>
              <a:cs typeface="Consolas"/>
              <a:sym typeface="Consolas"/>
            </a:endParaRPr>
          </a:p>
          <a:p>
            <a:pPr indent="0" lvl="0" marL="507365" marR="0" rtl="0" algn="l">
              <a:lnSpc>
                <a:spcPct val="100000"/>
              </a:lnSpc>
              <a:spcBef>
                <a:spcPts val="5"/>
              </a:spcBef>
              <a:spcAft>
                <a:spcPts val="0"/>
              </a:spcAft>
              <a:buNone/>
            </a:pPr>
            <a:r>
              <a:rPr b="1" lang="en-US" sz="2000">
                <a:solidFill>
                  <a:srgbClr val="BF9000"/>
                </a:solidFill>
                <a:latin typeface="Consolas"/>
                <a:ea typeface="Consolas"/>
                <a:cs typeface="Consolas"/>
                <a:sym typeface="Consolas"/>
              </a:rPr>
              <a:t>return</a:t>
            </a:r>
            <a:r>
              <a:rPr b="1" lang="en-US" sz="2000">
                <a:solidFill>
                  <a:schemeClr val="dk1"/>
                </a:solidFill>
                <a:latin typeface="Consolas"/>
                <a:ea typeface="Consolas"/>
                <a:cs typeface="Consolas"/>
                <a:sym typeface="Consolas"/>
              </a:rPr>
              <a:t> 0;</a:t>
            </a:r>
            <a:endParaRPr sz="2000">
              <a:solidFill>
                <a:schemeClr val="dk1"/>
              </a:solidFill>
              <a:latin typeface="Consolas"/>
              <a:ea typeface="Consolas"/>
              <a:cs typeface="Consolas"/>
              <a:sym typeface="Consolas"/>
            </a:endParaRPr>
          </a:p>
          <a:p>
            <a:pPr indent="0" lvl="0" marL="97155"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380" name="Google Shape;380;p4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42"/>
          <p:cNvSpPr txBox="1"/>
          <p:nvPr>
            <p:ph type="title"/>
          </p:nvPr>
        </p:nvSpPr>
        <p:spPr>
          <a:xfrm>
            <a:off x="1723390" y="145171"/>
            <a:ext cx="6611620"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Chương trình dãy </a:t>
            </a:r>
            <a:r>
              <a:rPr lang="en-US" sz="4840">
                <a:solidFill>
                  <a:schemeClr val="dk1"/>
                </a:solidFill>
                <a:latin typeface="Times New Roman"/>
                <a:ea typeface="Times New Roman"/>
                <a:cs typeface="Times New Roman"/>
                <a:sym typeface="Times New Roman"/>
              </a:rPr>
              <a:t>số</a:t>
            </a:r>
            <a:r>
              <a:rPr lang="en-US"/>
              <a:t> (tiếp)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43"/>
          <p:cNvSpPr txBox="1"/>
          <p:nvPr>
            <p:ph type="title"/>
          </p:nvPr>
        </p:nvSpPr>
        <p:spPr>
          <a:xfrm>
            <a:off x="312868" y="29024"/>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Đếm số phần tử thỏa mãn điều kiện</a:t>
            </a:r>
            <a:endParaRPr/>
          </a:p>
        </p:txBody>
      </p:sp>
      <p:sp>
        <p:nvSpPr>
          <p:cNvPr id="389" name="Google Shape;389;p43"/>
          <p:cNvSpPr/>
          <p:nvPr/>
        </p:nvSpPr>
        <p:spPr>
          <a:xfrm>
            <a:off x="335280" y="1203960"/>
            <a:ext cx="9387840" cy="626729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3520"/>
              <a:buFont typeface="Arial"/>
              <a:buChar char="•"/>
            </a:pPr>
            <a:r>
              <a:rPr lang="en-US" sz="3520">
                <a:solidFill>
                  <a:srgbClr val="220076"/>
                </a:solidFill>
                <a:latin typeface="Arial"/>
                <a:ea typeface="Arial"/>
                <a:cs typeface="Arial"/>
                <a:sym typeface="Arial"/>
              </a:rPr>
              <a:t>Duyệt từng phần tử của dãy (</a:t>
            </a:r>
            <a:r>
              <a:rPr i="1" lang="en-US" sz="3520">
                <a:solidFill>
                  <a:srgbClr val="220076"/>
                </a:solidFill>
                <a:latin typeface="Arial"/>
                <a:ea typeface="Arial"/>
                <a:cs typeface="Arial"/>
                <a:sym typeface="Arial"/>
              </a:rPr>
              <a:t>dùng for </a:t>
            </a:r>
            <a:r>
              <a:rPr lang="en-US" sz="3520">
                <a:solidFill>
                  <a:srgbClr val="220076"/>
                </a:solidFill>
                <a:latin typeface="Arial"/>
                <a:ea typeface="Arial"/>
                <a:cs typeface="Arial"/>
                <a:sym typeface="Arial"/>
              </a:rPr>
              <a:t>)</a:t>
            </a:r>
            <a:endParaRPr/>
          </a:p>
          <a:p>
            <a:pPr indent="-342900" lvl="0" marL="342900" marR="0" rtl="0" algn="l">
              <a:spcBef>
                <a:spcPts val="704"/>
              </a:spcBef>
              <a:spcAft>
                <a:spcPts val="0"/>
              </a:spcAft>
              <a:buClr>
                <a:srgbClr val="220076"/>
              </a:buClr>
              <a:buSzPts val="3520"/>
              <a:buFont typeface="Arial"/>
              <a:buChar char="•"/>
            </a:pPr>
            <a:r>
              <a:rPr lang="en-US" sz="3520">
                <a:solidFill>
                  <a:srgbClr val="220076"/>
                </a:solidFill>
                <a:latin typeface="Arial"/>
                <a:ea typeface="Arial"/>
                <a:cs typeface="Arial"/>
                <a:sym typeface="Arial"/>
              </a:rPr>
              <a:t>Nếu phần tử xét thỏa mãn điều kiện</a:t>
            </a:r>
            <a:endParaRPr sz="3520">
              <a:solidFill>
                <a:srgbClr val="220076"/>
              </a:solidFill>
              <a:latin typeface="Arial"/>
              <a:ea typeface="Arial"/>
              <a:cs typeface="Arial"/>
              <a:sym typeface="Arial"/>
            </a:endParaRPr>
          </a:p>
          <a:p>
            <a:pPr indent="-285750" lvl="1" marL="742950" marR="0" rtl="0" algn="l">
              <a:spcBef>
                <a:spcPts val="616"/>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Ghi nhận</a:t>
            </a:r>
            <a:endParaRPr/>
          </a:p>
          <a:p>
            <a:pPr indent="-342900" lvl="0" marL="342900" marR="0" rtl="0" algn="l">
              <a:spcBef>
                <a:spcPts val="704"/>
              </a:spcBef>
              <a:spcAft>
                <a:spcPts val="0"/>
              </a:spcAft>
              <a:buClr>
                <a:srgbClr val="220076"/>
              </a:buClr>
              <a:buSzPts val="3520"/>
              <a:buFont typeface="Arial"/>
              <a:buChar char="•"/>
            </a:pPr>
            <a:r>
              <a:rPr lang="en-US" sz="3520">
                <a:solidFill>
                  <a:srgbClr val="220076"/>
                </a:solidFill>
                <a:latin typeface="Arial"/>
                <a:ea typeface="Arial"/>
                <a:cs typeface="Arial"/>
                <a:sym typeface="Arial"/>
              </a:rPr>
              <a:t>Chuyển sang xem xét phần tử tiếp theo</a:t>
            </a:r>
            <a:endParaRPr sz="3520">
              <a:solidFill>
                <a:srgbClr val="220076"/>
              </a:solidFill>
              <a:latin typeface="Arial"/>
              <a:ea typeface="Arial"/>
              <a:cs typeface="Arial"/>
              <a:sym typeface="Arial"/>
            </a:endParaRPr>
          </a:p>
          <a:p>
            <a:pPr indent="-342900" lvl="0" marL="342900" marR="0" rtl="0" algn="l">
              <a:spcBef>
                <a:spcPts val="1760"/>
              </a:spcBef>
              <a:spcAft>
                <a:spcPts val="0"/>
              </a:spcAft>
              <a:buClr>
                <a:srgbClr val="220076"/>
              </a:buClr>
              <a:buSzPts val="3520"/>
              <a:buFont typeface="Arial"/>
              <a:buNone/>
            </a:pPr>
            <a:r>
              <a:rPr i="1" lang="en-US" sz="3520" u="sng">
                <a:solidFill>
                  <a:srgbClr val="220076"/>
                </a:solidFill>
                <a:latin typeface="Arial"/>
                <a:ea typeface="Arial"/>
                <a:cs typeface="Arial"/>
                <a:sym typeface="Arial"/>
              </a:rPr>
              <a:t>Ví dụ:</a:t>
            </a:r>
            <a:r>
              <a:rPr lang="en-US" sz="3520">
                <a:solidFill>
                  <a:srgbClr val="220076"/>
                </a:solidFill>
                <a:latin typeface="Arial"/>
                <a:ea typeface="Arial"/>
                <a:cs typeface="Arial"/>
                <a:sym typeface="Arial"/>
              </a:rPr>
              <a:t> </a:t>
            </a:r>
            <a:r>
              <a:rPr lang="en-US" sz="3080">
                <a:solidFill>
                  <a:srgbClr val="220076"/>
                </a:solidFill>
                <a:latin typeface="Arial"/>
                <a:ea typeface="Arial"/>
                <a:cs typeface="Arial"/>
                <a:sym typeface="Arial"/>
              </a:rPr>
              <a:t>Đếm số tháng có lượng mưa lớn hơn 50mm</a:t>
            </a:r>
            <a:endParaRPr i="1" sz="3080" u="sng">
              <a:solidFill>
                <a:srgbClr val="220076"/>
              </a:solidFill>
              <a:latin typeface="Arial"/>
              <a:ea typeface="Arial"/>
              <a:cs typeface="Arial"/>
              <a:sym typeface="Arial"/>
            </a:endParaRPr>
          </a:p>
          <a:p>
            <a:pPr indent="-342900" lvl="0" marL="342900" marR="0" rtl="0" algn="l">
              <a:spcBef>
                <a:spcPts val="0"/>
              </a:spcBef>
              <a:spcAft>
                <a:spcPts val="0"/>
              </a:spcAft>
              <a:buClr>
                <a:srgbClr val="220076"/>
              </a:buClr>
              <a:buSzPts val="3080"/>
              <a:buFont typeface="Arial"/>
              <a:buNone/>
            </a:pPr>
            <a:r>
              <a:rPr lang="en-US" sz="3080">
                <a:solidFill>
                  <a:srgbClr val="220076"/>
                </a:solidFill>
                <a:latin typeface="Arial"/>
                <a:ea typeface="Arial"/>
                <a:cs typeface="Arial"/>
                <a:sym typeface="Arial"/>
              </a:rPr>
              <a:t>	</a:t>
            </a:r>
            <a:r>
              <a:rPr lang="en-US" sz="3080">
                <a:solidFill>
                  <a:srgbClr val="0000CC"/>
                </a:solidFill>
                <a:latin typeface="Arial"/>
                <a:ea typeface="Arial"/>
                <a:cs typeface="Arial"/>
                <a:sym typeface="Arial"/>
              </a:rPr>
              <a:t>int dem = 0;	</a:t>
            </a:r>
            <a:endParaRPr/>
          </a:p>
          <a:p>
            <a:pPr indent="-342900" lvl="0" marL="342900" marR="0" rtl="0" algn="l">
              <a:spcBef>
                <a:spcPts val="0"/>
              </a:spcBef>
              <a:spcAft>
                <a:spcPts val="0"/>
              </a:spcAft>
              <a:buClr>
                <a:srgbClr val="0000CC"/>
              </a:buClr>
              <a:buSzPts val="3080"/>
              <a:buFont typeface="Arial"/>
              <a:buNone/>
            </a:pPr>
            <a:r>
              <a:rPr lang="en-US" sz="3080">
                <a:solidFill>
                  <a:srgbClr val="0000CC"/>
                </a:solidFill>
                <a:latin typeface="Arial"/>
                <a:ea typeface="Arial"/>
                <a:cs typeface="Arial"/>
                <a:sym typeface="Arial"/>
              </a:rPr>
              <a:t>	for(i = 0; i &lt; MONTHS; i++)</a:t>
            </a:r>
            <a:endParaRPr/>
          </a:p>
          <a:p>
            <a:pPr indent="-342900" lvl="0" marL="342900" marR="0" rtl="0" algn="l">
              <a:spcBef>
                <a:spcPts val="0"/>
              </a:spcBef>
              <a:spcAft>
                <a:spcPts val="0"/>
              </a:spcAft>
              <a:buClr>
                <a:srgbClr val="0000CC"/>
              </a:buClr>
              <a:buSzPts val="3080"/>
              <a:buFont typeface="Arial"/>
              <a:buNone/>
            </a:pPr>
            <a:r>
              <a:rPr lang="en-US" sz="3080">
                <a:solidFill>
                  <a:srgbClr val="0000CC"/>
                </a:solidFill>
                <a:latin typeface="Arial"/>
                <a:ea typeface="Arial"/>
                <a:cs typeface="Arial"/>
                <a:sym typeface="Arial"/>
              </a:rPr>
              <a:t>		if(rainfall[i] &gt; 50)	</a:t>
            </a:r>
            <a:endParaRPr/>
          </a:p>
          <a:p>
            <a:pPr indent="-342900" lvl="0" marL="342900" marR="0" rtl="0" algn="l">
              <a:spcBef>
                <a:spcPts val="0"/>
              </a:spcBef>
              <a:spcAft>
                <a:spcPts val="0"/>
              </a:spcAft>
              <a:buClr>
                <a:srgbClr val="0000CC"/>
              </a:buClr>
              <a:buSzPts val="3080"/>
              <a:buFont typeface="Arial"/>
              <a:buNone/>
            </a:pPr>
            <a:r>
              <a:rPr lang="en-US" sz="3080">
                <a:solidFill>
                  <a:srgbClr val="0000CC"/>
                </a:solidFill>
                <a:latin typeface="Arial"/>
                <a:ea typeface="Arial"/>
                <a:cs typeface="Arial"/>
                <a:sym typeface="Arial"/>
              </a:rPr>
              <a:t>			dem++;	</a:t>
            </a:r>
            <a:endParaRPr/>
          </a:p>
          <a:p>
            <a:pPr indent="-342900" lvl="0" marL="342900" marR="0" rtl="0" algn="l">
              <a:spcBef>
                <a:spcPts val="0"/>
              </a:spcBef>
              <a:spcAft>
                <a:spcPts val="0"/>
              </a:spcAft>
              <a:buClr>
                <a:srgbClr val="0000CC"/>
              </a:buClr>
              <a:buSzPts val="3080"/>
              <a:buFont typeface="Arial"/>
              <a:buNone/>
            </a:pPr>
            <a:r>
              <a:rPr lang="en-US" sz="3080">
                <a:solidFill>
                  <a:srgbClr val="0000CC"/>
                </a:solidFill>
                <a:latin typeface="Arial"/>
                <a:ea typeface="Arial"/>
                <a:cs typeface="Arial"/>
                <a:sym typeface="Arial"/>
              </a:rPr>
              <a:t>	printf("\nThang mua nhieu hon 50mm: %d", dem);</a:t>
            </a:r>
            <a:endParaRPr sz="3080">
              <a:solidFill>
                <a:srgbClr val="0000CC"/>
              </a:solidFill>
              <a:latin typeface="Arial"/>
              <a:ea typeface="Arial"/>
              <a:cs typeface="Arial"/>
              <a:sym typeface="Arial"/>
            </a:endParaRPr>
          </a:p>
        </p:txBody>
      </p:sp>
      <p:sp>
        <p:nvSpPr>
          <p:cNvPr id="390" name="Google Shape;390;p4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5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500"/>
                                        <p:tgtEl>
                                          <p:spTgt spid="3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500"/>
                                        <p:tgtEl>
                                          <p:spTgt spid="3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5" st="5"/>
                                            </p:txEl>
                                          </p:spTgt>
                                        </p:tgtEl>
                                        <p:attrNameLst>
                                          <p:attrName>style.visibility</p:attrName>
                                        </p:attrNameLst>
                                      </p:cBhvr>
                                      <p:to>
                                        <p:strVal val="visible"/>
                                      </p:to>
                                    </p:set>
                                    <p:animEffect filter="fade" transition="in">
                                      <p:cBhvr>
                                        <p:cTn dur="500"/>
                                        <p:tgtEl>
                                          <p:spTgt spid="3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6" st="6"/>
                                            </p:txEl>
                                          </p:spTgt>
                                        </p:tgtEl>
                                        <p:attrNameLst>
                                          <p:attrName>style.visibility</p:attrName>
                                        </p:attrNameLst>
                                      </p:cBhvr>
                                      <p:to>
                                        <p:strVal val="visible"/>
                                      </p:to>
                                    </p:set>
                                    <p:animEffect filter="fade" transition="in">
                                      <p:cBhvr>
                                        <p:cTn dur="500"/>
                                        <p:tgtEl>
                                          <p:spTgt spid="3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7" st="7"/>
                                            </p:txEl>
                                          </p:spTgt>
                                        </p:tgtEl>
                                        <p:attrNameLst>
                                          <p:attrName>style.visibility</p:attrName>
                                        </p:attrNameLst>
                                      </p:cBhvr>
                                      <p:to>
                                        <p:strVal val="visible"/>
                                      </p:to>
                                    </p:set>
                                    <p:animEffect filter="fade" transition="in">
                                      <p:cBhvr>
                                        <p:cTn dur="500"/>
                                        <p:tgtEl>
                                          <p:spTgt spid="3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8" st="8"/>
                                            </p:txEl>
                                          </p:spTgt>
                                        </p:tgtEl>
                                        <p:attrNameLst>
                                          <p:attrName>style.visibility</p:attrName>
                                        </p:attrNameLst>
                                      </p:cBhvr>
                                      <p:to>
                                        <p:strVal val="visible"/>
                                      </p:to>
                                    </p:set>
                                    <p:animEffect filter="fade" transition="in">
                                      <p:cBhvr>
                                        <p:cTn dur="500"/>
                                        <p:tgtEl>
                                          <p:spTgt spid="3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9" st="9"/>
                                            </p:txEl>
                                          </p:spTgt>
                                        </p:tgtEl>
                                        <p:attrNameLst>
                                          <p:attrName>style.visibility</p:attrName>
                                        </p:attrNameLst>
                                      </p:cBhvr>
                                      <p:to>
                                        <p:strVal val="visible"/>
                                      </p:to>
                                    </p:set>
                                    <p:animEffect filter="fade" transition="in">
                                      <p:cBhvr>
                                        <p:cTn dur="500"/>
                                        <p:tgtEl>
                                          <p:spTgt spid="38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4"/>
          <p:cNvSpPr/>
          <p:nvPr/>
        </p:nvSpPr>
        <p:spPr>
          <a:xfrm>
            <a:off x="0" y="206131"/>
            <a:ext cx="10058400" cy="1039019"/>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44"/>
          <p:cNvSpPr txBox="1"/>
          <p:nvPr>
            <p:ph type="title"/>
          </p:nvPr>
        </p:nvSpPr>
        <p:spPr>
          <a:xfrm>
            <a:off x="251460" y="248761"/>
            <a:ext cx="9387840" cy="10390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Ví dụ: Nhập mảng, đưa ra TBC các số chia hết cho 7</a:t>
            </a:r>
            <a:endParaRPr/>
          </a:p>
        </p:txBody>
      </p:sp>
      <p:sp>
        <p:nvSpPr>
          <p:cNvPr id="398" name="Google Shape;398;p44"/>
          <p:cNvSpPr/>
          <p:nvPr/>
        </p:nvSpPr>
        <p:spPr>
          <a:xfrm>
            <a:off x="251460" y="1371601"/>
            <a:ext cx="9602628" cy="5029200"/>
          </a:xfrm>
          <a:prstGeom prst="rect">
            <a:avLst/>
          </a:prstGeom>
          <a:noFill/>
          <a:ln cap="flat" cmpd="sng" w="9525">
            <a:solidFill>
              <a:srgbClr val="000066"/>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#include&lt;stdio.h&gt;</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int main(){</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int A[100];	</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int n, i, d = 0, S=0;</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printf("\n So phan tu cua mang (&lt;100) : "); scanf("%d",&amp;n);</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for(i = 0; i &lt; n; i++){</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printf("A[%d] = ", i); scanf("%d",&amp;A[i]);</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for(i = 0; i &lt; n; i++)</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if(A[i] %7==0){</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d++; </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S+= A[i];</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if(d &gt; 0) printf("TBC so chia het cho 7: %7.2f",(float)S/d);</a:t>
            </a:r>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	else printf("Trong day khong co so chia het cho 7");</a:t>
            </a:r>
            <a:endParaRPr sz="1979">
              <a:solidFill>
                <a:srgbClr val="220076"/>
              </a:solidFill>
              <a:latin typeface="Consolas"/>
              <a:ea typeface="Consolas"/>
              <a:cs typeface="Consolas"/>
              <a:sym typeface="Consolas"/>
            </a:endParaRPr>
          </a:p>
          <a:p>
            <a:pPr indent="-342900" lvl="0" marL="342900" marR="0" rtl="0" algn="l">
              <a:spcBef>
                <a:spcPts val="0"/>
              </a:spcBef>
              <a:spcAft>
                <a:spcPts val="0"/>
              </a:spcAft>
              <a:buClr>
                <a:srgbClr val="220076"/>
              </a:buClr>
              <a:buSzPts val="1979"/>
              <a:buFont typeface="Consolas"/>
              <a:buNone/>
            </a:pPr>
            <a:r>
              <a:rPr lang="en-US" sz="1979">
                <a:solidFill>
                  <a:srgbClr val="220076"/>
                </a:solidFill>
                <a:latin typeface="Consolas"/>
                <a:ea typeface="Consolas"/>
                <a:cs typeface="Consolas"/>
                <a:sym typeface="Consolas"/>
              </a:rPr>
              <a:t>}</a:t>
            </a:r>
            <a:endParaRPr/>
          </a:p>
        </p:txBody>
      </p:sp>
      <p:sp>
        <p:nvSpPr>
          <p:cNvPr id="399" name="Google Shape;399;p44"/>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45"/>
          <p:cNvSpPr txBox="1"/>
          <p:nvPr>
            <p:ph type="title"/>
          </p:nvPr>
        </p:nvSpPr>
        <p:spPr>
          <a:xfrm>
            <a:off x="303904" y="29024"/>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Tìm kiếm phần tử</a:t>
            </a:r>
            <a:endParaRPr/>
          </a:p>
        </p:txBody>
      </p:sp>
      <p:sp>
        <p:nvSpPr>
          <p:cNvPr id="407" name="Google Shape;407;p45"/>
          <p:cNvSpPr/>
          <p:nvPr/>
        </p:nvSpPr>
        <p:spPr>
          <a:xfrm>
            <a:off x="335280" y="1203960"/>
            <a:ext cx="9592152" cy="62672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220076"/>
              </a:buClr>
              <a:buSzPts val="3080"/>
              <a:buFont typeface="Arial"/>
              <a:buNone/>
            </a:pPr>
            <a:r>
              <a:rPr lang="en-US" sz="3080">
                <a:solidFill>
                  <a:srgbClr val="220076"/>
                </a:solidFill>
                <a:latin typeface="Arial"/>
                <a:ea typeface="Arial"/>
                <a:cs typeface="Arial"/>
                <a:sym typeface="Arial"/>
              </a:rPr>
              <a:t>Tìm phần tử lớn nhất (</a:t>
            </a:r>
            <a:r>
              <a:rPr i="1" lang="en-US" sz="3080">
                <a:solidFill>
                  <a:srgbClr val="220076"/>
                </a:solidFill>
                <a:latin typeface="Arial"/>
                <a:ea typeface="Arial"/>
                <a:cs typeface="Arial"/>
                <a:sym typeface="Arial"/>
              </a:rPr>
              <a:t>nhỏ nhất</a:t>
            </a:r>
            <a:r>
              <a:rPr lang="en-US" sz="3080">
                <a:solidFill>
                  <a:srgbClr val="220076"/>
                </a:solidFill>
                <a:latin typeface="Arial"/>
                <a:ea typeface="Arial"/>
                <a:cs typeface="Arial"/>
                <a:sym typeface="Arial"/>
              </a:rPr>
              <a:t>)</a:t>
            </a:r>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Giả sử phần tử đó là phần tử đầu tiên</a:t>
            </a:r>
            <a:endParaRPr/>
          </a:p>
          <a:p>
            <a:pPr indent="-285750" lvl="1" marL="742950" marR="0" rtl="0" algn="l">
              <a:spcBef>
                <a:spcPts val="528"/>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Lần lượt so sánh với các phần tử còn lại</a:t>
            </a:r>
            <a:endParaRPr b="0" i="0" sz="2640" u="none" cap="none" strike="noStrike">
              <a:solidFill>
                <a:srgbClr val="220076"/>
              </a:solidFill>
              <a:latin typeface="Arial"/>
              <a:ea typeface="Arial"/>
              <a:cs typeface="Arial"/>
              <a:sym typeface="Arial"/>
            </a:endParaRPr>
          </a:p>
          <a:p>
            <a:pPr indent="-228600" lvl="2" marL="1143000" marR="0" rtl="0" algn="l">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Nếu phần tử mới của dãy lớn hơn⇒ coi đây là phần tử lớn nhất và tiếp tục so sánh với phần tử kế</a:t>
            </a:r>
            <a:endParaRPr b="0" i="0" sz="2200" u="none" cap="none" strike="noStrike">
              <a:solidFill>
                <a:srgbClr val="220076"/>
              </a:solidFill>
              <a:latin typeface="Arial"/>
              <a:ea typeface="Arial"/>
              <a:cs typeface="Arial"/>
              <a:sym typeface="Arial"/>
            </a:endParaRPr>
          </a:p>
          <a:p>
            <a:pPr indent="-228600" lvl="2" marL="1143000" marR="0" rtl="0" algn="l">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Nếu không đúng, so sánh tiếp với phần tử kế</a:t>
            </a:r>
            <a:endParaRPr b="0" i="0" sz="2200" u="none" cap="none" strike="noStrike">
              <a:solidFill>
                <a:srgbClr val="220076"/>
              </a:solidFill>
              <a:latin typeface="Arial"/>
              <a:ea typeface="Arial"/>
              <a:cs typeface="Arial"/>
              <a:sym typeface="Arial"/>
            </a:endParaRPr>
          </a:p>
          <a:p>
            <a:pPr indent="-342900" lvl="0" marL="342900" marR="0" rtl="0" algn="l">
              <a:spcBef>
                <a:spcPts val="616"/>
              </a:spcBef>
              <a:spcAft>
                <a:spcPts val="0"/>
              </a:spcAft>
              <a:buClr>
                <a:srgbClr val="220076"/>
              </a:buClr>
              <a:buSzPts val="2640"/>
              <a:buFont typeface="Arial"/>
              <a:buNone/>
            </a:pPr>
            <a:r>
              <a:rPr i="1" lang="en-US" sz="2640" u="sng">
                <a:solidFill>
                  <a:srgbClr val="220076"/>
                </a:solidFill>
                <a:latin typeface="Arial"/>
                <a:ea typeface="Arial"/>
                <a:cs typeface="Arial"/>
                <a:sym typeface="Arial"/>
              </a:rPr>
              <a:t>Ví dụ:</a:t>
            </a:r>
            <a:r>
              <a:rPr i="1" lang="en-US" sz="3080" u="sng">
                <a:solidFill>
                  <a:srgbClr val="220076"/>
                </a:solidFill>
                <a:latin typeface="Arial"/>
                <a:ea typeface="Arial"/>
                <a:cs typeface="Arial"/>
                <a:sym typeface="Arial"/>
              </a:rPr>
              <a:t> </a:t>
            </a:r>
            <a:r>
              <a:rPr lang="en-US" sz="2640">
                <a:solidFill>
                  <a:srgbClr val="220076"/>
                </a:solidFill>
                <a:latin typeface="Arial"/>
                <a:ea typeface="Arial"/>
                <a:cs typeface="Arial"/>
                <a:sym typeface="Arial"/>
              </a:rPr>
              <a:t>Tìm tháng có lượng mưa nhiều nhất trong năm</a:t>
            </a:r>
            <a:endParaRPr i="1" sz="2640" u="sng">
              <a:solidFill>
                <a:srgbClr val="220076"/>
              </a:solidFill>
              <a:latin typeface="Arial"/>
              <a:ea typeface="Arial"/>
              <a:cs typeface="Arial"/>
              <a:sym typeface="Arial"/>
            </a:endParaRPr>
          </a:p>
          <a:p>
            <a:pPr indent="-342900" lvl="0" marL="342900" marR="0" rtl="0" algn="l">
              <a:spcBef>
                <a:spcPts val="0"/>
              </a:spcBef>
              <a:spcAft>
                <a:spcPts val="0"/>
              </a:spcAft>
              <a:buClr>
                <a:schemeClr val="dk1"/>
              </a:buClr>
              <a:buSzPts val="2640"/>
              <a:buFont typeface="Arial"/>
              <a:buNone/>
            </a:pPr>
            <a:r>
              <a:rPr lang="en-US" sz="2640">
                <a:solidFill>
                  <a:schemeClr val="dk1"/>
                </a:solidFill>
                <a:latin typeface="Arial"/>
                <a:ea typeface="Arial"/>
                <a:cs typeface="Arial"/>
                <a:sym typeface="Arial"/>
              </a:rPr>
              <a:t>		</a:t>
            </a:r>
            <a:r>
              <a:rPr lang="en-US" sz="2640">
                <a:solidFill>
                  <a:srgbClr val="0000CC"/>
                </a:solidFill>
                <a:latin typeface="Arial"/>
                <a:ea typeface="Arial"/>
                <a:cs typeface="Arial"/>
                <a:sym typeface="Arial"/>
              </a:rPr>
              <a:t>max = rainfall[0];	</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for(i = 1; i &lt; MONTHS; i++)</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if(rainfall[i] &gt; max)	</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max = rainfall[i];	</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printf("\n Luong mua nhieu nhat la: %d", max);</a:t>
            </a:r>
            <a:endParaRPr sz="2640">
              <a:solidFill>
                <a:srgbClr val="0000CC"/>
              </a:solidFill>
              <a:latin typeface="Arial"/>
              <a:ea typeface="Arial"/>
              <a:cs typeface="Arial"/>
              <a:sym typeface="Arial"/>
            </a:endParaRPr>
          </a:p>
        </p:txBody>
      </p:sp>
      <p:sp>
        <p:nvSpPr>
          <p:cNvPr id="408" name="Google Shape;408;p4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5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5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5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500"/>
                                        <p:tgtEl>
                                          <p:spTgt spid="4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animEffect filter="fade" transition="in">
                                      <p:cBhvr>
                                        <p:cTn dur="500"/>
                                        <p:tgtEl>
                                          <p:spTgt spid="4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animEffect filter="fade" transition="in">
                                      <p:cBhvr>
                                        <p:cTn dur="500"/>
                                        <p:tgtEl>
                                          <p:spTgt spid="4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6" st="6"/>
                                            </p:txEl>
                                          </p:spTgt>
                                        </p:tgtEl>
                                        <p:attrNameLst>
                                          <p:attrName>style.visibility</p:attrName>
                                        </p:attrNameLst>
                                      </p:cBhvr>
                                      <p:to>
                                        <p:strVal val="visible"/>
                                      </p:to>
                                    </p:set>
                                    <p:animEffect filter="fade" transition="in">
                                      <p:cBhvr>
                                        <p:cTn dur="500"/>
                                        <p:tgtEl>
                                          <p:spTgt spid="4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7" st="7"/>
                                            </p:txEl>
                                          </p:spTgt>
                                        </p:tgtEl>
                                        <p:attrNameLst>
                                          <p:attrName>style.visibility</p:attrName>
                                        </p:attrNameLst>
                                      </p:cBhvr>
                                      <p:to>
                                        <p:strVal val="visible"/>
                                      </p:to>
                                    </p:set>
                                    <p:animEffect filter="fade" transition="in">
                                      <p:cBhvr>
                                        <p:cTn dur="500"/>
                                        <p:tgtEl>
                                          <p:spTgt spid="4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8" st="8"/>
                                            </p:txEl>
                                          </p:spTgt>
                                        </p:tgtEl>
                                        <p:attrNameLst>
                                          <p:attrName>style.visibility</p:attrName>
                                        </p:attrNameLst>
                                      </p:cBhvr>
                                      <p:to>
                                        <p:strVal val="visible"/>
                                      </p:to>
                                    </p:set>
                                    <p:animEffect filter="fade" transition="in">
                                      <p:cBhvr>
                                        <p:cTn dur="500"/>
                                        <p:tgtEl>
                                          <p:spTgt spid="4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9" st="9"/>
                                            </p:txEl>
                                          </p:spTgt>
                                        </p:tgtEl>
                                        <p:attrNameLst>
                                          <p:attrName>style.visibility</p:attrName>
                                        </p:attrNameLst>
                                      </p:cBhvr>
                                      <p:to>
                                        <p:strVal val="visible"/>
                                      </p:to>
                                    </p:set>
                                    <p:animEffect filter="fade" transition="in">
                                      <p:cBhvr>
                                        <p:cTn dur="500"/>
                                        <p:tgtEl>
                                          <p:spTgt spid="4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0" st="10"/>
                                            </p:txEl>
                                          </p:spTgt>
                                        </p:tgtEl>
                                        <p:attrNameLst>
                                          <p:attrName>style.visibility</p:attrName>
                                        </p:attrNameLst>
                                      </p:cBhvr>
                                      <p:to>
                                        <p:strVal val="visible"/>
                                      </p:to>
                                    </p:set>
                                    <p:animEffect filter="fade" transition="in">
                                      <p:cBhvr>
                                        <p:cTn dur="500"/>
                                        <p:tgtEl>
                                          <p:spTgt spid="40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46"/>
          <p:cNvSpPr txBox="1"/>
          <p:nvPr>
            <p:ph type="title"/>
          </p:nvPr>
        </p:nvSpPr>
        <p:spPr>
          <a:xfrm>
            <a:off x="335280" y="29024"/>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Tìm kiếm phần tử</a:t>
            </a:r>
            <a:endParaRPr/>
          </a:p>
        </p:txBody>
      </p:sp>
      <p:sp>
        <p:nvSpPr>
          <p:cNvPr id="416" name="Google Shape;416;p46"/>
          <p:cNvSpPr/>
          <p:nvPr/>
        </p:nvSpPr>
        <p:spPr>
          <a:xfrm>
            <a:off x="335280" y="1395429"/>
            <a:ext cx="9387840" cy="62672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220076"/>
              </a:buClr>
              <a:buSzPts val="3080"/>
              <a:buFont typeface="Arial"/>
              <a:buChar char="•"/>
            </a:pPr>
            <a:r>
              <a:rPr lang="en-US" sz="3080">
                <a:solidFill>
                  <a:srgbClr val="220076"/>
                </a:solidFill>
                <a:latin typeface="Arial"/>
                <a:ea typeface="Arial"/>
                <a:cs typeface="Arial"/>
                <a:sym typeface="Arial"/>
              </a:rPr>
              <a:t>Tìm kiếm các phần tử thỏa mãn điều kiện (</a:t>
            </a:r>
            <a:r>
              <a:rPr i="1" lang="en-US" sz="3080">
                <a:solidFill>
                  <a:srgbClr val="220076"/>
                </a:solidFill>
                <a:latin typeface="Arial"/>
                <a:ea typeface="Arial"/>
                <a:cs typeface="Arial"/>
                <a:sym typeface="Arial"/>
              </a:rPr>
              <a:t>giống bài toán đếm</a:t>
            </a:r>
            <a:r>
              <a:rPr lang="en-US" sz="3080">
                <a:solidFill>
                  <a:srgbClr val="220076"/>
                </a:solidFill>
                <a:latin typeface="Arial"/>
                <a:ea typeface="Arial"/>
                <a:cs typeface="Arial"/>
                <a:sym typeface="Arial"/>
              </a:rPr>
              <a:t>)</a:t>
            </a:r>
            <a:endParaRPr/>
          </a:p>
          <a:p>
            <a:pPr indent="-285750" lvl="1" marL="742950" marR="0" rtl="0" algn="l">
              <a:lnSpc>
                <a:spcPct val="110000"/>
              </a:lnSpc>
              <a:spcBef>
                <a:spcPts val="1056"/>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Dùng for duyệt toàn bộ</a:t>
            </a:r>
            <a:endParaRPr b="0" i="0" sz="2640" u="none" cap="none" strike="noStrike">
              <a:solidFill>
                <a:srgbClr val="220076"/>
              </a:solidFill>
              <a:latin typeface="Arial"/>
              <a:ea typeface="Arial"/>
              <a:cs typeface="Arial"/>
              <a:sym typeface="Arial"/>
            </a:endParaRPr>
          </a:p>
          <a:p>
            <a:pPr indent="-285750" lvl="1" marL="742950" marR="0" rtl="0" algn="l">
              <a:lnSpc>
                <a:spcPct val="110000"/>
              </a:lnSpc>
              <a:spcBef>
                <a:spcPts val="1056"/>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Nếu cần thiết, dùng thêm mảng ghi lại chỉ số</a:t>
            </a:r>
            <a:endParaRPr b="0" i="0" sz="2640" u="none" cap="none" strike="noStrike">
              <a:solidFill>
                <a:srgbClr val="220076"/>
              </a:solidFill>
              <a:latin typeface="Arial"/>
              <a:ea typeface="Arial"/>
              <a:cs typeface="Arial"/>
              <a:sym typeface="Arial"/>
            </a:endParaRPr>
          </a:p>
          <a:p>
            <a:pPr indent="-342900" lvl="0" marL="342900" marR="0" rtl="0" algn="l">
              <a:lnSpc>
                <a:spcPct val="110000"/>
              </a:lnSpc>
              <a:spcBef>
                <a:spcPts val="1232"/>
              </a:spcBef>
              <a:spcAft>
                <a:spcPts val="0"/>
              </a:spcAft>
              <a:buClr>
                <a:srgbClr val="220076"/>
              </a:buClr>
              <a:buSzPts val="3080"/>
              <a:buFont typeface="Arial"/>
              <a:buNone/>
            </a:pPr>
            <a:r>
              <a:rPr i="1" lang="en-US" sz="3080" u="sng">
                <a:solidFill>
                  <a:srgbClr val="220076"/>
                </a:solidFill>
                <a:latin typeface="Arial"/>
                <a:ea typeface="Arial"/>
                <a:cs typeface="Arial"/>
                <a:sym typeface="Arial"/>
              </a:rPr>
              <a:t>Ví dụ:</a:t>
            </a:r>
            <a:r>
              <a:rPr lang="en-US" sz="3080">
                <a:solidFill>
                  <a:srgbClr val="220076"/>
                </a:solidFill>
                <a:latin typeface="Arial"/>
                <a:ea typeface="Arial"/>
                <a:cs typeface="Arial"/>
                <a:sym typeface="Arial"/>
              </a:rPr>
              <a:t> Đưa ra danh sách các tháng có lượng mưa nhiều hơn 50mm</a:t>
            </a:r>
            <a:endParaRPr/>
          </a:p>
          <a:p>
            <a:pPr indent="-342900" lvl="0" marL="342900" marR="0" rtl="0" algn="l">
              <a:lnSpc>
                <a:spcPct val="105000"/>
              </a:lnSpc>
              <a:spcBef>
                <a:spcPts val="462"/>
              </a:spcBef>
              <a:spcAft>
                <a:spcPts val="0"/>
              </a:spcAft>
              <a:buClr>
                <a:srgbClr val="0033CC"/>
              </a:buClr>
              <a:buSzPts val="3080"/>
              <a:buFont typeface="Arial"/>
              <a:buNone/>
            </a:pPr>
            <a:r>
              <a:rPr lang="en-US" sz="3080">
                <a:solidFill>
                  <a:srgbClr val="0033CC"/>
                </a:solidFill>
                <a:latin typeface="Arial"/>
                <a:ea typeface="Arial"/>
                <a:cs typeface="Arial"/>
                <a:sym typeface="Arial"/>
              </a:rPr>
              <a:t>	</a:t>
            </a:r>
            <a:r>
              <a:rPr lang="en-US" sz="2640">
                <a:solidFill>
                  <a:srgbClr val="0000CC"/>
                </a:solidFill>
                <a:latin typeface="Arial"/>
                <a:ea typeface="Arial"/>
                <a:cs typeface="Arial"/>
                <a:sym typeface="Arial"/>
              </a:rPr>
              <a:t>printf(“Thang co luong mua lon hon 500mm”)</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for(i = 0; i &lt; MONTHS; i++)</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if(rainfall[i] &gt; 50)	</a:t>
            </a:r>
            <a:endParaRPr/>
          </a:p>
          <a:p>
            <a:pPr indent="-342900" lvl="0" marL="342900" marR="0" rtl="0" algn="l">
              <a:spcBef>
                <a:spcPts val="0"/>
              </a:spcBef>
              <a:spcAft>
                <a:spcPts val="0"/>
              </a:spcAft>
              <a:buClr>
                <a:srgbClr val="0000CC"/>
              </a:buClr>
              <a:buSzPts val="2640"/>
              <a:buFont typeface="Arial"/>
              <a:buNone/>
            </a:pPr>
            <a:r>
              <a:rPr lang="en-US" sz="2640">
                <a:solidFill>
                  <a:srgbClr val="0000CC"/>
                </a:solidFill>
                <a:latin typeface="Arial"/>
                <a:ea typeface="Arial"/>
                <a:cs typeface="Arial"/>
                <a:sym typeface="Arial"/>
              </a:rPr>
              <a:t>		    printf("\nThang %d", i+1);</a:t>
            </a:r>
            <a:endParaRPr sz="3080">
              <a:solidFill>
                <a:srgbClr val="0000CC"/>
              </a:solidFill>
              <a:latin typeface="Arial"/>
              <a:ea typeface="Arial"/>
              <a:cs typeface="Arial"/>
              <a:sym typeface="Arial"/>
            </a:endParaRPr>
          </a:p>
        </p:txBody>
      </p:sp>
      <p:sp>
        <p:nvSpPr>
          <p:cNvPr id="417" name="Google Shape;417;p46"/>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20"/>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u="none" cap="none" strike="noStrike">
                <a:solidFill>
                  <a:schemeClr val="dk1"/>
                </a:solidFill>
                <a:latin typeface="Times New Roman"/>
                <a:ea typeface="Times New Roman"/>
                <a:cs typeface="Times New Roman"/>
                <a:sym typeface="Times New Roman"/>
              </a:rPr>
              <a:t>Nội Dung Bài Học</a:t>
            </a:r>
            <a:endParaRPr/>
          </a:p>
        </p:txBody>
      </p:sp>
      <p:sp>
        <p:nvSpPr>
          <p:cNvPr id="130" name="Google Shape;130;p20"/>
          <p:cNvSpPr txBox="1"/>
          <p:nvPr/>
        </p:nvSpPr>
        <p:spPr>
          <a:xfrm>
            <a:off x="762000" y="1447800"/>
            <a:ext cx="7467600" cy="366254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Khái niệm mảng</a:t>
            </a:r>
            <a:endParaRPr b="0" i="0" sz="32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Giới thiệu</a:t>
            </a:r>
            <a:endParaRPr b="0" i="0" sz="24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Khai báo</a:t>
            </a:r>
            <a:endParaRPr/>
          </a:p>
          <a:p>
            <a:pPr indent="-457200" lvl="1" marL="9144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Cấp phát bộ nhớ</a:t>
            </a:r>
            <a:endParaRPr/>
          </a:p>
          <a:p>
            <a:pPr indent="-254000" lvl="0" marL="457200" marR="0" rtl="0" algn="l">
              <a:spcBef>
                <a:spcPts val="0"/>
              </a:spcBef>
              <a:spcAft>
                <a:spcPts val="0"/>
              </a:spcAft>
              <a:buClr>
                <a:schemeClr val="dk1"/>
              </a:buClr>
              <a:buSzPts val="3200"/>
              <a:buFont typeface="Noto Sans Symbols"/>
              <a:buNone/>
            </a:pPr>
            <a:r>
              <a:t/>
            </a:r>
            <a:endParaRPr b="0" i="0" sz="3200" u="none" cap="none" strike="noStrik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Các thao tác với mảng</a:t>
            </a:r>
            <a:endParaRPr b="0" i="0" sz="3200" u="none" cap="none" strike="noStrike">
              <a:solidFill>
                <a:schemeClr val="dk1"/>
              </a:solidFill>
              <a:latin typeface="Arial"/>
              <a:ea typeface="Arial"/>
              <a:cs typeface="Arial"/>
              <a:sym typeface="Arial"/>
            </a:endParaRPr>
          </a:p>
          <a:p>
            <a:pPr indent="-254000" lvl="0" marL="457200" marR="0" rtl="0" algn="l">
              <a:spcBef>
                <a:spcPts val="0"/>
              </a:spcBef>
              <a:spcAft>
                <a:spcPts val="0"/>
              </a:spcAft>
              <a:buClr>
                <a:schemeClr val="dk1"/>
              </a:buClr>
              <a:buSzPts val="3200"/>
              <a:buFont typeface="Noto Sans Symbols"/>
              <a:buNone/>
            </a:pPr>
            <a:r>
              <a:t/>
            </a:r>
            <a:endParaRPr b="0" i="0" sz="3200" u="none" cap="none" strike="noStrik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Arial"/>
                <a:ea typeface="Arial"/>
                <a:cs typeface="Arial"/>
                <a:sym typeface="Arial"/>
              </a:rPr>
              <a:t>Mảng nhiều chiều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47"/>
          <p:cNvSpPr txBox="1"/>
          <p:nvPr>
            <p:ph type="title"/>
          </p:nvPr>
        </p:nvSpPr>
        <p:spPr>
          <a:xfrm>
            <a:off x="312868" y="29024"/>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Tìm kiếm phần tử (tiếp)</a:t>
            </a:r>
            <a:endParaRPr/>
          </a:p>
        </p:txBody>
      </p:sp>
      <p:sp>
        <p:nvSpPr>
          <p:cNvPr id="425" name="Google Shape;425;p47"/>
          <p:cNvSpPr/>
          <p:nvPr/>
        </p:nvSpPr>
        <p:spPr>
          <a:xfrm>
            <a:off x="335280" y="1203960"/>
            <a:ext cx="9387840" cy="4610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220076"/>
              </a:buClr>
              <a:buSzPts val="3520"/>
              <a:buFont typeface="Arial"/>
              <a:buChar char="•"/>
            </a:pPr>
            <a:r>
              <a:rPr lang="en-US" sz="3520">
                <a:solidFill>
                  <a:srgbClr val="220076"/>
                </a:solidFill>
                <a:latin typeface="Arial"/>
                <a:ea typeface="Arial"/>
                <a:cs typeface="Arial"/>
                <a:sym typeface="Arial"/>
              </a:rPr>
              <a:t>Tìm phần tử đầu tiên của danh sách</a:t>
            </a:r>
            <a:endParaRPr/>
          </a:p>
          <a:p>
            <a:pPr indent="-285750" lvl="1" marL="742950" marR="0" rtl="0" algn="l">
              <a:lnSpc>
                <a:spcPct val="110000"/>
              </a:lnSpc>
              <a:spcBef>
                <a:spcPts val="1232"/>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Dùng vòng lặp for kết hợp với break;</a:t>
            </a:r>
            <a:endParaRPr/>
          </a:p>
          <a:p>
            <a:pPr indent="-285750" lvl="1" marL="742950" marR="0" rtl="0" algn="l">
              <a:lnSpc>
                <a:spcPct val="110000"/>
              </a:lnSpc>
              <a:spcBef>
                <a:spcPts val="1232"/>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Dùng vòng lặp while</a:t>
            </a:r>
            <a:endParaRPr/>
          </a:p>
          <a:p>
            <a:pPr indent="-342900" lvl="0" marL="342900" marR="0" rtl="0" algn="l">
              <a:lnSpc>
                <a:spcPct val="110000"/>
              </a:lnSpc>
              <a:spcBef>
                <a:spcPts val="1408"/>
              </a:spcBef>
              <a:spcAft>
                <a:spcPts val="0"/>
              </a:spcAft>
              <a:buClr>
                <a:srgbClr val="220076"/>
              </a:buClr>
              <a:buSzPts val="3520"/>
              <a:buFont typeface="Arial"/>
              <a:buNone/>
            </a:pPr>
            <a:r>
              <a:rPr i="1" lang="en-US" sz="3520" u="sng">
                <a:solidFill>
                  <a:srgbClr val="220076"/>
                </a:solidFill>
                <a:latin typeface="Arial"/>
                <a:ea typeface="Arial"/>
                <a:cs typeface="Arial"/>
                <a:sym typeface="Arial"/>
              </a:rPr>
              <a:t>Ví dụ</a:t>
            </a:r>
            <a:endParaRPr/>
          </a:p>
          <a:p>
            <a:pPr indent="-342900" lvl="0" marL="342900" marR="0" rtl="0" algn="l">
              <a:lnSpc>
                <a:spcPct val="110000"/>
              </a:lnSpc>
              <a:spcBef>
                <a:spcPts val="1408"/>
              </a:spcBef>
              <a:spcAft>
                <a:spcPts val="0"/>
              </a:spcAft>
              <a:buClr>
                <a:srgbClr val="220076"/>
              </a:buClr>
              <a:buSzPts val="3520"/>
              <a:buFont typeface="Arial"/>
              <a:buNone/>
            </a:pPr>
            <a:r>
              <a:rPr lang="en-US" sz="3520">
                <a:solidFill>
                  <a:srgbClr val="220076"/>
                </a:solidFill>
                <a:latin typeface="Arial"/>
                <a:ea typeface="Arial"/>
                <a:cs typeface="Arial"/>
                <a:sym typeface="Arial"/>
              </a:rPr>
              <a:t>	Đưa ra phần tử đầu của mảng có giá trị bằng k;</a:t>
            </a:r>
            <a:endParaRPr/>
          </a:p>
        </p:txBody>
      </p:sp>
      <p:sp>
        <p:nvSpPr>
          <p:cNvPr id="426" name="Google Shape;426;p47"/>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48"/>
          <p:cNvSpPr txBox="1"/>
          <p:nvPr>
            <p:ph type="title"/>
          </p:nvPr>
        </p:nvSpPr>
        <p:spPr>
          <a:xfrm>
            <a:off x="335280" y="89957"/>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Tìm kiếm phần tử →Ví dụ</a:t>
            </a:r>
            <a:endParaRPr/>
          </a:p>
        </p:txBody>
      </p:sp>
      <p:sp>
        <p:nvSpPr>
          <p:cNvPr id="434" name="Google Shape;434;p48"/>
          <p:cNvSpPr/>
          <p:nvPr/>
        </p:nvSpPr>
        <p:spPr>
          <a:xfrm>
            <a:off x="335280" y="1188245"/>
            <a:ext cx="9387840" cy="626729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220076"/>
              </a:buClr>
              <a:buSzPts val="2640"/>
              <a:buFont typeface="Arial"/>
              <a:buNone/>
            </a:pPr>
            <a:r>
              <a:rPr lang="en-US" sz="2640">
                <a:solidFill>
                  <a:srgbClr val="220076"/>
                </a:solidFill>
                <a:latin typeface="Arial"/>
                <a:ea typeface="Arial"/>
                <a:cs typeface="Arial"/>
                <a:sym typeface="Arial"/>
              </a:rPr>
              <a:t>int Table[100]</a:t>
            </a:r>
            <a:endParaRPr/>
          </a:p>
          <a:p>
            <a:pPr indent="-342900" lvl="0" marL="342900" marR="0" rtl="0" algn="l">
              <a:lnSpc>
                <a:spcPct val="110000"/>
              </a:lnSpc>
              <a:spcBef>
                <a:spcPts val="0"/>
              </a:spcBef>
              <a:spcAft>
                <a:spcPts val="0"/>
              </a:spcAft>
              <a:buClr>
                <a:srgbClr val="220076"/>
              </a:buClr>
              <a:buSzPts val="2640"/>
              <a:buFont typeface="Arial"/>
              <a:buNone/>
            </a:pPr>
            <a:r>
              <a:rPr lang="en-US" sz="2640">
                <a:solidFill>
                  <a:srgbClr val="220076"/>
                </a:solidFill>
                <a:latin typeface="Arial"/>
                <a:ea typeface="Arial"/>
                <a:cs typeface="Arial"/>
                <a:sym typeface="Arial"/>
              </a:rPr>
              <a:t>int N, i, k, f;//</a:t>
            </a:r>
            <a:r>
              <a:rPr lang="en-US" sz="2640">
                <a:solidFill>
                  <a:schemeClr val="lt2"/>
                </a:solidFill>
                <a:latin typeface="Arial"/>
                <a:ea typeface="Arial"/>
                <a:cs typeface="Arial"/>
                <a:sym typeface="Arial"/>
              </a:rPr>
              <a:t>N: số phần tử, k phần tử cần tìm</a:t>
            </a:r>
            <a:endParaRPr sz="2640">
              <a:solidFill>
                <a:schemeClr val="lt2"/>
              </a:solidFill>
              <a:latin typeface="Arial"/>
              <a:ea typeface="Arial"/>
              <a:cs typeface="Arial"/>
              <a:sym typeface="Arial"/>
            </a:endParaRPr>
          </a:p>
          <a:p>
            <a:pPr indent="-342900" lvl="0" marL="342900" marR="0" rtl="0" algn="l">
              <a:lnSpc>
                <a:spcPct val="110000"/>
              </a:lnSpc>
              <a:spcBef>
                <a:spcPts val="770"/>
              </a:spcBef>
              <a:spcAft>
                <a:spcPts val="0"/>
              </a:spcAft>
              <a:buClr>
                <a:srgbClr val="220076"/>
              </a:buClr>
              <a:buSzPts val="3080"/>
              <a:buFont typeface="Arial"/>
              <a:buChar char="•"/>
            </a:pPr>
            <a:r>
              <a:rPr lang="en-US" sz="3080">
                <a:solidFill>
                  <a:srgbClr val="220076"/>
                </a:solidFill>
                <a:latin typeface="Arial"/>
                <a:ea typeface="Arial"/>
                <a:cs typeface="Arial"/>
                <a:sym typeface="Arial"/>
              </a:rPr>
              <a:t>Dùng for</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for(i = 0; i &lt; N; i++)</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		if(Table[i] == k) break;</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if(i&lt; N) printf("Tim thay tai vi tri %d",i);</a:t>
            </a:r>
            <a:endParaRPr/>
          </a:p>
          <a:p>
            <a:pPr indent="-342900" lvl="0" marL="342900" marR="0" rtl="0" algn="l">
              <a:lnSpc>
                <a:spcPct val="110000"/>
              </a:lnSpc>
              <a:spcBef>
                <a:spcPts val="770"/>
              </a:spcBef>
              <a:spcAft>
                <a:spcPts val="0"/>
              </a:spcAft>
              <a:buClr>
                <a:srgbClr val="220076"/>
              </a:buClr>
              <a:buSzPts val="3080"/>
              <a:buFont typeface="Arial"/>
              <a:buChar char="•"/>
            </a:pPr>
            <a:r>
              <a:rPr lang="en-US" sz="3080">
                <a:solidFill>
                  <a:srgbClr val="220076"/>
                </a:solidFill>
                <a:latin typeface="Arial"/>
                <a:ea typeface="Arial"/>
                <a:cs typeface="Arial"/>
                <a:sym typeface="Arial"/>
              </a:rPr>
              <a:t>Dùng while</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i=0; f =0;	//</a:t>
            </a:r>
            <a:r>
              <a:rPr b="0" i="0" lang="en-US" sz="2640" u="none" cap="none" strike="noStrike">
                <a:solidFill>
                  <a:schemeClr val="lt2"/>
                </a:solidFill>
                <a:latin typeface="Arial"/>
                <a:ea typeface="Arial"/>
                <a:cs typeface="Arial"/>
                <a:sym typeface="Arial"/>
              </a:rPr>
              <a:t>f: found. f = 1 ⇔ k is found</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while(i &lt; N &amp;&amp; f==0){</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	if(Table[i] == k) f = 1;</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	else i++;}</a:t>
            </a:r>
            <a:endParaRPr/>
          </a:p>
          <a:p>
            <a:pPr indent="-285750" lvl="1" marL="74295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if (f==1) printf("Tim thay tai vi tri %d",i);</a:t>
            </a:r>
            <a:endParaRPr/>
          </a:p>
        </p:txBody>
      </p:sp>
      <p:sp>
        <p:nvSpPr>
          <p:cNvPr id="435" name="Google Shape;435;p48"/>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nvSpPr>
        <p:spPr>
          <a:xfrm>
            <a:off x="457200" y="2079751"/>
            <a:ext cx="8991600" cy="2680862"/>
          </a:xfrm>
          <a:prstGeom prst="rect">
            <a:avLst/>
          </a:prstGeom>
          <a:noFill/>
          <a:ln>
            <a:noFill/>
          </a:ln>
        </p:spPr>
        <p:txBody>
          <a:bodyPr anchorCtr="0" anchor="t" bIns="0" lIns="0" spcFirstLastPara="1" rIns="0" wrap="square" tIns="13325">
            <a:spAutoFit/>
          </a:bodyPr>
          <a:lstStyle/>
          <a:p>
            <a:pPr indent="-342900" lvl="0" marL="355600" marR="5080" rtl="0" algn="l">
              <a:lnSpc>
                <a:spcPct val="999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Viết chương trình tính tổng của dãy số  theo phương pháp nhập dãy số vào mảng  sau đó tính tổng của các số lưu trên  mảng.</a:t>
            </a:r>
            <a:endParaRPr sz="3200">
              <a:solidFill>
                <a:schemeClr val="dk1"/>
              </a:solidFill>
              <a:latin typeface="Arial"/>
              <a:ea typeface="Arial"/>
              <a:cs typeface="Arial"/>
              <a:sym typeface="Arial"/>
            </a:endParaRPr>
          </a:p>
          <a:p>
            <a:pPr indent="-139700" lvl="0" marL="355600" marR="0" rtl="0" algn="l">
              <a:lnSpc>
                <a:spcPct val="100000"/>
              </a:lnSpc>
              <a:spcBef>
                <a:spcPts val="770"/>
              </a:spcBef>
              <a:spcAft>
                <a:spcPts val="0"/>
              </a:spcAft>
              <a:buClr>
                <a:schemeClr val="dk1"/>
              </a:buClr>
              <a:buSzPts val="3200"/>
              <a:buFont typeface="Calibri"/>
              <a:buNone/>
            </a:pPr>
            <a:r>
              <a:t/>
            </a:r>
            <a:endParaRPr sz="3200">
              <a:solidFill>
                <a:schemeClr val="dk1"/>
              </a:solidFill>
              <a:latin typeface="Arial"/>
              <a:ea typeface="Arial"/>
              <a:cs typeface="Arial"/>
              <a:sym typeface="Arial"/>
            </a:endParaRPr>
          </a:p>
          <a:p>
            <a:pPr indent="-342900" lvl="0" marL="355600" marR="0"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Tính min, max của các số trong mảng.</a:t>
            </a:r>
            <a:endParaRPr sz="3200">
              <a:solidFill>
                <a:schemeClr val="dk1"/>
              </a:solidFill>
              <a:latin typeface="Arial"/>
              <a:ea typeface="Arial"/>
              <a:cs typeface="Arial"/>
              <a:sym typeface="Arial"/>
            </a:endParaRPr>
          </a:p>
        </p:txBody>
      </p:sp>
      <p:sp>
        <p:nvSpPr>
          <p:cNvPr id="441" name="Google Shape;441;p4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49"/>
          <p:cNvSpPr txBox="1"/>
          <p:nvPr>
            <p:ph type="title"/>
          </p:nvPr>
        </p:nvSpPr>
        <p:spPr>
          <a:xfrm>
            <a:off x="4038600" y="162967"/>
            <a:ext cx="17684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Bài</a:t>
            </a:r>
            <a:r>
              <a:rPr lang="en-US"/>
              <a:t> </a:t>
            </a:r>
            <a:r>
              <a:rPr lang="en-US" sz="4840">
                <a:solidFill>
                  <a:schemeClr val="dk1"/>
                </a:solidFill>
                <a:latin typeface="Times New Roman"/>
                <a:ea typeface="Times New Roman"/>
                <a:cs typeface="Times New Roman"/>
                <a:sym typeface="Times New Roman"/>
              </a:rPr>
              <a:t>tập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50"/>
          <p:cNvSpPr txBox="1"/>
          <p:nvPr>
            <p:ph type="title"/>
          </p:nvPr>
        </p:nvSpPr>
        <p:spPr>
          <a:xfrm>
            <a:off x="2436365" y="185378"/>
            <a:ext cx="518350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Chương trình dãy </a:t>
            </a:r>
            <a:r>
              <a:rPr lang="en-US" sz="4840">
                <a:solidFill>
                  <a:schemeClr val="dk1"/>
                </a:solidFill>
                <a:latin typeface="Times New Roman"/>
                <a:ea typeface="Times New Roman"/>
                <a:cs typeface="Times New Roman"/>
                <a:sym typeface="Times New Roman"/>
              </a:rPr>
              <a:t>số</a:t>
            </a:r>
            <a:endParaRPr/>
          </a:p>
        </p:txBody>
      </p:sp>
      <p:sp>
        <p:nvSpPr>
          <p:cNvPr id="449" name="Google Shape;449;p50"/>
          <p:cNvSpPr txBox="1"/>
          <p:nvPr/>
        </p:nvSpPr>
        <p:spPr>
          <a:xfrm>
            <a:off x="570417" y="1158361"/>
            <a:ext cx="8915400" cy="6407908"/>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0" lIns="0" spcFirstLastPara="1" rIns="0" wrap="square" tIns="27925">
            <a:spAutoFit/>
          </a:bodyPr>
          <a:lstStyle/>
          <a:p>
            <a:pPr indent="0" lvl="0" marL="97155" marR="5255895" rtl="0" algn="l">
              <a:lnSpc>
                <a:spcPct val="100000"/>
              </a:lnSpc>
              <a:spcBef>
                <a:spcPts val="0"/>
              </a:spcBef>
              <a:spcAft>
                <a:spcPts val="0"/>
              </a:spcAft>
              <a:buNone/>
            </a:pPr>
            <a:r>
              <a:rPr b="1" lang="en-US" sz="2000">
                <a:solidFill>
                  <a:srgbClr val="996500"/>
                </a:solidFill>
                <a:latin typeface="Courier New"/>
                <a:ea typeface="Courier New"/>
                <a:cs typeface="Courier New"/>
                <a:sym typeface="Courier New"/>
              </a:rPr>
              <a:t>#include </a:t>
            </a:r>
            <a:r>
              <a:rPr b="1" lang="en-US" sz="2000">
                <a:solidFill>
                  <a:schemeClr val="dk1"/>
                </a:solidFill>
                <a:latin typeface="Courier New"/>
                <a:ea typeface="Courier New"/>
                <a:cs typeface="Courier New"/>
                <a:sym typeface="Courier New"/>
              </a:rPr>
              <a:t>&lt;stdio.h&gt;  </a:t>
            </a:r>
            <a:endParaRPr b="1" sz="2000">
              <a:solidFill>
                <a:schemeClr val="dk1"/>
              </a:solidFill>
              <a:latin typeface="Courier New"/>
              <a:ea typeface="Courier New"/>
              <a:cs typeface="Courier New"/>
              <a:sym typeface="Courier New"/>
            </a:endParaRPr>
          </a:p>
          <a:p>
            <a:pPr indent="0" lvl="0" marL="97155" marR="5255895" rtl="0" algn="l">
              <a:lnSpc>
                <a:spcPct val="100000"/>
              </a:lnSpc>
              <a:spcBef>
                <a:spcPts val="220"/>
              </a:spcBef>
              <a:spcAft>
                <a:spcPts val="0"/>
              </a:spcAft>
              <a:buNone/>
            </a:pPr>
            <a:r>
              <a:rPr b="1" lang="en-US" sz="2000">
                <a:solidFill>
                  <a:srgbClr val="996500"/>
                </a:solidFill>
                <a:latin typeface="Courier New"/>
                <a:ea typeface="Courier New"/>
                <a:cs typeface="Courier New"/>
                <a:sym typeface="Courier New"/>
              </a:rPr>
              <a:t>int </a:t>
            </a:r>
            <a:r>
              <a:rPr b="1" lang="en-US" sz="2000">
                <a:solidFill>
                  <a:schemeClr val="dk1"/>
                </a:solidFill>
                <a:latin typeface="Courier New"/>
                <a:ea typeface="Courier New"/>
                <a:cs typeface="Courier New"/>
                <a:sym typeface="Courier New"/>
              </a:rPr>
              <a:t>main(</a:t>
            </a:r>
            <a:r>
              <a:rPr b="1" lang="en-US" sz="2000">
                <a:solidFill>
                  <a:srgbClr val="996500"/>
                </a:solidFill>
                <a:latin typeface="Courier New"/>
                <a:ea typeface="Courier New"/>
                <a:cs typeface="Courier New"/>
                <a:sym typeface="Courier New"/>
              </a:rPr>
              <a:t>void</a:t>
            </a: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7155" marR="0" rtl="0" algn="l">
              <a:lnSpc>
                <a:spcPct val="100000"/>
              </a:lnSpc>
              <a:spcBef>
                <a:spcPts val="15"/>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62915" marR="0" rtl="0" algn="l">
              <a:lnSpc>
                <a:spcPct val="100000"/>
              </a:lnSpc>
              <a:spcBef>
                <a:spcPts val="0"/>
              </a:spcBef>
              <a:spcAft>
                <a:spcPts val="0"/>
              </a:spcAft>
              <a:buNone/>
            </a:pPr>
            <a:r>
              <a:rPr b="1" lang="en-US" sz="2000">
                <a:solidFill>
                  <a:srgbClr val="996500"/>
                </a:solidFill>
                <a:latin typeface="Courier New"/>
                <a:ea typeface="Courier New"/>
                <a:cs typeface="Courier New"/>
                <a:sym typeface="Courier New"/>
              </a:rPr>
              <a:t>int </a:t>
            </a:r>
            <a:r>
              <a:rPr b="1" lang="en-US" sz="2000">
                <a:solidFill>
                  <a:schemeClr val="dk1"/>
                </a:solidFill>
                <a:latin typeface="Courier New"/>
                <a:ea typeface="Courier New"/>
                <a:cs typeface="Courier New"/>
                <a:sym typeface="Courier New"/>
              </a:rPr>
              <a:t>i, n, A[10], min,max,tong = 0;</a:t>
            </a:r>
            <a:endParaRPr sz="2000">
              <a:solidFill>
                <a:schemeClr val="dk1"/>
              </a:solidFill>
              <a:latin typeface="Courier New"/>
              <a:ea typeface="Courier New"/>
              <a:cs typeface="Courier New"/>
              <a:sym typeface="Courier New"/>
            </a:endParaRPr>
          </a:p>
          <a:p>
            <a:pPr indent="0" lvl="0" marL="462915" marR="1590040" rtl="0" algn="l">
              <a:lnSpc>
                <a:spcPct val="96500"/>
              </a:lnSpc>
              <a:spcBef>
                <a:spcPts val="55"/>
              </a:spcBef>
              <a:spcAft>
                <a:spcPts val="0"/>
              </a:spcAft>
              <a:buNone/>
            </a:pPr>
            <a:r>
              <a:rPr b="1" lang="en-US" sz="2000">
                <a:solidFill>
                  <a:schemeClr val="dk1"/>
                </a:solidFill>
                <a:latin typeface="Courier New"/>
                <a:ea typeface="Courier New"/>
                <a:cs typeface="Courier New"/>
                <a:sym typeface="Courier New"/>
              </a:rPr>
              <a:t>printf(“Nhap so phan tu trong day (n&lt;=10):");  scanf("%d",&amp;n);</a:t>
            </a:r>
            <a:endParaRPr sz="2000">
              <a:solidFill>
                <a:schemeClr val="dk1"/>
              </a:solidFill>
              <a:latin typeface="Courier New"/>
              <a:ea typeface="Courier New"/>
              <a:cs typeface="Courier New"/>
              <a:sym typeface="Courier New"/>
            </a:endParaRPr>
          </a:p>
          <a:p>
            <a:pPr indent="0" lvl="0" marL="462915" marR="2201545"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printf(“Nhap cac phan tu trong day:\n");  </a:t>
            </a:r>
            <a:r>
              <a:rPr b="1" lang="en-US" sz="2000">
                <a:solidFill>
                  <a:srgbClr val="996500"/>
                </a:solidFill>
                <a:latin typeface="Courier New"/>
                <a:ea typeface="Courier New"/>
                <a:cs typeface="Courier New"/>
                <a:sym typeface="Courier New"/>
              </a:rPr>
              <a:t>for</a:t>
            </a:r>
            <a:r>
              <a:rPr b="1" lang="en-US" sz="2000">
                <a:solidFill>
                  <a:schemeClr val="dk1"/>
                </a:solidFill>
                <a:latin typeface="Courier New"/>
                <a:ea typeface="Courier New"/>
                <a:cs typeface="Courier New"/>
                <a:sym typeface="Courier New"/>
              </a:rPr>
              <a:t>(i=0; i&lt;n; i++) {</a:t>
            </a:r>
            <a:endParaRPr sz="2000">
              <a:solidFill>
                <a:schemeClr val="dk1"/>
              </a:solidFill>
              <a:latin typeface="Courier New"/>
              <a:ea typeface="Courier New"/>
              <a:cs typeface="Courier New"/>
              <a:sym typeface="Courier New"/>
            </a:endParaRPr>
          </a:p>
          <a:p>
            <a:pPr indent="0" lvl="0" marL="828675" marR="2933065" rtl="0" algn="l">
              <a:lnSpc>
                <a:spcPct val="100000"/>
              </a:lnSpc>
              <a:spcBef>
                <a:spcPts val="10"/>
              </a:spcBef>
              <a:spcAft>
                <a:spcPts val="0"/>
              </a:spcAft>
              <a:buNone/>
            </a:pPr>
            <a:r>
              <a:rPr b="1" lang="en-US" sz="2000">
                <a:solidFill>
                  <a:schemeClr val="dk1"/>
                </a:solidFill>
                <a:latin typeface="Courier New"/>
                <a:ea typeface="Courier New"/>
                <a:cs typeface="Courier New"/>
                <a:sym typeface="Courier New"/>
              </a:rPr>
              <a:t>printf(“Phan tu thu %d:”, i+1);  scanf("%d",&amp;A[i]);</a:t>
            </a:r>
            <a:endParaRPr sz="2000">
              <a:solidFill>
                <a:schemeClr val="dk1"/>
              </a:solidFill>
              <a:latin typeface="Courier New"/>
              <a:ea typeface="Courier New"/>
              <a:cs typeface="Courier New"/>
              <a:sym typeface="Courier New"/>
            </a:endParaRPr>
          </a:p>
          <a:p>
            <a:pPr indent="0" lvl="0" marL="46291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62915" marR="2689225" rtl="0" algn="l">
              <a:lnSpc>
                <a:spcPct val="100600"/>
              </a:lnSpc>
              <a:spcBef>
                <a:spcPts val="0"/>
              </a:spcBef>
              <a:spcAft>
                <a:spcPts val="0"/>
              </a:spcAft>
              <a:buNone/>
            </a:pPr>
            <a:r>
              <a:rPr b="1" lang="en-US" sz="2000">
                <a:solidFill>
                  <a:schemeClr val="dk1"/>
                </a:solidFill>
                <a:latin typeface="Courier New"/>
                <a:ea typeface="Courier New"/>
                <a:cs typeface="Courier New"/>
                <a:sym typeface="Courier New"/>
              </a:rPr>
              <a:t>min = max = A[0];</a:t>
            </a:r>
            <a:endParaRPr/>
          </a:p>
          <a:p>
            <a:pPr indent="0" lvl="0" marL="462915" marR="2689225" rtl="0" algn="l">
              <a:lnSpc>
                <a:spcPct val="100600"/>
              </a:lnSpc>
              <a:spcBef>
                <a:spcPts val="0"/>
              </a:spcBef>
              <a:spcAft>
                <a:spcPts val="0"/>
              </a:spcAft>
              <a:buNone/>
            </a:pPr>
            <a:r>
              <a:rPr b="1" lang="en-US" sz="2000">
                <a:solidFill>
                  <a:srgbClr val="996500"/>
                </a:solidFill>
                <a:latin typeface="Courier New"/>
                <a:ea typeface="Courier New"/>
                <a:cs typeface="Courier New"/>
                <a:sym typeface="Courier New"/>
              </a:rPr>
              <a:t>for</a:t>
            </a:r>
            <a:r>
              <a:rPr b="1" lang="en-US" sz="2000">
                <a:solidFill>
                  <a:schemeClr val="dk1"/>
                </a:solidFill>
                <a:latin typeface="Courier New"/>
                <a:ea typeface="Courier New"/>
                <a:cs typeface="Courier New"/>
                <a:sym typeface="Courier New"/>
              </a:rPr>
              <a:t>(i=0; i &lt; n; i++) {</a:t>
            </a:r>
            <a:endParaRPr sz="2000">
              <a:solidFill>
                <a:schemeClr val="dk1"/>
              </a:solidFill>
              <a:latin typeface="Courier New"/>
              <a:ea typeface="Courier New"/>
              <a:cs typeface="Courier New"/>
              <a:sym typeface="Courier New"/>
            </a:endParaRPr>
          </a:p>
          <a:p>
            <a:pPr indent="0" lvl="0" marL="82867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tong += A[i];</a:t>
            </a:r>
            <a:endParaRPr/>
          </a:p>
          <a:p>
            <a:pPr indent="0" lvl="0" marL="828675" marR="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if</a:t>
            </a:r>
            <a:r>
              <a:rPr b="1" lang="en-US" sz="2000">
                <a:solidFill>
                  <a:schemeClr val="dk1"/>
                </a:solidFill>
                <a:latin typeface="Courier New"/>
                <a:ea typeface="Courier New"/>
                <a:cs typeface="Courier New"/>
                <a:sym typeface="Courier New"/>
              </a:rPr>
              <a:t> (min &gt; A[i]) min = A[i];</a:t>
            </a:r>
            <a:endParaRPr/>
          </a:p>
          <a:p>
            <a:pPr indent="0" lvl="0" marL="828675" marR="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if</a:t>
            </a:r>
            <a:r>
              <a:rPr b="1" lang="en-US" sz="2000">
                <a:solidFill>
                  <a:schemeClr val="dk1"/>
                </a:solidFill>
                <a:latin typeface="Courier New"/>
                <a:ea typeface="Courier New"/>
                <a:cs typeface="Courier New"/>
                <a:sym typeface="Courier New"/>
              </a:rPr>
              <a:t> (max &lt; A[i]) max = A[i];</a:t>
            </a:r>
            <a:endParaRPr/>
          </a:p>
          <a:p>
            <a:pPr indent="-55562" lvl="0" marL="512763"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a:p>
          <a:p>
            <a:pPr indent="-315913" lvl="0" marL="82867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printf("tong day so:%5d",tong);</a:t>
            </a:r>
            <a:endParaRPr sz="2000">
              <a:solidFill>
                <a:schemeClr val="dk1"/>
              </a:solidFill>
              <a:latin typeface="Courier New"/>
              <a:ea typeface="Courier New"/>
              <a:cs typeface="Courier New"/>
              <a:sym typeface="Courier New"/>
            </a:endParaRPr>
          </a:p>
          <a:p>
            <a:pPr indent="0" lvl="0" marL="0" marR="0" rtl="0" algn="l">
              <a:spcBef>
                <a:spcPts val="30"/>
              </a:spcBef>
              <a:spcAft>
                <a:spcPts val="0"/>
              </a:spcAft>
              <a:buNone/>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Courier New"/>
                <a:ea typeface="Courier New"/>
                <a:cs typeface="Courier New"/>
                <a:sym typeface="Courier New"/>
              </a:rPr>
              <a:t>printf(“min :%5d và max:%5d",min,max);</a:t>
            </a:r>
            <a:endParaRPr sz="2000">
              <a:solidFill>
                <a:schemeClr val="dk1"/>
              </a:solidFill>
              <a:latin typeface="Times New Roman"/>
              <a:ea typeface="Times New Roman"/>
              <a:cs typeface="Times New Roman"/>
              <a:sym typeface="Times New Roman"/>
            </a:endParaRPr>
          </a:p>
          <a:p>
            <a:pPr indent="0" lvl="0" marL="462915" marR="0" rtl="0" algn="l">
              <a:lnSpc>
                <a:spcPct val="100000"/>
              </a:lnSpc>
              <a:spcBef>
                <a:spcPts val="5"/>
              </a:spcBef>
              <a:spcAft>
                <a:spcPts val="0"/>
              </a:spcAft>
              <a:buNone/>
            </a:pPr>
            <a:r>
              <a:rPr b="1" lang="en-US" sz="2000">
                <a:solidFill>
                  <a:schemeClr val="dk1"/>
                </a:solidFill>
                <a:latin typeface="Courier New"/>
                <a:ea typeface="Courier New"/>
                <a:cs typeface="Courier New"/>
                <a:sym typeface="Courier New"/>
              </a:rPr>
              <a:t>return 0;</a:t>
            </a:r>
            <a:endParaRPr sz="2000">
              <a:solidFill>
                <a:schemeClr val="dk1"/>
              </a:solidFill>
              <a:latin typeface="Courier New"/>
              <a:ea typeface="Courier New"/>
              <a:cs typeface="Courier New"/>
              <a:sym typeface="Courier New"/>
            </a:endParaRPr>
          </a:p>
          <a:p>
            <a:pPr indent="0" lvl="0" marL="97155"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3" name="Shape 453"/>
        <p:cNvGrpSpPr/>
        <p:nvPr/>
      </p:nvGrpSpPr>
      <p:grpSpPr>
        <a:xfrm>
          <a:off x="0" y="0"/>
          <a:ext cx="0" cy="0"/>
          <a:chOff x="0" y="0"/>
          <a:chExt cx="0" cy="0"/>
        </a:xfrm>
      </p:grpSpPr>
      <p:sp>
        <p:nvSpPr>
          <p:cNvPr id="454" name="Google Shape;454;p51"/>
          <p:cNvSpPr txBox="1"/>
          <p:nvPr/>
        </p:nvSpPr>
        <p:spPr>
          <a:xfrm>
            <a:off x="381000" y="1600200"/>
            <a:ext cx="9144000" cy="4583306"/>
          </a:xfrm>
          <a:prstGeom prst="rect">
            <a:avLst/>
          </a:prstGeom>
          <a:noFill/>
          <a:ln>
            <a:noFill/>
          </a:ln>
        </p:spPr>
        <p:txBody>
          <a:bodyPr anchorCtr="0" anchor="t" bIns="0" lIns="0" spcFirstLastPara="1" rIns="0" wrap="square" tIns="12700">
            <a:spAutoFit/>
          </a:bodyPr>
          <a:lstStyle/>
          <a:p>
            <a:pPr indent="-342900" lvl="0" marL="355600" marR="110489"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Sắp xếp các phần tử trong mảng theo trật tự tăng/giảm dần</a:t>
            </a:r>
            <a:endParaRPr sz="3200">
              <a:solidFill>
                <a:schemeClr val="dk1"/>
              </a:solidFill>
              <a:latin typeface="Arial"/>
              <a:ea typeface="Arial"/>
              <a:cs typeface="Arial"/>
              <a:sym typeface="Arial"/>
            </a:endParaRPr>
          </a:p>
          <a:p>
            <a:pPr indent="-139700" lvl="0" marL="355600" marR="110489" rtl="0" algn="l">
              <a:lnSpc>
                <a:spcPct val="100000"/>
              </a:lnSpc>
              <a:spcBef>
                <a:spcPts val="100"/>
              </a:spcBef>
              <a:spcAft>
                <a:spcPts val="0"/>
              </a:spcAft>
              <a:buClr>
                <a:schemeClr val="dk1"/>
              </a:buClr>
              <a:buSzPts val="3200"/>
              <a:buFont typeface="Calibri"/>
              <a:buNone/>
            </a:pPr>
            <a:r>
              <a:t/>
            </a:r>
            <a:endParaRPr sz="3200">
              <a:solidFill>
                <a:schemeClr val="dk1"/>
              </a:solidFill>
              <a:latin typeface="Arial"/>
              <a:ea typeface="Arial"/>
              <a:cs typeface="Arial"/>
              <a:sym typeface="Arial"/>
            </a:endParaRPr>
          </a:p>
          <a:p>
            <a:pPr indent="-342900" lvl="0" marL="355600" marR="110489" rtl="0" algn="l">
              <a:lnSpc>
                <a:spcPct val="100000"/>
              </a:lnSpc>
              <a:spcBef>
                <a:spcPts val="100"/>
              </a:spcBef>
              <a:spcAft>
                <a:spcPts val="0"/>
              </a:spcAft>
              <a:buClr>
                <a:schemeClr val="dk1"/>
              </a:buClr>
              <a:buSzPts val="3200"/>
              <a:buFont typeface="Arial"/>
              <a:buChar char="•"/>
            </a:pPr>
            <a:r>
              <a:rPr lang="en-US" sz="3200">
                <a:solidFill>
                  <a:schemeClr val="dk1"/>
                </a:solidFill>
                <a:latin typeface="Arial"/>
                <a:ea typeface="Arial"/>
                <a:cs typeface="Arial"/>
                <a:sym typeface="Arial"/>
              </a:rPr>
              <a:t>Duyệt các phần tử từ trái sang phải và đổi  chỗ nó với phần tử nhỏ/lớn hơn nằm bên  phải.</a:t>
            </a:r>
            <a:endParaRPr sz="3200">
              <a:solidFill>
                <a:schemeClr val="dk1"/>
              </a:solidFill>
              <a:latin typeface="Arial"/>
              <a:ea typeface="Arial"/>
              <a:cs typeface="Arial"/>
              <a:sym typeface="Arial"/>
            </a:endParaRPr>
          </a:p>
          <a:p>
            <a:pPr indent="-286385" lvl="1" marL="756285" marR="0" rtl="0" algn="l">
              <a:lnSpc>
                <a:spcPct val="100000"/>
              </a:lnSpc>
              <a:spcBef>
                <a:spcPts val="68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A[i] là phần tử được duyệt</a:t>
            </a:r>
            <a:endParaRPr/>
          </a:p>
          <a:p>
            <a:pPr indent="-286385" lvl="1" marL="756285" marR="0" rtl="0" algn="l">
              <a:lnSpc>
                <a:spcPct val="100000"/>
              </a:lnSpc>
              <a:spcBef>
                <a:spcPts val="68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A[j] là phần tử bên phải A[i]</a:t>
            </a:r>
            <a:endParaRPr b="0" i="0" sz="2800" u="none" cap="none" strike="noStrike">
              <a:solidFill>
                <a:schemeClr val="dk1"/>
              </a:solidFill>
              <a:latin typeface="Arial"/>
              <a:ea typeface="Arial"/>
              <a:cs typeface="Arial"/>
              <a:sym typeface="Arial"/>
            </a:endParaRPr>
          </a:p>
          <a:p>
            <a:pPr indent="-286385"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A[i] được đổi chỗ cho A[j] nếu A[i] &lt; A[j]</a:t>
            </a:r>
            <a:endParaRPr b="0" i="0" sz="2800" u="none" cap="none" strike="noStrike">
              <a:solidFill>
                <a:schemeClr val="dk1"/>
              </a:solidFill>
              <a:latin typeface="Arial"/>
              <a:ea typeface="Arial"/>
              <a:cs typeface="Arial"/>
              <a:sym typeface="Arial"/>
            </a:endParaRPr>
          </a:p>
          <a:p>
            <a:pPr indent="-286385" lvl="1" marL="756285" marR="5080" rtl="0" algn="l">
              <a:lnSpc>
                <a:spcPct val="100400"/>
              </a:lnSpc>
              <a:spcBef>
                <a:spcPts val="6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Để đổi chỗ giá trị 2 phần tử, dùng thêm 1  biến phụ</a:t>
            </a:r>
            <a:endParaRPr b="0" i="0" sz="2800" u="none" cap="none" strike="noStrike">
              <a:solidFill>
                <a:schemeClr val="dk1"/>
              </a:solidFill>
              <a:latin typeface="Arial"/>
              <a:ea typeface="Arial"/>
              <a:cs typeface="Arial"/>
              <a:sym typeface="Arial"/>
            </a:endParaRPr>
          </a:p>
        </p:txBody>
      </p:sp>
      <p:sp>
        <p:nvSpPr>
          <p:cNvPr id="455" name="Google Shape;455;p5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51"/>
          <p:cNvSpPr txBox="1"/>
          <p:nvPr>
            <p:ph type="title"/>
          </p:nvPr>
        </p:nvSpPr>
        <p:spPr>
          <a:xfrm>
            <a:off x="3048000" y="194343"/>
            <a:ext cx="3634104"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Sắp xếp</a:t>
            </a:r>
            <a:r>
              <a:rPr lang="en-US"/>
              <a:t> </a:t>
            </a:r>
            <a:r>
              <a:rPr lang="en-US" sz="4840">
                <a:solidFill>
                  <a:schemeClr val="dk1"/>
                </a:solidFill>
                <a:latin typeface="Times New Roman"/>
                <a:ea typeface="Times New Roman"/>
                <a:cs typeface="Times New Roman"/>
                <a:sym typeface="Times New Roman"/>
              </a:rPr>
              <a:t>mảng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0" name="Shape 460"/>
        <p:cNvGrpSpPr/>
        <p:nvPr/>
      </p:nvGrpSpPr>
      <p:grpSpPr>
        <a:xfrm>
          <a:off x="0" y="0"/>
          <a:ext cx="0" cy="0"/>
          <a:chOff x="0" y="0"/>
          <a:chExt cx="0" cy="0"/>
        </a:xfrm>
      </p:grpSpPr>
      <p:sp>
        <p:nvSpPr>
          <p:cNvPr id="461" name="Google Shape;461;p5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52"/>
          <p:cNvSpPr txBox="1"/>
          <p:nvPr>
            <p:ph type="title"/>
          </p:nvPr>
        </p:nvSpPr>
        <p:spPr>
          <a:xfrm>
            <a:off x="3258817" y="206131"/>
            <a:ext cx="3898902" cy="6222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Chương trình</a:t>
            </a:r>
            <a:endParaRPr/>
          </a:p>
        </p:txBody>
      </p:sp>
      <p:sp>
        <p:nvSpPr>
          <p:cNvPr id="463" name="Google Shape;463;p52"/>
          <p:cNvSpPr txBox="1"/>
          <p:nvPr/>
        </p:nvSpPr>
        <p:spPr>
          <a:xfrm>
            <a:off x="381000" y="1143000"/>
            <a:ext cx="9144000" cy="6740307"/>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BF9000"/>
                </a:solidFill>
                <a:latin typeface="Consolas"/>
                <a:ea typeface="Consolas"/>
                <a:cs typeface="Consolas"/>
                <a:sym typeface="Consolas"/>
              </a:rPr>
              <a:t>#include </a:t>
            </a:r>
            <a:r>
              <a:rPr lang="en-US" sz="2400">
                <a:solidFill>
                  <a:srgbClr val="000099"/>
                </a:solidFill>
                <a:latin typeface="Consolas"/>
                <a:ea typeface="Consolas"/>
                <a:cs typeface="Consolas"/>
                <a:sym typeface="Consolas"/>
              </a:rPr>
              <a:t>&lt;stdio.h&gt;  </a:t>
            </a:r>
            <a:endParaRPr/>
          </a:p>
          <a:p>
            <a:pPr indent="0" lvl="0" marL="0" marR="0" rtl="0" algn="l">
              <a:spcBef>
                <a:spcPts val="0"/>
              </a:spcBef>
              <a:spcAft>
                <a:spcPts val="0"/>
              </a:spcAft>
              <a:buNone/>
            </a:pPr>
            <a:r>
              <a:rPr lang="en-US" sz="2400">
                <a:solidFill>
                  <a:srgbClr val="BF9000"/>
                </a:solidFill>
                <a:latin typeface="Consolas"/>
                <a:ea typeface="Consolas"/>
                <a:cs typeface="Consolas"/>
                <a:sym typeface="Consolas"/>
              </a:rPr>
              <a:t>int</a:t>
            </a:r>
            <a:r>
              <a:rPr lang="en-US" sz="2400">
                <a:solidFill>
                  <a:srgbClr val="000099"/>
                </a:solidFill>
                <a:latin typeface="Consolas"/>
                <a:ea typeface="Consolas"/>
                <a:cs typeface="Consolas"/>
                <a:sym typeface="Consolas"/>
              </a:rPr>
              <a:t> main(</a:t>
            </a:r>
            <a:r>
              <a:rPr lang="en-US" sz="2400">
                <a:solidFill>
                  <a:srgbClr val="BF9000"/>
                </a:solidFill>
                <a:latin typeface="Consolas"/>
                <a:ea typeface="Consolas"/>
                <a:cs typeface="Consolas"/>
                <a:sym typeface="Consolas"/>
              </a:rPr>
              <a:t>void</a:t>
            </a:r>
            <a:r>
              <a:rPr lang="en-US" sz="2400">
                <a:solidFill>
                  <a:srgbClr val="000099"/>
                </a:solidFill>
                <a:latin typeface="Consolas"/>
                <a:ea typeface="Consolas"/>
                <a:cs typeface="Consolas"/>
                <a:sym typeface="Consolas"/>
              </a:rPr>
              <a:t>) {</a:t>
            </a:r>
            <a:endParaRPr/>
          </a:p>
          <a:p>
            <a:pPr indent="0" lvl="1" marL="457200" marR="0" rtl="0" algn="l">
              <a:spcBef>
                <a:spcPts val="0"/>
              </a:spcBef>
              <a:spcAft>
                <a:spcPts val="0"/>
              </a:spcAft>
              <a:buNone/>
            </a:pPr>
            <a:r>
              <a:rPr b="0" i="0" lang="en-US" sz="2400" u="none" cap="none" strike="noStrike">
                <a:solidFill>
                  <a:srgbClr val="BF9000"/>
                </a:solidFill>
                <a:latin typeface="Consolas"/>
                <a:ea typeface="Consolas"/>
                <a:cs typeface="Consolas"/>
                <a:sym typeface="Consolas"/>
              </a:rPr>
              <a:t>int</a:t>
            </a:r>
            <a:r>
              <a:rPr b="0" i="0" lang="en-US" sz="2400" u="none" cap="none" strike="noStrike">
                <a:solidFill>
                  <a:srgbClr val="000099"/>
                </a:solidFill>
                <a:latin typeface="Consolas"/>
                <a:ea typeface="Consolas"/>
                <a:cs typeface="Consolas"/>
                <a:sym typeface="Consolas"/>
              </a:rPr>
              <a:t> A[10], n, i, j, tmp;</a:t>
            </a:r>
            <a:endParaRPr/>
          </a:p>
          <a:p>
            <a:pPr indent="0" lvl="1" marL="457200" marR="0" rtl="0" algn="l">
              <a:spcBef>
                <a:spcPts val="0"/>
              </a:spcBef>
              <a:spcAft>
                <a:spcPts val="0"/>
              </a:spcAft>
              <a:buNone/>
            </a:pPr>
            <a:r>
              <a:rPr b="0" i="0" lang="en-US" sz="2400" u="none" cap="none" strike="noStrike">
                <a:solidFill>
                  <a:srgbClr val="00B050"/>
                </a:solidFill>
                <a:latin typeface="Consolas"/>
                <a:ea typeface="Consolas"/>
                <a:cs typeface="Consolas"/>
                <a:sym typeface="Consolas"/>
              </a:rPr>
              <a:t>/* nhập dãy số vào mảng */ </a:t>
            </a:r>
            <a:endParaRPr b="0" i="0" sz="2400" u="none" cap="none" strike="noStrike">
              <a:solidFill>
                <a:srgbClr val="00B050"/>
              </a:solidFill>
              <a:latin typeface="Consolas"/>
              <a:ea typeface="Consolas"/>
              <a:cs typeface="Consolas"/>
              <a:sym typeface="Consolas"/>
            </a:endParaRPr>
          </a:p>
          <a:p>
            <a:pPr indent="0" lvl="1" marL="457200" marR="0" rtl="0" algn="l">
              <a:spcBef>
                <a:spcPts val="0"/>
              </a:spcBef>
              <a:spcAft>
                <a:spcPts val="0"/>
              </a:spcAft>
              <a:buNone/>
            </a:pPr>
            <a:r>
              <a:rPr b="0" i="0" lang="en-US" sz="2400" u="none" cap="none" strike="noStrike">
                <a:solidFill>
                  <a:srgbClr val="00B050"/>
                </a:solidFill>
                <a:latin typeface="Consolas"/>
                <a:ea typeface="Consolas"/>
                <a:cs typeface="Consolas"/>
                <a:sym typeface="Consolas"/>
              </a:rPr>
              <a:t> </a:t>
            </a:r>
            <a:endParaRPr/>
          </a:p>
          <a:p>
            <a:pPr indent="0" lvl="1" marL="457200" marR="0" rtl="0" algn="l">
              <a:spcBef>
                <a:spcPts val="0"/>
              </a:spcBef>
              <a:spcAft>
                <a:spcPts val="0"/>
              </a:spcAft>
              <a:buNone/>
            </a:pPr>
            <a:r>
              <a:rPr b="0" i="0" lang="en-US" sz="2400" u="none" cap="none" strike="noStrike">
                <a:solidFill>
                  <a:srgbClr val="BF9000"/>
                </a:solidFill>
                <a:latin typeface="Consolas"/>
                <a:ea typeface="Consolas"/>
                <a:cs typeface="Consolas"/>
                <a:sym typeface="Consolas"/>
              </a:rPr>
              <a:t>for</a:t>
            </a:r>
            <a:r>
              <a:rPr b="0" i="0" lang="en-US" sz="2400" u="none" cap="none" strike="noStrike">
                <a:solidFill>
                  <a:srgbClr val="000099"/>
                </a:solidFill>
                <a:latin typeface="Consolas"/>
                <a:ea typeface="Consolas"/>
                <a:cs typeface="Consolas"/>
                <a:sym typeface="Consolas"/>
              </a:rPr>
              <a:t>(i = 0; i &lt; n-1; i++)</a:t>
            </a:r>
            <a:endParaRPr/>
          </a:p>
          <a:p>
            <a:pPr indent="0" lvl="2" marL="914400" marR="0" rtl="0" algn="l">
              <a:spcBef>
                <a:spcPts val="0"/>
              </a:spcBef>
              <a:spcAft>
                <a:spcPts val="0"/>
              </a:spcAft>
              <a:buNone/>
            </a:pPr>
            <a:r>
              <a:rPr b="0" i="0" lang="en-US" sz="2400" u="none" cap="none" strike="noStrike">
                <a:solidFill>
                  <a:srgbClr val="BF9000"/>
                </a:solidFill>
                <a:latin typeface="Consolas"/>
                <a:ea typeface="Consolas"/>
                <a:cs typeface="Consolas"/>
                <a:sym typeface="Consolas"/>
              </a:rPr>
              <a:t>for</a:t>
            </a:r>
            <a:r>
              <a:rPr b="0" i="0" lang="en-US" sz="2400" u="none" cap="none" strike="noStrike">
                <a:solidFill>
                  <a:srgbClr val="000099"/>
                </a:solidFill>
                <a:latin typeface="Consolas"/>
                <a:ea typeface="Consolas"/>
                <a:cs typeface="Consolas"/>
                <a:sym typeface="Consolas"/>
              </a:rPr>
              <a:t>(j = i+1; j &lt; n; j++)  </a:t>
            </a:r>
            <a:endParaRPr/>
          </a:p>
          <a:p>
            <a:pPr indent="0" lvl="3" marL="1371600" marR="0" rtl="0" algn="l">
              <a:spcBef>
                <a:spcPts val="0"/>
              </a:spcBef>
              <a:spcAft>
                <a:spcPts val="0"/>
              </a:spcAft>
              <a:buNone/>
            </a:pPr>
            <a:r>
              <a:rPr b="0" i="0" lang="en-US" sz="2400" u="none" cap="none" strike="noStrike">
                <a:solidFill>
                  <a:srgbClr val="BF9000"/>
                </a:solidFill>
                <a:latin typeface="Consolas"/>
                <a:ea typeface="Consolas"/>
                <a:cs typeface="Consolas"/>
                <a:sym typeface="Consolas"/>
              </a:rPr>
              <a:t>if</a:t>
            </a:r>
            <a:r>
              <a:rPr b="0" i="0" lang="en-US" sz="2400" u="none" cap="none" strike="noStrike">
                <a:solidFill>
                  <a:srgbClr val="000099"/>
                </a:solidFill>
                <a:latin typeface="Consolas"/>
                <a:ea typeface="Consolas"/>
                <a:cs typeface="Consolas"/>
                <a:sym typeface="Consolas"/>
              </a:rPr>
              <a:t> (a[i] &lt; a [j]) {</a:t>
            </a:r>
            <a:endParaRPr/>
          </a:p>
          <a:p>
            <a:pPr indent="0" lvl="3" marL="1371600" marR="0" rtl="0" algn="l">
              <a:spcBef>
                <a:spcPts val="0"/>
              </a:spcBef>
              <a:spcAft>
                <a:spcPts val="0"/>
              </a:spcAft>
              <a:buNone/>
            </a:pPr>
            <a:r>
              <a:rPr b="0" i="0" lang="en-US" sz="2400" u="none" cap="none" strike="noStrike">
                <a:solidFill>
                  <a:srgbClr val="000099"/>
                </a:solidFill>
                <a:latin typeface="Consolas"/>
                <a:ea typeface="Consolas"/>
                <a:cs typeface="Consolas"/>
                <a:sym typeface="Consolas"/>
              </a:rPr>
              <a:t>   tmp = A[i];</a:t>
            </a:r>
            <a:endParaRPr/>
          </a:p>
          <a:p>
            <a:pPr indent="0" lvl="3" marL="1371600" marR="0" rtl="0" algn="l">
              <a:spcBef>
                <a:spcPts val="0"/>
              </a:spcBef>
              <a:spcAft>
                <a:spcPts val="0"/>
              </a:spcAft>
              <a:buNone/>
            </a:pPr>
            <a:r>
              <a:rPr b="0" i="0" lang="en-US" sz="2400" u="none" cap="none" strike="noStrike">
                <a:solidFill>
                  <a:srgbClr val="000099"/>
                </a:solidFill>
                <a:latin typeface="Consolas"/>
                <a:ea typeface="Consolas"/>
                <a:cs typeface="Consolas"/>
                <a:sym typeface="Consolas"/>
              </a:rPr>
              <a:t>   A[i] = A[j];</a:t>
            </a:r>
            <a:endParaRPr/>
          </a:p>
          <a:p>
            <a:pPr indent="0" lvl="3" marL="1371600" marR="0" rtl="0" algn="l">
              <a:spcBef>
                <a:spcPts val="0"/>
              </a:spcBef>
              <a:spcAft>
                <a:spcPts val="0"/>
              </a:spcAft>
              <a:buNone/>
            </a:pPr>
            <a:r>
              <a:rPr b="0" i="0" lang="en-US" sz="2400" u="none" cap="none" strike="noStrike">
                <a:solidFill>
                  <a:srgbClr val="000099"/>
                </a:solidFill>
                <a:latin typeface="Consolas"/>
                <a:ea typeface="Consolas"/>
                <a:cs typeface="Consolas"/>
                <a:sym typeface="Consolas"/>
              </a:rPr>
              <a:t>   A[j] = tmp;</a:t>
            </a:r>
            <a:endParaRPr/>
          </a:p>
          <a:p>
            <a:pPr indent="0" lvl="3" marL="1371600" marR="0" rtl="0" algn="l">
              <a:spcBef>
                <a:spcPts val="0"/>
              </a:spcBef>
              <a:spcAft>
                <a:spcPts val="0"/>
              </a:spcAft>
              <a:buNone/>
            </a:pPr>
            <a:r>
              <a:rPr b="0" i="0" lang="en-US" sz="2400" u="none" cap="none" strike="noStrike">
                <a:solidFill>
                  <a:srgbClr val="000099"/>
                </a:solidFill>
                <a:latin typeface="Consolas"/>
                <a:ea typeface="Consolas"/>
                <a:cs typeface="Consolas"/>
                <a:sym typeface="Consolas"/>
              </a:rPr>
              <a:t> }</a:t>
            </a:r>
            <a:endParaRPr b="0" i="0" sz="2400" u="none" cap="none" strike="noStrike">
              <a:solidFill>
                <a:srgbClr val="000099"/>
              </a:solidFill>
              <a:latin typeface="Consolas"/>
              <a:ea typeface="Consolas"/>
              <a:cs typeface="Consolas"/>
              <a:sym typeface="Consolas"/>
            </a:endParaRPr>
          </a:p>
          <a:p>
            <a:pPr indent="0" lvl="1" marL="457200" marR="0" rtl="0" algn="l">
              <a:spcBef>
                <a:spcPts val="0"/>
              </a:spcBef>
              <a:spcAft>
                <a:spcPts val="0"/>
              </a:spcAft>
              <a:buNone/>
            </a:pPr>
            <a:r>
              <a:rPr b="0" i="0" lang="en-US" sz="2400" u="none" cap="none" strike="noStrike">
                <a:solidFill>
                  <a:srgbClr val="000099"/>
                </a:solidFill>
                <a:latin typeface="Consolas"/>
                <a:ea typeface="Consolas"/>
                <a:cs typeface="Consolas"/>
                <a:sym typeface="Consolas"/>
              </a:rPr>
              <a:t>printf(“Dãy được sắp xếp:\n”);  </a:t>
            </a:r>
            <a:endParaRPr b="0" i="0" sz="2400" u="none" cap="none" strike="noStrike">
              <a:solidFill>
                <a:srgbClr val="000099"/>
              </a:solidFill>
              <a:latin typeface="Consolas"/>
              <a:ea typeface="Consolas"/>
              <a:cs typeface="Consolas"/>
              <a:sym typeface="Consolas"/>
            </a:endParaRPr>
          </a:p>
          <a:p>
            <a:pPr indent="0" lvl="1" marL="457200" marR="0" rtl="0" algn="l">
              <a:spcBef>
                <a:spcPts val="0"/>
              </a:spcBef>
              <a:spcAft>
                <a:spcPts val="0"/>
              </a:spcAft>
              <a:buNone/>
            </a:pPr>
            <a:r>
              <a:rPr b="0" i="0" lang="en-US" sz="2400" u="none" cap="none" strike="noStrike">
                <a:solidFill>
                  <a:srgbClr val="BF9000"/>
                </a:solidFill>
                <a:latin typeface="Consolas"/>
                <a:ea typeface="Consolas"/>
                <a:cs typeface="Consolas"/>
                <a:sym typeface="Consolas"/>
              </a:rPr>
              <a:t>for</a:t>
            </a:r>
            <a:r>
              <a:rPr b="0" i="0" lang="en-US" sz="2400" u="none" cap="none" strike="noStrike">
                <a:solidFill>
                  <a:srgbClr val="000099"/>
                </a:solidFill>
                <a:latin typeface="Consolas"/>
                <a:ea typeface="Consolas"/>
                <a:cs typeface="Consolas"/>
                <a:sym typeface="Consolas"/>
              </a:rPr>
              <a:t>(i=0; i&lt;n-1; i++)</a:t>
            </a:r>
            <a:endParaRPr/>
          </a:p>
          <a:p>
            <a:pPr indent="0" lvl="1" marL="457200" marR="0" rtl="0" algn="l">
              <a:spcBef>
                <a:spcPts val="0"/>
              </a:spcBef>
              <a:spcAft>
                <a:spcPts val="0"/>
              </a:spcAft>
              <a:buNone/>
            </a:pPr>
            <a:r>
              <a:rPr b="0" i="0" lang="en-US" sz="2400" u="none" cap="none" strike="noStrike">
                <a:solidFill>
                  <a:srgbClr val="000099"/>
                </a:solidFill>
                <a:latin typeface="Consolas"/>
                <a:ea typeface="Consolas"/>
                <a:cs typeface="Consolas"/>
                <a:sym typeface="Consolas"/>
              </a:rPr>
              <a:t>	printf(”%5d”, A[i]);  </a:t>
            </a:r>
            <a:endParaRPr b="0" i="0" sz="2400" u="none" cap="none" strike="noStrike">
              <a:solidFill>
                <a:srgbClr val="000099"/>
              </a:solidFill>
              <a:latin typeface="Consolas"/>
              <a:ea typeface="Consolas"/>
              <a:cs typeface="Consolas"/>
              <a:sym typeface="Consolas"/>
            </a:endParaRPr>
          </a:p>
          <a:p>
            <a:pPr indent="0" lvl="1" marL="457200" marR="0" rtl="0" algn="l">
              <a:spcBef>
                <a:spcPts val="0"/>
              </a:spcBef>
              <a:spcAft>
                <a:spcPts val="0"/>
              </a:spcAft>
              <a:buNone/>
            </a:pPr>
            <a:r>
              <a:rPr b="0" i="0" lang="en-US" sz="2400" u="none" cap="none" strike="noStrike">
                <a:solidFill>
                  <a:srgbClr val="BF9000"/>
                </a:solidFill>
                <a:latin typeface="Consolas"/>
                <a:ea typeface="Consolas"/>
                <a:cs typeface="Consolas"/>
                <a:sym typeface="Consolas"/>
              </a:rPr>
              <a:t>return</a:t>
            </a:r>
            <a:r>
              <a:rPr b="0" i="0" lang="en-US" sz="2400" u="none" cap="none" strike="noStrike">
                <a:solidFill>
                  <a:srgbClr val="000099"/>
                </a:solidFill>
                <a:latin typeface="Consolas"/>
                <a:ea typeface="Consolas"/>
                <a:cs typeface="Consolas"/>
                <a:sym typeface="Consolas"/>
              </a:rPr>
              <a:t> 0;</a:t>
            </a:r>
            <a:endParaRPr/>
          </a:p>
          <a:p>
            <a:pPr indent="0" lvl="0" marL="0" marR="0" rtl="0" algn="l">
              <a:spcBef>
                <a:spcPts val="0"/>
              </a:spcBef>
              <a:spcAft>
                <a:spcPts val="0"/>
              </a:spcAft>
              <a:buNone/>
            </a:pPr>
            <a:r>
              <a:rPr lang="en-US" sz="2400">
                <a:solidFill>
                  <a:srgbClr val="000099"/>
                </a:solidFill>
                <a:latin typeface="Consolas"/>
                <a:ea typeface="Consolas"/>
                <a:cs typeface="Consolas"/>
                <a:sym typeface="Consolas"/>
              </a:rPr>
              <a:t>}</a:t>
            </a:r>
            <a:endParaRPr sz="2400">
              <a:solidFill>
                <a:srgbClr val="000099"/>
              </a:solidFill>
              <a:latin typeface="Consolas"/>
              <a:ea typeface="Consolas"/>
              <a:cs typeface="Consolas"/>
              <a:sym typeface="Consolas"/>
            </a:endParaRPr>
          </a:p>
          <a:p>
            <a:pPr indent="0" lvl="0" marL="0" marR="0" rtl="0" algn="l">
              <a:spcBef>
                <a:spcPts val="0"/>
              </a:spcBef>
              <a:spcAft>
                <a:spcPts val="0"/>
              </a:spcAft>
              <a:buNone/>
            </a:pPr>
            <a:r>
              <a:t/>
            </a:r>
            <a:endParaRPr sz="2400">
              <a:solidFill>
                <a:srgbClr val="000099"/>
              </a:solidFill>
              <a:latin typeface="Consolas"/>
              <a:ea typeface="Consolas"/>
              <a:cs typeface="Consolas"/>
              <a:sym typeface="Consolas"/>
            </a:endParaRPr>
          </a:p>
        </p:txBody>
      </p:sp>
      <p:sp>
        <p:nvSpPr>
          <p:cNvPr id="464" name="Google Shape;464;p52"/>
          <p:cNvSpPr/>
          <p:nvPr/>
        </p:nvSpPr>
        <p:spPr>
          <a:xfrm>
            <a:off x="533400" y="2971800"/>
            <a:ext cx="5105400" cy="2667000"/>
          </a:xfrm>
          <a:prstGeom prst="roundRect">
            <a:avLst>
              <a:gd fmla="val 16667" name="adj"/>
            </a:avLst>
          </a:prstGeom>
          <a:solidFill>
            <a:srgbClr val="92D050">
              <a:alpha val="45882"/>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52"/>
          <p:cNvSpPr/>
          <p:nvPr/>
        </p:nvSpPr>
        <p:spPr>
          <a:xfrm>
            <a:off x="5791200" y="1752600"/>
            <a:ext cx="2971800" cy="1371600"/>
          </a:xfrm>
          <a:prstGeom prst="wedgeRoundRectCallout">
            <a:avLst>
              <a:gd fmla="val -55675" name="adj1"/>
              <a:gd fmla="val 101716" name="adj2"/>
              <a:gd fmla="val 16667" name="adj3"/>
            </a:avLst>
          </a:prstGeom>
          <a:solidFill>
            <a:srgbClr val="92D050">
              <a:alpha val="51764"/>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B050"/>
                </a:solidFill>
                <a:latin typeface="Calibri"/>
                <a:ea typeface="Calibri"/>
                <a:cs typeface="Calibri"/>
                <a:sym typeface="Calibri"/>
              </a:rPr>
              <a:t>Sắp xếp lựa chọn</a:t>
            </a:r>
            <a:endParaRPr sz="2800">
              <a:solidFill>
                <a:srgbClr val="00B05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53"/>
          <p:cNvSpPr txBox="1"/>
          <p:nvPr>
            <p:ph type="title"/>
          </p:nvPr>
        </p:nvSpPr>
        <p:spPr>
          <a:xfrm>
            <a:off x="3124200" y="98344"/>
            <a:ext cx="3270885" cy="90037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Selection sort</a:t>
            </a:r>
            <a:endParaRPr/>
          </a:p>
        </p:txBody>
      </p:sp>
      <p:sp>
        <p:nvSpPr>
          <p:cNvPr id="472" name="Google Shape;472;p53"/>
          <p:cNvSpPr txBox="1"/>
          <p:nvPr/>
        </p:nvSpPr>
        <p:spPr>
          <a:xfrm>
            <a:off x="1131794" y="17526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1</a:t>
            </a:r>
            <a:endParaRPr/>
          </a:p>
        </p:txBody>
      </p:sp>
      <p:sp>
        <p:nvSpPr>
          <p:cNvPr id="473" name="Google Shape;473;p53"/>
          <p:cNvSpPr txBox="1"/>
          <p:nvPr/>
        </p:nvSpPr>
        <p:spPr>
          <a:xfrm>
            <a:off x="1131794" y="28194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2</a:t>
            </a:r>
            <a:endParaRPr/>
          </a:p>
        </p:txBody>
      </p:sp>
      <p:sp>
        <p:nvSpPr>
          <p:cNvPr id="474" name="Google Shape;474;p53"/>
          <p:cNvSpPr txBox="1"/>
          <p:nvPr/>
        </p:nvSpPr>
        <p:spPr>
          <a:xfrm>
            <a:off x="1075436" y="4124925"/>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3</a:t>
            </a:r>
            <a:endParaRPr/>
          </a:p>
        </p:txBody>
      </p:sp>
      <p:sp>
        <p:nvSpPr>
          <p:cNvPr id="475" name="Google Shape;475;p53"/>
          <p:cNvSpPr txBox="1"/>
          <p:nvPr/>
        </p:nvSpPr>
        <p:spPr>
          <a:xfrm>
            <a:off x="1041257" y="5267989"/>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4</a:t>
            </a:r>
            <a:endParaRPr/>
          </a:p>
        </p:txBody>
      </p:sp>
      <p:sp>
        <p:nvSpPr>
          <p:cNvPr id="476" name="Google Shape;476;p53"/>
          <p:cNvSpPr txBox="1"/>
          <p:nvPr/>
        </p:nvSpPr>
        <p:spPr>
          <a:xfrm>
            <a:off x="1039577" y="624925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0</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5</a:t>
            </a:r>
            <a:endParaRPr/>
          </a:p>
        </p:txBody>
      </p:sp>
      <p:graphicFrame>
        <p:nvGraphicFramePr>
          <p:cNvPr id="477" name="Google Shape;477;p53"/>
          <p:cNvGraphicFramePr/>
          <p:nvPr/>
        </p:nvGraphicFramePr>
        <p:xfrm>
          <a:off x="2133600" y="1768777"/>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sp>
        <p:nvSpPr>
          <p:cNvPr id="478" name="Google Shape;478;p53"/>
          <p:cNvSpPr/>
          <p:nvPr/>
        </p:nvSpPr>
        <p:spPr>
          <a:xfrm rot="5400000">
            <a:off x="2999020" y="991863"/>
            <a:ext cx="381000" cy="968841"/>
          </a:xfrm>
          <a:prstGeom prst="curvedRigh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79" name="Google Shape;479;p53"/>
          <p:cNvGraphicFramePr/>
          <p:nvPr/>
        </p:nvGraphicFramePr>
        <p:xfrm>
          <a:off x="2133600" y="2981579"/>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graphicFrame>
        <p:nvGraphicFramePr>
          <p:cNvPr id="480" name="Google Shape;480;p53"/>
          <p:cNvGraphicFramePr/>
          <p:nvPr/>
        </p:nvGraphicFramePr>
        <p:xfrm>
          <a:off x="2133600" y="4112768"/>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graphicFrame>
        <p:nvGraphicFramePr>
          <p:cNvPr id="481" name="Google Shape;481;p53"/>
          <p:cNvGraphicFramePr/>
          <p:nvPr/>
        </p:nvGraphicFramePr>
        <p:xfrm>
          <a:off x="2097741" y="5431730"/>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sp>
        <p:nvSpPr>
          <p:cNvPr id="482" name="Google Shape;482;p53"/>
          <p:cNvSpPr/>
          <p:nvPr/>
        </p:nvSpPr>
        <p:spPr>
          <a:xfrm rot="5400000">
            <a:off x="3337199" y="1761539"/>
            <a:ext cx="441008" cy="1835850"/>
          </a:xfrm>
          <a:prstGeom prst="curvedRightArrow">
            <a:avLst>
              <a:gd fmla="val 50000" name="adj1"/>
              <a:gd fmla="val 50000" name="adj2"/>
              <a:gd fmla="val 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53"/>
          <p:cNvSpPr txBox="1"/>
          <p:nvPr/>
        </p:nvSpPr>
        <p:spPr>
          <a:xfrm>
            <a:off x="7667533" y="5367347"/>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Không đổi chỗ</a:t>
            </a:r>
            <a:endParaRPr sz="2000">
              <a:solidFill>
                <a:schemeClr val="dk1"/>
              </a:solidFill>
              <a:latin typeface="Arial"/>
              <a:ea typeface="Arial"/>
              <a:cs typeface="Arial"/>
              <a:sym typeface="Arial"/>
            </a:endParaRPr>
          </a:p>
        </p:txBody>
      </p:sp>
      <p:sp>
        <p:nvSpPr>
          <p:cNvPr id="484" name="Google Shape;484;p53"/>
          <p:cNvSpPr/>
          <p:nvPr/>
        </p:nvSpPr>
        <p:spPr>
          <a:xfrm rot="5400000">
            <a:off x="3897494" y="2380184"/>
            <a:ext cx="441008" cy="2956440"/>
          </a:xfrm>
          <a:prstGeom prst="curvedRightArrow">
            <a:avLst>
              <a:gd fmla="val 50000" name="adj1"/>
              <a:gd fmla="val 50000" name="adj2"/>
              <a:gd fmla="val 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53"/>
          <p:cNvSpPr/>
          <p:nvPr/>
        </p:nvSpPr>
        <p:spPr>
          <a:xfrm rot="5400000">
            <a:off x="4261628" y="3270804"/>
            <a:ext cx="441008" cy="3684709"/>
          </a:xfrm>
          <a:prstGeom prst="curvedRightArrow">
            <a:avLst>
              <a:gd fmla="val 50000" name="adj1"/>
              <a:gd fmla="val 50000" name="adj2"/>
              <a:gd fmla="val 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53"/>
          <p:cNvSpPr txBox="1"/>
          <p:nvPr/>
        </p:nvSpPr>
        <p:spPr>
          <a:xfrm>
            <a:off x="7667533" y="4124925"/>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Không đổi chỗ</a:t>
            </a:r>
            <a:endParaRPr sz="2000">
              <a:solidFill>
                <a:schemeClr val="dk1"/>
              </a:solidFill>
              <a:latin typeface="Arial"/>
              <a:ea typeface="Arial"/>
              <a:cs typeface="Arial"/>
              <a:sym typeface="Arial"/>
            </a:endParaRPr>
          </a:p>
        </p:txBody>
      </p:sp>
      <p:sp>
        <p:nvSpPr>
          <p:cNvPr id="487" name="Google Shape;487;p53"/>
          <p:cNvSpPr txBox="1"/>
          <p:nvPr/>
        </p:nvSpPr>
        <p:spPr>
          <a:xfrm>
            <a:off x="7667533" y="2939589"/>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Không đổi chỗ</a:t>
            </a:r>
            <a:endParaRPr sz="2000">
              <a:solidFill>
                <a:schemeClr val="dk1"/>
              </a:solidFill>
              <a:latin typeface="Arial"/>
              <a:ea typeface="Arial"/>
              <a:cs typeface="Arial"/>
              <a:sym typeface="Arial"/>
            </a:endParaRPr>
          </a:p>
        </p:txBody>
      </p:sp>
      <p:sp>
        <p:nvSpPr>
          <p:cNvPr id="488" name="Google Shape;488;p53"/>
          <p:cNvSpPr txBox="1"/>
          <p:nvPr/>
        </p:nvSpPr>
        <p:spPr>
          <a:xfrm>
            <a:off x="0" y="998723"/>
            <a:ext cx="1600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rial"/>
                <a:ea typeface="Arial"/>
                <a:cs typeface="Arial"/>
                <a:sym typeface="Arial"/>
              </a:rPr>
              <a:t>Lượt 1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54"/>
          <p:cNvSpPr txBox="1"/>
          <p:nvPr>
            <p:ph type="title"/>
          </p:nvPr>
        </p:nvSpPr>
        <p:spPr>
          <a:xfrm>
            <a:off x="3124200" y="98344"/>
            <a:ext cx="3270885" cy="90037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Selection sort</a:t>
            </a:r>
            <a:endParaRPr/>
          </a:p>
        </p:txBody>
      </p:sp>
      <p:sp>
        <p:nvSpPr>
          <p:cNvPr id="495" name="Google Shape;495;p54"/>
          <p:cNvSpPr txBox="1"/>
          <p:nvPr/>
        </p:nvSpPr>
        <p:spPr>
          <a:xfrm>
            <a:off x="1131794" y="17526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2</a:t>
            </a:r>
            <a:endParaRPr/>
          </a:p>
        </p:txBody>
      </p:sp>
      <p:sp>
        <p:nvSpPr>
          <p:cNvPr id="496" name="Google Shape;496;p54"/>
          <p:cNvSpPr txBox="1"/>
          <p:nvPr/>
        </p:nvSpPr>
        <p:spPr>
          <a:xfrm>
            <a:off x="1131794" y="28194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3</a:t>
            </a:r>
            <a:endParaRPr/>
          </a:p>
        </p:txBody>
      </p:sp>
      <p:sp>
        <p:nvSpPr>
          <p:cNvPr id="497" name="Google Shape;497;p54"/>
          <p:cNvSpPr txBox="1"/>
          <p:nvPr/>
        </p:nvSpPr>
        <p:spPr>
          <a:xfrm>
            <a:off x="1075436" y="4124925"/>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4</a:t>
            </a:r>
            <a:endParaRPr/>
          </a:p>
        </p:txBody>
      </p:sp>
      <p:sp>
        <p:nvSpPr>
          <p:cNvPr id="498" name="Google Shape;498;p54"/>
          <p:cNvSpPr txBox="1"/>
          <p:nvPr/>
        </p:nvSpPr>
        <p:spPr>
          <a:xfrm>
            <a:off x="1041257" y="5267989"/>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5</a:t>
            </a:r>
            <a:endParaRPr/>
          </a:p>
        </p:txBody>
      </p:sp>
      <p:graphicFrame>
        <p:nvGraphicFramePr>
          <p:cNvPr id="499" name="Google Shape;499;p54"/>
          <p:cNvGraphicFramePr/>
          <p:nvPr/>
        </p:nvGraphicFramePr>
        <p:xfrm>
          <a:off x="2133600" y="1768777"/>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sp>
        <p:nvSpPr>
          <p:cNvPr id="500" name="Google Shape;500;p54"/>
          <p:cNvSpPr/>
          <p:nvPr/>
        </p:nvSpPr>
        <p:spPr>
          <a:xfrm rot="5400000">
            <a:off x="4254113" y="1719373"/>
            <a:ext cx="402994" cy="2061578"/>
          </a:xfrm>
          <a:prstGeom prst="curvedRigh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01" name="Google Shape;501;p54"/>
          <p:cNvGraphicFramePr/>
          <p:nvPr/>
        </p:nvGraphicFramePr>
        <p:xfrm>
          <a:off x="2133600" y="2981579"/>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graphicFrame>
        <p:nvGraphicFramePr>
          <p:cNvPr id="502" name="Google Shape;502;p54"/>
          <p:cNvGraphicFramePr/>
          <p:nvPr/>
        </p:nvGraphicFramePr>
        <p:xfrm>
          <a:off x="2133600" y="4112768"/>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sp>
        <p:nvSpPr>
          <p:cNvPr id="503" name="Google Shape;503;p54"/>
          <p:cNvSpPr/>
          <p:nvPr/>
        </p:nvSpPr>
        <p:spPr>
          <a:xfrm rot="5400000">
            <a:off x="4634728" y="2433785"/>
            <a:ext cx="441008" cy="2956440"/>
          </a:xfrm>
          <a:prstGeom prst="curvedRightArrow">
            <a:avLst>
              <a:gd fmla="val 50000" name="adj1"/>
              <a:gd fmla="val 50000" name="adj2"/>
              <a:gd fmla="val 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54"/>
          <p:cNvSpPr txBox="1"/>
          <p:nvPr/>
        </p:nvSpPr>
        <p:spPr>
          <a:xfrm>
            <a:off x="7667533" y="4124925"/>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Không đổi chỗ</a:t>
            </a:r>
            <a:endParaRPr sz="2000">
              <a:solidFill>
                <a:schemeClr val="dk1"/>
              </a:solidFill>
              <a:latin typeface="Arial"/>
              <a:ea typeface="Arial"/>
              <a:cs typeface="Arial"/>
              <a:sym typeface="Arial"/>
            </a:endParaRPr>
          </a:p>
        </p:txBody>
      </p:sp>
      <p:sp>
        <p:nvSpPr>
          <p:cNvPr id="505" name="Google Shape;505;p54"/>
          <p:cNvSpPr/>
          <p:nvPr/>
        </p:nvSpPr>
        <p:spPr>
          <a:xfrm rot="5400000">
            <a:off x="3892386" y="978946"/>
            <a:ext cx="314771" cy="1196857"/>
          </a:xfrm>
          <a:prstGeom prst="curvedRigh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54"/>
          <p:cNvSpPr txBox="1"/>
          <p:nvPr/>
        </p:nvSpPr>
        <p:spPr>
          <a:xfrm>
            <a:off x="0" y="998723"/>
            <a:ext cx="1600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rial"/>
                <a:ea typeface="Arial"/>
                <a:cs typeface="Arial"/>
                <a:sym typeface="Arial"/>
              </a:rPr>
              <a:t>Lượt 2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55"/>
          <p:cNvSpPr txBox="1"/>
          <p:nvPr>
            <p:ph type="title"/>
          </p:nvPr>
        </p:nvSpPr>
        <p:spPr>
          <a:xfrm>
            <a:off x="3124200" y="98344"/>
            <a:ext cx="3270885" cy="90037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Selection sort</a:t>
            </a:r>
            <a:endParaRPr/>
          </a:p>
        </p:txBody>
      </p:sp>
      <p:sp>
        <p:nvSpPr>
          <p:cNvPr id="513" name="Google Shape;513;p55"/>
          <p:cNvSpPr txBox="1"/>
          <p:nvPr/>
        </p:nvSpPr>
        <p:spPr>
          <a:xfrm>
            <a:off x="1131794" y="17526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3</a:t>
            </a:r>
            <a:endParaRPr/>
          </a:p>
        </p:txBody>
      </p:sp>
      <p:sp>
        <p:nvSpPr>
          <p:cNvPr id="514" name="Google Shape;514;p55"/>
          <p:cNvSpPr txBox="1"/>
          <p:nvPr/>
        </p:nvSpPr>
        <p:spPr>
          <a:xfrm>
            <a:off x="1131794" y="28194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4</a:t>
            </a:r>
            <a:endParaRPr/>
          </a:p>
        </p:txBody>
      </p:sp>
      <p:sp>
        <p:nvSpPr>
          <p:cNvPr id="515" name="Google Shape;515;p55"/>
          <p:cNvSpPr txBox="1"/>
          <p:nvPr/>
        </p:nvSpPr>
        <p:spPr>
          <a:xfrm>
            <a:off x="1075436" y="4124925"/>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5</a:t>
            </a:r>
            <a:endParaRPr/>
          </a:p>
        </p:txBody>
      </p:sp>
      <p:graphicFrame>
        <p:nvGraphicFramePr>
          <p:cNvPr id="516" name="Google Shape;516;p55"/>
          <p:cNvGraphicFramePr/>
          <p:nvPr/>
        </p:nvGraphicFramePr>
        <p:xfrm>
          <a:off x="2133600" y="1768777"/>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graphicFrame>
        <p:nvGraphicFramePr>
          <p:cNvPr id="517" name="Google Shape;517;p55"/>
          <p:cNvGraphicFramePr/>
          <p:nvPr/>
        </p:nvGraphicFramePr>
        <p:xfrm>
          <a:off x="2133600" y="2981579"/>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sp>
        <p:nvSpPr>
          <p:cNvPr id="518" name="Google Shape;518;p55"/>
          <p:cNvSpPr/>
          <p:nvPr/>
        </p:nvSpPr>
        <p:spPr>
          <a:xfrm rot="5400000">
            <a:off x="5274965" y="1660264"/>
            <a:ext cx="271498" cy="2284973"/>
          </a:xfrm>
          <a:prstGeom prst="curvedRightArrow">
            <a:avLst>
              <a:gd fmla="val 50000" name="adj1"/>
              <a:gd fmla="val 50000" name="adj2"/>
              <a:gd fmla="val 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55"/>
          <p:cNvSpPr txBox="1"/>
          <p:nvPr/>
        </p:nvSpPr>
        <p:spPr>
          <a:xfrm>
            <a:off x="7667533" y="2939589"/>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Không đổi chỗ</a:t>
            </a:r>
            <a:endParaRPr sz="2000">
              <a:solidFill>
                <a:schemeClr val="dk1"/>
              </a:solidFill>
              <a:latin typeface="Arial"/>
              <a:ea typeface="Arial"/>
              <a:cs typeface="Arial"/>
              <a:sym typeface="Arial"/>
            </a:endParaRPr>
          </a:p>
        </p:txBody>
      </p:sp>
      <p:sp>
        <p:nvSpPr>
          <p:cNvPr id="520" name="Google Shape;520;p55"/>
          <p:cNvSpPr/>
          <p:nvPr/>
        </p:nvSpPr>
        <p:spPr>
          <a:xfrm rot="5400000">
            <a:off x="4757479" y="912579"/>
            <a:ext cx="314771" cy="1196857"/>
          </a:xfrm>
          <a:prstGeom prst="curvedRigh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55"/>
          <p:cNvSpPr txBox="1"/>
          <p:nvPr/>
        </p:nvSpPr>
        <p:spPr>
          <a:xfrm>
            <a:off x="0" y="998723"/>
            <a:ext cx="1600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rial"/>
                <a:ea typeface="Arial"/>
                <a:cs typeface="Arial"/>
                <a:sym typeface="Arial"/>
              </a:rPr>
              <a:t>Lượt 3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56"/>
          <p:cNvSpPr txBox="1"/>
          <p:nvPr>
            <p:ph type="title"/>
          </p:nvPr>
        </p:nvSpPr>
        <p:spPr>
          <a:xfrm>
            <a:off x="3124200" y="98344"/>
            <a:ext cx="3270885" cy="90037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9173"/>
              <a:buFont typeface="Times New Roman"/>
              <a:buNone/>
            </a:pPr>
            <a:r>
              <a:rPr lang="en-US"/>
              <a:t>Selection sort</a:t>
            </a:r>
            <a:endParaRPr/>
          </a:p>
        </p:txBody>
      </p:sp>
      <p:sp>
        <p:nvSpPr>
          <p:cNvPr id="528" name="Google Shape;528;p56"/>
          <p:cNvSpPr txBox="1"/>
          <p:nvPr/>
        </p:nvSpPr>
        <p:spPr>
          <a:xfrm>
            <a:off x="1131794" y="17526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3</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4</a:t>
            </a:r>
            <a:endParaRPr/>
          </a:p>
        </p:txBody>
      </p:sp>
      <p:sp>
        <p:nvSpPr>
          <p:cNvPr id="529" name="Google Shape;529;p56"/>
          <p:cNvSpPr txBox="1"/>
          <p:nvPr/>
        </p:nvSpPr>
        <p:spPr>
          <a:xfrm>
            <a:off x="1131794" y="2819400"/>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3</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5</a:t>
            </a:r>
            <a:endParaRPr/>
          </a:p>
        </p:txBody>
      </p:sp>
      <p:sp>
        <p:nvSpPr>
          <p:cNvPr id="530" name="Google Shape;530;p56"/>
          <p:cNvSpPr txBox="1"/>
          <p:nvPr/>
        </p:nvSpPr>
        <p:spPr>
          <a:xfrm>
            <a:off x="1131794" y="4604029"/>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 = 4</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j = 5</a:t>
            </a:r>
            <a:endParaRPr/>
          </a:p>
        </p:txBody>
      </p:sp>
      <p:graphicFrame>
        <p:nvGraphicFramePr>
          <p:cNvPr id="531" name="Google Shape;531;p56"/>
          <p:cNvGraphicFramePr/>
          <p:nvPr/>
        </p:nvGraphicFramePr>
        <p:xfrm>
          <a:off x="2133600" y="1768777"/>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graphicFrame>
        <p:nvGraphicFramePr>
          <p:cNvPr id="532" name="Google Shape;532;p56"/>
          <p:cNvGraphicFramePr/>
          <p:nvPr/>
        </p:nvGraphicFramePr>
        <p:xfrm>
          <a:off x="2342358" y="4657994"/>
          <a:ext cx="3000000" cy="3000000"/>
        </p:xfrm>
        <a:graphic>
          <a:graphicData uri="http://schemas.openxmlformats.org/drawingml/2006/table">
            <a:tbl>
              <a:tblPr bandRow="1" firstRow="1">
                <a:noFill/>
                <a:tableStyleId>{F6CEB1C5-298E-4BE1-8F18-C812FFFCBAC9}</a:tableStyleId>
              </a:tblPr>
              <a:tblGrid>
                <a:gridCol w="929650"/>
                <a:gridCol w="929650"/>
                <a:gridCol w="929650"/>
                <a:gridCol w="929650"/>
                <a:gridCol w="929650"/>
              </a:tblGrid>
              <a:tr h="370850">
                <a:tc>
                  <a:txBody>
                    <a:bodyPr/>
                    <a:lstStyle/>
                    <a:p>
                      <a:pPr indent="0" lvl="0" marL="0" marR="0" rtl="0" algn="ctr">
                        <a:spcBef>
                          <a:spcPts val="0"/>
                        </a:spcBef>
                        <a:spcAft>
                          <a:spcPts val="0"/>
                        </a:spcAft>
                        <a:buNone/>
                      </a:pPr>
                      <a:r>
                        <a:rPr b="0" lang="en-US" sz="3200" u="none" cap="none" strike="noStrike">
                          <a:solidFill>
                            <a:schemeClr val="dk1"/>
                          </a:solidFill>
                        </a:rPr>
                        <a:t>1</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2</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4</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5</a:t>
                      </a:r>
                      <a:endParaRPr/>
                    </a:p>
                  </a:txBody>
                  <a:tcPr marT="45725" marB="45725" marR="91450" marL="91450">
                    <a:solidFill>
                      <a:srgbClr val="92D050"/>
                    </a:solidFill>
                  </a:tcPr>
                </a:tc>
                <a:tc>
                  <a:txBody>
                    <a:bodyPr/>
                    <a:lstStyle/>
                    <a:p>
                      <a:pPr indent="0" lvl="0" marL="0" marR="0" rtl="0" algn="ctr">
                        <a:spcBef>
                          <a:spcPts val="0"/>
                        </a:spcBef>
                        <a:spcAft>
                          <a:spcPts val="0"/>
                        </a:spcAft>
                        <a:buNone/>
                      </a:pPr>
                      <a:r>
                        <a:rPr b="0" lang="en-US" sz="3200" u="none" cap="none" strike="noStrike">
                          <a:solidFill>
                            <a:schemeClr val="dk1"/>
                          </a:solidFill>
                        </a:rPr>
                        <a:t>8</a:t>
                      </a:r>
                      <a:endParaRPr/>
                    </a:p>
                  </a:txBody>
                  <a:tcPr marT="45725" marB="45725" marR="91450" marL="91450">
                    <a:solidFill>
                      <a:srgbClr val="92D050"/>
                    </a:solidFill>
                  </a:tcPr>
                </a:tc>
              </a:tr>
            </a:tbl>
          </a:graphicData>
        </a:graphic>
      </p:graphicFrame>
      <p:sp>
        <p:nvSpPr>
          <p:cNvPr id="533" name="Google Shape;533;p56"/>
          <p:cNvSpPr/>
          <p:nvPr/>
        </p:nvSpPr>
        <p:spPr>
          <a:xfrm rot="5400000">
            <a:off x="5734693" y="934095"/>
            <a:ext cx="336411" cy="1300602"/>
          </a:xfrm>
          <a:prstGeom prst="curvedRightArrow">
            <a:avLst>
              <a:gd fmla="val 50000" name="adj1"/>
              <a:gd fmla="val 50000" name="adj2"/>
              <a:gd fmla="val 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56"/>
          <p:cNvSpPr txBox="1"/>
          <p:nvPr/>
        </p:nvSpPr>
        <p:spPr>
          <a:xfrm>
            <a:off x="7620000" y="1800045"/>
            <a:ext cx="1600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Không đổi chỗ</a:t>
            </a:r>
            <a:endParaRPr sz="2000">
              <a:solidFill>
                <a:schemeClr val="dk1"/>
              </a:solidFill>
              <a:latin typeface="Arial"/>
              <a:ea typeface="Arial"/>
              <a:cs typeface="Arial"/>
              <a:sym typeface="Arial"/>
            </a:endParaRPr>
          </a:p>
        </p:txBody>
      </p:sp>
      <p:sp>
        <p:nvSpPr>
          <p:cNvPr id="535" name="Google Shape;535;p56"/>
          <p:cNvSpPr txBox="1"/>
          <p:nvPr/>
        </p:nvSpPr>
        <p:spPr>
          <a:xfrm>
            <a:off x="0" y="998723"/>
            <a:ext cx="1600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rial"/>
                <a:ea typeface="Arial"/>
                <a:cs typeface="Arial"/>
                <a:sym typeface="Arial"/>
              </a:rPr>
              <a:t>Lượt 4 </a:t>
            </a:r>
            <a:endParaRPr/>
          </a:p>
        </p:txBody>
      </p:sp>
      <p:sp>
        <p:nvSpPr>
          <p:cNvPr id="536" name="Google Shape;536;p56"/>
          <p:cNvSpPr txBox="1"/>
          <p:nvPr/>
        </p:nvSpPr>
        <p:spPr>
          <a:xfrm>
            <a:off x="22412" y="4045060"/>
            <a:ext cx="1600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dk1"/>
                </a:solidFill>
                <a:latin typeface="Arial"/>
                <a:ea typeface="Arial"/>
                <a:cs typeface="Arial"/>
                <a:sym typeface="Arial"/>
              </a:rPr>
              <a:t>Lượt 5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21"/>
          <p:cNvSpPr txBox="1"/>
          <p:nvPr>
            <p:ph type="title"/>
          </p:nvPr>
        </p:nvSpPr>
        <p:spPr>
          <a:xfrm>
            <a:off x="3429000" y="29024"/>
            <a:ext cx="27203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Giới thiệu</a:t>
            </a:r>
            <a:endParaRPr/>
          </a:p>
        </p:txBody>
      </p:sp>
      <p:sp>
        <p:nvSpPr>
          <p:cNvPr id="138" name="Google Shape;138;p21"/>
          <p:cNvSpPr/>
          <p:nvPr/>
        </p:nvSpPr>
        <p:spPr>
          <a:xfrm>
            <a:off x="251460" y="2376627"/>
            <a:ext cx="9555480" cy="2168816"/>
          </a:xfrm>
          <a:prstGeom prst="rect">
            <a:avLst/>
          </a:prstGeom>
          <a:noFill/>
          <a:ln>
            <a:noFill/>
          </a:ln>
        </p:spPr>
        <p:txBody>
          <a:bodyPr anchorCtr="0" anchor="t" bIns="45700" lIns="91425" spcFirstLastPara="1" rIns="91425" wrap="square" tIns="45700">
            <a:noAutofit/>
          </a:bodyPr>
          <a:lstStyle/>
          <a:p>
            <a:pPr indent="-406400" lvl="0" marL="406400" marR="0" rtl="0" algn="l">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Phương pháp: Điểm của mỗi sinh viên là 1 biến</a:t>
            </a:r>
            <a:endParaRPr b="0" i="0" sz="2640" u="none" cap="none" strike="noStrike">
              <a:solidFill>
                <a:srgbClr val="220076"/>
              </a:solidFill>
              <a:latin typeface="Arial"/>
              <a:ea typeface="Arial"/>
              <a:cs typeface="Arial"/>
              <a:sym typeface="Arial"/>
            </a:endParaRPr>
          </a:p>
          <a:p>
            <a:pPr indent="-406400" lvl="0" marL="406400" marR="0" rtl="0" algn="l">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Tên biến là tên sinh viên</a:t>
            </a:r>
            <a:endParaRPr b="0" i="0" sz="2200" u="none" cap="none" strike="noStrike">
              <a:solidFill>
                <a:srgbClr val="220076"/>
              </a:solidFill>
              <a:latin typeface="Arial"/>
              <a:ea typeface="Arial"/>
              <a:cs typeface="Arial"/>
              <a:sym typeface="Arial"/>
            </a:endParaRPr>
          </a:p>
          <a:p>
            <a:pPr indent="-406400" lvl="0" marL="406400" marR="0" rtl="0" algn="l">
              <a:spcBef>
                <a:spcPts val="440"/>
              </a:spcBef>
              <a:spcAft>
                <a:spcPts val="0"/>
              </a:spcAft>
              <a:buClr>
                <a:srgbClr val="220076"/>
              </a:buClr>
              <a:buSzPts val="2200"/>
              <a:buFont typeface="Arial"/>
              <a:buNone/>
            </a:pPr>
            <a:r>
              <a:rPr b="0" i="0" lang="en-US" sz="2200" u="none" cap="none" strike="noStrike">
                <a:solidFill>
                  <a:srgbClr val="220076"/>
                </a:solidFill>
                <a:latin typeface="Arial"/>
                <a:ea typeface="Arial"/>
                <a:cs typeface="Arial"/>
                <a:sym typeface="Arial"/>
              </a:rPr>
              <a:t>		Ví dụ:  </a:t>
            </a:r>
            <a:r>
              <a:rPr b="0" i="0" lang="en-US" sz="2200" u="none" cap="none" strike="noStrike">
                <a:solidFill>
                  <a:srgbClr val="0000CC"/>
                </a:solidFill>
                <a:latin typeface="Arial"/>
                <a:ea typeface="Arial"/>
                <a:cs typeface="Arial"/>
                <a:sym typeface="Arial"/>
              </a:rPr>
              <a:t>int An, Anh, Binh1, Binh2, Cuong,….. Van, Viet</a:t>
            </a:r>
            <a:r>
              <a:rPr b="0" i="0" lang="en-US" sz="2200" u="none" cap="none" strike="noStrike">
                <a:solidFill>
                  <a:srgbClr val="220076"/>
                </a:solidFill>
                <a:latin typeface="Arial"/>
                <a:ea typeface="Arial"/>
                <a:cs typeface="Arial"/>
                <a:sym typeface="Arial"/>
              </a:rPr>
              <a:t>; </a:t>
            </a:r>
            <a:endParaRPr/>
          </a:p>
          <a:p>
            <a:pPr indent="-406400" lvl="0" marL="406400" marR="0" rtl="0" algn="l">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Tên biến dạng “</a:t>
            </a:r>
            <a:r>
              <a:rPr b="0" i="1" lang="en-US" sz="2200" u="none" cap="none" strike="noStrike">
                <a:solidFill>
                  <a:srgbClr val="0000CC"/>
                </a:solidFill>
                <a:latin typeface="Arial"/>
                <a:ea typeface="Arial"/>
                <a:cs typeface="Arial"/>
                <a:sym typeface="Arial"/>
              </a:rPr>
              <a:t>dx</a:t>
            </a:r>
            <a:r>
              <a:rPr b="0" i="0" lang="en-US" sz="2200" u="none" cap="none" strike="noStrike">
                <a:solidFill>
                  <a:srgbClr val="220076"/>
                </a:solidFill>
                <a:latin typeface="Arial"/>
                <a:ea typeface="Arial"/>
                <a:cs typeface="Arial"/>
                <a:sym typeface="Arial"/>
              </a:rPr>
              <a:t>” với </a:t>
            </a:r>
            <a:r>
              <a:rPr b="0" i="1" lang="en-US" sz="2200" u="none" cap="none" strike="noStrike">
                <a:solidFill>
                  <a:srgbClr val="220076"/>
                </a:solidFill>
                <a:latin typeface="Arial"/>
                <a:ea typeface="Arial"/>
                <a:cs typeface="Arial"/>
                <a:sym typeface="Arial"/>
              </a:rPr>
              <a:t>x</a:t>
            </a:r>
            <a:r>
              <a:rPr b="0" i="0" lang="en-US" sz="2200" u="none" cap="none" strike="noStrike">
                <a:solidFill>
                  <a:srgbClr val="220076"/>
                </a:solidFill>
                <a:latin typeface="Arial"/>
                <a:ea typeface="Arial"/>
                <a:cs typeface="Arial"/>
                <a:sym typeface="Arial"/>
              </a:rPr>
              <a:t> là chỉ số thứ tự của SV trong lớp</a:t>
            </a:r>
            <a:endParaRPr b="0" i="0" sz="2200" u="none" cap="none" strike="noStrike">
              <a:solidFill>
                <a:srgbClr val="220076"/>
              </a:solidFill>
              <a:latin typeface="Arial"/>
              <a:ea typeface="Arial"/>
              <a:cs typeface="Arial"/>
              <a:sym typeface="Arial"/>
            </a:endParaRPr>
          </a:p>
          <a:p>
            <a:pPr indent="-406400" lvl="0" marL="406400" marR="0" rtl="0" algn="l">
              <a:spcBef>
                <a:spcPts val="440"/>
              </a:spcBef>
              <a:spcAft>
                <a:spcPts val="0"/>
              </a:spcAft>
              <a:buClr>
                <a:srgbClr val="220076"/>
              </a:buClr>
              <a:buSzPts val="2200"/>
              <a:buFont typeface="Arial"/>
              <a:buNone/>
            </a:pPr>
            <a:r>
              <a:rPr b="0" i="0" lang="en-US" sz="2200" u="none" cap="none" strike="noStrike">
                <a:solidFill>
                  <a:srgbClr val="220076"/>
                </a:solidFill>
                <a:latin typeface="Arial"/>
                <a:ea typeface="Arial"/>
                <a:cs typeface="Arial"/>
                <a:sym typeface="Arial"/>
              </a:rPr>
              <a:t>		Ví dụ:  </a:t>
            </a:r>
            <a:r>
              <a:rPr b="0" i="0" lang="en-US" sz="2200" u="none" cap="none" strike="noStrike">
                <a:solidFill>
                  <a:srgbClr val="0000CC"/>
                </a:solidFill>
                <a:latin typeface="Arial"/>
                <a:ea typeface="Arial"/>
                <a:cs typeface="Arial"/>
                <a:sym typeface="Arial"/>
              </a:rPr>
              <a:t>int d1, d2, d3,……,d50;</a:t>
            </a:r>
            <a:endParaRPr/>
          </a:p>
        </p:txBody>
      </p:sp>
      <p:sp>
        <p:nvSpPr>
          <p:cNvPr id="139" name="Google Shape;139;p21"/>
          <p:cNvSpPr/>
          <p:nvPr/>
        </p:nvSpPr>
        <p:spPr>
          <a:xfrm>
            <a:off x="251460" y="1120140"/>
            <a:ext cx="9555480" cy="1257300"/>
          </a:xfrm>
          <a:prstGeom prst="rect">
            <a:avLst/>
          </a:prstGeom>
          <a:noFill/>
          <a:ln>
            <a:noFill/>
          </a:ln>
        </p:spPr>
        <p:txBody>
          <a:bodyPr anchorCtr="0" anchor="t" bIns="45700" lIns="91425" spcFirstLastPara="1" rIns="91425" wrap="square" tIns="45700">
            <a:noAutofit/>
          </a:bodyPr>
          <a:lstStyle/>
          <a:p>
            <a:pPr indent="-406400" lvl="0" marL="406400" marR="0" rtl="0" algn="l">
              <a:lnSpc>
                <a:spcPct val="105000"/>
              </a:lnSpc>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Bài toán</a:t>
            </a:r>
            <a:r>
              <a:rPr b="0" i="0" lang="en-US" sz="2200" u="none" cap="none" strike="noStrike">
                <a:solidFill>
                  <a:srgbClr val="220076"/>
                </a:solidFill>
                <a:latin typeface="Arial"/>
                <a:ea typeface="Arial"/>
                <a:cs typeface="Arial"/>
                <a:sym typeface="Arial"/>
              </a:rPr>
              <a:t>:</a:t>
            </a:r>
            <a:r>
              <a:rPr b="0" i="0" lang="en-US" sz="2640" u="none" cap="none" strike="noStrike">
                <a:solidFill>
                  <a:srgbClr val="220076"/>
                </a:solidFill>
                <a:latin typeface="Arial"/>
                <a:ea typeface="Arial"/>
                <a:cs typeface="Arial"/>
                <a:sym typeface="Arial"/>
              </a:rPr>
              <a:t> </a:t>
            </a:r>
            <a:endParaRPr/>
          </a:p>
          <a:p>
            <a:pPr indent="-406400" lvl="0" marL="406400" marR="0" rtl="0" algn="l">
              <a:lnSpc>
                <a:spcPct val="105000"/>
              </a:lnSpc>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Nhập điểm thi (số nguyên) môn C - Intro cho lớp gồm 150 sinh viên rồi đưa ra số lượng sinh viên phải học lại</a:t>
            </a:r>
            <a:endParaRPr b="0" i="0" sz="2200" u="none" cap="none" strike="noStrike">
              <a:solidFill>
                <a:srgbClr val="220076"/>
              </a:solidFill>
              <a:latin typeface="Arial"/>
              <a:ea typeface="Arial"/>
              <a:cs typeface="Arial"/>
              <a:sym typeface="Arial"/>
            </a:endParaRPr>
          </a:p>
        </p:txBody>
      </p:sp>
      <p:sp>
        <p:nvSpPr>
          <p:cNvPr id="140" name="Google Shape;140;p21"/>
          <p:cNvSpPr/>
          <p:nvPr/>
        </p:nvSpPr>
        <p:spPr>
          <a:xfrm>
            <a:off x="251460" y="4545443"/>
            <a:ext cx="9555480" cy="18553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Nhận xét 1: Không hợp lý</a:t>
            </a:r>
            <a:endParaRPr b="0" i="0" sz="2640" u="none" cap="none" strike="noStrike">
              <a:solidFill>
                <a:srgbClr val="220076"/>
              </a:solidFill>
              <a:latin typeface="Arial"/>
              <a:ea typeface="Arial"/>
              <a:cs typeface="Arial"/>
              <a:sym typeface="Arial"/>
            </a:endParaRPr>
          </a:p>
          <a:p>
            <a:pPr indent="-342900" lvl="0" marL="342900" marR="0" rtl="0" algn="l">
              <a:lnSpc>
                <a:spcPct val="105000"/>
              </a:lnSpc>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Có quá nhiều biến (</a:t>
            </a:r>
            <a:r>
              <a:rPr b="0" i="1" lang="en-US" sz="2200" u="none" cap="none" strike="noStrike">
                <a:solidFill>
                  <a:srgbClr val="DF3507"/>
                </a:solidFill>
                <a:latin typeface="Arial"/>
                <a:ea typeface="Arial"/>
                <a:cs typeface="Arial"/>
                <a:sym typeface="Arial"/>
              </a:rPr>
              <a:t>Điểm thi cho toàn trường.. !?</a:t>
            </a:r>
            <a:r>
              <a:rPr b="0" i="0" lang="en-US" sz="2200" u="none" cap="none" strike="noStrike">
                <a:solidFill>
                  <a:srgbClr val="220076"/>
                </a:solidFill>
                <a:latin typeface="Arial"/>
                <a:ea typeface="Arial"/>
                <a:cs typeface="Arial"/>
                <a:sym typeface="Arial"/>
              </a:rPr>
              <a:t>)</a:t>
            </a:r>
            <a:endParaRPr/>
          </a:p>
          <a:p>
            <a:pPr indent="-342900" lvl="0" marL="342900" marR="0" rtl="0" algn="l">
              <a:lnSpc>
                <a:spcPct val="105000"/>
              </a:lnSpc>
              <a:spcBef>
                <a:spcPts val="440"/>
              </a:spcBef>
              <a:spcAft>
                <a:spcPts val="0"/>
              </a:spcAft>
              <a:buClr>
                <a:srgbClr val="220076"/>
              </a:buClr>
              <a:buSzPts val="2200"/>
              <a:buFont typeface="Arial"/>
              <a:buChar char="•"/>
            </a:pPr>
            <a:r>
              <a:rPr b="0" i="0" lang="en-US" sz="2200" u="none" cap="none" strike="noStrike">
                <a:solidFill>
                  <a:srgbClr val="220076"/>
                </a:solidFill>
                <a:latin typeface="Arial"/>
                <a:ea typeface="Arial"/>
                <a:cs typeface="Arial"/>
                <a:sym typeface="Arial"/>
              </a:rPr>
              <a:t>Khó khăn cho các thao tác duyệt toàn bộ danh sách</a:t>
            </a:r>
            <a:endParaRPr b="0" i="0" sz="2200" u="none" cap="none" strike="noStrike">
              <a:solidFill>
                <a:srgbClr val="220076"/>
              </a:solidFill>
              <a:latin typeface="Arial"/>
              <a:ea typeface="Arial"/>
              <a:cs typeface="Arial"/>
              <a:sym typeface="Arial"/>
            </a:endParaRPr>
          </a:p>
          <a:p>
            <a:pPr indent="-285750" lvl="1" marL="742950" marR="0" rtl="0" algn="l">
              <a:lnSpc>
                <a:spcPct val="105000"/>
              </a:lnSpc>
              <a:spcBef>
                <a:spcPts val="396"/>
              </a:spcBef>
              <a:spcAft>
                <a:spcPts val="0"/>
              </a:spcAft>
              <a:buClr>
                <a:srgbClr val="220076"/>
              </a:buClr>
              <a:buSzPts val="1979"/>
              <a:buFont typeface="Arial"/>
              <a:buChar char="–"/>
            </a:pPr>
            <a:r>
              <a:rPr b="0" i="0" lang="en-US" sz="1979" u="none" cap="none" strike="noStrike">
                <a:solidFill>
                  <a:srgbClr val="220076"/>
                </a:solidFill>
                <a:latin typeface="Arial"/>
                <a:ea typeface="Arial"/>
                <a:cs typeface="Arial"/>
                <a:sym typeface="Arial"/>
              </a:rPr>
              <a:t> Số SV học lại: </a:t>
            </a:r>
            <a:r>
              <a:rPr b="0" i="0" lang="en-US" sz="1979" u="none" cap="none" strike="noStrike">
                <a:solidFill>
                  <a:srgbClr val="0000CC"/>
                </a:solidFill>
                <a:latin typeface="Arial"/>
                <a:ea typeface="Arial"/>
                <a:cs typeface="Arial"/>
                <a:sym typeface="Arial"/>
              </a:rPr>
              <a:t>if(d1 &lt;5) d++; if(d2 &lt;5) d++; ……if(d50 &lt;5) d++; </a:t>
            </a:r>
            <a:endParaRPr b="0" i="0" sz="1979" u="none" cap="none" strike="noStrike">
              <a:solidFill>
                <a:srgbClr val="0000CC"/>
              </a:solidFill>
              <a:latin typeface="Arial"/>
              <a:ea typeface="Arial"/>
              <a:cs typeface="Arial"/>
              <a:sym typeface="Arial"/>
            </a:endParaRPr>
          </a:p>
          <a:p>
            <a:pPr indent="0" lvl="0" marL="0" marR="0" rtl="0" algn="l">
              <a:lnSpc>
                <a:spcPct val="105000"/>
              </a:lnSpc>
              <a:spcBef>
                <a:spcPts val="528"/>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Nhận xét 2: Các biến có chung ý nghĩa, tính chất</a:t>
            </a:r>
            <a:endParaRPr b="0" i="0" sz="2640" u="none" cap="none" strike="noStrike">
              <a:solidFill>
                <a:srgbClr val="220076"/>
              </a:solidFill>
              <a:latin typeface="Arial"/>
              <a:ea typeface="Arial"/>
              <a:cs typeface="Arial"/>
              <a:sym typeface="Arial"/>
            </a:endParaRPr>
          </a:p>
          <a:p>
            <a:pPr indent="0" lvl="0" marL="0" marR="0" rtl="0" algn="l">
              <a:lnSpc>
                <a:spcPct val="105000"/>
              </a:lnSpc>
              <a:spcBef>
                <a:spcPts val="484"/>
              </a:spcBef>
              <a:spcAft>
                <a:spcPts val="0"/>
              </a:spcAft>
              <a:buClr>
                <a:srgbClr val="0033CC"/>
              </a:buClr>
              <a:buSzPts val="2420"/>
              <a:buFont typeface="Arial"/>
              <a:buNone/>
            </a:pPr>
            <a:r>
              <a:t/>
            </a:r>
            <a:endParaRPr b="0" i="0" sz="2420" u="none" cap="none" strike="noStrike">
              <a:solidFill>
                <a:srgbClr val="0000CC"/>
              </a:solidFill>
              <a:latin typeface="Arial"/>
              <a:ea typeface="Arial"/>
              <a:cs typeface="Arial"/>
              <a:sym typeface="Arial"/>
            </a:endParaRPr>
          </a:p>
        </p:txBody>
      </p:sp>
      <p:sp>
        <p:nvSpPr>
          <p:cNvPr id="141" name="Google Shape;141;p21"/>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57"/>
          <p:cNvSpPr txBox="1"/>
          <p:nvPr>
            <p:ph type="title"/>
          </p:nvPr>
        </p:nvSpPr>
        <p:spPr>
          <a:xfrm>
            <a:off x="450533" y="16446"/>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Ví dụ→Kết quả</a:t>
            </a:r>
            <a:endParaRPr/>
          </a:p>
        </p:txBody>
      </p:sp>
      <p:sp>
        <p:nvSpPr>
          <p:cNvPr id="544" name="Google Shape;544;p57"/>
          <p:cNvSpPr txBox="1"/>
          <p:nvPr>
            <p:ph idx="1" type="body"/>
          </p:nvPr>
        </p:nvSpPr>
        <p:spPr>
          <a:xfrm>
            <a:off x="691515" y="1806364"/>
            <a:ext cx="8675370" cy="5080847"/>
          </a:xfrm>
          <a:prstGeom prst="rect">
            <a:avLst/>
          </a:prstGeom>
          <a:noFill/>
          <a:ln>
            <a:noFill/>
          </a:ln>
        </p:spPr>
        <p:txBody>
          <a:bodyPr anchorCtr="0" anchor="t" bIns="45700" lIns="91425" spcFirstLastPara="1" rIns="91425" wrap="square" tIns="45700">
            <a:normAutofit/>
          </a:bodyPr>
          <a:lstStyle/>
          <a:p>
            <a:pPr indent="-55879" lvl="0" marL="251459" rtl="0" algn="l">
              <a:lnSpc>
                <a:spcPct val="90000"/>
              </a:lnSpc>
              <a:spcBef>
                <a:spcPts val="0"/>
              </a:spcBef>
              <a:spcAft>
                <a:spcPts val="0"/>
              </a:spcAft>
              <a:buClr>
                <a:schemeClr val="dk1"/>
              </a:buClr>
              <a:buSzPts val="3080"/>
              <a:buNone/>
            </a:pPr>
            <a:r>
              <a:t/>
            </a:r>
            <a:endParaRPr/>
          </a:p>
        </p:txBody>
      </p:sp>
      <p:pic>
        <p:nvPicPr>
          <p:cNvPr id="545" name="Google Shape;545;p57"/>
          <p:cNvPicPr preferRelativeResize="0"/>
          <p:nvPr/>
        </p:nvPicPr>
        <p:blipFill rotWithShape="1">
          <a:blip r:embed="rId3">
            <a:alphaModFix/>
          </a:blip>
          <a:srcRect b="0" l="0" r="0" t="0"/>
          <a:stretch/>
        </p:blipFill>
        <p:spPr>
          <a:xfrm>
            <a:off x="335280" y="1203960"/>
            <a:ext cx="4023360" cy="3268980"/>
          </a:xfrm>
          <a:prstGeom prst="rect">
            <a:avLst/>
          </a:prstGeom>
          <a:noFill/>
          <a:ln cap="flat" cmpd="sng" w="9525">
            <a:solidFill>
              <a:srgbClr val="F9F303"/>
            </a:solidFill>
            <a:prstDash val="solid"/>
            <a:miter lim="800000"/>
            <a:headEnd len="sm" w="sm" type="none"/>
            <a:tailEnd len="sm" w="sm" type="none"/>
          </a:ln>
        </p:spPr>
      </p:pic>
      <p:pic>
        <p:nvPicPr>
          <p:cNvPr id="546" name="Google Shape;546;p57"/>
          <p:cNvPicPr preferRelativeResize="0"/>
          <p:nvPr/>
        </p:nvPicPr>
        <p:blipFill rotWithShape="1">
          <a:blip r:embed="rId4">
            <a:alphaModFix/>
          </a:blip>
          <a:srcRect b="0" l="0" r="0" t="0"/>
          <a:stretch/>
        </p:blipFill>
        <p:spPr>
          <a:xfrm>
            <a:off x="3017520" y="3634740"/>
            <a:ext cx="6820853" cy="3632200"/>
          </a:xfrm>
          <a:prstGeom prst="rect">
            <a:avLst/>
          </a:prstGeom>
          <a:noFill/>
          <a:ln cap="flat" cmpd="sng" w="9525">
            <a:solidFill>
              <a:srgbClr val="F9F303"/>
            </a:solidFill>
            <a:prstDash val="solid"/>
            <a:miter lim="800000"/>
            <a:headEnd len="sm" w="sm" type="none"/>
            <a:tailEnd len="sm" w="sm" type="none"/>
          </a:ln>
        </p:spPr>
      </p:pic>
      <p:sp>
        <p:nvSpPr>
          <p:cNvPr id="547" name="Google Shape;547;p57"/>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500"/>
                                        <p:tgtEl>
                                          <p:spTgt spid="546"/>
                                        </p:tgtEl>
                                        <p:attrNameLst>
                                          <p:attrName>ppt_w</p:attrName>
                                        </p:attrNameLst>
                                      </p:cBhvr>
                                      <p:tavLst>
                                        <p:tav fmla="" tm="0">
                                          <p:val>
                                            <p:strVal val="0"/>
                                          </p:val>
                                        </p:tav>
                                        <p:tav fmla="" tm="100000">
                                          <p:val>
                                            <p:strVal val="#ppt_w"/>
                                          </p:val>
                                        </p:tav>
                                      </p:tavLst>
                                    </p:anim>
                                    <p:anim calcmode="lin" valueType="num">
                                      <p:cBhvr additive="base">
                                        <p:cTn dur="500"/>
                                        <p:tgtEl>
                                          <p:spTgt spid="54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58"/>
          <p:cNvSpPr txBox="1"/>
          <p:nvPr/>
        </p:nvSpPr>
        <p:spPr>
          <a:xfrm>
            <a:off x="2362200" y="213377"/>
            <a:ext cx="8172449" cy="670312"/>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4840"/>
              <a:buFont typeface="Times New Roman"/>
              <a:buNone/>
            </a:pPr>
            <a:r>
              <a:rPr b="0" i="0" lang="en-US" sz="4840">
                <a:solidFill>
                  <a:schemeClr val="dk1"/>
                </a:solidFill>
                <a:latin typeface="Times New Roman"/>
                <a:ea typeface="Times New Roman"/>
                <a:cs typeface="Times New Roman"/>
                <a:sym typeface="Times New Roman"/>
              </a:rPr>
              <a:t>Nội Dung Bài Học</a:t>
            </a:r>
            <a:endParaRPr/>
          </a:p>
        </p:txBody>
      </p:sp>
      <p:sp>
        <p:nvSpPr>
          <p:cNvPr id="554" name="Google Shape;554;p58"/>
          <p:cNvSpPr txBox="1"/>
          <p:nvPr/>
        </p:nvSpPr>
        <p:spPr>
          <a:xfrm>
            <a:off x="860612" y="2155019"/>
            <a:ext cx="7467600" cy="25545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4B081"/>
              </a:buClr>
              <a:buSzPts val="3200"/>
              <a:buFont typeface="Noto Sans Symbols"/>
              <a:buChar char="⮚"/>
            </a:pPr>
            <a:r>
              <a:rPr lang="en-US" sz="3200">
                <a:solidFill>
                  <a:srgbClr val="F4B081"/>
                </a:solidFill>
                <a:latin typeface="Arial"/>
                <a:ea typeface="Arial"/>
                <a:cs typeface="Arial"/>
                <a:sym typeface="Arial"/>
              </a:rPr>
              <a:t>Khái niệm mảng</a:t>
            </a:r>
            <a:endParaRPr sz="3200">
              <a:solidFill>
                <a:srgbClr val="F4B081"/>
              </a:solidFill>
              <a:latin typeface="Arial"/>
              <a:ea typeface="Arial"/>
              <a:cs typeface="Arial"/>
              <a:sym typeface="Arial"/>
            </a:endParaRPr>
          </a:p>
          <a:p>
            <a:pPr indent="-254000" lvl="0" marL="457200" marR="0" rtl="0" algn="l">
              <a:spcBef>
                <a:spcPts val="0"/>
              </a:spcBef>
              <a:spcAft>
                <a:spcPts val="0"/>
              </a:spcAft>
              <a:buClr>
                <a:schemeClr val="dk1"/>
              </a:buClr>
              <a:buSzPts val="3200"/>
              <a:buFont typeface="Noto Sans Symbols"/>
              <a:buNone/>
            </a:pPr>
            <a:r>
              <a:t/>
            </a:r>
            <a:endParaRPr sz="3200">
              <a:solidFill>
                <a:schemeClr val="dk1"/>
              </a:solidFill>
              <a:latin typeface="Arial"/>
              <a:ea typeface="Arial"/>
              <a:cs typeface="Arial"/>
              <a:sym typeface="Arial"/>
            </a:endParaRPr>
          </a:p>
          <a:p>
            <a:pPr indent="-457200" lvl="0" marL="457200" marR="0" rtl="0" algn="l">
              <a:spcBef>
                <a:spcPts val="0"/>
              </a:spcBef>
              <a:spcAft>
                <a:spcPts val="0"/>
              </a:spcAft>
              <a:buClr>
                <a:srgbClr val="F4B081"/>
              </a:buClr>
              <a:buSzPts val="3200"/>
              <a:buFont typeface="Noto Sans Symbols"/>
              <a:buChar char="⮚"/>
            </a:pPr>
            <a:r>
              <a:rPr lang="en-US" sz="3200">
                <a:solidFill>
                  <a:srgbClr val="F4B081"/>
                </a:solidFill>
                <a:latin typeface="Arial"/>
                <a:ea typeface="Arial"/>
                <a:cs typeface="Arial"/>
                <a:sym typeface="Arial"/>
              </a:rPr>
              <a:t>Các thao tác với mảng</a:t>
            </a:r>
            <a:endParaRPr sz="3200">
              <a:solidFill>
                <a:srgbClr val="F4B081"/>
              </a:solidFill>
              <a:latin typeface="Arial"/>
              <a:ea typeface="Arial"/>
              <a:cs typeface="Arial"/>
              <a:sym typeface="Arial"/>
            </a:endParaRPr>
          </a:p>
          <a:p>
            <a:pPr indent="-254000" lvl="0" marL="457200" marR="0" rtl="0" algn="l">
              <a:spcBef>
                <a:spcPts val="0"/>
              </a:spcBef>
              <a:spcAft>
                <a:spcPts val="0"/>
              </a:spcAft>
              <a:buClr>
                <a:schemeClr val="dk1"/>
              </a:buClr>
              <a:buSzPts val="3200"/>
              <a:buFont typeface="Noto Sans Symbols"/>
              <a:buNone/>
            </a:pPr>
            <a:r>
              <a:t/>
            </a:r>
            <a:endParaRPr sz="32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Noto Sans Symbols"/>
              <a:buChar char="⮚"/>
            </a:pPr>
            <a:r>
              <a:rPr lang="en-US" sz="3200">
                <a:solidFill>
                  <a:schemeClr val="dk1"/>
                </a:solidFill>
                <a:latin typeface="Arial"/>
                <a:ea typeface="Arial"/>
                <a:cs typeface="Arial"/>
                <a:sym typeface="Arial"/>
              </a:rPr>
              <a:t>Mảng nhiều chiều</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59"/>
          <p:cNvSpPr txBox="1"/>
          <p:nvPr>
            <p:ph type="title"/>
          </p:nvPr>
        </p:nvSpPr>
        <p:spPr>
          <a:xfrm>
            <a:off x="1981200" y="81121"/>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Mảng nhiều chiều</a:t>
            </a:r>
            <a:endParaRPr/>
          </a:p>
        </p:txBody>
      </p:sp>
      <p:sp>
        <p:nvSpPr>
          <p:cNvPr id="562" name="Google Shape;562;p59"/>
          <p:cNvSpPr/>
          <p:nvPr/>
        </p:nvSpPr>
        <p:spPr>
          <a:xfrm>
            <a:off x="335280" y="1120140"/>
            <a:ext cx="9471660" cy="1508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3520"/>
              <a:buFont typeface="Arial"/>
              <a:buChar char="•"/>
            </a:pPr>
            <a:r>
              <a:rPr lang="en-US" sz="3520">
                <a:solidFill>
                  <a:srgbClr val="220076"/>
                </a:solidFill>
                <a:latin typeface="Arial"/>
                <a:ea typeface="Arial"/>
                <a:cs typeface="Arial"/>
                <a:sym typeface="Arial"/>
              </a:rPr>
              <a:t>Mỗi phần tử của mảng có thể là 1 mảng</a:t>
            </a:r>
            <a:r>
              <a:rPr lang="en-US" sz="3959">
                <a:solidFill>
                  <a:srgbClr val="220076"/>
                </a:solidFill>
                <a:latin typeface="Arial"/>
                <a:ea typeface="Arial"/>
                <a:cs typeface="Arial"/>
                <a:sym typeface="Arial"/>
              </a:rPr>
              <a:t> </a:t>
            </a:r>
            <a:endParaRPr/>
          </a:p>
          <a:p>
            <a:pPr indent="-342900" lvl="0" marL="342900" marR="0" rtl="0" algn="l">
              <a:spcBef>
                <a:spcPts val="792"/>
              </a:spcBef>
              <a:spcAft>
                <a:spcPts val="0"/>
              </a:spcAft>
              <a:buClr>
                <a:srgbClr val="220076"/>
              </a:buClr>
              <a:buSzPts val="3959"/>
              <a:buFont typeface="Arial"/>
              <a:buChar char="•"/>
            </a:pPr>
            <a:r>
              <a:rPr lang="en-US" sz="3959">
                <a:solidFill>
                  <a:srgbClr val="220076"/>
                </a:solidFill>
                <a:latin typeface="Arial"/>
                <a:ea typeface="Arial"/>
                <a:cs typeface="Arial"/>
                <a:sym typeface="Arial"/>
              </a:rPr>
              <a:t>Cú pháp</a:t>
            </a:r>
            <a:endParaRPr sz="3959">
              <a:solidFill>
                <a:srgbClr val="220076"/>
              </a:solidFill>
              <a:latin typeface="Arial"/>
              <a:ea typeface="Arial"/>
              <a:cs typeface="Arial"/>
              <a:sym typeface="Arial"/>
            </a:endParaRPr>
          </a:p>
        </p:txBody>
      </p:sp>
      <p:sp>
        <p:nvSpPr>
          <p:cNvPr id="563" name="Google Shape;563;p59"/>
          <p:cNvSpPr/>
          <p:nvPr/>
        </p:nvSpPr>
        <p:spPr>
          <a:xfrm>
            <a:off x="450028" y="3582655"/>
            <a:ext cx="9387840" cy="352044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ED7D31"/>
              </a:buClr>
              <a:buSzPts val="2640"/>
              <a:buFont typeface="Arial"/>
              <a:buChar char="•"/>
            </a:pPr>
            <a:r>
              <a:rPr lang="en-US" sz="2640">
                <a:solidFill>
                  <a:srgbClr val="ED7D31"/>
                </a:solidFill>
                <a:latin typeface="Arial"/>
                <a:ea typeface="Arial"/>
                <a:cs typeface="Arial"/>
                <a:sym typeface="Arial"/>
              </a:rPr>
              <a:t>Kiểu</a:t>
            </a:r>
            <a:r>
              <a:rPr lang="en-US" sz="2640">
                <a:solidFill>
                  <a:srgbClr val="220076"/>
                </a:solidFill>
                <a:latin typeface="Arial"/>
                <a:ea typeface="Arial"/>
                <a:cs typeface="Arial"/>
                <a:sym typeface="Arial"/>
              </a:rPr>
              <a:t>: Kiểu của mỗi phần tử trong mảng</a:t>
            </a:r>
            <a:endParaRPr sz="2640">
              <a:solidFill>
                <a:srgbClr val="220076"/>
              </a:solidFill>
              <a:latin typeface="Arial"/>
              <a:ea typeface="Arial"/>
              <a:cs typeface="Arial"/>
              <a:sym typeface="Arial"/>
            </a:endParaRPr>
          </a:p>
          <a:p>
            <a:pPr indent="-342900" lvl="0" marL="342900" marR="0" rtl="0" algn="l">
              <a:spcBef>
                <a:spcPts val="528"/>
              </a:spcBef>
              <a:spcAft>
                <a:spcPts val="0"/>
              </a:spcAft>
              <a:buClr>
                <a:srgbClr val="ED7D31"/>
              </a:buClr>
              <a:buSzPts val="2640"/>
              <a:buFont typeface="Arial"/>
              <a:buChar char="•"/>
            </a:pPr>
            <a:r>
              <a:rPr lang="en-US" sz="2640">
                <a:solidFill>
                  <a:srgbClr val="ED7D31"/>
                </a:solidFill>
                <a:latin typeface="Arial"/>
                <a:ea typeface="Arial"/>
                <a:cs typeface="Arial"/>
                <a:sym typeface="Arial"/>
              </a:rPr>
              <a:t>Chiều_1</a:t>
            </a:r>
            <a:r>
              <a:rPr lang="en-US" sz="2640">
                <a:solidFill>
                  <a:srgbClr val="220076"/>
                </a:solidFill>
                <a:latin typeface="Arial"/>
                <a:ea typeface="Arial"/>
                <a:cs typeface="Arial"/>
                <a:sym typeface="Arial"/>
              </a:rPr>
              <a:t>, </a:t>
            </a:r>
            <a:r>
              <a:rPr lang="en-US" sz="2640">
                <a:solidFill>
                  <a:srgbClr val="ED7D31"/>
                </a:solidFill>
                <a:latin typeface="Arial"/>
                <a:ea typeface="Arial"/>
                <a:cs typeface="Arial"/>
                <a:sym typeface="Arial"/>
              </a:rPr>
              <a:t>Chiều_2</a:t>
            </a:r>
            <a:r>
              <a:rPr lang="en-US" sz="2640">
                <a:solidFill>
                  <a:srgbClr val="220076"/>
                </a:solidFill>
                <a:latin typeface="Arial"/>
                <a:ea typeface="Arial"/>
                <a:cs typeface="Arial"/>
                <a:sym typeface="Arial"/>
              </a:rPr>
              <a:t>,…</a:t>
            </a:r>
            <a:r>
              <a:rPr lang="en-US" sz="2640">
                <a:solidFill>
                  <a:srgbClr val="ED7D31"/>
                </a:solidFill>
                <a:latin typeface="Arial"/>
                <a:ea typeface="Arial"/>
                <a:cs typeface="Arial"/>
                <a:sym typeface="Arial"/>
              </a:rPr>
              <a:t>Chiều_N</a:t>
            </a:r>
            <a:r>
              <a:rPr lang="en-US" sz="2640">
                <a:solidFill>
                  <a:srgbClr val="220076"/>
                </a:solidFill>
                <a:latin typeface="Arial"/>
                <a:ea typeface="Arial"/>
                <a:cs typeface="Arial"/>
                <a:sym typeface="Arial"/>
              </a:rPr>
              <a:t>: Các hằng số nguyên, cho biết kích thước (</a:t>
            </a:r>
            <a:r>
              <a:rPr i="1" lang="en-US" sz="2640">
                <a:solidFill>
                  <a:srgbClr val="220076"/>
                </a:solidFill>
                <a:latin typeface="Arial"/>
                <a:ea typeface="Arial"/>
                <a:cs typeface="Arial"/>
                <a:sym typeface="Arial"/>
              </a:rPr>
              <a:t>số phần tử</a:t>
            </a:r>
            <a:r>
              <a:rPr lang="en-US" sz="2640">
                <a:solidFill>
                  <a:srgbClr val="220076"/>
                </a:solidFill>
                <a:latin typeface="Arial"/>
                <a:ea typeface="Arial"/>
                <a:cs typeface="Arial"/>
                <a:sym typeface="Arial"/>
              </a:rPr>
              <a:t>) của mỗi chiều</a:t>
            </a:r>
            <a:endParaRPr sz="2640">
              <a:solidFill>
                <a:srgbClr val="220076"/>
              </a:solidFill>
              <a:latin typeface="Arial"/>
              <a:ea typeface="Arial"/>
              <a:cs typeface="Arial"/>
              <a:sym typeface="Arial"/>
            </a:endParaRPr>
          </a:p>
          <a:p>
            <a:pPr indent="-342900" lvl="0" marL="342900" marR="0" rtl="0" algn="l">
              <a:spcBef>
                <a:spcPts val="528"/>
              </a:spcBef>
              <a:spcAft>
                <a:spcPts val="0"/>
              </a:spcAft>
              <a:buClr>
                <a:srgbClr val="220076"/>
              </a:buClr>
              <a:buSzPts val="2640"/>
              <a:buFont typeface="Arial"/>
              <a:buChar char="•"/>
            </a:pPr>
            <a:r>
              <a:rPr lang="en-US" sz="2640">
                <a:solidFill>
                  <a:srgbClr val="220076"/>
                </a:solidFill>
                <a:latin typeface="Arial"/>
                <a:ea typeface="Arial"/>
                <a:cs typeface="Arial"/>
                <a:sym typeface="Arial"/>
              </a:rPr>
              <a:t>Mảng gồm: </a:t>
            </a:r>
            <a:r>
              <a:rPr lang="en-US" sz="2640">
                <a:solidFill>
                  <a:srgbClr val="ED7D31"/>
                </a:solidFill>
                <a:latin typeface="Arial"/>
                <a:ea typeface="Arial"/>
                <a:cs typeface="Arial"/>
                <a:sym typeface="Arial"/>
              </a:rPr>
              <a:t>Chiều_1</a:t>
            </a:r>
            <a:r>
              <a:rPr lang="en-US" sz="2640">
                <a:solidFill>
                  <a:srgbClr val="220076"/>
                </a:solidFill>
                <a:latin typeface="Arial"/>
                <a:ea typeface="Arial"/>
                <a:cs typeface="Arial"/>
                <a:sym typeface="Arial"/>
              </a:rPr>
              <a:t> x </a:t>
            </a:r>
            <a:r>
              <a:rPr lang="en-US" sz="2640">
                <a:solidFill>
                  <a:srgbClr val="ED7D31"/>
                </a:solidFill>
                <a:latin typeface="Arial"/>
                <a:ea typeface="Arial"/>
                <a:cs typeface="Arial"/>
                <a:sym typeface="Arial"/>
              </a:rPr>
              <a:t>Chiều_2</a:t>
            </a:r>
            <a:r>
              <a:rPr lang="en-US" sz="2640">
                <a:solidFill>
                  <a:srgbClr val="220076"/>
                </a:solidFill>
                <a:latin typeface="Arial"/>
                <a:ea typeface="Arial"/>
                <a:cs typeface="Arial"/>
                <a:sym typeface="Arial"/>
              </a:rPr>
              <a:t> x...x </a:t>
            </a:r>
            <a:r>
              <a:rPr lang="en-US" sz="2640">
                <a:solidFill>
                  <a:srgbClr val="ED7D31"/>
                </a:solidFill>
                <a:latin typeface="Arial"/>
                <a:ea typeface="Arial"/>
                <a:cs typeface="Arial"/>
                <a:sym typeface="Arial"/>
              </a:rPr>
              <a:t>Chiều_N</a:t>
            </a:r>
            <a:r>
              <a:rPr lang="en-US" sz="2640">
                <a:solidFill>
                  <a:srgbClr val="220076"/>
                </a:solidFill>
                <a:latin typeface="Arial"/>
                <a:ea typeface="Arial"/>
                <a:cs typeface="Arial"/>
                <a:sym typeface="Arial"/>
              </a:rPr>
              <a:t> phần tử được lưu trữ trong vùng nhớ liên tục. Các phần tử thuộc kiểu </a:t>
            </a:r>
            <a:r>
              <a:rPr lang="en-US" sz="2640">
                <a:solidFill>
                  <a:srgbClr val="ED7D31"/>
                </a:solidFill>
                <a:latin typeface="Arial"/>
                <a:ea typeface="Arial"/>
                <a:cs typeface="Arial"/>
                <a:sym typeface="Arial"/>
              </a:rPr>
              <a:t>Kiểu</a:t>
            </a:r>
            <a:endParaRPr sz="2640">
              <a:solidFill>
                <a:srgbClr val="ED7D31"/>
              </a:solidFill>
              <a:latin typeface="Arial"/>
              <a:ea typeface="Arial"/>
              <a:cs typeface="Arial"/>
              <a:sym typeface="Arial"/>
            </a:endParaRPr>
          </a:p>
        </p:txBody>
      </p:sp>
      <p:sp>
        <p:nvSpPr>
          <p:cNvPr id="564" name="Google Shape;564;p59"/>
          <p:cNvSpPr txBox="1"/>
          <p:nvPr/>
        </p:nvSpPr>
        <p:spPr>
          <a:xfrm>
            <a:off x="586740" y="2570729"/>
            <a:ext cx="8884920" cy="846386"/>
          </a:xfrm>
          <a:prstGeom prst="rect">
            <a:avLst/>
          </a:prstGeom>
          <a:noFill/>
          <a:ln cap="flat" cmpd="sng" w="9525">
            <a:solidFill>
              <a:srgbClr val="996600"/>
            </a:solidFill>
            <a:prstDash val="solid"/>
            <a:miter lim="800000"/>
            <a:headEnd len="sm" w="sm" type="none"/>
            <a:tailEnd len="sm" w="sm" type="none"/>
          </a:ln>
        </p:spPr>
        <p:txBody>
          <a:bodyPr anchorCtr="0" anchor="t" bIns="150875" lIns="91425" spcFirstLastPara="1" rIns="91425" wrap="square" tIns="150875">
            <a:spAutoFit/>
          </a:bodyPr>
          <a:lstStyle/>
          <a:p>
            <a:pPr indent="0" lvl="0" marL="0" marR="0" rtl="0" algn="ctr">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Kiểu Tên[Chiều_1] [Chiều_2]… [Chiều_N];</a:t>
            </a:r>
            <a:endParaRPr/>
          </a:p>
        </p:txBody>
      </p:sp>
      <p:sp>
        <p:nvSpPr>
          <p:cNvPr id="565" name="Google Shape;565;p59"/>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Effect filter="fade" transition="in">
                                      <p:cBhvr>
                                        <p:cTn dur="400"/>
                                        <p:tgtEl>
                                          <p:spTgt spid="5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Effect filter="fade" transition="in">
                                      <p:cBhvr>
                                        <p:cTn dur="400"/>
                                        <p:tgtEl>
                                          <p:spTgt spid="5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4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400"/>
                                        <p:tgtEl>
                                          <p:spTgt spid="5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Effect filter="fade" transition="in">
                                      <p:cBhvr>
                                        <p:cTn dur="400"/>
                                        <p:tgtEl>
                                          <p:spTgt spid="5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9" name="Shape 569"/>
        <p:cNvGrpSpPr/>
        <p:nvPr/>
      </p:nvGrpSpPr>
      <p:grpSpPr>
        <a:xfrm>
          <a:off x="0" y="0"/>
          <a:ext cx="0" cy="0"/>
          <a:chOff x="0" y="0"/>
          <a:chExt cx="0" cy="0"/>
        </a:xfrm>
      </p:grpSpPr>
      <p:sp>
        <p:nvSpPr>
          <p:cNvPr id="570" name="Google Shape;570;p60"/>
          <p:cNvSpPr txBox="1"/>
          <p:nvPr/>
        </p:nvSpPr>
        <p:spPr>
          <a:xfrm>
            <a:off x="457200" y="1874926"/>
            <a:ext cx="8839200" cy="574516"/>
          </a:xfrm>
          <a:prstGeom prst="rect">
            <a:avLst/>
          </a:prstGeom>
          <a:noFill/>
          <a:ln>
            <a:noFill/>
          </a:ln>
        </p:spPr>
        <p:txBody>
          <a:bodyPr anchorCtr="0" anchor="t" bIns="0" lIns="0" spcFirstLastPara="1" rIns="0" wrap="square" tIns="142225">
            <a:spAutoFit/>
          </a:bodyPr>
          <a:lstStyle/>
          <a:p>
            <a:pPr indent="-342900" lvl="0" marL="3556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Mảng 2 chiều là mảng của mảng</a:t>
            </a:r>
            <a:endParaRPr sz="2800">
              <a:solidFill>
                <a:schemeClr val="dk1"/>
              </a:solidFill>
              <a:latin typeface="Arial"/>
              <a:ea typeface="Arial"/>
              <a:cs typeface="Arial"/>
              <a:sym typeface="Arial"/>
            </a:endParaRPr>
          </a:p>
        </p:txBody>
      </p:sp>
      <p:sp>
        <p:nvSpPr>
          <p:cNvPr id="571" name="Google Shape;571;p60"/>
          <p:cNvSpPr txBox="1"/>
          <p:nvPr/>
        </p:nvSpPr>
        <p:spPr>
          <a:xfrm>
            <a:off x="2133600" y="3230880"/>
            <a:ext cx="4953000" cy="1492716"/>
          </a:xfrm>
          <a:prstGeom prst="rect">
            <a:avLst/>
          </a:prstGeom>
          <a:solidFill>
            <a:srgbClr val="FBDF52"/>
          </a:solidFill>
          <a:ln>
            <a:noFill/>
          </a:ln>
        </p:spPr>
        <p:txBody>
          <a:bodyPr anchorCtr="0" anchor="t" bIns="0" lIns="0" spcFirstLastPara="1" rIns="0" wrap="square" tIns="15225">
            <a:spAutoFit/>
          </a:bodyPr>
          <a:lstStyle/>
          <a:p>
            <a:pPr indent="0" lvl="0" marL="90805"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int A[5][3];</a:t>
            </a:r>
            <a:endParaRPr sz="2400">
              <a:solidFill>
                <a:schemeClr val="dk1"/>
              </a:solidFill>
              <a:latin typeface="Courier New"/>
              <a:ea typeface="Courier New"/>
              <a:cs typeface="Courier New"/>
              <a:sym typeface="Courier New"/>
            </a:endParaRPr>
          </a:p>
          <a:p>
            <a:pPr indent="-457200" lvl="0" marL="548005" marR="54102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for (i=0; i&lt;=5; i++)  for (j=0; j&lt;=3; j++)</a:t>
            </a:r>
            <a:endParaRPr sz="2400">
              <a:solidFill>
                <a:schemeClr val="dk1"/>
              </a:solidFill>
              <a:latin typeface="Courier New"/>
              <a:ea typeface="Courier New"/>
              <a:cs typeface="Courier New"/>
              <a:sym typeface="Courier New"/>
            </a:endParaRPr>
          </a:p>
          <a:p>
            <a:pPr indent="0" lvl="0" marL="1005205" marR="0" rtl="0" algn="l">
              <a:lnSpc>
                <a:spcPct val="100000"/>
              </a:lnSpc>
              <a:spcBef>
                <a:spcPts val="0"/>
              </a:spcBef>
              <a:spcAft>
                <a:spcPts val="0"/>
              </a:spcAft>
              <a:buNone/>
            </a:pPr>
            <a:r>
              <a:rPr b="1" lang="en-US" sz="2400">
                <a:solidFill>
                  <a:schemeClr val="dk1"/>
                </a:solidFill>
                <a:latin typeface="Courier New"/>
                <a:ea typeface="Courier New"/>
                <a:cs typeface="Courier New"/>
                <a:sym typeface="Courier New"/>
              </a:rPr>
              <a:t>A[i][j] = 10;</a:t>
            </a:r>
            <a:endParaRPr sz="2400">
              <a:solidFill>
                <a:schemeClr val="dk1"/>
              </a:solidFill>
              <a:latin typeface="Courier New"/>
              <a:ea typeface="Courier New"/>
              <a:cs typeface="Courier New"/>
              <a:sym typeface="Courier New"/>
            </a:endParaRPr>
          </a:p>
        </p:txBody>
      </p:sp>
      <p:sp>
        <p:nvSpPr>
          <p:cNvPr id="572" name="Google Shape;572;p60"/>
          <p:cNvSpPr txBox="1"/>
          <p:nvPr/>
        </p:nvSpPr>
        <p:spPr>
          <a:xfrm>
            <a:off x="838200" y="3230880"/>
            <a:ext cx="835661"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2400" u="sng">
                <a:solidFill>
                  <a:schemeClr val="dk1"/>
                </a:solidFill>
                <a:latin typeface="Arial"/>
                <a:ea typeface="Arial"/>
                <a:cs typeface="Arial"/>
                <a:sym typeface="Arial"/>
              </a:rPr>
              <a:t>Ví dụ:</a:t>
            </a:r>
            <a:endParaRPr sz="2400">
              <a:solidFill>
                <a:schemeClr val="dk1"/>
              </a:solidFill>
              <a:latin typeface="Arial"/>
              <a:ea typeface="Arial"/>
              <a:cs typeface="Arial"/>
              <a:sym typeface="Arial"/>
            </a:endParaRPr>
          </a:p>
        </p:txBody>
      </p:sp>
      <p:sp>
        <p:nvSpPr>
          <p:cNvPr id="573" name="Google Shape;573;p6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60"/>
          <p:cNvSpPr txBox="1"/>
          <p:nvPr>
            <p:ph type="title"/>
          </p:nvPr>
        </p:nvSpPr>
        <p:spPr>
          <a:xfrm>
            <a:off x="2895600" y="133295"/>
            <a:ext cx="5715000"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Ví dụ mảng</a:t>
            </a:r>
            <a:r>
              <a:rPr lang="en-US" sz="4840">
                <a:solidFill>
                  <a:schemeClr val="dk1"/>
                </a:solidFill>
                <a:latin typeface="Times New Roman"/>
                <a:ea typeface="Times New Roman"/>
                <a:cs typeface="Times New Roman"/>
                <a:sym typeface="Times New Roman"/>
              </a:rPr>
              <a:t> </a:t>
            </a:r>
            <a:r>
              <a:rPr lang="en-US"/>
              <a:t>hai chiều</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1"/>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61"/>
          <p:cNvSpPr txBox="1"/>
          <p:nvPr>
            <p:ph type="title"/>
          </p:nvPr>
        </p:nvSpPr>
        <p:spPr>
          <a:xfrm>
            <a:off x="2011680" y="-215746"/>
            <a:ext cx="8675370"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Mảng nhiều chiều</a:t>
            </a:r>
            <a:endParaRPr/>
          </a:p>
        </p:txBody>
      </p:sp>
      <p:graphicFrame>
        <p:nvGraphicFramePr>
          <p:cNvPr id="582" name="Google Shape;582;p61"/>
          <p:cNvGraphicFramePr/>
          <p:nvPr/>
        </p:nvGraphicFramePr>
        <p:xfrm>
          <a:off x="2270464" y="2797761"/>
          <a:ext cx="3000000" cy="3000000"/>
        </p:xfrm>
        <a:graphic>
          <a:graphicData uri="http://schemas.openxmlformats.org/drawingml/2006/table">
            <a:tbl>
              <a:tblPr>
                <a:noFill/>
                <a:tableStyleId>{5878C095-B32E-43EE-868A-FA213DE9EC5D}</a:tableStyleId>
              </a:tblPr>
              <a:tblGrid>
                <a:gridCol w="1424950"/>
                <a:gridCol w="1424950"/>
                <a:gridCol w="1424950"/>
                <a:gridCol w="1424950"/>
              </a:tblGrid>
              <a:tr h="782325">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82325">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82325">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3100"/>
                        <a:buFont typeface="Calibri"/>
                        <a:buNone/>
                      </a:pPr>
                      <a:r>
                        <a:t/>
                      </a:r>
                      <a:endParaRPr b="0" i="0" sz="31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583" name="Google Shape;583;p61"/>
          <p:cNvSpPr/>
          <p:nvPr/>
        </p:nvSpPr>
        <p:spPr>
          <a:xfrm>
            <a:off x="419100" y="1287780"/>
            <a:ext cx="9304020" cy="75438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000099"/>
              </a:buClr>
              <a:buSzPts val="3520"/>
              <a:buFont typeface="Arial"/>
              <a:buNone/>
            </a:pPr>
            <a:r>
              <a:rPr b="0" i="0" lang="en-US" sz="3520" u="none" cap="none" strike="noStrike">
                <a:solidFill>
                  <a:srgbClr val="000099"/>
                </a:solidFill>
                <a:latin typeface="Arial"/>
                <a:ea typeface="Arial"/>
                <a:cs typeface="Arial"/>
                <a:sym typeface="Arial"/>
              </a:rPr>
              <a:t>int</a:t>
            </a:r>
            <a:r>
              <a:rPr b="0" i="0" lang="en-US" sz="3520" u="none" cap="none" strike="noStrike">
                <a:solidFill>
                  <a:srgbClr val="757201"/>
                </a:solidFill>
                <a:latin typeface="Arial"/>
                <a:ea typeface="Arial"/>
                <a:cs typeface="Arial"/>
                <a:sym typeface="Arial"/>
              </a:rPr>
              <a:t> </a:t>
            </a:r>
            <a:r>
              <a:rPr b="0" i="0" lang="en-US" sz="3520" u="none" cap="none" strike="noStrike">
                <a:solidFill>
                  <a:srgbClr val="ED7D31"/>
                </a:solidFill>
                <a:latin typeface="Arial"/>
                <a:ea typeface="Arial"/>
                <a:cs typeface="Arial"/>
                <a:sym typeface="Arial"/>
              </a:rPr>
              <a:t>t[3][4] </a:t>
            </a:r>
            <a:r>
              <a:rPr b="0" i="0" lang="en-US" sz="3520" u="none" cap="none" strike="noStrike">
                <a:solidFill>
                  <a:srgbClr val="0033CC"/>
                </a:solidFill>
                <a:latin typeface="Arial"/>
                <a:ea typeface="Arial"/>
                <a:cs typeface="Arial"/>
                <a:sym typeface="Arial"/>
              </a:rPr>
              <a:t>; 	</a:t>
            </a:r>
            <a:endParaRPr/>
          </a:p>
        </p:txBody>
      </p:sp>
      <p:sp>
        <p:nvSpPr>
          <p:cNvPr id="584" name="Google Shape;584;p61"/>
          <p:cNvSpPr/>
          <p:nvPr/>
        </p:nvSpPr>
        <p:spPr>
          <a:xfrm>
            <a:off x="419100" y="5394960"/>
            <a:ext cx="9304020" cy="75438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0033CC"/>
              </a:buClr>
              <a:buSzPts val="3520"/>
              <a:buFont typeface="Arial"/>
              <a:buNone/>
            </a:pPr>
            <a:r>
              <a:t/>
            </a:r>
            <a:endParaRPr b="0" i="0" sz="3520" u="none" cap="none" strike="noStrike">
              <a:solidFill>
                <a:srgbClr val="0033CC"/>
              </a:solidFill>
              <a:latin typeface="Arial"/>
              <a:ea typeface="Arial"/>
              <a:cs typeface="Arial"/>
              <a:sym typeface="Arial"/>
            </a:endParaRPr>
          </a:p>
        </p:txBody>
      </p:sp>
      <p:grpSp>
        <p:nvGrpSpPr>
          <p:cNvPr id="585" name="Google Shape;585;p61"/>
          <p:cNvGrpSpPr/>
          <p:nvPr/>
        </p:nvGrpSpPr>
        <p:grpSpPr>
          <a:xfrm>
            <a:off x="335280" y="3299460"/>
            <a:ext cx="8046720" cy="1257300"/>
            <a:chOff x="240" y="1392"/>
            <a:chExt cx="4608" cy="720"/>
          </a:xfrm>
        </p:grpSpPr>
        <p:sp>
          <p:nvSpPr>
            <p:cNvPr id="586" name="Google Shape;586;p61"/>
            <p:cNvSpPr/>
            <p:nvPr/>
          </p:nvSpPr>
          <p:spPr>
            <a:xfrm>
              <a:off x="1008" y="1392"/>
              <a:ext cx="3840" cy="720"/>
            </a:xfrm>
            <a:prstGeom prst="ellipse">
              <a:avLst/>
            </a:prstGeom>
            <a:noFill/>
            <a:ln cap="flat" cmpd="sng" w="28575">
              <a:solidFill>
                <a:srgbClr val="75720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sp>
          <p:nvSpPr>
            <p:cNvPr id="587" name="Google Shape;587;p61"/>
            <p:cNvSpPr txBox="1"/>
            <p:nvPr/>
          </p:nvSpPr>
          <p:spPr>
            <a:xfrm>
              <a:off x="240" y="1584"/>
              <a:ext cx="624" cy="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080"/>
                <a:buFont typeface="Arial"/>
                <a:buNone/>
              </a:pPr>
              <a:r>
                <a:rPr lang="en-US" sz="3080">
                  <a:solidFill>
                    <a:schemeClr val="accent2"/>
                  </a:solidFill>
                  <a:latin typeface="Arial"/>
                  <a:ea typeface="Arial"/>
                  <a:cs typeface="Arial"/>
                  <a:sym typeface="Arial"/>
                </a:rPr>
                <a:t>t[1]</a:t>
              </a:r>
              <a:endParaRPr/>
            </a:p>
          </p:txBody>
        </p:sp>
        <p:cxnSp>
          <p:nvCxnSpPr>
            <p:cNvPr id="588" name="Google Shape;588;p61"/>
            <p:cNvCxnSpPr/>
            <p:nvPr/>
          </p:nvCxnSpPr>
          <p:spPr>
            <a:xfrm>
              <a:off x="768" y="1776"/>
              <a:ext cx="384" cy="0"/>
            </a:xfrm>
            <a:prstGeom prst="straightConnector1">
              <a:avLst/>
            </a:prstGeom>
            <a:noFill/>
            <a:ln cap="flat" cmpd="sng" w="9525">
              <a:solidFill>
                <a:schemeClr val="dk1"/>
              </a:solidFill>
              <a:prstDash val="solid"/>
              <a:round/>
              <a:headEnd len="med" w="med" type="none"/>
              <a:tailEnd len="med" w="med" type="triangle"/>
            </a:ln>
          </p:spPr>
        </p:cxnSp>
      </p:grpSp>
      <p:grpSp>
        <p:nvGrpSpPr>
          <p:cNvPr id="589" name="Google Shape;589;p61"/>
          <p:cNvGrpSpPr/>
          <p:nvPr/>
        </p:nvGrpSpPr>
        <p:grpSpPr>
          <a:xfrm>
            <a:off x="335280" y="2461260"/>
            <a:ext cx="8046720" cy="1257300"/>
            <a:chOff x="240" y="1392"/>
            <a:chExt cx="4608" cy="720"/>
          </a:xfrm>
        </p:grpSpPr>
        <p:sp>
          <p:nvSpPr>
            <p:cNvPr id="590" name="Google Shape;590;p61"/>
            <p:cNvSpPr/>
            <p:nvPr/>
          </p:nvSpPr>
          <p:spPr>
            <a:xfrm>
              <a:off x="1008" y="1392"/>
              <a:ext cx="3840" cy="720"/>
            </a:xfrm>
            <a:prstGeom prst="ellipse">
              <a:avLst/>
            </a:prstGeom>
            <a:noFill/>
            <a:ln cap="flat" cmpd="sng" w="28575">
              <a:solidFill>
                <a:srgbClr val="75720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sp>
          <p:nvSpPr>
            <p:cNvPr id="591" name="Google Shape;591;p61"/>
            <p:cNvSpPr txBox="1"/>
            <p:nvPr/>
          </p:nvSpPr>
          <p:spPr>
            <a:xfrm>
              <a:off x="240" y="1584"/>
              <a:ext cx="624" cy="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080"/>
                <a:buFont typeface="Arial"/>
                <a:buNone/>
              </a:pPr>
              <a:r>
                <a:rPr lang="en-US" sz="3080">
                  <a:solidFill>
                    <a:schemeClr val="accent2"/>
                  </a:solidFill>
                  <a:latin typeface="Arial"/>
                  <a:ea typeface="Arial"/>
                  <a:cs typeface="Arial"/>
                  <a:sym typeface="Arial"/>
                </a:rPr>
                <a:t>t[0]</a:t>
              </a:r>
              <a:endParaRPr/>
            </a:p>
          </p:txBody>
        </p:sp>
        <p:cxnSp>
          <p:nvCxnSpPr>
            <p:cNvPr id="592" name="Google Shape;592;p61"/>
            <p:cNvCxnSpPr/>
            <p:nvPr/>
          </p:nvCxnSpPr>
          <p:spPr>
            <a:xfrm>
              <a:off x="768" y="1776"/>
              <a:ext cx="384" cy="0"/>
            </a:xfrm>
            <a:prstGeom prst="straightConnector1">
              <a:avLst/>
            </a:prstGeom>
            <a:noFill/>
            <a:ln cap="flat" cmpd="sng" w="9525">
              <a:solidFill>
                <a:schemeClr val="dk1"/>
              </a:solidFill>
              <a:prstDash val="solid"/>
              <a:round/>
              <a:headEnd len="med" w="med" type="none"/>
              <a:tailEnd len="med" w="med" type="triangle"/>
            </a:ln>
          </p:spPr>
        </p:cxnSp>
      </p:grpSp>
      <p:grpSp>
        <p:nvGrpSpPr>
          <p:cNvPr id="593" name="Google Shape;593;p61"/>
          <p:cNvGrpSpPr/>
          <p:nvPr/>
        </p:nvGrpSpPr>
        <p:grpSpPr>
          <a:xfrm>
            <a:off x="419100" y="4137660"/>
            <a:ext cx="8046720" cy="1257300"/>
            <a:chOff x="240" y="1392"/>
            <a:chExt cx="4608" cy="720"/>
          </a:xfrm>
        </p:grpSpPr>
        <p:sp>
          <p:nvSpPr>
            <p:cNvPr id="594" name="Google Shape;594;p61"/>
            <p:cNvSpPr/>
            <p:nvPr/>
          </p:nvSpPr>
          <p:spPr>
            <a:xfrm>
              <a:off x="1008" y="1392"/>
              <a:ext cx="3840" cy="720"/>
            </a:xfrm>
            <a:prstGeom prst="ellipse">
              <a:avLst/>
            </a:prstGeom>
            <a:noFill/>
            <a:ln cap="flat" cmpd="sng" w="28575">
              <a:solidFill>
                <a:srgbClr val="75720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sp>
          <p:nvSpPr>
            <p:cNvPr id="595" name="Google Shape;595;p61"/>
            <p:cNvSpPr txBox="1"/>
            <p:nvPr/>
          </p:nvSpPr>
          <p:spPr>
            <a:xfrm>
              <a:off x="240" y="1584"/>
              <a:ext cx="624" cy="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080"/>
                <a:buFont typeface="Arial"/>
                <a:buNone/>
              </a:pPr>
              <a:r>
                <a:rPr lang="en-US" sz="3080">
                  <a:solidFill>
                    <a:schemeClr val="accent2"/>
                  </a:solidFill>
                  <a:latin typeface="Arial"/>
                  <a:ea typeface="Arial"/>
                  <a:cs typeface="Arial"/>
                  <a:sym typeface="Arial"/>
                </a:rPr>
                <a:t>t[2]</a:t>
              </a:r>
              <a:endParaRPr/>
            </a:p>
          </p:txBody>
        </p:sp>
        <p:cxnSp>
          <p:nvCxnSpPr>
            <p:cNvPr id="596" name="Google Shape;596;p61"/>
            <p:cNvCxnSpPr/>
            <p:nvPr/>
          </p:nvCxnSpPr>
          <p:spPr>
            <a:xfrm>
              <a:off x="768" y="1776"/>
              <a:ext cx="384" cy="0"/>
            </a:xfrm>
            <a:prstGeom prst="straightConnector1">
              <a:avLst/>
            </a:prstGeom>
            <a:noFill/>
            <a:ln cap="flat" cmpd="sng" w="9525">
              <a:solidFill>
                <a:schemeClr val="dk1"/>
              </a:solidFill>
              <a:prstDash val="solid"/>
              <a:round/>
              <a:headEnd len="med" w="med" type="none"/>
              <a:tailEnd len="med" w="med" type="triangle"/>
            </a:ln>
          </p:spPr>
        </p:cxnSp>
      </p:grpSp>
      <p:grpSp>
        <p:nvGrpSpPr>
          <p:cNvPr id="597" name="Google Shape;597;p61"/>
          <p:cNvGrpSpPr/>
          <p:nvPr/>
        </p:nvGrpSpPr>
        <p:grpSpPr>
          <a:xfrm>
            <a:off x="2179320" y="2125980"/>
            <a:ext cx="1508760" cy="4657249"/>
            <a:chOff x="1248" y="1104"/>
            <a:chExt cx="864" cy="2667"/>
          </a:xfrm>
        </p:grpSpPr>
        <p:sp>
          <p:nvSpPr>
            <p:cNvPr id="598" name="Google Shape;598;p61"/>
            <p:cNvSpPr txBox="1"/>
            <p:nvPr/>
          </p:nvSpPr>
          <p:spPr>
            <a:xfrm>
              <a:off x="1248" y="3408"/>
              <a:ext cx="768" cy="3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t[1][0]</a:t>
              </a:r>
              <a:endParaRPr/>
            </a:p>
          </p:txBody>
        </p:sp>
        <p:sp>
          <p:nvSpPr>
            <p:cNvPr id="599" name="Google Shape;599;p61"/>
            <p:cNvSpPr/>
            <p:nvPr/>
          </p:nvSpPr>
          <p:spPr>
            <a:xfrm>
              <a:off x="1248" y="1104"/>
              <a:ext cx="864" cy="220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grpSp>
      <p:grpSp>
        <p:nvGrpSpPr>
          <p:cNvPr id="600" name="Google Shape;600;p61"/>
          <p:cNvGrpSpPr/>
          <p:nvPr/>
        </p:nvGrpSpPr>
        <p:grpSpPr>
          <a:xfrm>
            <a:off x="3619977" y="2125980"/>
            <a:ext cx="1508760" cy="4657249"/>
            <a:chOff x="1248" y="1104"/>
            <a:chExt cx="864" cy="2667"/>
          </a:xfrm>
        </p:grpSpPr>
        <p:sp>
          <p:nvSpPr>
            <p:cNvPr id="601" name="Google Shape;601;p61"/>
            <p:cNvSpPr txBox="1"/>
            <p:nvPr/>
          </p:nvSpPr>
          <p:spPr>
            <a:xfrm>
              <a:off x="1248" y="3408"/>
              <a:ext cx="768" cy="3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t[1][1]</a:t>
              </a:r>
              <a:endParaRPr/>
            </a:p>
          </p:txBody>
        </p:sp>
        <p:sp>
          <p:nvSpPr>
            <p:cNvPr id="602" name="Google Shape;602;p61"/>
            <p:cNvSpPr/>
            <p:nvPr/>
          </p:nvSpPr>
          <p:spPr>
            <a:xfrm>
              <a:off x="1248" y="1104"/>
              <a:ext cx="864" cy="220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grpSp>
      <p:grpSp>
        <p:nvGrpSpPr>
          <p:cNvPr id="603" name="Google Shape;603;p61"/>
          <p:cNvGrpSpPr/>
          <p:nvPr/>
        </p:nvGrpSpPr>
        <p:grpSpPr>
          <a:xfrm>
            <a:off x="5113020" y="2125980"/>
            <a:ext cx="1508760" cy="4657249"/>
            <a:chOff x="1248" y="1104"/>
            <a:chExt cx="864" cy="2667"/>
          </a:xfrm>
        </p:grpSpPr>
        <p:sp>
          <p:nvSpPr>
            <p:cNvPr id="604" name="Google Shape;604;p61"/>
            <p:cNvSpPr txBox="1"/>
            <p:nvPr/>
          </p:nvSpPr>
          <p:spPr>
            <a:xfrm>
              <a:off x="1248" y="3408"/>
              <a:ext cx="768" cy="3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t[1][2]</a:t>
              </a:r>
              <a:endParaRPr/>
            </a:p>
          </p:txBody>
        </p:sp>
        <p:sp>
          <p:nvSpPr>
            <p:cNvPr id="605" name="Google Shape;605;p61"/>
            <p:cNvSpPr/>
            <p:nvPr/>
          </p:nvSpPr>
          <p:spPr>
            <a:xfrm>
              <a:off x="1248" y="1104"/>
              <a:ext cx="864" cy="220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grpSp>
      <p:grpSp>
        <p:nvGrpSpPr>
          <p:cNvPr id="606" name="Google Shape;606;p61"/>
          <p:cNvGrpSpPr/>
          <p:nvPr/>
        </p:nvGrpSpPr>
        <p:grpSpPr>
          <a:xfrm>
            <a:off x="6454140" y="2125980"/>
            <a:ext cx="1508760" cy="4657249"/>
            <a:chOff x="1248" y="1104"/>
            <a:chExt cx="864" cy="2667"/>
          </a:xfrm>
        </p:grpSpPr>
        <p:sp>
          <p:nvSpPr>
            <p:cNvPr id="607" name="Google Shape;607;p61"/>
            <p:cNvSpPr txBox="1"/>
            <p:nvPr/>
          </p:nvSpPr>
          <p:spPr>
            <a:xfrm>
              <a:off x="1248" y="3408"/>
              <a:ext cx="768" cy="3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t[1][3]</a:t>
              </a:r>
              <a:endParaRPr/>
            </a:p>
          </p:txBody>
        </p:sp>
        <p:sp>
          <p:nvSpPr>
            <p:cNvPr id="608" name="Google Shape;608;p61"/>
            <p:cNvSpPr/>
            <p:nvPr/>
          </p:nvSpPr>
          <p:spPr>
            <a:xfrm>
              <a:off x="1248" y="1104"/>
              <a:ext cx="864" cy="220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grpSp>
      <p:graphicFrame>
        <p:nvGraphicFramePr>
          <p:cNvPr id="609" name="Google Shape;609;p61"/>
          <p:cNvGraphicFramePr/>
          <p:nvPr/>
        </p:nvGraphicFramePr>
        <p:xfrm>
          <a:off x="2263140" y="2796540"/>
          <a:ext cx="3000000" cy="3000000"/>
        </p:xfrm>
        <a:graphic>
          <a:graphicData uri="http://schemas.openxmlformats.org/drawingml/2006/table">
            <a:tbl>
              <a:tblPr>
                <a:noFill/>
                <a:tableStyleId>{5878C095-B32E-43EE-868A-FA213DE9EC5D}</a:tableStyleId>
              </a:tblPr>
              <a:tblGrid>
                <a:gridCol w="1424950"/>
                <a:gridCol w="1424950"/>
                <a:gridCol w="1424950"/>
                <a:gridCol w="1424950"/>
              </a:tblGrid>
              <a:tr h="782325">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t[0][0]</a:t>
                      </a:r>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t[0][1]</a:t>
                      </a:r>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t[0][2]</a:t>
                      </a:r>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t[0][3]</a:t>
                      </a:r>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82325">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t[1][0]</a:t>
                      </a:r>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t[1][1]</a:t>
                      </a:r>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t[1][2]</a:t>
                      </a:r>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t[1][3]</a:t>
                      </a:r>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82325">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t[2][0]</a:t>
                      </a:r>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t[2][1]</a:t>
                      </a:r>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t[2][2]</a:t>
                      </a:r>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33CC"/>
                        </a:buClr>
                        <a:buSzPts val="3100"/>
                        <a:buFont typeface="Arial"/>
                        <a:buNone/>
                      </a:pPr>
                      <a:r>
                        <a:rPr b="0" i="0" lang="en-US" sz="3100" u="none" cap="none" strike="noStrike">
                          <a:solidFill>
                            <a:srgbClr val="0033CC"/>
                          </a:solidFill>
                          <a:latin typeface="Arial"/>
                          <a:ea typeface="Arial"/>
                          <a:cs typeface="Arial"/>
                          <a:sym typeface="Arial"/>
                        </a:rPr>
                        <a:t>t[2][3]</a:t>
                      </a:r>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610" name="Google Shape;610;p61"/>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89"/>
                                        </p:tgtEl>
                                      </p:cBhvr>
                                    </p:animEffect>
                                    <p:set>
                                      <p:cBhvr>
                                        <p:cTn dur="1" fill="hold">
                                          <p:stCondLst>
                                            <p:cond delay="500"/>
                                          </p:stCondLst>
                                        </p:cTn>
                                        <p:tgtEl>
                                          <p:spTgt spid="5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85"/>
                                        </p:tgtEl>
                                      </p:cBhvr>
                                    </p:animEffect>
                                    <p:set>
                                      <p:cBhvr>
                                        <p:cTn dur="1" fill="hold">
                                          <p:stCondLst>
                                            <p:cond delay="500"/>
                                          </p:stCondLst>
                                        </p:cTn>
                                        <p:tgtEl>
                                          <p:spTgt spid="5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93"/>
                                        </p:tgtEl>
                                      </p:cBhvr>
                                    </p:animEffect>
                                    <p:set>
                                      <p:cBhvr>
                                        <p:cTn dur="1" fill="hold">
                                          <p:stCondLst>
                                            <p:cond delay="500"/>
                                          </p:stCondLst>
                                        </p:cTn>
                                        <p:tgtEl>
                                          <p:spTgt spid="5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97"/>
                                        </p:tgtEl>
                                      </p:cBhvr>
                                    </p:animEffect>
                                    <p:set>
                                      <p:cBhvr>
                                        <p:cTn dur="1" fill="hold">
                                          <p:stCondLst>
                                            <p:cond delay="500"/>
                                          </p:stCondLst>
                                        </p:cTn>
                                        <p:tgtEl>
                                          <p:spTgt spid="5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0"/>
                                        </p:tgtEl>
                                      </p:cBhvr>
                                    </p:animEffect>
                                    <p:set>
                                      <p:cBhvr>
                                        <p:cTn dur="1" fill="hold">
                                          <p:stCondLst>
                                            <p:cond delay="500"/>
                                          </p:stCondLst>
                                        </p:cTn>
                                        <p:tgtEl>
                                          <p:spTgt spid="6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3"/>
                                        </p:tgtEl>
                                      </p:cBhvr>
                                    </p:animEffect>
                                    <p:set>
                                      <p:cBhvr>
                                        <p:cTn dur="1" fill="hold">
                                          <p:stCondLst>
                                            <p:cond delay="500"/>
                                          </p:stCondLst>
                                        </p:cTn>
                                        <p:tgtEl>
                                          <p:spTgt spid="6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85"/>
                                        </p:tgtEl>
                                      </p:cBhvr>
                                    </p:animEffect>
                                    <p:set>
                                      <p:cBhvr>
                                        <p:cTn dur="1" fill="hold">
                                          <p:stCondLst>
                                            <p:cond delay="500"/>
                                          </p:stCondLst>
                                        </p:cTn>
                                        <p:tgtEl>
                                          <p:spTgt spid="5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606"/>
                                        </p:tgtEl>
                                      </p:cBhvr>
                                    </p:animEffect>
                                    <p:set>
                                      <p:cBhvr>
                                        <p:cTn dur="1" fill="hold">
                                          <p:stCondLst>
                                            <p:cond delay="500"/>
                                          </p:stCondLst>
                                        </p:cTn>
                                        <p:tgtEl>
                                          <p:spTgt spid="6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617" name="Google Shape;617;p62"/>
          <p:cNvGraphicFramePr/>
          <p:nvPr/>
        </p:nvGraphicFramePr>
        <p:xfrm>
          <a:off x="3771900" y="2277031"/>
          <a:ext cx="3000000" cy="3000000"/>
        </p:xfrm>
        <a:graphic>
          <a:graphicData uri="http://schemas.openxmlformats.org/drawingml/2006/table">
            <a:tbl>
              <a:tblPr>
                <a:noFill/>
                <a:tableStyleId>{5878C095-B32E-43EE-868A-FA213DE9EC5D}</a:tableStyleId>
              </a:tblPr>
              <a:tblGrid>
                <a:gridCol w="586750"/>
                <a:gridCol w="586750"/>
                <a:gridCol w="586750"/>
                <a:gridCol w="586750"/>
                <a:gridCol w="586750"/>
              </a:tblGrid>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618" name="Google Shape;618;p62"/>
          <p:cNvSpPr txBox="1"/>
          <p:nvPr>
            <p:ph type="title"/>
          </p:nvPr>
        </p:nvSpPr>
        <p:spPr>
          <a:xfrm>
            <a:off x="1506967" y="-185977"/>
            <a:ext cx="693610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Mảng nhiều chiều→Ví dụ</a:t>
            </a:r>
            <a:endParaRPr/>
          </a:p>
        </p:txBody>
      </p:sp>
      <p:sp>
        <p:nvSpPr>
          <p:cNvPr id="619" name="Google Shape;619;p62"/>
          <p:cNvSpPr/>
          <p:nvPr/>
        </p:nvSpPr>
        <p:spPr>
          <a:xfrm>
            <a:off x="335280" y="1203960"/>
            <a:ext cx="9304020" cy="67056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000099"/>
              </a:buClr>
              <a:buSzPts val="3520"/>
              <a:buFont typeface="Arial"/>
              <a:buNone/>
            </a:pPr>
            <a:r>
              <a:rPr b="0" i="0" lang="en-US" sz="3520" u="none" cap="none" strike="noStrike">
                <a:solidFill>
                  <a:srgbClr val="000099"/>
                </a:solidFill>
                <a:latin typeface="Arial"/>
                <a:ea typeface="Arial"/>
                <a:cs typeface="Arial"/>
                <a:sym typeface="Arial"/>
              </a:rPr>
              <a:t>int</a:t>
            </a:r>
            <a:r>
              <a:rPr b="0" i="0" lang="en-US" sz="3520" u="none" cap="none" strike="noStrike">
                <a:solidFill>
                  <a:srgbClr val="757201"/>
                </a:solidFill>
                <a:latin typeface="Arial"/>
                <a:ea typeface="Arial"/>
                <a:cs typeface="Arial"/>
                <a:sym typeface="Arial"/>
              </a:rPr>
              <a:t> </a:t>
            </a:r>
            <a:r>
              <a:rPr b="0" i="0" lang="en-US" sz="3520" u="none" cap="none" strike="noStrike">
                <a:solidFill>
                  <a:srgbClr val="ED7D31"/>
                </a:solidFill>
                <a:latin typeface="Arial"/>
                <a:ea typeface="Arial"/>
                <a:cs typeface="Arial"/>
                <a:sym typeface="Arial"/>
              </a:rPr>
              <a:t>b[3][4][5]</a:t>
            </a:r>
            <a:r>
              <a:rPr b="0" i="0" lang="en-US" sz="3520" u="none" cap="none" strike="noStrike">
                <a:solidFill>
                  <a:srgbClr val="757201"/>
                </a:solidFill>
                <a:latin typeface="Arial"/>
                <a:ea typeface="Arial"/>
                <a:cs typeface="Arial"/>
                <a:sym typeface="Arial"/>
              </a:rPr>
              <a:t>;</a:t>
            </a:r>
            <a:r>
              <a:rPr b="0" i="0" lang="en-US" sz="3520" u="none" cap="none" strike="noStrike">
                <a:solidFill>
                  <a:srgbClr val="0033CC"/>
                </a:solidFill>
                <a:latin typeface="Arial"/>
                <a:ea typeface="Arial"/>
                <a:cs typeface="Arial"/>
                <a:sym typeface="Arial"/>
              </a:rPr>
              <a:t> </a:t>
            </a:r>
            <a:endParaRPr/>
          </a:p>
        </p:txBody>
      </p:sp>
      <p:sp>
        <p:nvSpPr>
          <p:cNvPr id="620" name="Google Shape;620;p62"/>
          <p:cNvSpPr txBox="1"/>
          <p:nvPr/>
        </p:nvSpPr>
        <p:spPr>
          <a:xfrm>
            <a:off x="2346960" y="2545080"/>
            <a:ext cx="3771900" cy="3970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33CC"/>
              </a:buClr>
              <a:buSzPts val="1980"/>
              <a:buFont typeface="Arial"/>
              <a:buNone/>
            </a:pPr>
            <a:r>
              <a:t/>
            </a:r>
            <a:endParaRPr sz="1979">
              <a:solidFill>
                <a:schemeClr val="dk1"/>
              </a:solidFill>
              <a:latin typeface="Arial"/>
              <a:ea typeface="Arial"/>
              <a:cs typeface="Arial"/>
              <a:sym typeface="Arial"/>
            </a:endParaRPr>
          </a:p>
        </p:txBody>
      </p:sp>
      <p:graphicFrame>
        <p:nvGraphicFramePr>
          <p:cNvPr id="621" name="Google Shape;621;p62"/>
          <p:cNvGraphicFramePr/>
          <p:nvPr/>
        </p:nvGraphicFramePr>
        <p:xfrm>
          <a:off x="3185160" y="2796540"/>
          <a:ext cx="3000000" cy="3000000"/>
        </p:xfrm>
        <a:graphic>
          <a:graphicData uri="http://schemas.openxmlformats.org/drawingml/2006/table">
            <a:tbl>
              <a:tblPr>
                <a:noFill/>
                <a:tableStyleId>{5878C095-B32E-43EE-868A-FA213DE9EC5D}</a:tableStyleId>
              </a:tblPr>
              <a:tblGrid>
                <a:gridCol w="586750"/>
                <a:gridCol w="586750"/>
                <a:gridCol w="586750"/>
                <a:gridCol w="586750"/>
                <a:gridCol w="586750"/>
              </a:tblGrid>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graphicFrame>
        <p:nvGraphicFramePr>
          <p:cNvPr id="622" name="Google Shape;622;p62"/>
          <p:cNvGraphicFramePr/>
          <p:nvPr/>
        </p:nvGraphicFramePr>
        <p:xfrm>
          <a:off x="2598420" y="3306445"/>
          <a:ext cx="3000000" cy="3000000"/>
        </p:xfrm>
        <a:graphic>
          <a:graphicData uri="http://schemas.openxmlformats.org/drawingml/2006/table">
            <a:tbl>
              <a:tblPr>
                <a:noFill/>
                <a:tableStyleId>{5878C095-B32E-43EE-868A-FA213DE9EC5D}</a:tableStyleId>
              </a:tblPr>
              <a:tblGrid>
                <a:gridCol w="586750"/>
                <a:gridCol w="586750"/>
                <a:gridCol w="586750"/>
                <a:gridCol w="586750"/>
                <a:gridCol w="586750"/>
              </a:tblGrid>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35275">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500"/>
                        <a:buFont typeface="Calibri"/>
                        <a:buNone/>
                      </a:pPr>
                      <a:r>
                        <a:t/>
                      </a:r>
                      <a:endParaRPr b="0" i="0" sz="1500" u="none" cap="none" strike="noStrike">
                        <a:solidFill>
                          <a:srgbClr val="0033CC"/>
                        </a:solidFill>
                        <a:latin typeface="Arial"/>
                        <a:ea typeface="Arial"/>
                        <a:cs typeface="Arial"/>
                        <a:sym typeface="Arial"/>
                      </a:endParaRPr>
                    </a:p>
                  </a:txBody>
                  <a:tcPr marT="50300" marB="50300" marR="100575" marL="1005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sp>
        <p:nvSpPr>
          <p:cNvPr id="623" name="Google Shape;623;p62"/>
          <p:cNvSpPr/>
          <p:nvPr/>
        </p:nvSpPr>
        <p:spPr>
          <a:xfrm>
            <a:off x="335280" y="4975860"/>
            <a:ext cx="9304020" cy="243078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2640"/>
              <a:buFont typeface="Arial"/>
              <a:buChar char="•"/>
            </a:pPr>
            <a:r>
              <a:rPr lang="en-US" sz="2640">
                <a:solidFill>
                  <a:srgbClr val="220076"/>
                </a:solidFill>
                <a:latin typeface="Arial"/>
                <a:ea typeface="Arial"/>
                <a:cs typeface="Arial"/>
                <a:sym typeface="Arial"/>
              </a:rPr>
              <a:t>Mảng b gồm 3 phần tử b[0], b[1], b[2]</a:t>
            </a:r>
            <a:endParaRPr/>
          </a:p>
          <a:p>
            <a:pPr indent="-342900" lvl="0" marL="342900" marR="0" rtl="0" algn="l">
              <a:spcBef>
                <a:spcPts val="528"/>
              </a:spcBef>
              <a:spcAft>
                <a:spcPts val="0"/>
              </a:spcAft>
              <a:buClr>
                <a:srgbClr val="220076"/>
              </a:buClr>
              <a:buSzPts val="2640"/>
              <a:buFont typeface="Arial"/>
              <a:buChar char="•"/>
            </a:pPr>
            <a:r>
              <a:rPr lang="en-US" sz="2640">
                <a:solidFill>
                  <a:srgbClr val="220076"/>
                </a:solidFill>
                <a:latin typeface="Arial"/>
                <a:ea typeface="Arial"/>
                <a:cs typeface="Arial"/>
                <a:sym typeface="Arial"/>
              </a:rPr>
              <a:t>Mỗi phần tử là mảng 2 chiều gồm 4 hàng (hàng 0, 1, 2, 3) và 5 cột (0, 1, 2, 3, 4)</a:t>
            </a:r>
            <a:endParaRPr/>
          </a:p>
          <a:p>
            <a:pPr indent="-342900" lvl="0" marL="342900" marR="0" rtl="0" algn="l">
              <a:spcBef>
                <a:spcPts val="528"/>
              </a:spcBef>
              <a:spcAft>
                <a:spcPts val="0"/>
              </a:spcAft>
              <a:buClr>
                <a:srgbClr val="220076"/>
              </a:buClr>
              <a:buSzPts val="2640"/>
              <a:buFont typeface="Arial"/>
              <a:buChar char="•"/>
            </a:pPr>
            <a:r>
              <a:rPr lang="en-US" sz="2640">
                <a:solidFill>
                  <a:srgbClr val="220076"/>
                </a:solidFill>
                <a:latin typeface="Arial"/>
                <a:ea typeface="Arial"/>
                <a:cs typeface="Arial"/>
                <a:sym typeface="Arial"/>
              </a:rPr>
              <a:t>Mỗi phần tử là 1 số nguyên có dấu 4 byte</a:t>
            </a:r>
            <a:endParaRPr/>
          </a:p>
        </p:txBody>
      </p:sp>
      <p:grpSp>
        <p:nvGrpSpPr>
          <p:cNvPr id="624" name="Google Shape;624;p62"/>
          <p:cNvGrpSpPr/>
          <p:nvPr/>
        </p:nvGrpSpPr>
        <p:grpSpPr>
          <a:xfrm>
            <a:off x="1005840" y="1874521"/>
            <a:ext cx="2598420" cy="1891189"/>
            <a:chOff x="576" y="1008"/>
            <a:chExt cx="1488" cy="1083"/>
          </a:xfrm>
        </p:grpSpPr>
        <p:sp>
          <p:nvSpPr>
            <p:cNvPr id="625" name="Google Shape;625;p62"/>
            <p:cNvSpPr txBox="1"/>
            <p:nvPr/>
          </p:nvSpPr>
          <p:spPr>
            <a:xfrm>
              <a:off x="1200" y="1008"/>
              <a:ext cx="624" cy="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b[2]</a:t>
              </a:r>
              <a:endParaRPr/>
            </a:p>
          </p:txBody>
        </p:sp>
        <p:sp>
          <p:nvSpPr>
            <p:cNvPr id="626" name="Google Shape;626;p62"/>
            <p:cNvSpPr txBox="1"/>
            <p:nvPr/>
          </p:nvSpPr>
          <p:spPr>
            <a:xfrm>
              <a:off x="912" y="1344"/>
              <a:ext cx="624" cy="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b[1]</a:t>
              </a:r>
              <a:endParaRPr/>
            </a:p>
          </p:txBody>
        </p:sp>
        <p:sp>
          <p:nvSpPr>
            <p:cNvPr id="627" name="Google Shape;627;p62"/>
            <p:cNvSpPr txBox="1"/>
            <p:nvPr/>
          </p:nvSpPr>
          <p:spPr>
            <a:xfrm>
              <a:off x="576" y="1728"/>
              <a:ext cx="624" cy="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520"/>
                <a:buFont typeface="Arial"/>
                <a:buNone/>
              </a:pPr>
              <a:r>
                <a:rPr lang="en-US" sz="3520">
                  <a:solidFill>
                    <a:schemeClr val="accent2"/>
                  </a:solidFill>
                  <a:latin typeface="Arial"/>
                  <a:ea typeface="Arial"/>
                  <a:cs typeface="Arial"/>
                  <a:sym typeface="Arial"/>
                </a:rPr>
                <a:t>b[0]</a:t>
              </a:r>
              <a:endParaRPr/>
            </a:p>
          </p:txBody>
        </p:sp>
        <p:cxnSp>
          <p:nvCxnSpPr>
            <p:cNvPr id="628" name="Google Shape;628;p62"/>
            <p:cNvCxnSpPr/>
            <p:nvPr/>
          </p:nvCxnSpPr>
          <p:spPr>
            <a:xfrm>
              <a:off x="1056" y="1920"/>
              <a:ext cx="384" cy="48"/>
            </a:xfrm>
            <a:prstGeom prst="straightConnector1">
              <a:avLst/>
            </a:prstGeom>
            <a:noFill/>
            <a:ln cap="flat" cmpd="sng" w="9525">
              <a:solidFill>
                <a:schemeClr val="dk1"/>
              </a:solidFill>
              <a:prstDash val="solid"/>
              <a:round/>
              <a:headEnd len="med" w="med" type="none"/>
              <a:tailEnd len="med" w="med" type="triangle"/>
            </a:ln>
          </p:spPr>
        </p:cxnSp>
        <p:cxnSp>
          <p:nvCxnSpPr>
            <p:cNvPr id="629" name="Google Shape;629;p62"/>
            <p:cNvCxnSpPr/>
            <p:nvPr/>
          </p:nvCxnSpPr>
          <p:spPr>
            <a:xfrm>
              <a:off x="1392" y="1536"/>
              <a:ext cx="384" cy="48"/>
            </a:xfrm>
            <a:prstGeom prst="straightConnector1">
              <a:avLst/>
            </a:prstGeom>
            <a:noFill/>
            <a:ln cap="flat" cmpd="sng" w="9525">
              <a:solidFill>
                <a:schemeClr val="dk1"/>
              </a:solidFill>
              <a:prstDash val="solid"/>
              <a:round/>
              <a:headEnd len="med" w="med" type="none"/>
              <a:tailEnd len="med" w="med" type="triangle"/>
            </a:ln>
          </p:spPr>
        </p:cxnSp>
        <p:cxnSp>
          <p:nvCxnSpPr>
            <p:cNvPr id="630" name="Google Shape;630;p62"/>
            <p:cNvCxnSpPr/>
            <p:nvPr/>
          </p:nvCxnSpPr>
          <p:spPr>
            <a:xfrm>
              <a:off x="1680" y="1248"/>
              <a:ext cx="384" cy="48"/>
            </a:xfrm>
            <a:prstGeom prst="straightConnector1">
              <a:avLst/>
            </a:prstGeom>
            <a:noFill/>
            <a:ln cap="flat" cmpd="sng" w="9525">
              <a:solidFill>
                <a:schemeClr val="dk1"/>
              </a:solidFill>
              <a:prstDash val="solid"/>
              <a:round/>
              <a:headEnd len="med" w="med" type="none"/>
              <a:tailEnd len="med" w="med" type="triangle"/>
            </a:ln>
          </p:spPr>
        </p:cxnSp>
      </p:grpSp>
      <p:grpSp>
        <p:nvGrpSpPr>
          <p:cNvPr id="631" name="Google Shape;631;p62"/>
          <p:cNvGrpSpPr/>
          <p:nvPr/>
        </p:nvGrpSpPr>
        <p:grpSpPr>
          <a:xfrm>
            <a:off x="3771900" y="1371601"/>
            <a:ext cx="5699760" cy="3415665"/>
            <a:chOff x="2160" y="720"/>
            <a:chExt cx="3264" cy="1956"/>
          </a:xfrm>
        </p:grpSpPr>
        <p:cxnSp>
          <p:nvCxnSpPr>
            <p:cNvPr id="632" name="Google Shape;632;p62"/>
            <p:cNvCxnSpPr/>
            <p:nvPr/>
          </p:nvCxnSpPr>
          <p:spPr>
            <a:xfrm rot="10800000">
              <a:off x="2448" y="2160"/>
              <a:ext cx="1920" cy="384"/>
            </a:xfrm>
            <a:prstGeom prst="straightConnector1">
              <a:avLst/>
            </a:prstGeom>
            <a:noFill/>
            <a:ln cap="flat" cmpd="sng" w="9525">
              <a:solidFill>
                <a:schemeClr val="dk1"/>
              </a:solidFill>
              <a:prstDash val="solid"/>
              <a:round/>
              <a:headEnd len="med" w="med" type="none"/>
              <a:tailEnd len="med" w="med" type="triangle"/>
            </a:ln>
          </p:spPr>
        </p:cxnSp>
        <p:sp>
          <p:nvSpPr>
            <p:cNvPr id="633" name="Google Shape;633;p62"/>
            <p:cNvSpPr txBox="1"/>
            <p:nvPr/>
          </p:nvSpPr>
          <p:spPr>
            <a:xfrm>
              <a:off x="4320" y="2352"/>
              <a:ext cx="1056" cy="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20076"/>
                </a:buClr>
                <a:buSzPts val="3080"/>
                <a:buFont typeface="Arial"/>
                <a:buNone/>
              </a:pPr>
              <a:r>
                <a:rPr lang="en-US" sz="3080">
                  <a:solidFill>
                    <a:srgbClr val="220076"/>
                  </a:solidFill>
                  <a:latin typeface="Arial"/>
                  <a:ea typeface="Arial"/>
                  <a:cs typeface="Arial"/>
                  <a:sym typeface="Arial"/>
                </a:rPr>
                <a:t>b[0][1][2]</a:t>
              </a:r>
              <a:endParaRPr/>
            </a:p>
          </p:txBody>
        </p:sp>
        <p:sp>
          <p:nvSpPr>
            <p:cNvPr id="634" name="Google Shape;634;p62"/>
            <p:cNvSpPr txBox="1"/>
            <p:nvPr/>
          </p:nvSpPr>
          <p:spPr>
            <a:xfrm>
              <a:off x="4368" y="720"/>
              <a:ext cx="1056" cy="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220076"/>
                </a:buClr>
                <a:buSzPts val="3080"/>
                <a:buFont typeface="Arial"/>
                <a:buNone/>
              </a:pPr>
              <a:r>
                <a:rPr lang="en-US" sz="3080">
                  <a:solidFill>
                    <a:srgbClr val="220076"/>
                  </a:solidFill>
                  <a:latin typeface="Arial"/>
                  <a:ea typeface="Arial"/>
                  <a:cs typeface="Arial"/>
                  <a:sym typeface="Arial"/>
                </a:rPr>
                <a:t>b[2][2][4]</a:t>
              </a:r>
              <a:endParaRPr/>
            </a:p>
          </p:txBody>
        </p:sp>
        <p:cxnSp>
          <p:nvCxnSpPr>
            <p:cNvPr id="635" name="Google Shape;635;p62"/>
            <p:cNvCxnSpPr/>
            <p:nvPr/>
          </p:nvCxnSpPr>
          <p:spPr>
            <a:xfrm flipH="1" rot="10800000">
              <a:off x="3600" y="1008"/>
              <a:ext cx="1104" cy="720"/>
            </a:xfrm>
            <a:prstGeom prst="straightConnector1">
              <a:avLst/>
            </a:prstGeom>
            <a:noFill/>
            <a:ln cap="flat" cmpd="sng" w="9525">
              <a:solidFill>
                <a:schemeClr val="dk1"/>
              </a:solidFill>
              <a:prstDash val="solid"/>
              <a:round/>
              <a:headEnd len="med" w="med" type="triangle"/>
              <a:tailEnd len="med" w="med" type="none"/>
            </a:ln>
          </p:spPr>
        </p:cxnSp>
        <p:sp>
          <p:nvSpPr>
            <p:cNvPr id="636" name="Google Shape;636;p62"/>
            <p:cNvSpPr/>
            <p:nvPr/>
          </p:nvSpPr>
          <p:spPr>
            <a:xfrm>
              <a:off x="2160" y="2016"/>
              <a:ext cx="336" cy="193"/>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33CC"/>
                </a:buClr>
                <a:buSzPts val="1760"/>
                <a:buFont typeface="Arial"/>
                <a:buNone/>
              </a:pPr>
              <a:r>
                <a:t/>
              </a:r>
              <a:endParaRPr sz="1760">
                <a:solidFill>
                  <a:schemeClr val="dk1"/>
                </a:solidFill>
                <a:latin typeface="Arial"/>
                <a:ea typeface="Arial"/>
                <a:cs typeface="Arial"/>
                <a:sym typeface="Arial"/>
              </a:endParaRPr>
            </a:p>
          </p:txBody>
        </p:sp>
      </p:grpSp>
      <p:sp>
        <p:nvSpPr>
          <p:cNvPr id="637" name="Google Shape;637;p62"/>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p63"/>
          <p:cNvSpPr txBox="1"/>
          <p:nvPr>
            <p:ph type="title"/>
          </p:nvPr>
        </p:nvSpPr>
        <p:spPr>
          <a:xfrm>
            <a:off x="1371600" y="29024"/>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Khởi tạo giá trị cho mảng</a:t>
            </a:r>
            <a:endParaRPr/>
          </a:p>
        </p:txBody>
      </p:sp>
      <p:sp>
        <p:nvSpPr>
          <p:cNvPr id="645" name="Google Shape;645;p63"/>
          <p:cNvSpPr/>
          <p:nvPr/>
        </p:nvSpPr>
        <p:spPr>
          <a:xfrm>
            <a:off x="335280" y="1203960"/>
            <a:ext cx="9387840" cy="634587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66"/>
              </a:buClr>
              <a:buSzPts val="3520"/>
              <a:buFont typeface="Arial"/>
              <a:buNone/>
            </a:pPr>
            <a:r>
              <a:rPr lang="en-US" sz="3520">
                <a:solidFill>
                  <a:srgbClr val="000066"/>
                </a:solidFill>
                <a:latin typeface="Arial"/>
                <a:ea typeface="Arial"/>
                <a:cs typeface="Arial"/>
                <a:sym typeface="Arial"/>
              </a:rPr>
              <a:t>Các phần tử của mảng có thể được khởi tạo giá trị ngay khi khai báo</a:t>
            </a:r>
            <a:endParaRPr sz="3520">
              <a:solidFill>
                <a:srgbClr val="000066"/>
              </a:solidFill>
              <a:latin typeface="Arial"/>
              <a:ea typeface="Arial"/>
              <a:cs typeface="Arial"/>
              <a:sym typeface="Arial"/>
            </a:endParaRPr>
          </a:p>
          <a:p>
            <a:pPr indent="-342900" lvl="0" marL="342900" marR="0" rtl="0" algn="l">
              <a:spcBef>
                <a:spcPts val="704"/>
              </a:spcBef>
              <a:spcAft>
                <a:spcPts val="0"/>
              </a:spcAft>
              <a:buClr>
                <a:srgbClr val="000066"/>
              </a:buClr>
              <a:buSzPts val="3520"/>
              <a:buFont typeface="Arial"/>
              <a:buNone/>
            </a:pPr>
            <a:r>
              <a:rPr i="1" lang="en-US" sz="3520" u="sng">
                <a:solidFill>
                  <a:srgbClr val="000066"/>
                </a:solidFill>
                <a:latin typeface="Arial"/>
                <a:ea typeface="Arial"/>
                <a:cs typeface="Arial"/>
                <a:sym typeface="Arial"/>
              </a:rPr>
              <a:t>Ví dụ</a:t>
            </a:r>
            <a:endParaRPr i="1" sz="3520" u="sng">
              <a:solidFill>
                <a:srgbClr val="000066"/>
              </a:solidFill>
              <a:latin typeface="Arial"/>
              <a:ea typeface="Arial"/>
              <a:cs typeface="Arial"/>
              <a:sym typeface="Arial"/>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int a[4] = {1,4,6,2};</a:t>
            </a:r>
            <a:endParaRPr b="0" i="0" sz="2640" u="none" cap="none" strike="noStrike">
              <a:solidFill>
                <a:srgbClr val="000066"/>
              </a:solidFill>
              <a:latin typeface="Consolas"/>
              <a:ea typeface="Consolas"/>
              <a:cs typeface="Consolas"/>
              <a:sym typeface="Consolas"/>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int b[2][3]={ {1,2,3}, {4,5,6} };</a:t>
            </a:r>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int t[3][4] = {</a:t>
            </a:r>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				{1, 2, 3, 4},</a:t>
            </a:r>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				{5, 6, 7, 8},</a:t>
            </a:r>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				{9, 10, 11, 12},</a:t>
            </a:r>
            <a:endParaRPr/>
          </a:p>
          <a:p>
            <a:pPr indent="-285750" lvl="1" marL="742950" marR="0" rtl="0" algn="l">
              <a:spcBef>
                <a:spcPts val="528"/>
              </a:spcBef>
              <a:spcAft>
                <a:spcPts val="0"/>
              </a:spcAft>
              <a:buClr>
                <a:srgbClr val="000066"/>
              </a:buClr>
              <a:buSzPts val="2640"/>
              <a:buFont typeface="Consolas"/>
              <a:buNone/>
            </a:pPr>
            <a:r>
              <a:rPr b="0" i="0" lang="en-US" sz="2640" u="none" cap="none" strike="noStrike">
                <a:solidFill>
                  <a:srgbClr val="000066"/>
                </a:solidFill>
                <a:latin typeface="Consolas"/>
                <a:ea typeface="Consolas"/>
                <a:cs typeface="Consolas"/>
                <a:sym typeface="Consolas"/>
              </a:rPr>
              <a:t>				};</a:t>
            </a:r>
            <a:endParaRPr/>
          </a:p>
        </p:txBody>
      </p:sp>
      <p:sp>
        <p:nvSpPr>
          <p:cNvPr id="646" name="Google Shape;646;p6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64"/>
          <p:cNvSpPr txBox="1"/>
          <p:nvPr>
            <p:ph type="title"/>
          </p:nvPr>
        </p:nvSpPr>
        <p:spPr>
          <a:xfrm>
            <a:off x="228600" y="29893"/>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Khởi tạo giá trị cho mảng → Chú ý</a:t>
            </a:r>
            <a:endParaRPr/>
          </a:p>
        </p:txBody>
      </p:sp>
      <p:sp>
        <p:nvSpPr>
          <p:cNvPr id="654" name="Google Shape;654;p64"/>
          <p:cNvSpPr/>
          <p:nvPr/>
        </p:nvSpPr>
        <p:spPr>
          <a:xfrm>
            <a:off x="335280" y="1203960"/>
            <a:ext cx="9387840" cy="626729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0066"/>
              </a:buClr>
              <a:buSzPts val="3080"/>
              <a:buFont typeface="Arial"/>
              <a:buChar char="•"/>
            </a:pPr>
            <a:r>
              <a:rPr lang="en-US" sz="3080">
                <a:solidFill>
                  <a:srgbClr val="000066"/>
                </a:solidFill>
                <a:latin typeface="Arial"/>
                <a:ea typeface="Arial"/>
                <a:cs typeface="Arial"/>
                <a:sym typeface="Arial"/>
              </a:rPr>
              <a:t>Số lượng giá trị khởi tạo không được lớn hơn số lượng phần tử trong mảng</a:t>
            </a:r>
            <a:endParaRPr sz="3080">
              <a:solidFill>
                <a:srgbClr val="000066"/>
              </a:solidFill>
              <a:latin typeface="Arial"/>
              <a:ea typeface="Arial"/>
              <a:cs typeface="Arial"/>
              <a:sym typeface="Arial"/>
            </a:endParaRPr>
          </a:p>
          <a:p>
            <a:pPr indent="-285750" lvl="1" marL="742950" marR="0" rtl="0" algn="l">
              <a:spcBef>
                <a:spcPts val="528"/>
              </a:spcBef>
              <a:spcAft>
                <a:spcPts val="0"/>
              </a:spcAft>
              <a:buClr>
                <a:srgbClr val="000066"/>
              </a:buClr>
              <a:buSzPts val="2640"/>
              <a:buFont typeface="Arial"/>
              <a:buChar char="–"/>
            </a:pPr>
            <a:r>
              <a:rPr b="0" i="0" lang="en-US" sz="2640" u="none" cap="none" strike="noStrike">
                <a:solidFill>
                  <a:srgbClr val="000066"/>
                </a:solidFill>
                <a:latin typeface="Arial"/>
                <a:ea typeface="Arial"/>
                <a:cs typeface="Arial"/>
                <a:sym typeface="Arial"/>
              </a:rPr>
              <a:t>Nếu số lượng này nhỏ hơn, các phần tử còn lại được khởi tạo giá trị 0</a:t>
            </a:r>
            <a:endParaRPr/>
          </a:p>
          <a:p>
            <a:pPr indent="-228600" lvl="3" marL="1600200" marR="0" rtl="0" algn="l">
              <a:spcBef>
                <a:spcPts val="528"/>
              </a:spcBef>
              <a:spcAft>
                <a:spcPts val="0"/>
              </a:spcAft>
              <a:buClr>
                <a:srgbClr val="000066"/>
              </a:buClr>
              <a:buSzPts val="2640"/>
              <a:buFont typeface="Arial"/>
              <a:buNone/>
            </a:pPr>
            <a:r>
              <a:rPr b="0" i="0" lang="en-US" sz="2640" u="none" cap="none" strike="noStrike">
                <a:solidFill>
                  <a:srgbClr val="000066"/>
                </a:solidFill>
                <a:latin typeface="Arial"/>
                <a:ea typeface="Arial"/>
                <a:cs typeface="Arial"/>
                <a:sym typeface="Arial"/>
              </a:rPr>
              <a:t>int A[3][4] = { {1}, {4,5} };</a:t>
            </a:r>
            <a:endParaRPr/>
          </a:p>
          <a:p>
            <a:pPr indent="-228600" lvl="3" marL="1600200" marR="0" rtl="0" algn="l">
              <a:spcBef>
                <a:spcPts val="528"/>
              </a:spcBef>
              <a:spcAft>
                <a:spcPts val="0"/>
              </a:spcAft>
              <a:buClr>
                <a:srgbClr val="000066"/>
              </a:buClr>
              <a:buSzPts val="2640"/>
              <a:buFont typeface="Arial"/>
              <a:buNone/>
            </a:pPr>
            <a:r>
              <a:rPr b="0" i="0" lang="en-US" sz="2640" u="none" cap="none" strike="noStrike">
                <a:solidFill>
                  <a:srgbClr val="000066"/>
                </a:solidFill>
                <a:latin typeface="Arial"/>
                <a:ea typeface="Arial"/>
                <a:cs typeface="Arial"/>
                <a:sym typeface="Arial"/>
              </a:rPr>
              <a:t>int A[3][4] = { };←Tất cả đều mang giá trị 0</a:t>
            </a:r>
            <a:endParaRPr/>
          </a:p>
        </p:txBody>
      </p:sp>
      <p:sp>
        <p:nvSpPr>
          <p:cNvPr id="655" name="Google Shape;655;p64"/>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9" name="Shape 659"/>
        <p:cNvGrpSpPr/>
        <p:nvPr/>
      </p:nvGrpSpPr>
      <p:grpSpPr>
        <a:xfrm>
          <a:off x="0" y="0"/>
          <a:ext cx="0" cy="0"/>
          <a:chOff x="0" y="0"/>
          <a:chExt cx="0" cy="0"/>
        </a:xfrm>
      </p:grpSpPr>
      <p:sp>
        <p:nvSpPr>
          <p:cNvPr id="660" name="Google Shape;660;p65"/>
          <p:cNvSpPr txBox="1"/>
          <p:nvPr/>
        </p:nvSpPr>
        <p:spPr>
          <a:xfrm>
            <a:off x="190500" y="930083"/>
            <a:ext cx="9677400" cy="6647974"/>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97155" marR="0" rtl="0" algn="l">
              <a:spcBef>
                <a:spcPts val="0"/>
              </a:spcBef>
              <a:spcAft>
                <a:spcPts val="0"/>
              </a:spcAft>
              <a:buNone/>
            </a:pPr>
            <a:r>
              <a:rPr b="1" lang="en-US" sz="2400">
                <a:solidFill>
                  <a:srgbClr val="ED7D31"/>
                </a:solidFill>
                <a:latin typeface="Consolas"/>
                <a:ea typeface="Consolas"/>
                <a:cs typeface="Consolas"/>
                <a:sym typeface="Consolas"/>
              </a:rPr>
              <a:t>#include </a:t>
            </a:r>
            <a:r>
              <a:rPr b="1" lang="en-US" sz="2400">
                <a:solidFill>
                  <a:schemeClr val="dk1"/>
                </a:solidFill>
                <a:latin typeface="Consolas"/>
                <a:ea typeface="Consolas"/>
                <a:cs typeface="Consolas"/>
                <a:sym typeface="Consolas"/>
              </a:rPr>
              <a:t>&lt;stdio.h&gt;</a:t>
            </a:r>
            <a:endParaRPr sz="2400">
              <a:solidFill>
                <a:schemeClr val="dk1"/>
              </a:solidFill>
              <a:latin typeface="Consolas"/>
              <a:ea typeface="Consolas"/>
              <a:cs typeface="Consolas"/>
              <a:sym typeface="Consolas"/>
            </a:endParaRPr>
          </a:p>
          <a:p>
            <a:pPr indent="0" lvl="0" marL="97155" marR="0" rtl="0" algn="l">
              <a:lnSpc>
                <a:spcPct val="100000"/>
              </a:lnSpc>
              <a:spcBef>
                <a:spcPts val="5"/>
              </a:spcBef>
              <a:spcAft>
                <a:spcPts val="0"/>
              </a:spcAft>
              <a:buNone/>
            </a:pPr>
            <a:r>
              <a:rPr b="1" lang="en-US" sz="2400">
                <a:solidFill>
                  <a:srgbClr val="ED7D31"/>
                </a:solidFill>
                <a:latin typeface="Consolas"/>
                <a:ea typeface="Consolas"/>
                <a:cs typeface="Consolas"/>
                <a:sym typeface="Consolas"/>
              </a:rPr>
              <a:t>void</a:t>
            </a:r>
            <a:r>
              <a:rPr b="1" lang="en-US" sz="2400">
                <a:solidFill>
                  <a:schemeClr val="dk1"/>
                </a:solidFill>
                <a:latin typeface="Consolas"/>
                <a:ea typeface="Consolas"/>
                <a:cs typeface="Consolas"/>
                <a:sym typeface="Consolas"/>
              </a:rPr>
              <a:t> main()</a:t>
            </a:r>
            <a:endParaRPr sz="2400">
              <a:solidFill>
                <a:schemeClr val="dk1"/>
              </a:solidFill>
              <a:latin typeface="Consolas"/>
              <a:ea typeface="Consolas"/>
              <a:cs typeface="Consolas"/>
              <a:sym typeface="Consolas"/>
            </a:endParaRPr>
          </a:p>
          <a:p>
            <a:pPr indent="0" lvl="0" marL="97155" marR="0" rtl="0" algn="l">
              <a:lnSpc>
                <a:spcPct val="100000"/>
              </a:lnSpc>
              <a:spcBef>
                <a:spcPts val="0"/>
              </a:spcBef>
              <a:spcAft>
                <a:spcPts val="0"/>
              </a:spcAft>
              <a:buNone/>
            </a:pPr>
            <a:r>
              <a:rPr b="1" lang="en-US" sz="2400">
                <a:solidFill>
                  <a:schemeClr val="dk1"/>
                </a:solidFill>
                <a:latin typeface="Consolas"/>
                <a:ea typeface="Consolas"/>
                <a:cs typeface="Consolas"/>
                <a:sym typeface="Consolas"/>
              </a:rPr>
              <a:t>{</a:t>
            </a:r>
            <a:endParaRPr sz="2400">
              <a:solidFill>
                <a:schemeClr val="dk1"/>
              </a:solidFill>
              <a:latin typeface="Consolas"/>
              <a:ea typeface="Consolas"/>
              <a:cs typeface="Consolas"/>
              <a:sym typeface="Consolas"/>
            </a:endParaRPr>
          </a:p>
          <a:p>
            <a:pPr indent="0" lvl="0" marL="507365" marR="3132455" rtl="0" algn="l">
              <a:lnSpc>
                <a:spcPct val="100000"/>
              </a:lnSpc>
              <a:spcBef>
                <a:spcPts val="0"/>
              </a:spcBef>
              <a:spcAft>
                <a:spcPts val="0"/>
              </a:spcAft>
              <a:buNone/>
            </a:pPr>
            <a:r>
              <a:rPr lang="en-US" sz="2400">
                <a:solidFill>
                  <a:srgbClr val="00B050"/>
                </a:solidFill>
                <a:latin typeface="Consolas"/>
                <a:ea typeface="Consolas"/>
                <a:cs typeface="Consolas"/>
                <a:sym typeface="Consolas"/>
              </a:rPr>
              <a:t>/* bảng cửu chương cho cả số 0 */  </a:t>
            </a:r>
            <a:r>
              <a:rPr b="1" lang="en-US" sz="2400">
                <a:solidFill>
                  <a:srgbClr val="ED7D31"/>
                </a:solidFill>
                <a:latin typeface="Consolas"/>
                <a:ea typeface="Consolas"/>
                <a:cs typeface="Consolas"/>
                <a:sym typeface="Consolas"/>
              </a:rPr>
              <a:t>int</a:t>
            </a:r>
            <a:r>
              <a:rPr b="1" lang="en-US" sz="2400">
                <a:solidFill>
                  <a:schemeClr val="dk1"/>
                </a:solidFill>
                <a:latin typeface="Consolas"/>
                <a:ea typeface="Consolas"/>
                <a:cs typeface="Consolas"/>
                <a:sym typeface="Consolas"/>
              </a:rPr>
              <a:t> cuuchuong[10][10];</a:t>
            </a:r>
            <a:endParaRPr sz="2400">
              <a:solidFill>
                <a:schemeClr val="dk1"/>
              </a:solidFill>
              <a:latin typeface="Consolas"/>
              <a:ea typeface="Consolas"/>
              <a:cs typeface="Consolas"/>
              <a:sym typeface="Consolas"/>
            </a:endParaRPr>
          </a:p>
          <a:p>
            <a:pPr indent="0" lvl="0" marL="507365" marR="0" rtl="0" algn="l">
              <a:lnSpc>
                <a:spcPct val="100000"/>
              </a:lnSpc>
              <a:spcBef>
                <a:spcPts val="0"/>
              </a:spcBef>
              <a:spcAft>
                <a:spcPts val="0"/>
              </a:spcAft>
              <a:buNone/>
            </a:pPr>
            <a:r>
              <a:rPr b="1" lang="en-US" sz="2400">
                <a:solidFill>
                  <a:srgbClr val="ED7D31"/>
                </a:solidFill>
                <a:latin typeface="Consolas"/>
                <a:ea typeface="Consolas"/>
                <a:cs typeface="Consolas"/>
                <a:sym typeface="Consolas"/>
              </a:rPr>
              <a:t>int</a:t>
            </a:r>
            <a:r>
              <a:rPr b="1" lang="en-US" sz="2400">
                <a:solidFill>
                  <a:schemeClr val="dk1"/>
                </a:solidFill>
                <a:latin typeface="Consolas"/>
                <a:ea typeface="Consolas"/>
                <a:cs typeface="Consolas"/>
                <a:sym typeface="Consolas"/>
              </a:rPr>
              <a:t> i, j;</a:t>
            </a:r>
            <a:endParaRPr sz="2400">
              <a:solidFill>
                <a:schemeClr val="dk1"/>
              </a:solidFill>
              <a:latin typeface="Consolas"/>
              <a:ea typeface="Consolas"/>
              <a:cs typeface="Consolas"/>
              <a:sym typeface="Consolas"/>
            </a:endParaRPr>
          </a:p>
          <a:p>
            <a:pPr indent="0" lvl="0" marL="0" marR="0" rtl="0" algn="l">
              <a:lnSpc>
                <a:spcPct val="100000"/>
              </a:lnSpc>
              <a:spcBef>
                <a:spcPts val="40"/>
              </a:spcBef>
              <a:spcAft>
                <a:spcPts val="0"/>
              </a:spcAft>
              <a:buNone/>
            </a:pPr>
            <a:r>
              <a:t/>
            </a:r>
            <a:endParaRPr sz="2400">
              <a:solidFill>
                <a:schemeClr val="dk1"/>
              </a:solidFill>
              <a:latin typeface="Consolas"/>
              <a:ea typeface="Consolas"/>
              <a:cs typeface="Consolas"/>
              <a:sym typeface="Consolas"/>
            </a:endParaRPr>
          </a:p>
          <a:p>
            <a:pPr indent="0" lvl="0" marL="507365" marR="2586990" rtl="0" algn="l">
              <a:lnSpc>
                <a:spcPct val="100000"/>
              </a:lnSpc>
              <a:spcBef>
                <a:spcPts val="5"/>
              </a:spcBef>
              <a:spcAft>
                <a:spcPts val="0"/>
              </a:spcAft>
              <a:buNone/>
            </a:pPr>
            <a:r>
              <a:rPr lang="en-US" sz="2400">
                <a:solidFill>
                  <a:srgbClr val="00B050"/>
                </a:solidFill>
                <a:latin typeface="Consolas"/>
                <a:ea typeface="Consolas"/>
                <a:cs typeface="Consolas"/>
                <a:sym typeface="Consolas"/>
              </a:rPr>
              <a:t>/* tạo giá trị cho bảng cửu chương */  </a:t>
            </a:r>
            <a:r>
              <a:rPr b="1" lang="en-US" sz="2400">
                <a:solidFill>
                  <a:srgbClr val="ED7D31"/>
                </a:solidFill>
                <a:latin typeface="Consolas"/>
                <a:ea typeface="Consolas"/>
                <a:cs typeface="Consolas"/>
                <a:sym typeface="Consolas"/>
              </a:rPr>
              <a:t>for </a:t>
            </a:r>
            <a:r>
              <a:rPr b="1" lang="en-US" sz="2400">
                <a:solidFill>
                  <a:schemeClr val="dk1"/>
                </a:solidFill>
                <a:latin typeface="Consolas"/>
                <a:ea typeface="Consolas"/>
                <a:cs typeface="Consolas"/>
                <a:sym typeface="Consolas"/>
              </a:rPr>
              <a:t>(i=0; i&lt;=9; i++)</a:t>
            </a:r>
            <a:endParaRPr sz="2400">
              <a:solidFill>
                <a:schemeClr val="dk1"/>
              </a:solidFill>
              <a:latin typeface="Consolas"/>
              <a:ea typeface="Consolas"/>
              <a:cs typeface="Consolas"/>
              <a:sym typeface="Consolas"/>
            </a:endParaRPr>
          </a:p>
          <a:p>
            <a:pPr indent="-410208" lvl="0" marL="1327150" marR="3815079" rtl="0" algn="l">
              <a:lnSpc>
                <a:spcPct val="100000"/>
              </a:lnSpc>
              <a:spcBef>
                <a:spcPts val="0"/>
              </a:spcBef>
              <a:spcAft>
                <a:spcPts val="0"/>
              </a:spcAft>
              <a:buNone/>
            </a:pPr>
            <a:r>
              <a:rPr b="1" lang="en-US" sz="2400">
                <a:solidFill>
                  <a:srgbClr val="ED7D31"/>
                </a:solidFill>
                <a:latin typeface="Consolas"/>
                <a:ea typeface="Consolas"/>
                <a:cs typeface="Consolas"/>
                <a:sym typeface="Consolas"/>
              </a:rPr>
              <a:t>for</a:t>
            </a:r>
            <a:r>
              <a:rPr b="1" lang="en-US" sz="2400">
                <a:solidFill>
                  <a:schemeClr val="dk1"/>
                </a:solidFill>
                <a:latin typeface="Consolas"/>
                <a:ea typeface="Consolas"/>
                <a:cs typeface="Consolas"/>
                <a:sym typeface="Consolas"/>
              </a:rPr>
              <a:t> (j=0; j&lt;=9; j++)  cuuchuong[i][j] = i*j;</a:t>
            </a:r>
            <a:endParaRPr sz="2400">
              <a:solidFill>
                <a:schemeClr val="dk1"/>
              </a:solidFill>
              <a:latin typeface="Consolas"/>
              <a:ea typeface="Consolas"/>
              <a:cs typeface="Consolas"/>
              <a:sym typeface="Consolas"/>
            </a:endParaRPr>
          </a:p>
          <a:p>
            <a:pPr indent="0" lvl="0" marL="0" marR="0" rtl="0" algn="l">
              <a:lnSpc>
                <a:spcPct val="100000"/>
              </a:lnSpc>
              <a:spcBef>
                <a:spcPts val="40"/>
              </a:spcBef>
              <a:spcAft>
                <a:spcPts val="0"/>
              </a:spcAft>
              <a:buNone/>
            </a:pPr>
            <a:r>
              <a:t/>
            </a:r>
            <a:endParaRPr sz="2400">
              <a:solidFill>
                <a:schemeClr val="dk1"/>
              </a:solidFill>
              <a:latin typeface="Consolas"/>
              <a:ea typeface="Consolas"/>
              <a:cs typeface="Consolas"/>
              <a:sym typeface="Consolas"/>
            </a:endParaRPr>
          </a:p>
          <a:p>
            <a:pPr indent="0" lvl="0" marL="507365" marR="1630679" rtl="0" algn="l">
              <a:lnSpc>
                <a:spcPct val="100000"/>
              </a:lnSpc>
              <a:spcBef>
                <a:spcPts val="5"/>
              </a:spcBef>
              <a:spcAft>
                <a:spcPts val="0"/>
              </a:spcAft>
              <a:buNone/>
            </a:pPr>
            <a:r>
              <a:rPr b="1" lang="en-US" sz="2400">
                <a:solidFill>
                  <a:schemeClr val="dk1"/>
                </a:solidFill>
                <a:latin typeface="Consolas"/>
                <a:ea typeface="Consolas"/>
                <a:cs typeface="Consolas"/>
                <a:sym typeface="Consolas"/>
              </a:rPr>
              <a:t>printf("Nhap hai so cua bang cuu chuong\n");  printf("So 1: "); scanf("%d", &amp;i);</a:t>
            </a:r>
            <a:endParaRPr sz="2400">
              <a:solidFill>
                <a:schemeClr val="dk1"/>
              </a:solidFill>
              <a:latin typeface="Consolas"/>
              <a:ea typeface="Consolas"/>
              <a:cs typeface="Consolas"/>
              <a:sym typeface="Consolas"/>
            </a:endParaRPr>
          </a:p>
          <a:p>
            <a:pPr indent="0" lvl="0" marL="507365" marR="0" rtl="0" algn="l">
              <a:lnSpc>
                <a:spcPct val="100000"/>
              </a:lnSpc>
              <a:spcBef>
                <a:spcPts val="0"/>
              </a:spcBef>
              <a:spcAft>
                <a:spcPts val="0"/>
              </a:spcAft>
              <a:buNone/>
            </a:pPr>
            <a:r>
              <a:rPr b="1" lang="en-US" sz="2400">
                <a:solidFill>
                  <a:schemeClr val="dk1"/>
                </a:solidFill>
                <a:latin typeface="Consolas"/>
                <a:ea typeface="Consolas"/>
                <a:cs typeface="Consolas"/>
                <a:sym typeface="Consolas"/>
              </a:rPr>
              <a:t>printf("So 2: "); scanf("%d", &amp;j);</a:t>
            </a:r>
            <a:endParaRPr sz="2400">
              <a:solidFill>
                <a:schemeClr val="dk1"/>
              </a:solidFill>
              <a:latin typeface="Consolas"/>
              <a:ea typeface="Consolas"/>
              <a:cs typeface="Consolas"/>
              <a:sym typeface="Consolas"/>
            </a:endParaRPr>
          </a:p>
          <a:p>
            <a:pPr indent="0" lvl="0" marL="0" marR="0" rtl="0" algn="l">
              <a:lnSpc>
                <a:spcPct val="100000"/>
              </a:lnSpc>
              <a:spcBef>
                <a:spcPts val="40"/>
              </a:spcBef>
              <a:spcAft>
                <a:spcPts val="0"/>
              </a:spcAft>
              <a:buNone/>
            </a:pPr>
            <a:r>
              <a:t/>
            </a:r>
            <a:endParaRPr sz="2400">
              <a:solidFill>
                <a:schemeClr val="dk1"/>
              </a:solidFill>
              <a:latin typeface="Consolas"/>
              <a:ea typeface="Consolas"/>
              <a:cs typeface="Consolas"/>
              <a:sym typeface="Consolas"/>
            </a:endParaRPr>
          </a:p>
          <a:p>
            <a:pPr indent="0" lvl="0" marL="507365" marR="0" rtl="0" algn="l">
              <a:lnSpc>
                <a:spcPct val="100000"/>
              </a:lnSpc>
              <a:spcBef>
                <a:spcPts val="0"/>
              </a:spcBef>
              <a:spcAft>
                <a:spcPts val="0"/>
              </a:spcAft>
              <a:buNone/>
            </a:pPr>
            <a:r>
              <a:rPr b="1" lang="en-US" sz="2400">
                <a:solidFill>
                  <a:schemeClr val="dk1"/>
                </a:solidFill>
                <a:latin typeface="Consolas"/>
                <a:ea typeface="Consolas"/>
                <a:cs typeface="Consolas"/>
                <a:sym typeface="Consolas"/>
              </a:rPr>
              <a:t>printf("Giá tr</a:t>
            </a:r>
            <a:r>
              <a:rPr lang="en-US" sz="2400">
                <a:solidFill>
                  <a:schemeClr val="dk1"/>
                </a:solidFill>
                <a:latin typeface="Consolas"/>
                <a:ea typeface="Consolas"/>
                <a:cs typeface="Consolas"/>
                <a:sym typeface="Consolas"/>
              </a:rPr>
              <a:t>ị </a:t>
            </a:r>
            <a:r>
              <a:rPr b="1" lang="en-US" sz="2400">
                <a:solidFill>
                  <a:schemeClr val="dk1"/>
                </a:solidFill>
                <a:latin typeface="Consolas"/>
                <a:ea typeface="Consolas"/>
                <a:cs typeface="Consolas"/>
                <a:sym typeface="Consolas"/>
              </a:rPr>
              <a:t>trong bang la %d", cuuchuong[i][j]);</a:t>
            </a:r>
            <a:endParaRPr sz="2400">
              <a:solidFill>
                <a:schemeClr val="dk1"/>
              </a:solidFill>
              <a:latin typeface="Consolas"/>
              <a:ea typeface="Consolas"/>
              <a:cs typeface="Consolas"/>
              <a:sym typeface="Consolas"/>
            </a:endParaRPr>
          </a:p>
          <a:p>
            <a:pPr indent="0" lvl="0" marL="97155" marR="0" rtl="0" algn="l">
              <a:lnSpc>
                <a:spcPct val="100000"/>
              </a:lnSpc>
              <a:spcBef>
                <a:spcPts val="0"/>
              </a:spcBef>
              <a:spcAft>
                <a:spcPts val="0"/>
              </a:spcAft>
              <a:buNone/>
            </a:pPr>
            <a:r>
              <a:rPr b="1" lang="en-US" sz="2400">
                <a:solidFill>
                  <a:schemeClr val="dk1"/>
                </a:solidFill>
                <a:latin typeface="Consolas"/>
                <a:ea typeface="Consolas"/>
                <a:cs typeface="Consolas"/>
                <a:sym typeface="Consolas"/>
              </a:rPr>
              <a:t>}</a:t>
            </a:r>
            <a:endParaRPr sz="2400">
              <a:solidFill>
                <a:schemeClr val="dk1"/>
              </a:solidFill>
              <a:latin typeface="Consolas"/>
              <a:ea typeface="Consolas"/>
              <a:cs typeface="Consolas"/>
              <a:sym typeface="Consolas"/>
            </a:endParaRPr>
          </a:p>
        </p:txBody>
      </p:sp>
      <p:sp>
        <p:nvSpPr>
          <p:cNvPr id="661" name="Google Shape;661;p6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Google Shape;662;p65"/>
          <p:cNvSpPr txBox="1"/>
          <p:nvPr>
            <p:ph type="title"/>
          </p:nvPr>
        </p:nvSpPr>
        <p:spPr>
          <a:xfrm>
            <a:off x="1828800" y="194343"/>
            <a:ext cx="5963920"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 dụ </a:t>
            </a:r>
            <a:r>
              <a:rPr lang="en-US"/>
              <a:t>bảng cửu </a:t>
            </a:r>
            <a:r>
              <a:rPr lang="en-US" sz="4840">
                <a:solidFill>
                  <a:schemeClr val="dk1"/>
                </a:solidFill>
                <a:latin typeface="Times New Roman"/>
                <a:ea typeface="Times New Roman"/>
                <a:cs typeface="Times New Roman"/>
                <a:sym typeface="Times New Roman"/>
              </a:rPr>
              <a:t>chương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6" name="Shape 666"/>
        <p:cNvGrpSpPr/>
        <p:nvPr/>
      </p:nvGrpSpPr>
      <p:grpSpPr>
        <a:xfrm>
          <a:off x="0" y="0"/>
          <a:ext cx="0" cy="0"/>
          <a:chOff x="0" y="0"/>
          <a:chExt cx="0" cy="0"/>
        </a:xfrm>
      </p:grpSpPr>
      <p:sp>
        <p:nvSpPr>
          <p:cNvPr id="667" name="Google Shape;667;p66"/>
          <p:cNvSpPr txBox="1"/>
          <p:nvPr>
            <p:ph idx="1" type="body"/>
          </p:nvPr>
        </p:nvSpPr>
        <p:spPr>
          <a:xfrm>
            <a:off x="566802" y="1119737"/>
            <a:ext cx="8172449" cy="5532925"/>
          </a:xfrm>
          <a:prstGeom prst="rect">
            <a:avLst/>
          </a:prstGeom>
          <a:noFill/>
          <a:ln>
            <a:noFill/>
          </a:ln>
        </p:spPr>
        <p:txBody>
          <a:bodyPr anchorCtr="0" anchor="t" bIns="0" lIns="0" spcFirstLastPara="1" rIns="0" wrap="square" tIns="48875">
            <a:spAutoFit/>
          </a:bodyPr>
          <a:lstStyle/>
          <a:p>
            <a:pPr indent="0" lvl="0" marL="0" rtl="0" algn="l">
              <a:lnSpc>
                <a:spcPct val="100000"/>
              </a:lnSpc>
              <a:spcBef>
                <a:spcPts val="0"/>
              </a:spcBef>
              <a:spcAft>
                <a:spcPts val="0"/>
              </a:spcAft>
              <a:buClr>
                <a:srgbClr val="00B050"/>
              </a:buClr>
              <a:buSzPts val="2400"/>
              <a:buNone/>
            </a:pPr>
            <a:r>
              <a:rPr lang="en-US" sz="2400">
                <a:solidFill>
                  <a:srgbClr val="00B050"/>
                </a:solidFill>
                <a:latin typeface="Arial"/>
                <a:ea typeface="Arial"/>
                <a:cs typeface="Arial"/>
                <a:sym typeface="Arial"/>
              </a:rPr>
              <a:t>/*Biểu diễn lượng mưa theo tháng của 5 năm khác nhau*/</a:t>
            </a:r>
            <a:endParaRPr/>
          </a:p>
          <a:p>
            <a:pPr indent="0" lvl="0" marL="0" rtl="0" algn="l">
              <a:lnSpc>
                <a:spcPct val="100000"/>
              </a:lnSpc>
              <a:spcBef>
                <a:spcPts val="385"/>
              </a:spcBef>
              <a:spcAft>
                <a:spcPts val="0"/>
              </a:spcAft>
              <a:buClr>
                <a:schemeClr val="dk1"/>
              </a:buClr>
              <a:buSzPts val="2400"/>
              <a:buNone/>
            </a:pPr>
            <a:r>
              <a:t/>
            </a:r>
            <a:endParaRPr sz="2400">
              <a:solidFill>
                <a:srgbClr val="BF9000"/>
              </a:solidFill>
              <a:latin typeface="Arial"/>
              <a:ea typeface="Arial"/>
              <a:cs typeface="Arial"/>
              <a:sym typeface="Arial"/>
            </a:endParaRPr>
          </a:p>
          <a:p>
            <a:pPr indent="0" lvl="0" marL="0" rtl="0" algn="l">
              <a:lnSpc>
                <a:spcPct val="100000"/>
              </a:lnSpc>
              <a:spcBef>
                <a:spcPts val="385"/>
              </a:spcBef>
              <a:spcAft>
                <a:spcPts val="0"/>
              </a:spcAft>
              <a:buClr>
                <a:srgbClr val="BF9000"/>
              </a:buClr>
              <a:buSzPts val="2400"/>
              <a:buNone/>
            </a:pPr>
            <a:r>
              <a:rPr lang="en-US" sz="2400">
                <a:solidFill>
                  <a:srgbClr val="BF9000"/>
                </a:solidFill>
                <a:latin typeface="Arial"/>
                <a:ea typeface="Arial"/>
                <a:cs typeface="Arial"/>
                <a:sym typeface="Arial"/>
              </a:rPr>
              <a:t>#define</a:t>
            </a:r>
            <a:r>
              <a:rPr lang="en-US" sz="2400">
                <a:latin typeface="Arial"/>
                <a:ea typeface="Arial"/>
                <a:cs typeface="Arial"/>
                <a:sym typeface="Arial"/>
              </a:rPr>
              <a:t>	NYEARS 5</a:t>
            </a:r>
            <a:endParaRPr sz="2400">
              <a:solidFill>
                <a:srgbClr val="00B050"/>
              </a:solidFill>
              <a:latin typeface="Arial"/>
              <a:ea typeface="Arial"/>
              <a:cs typeface="Arial"/>
              <a:sym typeface="Arial"/>
            </a:endParaRPr>
          </a:p>
          <a:p>
            <a:pPr indent="0" lvl="0" marL="0" rtl="0" algn="l">
              <a:lnSpc>
                <a:spcPct val="100000"/>
              </a:lnSpc>
              <a:spcBef>
                <a:spcPts val="385"/>
              </a:spcBef>
              <a:spcAft>
                <a:spcPts val="0"/>
              </a:spcAft>
              <a:buClr>
                <a:srgbClr val="BF9000"/>
              </a:buClr>
              <a:buSzPts val="2400"/>
              <a:buNone/>
            </a:pPr>
            <a:r>
              <a:rPr lang="en-US" sz="2400">
                <a:solidFill>
                  <a:srgbClr val="BF9000"/>
                </a:solidFill>
                <a:latin typeface="Arial"/>
                <a:ea typeface="Arial"/>
                <a:cs typeface="Arial"/>
                <a:sym typeface="Arial"/>
              </a:rPr>
              <a:t>#define</a:t>
            </a:r>
            <a:r>
              <a:rPr lang="en-US" sz="2400">
                <a:latin typeface="Arial"/>
                <a:ea typeface="Arial"/>
                <a:cs typeface="Arial"/>
                <a:sym typeface="Arial"/>
              </a:rPr>
              <a:t>	NMONTHS	12</a:t>
            </a:r>
            <a:endParaRPr/>
          </a:p>
          <a:p>
            <a:pPr indent="0" lvl="0" marL="0" rtl="0" algn="l">
              <a:lnSpc>
                <a:spcPct val="100000"/>
              </a:lnSpc>
              <a:spcBef>
                <a:spcPts val="290"/>
              </a:spcBef>
              <a:spcAft>
                <a:spcPts val="0"/>
              </a:spcAft>
              <a:buClr>
                <a:srgbClr val="BF9000"/>
              </a:buClr>
              <a:buSzPts val="2400"/>
              <a:buNone/>
            </a:pPr>
            <a:r>
              <a:rPr lang="en-US" sz="2400">
                <a:solidFill>
                  <a:srgbClr val="BF9000"/>
                </a:solidFill>
                <a:latin typeface="Arial"/>
                <a:ea typeface="Arial"/>
                <a:cs typeface="Arial"/>
                <a:sym typeface="Arial"/>
              </a:rPr>
              <a:t>int</a:t>
            </a:r>
            <a:r>
              <a:rPr lang="en-US" sz="2400">
                <a:latin typeface="Arial"/>
                <a:ea typeface="Arial"/>
                <a:cs typeface="Arial"/>
                <a:sym typeface="Arial"/>
              </a:rPr>
              <a:t> table[NYEARS][NMONTHS] ={</a:t>
            </a:r>
            <a:endParaRPr/>
          </a:p>
          <a:p>
            <a:pPr indent="0" lvl="0" marL="217805" rtl="0" algn="l">
              <a:lnSpc>
                <a:spcPct val="100000"/>
              </a:lnSpc>
              <a:spcBef>
                <a:spcPts val="254"/>
              </a:spcBef>
              <a:spcAft>
                <a:spcPts val="0"/>
              </a:spcAft>
              <a:buClr>
                <a:schemeClr val="dk1"/>
              </a:buClr>
              <a:buSzPts val="2400"/>
              <a:buNone/>
            </a:pPr>
            <a:r>
              <a:rPr lang="en-US" sz="2400">
                <a:latin typeface="Arial"/>
                <a:ea typeface="Arial"/>
                <a:cs typeface="Arial"/>
                <a:sym typeface="Arial"/>
              </a:rPr>
              <a:t>{30,40,75,95,130,220,210,185,135,80,40,45},</a:t>
            </a:r>
            <a:endParaRPr sz="2400">
              <a:latin typeface="Arial"/>
              <a:ea typeface="Arial"/>
              <a:cs typeface="Arial"/>
              <a:sym typeface="Arial"/>
            </a:endParaRPr>
          </a:p>
          <a:p>
            <a:pPr indent="0" lvl="0" marL="217805" rtl="0" algn="l">
              <a:lnSpc>
                <a:spcPct val="100000"/>
              </a:lnSpc>
              <a:spcBef>
                <a:spcPts val="240"/>
              </a:spcBef>
              <a:spcAft>
                <a:spcPts val="0"/>
              </a:spcAft>
              <a:buClr>
                <a:schemeClr val="dk1"/>
              </a:buClr>
              <a:buSzPts val="2400"/>
              <a:buNone/>
            </a:pPr>
            <a:r>
              <a:rPr lang="en-US" sz="2400">
                <a:latin typeface="Arial"/>
                <a:ea typeface="Arial"/>
                <a:cs typeface="Arial"/>
                <a:sym typeface="Arial"/>
              </a:rPr>
              <a:t>{25,25,80,75,115,270,200,165, 85, 5,10, 0},</a:t>
            </a:r>
            <a:endParaRPr/>
          </a:p>
          <a:p>
            <a:pPr indent="0" lvl="0" marL="217805" rtl="0" algn="l">
              <a:lnSpc>
                <a:spcPct val="100000"/>
              </a:lnSpc>
              <a:spcBef>
                <a:spcPts val="229"/>
              </a:spcBef>
              <a:spcAft>
                <a:spcPts val="0"/>
              </a:spcAft>
              <a:buClr>
                <a:schemeClr val="dk1"/>
              </a:buClr>
              <a:buSzPts val="2400"/>
              <a:buNone/>
            </a:pPr>
            <a:r>
              <a:rPr lang="en-US" sz="2400">
                <a:latin typeface="Arial"/>
                <a:ea typeface="Arial"/>
                <a:cs typeface="Arial"/>
                <a:sym typeface="Arial"/>
              </a:rPr>
              <a:t>{35,45,90,80,100,205,135,140,170,75,60,95},</a:t>
            </a:r>
            <a:endParaRPr sz="2400">
              <a:latin typeface="Arial"/>
              <a:ea typeface="Arial"/>
              <a:cs typeface="Arial"/>
              <a:sym typeface="Arial"/>
            </a:endParaRPr>
          </a:p>
          <a:p>
            <a:pPr indent="0" lvl="0" marL="217805" rtl="0" algn="l">
              <a:lnSpc>
                <a:spcPct val="100000"/>
              </a:lnSpc>
              <a:spcBef>
                <a:spcPts val="240"/>
              </a:spcBef>
              <a:spcAft>
                <a:spcPts val="0"/>
              </a:spcAft>
              <a:buClr>
                <a:schemeClr val="dk1"/>
              </a:buClr>
              <a:buSzPts val="2400"/>
              <a:buNone/>
            </a:pPr>
            <a:r>
              <a:rPr lang="en-US" sz="2400">
                <a:latin typeface="Arial"/>
                <a:ea typeface="Arial"/>
                <a:cs typeface="Arial"/>
                <a:sym typeface="Arial"/>
              </a:rPr>
              <a:t>{30,40,70,70, 90,180,180,210,145,35,85,80},</a:t>
            </a:r>
            <a:endParaRPr sz="2400">
              <a:latin typeface="Arial"/>
              <a:ea typeface="Arial"/>
              <a:cs typeface="Arial"/>
              <a:sym typeface="Arial"/>
            </a:endParaRPr>
          </a:p>
          <a:p>
            <a:pPr indent="0" lvl="0" marL="217805" rtl="0" algn="l">
              <a:lnSpc>
                <a:spcPct val="100000"/>
              </a:lnSpc>
              <a:spcBef>
                <a:spcPts val="240"/>
              </a:spcBef>
              <a:spcAft>
                <a:spcPts val="0"/>
              </a:spcAft>
              <a:buClr>
                <a:schemeClr val="dk1"/>
              </a:buClr>
              <a:buSzPts val="2400"/>
              <a:buNone/>
            </a:pPr>
            <a:r>
              <a:rPr lang="en-US" sz="2400">
                <a:latin typeface="Arial"/>
                <a:ea typeface="Arial"/>
                <a:cs typeface="Arial"/>
                <a:sym typeface="Arial"/>
              </a:rPr>
              <a:t>{30,35,30,90,150,230,305,295, 60,95,80,30}</a:t>
            </a:r>
            <a:endParaRPr sz="2400">
              <a:latin typeface="Arial"/>
              <a:ea typeface="Arial"/>
              <a:cs typeface="Arial"/>
              <a:sym typeface="Arial"/>
            </a:endParaRPr>
          </a:p>
          <a:p>
            <a:pPr indent="0" lvl="0" marL="0" rtl="0" algn="l">
              <a:lnSpc>
                <a:spcPct val="100000"/>
              </a:lnSpc>
              <a:spcBef>
                <a:spcPts val="259"/>
              </a:spcBef>
              <a:spcAft>
                <a:spcPts val="0"/>
              </a:spcAft>
              <a:buClr>
                <a:schemeClr val="dk1"/>
              </a:buClr>
              <a:buSzPts val="2400"/>
              <a:buNone/>
            </a:pPr>
            <a:r>
              <a:rPr lang="en-US" sz="2400">
                <a:latin typeface="Arial"/>
                <a:ea typeface="Arial"/>
                <a:cs typeface="Arial"/>
                <a:sym typeface="Arial"/>
              </a:rPr>
              <a:t>};</a:t>
            </a:r>
            <a:endParaRPr/>
          </a:p>
          <a:p>
            <a:pPr indent="-99059" lvl="0" marL="251459" rtl="0" algn="l">
              <a:lnSpc>
                <a:spcPct val="100000"/>
              </a:lnSpc>
              <a:spcBef>
                <a:spcPts val="50"/>
              </a:spcBef>
              <a:spcAft>
                <a:spcPts val="0"/>
              </a:spcAft>
              <a:buClr>
                <a:schemeClr val="dk1"/>
              </a:buClr>
              <a:buSzPts val="2400"/>
              <a:buNone/>
            </a:pPr>
            <a:r>
              <a:t/>
            </a:r>
            <a:endParaRPr sz="2400">
              <a:latin typeface="Arial"/>
              <a:ea typeface="Arial"/>
              <a:cs typeface="Arial"/>
              <a:sym typeface="Arial"/>
            </a:endParaRPr>
          </a:p>
          <a:p>
            <a:pPr indent="-342900" lvl="0" marL="354965" marR="5080" rtl="0" algn="l">
              <a:lnSpc>
                <a:spcPct val="107500"/>
              </a:lnSpc>
              <a:spcBef>
                <a:spcPts val="5"/>
              </a:spcBef>
              <a:spcAft>
                <a:spcPts val="0"/>
              </a:spcAft>
              <a:buClr>
                <a:schemeClr val="dk1"/>
              </a:buClr>
              <a:buSzPts val="2400"/>
              <a:buChar char="•"/>
            </a:pPr>
            <a:r>
              <a:rPr lang="en-US" sz="2400">
                <a:latin typeface="Arial"/>
                <a:ea typeface="Arial"/>
                <a:cs typeface="Arial"/>
                <a:sym typeface="Arial"/>
              </a:rPr>
              <a:t>table[i][j] cho phép truy cập vào giá trị lượng mưa tháng  thứ (j+1) và năm (2000+i)</a:t>
            </a:r>
            <a:endParaRPr/>
          </a:p>
        </p:txBody>
      </p:sp>
      <p:sp>
        <p:nvSpPr>
          <p:cNvPr id="668" name="Google Shape;668;p6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66"/>
          <p:cNvSpPr txBox="1"/>
          <p:nvPr>
            <p:ph type="title"/>
          </p:nvPr>
        </p:nvSpPr>
        <p:spPr>
          <a:xfrm>
            <a:off x="3124200" y="115366"/>
            <a:ext cx="3057654"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 dụ</a:t>
            </a:r>
            <a:r>
              <a:rPr lang="en-US"/>
              <a:t> (tiếp)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22"/>
          <p:cNvSpPr txBox="1"/>
          <p:nvPr>
            <p:ph type="title"/>
          </p:nvPr>
        </p:nvSpPr>
        <p:spPr>
          <a:xfrm>
            <a:off x="3429000" y="29024"/>
            <a:ext cx="27203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Giới thiệu</a:t>
            </a:r>
            <a:endParaRPr/>
          </a:p>
        </p:txBody>
      </p:sp>
      <p:sp>
        <p:nvSpPr>
          <p:cNvPr id="149" name="Google Shape;149;p22"/>
          <p:cNvSpPr/>
          <p:nvPr/>
        </p:nvSpPr>
        <p:spPr>
          <a:xfrm>
            <a:off x="335280" y="1203960"/>
            <a:ext cx="9387840" cy="626729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Trong thực tế, thường gặp các đối tượng có tính chất chung</a:t>
            </a:r>
            <a:endParaRPr b="0" i="0" sz="2400" u="none" cap="none" strike="noStrike">
              <a:solidFill>
                <a:srgbClr val="220076"/>
              </a:solidFill>
              <a:latin typeface="Arial"/>
              <a:ea typeface="Arial"/>
              <a:cs typeface="Arial"/>
              <a:sym typeface="Arial"/>
            </a:endParaRPr>
          </a:p>
          <a:p>
            <a:pPr indent="-285750" lvl="1" marL="74295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Tháng trong năm</a:t>
            </a:r>
            <a:endParaRPr b="0" i="0" sz="2400" u="none" cap="none" strike="noStrike">
              <a:solidFill>
                <a:srgbClr val="220076"/>
              </a:solidFill>
              <a:latin typeface="Arial"/>
              <a:ea typeface="Arial"/>
              <a:cs typeface="Arial"/>
              <a:sym typeface="Arial"/>
            </a:endParaRPr>
          </a:p>
          <a:p>
            <a:pPr indent="-285750" lvl="1" marL="74295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Điểm trung bình của sinh viên trong lớp</a:t>
            </a:r>
            <a:endParaRPr b="0" i="0" sz="2400" u="none" cap="none" strike="noStrike">
              <a:solidFill>
                <a:srgbClr val="220076"/>
              </a:solidFill>
              <a:latin typeface="Arial"/>
              <a:ea typeface="Arial"/>
              <a:cs typeface="Arial"/>
              <a:sym typeface="Arial"/>
            </a:endParaRPr>
          </a:p>
          <a:p>
            <a:pPr indent="-342900" lvl="0" marL="34290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Các đối tượng được nhóm lại dưới 1 tên</a:t>
            </a:r>
            <a:endParaRPr b="0" i="0" sz="2400" u="none" cap="none" strike="noStrike">
              <a:solidFill>
                <a:srgbClr val="220076"/>
              </a:solidFill>
              <a:latin typeface="Arial"/>
              <a:ea typeface="Arial"/>
              <a:cs typeface="Arial"/>
              <a:sym typeface="Arial"/>
            </a:endParaRPr>
          </a:p>
          <a:p>
            <a:pPr indent="-342900" lvl="0" marL="34290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Đối tượng được đặc trưng bởi</a:t>
            </a:r>
            <a:r>
              <a:rPr b="0" i="0" lang="en-US" sz="2400" u="none" cap="none" strike="noStrike">
                <a:solidFill>
                  <a:srgbClr val="0033CC"/>
                </a:solidFill>
                <a:latin typeface="Arial"/>
                <a:ea typeface="Arial"/>
                <a:cs typeface="Arial"/>
                <a:sym typeface="Arial"/>
              </a:rPr>
              <a:t> </a:t>
            </a:r>
            <a:r>
              <a:rPr b="0" i="0" lang="en-US" sz="2400" u="none" cap="none" strike="noStrike">
                <a:solidFill>
                  <a:srgbClr val="996600"/>
                </a:solidFill>
                <a:latin typeface="Arial"/>
                <a:ea typeface="Arial"/>
                <a:cs typeface="Arial"/>
                <a:sym typeface="Arial"/>
              </a:rPr>
              <a:t>tên nhóm</a:t>
            </a:r>
            <a:r>
              <a:rPr b="0" i="0" lang="en-US" sz="2400" u="none" cap="none" strike="noStrike">
                <a:solidFill>
                  <a:srgbClr val="0033CC"/>
                </a:solidFill>
                <a:latin typeface="Arial"/>
                <a:ea typeface="Arial"/>
                <a:cs typeface="Arial"/>
                <a:sym typeface="Arial"/>
              </a:rPr>
              <a:t> </a:t>
            </a:r>
            <a:r>
              <a:rPr b="0" i="0" lang="en-US" sz="2400" u="none" cap="none" strike="noStrike">
                <a:solidFill>
                  <a:srgbClr val="220076"/>
                </a:solidFill>
                <a:latin typeface="Arial"/>
                <a:ea typeface="Arial"/>
                <a:cs typeface="Arial"/>
                <a:sym typeface="Arial"/>
              </a:rPr>
              <a:t>và</a:t>
            </a:r>
            <a:r>
              <a:rPr b="0" i="0" lang="en-US" sz="2400" u="none" cap="none" strike="noStrike">
                <a:solidFill>
                  <a:srgbClr val="0033CC"/>
                </a:solidFill>
                <a:latin typeface="Arial"/>
                <a:ea typeface="Arial"/>
                <a:cs typeface="Arial"/>
                <a:sym typeface="Arial"/>
              </a:rPr>
              <a:t> </a:t>
            </a:r>
            <a:r>
              <a:rPr b="0" i="0" lang="en-US" sz="2400" u="none" cap="none" strike="noStrike">
                <a:solidFill>
                  <a:srgbClr val="996600"/>
                </a:solidFill>
                <a:latin typeface="Arial"/>
                <a:ea typeface="Arial"/>
                <a:cs typeface="Arial"/>
                <a:sym typeface="Arial"/>
              </a:rPr>
              <a:t>thứ tự</a:t>
            </a:r>
            <a:r>
              <a:rPr b="0" i="0" lang="en-US" sz="2400" u="none" cap="none" strike="noStrike">
                <a:solidFill>
                  <a:srgbClr val="0033CC"/>
                </a:solidFill>
                <a:latin typeface="Arial"/>
                <a:ea typeface="Arial"/>
                <a:cs typeface="Arial"/>
                <a:sym typeface="Arial"/>
              </a:rPr>
              <a:t> </a:t>
            </a:r>
            <a:r>
              <a:rPr b="0" i="0" lang="en-US" sz="2400" u="none" cap="none" strike="noStrike">
                <a:solidFill>
                  <a:srgbClr val="220076"/>
                </a:solidFill>
                <a:latin typeface="Arial"/>
                <a:ea typeface="Arial"/>
                <a:cs typeface="Arial"/>
                <a:sym typeface="Arial"/>
              </a:rPr>
              <a:t>trong nhóm</a:t>
            </a:r>
            <a:endParaRPr b="0" i="0" sz="2400" u="none" cap="none" strike="noStrike">
              <a:solidFill>
                <a:srgbClr val="220076"/>
              </a:solidFill>
              <a:latin typeface="Arial"/>
              <a:ea typeface="Arial"/>
              <a:cs typeface="Arial"/>
              <a:sym typeface="Arial"/>
            </a:endParaRPr>
          </a:p>
          <a:p>
            <a:pPr indent="-285750" lvl="1" marL="74295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Tháng thứ 3 trong năm: Tháng 3</a:t>
            </a:r>
            <a:endParaRPr/>
          </a:p>
          <a:p>
            <a:pPr indent="-285750" lvl="1" marL="74295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Sinh viên thứ 17 trong lớp:…</a:t>
            </a:r>
            <a:endParaRPr/>
          </a:p>
          <a:p>
            <a:pPr indent="-342900" lvl="0" marL="342900" marR="0" rtl="0" algn="l">
              <a:spcBef>
                <a:spcPts val="480"/>
              </a:spcBef>
              <a:spcAft>
                <a:spcPts val="0"/>
              </a:spcAft>
              <a:buClr>
                <a:srgbClr val="220076"/>
              </a:buClr>
              <a:buSzPts val="2400"/>
              <a:buFont typeface="Arial"/>
              <a:buChar char="•"/>
            </a:pPr>
            <a:r>
              <a:rPr b="0" i="0" lang="en-US" sz="2400" u="none" cap="none" strike="noStrike">
                <a:solidFill>
                  <a:srgbClr val="220076"/>
                </a:solidFill>
                <a:latin typeface="Arial"/>
                <a:ea typeface="Arial"/>
                <a:cs typeface="Arial"/>
                <a:sym typeface="Arial"/>
              </a:rPr>
              <a:t>Số thứ tự của đối tương trong nhóm là</a:t>
            </a:r>
            <a:r>
              <a:rPr b="0" i="0" lang="en-US" sz="2400" u="none" cap="none" strike="noStrike">
                <a:solidFill>
                  <a:srgbClr val="0033CC"/>
                </a:solidFill>
                <a:latin typeface="Arial"/>
                <a:ea typeface="Arial"/>
                <a:cs typeface="Arial"/>
                <a:sym typeface="Arial"/>
              </a:rPr>
              <a:t> </a:t>
            </a:r>
            <a:r>
              <a:rPr b="0" i="0" lang="en-US" sz="2400" u="none" cap="none" strike="noStrike">
                <a:solidFill>
                  <a:srgbClr val="996600"/>
                </a:solidFill>
                <a:latin typeface="Arial"/>
                <a:ea typeface="Arial"/>
                <a:cs typeface="Arial"/>
                <a:sym typeface="Arial"/>
              </a:rPr>
              <a:t>chỉ số phần tử</a:t>
            </a:r>
            <a:endParaRPr b="0" i="0" sz="2400" u="none" cap="none" strike="noStrike">
              <a:solidFill>
                <a:srgbClr val="996600"/>
              </a:solidFill>
              <a:latin typeface="Arial"/>
              <a:ea typeface="Arial"/>
              <a:cs typeface="Arial"/>
              <a:sym typeface="Arial"/>
            </a:endParaRPr>
          </a:p>
        </p:txBody>
      </p:sp>
      <p:sp>
        <p:nvSpPr>
          <p:cNvPr id="150" name="Google Shape;150;p22"/>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5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5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5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5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5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500"/>
                                        <p:tgtEl>
                                          <p:spTgt spid="14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3" name="Shape 673"/>
        <p:cNvGrpSpPr/>
        <p:nvPr/>
      </p:nvGrpSpPr>
      <p:grpSpPr>
        <a:xfrm>
          <a:off x="0" y="0"/>
          <a:ext cx="0" cy="0"/>
          <a:chOff x="0" y="0"/>
          <a:chExt cx="0" cy="0"/>
        </a:xfrm>
      </p:grpSpPr>
      <p:sp>
        <p:nvSpPr>
          <p:cNvPr id="674" name="Google Shape;674;p67"/>
          <p:cNvSpPr txBox="1"/>
          <p:nvPr/>
        </p:nvSpPr>
        <p:spPr>
          <a:xfrm>
            <a:off x="76200" y="1981200"/>
            <a:ext cx="9829800" cy="404469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2700">
            <a:spAutoFit/>
          </a:bodyPr>
          <a:lstStyle/>
          <a:p>
            <a:pPr indent="0" lvl="0" marL="12700" marR="3357879"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printf("Enter a year: ");  </a:t>
            </a:r>
            <a:endParaRPr b="1" sz="2000">
              <a:solidFill>
                <a:schemeClr val="dk1"/>
              </a:solidFill>
              <a:latin typeface="Courier New"/>
              <a:ea typeface="Courier New"/>
              <a:cs typeface="Courier New"/>
              <a:sym typeface="Courier New"/>
            </a:endParaRPr>
          </a:p>
          <a:p>
            <a:pPr indent="0" lvl="0" marL="12700" marR="3357879" rtl="0" algn="l">
              <a:lnSpc>
                <a:spcPct val="100000"/>
              </a:lnSpc>
              <a:spcBef>
                <a:spcPts val="100"/>
              </a:spcBef>
              <a:spcAft>
                <a:spcPts val="0"/>
              </a:spcAft>
              <a:buNone/>
            </a:pPr>
            <a:r>
              <a:rPr b="1" lang="en-US" sz="2000">
                <a:solidFill>
                  <a:schemeClr val="dk1"/>
                </a:solidFill>
                <a:latin typeface="Courier New"/>
                <a:ea typeface="Courier New"/>
                <a:cs typeface="Courier New"/>
                <a:sym typeface="Courier New"/>
              </a:rPr>
              <a:t>scanf("%d", &amp;year);</a:t>
            </a:r>
            <a:endParaRPr sz="2000">
              <a:solidFill>
                <a:schemeClr val="dk1"/>
              </a:solidFill>
              <a:latin typeface="Courier New"/>
              <a:ea typeface="Courier New"/>
              <a:cs typeface="Courier New"/>
              <a:sym typeface="Courier New"/>
            </a:endParaRPr>
          </a:p>
          <a:p>
            <a:pPr indent="-342900" lvl="0" marL="354965" marR="88138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if</a:t>
            </a:r>
            <a:r>
              <a:rPr b="1" lang="en-US" sz="2000">
                <a:solidFill>
                  <a:schemeClr val="dk1"/>
                </a:solidFill>
                <a:latin typeface="Courier New"/>
                <a:ea typeface="Courier New"/>
                <a:cs typeface="Courier New"/>
                <a:sym typeface="Courier New"/>
              </a:rPr>
              <a:t> (month &lt; 2000 &amp;&amp; month &gt; 2004) {  </a:t>
            </a:r>
            <a:endParaRPr b="1" sz="2000">
              <a:solidFill>
                <a:schemeClr val="dk1"/>
              </a:solidFill>
              <a:latin typeface="Courier New"/>
              <a:ea typeface="Courier New"/>
              <a:cs typeface="Courier New"/>
              <a:sym typeface="Courier New"/>
            </a:endParaRPr>
          </a:p>
          <a:p>
            <a:pPr indent="-342900" lvl="0" marL="354965" marR="8813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    printf("Year between 2000 and 2004\n");  </a:t>
            </a:r>
            <a:endParaRPr b="1" sz="2000">
              <a:solidFill>
                <a:schemeClr val="dk1"/>
              </a:solidFill>
              <a:latin typeface="Courier New"/>
              <a:ea typeface="Courier New"/>
              <a:cs typeface="Courier New"/>
              <a:sym typeface="Courier New"/>
            </a:endParaRPr>
          </a:p>
          <a:p>
            <a:pPr indent="-342900" lvl="0" marL="354965" marR="8813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    </a:t>
            </a:r>
            <a:r>
              <a:rPr b="1" lang="en-US" sz="2000">
                <a:solidFill>
                  <a:srgbClr val="BF9000"/>
                </a:solidFill>
                <a:latin typeface="Courier New"/>
                <a:ea typeface="Courier New"/>
                <a:cs typeface="Courier New"/>
                <a:sym typeface="Courier New"/>
              </a:rPr>
              <a:t>return</a:t>
            </a:r>
            <a:r>
              <a:rPr b="1" lang="en-US" sz="2000">
                <a:solidFill>
                  <a:schemeClr val="dk1"/>
                </a:solidFill>
                <a:latin typeface="Courier New"/>
                <a:ea typeface="Courier New"/>
                <a:cs typeface="Courier New"/>
                <a:sym typeface="Courier New"/>
              </a:rPr>
              <a:t> 1;</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12700" marR="32054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printf("Enter a month: ");  </a:t>
            </a:r>
            <a:endParaRPr b="1" sz="2000">
              <a:solidFill>
                <a:schemeClr val="dk1"/>
              </a:solidFill>
              <a:latin typeface="Courier New"/>
              <a:ea typeface="Courier New"/>
              <a:cs typeface="Courier New"/>
              <a:sym typeface="Courier New"/>
            </a:endParaRPr>
          </a:p>
          <a:p>
            <a:pPr indent="0" lvl="0" marL="12700" marR="32054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scanf("%d", &amp;month);</a:t>
            </a:r>
            <a:endParaRPr sz="2000">
              <a:solidFill>
                <a:schemeClr val="dk1"/>
              </a:solidFill>
              <a:latin typeface="Courier New"/>
              <a:ea typeface="Courier New"/>
              <a:cs typeface="Courier New"/>
              <a:sym typeface="Courier New"/>
            </a:endParaRPr>
          </a:p>
          <a:p>
            <a:pPr indent="-342900" lvl="0" marL="354965" marR="2595880" rtl="0" algn="l">
              <a:lnSpc>
                <a:spcPct val="100000"/>
              </a:lnSpc>
              <a:spcBef>
                <a:spcPts val="0"/>
              </a:spcBef>
              <a:spcAft>
                <a:spcPts val="0"/>
              </a:spcAft>
              <a:buNone/>
            </a:pPr>
            <a:r>
              <a:rPr b="1" lang="en-US" sz="2000">
                <a:solidFill>
                  <a:srgbClr val="BF9000"/>
                </a:solidFill>
                <a:latin typeface="Courier New"/>
                <a:ea typeface="Courier New"/>
                <a:cs typeface="Courier New"/>
                <a:sym typeface="Courier New"/>
              </a:rPr>
              <a:t>if</a:t>
            </a:r>
            <a:r>
              <a:rPr b="1" lang="en-US" sz="2000">
                <a:solidFill>
                  <a:schemeClr val="dk1"/>
                </a:solidFill>
                <a:latin typeface="Courier New"/>
                <a:ea typeface="Courier New"/>
                <a:cs typeface="Courier New"/>
                <a:sym typeface="Courier New"/>
              </a:rPr>
              <a:t> (month &lt; 1 &amp;&amp; month &gt; 12) {  </a:t>
            </a:r>
            <a:endParaRPr b="1" sz="2000">
              <a:solidFill>
                <a:schemeClr val="dk1"/>
              </a:solidFill>
              <a:latin typeface="Courier New"/>
              <a:ea typeface="Courier New"/>
              <a:cs typeface="Courier New"/>
              <a:sym typeface="Courier New"/>
            </a:endParaRPr>
          </a:p>
          <a:p>
            <a:pPr indent="-342900" lvl="0" marL="354965" marR="25958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    printf("Invalid month\n");</a:t>
            </a:r>
            <a:endParaRPr b="1" sz="2000">
              <a:solidFill>
                <a:schemeClr val="dk1"/>
              </a:solidFill>
              <a:latin typeface="Courier New"/>
              <a:ea typeface="Courier New"/>
              <a:cs typeface="Courier New"/>
              <a:sym typeface="Courier New"/>
            </a:endParaRPr>
          </a:p>
          <a:p>
            <a:pPr indent="-342900" lvl="0" marL="354965" marR="259588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    </a:t>
            </a:r>
            <a:r>
              <a:rPr b="1" lang="en-US" sz="2000">
                <a:solidFill>
                  <a:srgbClr val="BF9000"/>
                </a:solidFill>
                <a:latin typeface="Courier New"/>
                <a:ea typeface="Courier New"/>
                <a:cs typeface="Courier New"/>
                <a:sym typeface="Courier New"/>
              </a:rPr>
              <a:t>return</a:t>
            </a:r>
            <a:r>
              <a:rPr b="1" lang="en-US" sz="2000">
                <a:solidFill>
                  <a:schemeClr val="dk1"/>
                </a:solidFill>
                <a:latin typeface="Courier New"/>
                <a:ea typeface="Courier New"/>
                <a:cs typeface="Courier New"/>
                <a:sym typeface="Courier New"/>
              </a:rPr>
              <a:t> 1;</a:t>
            </a:r>
            <a:endParaRPr sz="2000">
              <a:solidFill>
                <a:schemeClr val="dk1"/>
              </a:solidFill>
              <a:latin typeface="Courier New"/>
              <a:ea typeface="Courier New"/>
              <a:cs typeface="Courier New"/>
              <a:sym typeface="Courier New"/>
            </a:endParaRPr>
          </a:p>
          <a:p>
            <a:pPr indent="0" lvl="0" marL="12700" marR="0" rtl="0" algn="l">
              <a:lnSpc>
                <a:spcPct val="100000"/>
              </a:lnSpc>
              <a:spcBef>
                <a:spcPts val="0"/>
              </a:spcBef>
              <a:spcAft>
                <a:spcPts val="0"/>
              </a:spcAft>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342900" lvl="0" marL="354965" marR="5080" rtl="0" algn="l">
              <a:lnSpc>
                <a:spcPct val="80000"/>
              </a:lnSpc>
              <a:spcBef>
                <a:spcPts val="480"/>
              </a:spcBef>
              <a:spcAft>
                <a:spcPts val="0"/>
              </a:spcAft>
              <a:buNone/>
            </a:pPr>
            <a:r>
              <a:rPr b="1" lang="en-US" sz="2000">
                <a:solidFill>
                  <a:schemeClr val="dk1"/>
                </a:solidFill>
                <a:latin typeface="Courier New"/>
                <a:ea typeface="Courier New"/>
                <a:cs typeface="Courier New"/>
                <a:sym typeface="Courier New"/>
              </a:rPr>
              <a:t>printf("Average rainfall is mm.\n", table[year-2000][month-1]);</a:t>
            </a:r>
            <a:endParaRPr sz="2000">
              <a:solidFill>
                <a:schemeClr val="dk1"/>
              </a:solidFill>
              <a:latin typeface="Courier New"/>
              <a:ea typeface="Courier New"/>
              <a:cs typeface="Courier New"/>
              <a:sym typeface="Courier New"/>
            </a:endParaRPr>
          </a:p>
        </p:txBody>
      </p:sp>
      <p:sp>
        <p:nvSpPr>
          <p:cNvPr id="675" name="Google Shape;675;p67"/>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p67"/>
          <p:cNvSpPr txBox="1"/>
          <p:nvPr>
            <p:ph type="title"/>
          </p:nvPr>
        </p:nvSpPr>
        <p:spPr>
          <a:xfrm>
            <a:off x="3462273" y="128813"/>
            <a:ext cx="3133854"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Ví dụ</a:t>
            </a:r>
            <a:r>
              <a:rPr lang="en-US"/>
              <a:t> (tiếp)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0" name="Shape 680"/>
        <p:cNvGrpSpPr/>
        <p:nvPr/>
      </p:nvGrpSpPr>
      <p:grpSpPr>
        <a:xfrm>
          <a:off x="0" y="0"/>
          <a:ext cx="0" cy="0"/>
          <a:chOff x="0" y="0"/>
          <a:chExt cx="0" cy="0"/>
        </a:xfrm>
      </p:grpSpPr>
      <p:sp>
        <p:nvSpPr>
          <p:cNvPr id="681" name="Google Shape;681;p68"/>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68"/>
          <p:cNvSpPr txBox="1"/>
          <p:nvPr>
            <p:ph type="title"/>
          </p:nvPr>
        </p:nvSpPr>
        <p:spPr>
          <a:xfrm>
            <a:off x="3962400" y="176414"/>
            <a:ext cx="1768475" cy="696595"/>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40"/>
              <a:buFont typeface="Times New Roman"/>
              <a:buNone/>
            </a:pPr>
            <a:r>
              <a:rPr lang="en-US" sz="4840">
                <a:solidFill>
                  <a:schemeClr val="dk1"/>
                </a:solidFill>
                <a:latin typeface="Times New Roman"/>
                <a:ea typeface="Times New Roman"/>
                <a:cs typeface="Times New Roman"/>
                <a:sym typeface="Times New Roman"/>
              </a:rPr>
              <a:t>Bài</a:t>
            </a:r>
            <a:r>
              <a:rPr lang="en-US"/>
              <a:t> </a:t>
            </a:r>
            <a:r>
              <a:rPr lang="en-US" sz="4840">
                <a:solidFill>
                  <a:schemeClr val="dk1"/>
                </a:solidFill>
                <a:latin typeface="Times New Roman"/>
                <a:ea typeface="Times New Roman"/>
                <a:cs typeface="Times New Roman"/>
                <a:sym typeface="Times New Roman"/>
              </a:rPr>
              <a:t>tập</a:t>
            </a:r>
            <a:endParaRPr/>
          </a:p>
        </p:txBody>
      </p:sp>
      <p:sp>
        <p:nvSpPr>
          <p:cNvPr id="683" name="Google Shape;683;p68"/>
          <p:cNvSpPr txBox="1"/>
          <p:nvPr/>
        </p:nvSpPr>
        <p:spPr>
          <a:xfrm>
            <a:off x="533400" y="1371600"/>
            <a:ext cx="8915400" cy="5216172"/>
          </a:xfrm>
          <a:prstGeom prst="rect">
            <a:avLst/>
          </a:prstGeom>
          <a:noFill/>
          <a:ln>
            <a:noFill/>
          </a:ln>
        </p:spPr>
        <p:txBody>
          <a:bodyPr anchorCtr="0" anchor="t" bIns="0" lIns="0" spcFirstLastPara="1" rIns="0" wrap="square" tIns="12050">
            <a:spAutoFit/>
          </a:bodyPr>
          <a:lstStyle/>
          <a:p>
            <a:pPr indent="-342900" lvl="0" marL="355600" marR="0" rtl="0" algn="l">
              <a:lnSpc>
                <a:spcPct val="116785"/>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Cho khai báo nguyên mẫu các hàm như sau:</a:t>
            </a:r>
            <a:endParaRPr/>
          </a:p>
          <a:p>
            <a:pPr indent="0" lvl="0" marL="469265" marR="2662555" rtl="0" algn="l">
              <a:lnSpc>
                <a:spcPct val="119583"/>
              </a:lnSpc>
              <a:spcBef>
                <a:spcPts val="15"/>
              </a:spcBef>
              <a:spcAft>
                <a:spcPts val="0"/>
              </a:spcAft>
              <a:buNone/>
            </a:pPr>
            <a:r>
              <a:rPr b="1" lang="en-US" sz="2400">
                <a:solidFill>
                  <a:srgbClr val="BF9000"/>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nhapdayso(</a:t>
            </a:r>
            <a:r>
              <a:rPr b="1" lang="en-US" sz="2400">
                <a:solidFill>
                  <a:srgbClr val="BF9000"/>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a[]);</a:t>
            </a:r>
            <a:endParaRPr b="1" sz="2400">
              <a:solidFill>
                <a:schemeClr val="dk1"/>
              </a:solidFill>
              <a:latin typeface="Courier New"/>
              <a:ea typeface="Courier New"/>
              <a:cs typeface="Courier New"/>
              <a:sym typeface="Courier New"/>
            </a:endParaRPr>
          </a:p>
          <a:p>
            <a:pPr indent="0" lvl="0" marL="469265" marR="2662555" rtl="0" algn="l">
              <a:lnSpc>
                <a:spcPct val="119583"/>
              </a:lnSpc>
              <a:spcBef>
                <a:spcPts val="15"/>
              </a:spcBef>
              <a:spcAft>
                <a:spcPts val="0"/>
              </a:spcAft>
              <a:buNone/>
            </a:pPr>
            <a:r>
              <a:rPr b="1" lang="en-US" sz="2400">
                <a:solidFill>
                  <a:srgbClr val="BF9000"/>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timmax(</a:t>
            </a:r>
            <a:r>
              <a:rPr b="1" lang="en-US" sz="2400">
                <a:solidFill>
                  <a:srgbClr val="BF9000"/>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a[], </a:t>
            </a:r>
            <a:r>
              <a:rPr b="1" lang="en-US" sz="2400">
                <a:solidFill>
                  <a:srgbClr val="BF9000"/>
                </a:solidFill>
                <a:latin typeface="Courier New"/>
                <a:ea typeface="Courier New"/>
                <a:cs typeface="Courier New"/>
                <a:sym typeface="Courier New"/>
              </a:rPr>
              <a:t>int</a:t>
            </a:r>
            <a:r>
              <a:rPr b="1" lang="en-US" sz="2400">
                <a:solidFill>
                  <a:schemeClr val="dk1"/>
                </a:solidFill>
                <a:latin typeface="Courier New"/>
                <a:ea typeface="Courier New"/>
                <a:cs typeface="Courier New"/>
                <a:sym typeface="Courier New"/>
              </a:rPr>
              <a:t> n);</a:t>
            </a:r>
            <a:endParaRPr sz="2400">
              <a:solidFill>
                <a:schemeClr val="dk1"/>
              </a:solidFill>
              <a:latin typeface="Courier New"/>
              <a:ea typeface="Courier New"/>
              <a:cs typeface="Courier New"/>
              <a:sym typeface="Courier New"/>
            </a:endParaRPr>
          </a:p>
          <a:p>
            <a:pPr indent="-342900" lvl="0" marL="355600" marR="5080" rtl="0" algn="l">
              <a:lnSpc>
                <a:spcPct val="79900"/>
              </a:lnSpc>
              <a:spcBef>
                <a:spcPts val="770"/>
              </a:spcBef>
              <a:spcAft>
                <a:spcPts val="0"/>
              </a:spcAft>
              <a:buClr>
                <a:schemeClr val="dk1"/>
              </a:buClr>
              <a:buSzPts val="2800"/>
              <a:buFont typeface="Arial"/>
              <a:buChar char="•"/>
            </a:pPr>
            <a:r>
              <a:rPr lang="en-US" sz="2800">
                <a:solidFill>
                  <a:schemeClr val="dk1"/>
                </a:solidFill>
                <a:latin typeface="Arial"/>
                <a:ea typeface="Arial"/>
                <a:cs typeface="Arial"/>
                <a:sym typeface="Arial"/>
              </a:rPr>
              <a:t>Hàm nhapdayso() cho phép nhập số phần tử và  các con số trong dãy số để lưu vào mảng a.  </a:t>
            </a:r>
            <a:endParaRPr sz="2800">
              <a:solidFill>
                <a:schemeClr val="dk1"/>
              </a:solidFill>
              <a:latin typeface="Arial"/>
              <a:ea typeface="Arial"/>
              <a:cs typeface="Arial"/>
              <a:sym typeface="Arial"/>
            </a:endParaRPr>
          </a:p>
          <a:p>
            <a:pPr indent="-342900" lvl="1" marL="812800" marR="5080" rtl="0" algn="l">
              <a:lnSpc>
                <a:spcPct val="79900"/>
              </a:lnSpc>
              <a:spcBef>
                <a:spcPts val="77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Hàm trả về số phần tử của dãy số đã nhập. </a:t>
            </a:r>
            <a:endParaRPr b="0" i="0" sz="2800" u="none" cap="none" strike="noStrike">
              <a:solidFill>
                <a:schemeClr val="dk1"/>
              </a:solidFill>
              <a:latin typeface="Arial"/>
              <a:ea typeface="Arial"/>
              <a:cs typeface="Arial"/>
              <a:sym typeface="Arial"/>
            </a:endParaRPr>
          </a:p>
          <a:p>
            <a:pPr indent="-165100" lvl="0" marL="355600" marR="5080" rtl="0" algn="l">
              <a:lnSpc>
                <a:spcPct val="79900"/>
              </a:lnSpc>
              <a:spcBef>
                <a:spcPts val="770"/>
              </a:spcBef>
              <a:spcAft>
                <a:spcPts val="0"/>
              </a:spcAft>
              <a:buClr>
                <a:schemeClr val="dk1"/>
              </a:buClr>
              <a:buSzPts val="2800"/>
              <a:buFont typeface="Calibri"/>
              <a:buNone/>
            </a:pPr>
            <a:r>
              <a:t/>
            </a:r>
            <a:endParaRPr sz="2800">
              <a:solidFill>
                <a:schemeClr val="dk1"/>
              </a:solidFill>
              <a:latin typeface="Arial"/>
              <a:ea typeface="Arial"/>
              <a:cs typeface="Arial"/>
              <a:sym typeface="Arial"/>
            </a:endParaRPr>
          </a:p>
          <a:p>
            <a:pPr indent="-342900" lvl="0" marL="355600" marR="5080" rtl="0" algn="l">
              <a:lnSpc>
                <a:spcPct val="79900"/>
              </a:lnSpc>
              <a:spcBef>
                <a:spcPts val="770"/>
              </a:spcBef>
              <a:spcAft>
                <a:spcPts val="0"/>
              </a:spcAft>
              <a:buClr>
                <a:schemeClr val="dk1"/>
              </a:buClr>
              <a:buSzPts val="2800"/>
              <a:buFont typeface="Arial"/>
              <a:buChar char="•"/>
            </a:pPr>
            <a:r>
              <a:rPr lang="en-US" sz="2800">
                <a:solidFill>
                  <a:schemeClr val="dk1"/>
                </a:solidFill>
                <a:latin typeface="Arial"/>
                <a:ea typeface="Arial"/>
                <a:cs typeface="Arial"/>
                <a:sym typeface="Arial"/>
              </a:rPr>
              <a:t>Hàm  timmax() tìm giá trị lớn nhất trong 1 dãy số  truyền vào.</a:t>
            </a:r>
            <a:endParaRPr sz="2800">
              <a:solidFill>
                <a:schemeClr val="dk1"/>
              </a:solidFill>
              <a:latin typeface="Arial"/>
              <a:ea typeface="Arial"/>
              <a:cs typeface="Arial"/>
              <a:sym typeface="Arial"/>
            </a:endParaRPr>
          </a:p>
          <a:p>
            <a:pPr indent="-165100" lvl="0" marL="355600" marR="141605" rtl="0" algn="l">
              <a:lnSpc>
                <a:spcPct val="79900"/>
              </a:lnSpc>
              <a:spcBef>
                <a:spcPts val="685"/>
              </a:spcBef>
              <a:spcAft>
                <a:spcPts val="0"/>
              </a:spcAft>
              <a:buClr>
                <a:schemeClr val="dk1"/>
              </a:buClr>
              <a:buSzPts val="2800"/>
              <a:buFont typeface="Calibri"/>
              <a:buNone/>
            </a:pPr>
            <a:r>
              <a:t/>
            </a:r>
            <a:endParaRPr sz="2800">
              <a:solidFill>
                <a:schemeClr val="dk1"/>
              </a:solidFill>
              <a:latin typeface="Arial"/>
              <a:ea typeface="Arial"/>
              <a:cs typeface="Arial"/>
              <a:sym typeface="Arial"/>
            </a:endParaRPr>
          </a:p>
          <a:p>
            <a:pPr indent="-342900" lvl="0" marL="355600" marR="141605" rtl="0" algn="l">
              <a:lnSpc>
                <a:spcPct val="79900"/>
              </a:lnSpc>
              <a:spcBef>
                <a:spcPts val="685"/>
              </a:spcBef>
              <a:spcAft>
                <a:spcPts val="0"/>
              </a:spcAft>
              <a:buClr>
                <a:schemeClr val="dk1"/>
              </a:buClr>
              <a:buSzPts val="2800"/>
              <a:buFont typeface="Arial"/>
              <a:buChar char="•"/>
            </a:pPr>
            <a:r>
              <a:rPr lang="en-US" sz="2800">
                <a:solidFill>
                  <a:schemeClr val="dk1"/>
                </a:solidFill>
                <a:latin typeface="Arial"/>
                <a:ea typeface="Arial"/>
                <a:cs typeface="Arial"/>
                <a:sym typeface="Arial"/>
              </a:rPr>
              <a:t>Viết định nghĩa các hàm và chương trình chính  cho phép nhập vào 2 dãy số khác nhau và tìm  giá trị lớn nhất của các số trong cả 2 dãy số  đó.</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7" name="Shape 687"/>
        <p:cNvGrpSpPr/>
        <p:nvPr/>
      </p:nvGrpSpPr>
      <p:grpSpPr>
        <a:xfrm>
          <a:off x="0" y="0"/>
          <a:ext cx="0" cy="0"/>
          <a:chOff x="0" y="0"/>
          <a:chExt cx="0" cy="0"/>
        </a:xfrm>
      </p:grpSpPr>
      <p:sp>
        <p:nvSpPr>
          <p:cNvPr id="688" name="Google Shape;688;p69"/>
          <p:cNvSpPr txBox="1"/>
          <p:nvPr/>
        </p:nvSpPr>
        <p:spPr>
          <a:xfrm>
            <a:off x="381000" y="972739"/>
            <a:ext cx="8991599" cy="6324167"/>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0" lIns="0" spcFirstLastPara="1" rIns="0" wrap="square" tIns="12050">
            <a:spAutoFit/>
          </a:bodyPr>
          <a:lstStyle/>
          <a:p>
            <a:pPr indent="0" lvl="0" marL="12700" marR="0" rtl="0" algn="l">
              <a:spcBef>
                <a:spcPts val="0"/>
              </a:spcBef>
              <a:spcAft>
                <a:spcPts val="0"/>
              </a:spcAft>
              <a:buNone/>
            </a:pPr>
            <a:r>
              <a:rPr lang="en-US" sz="2200">
                <a:solidFill>
                  <a:srgbClr val="7030A0"/>
                </a:solidFill>
                <a:latin typeface="Arial"/>
                <a:ea typeface="Arial"/>
                <a:cs typeface="Arial"/>
                <a:sym typeface="Arial"/>
              </a:rPr>
              <a:t>int</a:t>
            </a:r>
            <a:r>
              <a:rPr lang="en-US" sz="2200">
                <a:solidFill>
                  <a:schemeClr val="dk1"/>
                </a:solidFill>
                <a:latin typeface="Arial"/>
                <a:ea typeface="Arial"/>
                <a:cs typeface="Arial"/>
                <a:sym typeface="Arial"/>
              </a:rPr>
              <a:t> nhapdayso(</a:t>
            </a:r>
            <a:r>
              <a:rPr lang="en-US" sz="2200">
                <a:solidFill>
                  <a:srgbClr val="7030A0"/>
                </a:solidFill>
                <a:latin typeface="Arial"/>
                <a:ea typeface="Arial"/>
                <a:cs typeface="Arial"/>
                <a:sym typeface="Arial"/>
              </a:rPr>
              <a:t>int</a:t>
            </a:r>
            <a:r>
              <a:rPr lang="en-US" sz="2200">
                <a:solidFill>
                  <a:schemeClr val="dk1"/>
                </a:solidFill>
                <a:latin typeface="Arial"/>
                <a:ea typeface="Arial"/>
                <a:cs typeface="Arial"/>
                <a:sym typeface="Arial"/>
              </a:rPr>
              <a:t> A[])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7030A0"/>
                </a:solidFill>
                <a:latin typeface="Arial"/>
                <a:ea typeface="Arial"/>
                <a:cs typeface="Arial"/>
                <a:sym typeface="Arial"/>
              </a:rPr>
              <a:t>int</a:t>
            </a:r>
            <a:r>
              <a:rPr lang="en-US" sz="2200">
                <a:solidFill>
                  <a:schemeClr val="dk1"/>
                </a:solidFill>
                <a:latin typeface="Arial"/>
                <a:ea typeface="Arial"/>
                <a:cs typeface="Arial"/>
                <a:sym typeface="Arial"/>
              </a:rPr>
              <a:t> i,n;</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printf("Nhap so phan tu trong day (n&lt;=10):");</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scanf("%d",&amp;n);</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printf("Nhap cac phan tu trong day:\n");</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7030A0"/>
                </a:solidFill>
                <a:latin typeface="Arial"/>
                <a:ea typeface="Arial"/>
                <a:cs typeface="Arial"/>
                <a:sym typeface="Arial"/>
              </a:rPr>
              <a:t>for </a:t>
            </a:r>
            <a:r>
              <a:rPr lang="en-US" sz="2200">
                <a:solidFill>
                  <a:schemeClr val="dk1"/>
                </a:solidFill>
                <a:latin typeface="Arial"/>
                <a:ea typeface="Arial"/>
                <a:cs typeface="Arial"/>
                <a:sym typeface="Arial"/>
              </a:rPr>
              <a:t>(i = 0; i &lt; n; i++)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printf("Phan tu thu %d:", i+1);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scanf("%d",&amp;A[i]);</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7030A0"/>
                </a:solidFill>
                <a:latin typeface="Arial"/>
                <a:ea typeface="Arial"/>
                <a:cs typeface="Arial"/>
                <a:sym typeface="Arial"/>
              </a:rPr>
              <a:t>return</a:t>
            </a:r>
            <a:r>
              <a:rPr lang="en-US" sz="2200">
                <a:solidFill>
                  <a:schemeClr val="dk1"/>
                </a:solidFill>
                <a:latin typeface="Arial"/>
                <a:ea typeface="Arial"/>
                <a:cs typeface="Arial"/>
                <a:sym typeface="Arial"/>
              </a:rPr>
              <a:t> n;</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a:t>
            </a:r>
            <a:endParaRPr/>
          </a:p>
          <a:p>
            <a:pPr indent="0" lvl="0" marL="12700" marR="0" rtl="0" algn="l">
              <a:spcBef>
                <a:spcPts val="95"/>
              </a:spcBef>
              <a:spcAft>
                <a:spcPts val="0"/>
              </a:spcAft>
              <a:buNone/>
            </a:pPr>
            <a:r>
              <a:rPr lang="en-US" sz="2200">
                <a:solidFill>
                  <a:srgbClr val="7030A0"/>
                </a:solidFill>
                <a:latin typeface="Arial"/>
                <a:ea typeface="Arial"/>
                <a:cs typeface="Arial"/>
                <a:sym typeface="Arial"/>
              </a:rPr>
              <a:t>int</a:t>
            </a:r>
            <a:r>
              <a:rPr lang="en-US" sz="2200">
                <a:solidFill>
                  <a:schemeClr val="dk1"/>
                </a:solidFill>
                <a:latin typeface="Arial"/>
                <a:ea typeface="Arial"/>
                <a:cs typeface="Arial"/>
                <a:sym typeface="Arial"/>
              </a:rPr>
              <a:t> timmax(</a:t>
            </a:r>
            <a:r>
              <a:rPr lang="en-US" sz="2200">
                <a:solidFill>
                  <a:srgbClr val="7030A0"/>
                </a:solidFill>
                <a:latin typeface="Arial"/>
                <a:ea typeface="Arial"/>
                <a:cs typeface="Arial"/>
                <a:sym typeface="Arial"/>
              </a:rPr>
              <a:t>int</a:t>
            </a:r>
            <a:r>
              <a:rPr lang="en-US" sz="2200">
                <a:solidFill>
                  <a:schemeClr val="dk1"/>
                </a:solidFill>
                <a:latin typeface="Arial"/>
                <a:ea typeface="Arial"/>
                <a:cs typeface="Arial"/>
                <a:sym typeface="Arial"/>
              </a:rPr>
              <a:t> a[], </a:t>
            </a:r>
            <a:r>
              <a:rPr lang="en-US" sz="2200">
                <a:solidFill>
                  <a:srgbClr val="7030A0"/>
                </a:solidFill>
                <a:latin typeface="Arial"/>
                <a:ea typeface="Arial"/>
                <a:cs typeface="Arial"/>
                <a:sym typeface="Arial"/>
              </a:rPr>
              <a:t>int</a:t>
            </a:r>
            <a:r>
              <a:rPr lang="en-US" sz="2200">
                <a:solidFill>
                  <a:schemeClr val="dk1"/>
                </a:solidFill>
                <a:latin typeface="Arial"/>
                <a:ea typeface="Arial"/>
                <a:cs typeface="Arial"/>
                <a:sym typeface="Arial"/>
              </a:rPr>
              <a:t> n)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int i, max = INT_MIN;</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7030A0"/>
                </a:solidFill>
                <a:latin typeface="Arial"/>
                <a:ea typeface="Arial"/>
                <a:cs typeface="Arial"/>
                <a:sym typeface="Arial"/>
              </a:rPr>
              <a:t>for </a:t>
            </a:r>
            <a:r>
              <a:rPr lang="en-US" sz="2200">
                <a:solidFill>
                  <a:schemeClr val="dk1"/>
                </a:solidFill>
                <a:latin typeface="Arial"/>
                <a:ea typeface="Arial"/>
                <a:cs typeface="Arial"/>
                <a:sym typeface="Arial"/>
              </a:rPr>
              <a:t>(i = 0; i &lt; n; i++)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if (max &lt; a[i]) max = a[i];</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7030A0"/>
                </a:solidFill>
                <a:latin typeface="Arial"/>
                <a:ea typeface="Arial"/>
                <a:cs typeface="Arial"/>
                <a:sym typeface="Arial"/>
              </a:rPr>
              <a:t>return</a:t>
            </a:r>
            <a:r>
              <a:rPr lang="en-US" sz="2200">
                <a:solidFill>
                  <a:schemeClr val="dk1"/>
                </a:solidFill>
                <a:latin typeface="Arial"/>
                <a:ea typeface="Arial"/>
                <a:cs typeface="Arial"/>
                <a:sym typeface="Arial"/>
              </a:rPr>
              <a:t> max;</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689" name="Google Shape;689;p69"/>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69"/>
          <p:cNvSpPr txBox="1"/>
          <p:nvPr>
            <p:ph type="title"/>
          </p:nvPr>
        </p:nvSpPr>
        <p:spPr>
          <a:xfrm>
            <a:off x="3710107" y="124330"/>
            <a:ext cx="2637286"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Bài GIẢI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4" name="Shape 694"/>
        <p:cNvGrpSpPr/>
        <p:nvPr/>
      </p:nvGrpSpPr>
      <p:grpSpPr>
        <a:xfrm>
          <a:off x="0" y="0"/>
          <a:ext cx="0" cy="0"/>
          <a:chOff x="0" y="0"/>
          <a:chExt cx="0" cy="0"/>
        </a:xfrm>
      </p:grpSpPr>
      <p:sp>
        <p:nvSpPr>
          <p:cNvPr id="695" name="Google Shape;695;p70"/>
          <p:cNvSpPr txBox="1"/>
          <p:nvPr/>
        </p:nvSpPr>
        <p:spPr>
          <a:xfrm>
            <a:off x="533400" y="1447800"/>
            <a:ext cx="8991599" cy="5270032"/>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0" lIns="0" spcFirstLastPara="1" rIns="0" wrap="square" tIns="12050">
            <a:spAutoFit/>
          </a:bodyPr>
          <a:lstStyle/>
          <a:p>
            <a:pPr indent="0" lvl="0" marL="12700" marR="0" rtl="0" algn="l">
              <a:spcBef>
                <a:spcPts val="0"/>
              </a:spcBef>
              <a:spcAft>
                <a:spcPts val="0"/>
              </a:spcAft>
              <a:buNone/>
            </a:pPr>
            <a:r>
              <a:rPr lang="en-US" sz="2200">
                <a:solidFill>
                  <a:srgbClr val="BF9000"/>
                </a:solidFill>
                <a:latin typeface="Arial"/>
                <a:ea typeface="Arial"/>
                <a:cs typeface="Arial"/>
                <a:sym typeface="Arial"/>
              </a:rPr>
              <a:t>#include </a:t>
            </a:r>
            <a:r>
              <a:rPr lang="en-US" sz="2200">
                <a:solidFill>
                  <a:schemeClr val="dk1"/>
                </a:solidFill>
                <a:latin typeface="Arial"/>
                <a:ea typeface="Arial"/>
                <a:cs typeface="Arial"/>
                <a:sym typeface="Arial"/>
              </a:rPr>
              <a:t>&lt;stdio.h&gt;</a:t>
            </a:r>
            <a:endParaRPr/>
          </a:p>
          <a:p>
            <a:pPr indent="0" lvl="0" marL="12700" marR="0" rtl="0" algn="l">
              <a:spcBef>
                <a:spcPts val="95"/>
              </a:spcBef>
              <a:spcAft>
                <a:spcPts val="0"/>
              </a:spcAft>
              <a:buNone/>
            </a:pPr>
            <a:r>
              <a:rPr lang="en-US" sz="2200">
                <a:solidFill>
                  <a:srgbClr val="BF9000"/>
                </a:solidFill>
                <a:latin typeface="Arial"/>
                <a:ea typeface="Arial"/>
                <a:cs typeface="Arial"/>
                <a:sym typeface="Arial"/>
              </a:rPr>
              <a:t>#include </a:t>
            </a:r>
            <a:r>
              <a:rPr lang="en-US" sz="2200">
                <a:solidFill>
                  <a:schemeClr val="dk1"/>
                </a:solidFill>
                <a:latin typeface="Arial"/>
                <a:ea typeface="Arial"/>
                <a:cs typeface="Arial"/>
                <a:sym typeface="Arial"/>
              </a:rPr>
              <a:t>&lt;limits.h&gt;</a:t>
            </a:r>
            <a:endParaRPr/>
          </a:p>
          <a:p>
            <a:pPr indent="0" lvl="0" marL="12700" marR="0" rtl="0" algn="l">
              <a:spcBef>
                <a:spcPts val="95"/>
              </a:spcBef>
              <a:spcAft>
                <a:spcPts val="0"/>
              </a:spcAft>
              <a:buNone/>
            </a:pPr>
            <a:r>
              <a:rPr lang="en-US" sz="2200">
                <a:solidFill>
                  <a:srgbClr val="BF9000"/>
                </a:solidFill>
                <a:latin typeface="Arial"/>
                <a:ea typeface="Arial"/>
                <a:cs typeface="Arial"/>
                <a:sym typeface="Arial"/>
              </a:rPr>
              <a:t>int</a:t>
            </a:r>
            <a:r>
              <a:rPr lang="en-US" sz="2200">
                <a:solidFill>
                  <a:schemeClr val="dk1"/>
                </a:solidFill>
                <a:latin typeface="Arial"/>
                <a:ea typeface="Arial"/>
                <a:cs typeface="Arial"/>
                <a:sym typeface="Arial"/>
              </a:rPr>
              <a:t> nhapdayso(int A[]);</a:t>
            </a:r>
            <a:endParaRPr/>
          </a:p>
          <a:p>
            <a:pPr indent="0" lvl="0" marL="12700" marR="0" rtl="0" algn="l">
              <a:spcBef>
                <a:spcPts val="95"/>
              </a:spcBef>
              <a:spcAft>
                <a:spcPts val="0"/>
              </a:spcAft>
              <a:buNone/>
            </a:pPr>
            <a:r>
              <a:rPr lang="en-US" sz="2200">
                <a:solidFill>
                  <a:srgbClr val="BF9000"/>
                </a:solidFill>
                <a:latin typeface="Arial"/>
                <a:ea typeface="Arial"/>
                <a:cs typeface="Arial"/>
                <a:sym typeface="Arial"/>
              </a:rPr>
              <a:t>int</a:t>
            </a:r>
            <a:r>
              <a:rPr lang="en-US" sz="2200">
                <a:solidFill>
                  <a:schemeClr val="dk1"/>
                </a:solidFill>
                <a:latin typeface="Arial"/>
                <a:ea typeface="Arial"/>
                <a:cs typeface="Arial"/>
                <a:sym typeface="Arial"/>
              </a:rPr>
              <a:t> timmax(int a[], int n);</a:t>
            </a:r>
            <a:endParaRPr/>
          </a:p>
          <a:p>
            <a:pPr indent="0" lvl="0" marL="12700" marR="0" rtl="0" algn="l">
              <a:spcBef>
                <a:spcPts val="95"/>
              </a:spcBef>
              <a:spcAft>
                <a:spcPts val="0"/>
              </a:spcAft>
              <a:buNone/>
            </a:pPr>
            <a:r>
              <a:rPr lang="en-US" sz="2200">
                <a:solidFill>
                  <a:srgbClr val="BF9000"/>
                </a:solidFill>
                <a:latin typeface="Arial"/>
                <a:ea typeface="Arial"/>
                <a:cs typeface="Arial"/>
                <a:sym typeface="Arial"/>
              </a:rPr>
              <a:t>void</a:t>
            </a:r>
            <a:r>
              <a:rPr lang="en-US" sz="2200">
                <a:solidFill>
                  <a:schemeClr val="dk1"/>
                </a:solidFill>
                <a:latin typeface="Arial"/>
                <a:ea typeface="Arial"/>
                <a:cs typeface="Arial"/>
                <a:sym typeface="Arial"/>
              </a:rPr>
              <a:t> main()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BF9000"/>
                </a:solidFill>
                <a:latin typeface="Arial"/>
                <a:ea typeface="Arial"/>
                <a:cs typeface="Arial"/>
                <a:sym typeface="Arial"/>
              </a:rPr>
              <a:t>int</a:t>
            </a:r>
            <a:r>
              <a:rPr lang="en-US" sz="2200">
                <a:solidFill>
                  <a:schemeClr val="dk1"/>
                </a:solidFill>
                <a:latin typeface="Arial"/>
                <a:ea typeface="Arial"/>
                <a:cs typeface="Arial"/>
                <a:sym typeface="Arial"/>
              </a:rPr>
              <a:t> day1[10],day2[10];</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BF9000"/>
                </a:solidFill>
                <a:latin typeface="Arial"/>
                <a:ea typeface="Arial"/>
                <a:cs typeface="Arial"/>
                <a:sym typeface="Arial"/>
              </a:rPr>
              <a:t>int</a:t>
            </a:r>
            <a:r>
              <a:rPr lang="en-US" sz="2200">
                <a:solidFill>
                  <a:schemeClr val="dk1"/>
                </a:solidFill>
                <a:latin typeface="Arial"/>
                <a:ea typeface="Arial"/>
                <a:cs typeface="Arial"/>
                <a:sym typeface="Arial"/>
              </a:rPr>
              <a:t> so_pt1,so_pt2;</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BF9000"/>
                </a:solidFill>
                <a:latin typeface="Arial"/>
                <a:ea typeface="Arial"/>
                <a:cs typeface="Arial"/>
                <a:sym typeface="Arial"/>
              </a:rPr>
              <a:t>int</a:t>
            </a:r>
            <a:r>
              <a:rPr lang="en-US" sz="2200">
                <a:solidFill>
                  <a:schemeClr val="dk1"/>
                </a:solidFill>
                <a:latin typeface="Arial"/>
                <a:ea typeface="Arial"/>
                <a:cs typeface="Arial"/>
                <a:sym typeface="Arial"/>
              </a:rPr>
              <a:t> max1,max2;</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so_pt1 = nhapdayso(day1);</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so_pt2 = nhapdayso(day2);</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max1 = timmax(day1,so_pt1);</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max2 = timmax(day2,so_pt2);</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printf("so lon nhat trong 2 day la:%d",max1 &gt; max2 ? max1 : max2);</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	</a:t>
            </a:r>
            <a:r>
              <a:rPr lang="en-US" sz="2200">
                <a:solidFill>
                  <a:srgbClr val="BF9000"/>
                </a:solidFill>
                <a:latin typeface="Arial"/>
                <a:ea typeface="Arial"/>
                <a:cs typeface="Arial"/>
                <a:sym typeface="Arial"/>
              </a:rPr>
              <a:t>return</a:t>
            </a:r>
            <a:r>
              <a:rPr lang="en-US" sz="2200">
                <a:solidFill>
                  <a:schemeClr val="dk1"/>
                </a:solidFill>
                <a:latin typeface="Arial"/>
                <a:ea typeface="Arial"/>
                <a:cs typeface="Arial"/>
                <a:sym typeface="Arial"/>
              </a:rPr>
              <a:t> ;</a:t>
            </a:r>
            <a:endParaRPr/>
          </a:p>
          <a:p>
            <a:pPr indent="0" lvl="0" marL="12700" marR="0" rtl="0" algn="l">
              <a:spcBef>
                <a:spcPts val="95"/>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p:txBody>
      </p:sp>
      <p:sp>
        <p:nvSpPr>
          <p:cNvPr id="696" name="Google Shape;696;p70"/>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7" name="Google Shape;697;p70"/>
          <p:cNvSpPr txBox="1"/>
          <p:nvPr>
            <p:ph type="title"/>
          </p:nvPr>
        </p:nvSpPr>
        <p:spPr>
          <a:xfrm>
            <a:off x="3429000" y="133295"/>
            <a:ext cx="2637030" cy="757643"/>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imes New Roman"/>
              <a:buNone/>
            </a:pPr>
            <a:r>
              <a:rPr lang="en-US"/>
              <a:t>Bài GIẢI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3"/>
          <p:cNvSpPr txBox="1"/>
          <p:nvPr>
            <p:ph type="title"/>
          </p:nvPr>
        </p:nvSpPr>
        <p:spPr>
          <a:xfrm>
            <a:off x="2667000" y="31376"/>
            <a:ext cx="43967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Khái niệm mảng</a:t>
            </a:r>
            <a:endParaRPr/>
          </a:p>
        </p:txBody>
      </p:sp>
      <p:sp>
        <p:nvSpPr>
          <p:cNvPr id="158" name="Google Shape;158;p23"/>
          <p:cNvSpPr/>
          <p:nvPr/>
        </p:nvSpPr>
        <p:spPr>
          <a:xfrm>
            <a:off x="335280" y="1203960"/>
            <a:ext cx="9387840" cy="626729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mảng là 1 </a:t>
            </a:r>
            <a:r>
              <a:rPr b="0" i="0" lang="en-US" sz="3080" u="none" cap="none" strike="noStrike">
                <a:solidFill>
                  <a:schemeClr val="dk1"/>
                </a:solidFill>
                <a:latin typeface="Arial"/>
                <a:ea typeface="Arial"/>
                <a:cs typeface="Arial"/>
                <a:sym typeface="Arial"/>
              </a:rPr>
              <a:t>kiểu dữ liệu </a:t>
            </a:r>
            <a:r>
              <a:rPr b="0" i="0" lang="en-US" sz="3080" u="none" cap="none" strike="noStrike">
                <a:solidFill>
                  <a:srgbClr val="220076"/>
                </a:solidFill>
                <a:latin typeface="Arial"/>
                <a:ea typeface="Arial"/>
                <a:cs typeface="Arial"/>
                <a:sym typeface="Arial"/>
              </a:rPr>
              <a:t>gồm </a:t>
            </a:r>
            <a:endParaRPr/>
          </a:p>
          <a:p>
            <a:pPr indent="-285750" lvl="1" marL="742950" marR="0" rtl="0" algn="l">
              <a:lnSpc>
                <a:spcPct val="110000"/>
              </a:lnSpc>
              <a:spcBef>
                <a:spcPts val="660"/>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Một số hữu hạn thành phần. </a:t>
            </a:r>
            <a:endParaRPr/>
          </a:p>
          <a:p>
            <a:pPr indent="-285750" lvl="1" marL="742950" marR="0" rtl="0" algn="l">
              <a:lnSpc>
                <a:spcPct val="110000"/>
              </a:lnSpc>
              <a:spcBef>
                <a:spcPts val="660"/>
              </a:spcBef>
              <a:spcAft>
                <a:spcPts val="0"/>
              </a:spcAft>
              <a:buClr>
                <a:srgbClr val="220076"/>
              </a:buClr>
              <a:buSzPts val="2640"/>
              <a:buFont typeface="Arial"/>
              <a:buChar char="–"/>
            </a:pPr>
            <a:r>
              <a:rPr b="0" i="0" lang="en-US" sz="2640" u="none" cap="none" strike="noStrike">
                <a:solidFill>
                  <a:srgbClr val="220076"/>
                </a:solidFill>
                <a:latin typeface="Arial"/>
                <a:ea typeface="Arial"/>
                <a:cs typeface="Arial"/>
                <a:sym typeface="Arial"/>
              </a:rPr>
              <a:t>Các thành phần có cùng 1 kiểu: </a:t>
            </a:r>
            <a:r>
              <a:rPr b="0" i="0" lang="en-US" sz="2640" u="none" cap="none" strike="noStrike">
                <a:solidFill>
                  <a:srgbClr val="0000CC"/>
                </a:solidFill>
                <a:latin typeface="Arial"/>
                <a:ea typeface="Arial"/>
                <a:cs typeface="Arial"/>
                <a:sym typeface="Arial"/>
              </a:rPr>
              <a:t>kiểu cơ sở</a:t>
            </a:r>
            <a:r>
              <a:rPr b="0" i="0" lang="en-US" sz="2640" u="none" cap="none" strike="noStrike">
                <a:solidFill>
                  <a:srgbClr val="220076"/>
                </a:solidFill>
                <a:latin typeface="Arial"/>
                <a:ea typeface="Arial"/>
                <a:cs typeface="Arial"/>
                <a:sym typeface="Arial"/>
              </a:rPr>
              <a:t> hay là </a:t>
            </a:r>
            <a:r>
              <a:rPr b="0" i="0" lang="en-US" sz="2640" u="none" cap="none" strike="noStrike">
                <a:solidFill>
                  <a:srgbClr val="0000CC"/>
                </a:solidFill>
                <a:latin typeface="Arial"/>
                <a:ea typeface="Arial"/>
                <a:cs typeface="Arial"/>
                <a:sym typeface="Arial"/>
              </a:rPr>
              <a:t>kiểu thành phần</a:t>
            </a:r>
            <a:r>
              <a:rPr b="0" i="0" lang="en-US" sz="2640" u="none" cap="none" strike="noStrike">
                <a:solidFill>
                  <a:srgbClr val="220076"/>
                </a:solidFill>
                <a:latin typeface="Arial"/>
                <a:ea typeface="Arial"/>
                <a:cs typeface="Arial"/>
                <a:sym typeface="Arial"/>
              </a:rPr>
              <a:t>.</a:t>
            </a:r>
            <a:endParaRPr/>
          </a:p>
          <a:p>
            <a:pPr indent="-342900" lvl="0" marL="342900" marR="0" rtl="0" algn="l">
              <a:lnSpc>
                <a:spcPct val="110000"/>
              </a:lnSpc>
              <a:spcBef>
                <a:spcPts val="770"/>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Mỗi phần tử của mảng được tham khảo thông qua </a:t>
            </a:r>
            <a:endParaRPr/>
          </a:p>
          <a:p>
            <a:pPr indent="-285750" lvl="1" marL="742950" marR="0" rtl="0" algn="l">
              <a:lnSpc>
                <a:spcPct val="110000"/>
              </a:lnSpc>
              <a:spcBef>
                <a:spcPts val="660"/>
              </a:spcBef>
              <a:spcAft>
                <a:spcPts val="0"/>
              </a:spcAft>
              <a:buClr>
                <a:schemeClr val="dk1"/>
              </a:buClr>
              <a:buSzPts val="2640"/>
              <a:buFont typeface="Arial"/>
              <a:buChar char="–"/>
            </a:pPr>
            <a:r>
              <a:rPr b="0" i="0" lang="en-US" sz="2640" u="none" cap="none" strike="noStrike">
                <a:solidFill>
                  <a:schemeClr val="dk1"/>
                </a:solidFill>
                <a:latin typeface="Arial"/>
                <a:ea typeface="Arial"/>
                <a:cs typeface="Arial"/>
                <a:sym typeface="Arial"/>
              </a:rPr>
              <a:t>Tên mảng </a:t>
            </a:r>
            <a:r>
              <a:rPr b="0" i="0" lang="en-US" sz="2640" u="none" cap="none" strike="noStrike">
                <a:solidFill>
                  <a:srgbClr val="220076"/>
                </a:solidFill>
                <a:latin typeface="Arial"/>
                <a:ea typeface="Arial"/>
                <a:cs typeface="Arial"/>
                <a:sym typeface="Arial"/>
              </a:rPr>
              <a:t>và </a:t>
            </a:r>
            <a:endParaRPr/>
          </a:p>
          <a:p>
            <a:pPr indent="-285750" lvl="1" marL="742950" marR="0" rtl="0" algn="l">
              <a:lnSpc>
                <a:spcPct val="110000"/>
              </a:lnSpc>
              <a:spcBef>
                <a:spcPts val="660"/>
              </a:spcBef>
              <a:spcAft>
                <a:spcPts val="0"/>
              </a:spcAft>
              <a:buClr>
                <a:schemeClr val="dk1"/>
              </a:buClr>
              <a:buSzPts val="2640"/>
              <a:buFont typeface="Arial"/>
              <a:buChar char="–"/>
            </a:pPr>
            <a:r>
              <a:rPr b="0" i="0" lang="en-US" sz="2640" u="none" cap="none" strike="noStrike">
                <a:solidFill>
                  <a:schemeClr val="dk1"/>
                </a:solidFill>
                <a:latin typeface="Arial"/>
                <a:ea typeface="Arial"/>
                <a:cs typeface="Arial"/>
                <a:sym typeface="Arial"/>
              </a:rPr>
              <a:t>Chỉ số </a:t>
            </a:r>
            <a:r>
              <a:rPr b="0" i="0" lang="en-US" sz="2640" u="none" cap="none" strike="noStrike">
                <a:solidFill>
                  <a:srgbClr val="220076"/>
                </a:solidFill>
                <a:latin typeface="Arial"/>
                <a:ea typeface="Arial"/>
                <a:cs typeface="Arial"/>
                <a:sym typeface="Arial"/>
              </a:rPr>
              <a:t>của phần tử trong mảng</a:t>
            </a:r>
            <a:endParaRPr b="0" i="0" sz="2640" u="none" cap="none" strike="noStrike">
              <a:solidFill>
                <a:srgbClr val="220076"/>
              </a:solidFill>
              <a:latin typeface="Arial"/>
              <a:ea typeface="Arial"/>
              <a:cs typeface="Arial"/>
              <a:sym typeface="Arial"/>
            </a:endParaRPr>
          </a:p>
          <a:p>
            <a:pPr indent="-285750" lvl="1" marL="742950" marR="0" rtl="0" algn="l">
              <a:lnSpc>
                <a:spcPct val="110000"/>
              </a:lnSpc>
              <a:spcBef>
                <a:spcPts val="660"/>
              </a:spcBef>
              <a:spcAft>
                <a:spcPts val="0"/>
              </a:spcAft>
              <a:buClr>
                <a:srgbClr val="220076"/>
              </a:buClr>
              <a:buSzPts val="2640"/>
              <a:buFont typeface="Arial"/>
              <a:buNone/>
            </a:pPr>
            <a:r>
              <a:rPr b="0" i="0" lang="en-US" sz="2640" u="none" cap="none" strike="noStrike">
                <a:solidFill>
                  <a:srgbClr val="220076"/>
                </a:solidFill>
                <a:latin typeface="Arial"/>
                <a:ea typeface="Arial"/>
                <a:cs typeface="Arial"/>
                <a:sym typeface="Arial"/>
              </a:rPr>
              <a:t>Ví dụ:</a:t>
            </a:r>
            <a:r>
              <a:rPr b="0" i="0" lang="en-US" sz="2200" u="none" cap="none" strike="noStrike">
                <a:solidFill>
                  <a:srgbClr val="220076"/>
                </a:solidFill>
                <a:latin typeface="Arial"/>
                <a:ea typeface="Arial"/>
                <a:cs typeface="Arial"/>
                <a:sym typeface="Arial"/>
              </a:rPr>
              <a:t> </a:t>
            </a:r>
            <a:endParaRPr/>
          </a:p>
          <a:p>
            <a:pPr indent="0" lvl="1" marL="502919" marR="0" rtl="0" algn="l">
              <a:lnSpc>
                <a:spcPct val="110000"/>
              </a:lnSpc>
              <a:spcBef>
                <a:spcPts val="550"/>
              </a:spcBef>
              <a:spcAft>
                <a:spcPts val="0"/>
              </a:spcAft>
              <a:buClr>
                <a:srgbClr val="0000CC"/>
              </a:buClr>
              <a:buSzPts val="2200"/>
              <a:buFont typeface="Arial"/>
              <a:buNone/>
            </a:pPr>
            <a:r>
              <a:rPr b="0" i="0" lang="en-US" sz="2200" u="none" cap="none" strike="noStrike">
                <a:solidFill>
                  <a:srgbClr val="0000CC"/>
                </a:solidFill>
                <a:latin typeface="Arial"/>
                <a:ea typeface="Arial"/>
                <a:cs typeface="Arial"/>
                <a:sym typeface="Arial"/>
              </a:rPr>
              <a:t>&lt;d7&gt;</a:t>
            </a:r>
            <a:r>
              <a:rPr b="0" i="0" lang="en-US" sz="2200" u="none" cap="none" strike="noStrike">
                <a:solidFill>
                  <a:srgbClr val="220076"/>
                </a:solidFill>
                <a:latin typeface="Arial"/>
                <a:ea typeface="Arial"/>
                <a:cs typeface="Arial"/>
                <a:sym typeface="Arial"/>
              </a:rPr>
              <a:t>: Điểm thi tin của sinh viên thứ tự 7 trong lớp</a:t>
            </a:r>
            <a:endParaRPr b="0" i="0" sz="2200" u="none" cap="none" strike="noStrike">
              <a:solidFill>
                <a:srgbClr val="220076"/>
              </a:solidFill>
              <a:latin typeface="Arial"/>
              <a:ea typeface="Arial"/>
              <a:cs typeface="Arial"/>
              <a:sym typeface="Arial"/>
            </a:endParaRPr>
          </a:p>
        </p:txBody>
      </p:sp>
      <p:sp>
        <p:nvSpPr>
          <p:cNvPr id="159" name="Google Shape;159;p23"/>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1000"/>
                                        <p:tgtEl>
                                          <p:spTgt spid="1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4"/>
          <p:cNvSpPr txBox="1"/>
          <p:nvPr>
            <p:ph type="title"/>
          </p:nvPr>
        </p:nvSpPr>
        <p:spPr>
          <a:xfrm>
            <a:off x="2888009" y="14108"/>
            <a:ext cx="4313816"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Khai báo mảng</a:t>
            </a:r>
            <a:endParaRPr/>
          </a:p>
        </p:txBody>
      </p:sp>
      <p:sp>
        <p:nvSpPr>
          <p:cNvPr id="167" name="Google Shape;167;p24"/>
          <p:cNvSpPr/>
          <p:nvPr/>
        </p:nvSpPr>
        <p:spPr>
          <a:xfrm>
            <a:off x="350997" y="2377440"/>
            <a:ext cx="9387840" cy="509381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Kiểu_dữ_liệu: kiểu của các phần tử trong mảng (</a:t>
            </a:r>
            <a:r>
              <a:rPr b="0" i="1" lang="en-US" sz="3080" u="none" cap="none" strike="noStrike">
                <a:solidFill>
                  <a:srgbClr val="220076"/>
                </a:solidFill>
                <a:latin typeface="Arial"/>
                <a:ea typeface="Arial"/>
                <a:cs typeface="Arial"/>
                <a:sym typeface="Arial"/>
              </a:rPr>
              <a:t>nguyên, thực, ký tự, chuỗi, mảng,…</a:t>
            </a:r>
            <a:r>
              <a:rPr b="0" i="0" lang="en-US" sz="3080" u="none" cap="none" strike="noStrike">
                <a:solidFill>
                  <a:srgbClr val="220076"/>
                </a:solidFill>
                <a:latin typeface="Arial"/>
                <a:ea typeface="Arial"/>
                <a:cs typeface="Arial"/>
                <a:sym typeface="Arial"/>
              </a:rPr>
              <a:t>)</a:t>
            </a:r>
            <a:endParaRPr/>
          </a:p>
          <a:p>
            <a:pPr indent="-342900" lvl="0" marL="342900" marR="0" rtl="0" algn="l">
              <a:spcBef>
                <a:spcPts val="616"/>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Tên_mảng: tên của mảng</a:t>
            </a:r>
            <a:endParaRPr b="0" i="0" sz="3080" u="none" cap="none" strike="noStrike">
              <a:solidFill>
                <a:srgbClr val="220076"/>
              </a:solidFill>
              <a:latin typeface="Arial"/>
              <a:ea typeface="Arial"/>
              <a:cs typeface="Arial"/>
              <a:sym typeface="Arial"/>
            </a:endParaRPr>
          </a:p>
          <a:p>
            <a:pPr indent="-342900" lvl="0" marL="342900" marR="0" rtl="0" algn="l">
              <a:spcBef>
                <a:spcPts val="616"/>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Kích_thước_mảng: số phần tử trong mảng</a:t>
            </a:r>
            <a:endParaRPr b="0" i="0" sz="3080" u="none" cap="none" strike="noStrike">
              <a:solidFill>
                <a:srgbClr val="220076"/>
              </a:solidFill>
              <a:latin typeface="Arial"/>
              <a:ea typeface="Arial"/>
              <a:cs typeface="Arial"/>
              <a:sym typeface="Arial"/>
            </a:endParaRPr>
          </a:p>
          <a:p>
            <a:pPr indent="-342900" lvl="0" marL="342900" marR="0" rtl="0" algn="l">
              <a:spcBef>
                <a:spcPts val="616"/>
              </a:spcBef>
              <a:spcAft>
                <a:spcPts val="0"/>
              </a:spcAft>
              <a:buClr>
                <a:srgbClr val="220076"/>
              </a:buClr>
              <a:buSzPts val="3080"/>
              <a:buFont typeface="Arial"/>
              <a:buNone/>
            </a:pPr>
            <a:r>
              <a:rPr b="0" i="0" lang="en-US" sz="3080" u="sng" cap="none" strike="noStrike">
                <a:solidFill>
                  <a:srgbClr val="220076"/>
                </a:solidFill>
                <a:latin typeface="Arial"/>
                <a:ea typeface="Arial"/>
                <a:cs typeface="Arial"/>
                <a:sym typeface="Arial"/>
              </a:rPr>
              <a:t>Ví dụ</a:t>
            </a:r>
            <a:endParaRPr b="0" i="0" sz="3080" u="sng" cap="none" strike="noStrike">
              <a:solidFill>
                <a:srgbClr val="220076"/>
              </a:solidFill>
              <a:latin typeface="Arial"/>
              <a:ea typeface="Arial"/>
              <a:cs typeface="Arial"/>
              <a:sym typeface="Arial"/>
            </a:endParaRPr>
          </a:p>
          <a:p>
            <a:pPr indent="-285750" lvl="1" marL="742950" marR="0" rtl="0" algn="l">
              <a:spcBef>
                <a:spcPts val="528"/>
              </a:spcBef>
              <a:spcAft>
                <a:spcPts val="0"/>
              </a:spcAft>
              <a:buClr>
                <a:srgbClr val="00B050"/>
              </a:buClr>
              <a:buSzPts val="2640"/>
              <a:buFont typeface="Arial"/>
              <a:buNone/>
            </a:pPr>
            <a:r>
              <a:rPr b="0" i="0" lang="en-US" sz="2640" u="none" cap="none" strike="noStrike">
                <a:solidFill>
                  <a:srgbClr val="00B050"/>
                </a:solidFill>
                <a:latin typeface="Arial"/>
                <a:ea typeface="Arial"/>
                <a:cs typeface="Arial"/>
                <a:sym typeface="Arial"/>
              </a:rPr>
              <a:t>// khai báo mảng 50 phần tử có kiểu dữ liệu int </a:t>
            </a:r>
            <a:endParaRPr/>
          </a:p>
          <a:p>
            <a:pPr indent="-285750" lvl="1" marL="742950" marR="0" rtl="0" algn="l">
              <a:spcBef>
                <a:spcPts val="528"/>
              </a:spcBef>
              <a:spcAft>
                <a:spcPts val="0"/>
              </a:spcAft>
              <a:buClr>
                <a:srgbClr val="C55A11"/>
              </a:buClr>
              <a:buSzPts val="2640"/>
              <a:buFont typeface="Arial"/>
              <a:buNone/>
            </a:pPr>
            <a:r>
              <a:rPr b="0" i="0" lang="en-US" sz="2640" u="none" cap="none" strike="noStrike">
                <a:solidFill>
                  <a:srgbClr val="C55A11"/>
                </a:solidFill>
                <a:latin typeface="Arial"/>
                <a:ea typeface="Arial"/>
                <a:cs typeface="Arial"/>
                <a:sym typeface="Arial"/>
              </a:rPr>
              <a:t>int</a:t>
            </a:r>
            <a:r>
              <a:rPr b="0" i="0" lang="en-US" sz="2640" u="none" cap="none" strike="noStrike">
                <a:solidFill>
                  <a:srgbClr val="220076"/>
                </a:solidFill>
                <a:latin typeface="Arial"/>
                <a:ea typeface="Arial"/>
                <a:cs typeface="Arial"/>
                <a:sym typeface="Arial"/>
              </a:rPr>
              <a:t> DiemTin[50];	</a:t>
            </a:r>
            <a:endParaRPr/>
          </a:p>
          <a:p>
            <a:pPr indent="-285750" lvl="1" marL="742950" marR="0" rtl="0" algn="l">
              <a:spcBef>
                <a:spcPts val="528"/>
              </a:spcBef>
              <a:spcAft>
                <a:spcPts val="0"/>
              </a:spcAft>
              <a:buClr>
                <a:srgbClr val="C55A11"/>
              </a:buClr>
              <a:buSzPts val="2640"/>
              <a:buFont typeface="Arial"/>
              <a:buNone/>
            </a:pPr>
            <a:r>
              <a:rPr b="0" i="0" lang="en-US" sz="2640" u="none" cap="none" strike="noStrike">
                <a:solidFill>
                  <a:srgbClr val="C55A11"/>
                </a:solidFill>
                <a:latin typeface="Arial"/>
                <a:ea typeface="Arial"/>
                <a:cs typeface="Arial"/>
                <a:sym typeface="Arial"/>
              </a:rPr>
              <a:t>float</a:t>
            </a:r>
            <a:r>
              <a:rPr b="0" i="0" lang="en-US" sz="2640" u="none" cap="none" strike="noStrike">
                <a:solidFill>
                  <a:srgbClr val="220076"/>
                </a:solidFill>
                <a:latin typeface="Arial"/>
                <a:ea typeface="Arial"/>
                <a:cs typeface="Arial"/>
                <a:sym typeface="Arial"/>
              </a:rPr>
              <a:t> A[10];</a:t>
            </a:r>
            <a:r>
              <a:rPr b="0" i="0" lang="en-US" sz="2640" u="none" cap="none" strike="noStrike">
                <a:solidFill>
                  <a:srgbClr val="0033CC"/>
                </a:solidFill>
                <a:latin typeface="Arial"/>
                <a:ea typeface="Arial"/>
                <a:cs typeface="Arial"/>
                <a:sym typeface="Arial"/>
              </a:rPr>
              <a:t> </a:t>
            </a:r>
            <a:r>
              <a:rPr b="0" i="0" lang="en-US" sz="2640" u="none" cap="none" strike="noStrike">
                <a:solidFill>
                  <a:srgbClr val="00B050"/>
                </a:solidFill>
                <a:latin typeface="Arial"/>
                <a:ea typeface="Arial"/>
                <a:cs typeface="Arial"/>
                <a:sym typeface="Arial"/>
              </a:rPr>
              <a:t>//⇐ Mảng 10 phần tử kiểu số thực	</a:t>
            </a:r>
            <a:endParaRPr b="0" i="0" sz="2640" u="none" cap="none" strike="noStrike">
              <a:solidFill>
                <a:srgbClr val="00B050"/>
              </a:solidFill>
              <a:latin typeface="Arial"/>
              <a:ea typeface="Arial"/>
              <a:cs typeface="Arial"/>
              <a:sym typeface="Arial"/>
            </a:endParaRPr>
          </a:p>
        </p:txBody>
      </p:sp>
      <p:sp>
        <p:nvSpPr>
          <p:cNvPr id="168" name="Google Shape;168;p24"/>
          <p:cNvSpPr txBox="1"/>
          <p:nvPr/>
        </p:nvSpPr>
        <p:spPr>
          <a:xfrm>
            <a:off x="1005840" y="1287780"/>
            <a:ext cx="8549640" cy="846386"/>
          </a:xfrm>
          <a:prstGeom prst="rect">
            <a:avLst/>
          </a:prstGeom>
          <a:noFill/>
          <a:ln cap="flat" cmpd="sng" w="9525">
            <a:solidFill>
              <a:srgbClr val="996600"/>
            </a:solidFill>
            <a:prstDash val="solid"/>
            <a:miter lim="800000"/>
            <a:headEnd len="sm" w="sm" type="none"/>
            <a:tailEnd len="sm" w="sm" type="none"/>
          </a:ln>
        </p:spPr>
        <p:txBody>
          <a:bodyPr anchorCtr="0" anchor="t" bIns="150875" lIns="91425" spcFirstLastPara="1" rIns="91425" wrap="square" tIns="150875">
            <a:spAutoFit/>
          </a:bodyPr>
          <a:lstStyle/>
          <a:p>
            <a:pPr indent="0" lvl="0" marL="0" marR="0" rtl="0" algn="ctr">
              <a:spcBef>
                <a:spcPts val="0"/>
              </a:spcBef>
              <a:spcAft>
                <a:spcPts val="0"/>
              </a:spcAft>
              <a:buClr>
                <a:schemeClr val="accent2"/>
              </a:buClr>
              <a:buSzPts val="3520"/>
              <a:buFont typeface="Arial"/>
              <a:buNone/>
            </a:pPr>
            <a:r>
              <a:rPr b="0" i="0" lang="en-US" sz="3520" u="none" cap="none" strike="noStrike">
                <a:solidFill>
                  <a:schemeClr val="accent2"/>
                </a:solidFill>
                <a:latin typeface="Arial"/>
                <a:ea typeface="Arial"/>
                <a:cs typeface="Arial"/>
                <a:sym typeface="Arial"/>
              </a:rPr>
              <a:t>Kiểu_dữ_liệu Tên_Mảng[Kích thước];</a:t>
            </a:r>
            <a:endParaRPr/>
          </a:p>
        </p:txBody>
      </p:sp>
      <p:sp>
        <p:nvSpPr>
          <p:cNvPr id="169" name="Google Shape;169;p24"/>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5"/>
          <p:cNvSpPr txBox="1"/>
          <p:nvPr>
            <p:ph type="title"/>
          </p:nvPr>
        </p:nvSpPr>
        <p:spPr>
          <a:xfrm>
            <a:off x="1363532" y="14996"/>
            <a:ext cx="69113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Cấp phát bộ nhớ cho mảng</a:t>
            </a:r>
            <a:endParaRPr/>
          </a:p>
        </p:txBody>
      </p:sp>
      <p:sp>
        <p:nvSpPr>
          <p:cNvPr id="177" name="Google Shape;177;p25"/>
          <p:cNvSpPr/>
          <p:nvPr/>
        </p:nvSpPr>
        <p:spPr>
          <a:xfrm>
            <a:off x="335280" y="1203960"/>
            <a:ext cx="9387840" cy="38557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Clr>
                <a:srgbClr val="220076"/>
              </a:buClr>
              <a:buSzPts val="3520"/>
              <a:buFont typeface="Arial"/>
              <a:buChar char="•"/>
            </a:pPr>
            <a:r>
              <a:rPr b="0" i="0" lang="en-US" sz="3520" u="none" cap="none" strike="noStrike">
                <a:solidFill>
                  <a:srgbClr val="220076"/>
                </a:solidFill>
                <a:latin typeface="Arial"/>
                <a:ea typeface="Arial"/>
                <a:cs typeface="Arial"/>
                <a:sym typeface="Arial"/>
              </a:rPr>
              <a:t>Các phần tử trong mảng được cấp phát các ô nhớ kế tiếp nhau trong bộ nhớ</a:t>
            </a:r>
            <a:endParaRPr/>
          </a:p>
          <a:p>
            <a:pPr indent="-342900" lvl="0" marL="342900" marR="0" rtl="0" algn="l">
              <a:lnSpc>
                <a:spcPct val="105000"/>
              </a:lnSpc>
              <a:spcBef>
                <a:spcPts val="704"/>
              </a:spcBef>
              <a:spcAft>
                <a:spcPts val="0"/>
              </a:spcAft>
              <a:buClr>
                <a:srgbClr val="220076"/>
              </a:buClr>
              <a:buSzPts val="3520"/>
              <a:buFont typeface="Arial"/>
              <a:buChar char="•"/>
            </a:pPr>
            <a:r>
              <a:rPr b="0" i="0" lang="en-US" sz="3520" u="none" cap="none" strike="noStrike">
                <a:solidFill>
                  <a:srgbClr val="220076"/>
                </a:solidFill>
                <a:latin typeface="Arial"/>
                <a:ea typeface="Arial"/>
                <a:cs typeface="Arial"/>
                <a:sym typeface="Arial"/>
              </a:rPr>
              <a:t>Kích thước của mảng bằng kích thước 1 phần tử nhân với số phần tử</a:t>
            </a:r>
            <a:endParaRPr/>
          </a:p>
          <a:p>
            <a:pPr indent="-342900" lvl="0" marL="342900" marR="0" rtl="0" algn="l">
              <a:lnSpc>
                <a:spcPct val="105000"/>
              </a:lnSpc>
              <a:spcBef>
                <a:spcPts val="704"/>
              </a:spcBef>
              <a:spcAft>
                <a:spcPts val="0"/>
              </a:spcAft>
              <a:buClr>
                <a:srgbClr val="220076"/>
              </a:buClr>
              <a:buSzPts val="3520"/>
              <a:buFont typeface="Arial"/>
              <a:buNone/>
            </a:pPr>
            <a:r>
              <a:rPr b="0" i="0" lang="en-US" sz="3520" u="sng" cap="none" strike="noStrike">
                <a:solidFill>
                  <a:srgbClr val="220076"/>
                </a:solidFill>
                <a:latin typeface="Arial"/>
                <a:ea typeface="Arial"/>
                <a:cs typeface="Arial"/>
                <a:sym typeface="Arial"/>
              </a:rPr>
              <a:t>Ví dụ:</a:t>
            </a:r>
            <a:endParaRPr/>
          </a:p>
          <a:p>
            <a:pPr indent="-342900" lvl="0" marL="342900" marR="0" rtl="0" algn="l">
              <a:lnSpc>
                <a:spcPct val="105000"/>
              </a:lnSpc>
              <a:spcBef>
                <a:spcPts val="704"/>
              </a:spcBef>
              <a:spcAft>
                <a:spcPts val="0"/>
              </a:spcAft>
              <a:buClr>
                <a:srgbClr val="220076"/>
              </a:buClr>
              <a:buSzPts val="3520"/>
              <a:buFont typeface="Arial"/>
              <a:buNone/>
            </a:pPr>
            <a:r>
              <a:rPr b="0" i="0" lang="en-US" sz="3520" u="none" cap="none" strike="noStrike">
                <a:solidFill>
                  <a:srgbClr val="220076"/>
                </a:solidFill>
                <a:latin typeface="Arial"/>
                <a:ea typeface="Arial"/>
                <a:cs typeface="Arial"/>
                <a:sym typeface="Arial"/>
              </a:rPr>
              <a:t>		</a:t>
            </a:r>
            <a:r>
              <a:rPr b="0" i="0" lang="en-US" sz="3520" u="none" cap="none" strike="noStrike">
                <a:solidFill>
                  <a:srgbClr val="C55A11"/>
                </a:solidFill>
                <a:latin typeface="Arial"/>
                <a:ea typeface="Arial"/>
                <a:cs typeface="Arial"/>
                <a:sym typeface="Arial"/>
              </a:rPr>
              <a:t>int </a:t>
            </a:r>
            <a:r>
              <a:rPr b="0" i="0" lang="en-US" sz="3520" u="none" cap="none" strike="noStrike">
                <a:solidFill>
                  <a:srgbClr val="220076"/>
                </a:solidFill>
                <a:latin typeface="Arial"/>
                <a:ea typeface="Arial"/>
                <a:cs typeface="Arial"/>
                <a:sym typeface="Arial"/>
              </a:rPr>
              <a:t>A[10];//</a:t>
            </a:r>
            <a:r>
              <a:rPr b="0" i="0" lang="en-US" sz="3080" u="none" cap="none" strike="noStrike">
                <a:solidFill>
                  <a:srgbClr val="996600"/>
                </a:solidFill>
                <a:latin typeface="Arial"/>
                <a:ea typeface="Arial"/>
                <a:cs typeface="Arial"/>
                <a:sym typeface="Arial"/>
              </a:rPr>
              <a:t>Mảng A gồm 10 phần tử nguyên</a:t>
            </a:r>
            <a:endParaRPr b="0" i="0" sz="3080" u="none" cap="none" strike="noStrike">
              <a:solidFill>
                <a:srgbClr val="0033CC"/>
              </a:solidFill>
              <a:latin typeface="Arial"/>
              <a:ea typeface="Arial"/>
              <a:cs typeface="Arial"/>
              <a:sym typeface="Arial"/>
            </a:endParaRPr>
          </a:p>
        </p:txBody>
      </p:sp>
      <p:graphicFrame>
        <p:nvGraphicFramePr>
          <p:cNvPr id="178" name="Google Shape;178;p25"/>
          <p:cNvGraphicFramePr/>
          <p:nvPr/>
        </p:nvGraphicFramePr>
        <p:xfrm>
          <a:off x="1424940" y="5227320"/>
          <a:ext cx="3000000" cy="3000000"/>
        </p:xfrm>
        <a:graphic>
          <a:graphicData uri="http://schemas.openxmlformats.org/drawingml/2006/table">
            <a:tbl>
              <a:tblPr>
                <a:noFill/>
                <a:tableStyleId>{5878C095-B32E-43EE-868A-FA213DE9EC5D}</a:tableStyleId>
              </a:tblPr>
              <a:tblGrid>
                <a:gridCol w="738675"/>
                <a:gridCol w="736925"/>
                <a:gridCol w="738675"/>
                <a:gridCol w="736925"/>
                <a:gridCol w="738675"/>
                <a:gridCol w="738675"/>
                <a:gridCol w="736925"/>
                <a:gridCol w="738675"/>
                <a:gridCol w="819000"/>
                <a:gridCol w="820750"/>
              </a:tblGrid>
              <a:tr h="754375">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A[0]</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A[1]</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A[2]</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A[3]</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A[4]</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A[5]</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A[6]</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A[7]</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A[8]</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A[9]</a:t>
                      </a:r>
                      <a:endParaRPr/>
                    </a:p>
                  </a:txBody>
                  <a:tcPr marT="50300" marB="50300" marR="100575" marL="100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bl>
          </a:graphicData>
        </a:graphic>
      </p:graphicFrame>
      <p:sp>
        <p:nvSpPr>
          <p:cNvPr id="179" name="Google Shape;179;p25"/>
          <p:cNvSpPr txBox="1"/>
          <p:nvPr/>
        </p:nvSpPr>
        <p:spPr>
          <a:xfrm>
            <a:off x="1341120" y="5981700"/>
            <a:ext cx="7879080" cy="56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080"/>
              <a:buFont typeface="Arial"/>
              <a:buNone/>
            </a:pPr>
            <a:r>
              <a:rPr b="0" i="0" lang="en-US" sz="3080" u="none" cap="none" strike="noStrike">
                <a:solidFill>
                  <a:schemeClr val="accent2"/>
                </a:solidFill>
                <a:latin typeface="Arial"/>
                <a:ea typeface="Arial"/>
                <a:cs typeface="Arial"/>
                <a:sym typeface="Arial"/>
              </a:rPr>
              <a:t>Kích thước của mảng A: </a:t>
            </a:r>
            <a:r>
              <a:rPr b="0" i="0" lang="en-US" sz="3080" u="none" cap="none" strike="noStrike">
                <a:solidFill>
                  <a:srgbClr val="996600"/>
                </a:solidFill>
                <a:latin typeface="Arial"/>
                <a:ea typeface="Arial"/>
                <a:cs typeface="Arial"/>
                <a:sym typeface="Arial"/>
              </a:rPr>
              <a:t>10 x 4 = 40 </a:t>
            </a:r>
            <a:r>
              <a:rPr b="0" i="0" lang="en-US" sz="3080" u="none" cap="none" strike="noStrike">
                <a:solidFill>
                  <a:schemeClr val="accent2"/>
                </a:solidFill>
                <a:latin typeface="Arial"/>
                <a:ea typeface="Arial"/>
                <a:cs typeface="Arial"/>
                <a:sym typeface="Arial"/>
              </a:rPr>
              <a:t>bytes</a:t>
            </a:r>
            <a:endParaRPr/>
          </a:p>
        </p:txBody>
      </p:sp>
      <p:sp>
        <p:nvSpPr>
          <p:cNvPr id="180" name="Google Shape;180;p25"/>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a:off x="0" y="206131"/>
            <a:ext cx="10058400" cy="684807"/>
          </a:xfrm>
          <a:prstGeom prst="rect">
            <a:avLst/>
          </a:prstGeom>
          <a:gradFill>
            <a:gsLst>
              <a:gs pos="0">
                <a:srgbClr val="F5F7FC"/>
              </a:gs>
              <a:gs pos="22000">
                <a:srgbClr val="F5F7FC"/>
              </a:gs>
              <a:gs pos="74000">
                <a:srgbClr val="A9BEE4"/>
              </a:gs>
              <a:gs pos="83000">
                <a:srgbClr val="A9BEE4"/>
              </a:gs>
              <a:gs pos="100000">
                <a:srgbClr val="C5D3ED"/>
              </a:gs>
            </a:gsLst>
            <a:lin ang="540000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26"/>
          <p:cNvSpPr txBox="1"/>
          <p:nvPr>
            <p:ph type="title"/>
          </p:nvPr>
        </p:nvSpPr>
        <p:spPr>
          <a:xfrm>
            <a:off x="670560" y="27860"/>
            <a:ext cx="9387840" cy="10390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imes New Roman"/>
              <a:buNone/>
            </a:pPr>
            <a:r>
              <a:rPr lang="en-US"/>
              <a:t>Truy nhập phần tử của mảng</a:t>
            </a:r>
            <a:endParaRPr/>
          </a:p>
        </p:txBody>
      </p:sp>
      <p:sp>
        <p:nvSpPr>
          <p:cNvPr id="188" name="Google Shape;188;p26"/>
          <p:cNvSpPr/>
          <p:nvPr/>
        </p:nvSpPr>
        <p:spPr>
          <a:xfrm>
            <a:off x="335280" y="1203960"/>
            <a:ext cx="9387840" cy="4861560"/>
          </a:xfrm>
          <a:prstGeom prst="rect">
            <a:avLst/>
          </a:prstGeom>
          <a:noFill/>
          <a:ln>
            <a:noFill/>
          </a:ln>
        </p:spPr>
        <p:txBody>
          <a:bodyPr anchorCtr="0" anchor="t" bIns="45700" lIns="91425" spcFirstLastPara="1" rIns="91425" wrap="square" tIns="45700">
            <a:noAutofit/>
          </a:bodyPr>
          <a:lstStyle/>
          <a:p>
            <a:pPr indent="-406400" lvl="0" marL="406400" marR="0" rtl="0" algn="l">
              <a:lnSpc>
                <a:spcPct val="105000"/>
              </a:lnSpc>
              <a:spcBef>
                <a:spcPts val="0"/>
              </a:spcBef>
              <a:spcAft>
                <a:spcPts val="0"/>
              </a:spcAft>
              <a:buClr>
                <a:srgbClr val="220076"/>
              </a:buClr>
              <a:buSzPts val="3520"/>
              <a:buFont typeface="Arial"/>
              <a:buChar char="•"/>
            </a:pPr>
            <a:r>
              <a:rPr b="0" i="0" lang="en-US" sz="3520" u="none" cap="none" strike="noStrike">
                <a:solidFill>
                  <a:srgbClr val="220076"/>
                </a:solidFill>
                <a:latin typeface="Arial"/>
                <a:ea typeface="Arial"/>
                <a:cs typeface="Arial"/>
                <a:sym typeface="Arial"/>
              </a:rPr>
              <a:t>Biến mảng lưu trữ địa chỉ ô nhớ đầu tiên trong vùng nhớ được cấp phát</a:t>
            </a:r>
            <a:endParaRPr b="0" i="0" sz="3520" u="none" cap="none" strike="noStrike">
              <a:solidFill>
                <a:srgbClr val="220076"/>
              </a:solidFill>
              <a:latin typeface="Arial"/>
              <a:ea typeface="Arial"/>
              <a:cs typeface="Arial"/>
              <a:sym typeface="Arial"/>
            </a:endParaRPr>
          </a:p>
          <a:p>
            <a:pPr indent="-406400" lvl="0" marL="406400" marR="0" rtl="0" algn="l">
              <a:lnSpc>
                <a:spcPct val="105000"/>
              </a:lnSpc>
              <a:spcBef>
                <a:spcPts val="704"/>
              </a:spcBef>
              <a:spcAft>
                <a:spcPts val="0"/>
              </a:spcAft>
              <a:buClr>
                <a:srgbClr val="220076"/>
              </a:buClr>
              <a:buSzPts val="3520"/>
              <a:buFont typeface="Arial"/>
              <a:buChar char="•"/>
            </a:pPr>
            <a:r>
              <a:rPr b="0" i="0" lang="en-US" sz="3520" u="none" cap="none" strike="noStrike">
                <a:solidFill>
                  <a:srgbClr val="220076"/>
                </a:solidFill>
                <a:latin typeface="Arial"/>
                <a:ea typeface="Arial"/>
                <a:cs typeface="Arial"/>
                <a:sym typeface="Arial"/>
              </a:rPr>
              <a:t>Ngôn ngữ C đánh chỉ số các phần tử trong mảng</a:t>
            </a:r>
            <a:r>
              <a:rPr b="0" i="0" lang="en-US" sz="3520" u="none" cap="none" strike="noStrike">
                <a:solidFill>
                  <a:srgbClr val="0033CC"/>
                </a:solidFill>
                <a:latin typeface="Arial"/>
                <a:ea typeface="Arial"/>
                <a:cs typeface="Arial"/>
                <a:sym typeface="Arial"/>
              </a:rPr>
              <a:t> </a:t>
            </a:r>
            <a:r>
              <a:rPr b="0" i="0" lang="en-US" sz="3520" u="none" cap="none" strike="noStrike">
                <a:solidFill>
                  <a:srgbClr val="996600"/>
                </a:solidFill>
                <a:latin typeface="Arial"/>
                <a:ea typeface="Arial"/>
                <a:cs typeface="Arial"/>
                <a:sym typeface="Arial"/>
              </a:rPr>
              <a:t>bắt đầu từ 0</a:t>
            </a:r>
            <a:endParaRPr/>
          </a:p>
          <a:p>
            <a:pPr indent="-406400" lvl="0" marL="406400" marR="0" rtl="0" algn="just">
              <a:lnSpc>
                <a:spcPct val="105000"/>
              </a:lnSpc>
              <a:spcBef>
                <a:spcPts val="704"/>
              </a:spcBef>
              <a:spcAft>
                <a:spcPts val="0"/>
              </a:spcAft>
              <a:buClr>
                <a:srgbClr val="220076"/>
              </a:buClr>
              <a:buSzPts val="3520"/>
              <a:buFont typeface="Arial"/>
              <a:buChar char="•"/>
            </a:pPr>
            <a:r>
              <a:rPr b="0" i="0" lang="en-US" sz="3520" u="none" cap="none" strike="noStrike">
                <a:solidFill>
                  <a:srgbClr val="220076"/>
                </a:solidFill>
                <a:latin typeface="Arial"/>
                <a:ea typeface="Arial"/>
                <a:cs typeface="Arial"/>
                <a:sym typeface="Arial"/>
              </a:rPr>
              <a:t>Các phần tử của mảng được truy nhập thông qua </a:t>
            </a:r>
            <a:endParaRPr b="0" i="0" sz="3520" u="none" cap="none" strike="noStrike">
              <a:solidFill>
                <a:srgbClr val="220076"/>
              </a:solidFill>
              <a:latin typeface="Arial"/>
              <a:ea typeface="Arial"/>
              <a:cs typeface="Arial"/>
              <a:sym typeface="Arial"/>
            </a:endParaRPr>
          </a:p>
          <a:p>
            <a:pPr indent="-393700" lvl="1" marL="914400" marR="0" rtl="0" algn="just">
              <a:lnSpc>
                <a:spcPct val="105000"/>
              </a:lnSpc>
              <a:spcBef>
                <a:spcPts val="616"/>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Tên mảng và </a:t>
            </a:r>
            <a:endParaRPr b="0" i="0" sz="3080" u="none" cap="none" strike="noStrike">
              <a:solidFill>
                <a:srgbClr val="220076"/>
              </a:solidFill>
              <a:latin typeface="Arial"/>
              <a:ea typeface="Arial"/>
              <a:cs typeface="Arial"/>
              <a:sym typeface="Arial"/>
            </a:endParaRPr>
          </a:p>
          <a:p>
            <a:pPr indent="-393700" lvl="1" marL="914400" marR="0" rtl="0" algn="just">
              <a:lnSpc>
                <a:spcPct val="105000"/>
              </a:lnSpc>
              <a:spcBef>
                <a:spcPts val="616"/>
              </a:spcBef>
              <a:spcAft>
                <a:spcPts val="0"/>
              </a:spcAft>
              <a:buClr>
                <a:srgbClr val="220076"/>
              </a:buClr>
              <a:buSzPts val="3080"/>
              <a:buFont typeface="Arial"/>
              <a:buChar char="–"/>
            </a:pPr>
            <a:r>
              <a:rPr b="0" i="0" lang="en-US" sz="3080" u="none" cap="none" strike="noStrike">
                <a:solidFill>
                  <a:srgbClr val="220076"/>
                </a:solidFill>
                <a:latin typeface="Arial"/>
                <a:ea typeface="Arial"/>
                <a:cs typeface="Arial"/>
                <a:sym typeface="Arial"/>
              </a:rPr>
              <a:t>Chỉ số của phần tử của phần tử trong mảng</a:t>
            </a:r>
            <a:endParaRPr b="0" i="0" sz="3080" u="none" cap="none" strike="noStrike">
              <a:solidFill>
                <a:srgbClr val="220076"/>
              </a:solidFill>
              <a:latin typeface="Arial"/>
              <a:ea typeface="Arial"/>
              <a:cs typeface="Arial"/>
              <a:sym typeface="Arial"/>
            </a:endParaRPr>
          </a:p>
        </p:txBody>
      </p:sp>
      <p:sp>
        <p:nvSpPr>
          <p:cNvPr id="189" name="Google Shape;189;p26"/>
          <p:cNvSpPr txBox="1"/>
          <p:nvPr/>
        </p:nvSpPr>
        <p:spPr>
          <a:xfrm>
            <a:off x="1676400" y="6339682"/>
            <a:ext cx="6537960" cy="634020"/>
          </a:xfrm>
          <a:prstGeom prst="rect">
            <a:avLst/>
          </a:prstGeom>
          <a:noFill/>
          <a:ln cap="flat" cmpd="sng" w="9525">
            <a:solidFill>
              <a:srgbClr val="99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3520"/>
              <a:buFont typeface="Arial"/>
              <a:buNone/>
            </a:pPr>
            <a:r>
              <a:rPr b="0" i="0" lang="en-US" sz="3520" u="none" cap="none" strike="noStrike">
                <a:solidFill>
                  <a:schemeClr val="accent2"/>
                </a:solidFill>
                <a:latin typeface="Arial"/>
                <a:ea typeface="Arial"/>
                <a:cs typeface="Arial"/>
                <a:sym typeface="Arial"/>
              </a:rPr>
              <a:t>Tên_Mang[Chỉ_số_phần_tử];</a:t>
            </a:r>
            <a:endParaRPr/>
          </a:p>
        </p:txBody>
      </p:sp>
      <p:sp>
        <p:nvSpPr>
          <p:cNvPr id="190" name="Google Shape;190;p26"/>
          <p:cNvSpPr txBox="1"/>
          <p:nvPr>
            <p:ph idx="12" type="sldNum"/>
          </p:nvPr>
        </p:nvSpPr>
        <p:spPr>
          <a:xfrm>
            <a:off x="8109585" y="7268635"/>
            <a:ext cx="1257300"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oICT-PPT-template-hoi-thao-online">
  <a:themeElements>
    <a:clrScheme name="Chủ đề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