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7772400" cx="10058400"/>
  <p:notesSz cx="10058400" cy="7772400"/>
  <p:embeddedFontLst>
    <p:embeddedFont>
      <p:font typeface="Arial Narrow"/>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8E4940-DF0B-44C8-B44B-A1577B38A164}">
  <a:tblStyle styleId="{758E4940-DF0B-44C8-B44B-A1577B38A164}"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6A37361-C769-4B28-9224-FC691D252E7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alNarrow-regular.fntdata"/><Relationship Id="rId50" Type="http://schemas.openxmlformats.org/officeDocument/2006/relationships/slide" Target="slides/slide44.xml"/><Relationship Id="rId53" Type="http://schemas.openxmlformats.org/officeDocument/2006/relationships/font" Target="fonts/ArialNarrow-italic.fntdata"/><Relationship Id="rId52" Type="http://schemas.openxmlformats.org/officeDocument/2006/relationships/font" Target="fonts/ArialNarrow-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ArialNarrow-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54" name="Google Shape;254;p1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1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264" name="Google Shape;264;p1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273" name="Google Shape;273;p1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283" name="Google Shape;283;p1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300" name="Google Shape;300;p1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28" name="Google Shape;128;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330" name="Google Shape;330;p2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38" name="Google Shape;138;p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24" name="Google Shape;424;p3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3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41" name="Google Shape;441;p3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3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50" name="Google Shape;450;p3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3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59" name="Google Shape;459;p3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3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71" name="Google Shape;471;p3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3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81" name="Google Shape;481;p3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3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491" name="Google Shape;491;p3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3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00" name="Google Shape;500;p3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3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09" name="Google Shape;509;p3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3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50" name="Google Shape;150;p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18" name="Google Shape;518;p4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27" name="Google Shape;527;p4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36" name="Google Shape;536;p4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4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59" name="Google Shape;159;p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68" name="Google Shape;168;p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95" name="Google Shape;195;p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Times New Roman"/>
              <a:buNone/>
              <a:defRPr sz="66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lt1"/>
              </a:buClr>
              <a:buSzPts val="2640"/>
              <a:buNone/>
              <a:defRPr sz="2640">
                <a:solidFill>
                  <a:schemeClr val="lt1"/>
                </a:solidFill>
                <a:latin typeface="Times New Roman"/>
                <a:ea typeface="Times New Roman"/>
                <a:cs typeface="Times New Roman"/>
                <a:sym typeface="Times New Roman"/>
              </a:defRPr>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8" name="Google Shape;18;p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1pPr>
            <a:lvl2pPr indent="0" lvl="1"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2pPr>
            <a:lvl3pPr indent="0" lvl="2"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3pPr>
            <a:lvl4pPr indent="0" lvl="3"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4pPr>
            <a:lvl5pPr indent="0" lvl="4"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5pPr>
            <a:lvl6pPr indent="0" lvl="5"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6pPr>
            <a:lvl7pPr indent="0" lvl="6"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7pPr>
            <a:lvl8pPr indent="0" lvl="7"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8pPr>
            <a:lvl9pPr indent="0" lvl="8"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40"/>
              <a:buFont typeface="Times New Roman"/>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76" name="Shape 76"/>
        <p:cNvGrpSpPr/>
        <p:nvPr/>
      </p:nvGrpSpPr>
      <p:grpSpPr>
        <a:xfrm>
          <a:off x="0" y="0"/>
          <a:ext cx="0" cy="0"/>
          <a:chOff x="0" y="0"/>
          <a:chExt cx="0" cy="0"/>
        </a:xfrm>
      </p:grpSpPr>
      <p:sp>
        <p:nvSpPr>
          <p:cNvPr id="77" name="Google Shape;77;p1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13"/>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4"/>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88" name="Shape 88"/>
        <p:cNvGrpSpPr/>
        <p:nvPr/>
      </p:nvGrpSpPr>
      <p:grpSpPr>
        <a:xfrm>
          <a:off x="0" y="0"/>
          <a:ext cx="0" cy="0"/>
          <a:chOff x="0" y="0"/>
          <a:chExt cx="0" cy="0"/>
        </a:xfrm>
      </p:grpSpPr>
      <p:sp>
        <p:nvSpPr>
          <p:cNvPr id="89" name="Google Shape;89;p15"/>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 type="body"/>
          </p:nvPr>
        </p:nvSpPr>
        <p:spPr>
          <a:xfrm>
            <a:off x="4276130" y="518161"/>
            <a:ext cx="5092065" cy="6124364"/>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91" name="Google Shape;91;p15"/>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92" name="Google Shape;92;p1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95" name="Shape 95"/>
        <p:cNvGrpSpPr/>
        <p:nvPr/>
      </p:nvGrpSpPr>
      <p:grpSpPr>
        <a:xfrm>
          <a:off x="0" y="0"/>
          <a:ext cx="0" cy="0"/>
          <a:chOff x="0" y="0"/>
          <a:chExt cx="0" cy="0"/>
        </a:xfrm>
      </p:grpSpPr>
      <p:sp>
        <p:nvSpPr>
          <p:cNvPr id="96" name="Google Shape;96;p16"/>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6"/>
          <p:cNvSpPr/>
          <p:nvPr>
            <p:ph idx="2" type="pic"/>
          </p:nvPr>
        </p:nvSpPr>
        <p:spPr>
          <a:xfrm>
            <a:off x="4276130" y="518161"/>
            <a:ext cx="5092065" cy="6124364"/>
          </a:xfrm>
          <a:prstGeom prst="rect">
            <a:avLst/>
          </a:prstGeom>
          <a:noFill/>
          <a:ln>
            <a:noFill/>
          </a:ln>
        </p:spPr>
      </p:sp>
      <p:sp>
        <p:nvSpPr>
          <p:cNvPr id="98" name="Google Shape;98;p16"/>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99" name="Google Shape;99;p1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102" name="Shape 102"/>
        <p:cNvGrpSpPr/>
        <p:nvPr/>
      </p:nvGrpSpPr>
      <p:grpSpPr>
        <a:xfrm>
          <a:off x="0" y="0"/>
          <a:ext cx="0" cy="0"/>
          <a:chOff x="0" y="0"/>
          <a:chExt cx="0" cy="0"/>
        </a:xfrm>
      </p:grpSpPr>
      <p:sp>
        <p:nvSpPr>
          <p:cNvPr id="103" name="Google Shape;103;p17"/>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7"/>
          <p:cNvSpPr txBox="1"/>
          <p:nvPr>
            <p:ph idx="1" type="body"/>
          </p:nvPr>
        </p:nvSpPr>
        <p:spPr>
          <a:xfrm rot="5400000">
            <a:off x="2501371" y="32492"/>
            <a:ext cx="5055659"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05" name="Google Shape;105;p1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08" name="Shape 108"/>
        <p:cNvGrpSpPr/>
        <p:nvPr/>
      </p:nvGrpSpPr>
      <p:grpSpPr>
        <a:xfrm>
          <a:off x="0" y="0"/>
          <a:ext cx="0" cy="0"/>
          <a:chOff x="0" y="0"/>
          <a:chExt cx="0" cy="0"/>
        </a:xfrm>
      </p:grpSpPr>
      <p:sp>
        <p:nvSpPr>
          <p:cNvPr id="109" name="Google Shape;109;p18"/>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8"/>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11" name="Google Shape;111;p1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14" name="Shape 114"/>
        <p:cNvGrpSpPr/>
        <p:nvPr/>
      </p:nvGrpSpPr>
      <p:grpSpPr>
        <a:xfrm>
          <a:off x="0" y="0"/>
          <a:ext cx="0" cy="0"/>
          <a:chOff x="0" y="0"/>
          <a:chExt cx="0" cy="0"/>
        </a:xfrm>
      </p:grpSpPr>
      <p:sp>
        <p:nvSpPr>
          <p:cNvPr id="115" name="Google Shape;115;p19"/>
          <p:cNvSpPr txBox="1"/>
          <p:nvPr>
            <p:ph type="title"/>
          </p:nvPr>
        </p:nvSpPr>
        <p:spPr>
          <a:xfrm>
            <a:off x="0" y="431800"/>
            <a:ext cx="10058400" cy="5613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21" name="Shape 21"/>
        <p:cNvGrpSpPr/>
        <p:nvPr/>
      </p:nvGrpSpPr>
      <p:grpSpPr>
        <a:xfrm>
          <a:off x="0" y="0"/>
          <a:ext cx="0" cy="0"/>
          <a:chOff x="0" y="0"/>
          <a:chExt cx="0" cy="0"/>
        </a:xfrm>
      </p:grpSpPr>
      <p:sp>
        <p:nvSpPr>
          <p:cNvPr id="22" name="Google Shape;22;p3"/>
          <p:cNvSpPr txBox="1"/>
          <p:nvPr>
            <p:ph type="ctrTitle"/>
          </p:nvPr>
        </p:nvSpPr>
        <p:spPr>
          <a:xfrm>
            <a:off x="3257802" y="2959098"/>
            <a:ext cx="3542794" cy="696595"/>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840"/>
              <a:buFont typeface="Times New Roman"/>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lnSpc>
                <a:spcPct val="90000"/>
              </a:lnSpc>
              <a:spcBef>
                <a:spcPts val="1100"/>
              </a:spcBef>
              <a:spcAft>
                <a:spcPts val="0"/>
              </a:spcAft>
              <a:buClr>
                <a:schemeClr val="dk1"/>
              </a:buClr>
              <a:buSzPts val="3080"/>
              <a:buChar char="•"/>
              <a:defRPr/>
            </a:lvl1pPr>
            <a:lvl2pPr lvl="1" algn="l">
              <a:lnSpc>
                <a:spcPct val="90000"/>
              </a:lnSpc>
              <a:spcBef>
                <a:spcPts val="550"/>
              </a:spcBef>
              <a:spcAft>
                <a:spcPts val="0"/>
              </a:spcAft>
              <a:buClr>
                <a:schemeClr val="dk1"/>
              </a:buClr>
              <a:buSzPts val="1800"/>
              <a:buChar char="•"/>
              <a:defRPr/>
            </a:lvl2pPr>
            <a:lvl3pPr lvl="2" algn="l">
              <a:lnSpc>
                <a:spcPct val="90000"/>
              </a:lnSpc>
              <a:spcBef>
                <a:spcPts val="550"/>
              </a:spcBef>
              <a:spcAft>
                <a:spcPts val="0"/>
              </a:spcAft>
              <a:buClr>
                <a:schemeClr val="dk1"/>
              </a:buClr>
              <a:buSzPts val="1800"/>
              <a:buChar char="•"/>
              <a:defRPr/>
            </a:lvl3pPr>
            <a:lvl4pPr lvl="3" algn="l">
              <a:lnSpc>
                <a:spcPct val="90000"/>
              </a:lnSpc>
              <a:spcBef>
                <a:spcPts val="550"/>
              </a:spcBef>
              <a:spcAft>
                <a:spcPts val="0"/>
              </a:spcAft>
              <a:buClr>
                <a:schemeClr val="dk1"/>
              </a:buClr>
              <a:buSzPts val="1800"/>
              <a:buChar char="•"/>
              <a:defRPr/>
            </a:lvl4pPr>
            <a:lvl5pPr lvl="4" algn="l">
              <a:lnSpc>
                <a:spcPct val="90000"/>
              </a:lnSpc>
              <a:spcBef>
                <a:spcPts val="550"/>
              </a:spcBef>
              <a:spcAft>
                <a:spcPts val="0"/>
              </a:spcAft>
              <a:buClr>
                <a:schemeClr val="dk1"/>
              </a:buClr>
              <a:buSzPts val="1800"/>
              <a:buChar char="•"/>
              <a:defRPr/>
            </a:lvl5pPr>
            <a:lvl6pPr lvl="5" algn="l">
              <a:lnSpc>
                <a:spcPct val="90000"/>
              </a:lnSpc>
              <a:spcBef>
                <a:spcPts val="550"/>
              </a:spcBef>
              <a:spcAft>
                <a:spcPts val="0"/>
              </a:spcAft>
              <a:buClr>
                <a:schemeClr val="dk1"/>
              </a:buClr>
              <a:buSzPts val="1800"/>
              <a:buChar char="•"/>
              <a:defRPr/>
            </a:lvl6pPr>
            <a:lvl7pPr lvl="6" algn="l">
              <a:lnSpc>
                <a:spcPct val="90000"/>
              </a:lnSpc>
              <a:spcBef>
                <a:spcPts val="550"/>
              </a:spcBef>
              <a:spcAft>
                <a:spcPts val="0"/>
              </a:spcAft>
              <a:buClr>
                <a:schemeClr val="dk1"/>
              </a:buClr>
              <a:buSzPts val="1800"/>
              <a:buChar char="•"/>
              <a:defRPr/>
            </a:lvl7pPr>
            <a:lvl8pPr lvl="7" algn="l">
              <a:lnSpc>
                <a:spcPct val="90000"/>
              </a:lnSpc>
              <a:spcBef>
                <a:spcPts val="550"/>
              </a:spcBef>
              <a:spcAft>
                <a:spcPts val="0"/>
              </a:spcAft>
              <a:buClr>
                <a:schemeClr val="dk1"/>
              </a:buClr>
              <a:buSzPts val="1800"/>
              <a:buChar char="•"/>
              <a:defRPr/>
            </a:lvl8pPr>
            <a:lvl9pPr lvl="8" algn="l">
              <a:lnSpc>
                <a:spcPct val="90000"/>
              </a:lnSpc>
              <a:spcBef>
                <a:spcPts val="550"/>
              </a:spcBef>
              <a:spcAft>
                <a:spcPts val="0"/>
              </a:spcAft>
              <a:buClr>
                <a:schemeClr val="dk1"/>
              </a:buClr>
              <a:buSzPts val="1800"/>
              <a:buChar char="•"/>
              <a:defRPr/>
            </a:lvl9pPr>
          </a:lstStyle>
          <a:p/>
        </p:txBody>
      </p:sp>
      <p:sp>
        <p:nvSpPr>
          <p:cNvPr id="24" name="Google Shape;24;p3"/>
          <p:cNvSpPr txBox="1"/>
          <p:nvPr>
            <p:ph idx="11" type="ftr"/>
          </p:nvPr>
        </p:nvSpPr>
        <p:spPr>
          <a:xfrm>
            <a:off x="4826635" y="7290224"/>
            <a:ext cx="3310890" cy="413808"/>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8137525" y="6937587"/>
            <a:ext cx="1229360" cy="3130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7" name="Shape 27"/>
        <p:cNvGrpSpPr/>
        <p:nvPr/>
      </p:nvGrpSpPr>
      <p:grpSpPr>
        <a:xfrm>
          <a:off x="0" y="0"/>
          <a:ext cx="0" cy="0"/>
          <a:chOff x="0" y="0"/>
          <a:chExt cx="0" cy="0"/>
        </a:xfrm>
      </p:grpSpPr>
      <p:sp>
        <p:nvSpPr>
          <p:cNvPr id="28" name="Google Shape;28;p4"/>
          <p:cNvSpPr txBox="1"/>
          <p:nvPr>
            <p:ph type="title"/>
          </p:nvPr>
        </p:nvSpPr>
        <p:spPr>
          <a:xfrm>
            <a:off x="691515" y="176320"/>
            <a:ext cx="8675370" cy="150230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4840"/>
              <a:buNone/>
              <a:defRPr b="1" i="0" sz="4400">
                <a:solidFill>
                  <a:srgbClr val="0065FF"/>
                </a:solidFill>
                <a:latin typeface="Courier New"/>
                <a:ea typeface="Courier New"/>
                <a:cs typeface="Courier New"/>
                <a:sym typeface="Courier Ne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424180" lvl="0" marL="457200" algn="l">
              <a:lnSpc>
                <a:spcPct val="90000"/>
              </a:lnSpc>
              <a:spcBef>
                <a:spcPts val="1100"/>
              </a:spcBef>
              <a:spcAft>
                <a:spcPts val="0"/>
              </a:spcAft>
              <a:buSzPts val="3080"/>
              <a:buChar char="•"/>
              <a:defRPr/>
            </a:lvl1pPr>
            <a:lvl2pPr indent="-396240" lvl="1" marL="914400" algn="l">
              <a:lnSpc>
                <a:spcPct val="90000"/>
              </a:lnSpc>
              <a:spcBef>
                <a:spcPts val="550"/>
              </a:spcBef>
              <a:spcAft>
                <a:spcPts val="0"/>
              </a:spcAft>
              <a:buSzPts val="2640"/>
              <a:buChar char="•"/>
              <a:defRPr/>
            </a:lvl2pPr>
            <a:lvl3pPr indent="-368300" lvl="2" marL="1371600" algn="l">
              <a:lnSpc>
                <a:spcPct val="90000"/>
              </a:lnSpc>
              <a:spcBef>
                <a:spcPts val="550"/>
              </a:spcBef>
              <a:spcAft>
                <a:spcPts val="0"/>
              </a:spcAft>
              <a:buSzPts val="2200"/>
              <a:buChar char="•"/>
              <a:defRPr/>
            </a:lvl3pPr>
            <a:lvl4pPr indent="-354330" lvl="3" marL="1828800" algn="l">
              <a:lnSpc>
                <a:spcPct val="90000"/>
              </a:lnSpc>
              <a:spcBef>
                <a:spcPts val="550"/>
              </a:spcBef>
              <a:spcAft>
                <a:spcPts val="0"/>
              </a:spcAft>
              <a:buSzPts val="1980"/>
              <a:buChar char="•"/>
              <a:defRPr/>
            </a:lvl4pPr>
            <a:lvl5pPr indent="-354329" lvl="4" marL="2286000" algn="l">
              <a:lnSpc>
                <a:spcPct val="90000"/>
              </a:lnSpc>
              <a:spcBef>
                <a:spcPts val="550"/>
              </a:spcBef>
              <a:spcAft>
                <a:spcPts val="0"/>
              </a:spcAft>
              <a:buSzPts val="1980"/>
              <a:buChar char="•"/>
              <a:defRPr/>
            </a:lvl5pPr>
            <a:lvl6pPr indent="-354329" lvl="5" marL="2743200" algn="l">
              <a:lnSpc>
                <a:spcPct val="90000"/>
              </a:lnSpc>
              <a:spcBef>
                <a:spcPts val="550"/>
              </a:spcBef>
              <a:spcAft>
                <a:spcPts val="0"/>
              </a:spcAft>
              <a:buSzPts val="1980"/>
              <a:buChar char="•"/>
              <a:defRPr/>
            </a:lvl6pPr>
            <a:lvl7pPr indent="-354329" lvl="6" marL="3200400" algn="l">
              <a:lnSpc>
                <a:spcPct val="90000"/>
              </a:lnSpc>
              <a:spcBef>
                <a:spcPts val="550"/>
              </a:spcBef>
              <a:spcAft>
                <a:spcPts val="0"/>
              </a:spcAft>
              <a:buSzPts val="1980"/>
              <a:buChar char="•"/>
              <a:defRPr/>
            </a:lvl7pPr>
            <a:lvl8pPr indent="-354329" lvl="7" marL="3657600" algn="l">
              <a:lnSpc>
                <a:spcPct val="90000"/>
              </a:lnSpc>
              <a:spcBef>
                <a:spcPts val="550"/>
              </a:spcBef>
              <a:spcAft>
                <a:spcPts val="0"/>
              </a:spcAft>
              <a:buSzPts val="1980"/>
              <a:buChar char="•"/>
              <a:defRPr/>
            </a:lvl8pPr>
            <a:lvl9pPr indent="-354329" lvl="8" marL="4114800" algn="l">
              <a:lnSpc>
                <a:spcPct val="90000"/>
              </a:lnSpc>
              <a:spcBef>
                <a:spcPts val="550"/>
              </a:spcBef>
              <a:spcAft>
                <a:spcPts val="0"/>
              </a:spcAft>
              <a:buSzPts val="1980"/>
              <a:buChar char="•"/>
              <a:defRPr/>
            </a:lvl9pPr>
          </a:lstStyle>
          <a:p/>
        </p:txBody>
      </p:sp>
      <p:sp>
        <p:nvSpPr>
          <p:cNvPr id="30" name="Google Shape;30;p4"/>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424180" lvl="0" marL="457200" algn="l">
              <a:lnSpc>
                <a:spcPct val="90000"/>
              </a:lnSpc>
              <a:spcBef>
                <a:spcPts val="1100"/>
              </a:spcBef>
              <a:spcAft>
                <a:spcPts val="0"/>
              </a:spcAft>
              <a:buSzPts val="3080"/>
              <a:buChar char="•"/>
              <a:defRPr/>
            </a:lvl1pPr>
            <a:lvl2pPr indent="-396240" lvl="1" marL="914400" algn="l">
              <a:lnSpc>
                <a:spcPct val="90000"/>
              </a:lnSpc>
              <a:spcBef>
                <a:spcPts val="550"/>
              </a:spcBef>
              <a:spcAft>
                <a:spcPts val="0"/>
              </a:spcAft>
              <a:buSzPts val="2640"/>
              <a:buChar char="•"/>
              <a:defRPr/>
            </a:lvl2pPr>
            <a:lvl3pPr indent="-368300" lvl="2" marL="1371600" algn="l">
              <a:lnSpc>
                <a:spcPct val="90000"/>
              </a:lnSpc>
              <a:spcBef>
                <a:spcPts val="550"/>
              </a:spcBef>
              <a:spcAft>
                <a:spcPts val="0"/>
              </a:spcAft>
              <a:buSzPts val="2200"/>
              <a:buChar char="•"/>
              <a:defRPr/>
            </a:lvl3pPr>
            <a:lvl4pPr indent="-354330" lvl="3" marL="1828800" algn="l">
              <a:lnSpc>
                <a:spcPct val="90000"/>
              </a:lnSpc>
              <a:spcBef>
                <a:spcPts val="550"/>
              </a:spcBef>
              <a:spcAft>
                <a:spcPts val="0"/>
              </a:spcAft>
              <a:buSzPts val="1980"/>
              <a:buChar char="•"/>
              <a:defRPr/>
            </a:lvl4pPr>
            <a:lvl5pPr indent="-354329" lvl="4" marL="2286000" algn="l">
              <a:lnSpc>
                <a:spcPct val="90000"/>
              </a:lnSpc>
              <a:spcBef>
                <a:spcPts val="550"/>
              </a:spcBef>
              <a:spcAft>
                <a:spcPts val="0"/>
              </a:spcAft>
              <a:buSzPts val="1980"/>
              <a:buChar char="•"/>
              <a:defRPr/>
            </a:lvl5pPr>
            <a:lvl6pPr indent="-354329" lvl="5" marL="2743200" algn="l">
              <a:lnSpc>
                <a:spcPct val="90000"/>
              </a:lnSpc>
              <a:spcBef>
                <a:spcPts val="550"/>
              </a:spcBef>
              <a:spcAft>
                <a:spcPts val="0"/>
              </a:spcAft>
              <a:buSzPts val="1980"/>
              <a:buChar char="•"/>
              <a:defRPr/>
            </a:lvl6pPr>
            <a:lvl7pPr indent="-354329" lvl="6" marL="3200400" algn="l">
              <a:lnSpc>
                <a:spcPct val="90000"/>
              </a:lnSpc>
              <a:spcBef>
                <a:spcPts val="550"/>
              </a:spcBef>
              <a:spcAft>
                <a:spcPts val="0"/>
              </a:spcAft>
              <a:buSzPts val="1980"/>
              <a:buChar char="•"/>
              <a:defRPr/>
            </a:lvl7pPr>
            <a:lvl8pPr indent="-354329" lvl="7" marL="3657600" algn="l">
              <a:lnSpc>
                <a:spcPct val="90000"/>
              </a:lnSpc>
              <a:spcBef>
                <a:spcPts val="550"/>
              </a:spcBef>
              <a:spcAft>
                <a:spcPts val="0"/>
              </a:spcAft>
              <a:buSzPts val="1980"/>
              <a:buChar char="•"/>
              <a:defRPr/>
            </a:lvl8pPr>
            <a:lvl9pPr indent="-354329" lvl="8" marL="4114800" algn="l">
              <a:lnSpc>
                <a:spcPct val="90000"/>
              </a:lnSpc>
              <a:spcBef>
                <a:spcPts val="550"/>
              </a:spcBef>
              <a:spcAft>
                <a:spcPts val="0"/>
              </a:spcAft>
              <a:buSzPts val="1980"/>
              <a:buChar char="•"/>
              <a:defRPr/>
            </a:lvl9pPr>
          </a:lstStyle>
          <a:p/>
        </p:txBody>
      </p:sp>
      <p:sp>
        <p:nvSpPr>
          <p:cNvPr id="31" name="Google Shape;31;p4"/>
          <p:cNvSpPr txBox="1"/>
          <p:nvPr>
            <p:ph idx="11" type="ftr"/>
          </p:nvPr>
        </p:nvSpPr>
        <p:spPr>
          <a:xfrm>
            <a:off x="4826635" y="7290224"/>
            <a:ext cx="3310890" cy="413808"/>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8137525" y="6937587"/>
            <a:ext cx="1229360" cy="3130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300"/>
              <a:buNone/>
              <a:defRPr>
                <a:solidFill>
                  <a:srgbClr val="888888"/>
                </a:solidFill>
              </a:defRPr>
            </a:lvl1pPr>
            <a:lvl2pPr indent="0" lvl="1" marL="0" algn="r">
              <a:lnSpc>
                <a:spcPct val="100000"/>
              </a:lnSpc>
              <a:spcBef>
                <a:spcPts val="0"/>
              </a:spcBef>
              <a:spcAft>
                <a:spcPts val="0"/>
              </a:spcAft>
              <a:buSzPts val="1300"/>
              <a:buNone/>
              <a:defRPr>
                <a:solidFill>
                  <a:srgbClr val="888888"/>
                </a:solidFill>
              </a:defRPr>
            </a:lvl2pPr>
            <a:lvl3pPr indent="0" lvl="2" marL="0" algn="r">
              <a:lnSpc>
                <a:spcPct val="100000"/>
              </a:lnSpc>
              <a:spcBef>
                <a:spcPts val="0"/>
              </a:spcBef>
              <a:spcAft>
                <a:spcPts val="0"/>
              </a:spcAft>
              <a:buSzPts val="1300"/>
              <a:buNone/>
              <a:defRPr>
                <a:solidFill>
                  <a:srgbClr val="888888"/>
                </a:solidFill>
              </a:defRPr>
            </a:lvl3pPr>
            <a:lvl4pPr indent="0" lvl="3" marL="0" algn="r">
              <a:lnSpc>
                <a:spcPct val="100000"/>
              </a:lnSpc>
              <a:spcBef>
                <a:spcPts val="0"/>
              </a:spcBef>
              <a:spcAft>
                <a:spcPts val="0"/>
              </a:spcAft>
              <a:buSzPts val="1300"/>
              <a:buNone/>
              <a:defRPr>
                <a:solidFill>
                  <a:srgbClr val="888888"/>
                </a:solidFill>
              </a:defRPr>
            </a:lvl4pPr>
            <a:lvl5pPr indent="0" lvl="4" marL="0" algn="r">
              <a:lnSpc>
                <a:spcPct val="100000"/>
              </a:lnSpc>
              <a:spcBef>
                <a:spcPts val="0"/>
              </a:spcBef>
              <a:spcAft>
                <a:spcPts val="0"/>
              </a:spcAft>
              <a:buSzPts val="1300"/>
              <a:buNone/>
              <a:defRPr>
                <a:solidFill>
                  <a:srgbClr val="888888"/>
                </a:solidFill>
              </a:defRPr>
            </a:lvl5pPr>
            <a:lvl6pPr indent="0" lvl="5" marL="0" algn="r">
              <a:lnSpc>
                <a:spcPct val="100000"/>
              </a:lnSpc>
              <a:spcBef>
                <a:spcPts val="0"/>
              </a:spcBef>
              <a:spcAft>
                <a:spcPts val="0"/>
              </a:spcAft>
              <a:buSzPts val="1300"/>
              <a:buNone/>
              <a:defRPr>
                <a:solidFill>
                  <a:srgbClr val="888888"/>
                </a:solidFill>
              </a:defRPr>
            </a:lvl6pPr>
            <a:lvl7pPr indent="0" lvl="6" marL="0" algn="r">
              <a:lnSpc>
                <a:spcPct val="100000"/>
              </a:lnSpc>
              <a:spcBef>
                <a:spcPts val="0"/>
              </a:spcBef>
              <a:spcAft>
                <a:spcPts val="0"/>
              </a:spcAft>
              <a:buSzPts val="1300"/>
              <a:buNone/>
              <a:defRPr>
                <a:solidFill>
                  <a:srgbClr val="888888"/>
                </a:solidFill>
              </a:defRPr>
            </a:lvl7pPr>
            <a:lvl8pPr indent="0" lvl="7" marL="0" algn="r">
              <a:lnSpc>
                <a:spcPct val="100000"/>
              </a:lnSpc>
              <a:spcBef>
                <a:spcPts val="0"/>
              </a:spcBef>
              <a:spcAft>
                <a:spcPts val="0"/>
              </a:spcAft>
              <a:buSzPts val="1300"/>
              <a:buNone/>
              <a:defRPr>
                <a:solidFill>
                  <a:srgbClr val="888888"/>
                </a:solidFill>
              </a:defRPr>
            </a:lvl8pPr>
            <a:lvl9pPr indent="0" lvl="8" marL="0" algn="r">
              <a:lnSpc>
                <a:spcPct val="100000"/>
              </a:lnSpc>
              <a:spcBef>
                <a:spcPts val="0"/>
              </a:spcBef>
              <a:spcAft>
                <a:spcPts val="0"/>
              </a:spcAft>
              <a:buSzPts val="1300"/>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32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p:cSld name="Tiêu đề và Nội dung">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691515" y="166421"/>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37" name="Google Shape;37;p5"/>
          <p:cNvSpPr txBox="1"/>
          <p:nvPr>
            <p:ph idx="10" type="dt"/>
          </p:nvPr>
        </p:nvSpPr>
        <p:spPr>
          <a:xfrm>
            <a:off x="7103745" y="6960078"/>
            <a:ext cx="2263140" cy="41380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686277" y="1387162"/>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Times New Roman"/>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686277" y="4899133"/>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42" name="Google Shape;42;p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69151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8" name="Google Shape;48;p7"/>
          <p:cNvSpPr txBox="1"/>
          <p:nvPr>
            <p:ph idx="2" type="body"/>
          </p:nvPr>
        </p:nvSpPr>
        <p:spPr>
          <a:xfrm>
            <a:off x="509206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9" name="Google Shape;49;p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69282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5" name="Google Shape;55;p8"/>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6" name="Google Shape;56;p8"/>
          <p:cNvSpPr txBox="1"/>
          <p:nvPr>
            <p:ph idx="3" type="body"/>
          </p:nvPr>
        </p:nvSpPr>
        <p:spPr>
          <a:xfrm>
            <a:off x="5092066"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7" name="Google Shape;57;p8"/>
          <p:cNvSpPr txBox="1"/>
          <p:nvPr>
            <p:ph idx="4" type="body"/>
          </p:nvPr>
        </p:nvSpPr>
        <p:spPr>
          <a:xfrm>
            <a:off x="5092066"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8" name="Google Shape;58;p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237490" y="2018666"/>
            <a:ext cx="2982595" cy="48109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840"/>
              <a:buFont typeface="Times New Roman"/>
              <a:buNone/>
              <a:defRPr>
                <a:solidFill>
                  <a:srgbClr val="F2F2F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Times New Roman"/>
              <a:buNone/>
              <a:defRPr b="0" i="0" sz="484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91515" y="1842347"/>
            <a:ext cx="8675370" cy="5055659"/>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Times New Roman"/>
                <a:ea typeface="Times New Roman"/>
                <a:cs typeface="Times New Roman"/>
                <a:sym typeface="Times New Roman"/>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Times New Roman"/>
                <a:ea typeface="Times New Roman"/>
                <a:cs typeface="Times New Roman"/>
                <a:sym typeface="Times New Roman"/>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Times New Roman"/>
                <a:ea typeface="Times New Roman"/>
                <a:cs typeface="Times New Roman"/>
                <a:sym typeface="Times New Roman"/>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32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32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htt@it-hut.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1167809" y="1788126"/>
            <a:ext cx="8077199" cy="2165309"/>
          </a:xfrm>
          <a:prstGeom prst="rect">
            <a:avLst/>
          </a:prstGeom>
          <a:noFill/>
          <a:ln>
            <a:noFill/>
          </a:ln>
        </p:spPr>
        <p:txBody>
          <a:bodyPr anchorCtr="0" anchor="b" bIns="45700" lIns="91425" spcFirstLastPara="1" rIns="91425" wrap="square" tIns="45700">
            <a:normAutofit/>
          </a:bodyPr>
          <a:lstStyle/>
          <a:p>
            <a:pPr indent="0" lvl="0" marL="12700" marR="0" rtl="0" algn="l">
              <a:lnSpc>
                <a:spcPct val="80000"/>
              </a:lnSpc>
              <a:spcBef>
                <a:spcPts val="0"/>
              </a:spcBef>
              <a:spcAft>
                <a:spcPts val="0"/>
              </a:spcAft>
              <a:buNone/>
            </a:pPr>
            <a:r>
              <a:rPr b="1" i="0" lang="en-US" sz="4700" u="none" cap="none" strike="noStrike">
                <a:solidFill>
                  <a:schemeClr val="lt1"/>
                </a:solidFill>
                <a:latin typeface="Arial"/>
                <a:ea typeface="Arial"/>
                <a:cs typeface="Arial"/>
                <a:sym typeface="Arial"/>
              </a:rPr>
              <a:t>NGÔN NGỮ LẬP TRÌNH C</a:t>
            </a:r>
            <a:endParaRPr/>
          </a:p>
        </p:txBody>
      </p:sp>
      <p:sp>
        <p:nvSpPr>
          <p:cNvPr id="123" name="Google Shape;123;p20"/>
          <p:cNvSpPr txBox="1"/>
          <p:nvPr/>
        </p:nvSpPr>
        <p:spPr>
          <a:xfrm>
            <a:off x="3951646" y="4800600"/>
            <a:ext cx="5293362" cy="202106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b="0" i="0" sz="3200" u="sng" cap="none" strike="noStrike">
              <a:solidFill>
                <a:schemeClr val="hlink"/>
              </a:solidFill>
              <a:latin typeface="Arial"/>
              <a:ea typeface="Arial"/>
              <a:cs typeface="Arial"/>
              <a:sym typeface="Arial"/>
              <a:hlinkClick r:id="rId3"/>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TS. Đỗ Quốc Huy</a:t>
            </a:r>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Bộ môn Khoa Học Máy Tính</a:t>
            </a:r>
            <a:endParaRPr b="0" i="0" sz="3200" u="none" cap="none" strike="noStrike">
              <a:solidFill>
                <a:schemeClr val="lt1"/>
              </a:solidFill>
              <a:latin typeface="Arial"/>
              <a:ea typeface="Arial"/>
              <a:cs typeface="Arial"/>
              <a:sym typeface="Arial"/>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huydq@soict.hust.edu.vn</a:t>
            </a:r>
            <a:endParaRPr b="0" i="0" sz="3200" u="none" cap="none" strike="noStrike">
              <a:solidFill>
                <a:schemeClr val="lt1"/>
              </a:solidFill>
              <a:latin typeface="Arial"/>
              <a:ea typeface="Arial"/>
              <a:cs typeface="Arial"/>
              <a:sym typeface="Arial"/>
            </a:endParaRPr>
          </a:p>
        </p:txBody>
      </p:sp>
      <p:sp>
        <p:nvSpPr>
          <p:cNvPr id="124" name="Google Shape;124;p2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25" name="Google Shape;125;p20"/>
          <p:cNvSpPr txBox="1"/>
          <p:nvPr/>
        </p:nvSpPr>
        <p:spPr>
          <a:xfrm>
            <a:off x="3657600" y="3657599"/>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Click to add text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29"/>
          <p:cNvSpPr txBox="1"/>
          <p:nvPr>
            <p:ph type="ctrTitle"/>
          </p:nvPr>
        </p:nvSpPr>
        <p:spPr>
          <a:xfrm>
            <a:off x="1870454" y="237423"/>
            <a:ext cx="6622289"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Kênh xuất nhập chuẩn</a:t>
            </a:r>
            <a:endParaRPr/>
          </a:p>
        </p:txBody>
      </p:sp>
      <p:sp>
        <p:nvSpPr>
          <p:cNvPr id="224" name="Google Shape;224;p29"/>
          <p:cNvSpPr txBox="1"/>
          <p:nvPr/>
        </p:nvSpPr>
        <p:spPr>
          <a:xfrm>
            <a:off x="609598" y="1447800"/>
            <a:ext cx="9143999" cy="1664110"/>
          </a:xfrm>
          <a:prstGeom prst="rect">
            <a:avLst/>
          </a:prstGeom>
          <a:noFill/>
          <a:ln>
            <a:noFill/>
          </a:ln>
        </p:spPr>
        <p:txBody>
          <a:bodyPr anchorCtr="0" anchor="t" bIns="0" lIns="0" spcFirstLastPara="1" rIns="0" wrap="square" tIns="93975">
            <a:spAutoFit/>
          </a:bodyPr>
          <a:lstStyle/>
          <a:p>
            <a:pPr indent="-343535" lvl="0" marL="355600" marR="0" rtl="0" algn="l">
              <a:lnSpc>
                <a:spcPct val="108035"/>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Việc định hướng các kênh xuất nhập chuẩn này</a:t>
            </a:r>
            <a:endParaRPr/>
          </a:p>
          <a:p>
            <a:pPr indent="0" lvl="0" marL="355600" marR="104139" rtl="0" algn="l">
              <a:lnSpc>
                <a:spcPct val="77900"/>
              </a:lnSpc>
              <a:spcBef>
                <a:spcPts val="409"/>
              </a:spcBef>
              <a:spcAft>
                <a:spcPts val="0"/>
              </a:spcAft>
              <a:buNone/>
            </a:pPr>
            <a:r>
              <a:rPr b="0" i="0" lang="en-US" sz="2800" u="none" cap="none" strike="noStrike">
                <a:solidFill>
                  <a:srgbClr val="000000"/>
                </a:solidFill>
                <a:latin typeface="Arial"/>
                <a:ea typeface="Arial"/>
                <a:cs typeface="Arial"/>
                <a:sym typeface="Arial"/>
              </a:rPr>
              <a:t>cho thiết bị nào phụ thuộc vào lúc chạy chương  trình</a:t>
            </a:r>
            <a:endParaRPr b="0" i="0" sz="2800" u="none" cap="none" strike="noStrike">
              <a:solidFill>
                <a:srgbClr val="000000"/>
              </a:solidFill>
              <a:latin typeface="Arial"/>
              <a:ea typeface="Arial"/>
              <a:cs typeface="Arial"/>
              <a:sym typeface="Arial"/>
            </a:endParaRPr>
          </a:p>
          <a:p>
            <a:pPr indent="-457200" lvl="0" marL="457200" marR="104139" rtl="0" algn="l">
              <a:lnSpc>
                <a:spcPct val="77900"/>
              </a:lnSpc>
              <a:spcBef>
                <a:spcPts val="409"/>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ngầm định: bàn phím cho </a:t>
            </a:r>
            <a:r>
              <a:rPr b="1" i="0" lang="en-US" sz="2800" u="none" cap="none" strike="noStrike">
                <a:solidFill>
                  <a:srgbClr val="0065FF"/>
                </a:solidFill>
                <a:latin typeface="Courier New"/>
                <a:ea typeface="Courier New"/>
                <a:cs typeface="Courier New"/>
                <a:sym typeface="Courier New"/>
              </a:rPr>
              <a:t>stdin</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457200" lvl="2" marL="457200" marR="104139" rtl="0" algn="l">
              <a:lnSpc>
                <a:spcPct val="77900"/>
              </a:lnSpc>
              <a:spcBef>
                <a:spcPts val="409"/>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màn hình cho </a:t>
            </a:r>
            <a:r>
              <a:rPr b="1" i="0" lang="en-US" sz="2800" u="none" cap="none" strike="noStrike">
                <a:solidFill>
                  <a:srgbClr val="0065FF"/>
                </a:solidFill>
                <a:latin typeface="Courier New"/>
                <a:ea typeface="Courier New"/>
                <a:cs typeface="Courier New"/>
                <a:sym typeface="Courier New"/>
              </a:rPr>
              <a:t>stdout </a:t>
            </a:r>
            <a:r>
              <a:rPr b="0" i="0" lang="en-US" sz="2800" u="none" cap="none" strike="noStrike">
                <a:solidFill>
                  <a:srgbClr val="000000"/>
                </a:solidFill>
                <a:latin typeface="Arial"/>
                <a:ea typeface="Arial"/>
                <a:cs typeface="Arial"/>
                <a:sym typeface="Arial"/>
              </a:rPr>
              <a:t>và </a:t>
            </a:r>
            <a:r>
              <a:rPr b="1" i="0" lang="en-US" sz="2800" u="none" cap="none" strike="noStrike">
                <a:solidFill>
                  <a:srgbClr val="0065FF"/>
                </a:solidFill>
                <a:latin typeface="Courier New"/>
                <a:ea typeface="Courier New"/>
                <a:cs typeface="Courier New"/>
                <a:sym typeface="Courier New"/>
              </a:rPr>
              <a:t>stderr</a:t>
            </a:r>
            <a:endParaRPr b="0" i="0" sz="2800" u="none" cap="none" strike="noStrike">
              <a:solidFill>
                <a:srgbClr val="000000"/>
              </a:solidFill>
              <a:latin typeface="Courier New"/>
              <a:ea typeface="Courier New"/>
              <a:cs typeface="Courier New"/>
              <a:sym typeface="Courier New"/>
            </a:endParaRPr>
          </a:p>
        </p:txBody>
      </p:sp>
      <p:pic>
        <p:nvPicPr>
          <p:cNvPr id="225" name="Google Shape;225;p29"/>
          <p:cNvPicPr preferRelativeResize="0"/>
          <p:nvPr/>
        </p:nvPicPr>
        <p:blipFill rotWithShape="1">
          <a:blip r:embed="rId3">
            <a:alphaModFix/>
          </a:blip>
          <a:srcRect b="0" l="0" r="0" t="0"/>
          <a:stretch/>
        </p:blipFill>
        <p:spPr>
          <a:xfrm>
            <a:off x="2514598" y="3312675"/>
            <a:ext cx="5486400" cy="32419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30"/>
          <p:cNvSpPr txBox="1"/>
          <p:nvPr/>
        </p:nvSpPr>
        <p:spPr>
          <a:xfrm>
            <a:off x="7176598" y="5171248"/>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g</a:t>
            </a:r>
            <a:endParaRPr/>
          </a:p>
        </p:txBody>
      </p:sp>
      <p:sp>
        <p:nvSpPr>
          <p:cNvPr id="232" name="Google Shape;232;p30"/>
          <p:cNvSpPr txBox="1"/>
          <p:nvPr/>
        </p:nvSpPr>
        <p:spPr>
          <a:xfrm>
            <a:off x="7050071" y="5171248"/>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n</a:t>
            </a:r>
            <a:endParaRPr/>
          </a:p>
        </p:txBody>
      </p:sp>
      <p:sp>
        <p:nvSpPr>
          <p:cNvPr id="233" name="Google Shape;233;p30"/>
          <p:cNvSpPr txBox="1"/>
          <p:nvPr/>
        </p:nvSpPr>
        <p:spPr>
          <a:xfrm>
            <a:off x="6923545" y="5171248"/>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o</a:t>
            </a:r>
            <a:endParaRPr/>
          </a:p>
        </p:txBody>
      </p:sp>
      <p:sp>
        <p:nvSpPr>
          <p:cNvPr id="234" name="Google Shape;234;p30"/>
          <p:cNvSpPr txBox="1"/>
          <p:nvPr/>
        </p:nvSpPr>
        <p:spPr>
          <a:xfrm>
            <a:off x="6797019" y="5171248"/>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h</a:t>
            </a:r>
            <a:endParaRPr/>
          </a:p>
        </p:txBody>
      </p:sp>
      <p:sp>
        <p:nvSpPr>
          <p:cNvPr id="235" name="Google Shape;235;p30"/>
          <p:cNvSpPr txBox="1"/>
          <p:nvPr/>
        </p:nvSpPr>
        <p:spPr>
          <a:xfrm>
            <a:off x="7591154" y="4624132"/>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u</a:t>
            </a:r>
            <a:endParaRPr/>
          </a:p>
        </p:txBody>
      </p:sp>
      <p:sp>
        <p:nvSpPr>
          <p:cNvPr id="236" name="Google Shape;236;p30"/>
          <p:cNvSpPr txBox="1"/>
          <p:nvPr/>
        </p:nvSpPr>
        <p:spPr>
          <a:xfrm>
            <a:off x="7464628" y="4624132"/>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0" i="0" lang="en-US" sz="1800" u="none" cap="none" strike="noStrike">
                <a:solidFill>
                  <a:srgbClr val="000000"/>
                </a:solidFill>
                <a:latin typeface="Arial"/>
                <a:ea typeface="Arial"/>
                <a:cs typeface="Arial"/>
                <a:sym typeface="Arial"/>
              </a:rPr>
              <a:t>o</a:t>
            </a:r>
            <a:endParaRPr/>
          </a:p>
        </p:txBody>
      </p:sp>
      <p:sp>
        <p:nvSpPr>
          <p:cNvPr id="237" name="Google Shape;237;p30"/>
          <p:cNvSpPr txBox="1"/>
          <p:nvPr>
            <p:ph type="ctrTitle"/>
          </p:nvPr>
        </p:nvSpPr>
        <p:spPr>
          <a:xfrm>
            <a:off x="2971800" y="196287"/>
            <a:ext cx="5249166"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Ví dụ xuất nhập</a:t>
            </a:r>
            <a:endParaRPr/>
          </a:p>
        </p:txBody>
      </p:sp>
      <p:sp>
        <p:nvSpPr>
          <p:cNvPr id="238" name="Google Shape;238;p30"/>
          <p:cNvSpPr txBox="1"/>
          <p:nvPr>
            <p:ph idx="1" type="subTitle"/>
          </p:nvPr>
        </p:nvSpPr>
        <p:spPr>
          <a:xfrm>
            <a:off x="942529" y="2414695"/>
            <a:ext cx="5380014" cy="3909788"/>
          </a:xfrm>
          <a:prstGeom prst="rect">
            <a:avLst/>
          </a:prstGeom>
          <a:noFill/>
          <a:ln>
            <a:noFill/>
          </a:ln>
        </p:spPr>
        <p:txBody>
          <a:bodyPr anchorCtr="0" anchor="t" bIns="0" lIns="0" spcFirstLastPara="1" rIns="0" wrap="square" tIns="12700">
            <a:spAutoFit/>
          </a:bodyPr>
          <a:lstStyle/>
          <a:p>
            <a:pPr indent="0" lvl="0" marL="0" marR="2597150" rtl="0" algn="l">
              <a:lnSpc>
                <a:spcPct val="110600"/>
              </a:lnSpc>
              <a:spcBef>
                <a:spcPts val="100"/>
              </a:spcBef>
              <a:spcAft>
                <a:spcPts val="0"/>
              </a:spcAft>
              <a:buSzPts val="3080"/>
              <a:buNone/>
            </a:pPr>
            <a:r>
              <a:rPr lang="en-US" sz="2400">
                <a:solidFill>
                  <a:srgbClr val="833C0B"/>
                </a:solidFill>
              </a:rPr>
              <a:t>#include </a:t>
            </a:r>
            <a:r>
              <a:rPr lang="en-US" sz="2400"/>
              <a:t>&lt;stdio.h&gt;  </a:t>
            </a:r>
            <a:r>
              <a:rPr lang="en-US" sz="2400">
                <a:solidFill>
                  <a:srgbClr val="833C0B"/>
                </a:solidFill>
              </a:rPr>
              <a:t>void </a:t>
            </a:r>
            <a:r>
              <a:rPr lang="en-US" sz="2400"/>
              <a:t>main()</a:t>
            </a:r>
            <a:endParaRPr/>
          </a:p>
          <a:p>
            <a:pPr indent="0" lvl="0" marL="0" rtl="0" algn="l">
              <a:lnSpc>
                <a:spcPct val="100000"/>
              </a:lnSpc>
              <a:spcBef>
                <a:spcPts val="225"/>
              </a:spcBef>
              <a:spcAft>
                <a:spcPts val="0"/>
              </a:spcAft>
              <a:buSzPts val="3080"/>
              <a:buNone/>
            </a:pPr>
            <a:r>
              <a:rPr lang="en-US" sz="2400"/>
              <a:t>{</a:t>
            </a:r>
            <a:endParaRPr/>
          </a:p>
          <a:p>
            <a:pPr indent="0" lvl="0" marL="34925" rtl="0" algn="l">
              <a:lnSpc>
                <a:spcPct val="100000"/>
              </a:lnSpc>
              <a:spcBef>
                <a:spcPts val="229"/>
              </a:spcBef>
              <a:spcAft>
                <a:spcPts val="0"/>
              </a:spcAft>
              <a:buSzPts val="3080"/>
              <a:buNone/>
            </a:pPr>
            <a:r>
              <a:rPr lang="en-US" sz="2400">
                <a:solidFill>
                  <a:srgbClr val="833C0B"/>
                </a:solidFill>
              </a:rPr>
              <a:t>int</a:t>
            </a:r>
            <a:r>
              <a:rPr lang="en-US" sz="2400"/>
              <a:t> a;</a:t>
            </a:r>
            <a:endParaRPr/>
          </a:p>
          <a:p>
            <a:pPr indent="0" lvl="0" marL="286385" marR="5080" rtl="0" algn="l">
              <a:lnSpc>
                <a:spcPct val="110600"/>
              </a:lnSpc>
              <a:spcBef>
                <a:spcPts val="1100"/>
              </a:spcBef>
              <a:spcAft>
                <a:spcPts val="0"/>
              </a:spcAft>
              <a:buSzPts val="3080"/>
              <a:buNone/>
            </a:pPr>
            <a:r>
              <a:rPr lang="en-US" sz="2400">
                <a:solidFill>
                  <a:srgbClr val="833C0B"/>
                </a:solidFill>
              </a:rPr>
              <a:t>if</a:t>
            </a:r>
            <a:r>
              <a:rPr lang="en-US" sz="2400"/>
              <a:t> ( scanf("%d", &amp;a) != 1 )  </a:t>
            </a:r>
            <a:endParaRPr sz="2400"/>
          </a:p>
          <a:p>
            <a:pPr indent="0" lvl="0" marL="286385" marR="5080" rtl="0" algn="l">
              <a:lnSpc>
                <a:spcPct val="110600"/>
              </a:lnSpc>
              <a:spcBef>
                <a:spcPts val="1100"/>
              </a:spcBef>
              <a:spcAft>
                <a:spcPts val="0"/>
              </a:spcAft>
              <a:buSzPts val="3080"/>
              <a:buNone/>
            </a:pPr>
            <a:r>
              <a:rPr lang="en-US" sz="2400"/>
              <a:t> perror(“Khong phai so nguyen\n”);</a:t>
            </a:r>
            <a:endParaRPr/>
          </a:p>
          <a:p>
            <a:pPr indent="0" lvl="0" marL="34925" rtl="0" algn="l">
              <a:lnSpc>
                <a:spcPct val="100000"/>
              </a:lnSpc>
              <a:spcBef>
                <a:spcPts val="225"/>
              </a:spcBef>
              <a:spcAft>
                <a:spcPts val="0"/>
              </a:spcAft>
              <a:buSzPts val="3080"/>
              <a:buNone/>
            </a:pPr>
            <a:r>
              <a:rPr lang="en-US" sz="2400">
                <a:solidFill>
                  <a:srgbClr val="833C0B"/>
                </a:solidFill>
              </a:rPr>
              <a:t>else</a:t>
            </a:r>
            <a:endParaRPr/>
          </a:p>
          <a:p>
            <a:pPr indent="0" lvl="0" marL="307975" rtl="0" algn="l">
              <a:lnSpc>
                <a:spcPct val="100000"/>
              </a:lnSpc>
              <a:spcBef>
                <a:spcPts val="229"/>
              </a:spcBef>
              <a:spcAft>
                <a:spcPts val="0"/>
              </a:spcAft>
              <a:buSzPts val="3080"/>
              <a:buNone/>
            </a:pPr>
            <a:r>
              <a:rPr lang="en-US" sz="2400"/>
              <a:t>printf(“Nhap so %d", a);</a:t>
            </a:r>
            <a:endParaRPr/>
          </a:p>
          <a:p>
            <a:pPr indent="0" lvl="0" marL="0" rtl="0" algn="l">
              <a:lnSpc>
                <a:spcPct val="100000"/>
              </a:lnSpc>
              <a:spcBef>
                <a:spcPts val="225"/>
              </a:spcBef>
              <a:spcAft>
                <a:spcPts val="0"/>
              </a:spcAft>
              <a:buSzPts val="3080"/>
              <a:buNone/>
            </a:pPr>
            <a:r>
              <a:rPr lang="en-US" sz="2400"/>
              <a:t>}</a:t>
            </a:r>
            <a:endParaRPr/>
          </a:p>
        </p:txBody>
      </p:sp>
      <p:sp>
        <p:nvSpPr>
          <p:cNvPr id="239" name="Google Shape;239;p30"/>
          <p:cNvSpPr/>
          <p:nvPr/>
        </p:nvSpPr>
        <p:spPr>
          <a:xfrm>
            <a:off x="685800" y="2362199"/>
            <a:ext cx="5715000" cy="4144643"/>
          </a:xfrm>
          <a:custGeom>
            <a:rect b="b" l="l" r="r" t="t"/>
            <a:pathLst>
              <a:path extrusionOk="0" h="3200400" w="5486400">
                <a:moveTo>
                  <a:pt x="0" y="0"/>
                </a:moveTo>
                <a:lnTo>
                  <a:pt x="0" y="3200399"/>
                </a:lnTo>
                <a:lnTo>
                  <a:pt x="5486399" y="3200399"/>
                </a:lnTo>
                <a:lnTo>
                  <a:pt x="54863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30"/>
          <p:cNvSpPr txBox="1"/>
          <p:nvPr/>
        </p:nvSpPr>
        <p:spPr>
          <a:xfrm>
            <a:off x="914400" y="1981200"/>
            <a:ext cx="934719" cy="367665"/>
          </a:xfrm>
          <a:prstGeom prst="rect">
            <a:avLst/>
          </a:prstGeom>
          <a:solidFill>
            <a:srgbClr val="FBDF52"/>
          </a:solidFill>
          <a:ln>
            <a:noFill/>
          </a:ln>
        </p:spPr>
        <p:txBody>
          <a:bodyPr anchorCtr="0" anchor="t" bIns="0" lIns="0" spcFirstLastPara="1" rIns="0" wrap="square" tIns="39350">
            <a:spAutoFit/>
          </a:bodyPr>
          <a:lstStyle/>
          <a:p>
            <a:pPr indent="0" lvl="0" marL="90805"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Input.c</a:t>
            </a:r>
            <a:endParaRPr b="0" i="0" sz="1800" u="none" cap="none" strike="noStrike">
              <a:solidFill>
                <a:srgbClr val="000000"/>
              </a:solidFill>
              <a:latin typeface="Arial"/>
              <a:ea typeface="Arial"/>
              <a:cs typeface="Arial"/>
              <a:sym typeface="Arial"/>
            </a:endParaRPr>
          </a:p>
        </p:txBody>
      </p:sp>
      <p:sp>
        <p:nvSpPr>
          <p:cNvPr id="241" name="Google Shape;241;p30"/>
          <p:cNvSpPr txBox="1"/>
          <p:nvPr/>
        </p:nvSpPr>
        <p:spPr>
          <a:xfrm>
            <a:off x="6631921" y="2392171"/>
            <a:ext cx="2299335" cy="30448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$input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444"/>
              </a:lnSpc>
              <a:spcBef>
                <a:spcPts val="10"/>
              </a:spcBef>
              <a:spcAft>
                <a:spcPts val="0"/>
              </a:spcAft>
              <a:buNone/>
            </a:pPr>
            <a:r>
              <a:rPr b="0" i="0" lang="en-US" sz="1800" u="none" cap="none" strike="noStrike">
                <a:solidFill>
                  <a:srgbClr val="000000"/>
                </a:solidFill>
                <a:latin typeface="Arial"/>
                <a:ea typeface="Arial"/>
                <a:cs typeface="Arial"/>
                <a:sym typeface="Arial"/>
              </a:rPr>
              <a:t>10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444"/>
              </a:lnSpc>
              <a:spcBef>
                <a:spcPts val="0"/>
              </a:spcBef>
              <a:spcAft>
                <a:spcPts val="0"/>
              </a:spcAft>
              <a:buNone/>
            </a:pPr>
            <a:r>
              <a:rPr b="0" i="0" lang="en-US" sz="1800" u="none" cap="none" strike="noStrike">
                <a:solidFill>
                  <a:srgbClr val="000000"/>
                </a:solidFill>
                <a:latin typeface="Arial"/>
                <a:ea typeface="Arial"/>
                <a:cs typeface="Arial"/>
                <a:sym typeface="Arial"/>
              </a:rPr>
              <a:t>Nhap so 10</a:t>
            </a:r>
            <a:endParaRPr/>
          </a:p>
          <a:p>
            <a:pPr indent="0" lvl="0" marL="12700" marR="0" rtl="0" algn="l">
              <a:lnSpc>
                <a:spcPct val="100000"/>
              </a:lnSpc>
              <a:spcBef>
                <a:spcPts val="25"/>
              </a:spcBef>
              <a:spcAft>
                <a:spcPts val="0"/>
              </a:spcAft>
              <a:buNone/>
            </a:pPr>
            <a:r>
              <a:rPr b="0" i="0" lang="en-US" sz="1800" u="none" cap="none" strike="noStrike">
                <a:solidFill>
                  <a:srgbClr val="000000"/>
                </a:solidFill>
                <a:latin typeface="Arial"/>
                <a:ea typeface="Arial"/>
                <a:cs typeface="Arial"/>
                <a:sym typeface="Arial"/>
              </a:rPr>
              <a:t>$input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444"/>
              </a:lnSpc>
              <a:spcBef>
                <a:spcPts val="0"/>
              </a:spcBef>
              <a:spcAft>
                <a:spcPts val="0"/>
              </a:spcAft>
              <a:buNone/>
            </a:pPr>
            <a:r>
              <a:rPr b="0" i="0" lang="en-US" sz="1800" u="none" cap="none" strike="noStrike">
                <a:solidFill>
                  <a:srgbClr val="000000"/>
                </a:solidFill>
                <a:latin typeface="Arial"/>
                <a:ea typeface="Arial"/>
                <a:cs typeface="Arial"/>
                <a:sym typeface="Arial"/>
              </a:rPr>
              <a:t>abc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444"/>
              </a:lnSpc>
              <a:spcBef>
                <a:spcPts val="0"/>
              </a:spcBef>
              <a:spcAft>
                <a:spcPts val="0"/>
              </a:spcAft>
              <a:buNone/>
            </a:pPr>
            <a:r>
              <a:rPr b="0" i="0" lang="en-US" sz="1800" u="none" cap="none" strike="noStrike">
                <a:solidFill>
                  <a:srgbClr val="000000"/>
                </a:solidFill>
                <a:latin typeface="Arial"/>
                <a:ea typeface="Arial"/>
                <a:cs typeface="Arial"/>
                <a:sym typeface="Arial"/>
              </a:rPr>
              <a:t>Khong phai so nguyen</a:t>
            </a:r>
            <a:endParaRPr b="0" i="0" sz="1800" u="none" cap="none" strike="noStrike">
              <a:solidFill>
                <a:srgbClr val="000000"/>
              </a:solidFill>
              <a:latin typeface="Arial"/>
              <a:ea typeface="Arial"/>
              <a:cs typeface="Arial"/>
              <a:sym typeface="Arial"/>
            </a:endParaRPr>
          </a:p>
          <a:p>
            <a:pPr indent="0" lvl="0" marL="12700" marR="0" rtl="0" algn="l">
              <a:lnSpc>
                <a:spcPct val="100000"/>
              </a:lnSpc>
              <a:spcBef>
                <a:spcPts val="35"/>
              </a:spcBef>
              <a:spcAft>
                <a:spcPts val="0"/>
              </a:spcAft>
              <a:buNone/>
            </a:pPr>
            <a:r>
              <a:rPr b="0" i="0" lang="en-US" sz="1800" u="none" cap="none" strike="noStrike">
                <a:solidFill>
                  <a:srgbClr val="000000"/>
                </a:solidFill>
                <a:latin typeface="Arial"/>
                <a:ea typeface="Arial"/>
                <a:cs typeface="Arial"/>
                <a:sym typeface="Arial"/>
              </a:rPr>
              <a:t>$input &gt;out.txt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10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$input &gt;	t.txt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722"/>
              </a:lnSpc>
              <a:spcBef>
                <a:spcPts val="0"/>
              </a:spcBef>
              <a:spcAft>
                <a:spcPts val="0"/>
              </a:spcAft>
              <a:buNone/>
            </a:pPr>
            <a:r>
              <a:rPr b="0" i="0" lang="en-US" sz="1800" u="none" cap="none" strike="noStrike">
                <a:solidFill>
                  <a:srgbClr val="000000"/>
                </a:solidFill>
                <a:latin typeface="Arial"/>
                <a:ea typeface="Arial"/>
                <a:cs typeface="Arial"/>
                <a:sym typeface="Arial"/>
              </a:rPr>
              <a:t>abc </a:t>
            </a:r>
            <a:r>
              <a:rPr b="0" i="0" lang="en-US" sz="1800" u="none" cap="none" strike="noStrike">
                <a:solidFill>
                  <a:srgbClr val="000000"/>
                </a:solidFill>
                <a:latin typeface="Noto Sans Symbols"/>
                <a:ea typeface="Noto Sans Symbols"/>
                <a:cs typeface="Noto Sans Symbols"/>
                <a:sym typeface="Noto Sans Symbols"/>
              </a:rPr>
              <a:t>↵</a:t>
            </a:r>
            <a:endParaRPr b="0" i="0" sz="1800" u="none" cap="none" strike="noStrike">
              <a:solidFill>
                <a:srgbClr val="000000"/>
              </a:solidFill>
              <a:latin typeface="Noto Sans Symbols"/>
              <a:ea typeface="Noto Sans Symbols"/>
              <a:cs typeface="Noto Sans Symbols"/>
              <a:sym typeface="Noto Sans Symbols"/>
            </a:endParaRPr>
          </a:p>
          <a:p>
            <a:pPr indent="0" lvl="0" marL="12700" marR="0" rtl="0" algn="l">
              <a:lnSpc>
                <a:spcPct val="119722"/>
              </a:lnSpc>
              <a:spcBef>
                <a:spcPts val="0"/>
              </a:spcBef>
              <a:spcAft>
                <a:spcPts val="0"/>
              </a:spcAft>
              <a:buNone/>
            </a:pPr>
            <a:r>
              <a:rPr b="0" i="0" lang="en-US" sz="1800" u="none" cap="none" strike="noStrike">
                <a:solidFill>
                  <a:srgbClr val="000000"/>
                </a:solidFill>
                <a:latin typeface="Arial"/>
                <a:ea typeface="Arial"/>
                <a:cs typeface="Arial"/>
                <a:sym typeface="Arial"/>
              </a:rPr>
              <a:t>K	phai so nguyen</a:t>
            </a:r>
            <a:endParaRPr b="0" i="0" sz="1800" u="none" cap="none" strike="noStrike">
              <a:solidFill>
                <a:srgbClr val="000000"/>
              </a:solidFill>
              <a:latin typeface="Arial"/>
              <a:ea typeface="Arial"/>
              <a:cs typeface="Arial"/>
              <a:sym typeface="Arial"/>
            </a:endParaRPr>
          </a:p>
        </p:txBody>
      </p:sp>
      <p:sp>
        <p:nvSpPr>
          <p:cNvPr id="242" name="Google Shape;242;p30"/>
          <p:cNvSpPr/>
          <p:nvPr/>
        </p:nvSpPr>
        <p:spPr>
          <a:xfrm>
            <a:off x="4419600" y="4386071"/>
            <a:ext cx="3657600" cy="2243455"/>
          </a:xfrm>
          <a:custGeom>
            <a:rect b="b" l="l" r="r" t="t"/>
            <a:pathLst>
              <a:path extrusionOk="0" h="2243454" w="3657600">
                <a:moveTo>
                  <a:pt x="2546603" y="1438655"/>
                </a:moveTo>
                <a:lnTo>
                  <a:pt x="2623268" y="1446598"/>
                </a:lnTo>
                <a:lnTo>
                  <a:pt x="2697767" y="1455288"/>
                </a:lnTo>
                <a:lnTo>
                  <a:pt x="2770032" y="1464699"/>
                </a:lnTo>
                <a:lnTo>
                  <a:pt x="2839994" y="1474808"/>
                </a:lnTo>
                <a:lnTo>
                  <a:pt x="2907585" y="1485591"/>
                </a:lnTo>
                <a:lnTo>
                  <a:pt x="2972736" y="1497022"/>
                </a:lnTo>
                <a:lnTo>
                  <a:pt x="3035378" y="1509077"/>
                </a:lnTo>
                <a:lnTo>
                  <a:pt x="3095443" y="1521733"/>
                </a:lnTo>
                <a:lnTo>
                  <a:pt x="3152862" y="1534963"/>
                </a:lnTo>
                <a:lnTo>
                  <a:pt x="3207566" y="1548745"/>
                </a:lnTo>
                <a:lnTo>
                  <a:pt x="3259487" y="1563053"/>
                </a:lnTo>
                <a:lnTo>
                  <a:pt x="3308556" y="1577863"/>
                </a:lnTo>
                <a:lnTo>
                  <a:pt x="3354704" y="1593151"/>
                </a:lnTo>
                <a:lnTo>
                  <a:pt x="3397863" y="1608892"/>
                </a:lnTo>
                <a:lnTo>
                  <a:pt x="3437964" y="1625061"/>
                </a:lnTo>
                <a:lnTo>
                  <a:pt x="3474938" y="1641635"/>
                </a:lnTo>
                <a:lnTo>
                  <a:pt x="3539231" y="1675898"/>
                </a:lnTo>
                <a:lnTo>
                  <a:pt x="3590193" y="1711484"/>
                </a:lnTo>
                <a:lnTo>
                  <a:pt x="3627275" y="1748198"/>
                </a:lnTo>
                <a:lnTo>
                  <a:pt x="3649927" y="1785844"/>
                </a:lnTo>
                <a:lnTo>
                  <a:pt x="3657599" y="1824227"/>
                </a:lnTo>
                <a:lnTo>
                  <a:pt x="3656148" y="1841096"/>
                </a:lnTo>
                <a:lnTo>
                  <a:pt x="3634812" y="1890632"/>
                </a:lnTo>
                <a:lnTo>
                  <a:pt x="3606983" y="1922638"/>
                </a:lnTo>
                <a:lnTo>
                  <a:pt x="3568778" y="1953714"/>
                </a:lnTo>
                <a:lnTo>
                  <a:pt x="3520634" y="1983760"/>
                </a:lnTo>
                <a:lnTo>
                  <a:pt x="3462986" y="2012676"/>
                </a:lnTo>
                <a:lnTo>
                  <a:pt x="3396272" y="2040362"/>
                </a:lnTo>
                <a:lnTo>
                  <a:pt x="3359651" y="2053713"/>
                </a:lnTo>
                <a:lnTo>
                  <a:pt x="3320927" y="2066719"/>
                </a:lnTo>
                <a:lnTo>
                  <a:pt x="3280154" y="2079368"/>
                </a:lnTo>
                <a:lnTo>
                  <a:pt x="3237387" y="2091647"/>
                </a:lnTo>
                <a:lnTo>
                  <a:pt x="3192681" y="2103544"/>
                </a:lnTo>
                <a:lnTo>
                  <a:pt x="3146089" y="2115046"/>
                </a:lnTo>
                <a:lnTo>
                  <a:pt x="3097668" y="2126141"/>
                </a:lnTo>
                <a:lnTo>
                  <a:pt x="3047470" y="2136817"/>
                </a:lnTo>
                <a:lnTo>
                  <a:pt x="2995550" y="2147060"/>
                </a:lnTo>
                <a:lnTo>
                  <a:pt x="2941964" y="2156858"/>
                </a:lnTo>
                <a:lnTo>
                  <a:pt x="2886766" y="2166200"/>
                </a:lnTo>
                <a:lnTo>
                  <a:pt x="2830009" y="2175072"/>
                </a:lnTo>
                <a:lnTo>
                  <a:pt x="2771749" y="2183462"/>
                </a:lnTo>
                <a:lnTo>
                  <a:pt x="2712041" y="2191357"/>
                </a:lnTo>
                <a:lnTo>
                  <a:pt x="2650938" y="2198746"/>
                </a:lnTo>
                <a:lnTo>
                  <a:pt x="2588495" y="2205615"/>
                </a:lnTo>
                <a:lnTo>
                  <a:pt x="2524768" y="2211952"/>
                </a:lnTo>
                <a:lnTo>
                  <a:pt x="2459809" y="2217745"/>
                </a:lnTo>
                <a:lnTo>
                  <a:pt x="2393674" y="2222981"/>
                </a:lnTo>
                <a:lnTo>
                  <a:pt x="2326418" y="2227648"/>
                </a:lnTo>
                <a:lnTo>
                  <a:pt x="2258095" y="2231733"/>
                </a:lnTo>
                <a:lnTo>
                  <a:pt x="2188759" y="2235224"/>
                </a:lnTo>
                <a:lnTo>
                  <a:pt x="2118465" y="2238108"/>
                </a:lnTo>
                <a:lnTo>
                  <a:pt x="2047268" y="2240373"/>
                </a:lnTo>
                <a:lnTo>
                  <a:pt x="1975221" y="2242006"/>
                </a:lnTo>
                <a:lnTo>
                  <a:pt x="1902380" y="2242995"/>
                </a:lnTo>
                <a:lnTo>
                  <a:pt x="1828799" y="2243327"/>
                </a:lnTo>
                <a:lnTo>
                  <a:pt x="1755219" y="2242995"/>
                </a:lnTo>
                <a:lnTo>
                  <a:pt x="1682378" y="2242006"/>
                </a:lnTo>
                <a:lnTo>
                  <a:pt x="1610331" y="2240373"/>
                </a:lnTo>
                <a:lnTo>
                  <a:pt x="1539134" y="2238108"/>
                </a:lnTo>
                <a:lnTo>
                  <a:pt x="1468840" y="2235224"/>
                </a:lnTo>
                <a:lnTo>
                  <a:pt x="1399504" y="2231733"/>
                </a:lnTo>
                <a:lnTo>
                  <a:pt x="1331181" y="2227648"/>
                </a:lnTo>
                <a:lnTo>
                  <a:pt x="1263924" y="2222981"/>
                </a:lnTo>
                <a:lnTo>
                  <a:pt x="1197790" y="2217745"/>
                </a:lnTo>
                <a:lnTo>
                  <a:pt x="1132831" y="2211952"/>
                </a:lnTo>
                <a:lnTo>
                  <a:pt x="1069104" y="2205615"/>
                </a:lnTo>
                <a:lnTo>
                  <a:pt x="1006661" y="2198746"/>
                </a:lnTo>
                <a:lnTo>
                  <a:pt x="945558" y="2191357"/>
                </a:lnTo>
                <a:lnTo>
                  <a:pt x="885850" y="2183462"/>
                </a:lnTo>
                <a:lnTo>
                  <a:pt x="827590" y="2175072"/>
                </a:lnTo>
                <a:lnTo>
                  <a:pt x="770833" y="2166200"/>
                </a:lnTo>
                <a:lnTo>
                  <a:pt x="715635" y="2156858"/>
                </a:lnTo>
                <a:lnTo>
                  <a:pt x="662049" y="2147060"/>
                </a:lnTo>
                <a:lnTo>
                  <a:pt x="610129" y="2136817"/>
                </a:lnTo>
                <a:lnTo>
                  <a:pt x="559931" y="2126141"/>
                </a:lnTo>
                <a:lnTo>
                  <a:pt x="511509" y="2115046"/>
                </a:lnTo>
                <a:lnTo>
                  <a:pt x="464918" y="2103544"/>
                </a:lnTo>
                <a:lnTo>
                  <a:pt x="420212" y="2091647"/>
                </a:lnTo>
                <a:lnTo>
                  <a:pt x="377445" y="2079368"/>
                </a:lnTo>
                <a:lnTo>
                  <a:pt x="336672" y="2066719"/>
                </a:lnTo>
                <a:lnTo>
                  <a:pt x="297948" y="2053713"/>
                </a:lnTo>
                <a:lnTo>
                  <a:pt x="261327" y="2040362"/>
                </a:lnTo>
                <a:lnTo>
                  <a:pt x="194613" y="2012676"/>
                </a:lnTo>
                <a:lnTo>
                  <a:pt x="136965" y="1983760"/>
                </a:lnTo>
                <a:lnTo>
                  <a:pt x="88821" y="1953714"/>
                </a:lnTo>
                <a:lnTo>
                  <a:pt x="50616" y="1922638"/>
                </a:lnTo>
                <a:lnTo>
                  <a:pt x="22786" y="1890632"/>
                </a:lnTo>
                <a:lnTo>
                  <a:pt x="1451" y="1841096"/>
                </a:lnTo>
                <a:lnTo>
                  <a:pt x="0" y="1824227"/>
                </a:lnTo>
                <a:lnTo>
                  <a:pt x="1451" y="1807359"/>
                </a:lnTo>
                <a:lnTo>
                  <a:pt x="22786" y="1757823"/>
                </a:lnTo>
                <a:lnTo>
                  <a:pt x="50616" y="1725817"/>
                </a:lnTo>
                <a:lnTo>
                  <a:pt x="88821" y="1694741"/>
                </a:lnTo>
                <a:lnTo>
                  <a:pt x="136965" y="1664695"/>
                </a:lnTo>
                <a:lnTo>
                  <a:pt x="194613" y="1635779"/>
                </a:lnTo>
                <a:lnTo>
                  <a:pt x="261327" y="1608092"/>
                </a:lnTo>
                <a:lnTo>
                  <a:pt x="297948" y="1594742"/>
                </a:lnTo>
                <a:lnTo>
                  <a:pt x="336672" y="1581735"/>
                </a:lnTo>
                <a:lnTo>
                  <a:pt x="377445" y="1569087"/>
                </a:lnTo>
                <a:lnTo>
                  <a:pt x="420212" y="1556808"/>
                </a:lnTo>
                <a:lnTo>
                  <a:pt x="464918" y="1544911"/>
                </a:lnTo>
                <a:lnTo>
                  <a:pt x="511509" y="1533409"/>
                </a:lnTo>
                <a:lnTo>
                  <a:pt x="559931" y="1522314"/>
                </a:lnTo>
                <a:lnTo>
                  <a:pt x="610129" y="1511638"/>
                </a:lnTo>
                <a:lnTo>
                  <a:pt x="662049" y="1501395"/>
                </a:lnTo>
                <a:lnTo>
                  <a:pt x="715635" y="1491597"/>
                </a:lnTo>
                <a:lnTo>
                  <a:pt x="770833" y="1482255"/>
                </a:lnTo>
                <a:lnTo>
                  <a:pt x="827590" y="1473383"/>
                </a:lnTo>
                <a:lnTo>
                  <a:pt x="885850" y="1464993"/>
                </a:lnTo>
                <a:lnTo>
                  <a:pt x="945558" y="1457098"/>
                </a:lnTo>
                <a:lnTo>
                  <a:pt x="1006661" y="1449709"/>
                </a:lnTo>
                <a:lnTo>
                  <a:pt x="1069104" y="1442840"/>
                </a:lnTo>
                <a:lnTo>
                  <a:pt x="1132831" y="1436503"/>
                </a:lnTo>
                <a:lnTo>
                  <a:pt x="1197790" y="1430710"/>
                </a:lnTo>
                <a:lnTo>
                  <a:pt x="1263924" y="1425474"/>
                </a:lnTo>
                <a:lnTo>
                  <a:pt x="1331181" y="1420807"/>
                </a:lnTo>
                <a:lnTo>
                  <a:pt x="1399504" y="1416722"/>
                </a:lnTo>
                <a:lnTo>
                  <a:pt x="1468840" y="1413231"/>
                </a:lnTo>
                <a:lnTo>
                  <a:pt x="1539134" y="1410347"/>
                </a:lnTo>
                <a:lnTo>
                  <a:pt x="1610331" y="1408082"/>
                </a:lnTo>
                <a:lnTo>
                  <a:pt x="1682378" y="1406449"/>
                </a:lnTo>
                <a:lnTo>
                  <a:pt x="1755219" y="1405460"/>
                </a:lnTo>
                <a:lnTo>
                  <a:pt x="1828799" y="1405127"/>
                </a:lnTo>
                <a:lnTo>
                  <a:pt x="1837920" y="1405127"/>
                </a:lnTo>
                <a:lnTo>
                  <a:pt x="1846897" y="1405127"/>
                </a:lnTo>
                <a:lnTo>
                  <a:pt x="1855589" y="1405127"/>
                </a:lnTo>
                <a:lnTo>
                  <a:pt x="1863851" y="1405127"/>
                </a:lnTo>
                <a:lnTo>
                  <a:pt x="3537203" y="0"/>
                </a:lnTo>
                <a:lnTo>
                  <a:pt x="2546603" y="14386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30"/>
          <p:cNvSpPr txBox="1"/>
          <p:nvPr/>
        </p:nvSpPr>
        <p:spPr>
          <a:xfrm>
            <a:off x="5126225" y="5930897"/>
            <a:ext cx="2244090" cy="575945"/>
          </a:xfrm>
          <a:prstGeom prst="rect">
            <a:avLst/>
          </a:prstGeom>
          <a:noFill/>
          <a:ln>
            <a:noFill/>
          </a:ln>
        </p:spPr>
        <p:txBody>
          <a:bodyPr anchorCtr="0" anchor="t" bIns="0" lIns="0" spcFirstLastPara="1" rIns="0" wrap="square" tIns="10775">
            <a:spAutoFit/>
          </a:bodyPr>
          <a:lstStyle/>
          <a:p>
            <a:pPr indent="-475615" lvl="0" marL="487680" marR="5080" rtl="0" algn="l">
              <a:lnSpc>
                <a:spcPct val="100600"/>
              </a:lnSpc>
              <a:spcBef>
                <a:spcPts val="0"/>
              </a:spcBef>
              <a:spcAft>
                <a:spcPts val="0"/>
              </a:spcAft>
              <a:buNone/>
            </a:pPr>
            <a:r>
              <a:rPr b="0" i="0" lang="en-US" sz="1800" u="none" cap="none" strike="noStrike">
                <a:solidFill>
                  <a:srgbClr val="000000"/>
                </a:solidFill>
                <a:latin typeface="Arial"/>
                <a:ea typeface="Arial"/>
                <a:cs typeface="Arial"/>
                <a:sym typeface="Arial"/>
              </a:rPr>
              <a:t>Chuyển hướng stdout  ra tệp out.txt</a:t>
            </a:r>
            <a:endParaRPr b="0" i="0" sz="1800" u="none" cap="none" strike="noStrike">
              <a:solidFill>
                <a:srgbClr val="000000"/>
              </a:solidFill>
              <a:latin typeface="Arial"/>
              <a:ea typeface="Arial"/>
              <a:cs typeface="Arial"/>
              <a:sym typeface="Arial"/>
            </a:endParaRPr>
          </a:p>
        </p:txBody>
      </p:sp>
      <p:sp>
        <p:nvSpPr>
          <p:cNvPr id="244" name="Google Shape;244;p30"/>
          <p:cNvSpPr/>
          <p:nvPr/>
        </p:nvSpPr>
        <p:spPr>
          <a:xfrm>
            <a:off x="4419600" y="4386071"/>
            <a:ext cx="3657599" cy="22433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0" name="Google Shape;250;p31"/>
          <p:cNvSpPr txBox="1"/>
          <p:nvPr>
            <p:ph type="ctrTitle"/>
          </p:nvPr>
        </p:nvSpPr>
        <p:spPr>
          <a:xfrm>
            <a:off x="3183295" y="206131"/>
            <a:ext cx="313233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Vào ra tệp</a:t>
            </a:r>
            <a:endParaRPr b="0">
              <a:latin typeface="Arial"/>
              <a:ea typeface="Arial"/>
              <a:cs typeface="Arial"/>
              <a:sym typeface="Arial"/>
            </a:endParaRPr>
          </a:p>
        </p:txBody>
      </p:sp>
      <p:sp>
        <p:nvSpPr>
          <p:cNvPr id="251" name="Google Shape;251;p31"/>
          <p:cNvSpPr txBox="1"/>
          <p:nvPr/>
        </p:nvSpPr>
        <p:spPr>
          <a:xfrm>
            <a:off x="1221718" y="1993797"/>
            <a:ext cx="7055484" cy="4401846"/>
          </a:xfrm>
          <a:prstGeom prst="rect">
            <a:avLst/>
          </a:prstGeom>
          <a:noFill/>
          <a:ln>
            <a:noFill/>
          </a:ln>
        </p:spPr>
        <p:txBody>
          <a:bodyPr anchorCtr="0" anchor="t" bIns="0" lIns="0" spcFirstLastPara="1" rIns="0" wrap="square" tIns="99675">
            <a:spAutoFit/>
          </a:bodyPr>
          <a:lstStyle/>
          <a:p>
            <a:pPr indent="-343535" lvl="0" marL="3556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Tệp cần được mở trước khi sử dụng</a:t>
            </a:r>
            <a:endParaRPr/>
          </a:p>
          <a:p>
            <a:pPr indent="-343535" lvl="0" marL="355600" marR="0" rtl="0" algn="l">
              <a:lnSpc>
                <a:spcPct val="100000"/>
              </a:lnSpc>
              <a:spcBef>
                <a:spcPts val="68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Mỗi tệp được gắn với một thẻ tệp khi mở</a:t>
            </a:r>
            <a:endParaRPr b="0" i="0" sz="2800" u="none" cap="none" strike="noStrike">
              <a:solidFill>
                <a:srgbClr val="000000"/>
              </a:solidFill>
              <a:latin typeface="Arial"/>
              <a:ea typeface="Arial"/>
              <a:cs typeface="Arial"/>
              <a:sym typeface="Arial"/>
            </a:endParaRPr>
          </a:p>
          <a:p>
            <a:pPr indent="-342900" lvl="0" marL="355600" marR="105410" rtl="0" algn="l">
              <a:lnSpc>
                <a:spcPct val="100400"/>
              </a:lnSpc>
              <a:spcBef>
                <a:spcPts val="66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Thao tác với tệp chỉ thông qua thẻ tệp mà  không sử dụng tên tệp</a:t>
            </a:r>
            <a:endParaRPr b="0" i="0" sz="2800" u="none" cap="none" strike="noStrike">
              <a:solidFill>
                <a:srgbClr val="000000"/>
              </a:solidFill>
              <a:latin typeface="Arial"/>
              <a:ea typeface="Arial"/>
              <a:cs typeface="Arial"/>
              <a:sym typeface="Arial"/>
            </a:endParaRPr>
          </a:p>
          <a:p>
            <a:pPr indent="-342900" lvl="0" marL="355600" marR="5080" rtl="0" algn="l">
              <a:lnSpc>
                <a:spcPct val="100000"/>
              </a:lnSpc>
              <a:spcBef>
                <a:spcPts val="67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Thẻ tệp được dùng như là kênh xuất nhập  cho các hàm vào ra tệp</a:t>
            </a:r>
            <a:endParaRPr b="0" i="0" sz="2800" u="none" cap="none" strike="noStrike">
              <a:solidFill>
                <a:srgbClr val="000000"/>
              </a:solidFill>
              <a:latin typeface="Arial"/>
              <a:ea typeface="Arial"/>
              <a:cs typeface="Arial"/>
              <a:sym typeface="Arial"/>
            </a:endParaRPr>
          </a:p>
          <a:p>
            <a:pPr indent="-343535" lvl="0" marL="355600" marR="0" rtl="0" algn="l">
              <a:lnSpc>
                <a:spcPct val="100000"/>
              </a:lnSpc>
              <a:spcBef>
                <a:spcPts val="68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Cần phải đóng tệp khi kết thúc</a:t>
            </a:r>
            <a:endParaRPr b="0" i="0" sz="2800" u="none" cap="none" strike="noStrike">
              <a:solidFill>
                <a:srgbClr val="000000"/>
              </a:solidFill>
              <a:latin typeface="Arial"/>
              <a:ea typeface="Arial"/>
              <a:cs typeface="Arial"/>
              <a:sym typeface="Arial"/>
            </a:endParaRPr>
          </a:p>
          <a:p>
            <a:pPr indent="-343535" lvl="0" marL="355600" marR="879475" rtl="0" algn="l">
              <a:lnSpc>
                <a:spcPct val="100000"/>
              </a:lnSpc>
              <a:spcBef>
                <a:spcPts val="4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Các hàm thao tệp cơ bản: </a:t>
            </a:r>
            <a:r>
              <a:rPr b="1" i="0" lang="en-US" sz="2800" u="none" cap="none" strike="noStrike">
                <a:solidFill>
                  <a:srgbClr val="000000"/>
                </a:solidFill>
                <a:latin typeface="Courier New"/>
                <a:ea typeface="Courier New"/>
                <a:cs typeface="Courier New"/>
                <a:sym typeface="Courier New"/>
              </a:rPr>
              <a:t>fopen()</a:t>
            </a:r>
            <a:r>
              <a:rPr b="0" i="0" lang="en-US" sz="2800" u="none" cap="none" strike="noStrike">
                <a:solidFill>
                  <a:srgbClr val="000000"/>
                </a:solidFill>
                <a:latin typeface="Arial"/>
                <a:ea typeface="Arial"/>
                <a:cs typeface="Arial"/>
                <a:sym typeface="Arial"/>
              </a:rPr>
              <a:t>,  </a:t>
            </a:r>
            <a:r>
              <a:rPr b="1" i="0" lang="en-US" sz="2800" u="none" cap="none" strike="noStrike">
                <a:solidFill>
                  <a:srgbClr val="000000"/>
                </a:solidFill>
                <a:latin typeface="Courier New"/>
                <a:ea typeface="Courier New"/>
                <a:cs typeface="Courier New"/>
                <a:sym typeface="Courier New"/>
              </a:rPr>
              <a:t>fclose()</a:t>
            </a:r>
            <a:r>
              <a:rPr b="0" i="0" lang="en-US" sz="2800" u="none" cap="none" strike="noStrike">
                <a:solidFill>
                  <a:srgbClr val="000000"/>
                </a:solidFill>
                <a:latin typeface="Arial"/>
                <a:ea typeface="Arial"/>
                <a:cs typeface="Arial"/>
                <a:sym typeface="Arial"/>
              </a:rPr>
              <a:t>, </a:t>
            </a:r>
            <a:r>
              <a:rPr b="1" i="0" lang="en-US" sz="2800" u="none" cap="none" strike="noStrike">
                <a:solidFill>
                  <a:srgbClr val="000000"/>
                </a:solidFill>
                <a:latin typeface="Courier New"/>
                <a:ea typeface="Courier New"/>
                <a:cs typeface="Courier New"/>
                <a:sym typeface="Courier New"/>
              </a:rPr>
              <a:t>fscanf()</a:t>
            </a:r>
            <a:r>
              <a:rPr b="0" i="0" lang="en-US" sz="2800" u="none" cap="none" strike="noStrike">
                <a:solidFill>
                  <a:srgbClr val="000000"/>
                </a:solidFill>
                <a:latin typeface="Arial"/>
                <a:ea typeface="Arial"/>
                <a:cs typeface="Arial"/>
                <a:sym typeface="Arial"/>
              </a:rPr>
              <a:t>, </a:t>
            </a:r>
            <a:r>
              <a:rPr b="1" i="0" lang="en-US" sz="2800" u="none" cap="none" strike="noStrike">
                <a:solidFill>
                  <a:srgbClr val="000000"/>
                </a:solidFill>
                <a:latin typeface="Courier New"/>
                <a:ea typeface="Courier New"/>
                <a:cs typeface="Courier New"/>
                <a:sym typeface="Courier New"/>
              </a:rPr>
              <a:t>fprintf()</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4294967295" type="body"/>
          </p:nvPr>
        </p:nvSpPr>
        <p:spPr>
          <a:xfrm>
            <a:off x="1096645" y="2750889"/>
            <a:ext cx="7040880" cy="2270622"/>
          </a:xfrm>
          <a:prstGeom prst="rect">
            <a:avLst/>
          </a:prstGeom>
          <a:noFill/>
          <a:ln>
            <a:noFill/>
          </a:ln>
        </p:spPr>
        <p:txBody>
          <a:bodyPr anchorCtr="0" anchor="t" bIns="0" lIns="0" spcFirstLastPara="1" rIns="0" wrap="square" tIns="0">
            <a:spAutoFit/>
          </a:bodyPr>
          <a:lstStyle/>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Khái niệm tệp</a:t>
            </a:r>
            <a:endParaRPr b="0" i="0" sz="3080" u="none" cap="none" strike="noStrike">
              <a:solidFill>
                <a:srgbClr val="7F7F7F"/>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Khái niệm kênh nhập xuất</a:t>
            </a:r>
            <a:endParaRPr b="0" i="0" sz="3080" u="none" cap="none" strike="noStrike">
              <a:solidFill>
                <a:srgbClr val="7F7F7F"/>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Nhập xuất với tệp văn bản</a:t>
            </a:r>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Nhập xuất với tệp nhị phân</a:t>
            </a:r>
            <a:endParaRPr/>
          </a:p>
        </p:txBody>
      </p:sp>
      <p:sp>
        <p:nvSpPr>
          <p:cNvPr id="258" name="Google Shape;258;p32"/>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888888"/>
              </a:buClr>
              <a:buSzPts val="1300"/>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259" name="Google Shape;259;p3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32"/>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
        <p:nvSpPr>
          <p:cNvPr id="261" name="Google Shape;261;p32"/>
          <p:cNvSpPr txBox="1"/>
          <p:nvPr/>
        </p:nvSpPr>
        <p:spPr>
          <a:xfrm>
            <a:off x="2362200" y="751787"/>
            <a:ext cx="6236207" cy="1471189"/>
          </a:xfrm>
          <a:prstGeom prst="rect">
            <a:avLst/>
          </a:prstGeom>
          <a:noFill/>
          <a:ln>
            <a:noFill/>
          </a:ln>
        </p:spPr>
        <p:txBody>
          <a:bodyPr anchorCtr="0" anchor="b" bIns="45700" lIns="91425" spcFirstLastPara="1" rIns="91425" wrap="square" tIns="45700">
            <a:normAutofit/>
          </a:bodyPr>
          <a:lstStyle/>
          <a:p>
            <a:pPr indent="0" lvl="0" marL="12700" marR="0" rtl="0" algn="l">
              <a:lnSpc>
                <a:spcPct val="90000"/>
              </a:lnSpc>
              <a:spcBef>
                <a:spcPts val="0"/>
              </a:spcBef>
              <a:spcAft>
                <a:spcPts val="0"/>
              </a:spcAft>
              <a:buNone/>
            </a:pPr>
            <a:r>
              <a:rPr b="0" i="0" lang="en-US" sz="5200" u="none" cap="none" strike="noStrike">
                <a:solidFill>
                  <a:srgbClr val="000000"/>
                </a:solidFill>
                <a:latin typeface="Arial"/>
                <a:ea typeface="Arial"/>
                <a:cs typeface="Arial"/>
                <a:sym typeface="Arial"/>
              </a:rPr>
              <a:t>VÀO RA TỆP</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33"/>
          <p:cNvSpPr/>
          <p:nvPr/>
        </p:nvSpPr>
        <p:spPr>
          <a:xfrm>
            <a:off x="237491" y="1287780"/>
            <a:ext cx="9546749" cy="592502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Khai báo biến tệp</a:t>
            </a:r>
            <a:endParaRPr b="0" i="0" sz="3080" u="none" cap="none" strike="noStrike">
              <a:solidFill>
                <a:srgbClr val="000066"/>
              </a:solidFill>
              <a:latin typeface="Arial"/>
              <a:ea typeface="Arial"/>
              <a:cs typeface="Arial"/>
              <a:sym typeface="Arial"/>
            </a:endParaRPr>
          </a:p>
          <a:p>
            <a:pPr indent="-342900" lvl="0" marL="34290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Mở tệp để làm việc</a:t>
            </a:r>
            <a:endParaRPr b="0" i="0" sz="3080" u="none" cap="none" strike="noStrike">
              <a:solidFill>
                <a:srgbClr val="000066"/>
              </a:solidFill>
              <a:latin typeface="Arial"/>
              <a:ea typeface="Arial"/>
              <a:cs typeface="Arial"/>
              <a:sym typeface="Arial"/>
            </a:endParaRPr>
          </a:p>
          <a:p>
            <a:pPr indent="-285750" lvl="1" marL="742950" marR="0" rtl="0" algn="l">
              <a:lnSpc>
                <a:spcPct val="15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Phân biệt các loại tệp và các mục đích mở tệp</a:t>
            </a:r>
            <a:endParaRPr b="0" i="0" sz="2640" u="none" cap="none" strike="noStrike">
              <a:solidFill>
                <a:srgbClr val="000066"/>
              </a:solidFill>
              <a:latin typeface="Arial"/>
              <a:ea typeface="Arial"/>
              <a:cs typeface="Arial"/>
              <a:sym typeface="Arial"/>
            </a:endParaRPr>
          </a:p>
          <a:p>
            <a:pPr indent="-342900" lvl="0" marL="34290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Truy nhập tệp</a:t>
            </a:r>
            <a:endParaRPr b="0" i="0" sz="3080" u="none" cap="none" strike="noStrike">
              <a:solidFill>
                <a:srgbClr val="000066"/>
              </a:solidFill>
              <a:latin typeface="Arial"/>
              <a:ea typeface="Arial"/>
              <a:cs typeface="Arial"/>
              <a:sym typeface="Arial"/>
            </a:endParaRPr>
          </a:p>
          <a:p>
            <a:pPr indent="-285750" lvl="1" marL="742950" marR="0" rtl="0" algn="l">
              <a:lnSpc>
                <a:spcPct val="15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Truy nhập để đọc/ ghi/thêm mới</a:t>
            </a:r>
            <a:endParaRPr b="0" i="0" sz="2640" u="none" cap="none" strike="noStrike">
              <a:solidFill>
                <a:srgbClr val="000066"/>
              </a:solidFill>
              <a:latin typeface="Arial"/>
              <a:ea typeface="Arial"/>
              <a:cs typeface="Arial"/>
              <a:sym typeface="Arial"/>
            </a:endParaRPr>
          </a:p>
          <a:p>
            <a:pPr indent="-285750" lvl="1" marL="742950" marR="0" rtl="0" algn="l">
              <a:lnSpc>
                <a:spcPct val="15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Phân biệt giữa các loại tệp</a:t>
            </a:r>
            <a:endParaRPr b="0" i="0" sz="2640" u="none" cap="none" strike="noStrike">
              <a:solidFill>
                <a:srgbClr val="000066"/>
              </a:solidFill>
              <a:latin typeface="Arial"/>
              <a:ea typeface="Arial"/>
              <a:cs typeface="Arial"/>
              <a:sym typeface="Arial"/>
            </a:endParaRPr>
          </a:p>
          <a:p>
            <a:pPr indent="-342900" lvl="0" marL="34290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Đóng tệp</a:t>
            </a:r>
            <a:endParaRPr b="0" i="0" sz="3080" u="none" cap="none" strike="noStrike">
              <a:solidFill>
                <a:srgbClr val="000066"/>
              </a:solidFill>
              <a:latin typeface="Arial"/>
              <a:ea typeface="Arial"/>
              <a:cs typeface="Arial"/>
              <a:sym typeface="Arial"/>
            </a:endParaRPr>
          </a:p>
          <a:p>
            <a:pPr indent="-147320" lvl="0" marL="342900" marR="0" rtl="0" algn="l">
              <a:lnSpc>
                <a:spcPct val="150000"/>
              </a:lnSpc>
              <a:spcBef>
                <a:spcPts val="616"/>
              </a:spcBef>
              <a:spcAft>
                <a:spcPts val="0"/>
              </a:spcAft>
              <a:buClr>
                <a:srgbClr val="000000"/>
              </a:buClr>
              <a:buSzPts val="3080"/>
              <a:buFont typeface="Arial"/>
              <a:buNone/>
            </a:pPr>
            <a:r>
              <a:t/>
            </a:r>
            <a:endParaRPr b="0" i="0" sz="3080" u="none" cap="none" strike="noStrike">
              <a:solidFill>
                <a:srgbClr val="000066"/>
              </a:solidFill>
              <a:latin typeface="Arial"/>
              <a:ea typeface="Arial"/>
              <a:cs typeface="Arial"/>
              <a:sym typeface="Arial"/>
            </a:endParaRPr>
          </a:p>
        </p:txBody>
      </p:sp>
      <p:sp>
        <p:nvSpPr>
          <p:cNvPr id="269" name="Google Shape;269;p33"/>
          <p:cNvSpPr txBox="1"/>
          <p:nvPr>
            <p:ph idx="4294967295" type="title"/>
          </p:nvPr>
        </p:nvSpPr>
        <p:spPr>
          <a:xfrm>
            <a:off x="3048000" y="211295"/>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Quy trình</a:t>
            </a:r>
            <a:endParaRPr/>
          </a:p>
        </p:txBody>
      </p:sp>
      <p:sp>
        <p:nvSpPr>
          <p:cNvPr id="270" name="Google Shape;270;p3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34"/>
          <p:cNvSpPr/>
          <p:nvPr/>
        </p:nvSpPr>
        <p:spPr>
          <a:xfrm>
            <a:off x="237491" y="2209800"/>
            <a:ext cx="9546749" cy="500300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Tệp được truy nhập qua con_trỏ_tệp</a:t>
            </a:r>
            <a:endParaRPr b="0" i="0" sz="3520" u="none" cap="none" strike="noStrike">
              <a:solidFill>
                <a:srgbClr val="000066"/>
              </a:solidFill>
              <a:latin typeface="Arial"/>
              <a:ea typeface="Arial"/>
              <a:cs typeface="Arial"/>
              <a:sym typeface="Arial"/>
            </a:endParaRPr>
          </a:p>
          <a:p>
            <a:pPr indent="-342900" lvl="0" marL="342900" marR="0" rtl="0" algn="l">
              <a:lnSpc>
                <a:spcPct val="150000"/>
              </a:lnSpc>
              <a:spcBef>
                <a:spcPts val="704"/>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Ví dụ</a:t>
            </a:r>
            <a:endParaRPr b="0" i="0" sz="3520" u="none" cap="none" strike="noStrike">
              <a:solidFill>
                <a:srgbClr val="000066"/>
              </a:solidFill>
              <a:latin typeface="Arial"/>
              <a:ea typeface="Arial"/>
              <a:cs typeface="Arial"/>
              <a:sym typeface="Arial"/>
            </a:endParaRPr>
          </a:p>
          <a:p>
            <a:pPr indent="-285750" lvl="1" marL="74295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FILE * f1, *f2;</a:t>
            </a:r>
            <a:endParaRPr/>
          </a:p>
          <a:p>
            <a:pPr indent="-285750" lvl="1" marL="74295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FILE *finput,*foutput;</a:t>
            </a:r>
            <a:endParaRPr/>
          </a:p>
        </p:txBody>
      </p:sp>
      <p:sp>
        <p:nvSpPr>
          <p:cNvPr id="278" name="Google Shape;278;p34"/>
          <p:cNvSpPr txBox="1"/>
          <p:nvPr>
            <p:ph idx="4294967295" type="title"/>
          </p:nvPr>
        </p:nvSpPr>
        <p:spPr>
          <a:xfrm>
            <a:off x="2514600" y="171931"/>
            <a:ext cx="4114800"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Khai báo biến tệp</a:t>
            </a:r>
            <a:endParaRPr b="0" i="0" sz="4840" u="none" cap="none" strike="noStrike">
              <a:solidFill>
                <a:schemeClr val="dk1"/>
              </a:solidFill>
              <a:latin typeface="Times New Roman"/>
              <a:ea typeface="Times New Roman"/>
              <a:cs typeface="Times New Roman"/>
              <a:sym typeface="Times New Roman"/>
            </a:endParaRPr>
          </a:p>
        </p:txBody>
      </p:sp>
      <p:sp>
        <p:nvSpPr>
          <p:cNvPr id="279" name="Google Shape;279;p34"/>
          <p:cNvSpPr txBox="1"/>
          <p:nvPr/>
        </p:nvSpPr>
        <p:spPr>
          <a:xfrm>
            <a:off x="3017520" y="1455421"/>
            <a:ext cx="4610100" cy="566309"/>
          </a:xfrm>
          <a:prstGeom prst="rect">
            <a:avLst/>
          </a:prstGeom>
          <a:noFill/>
          <a:ln cap="flat" cmpd="sng" w="2857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CC"/>
                </a:solidFill>
                <a:latin typeface="Consolas"/>
                <a:ea typeface="Consolas"/>
                <a:cs typeface="Consolas"/>
                <a:sym typeface="Consolas"/>
              </a:rPr>
              <a:t>FILE * Con_Trỏ_Tệp</a:t>
            </a:r>
            <a:endParaRPr b="0" i="0" sz="3080" u="none" cap="none" strike="noStrike">
              <a:solidFill>
                <a:srgbClr val="0000CC"/>
              </a:solidFill>
              <a:latin typeface="Consolas"/>
              <a:ea typeface="Consolas"/>
              <a:cs typeface="Consolas"/>
              <a:sym typeface="Consolas"/>
            </a:endParaRPr>
          </a:p>
        </p:txBody>
      </p:sp>
      <p:sp>
        <p:nvSpPr>
          <p:cNvPr id="280" name="Google Shape;280;p3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35"/>
          <p:cNvSpPr/>
          <p:nvPr/>
        </p:nvSpPr>
        <p:spPr>
          <a:xfrm>
            <a:off x="237491" y="1911192"/>
            <a:ext cx="9546749" cy="55373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Hàm fopen() khi báo trong thư viện stdio.h</a:t>
            </a:r>
            <a:endParaRPr b="0" i="0" sz="2640" u="none" cap="none" strike="noStrike">
              <a:solidFill>
                <a:srgbClr val="000066"/>
              </a:solidFill>
              <a:latin typeface="Arial"/>
              <a:ea typeface="Arial"/>
              <a:cs typeface="Arial"/>
              <a:sym typeface="Arial"/>
            </a:endParaRPr>
          </a:p>
          <a:p>
            <a:pPr indent="-342900" lvl="0" marL="34290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Tên_Tệp: Kiểu chuỗi, xác định tên tệp trên đĩa</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Tên đầy đủ của tệp hoặc tệp trên thư mực hiện thời</a:t>
            </a:r>
            <a:endParaRPr/>
          </a:p>
          <a:p>
            <a:pPr indent="-342900" lvl="0" marL="34290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Chế độ mở: Hằng xâu, gồm các ký tự r/w/a/+/t/b</a:t>
            </a:r>
            <a:endParaRPr/>
          </a:p>
          <a:p>
            <a:pPr indent="-285750" lvl="1" marL="74295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Tùy thuộc kiểu tệp và mục đích sử dụng</a:t>
            </a:r>
            <a:endParaRPr b="0" i="0" sz="2200" u="none" cap="none" strike="noStrike">
              <a:solidFill>
                <a:srgbClr val="000066"/>
              </a:solidFill>
              <a:latin typeface="Arial"/>
              <a:ea typeface="Arial"/>
              <a:cs typeface="Arial"/>
              <a:sym typeface="Arial"/>
            </a:endParaRPr>
          </a:p>
          <a:p>
            <a:pPr indent="-285750" lvl="1" marL="74295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Kiểu tệp: t: text file; b: binary file</a:t>
            </a:r>
            <a:endParaRPr/>
          </a:p>
          <a:p>
            <a:pPr indent="-342900" lvl="0" marL="34290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Trả về </a:t>
            </a:r>
            <a:r>
              <a:rPr b="0" i="0" lang="en-US" sz="2640" u="none" cap="none" strike="noStrike">
                <a:solidFill>
                  <a:srgbClr val="0000CC"/>
                </a:solidFill>
                <a:latin typeface="Arial"/>
                <a:ea typeface="Arial"/>
                <a:cs typeface="Arial"/>
                <a:sym typeface="Arial"/>
              </a:rPr>
              <a:t>NULL</a:t>
            </a:r>
            <a:r>
              <a:rPr b="0" i="0" lang="en-US" sz="2640" u="none" cap="none" strike="noStrike">
                <a:solidFill>
                  <a:srgbClr val="000066"/>
                </a:solidFill>
                <a:latin typeface="Arial"/>
                <a:ea typeface="Arial"/>
                <a:cs typeface="Arial"/>
                <a:sym typeface="Arial"/>
              </a:rPr>
              <a:t> nếu có lỗi mở tệp</a:t>
            </a:r>
            <a:endParaRPr b="0" i="0" sz="2640" u="none" cap="none" strike="noStrike">
              <a:solidFill>
                <a:srgbClr val="000066"/>
              </a:solidFill>
              <a:latin typeface="Arial"/>
              <a:ea typeface="Arial"/>
              <a:cs typeface="Arial"/>
              <a:sym typeface="Arial"/>
            </a:endParaRPr>
          </a:p>
          <a:p>
            <a:pPr indent="-160019" lvl="1" marL="742950" marR="0" rtl="0" algn="l">
              <a:lnSpc>
                <a:spcPct val="100000"/>
              </a:lnSpc>
              <a:spcBef>
                <a:spcPts val="660"/>
              </a:spcBef>
              <a:spcAft>
                <a:spcPts val="0"/>
              </a:spcAft>
              <a:buClr>
                <a:srgbClr val="000000"/>
              </a:buClr>
              <a:buSzPts val="1980"/>
              <a:buFont typeface="Arial"/>
              <a:buNone/>
            </a:pPr>
            <a:r>
              <a:t/>
            </a:r>
            <a:endParaRPr b="0" i="0" sz="1979" u="none" cap="none" strike="noStrike">
              <a:solidFill>
                <a:srgbClr val="000066"/>
              </a:solidFill>
              <a:latin typeface="Arial"/>
              <a:ea typeface="Arial"/>
              <a:cs typeface="Arial"/>
              <a:sym typeface="Arial"/>
            </a:endParaRPr>
          </a:p>
        </p:txBody>
      </p:sp>
      <p:sp>
        <p:nvSpPr>
          <p:cNvPr id="288" name="Google Shape;288;p35"/>
          <p:cNvSpPr txBox="1"/>
          <p:nvPr>
            <p:ph idx="4294967295" type="title"/>
          </p:nvPr>
        </p:nvSpPr>
        <p:spPr>
          <a:xfrm>
            <a:off x="3352800" y="149028"/>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Mở tệp</a:t>
            </a:r>
            <a:endParaRPr b="0" i="0" sz="4840" u="none" cap="none" strike="noStrike">
              <a:solidFill>
                <a:schemeClr val="dk1"/>
              </a:solidFill>
              <a:latin typeface="Times New Roman"/>
              <a:ea typeface="Times New Roman"/>
              <a:cs typeface="Times New Roman"/>
              <a:sym typeface="Times New Roman"/>
            </a:endParaRPr>
          </a:p>
        </p:txBody>
      </p:sp>
      <p:sp>
        <p:nvSpPr>
          <p:cNvPr id="289" name="Google Shape;289;p35"/>
          <p:cNvSpPr txBox="1"/>
          <p:nvPr/>
        </p:nvSpPr>
        <p:spPr>
          <a:xfrm>
            <a:off x="502921" y="1287780"/>
            <a:ext cx="9029859" cy="566309"/>
          </a:xfrm>
          <a:prstGeom prst="rect">
            <a:avLst/>
          </a:prstGeom>
          <a:noFill/>
          <a:ln cap="flat" cmpd="sng" w="2857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CC"/>
                </a:solidFill>
                <a:latin typeface="Consolas"/>
                <a:ea typeface="Consolas"/>
                <a:cs typeface="Consolas"/>
                <a:sym typeface="Consolas"/>
              </a:rPr>
              <a:t>Con_Trỏ_Tệp = fopen(Tên_Tệp, Chế_độ mở)</a:t>
            </a:r>
            <a:endParaRPr/>
          </a:p>
        </p:txBody>
      </p:sp>
      <p:sp>
        <p:nvSpPr>
          <p:cNvPr id="290" name="Google Shape;290;p35"/>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6" name="Google Shape;296;p36"/>
          <p:cNvSpPr txBox="1"/>
          <p:nvPr>
            <p:ph type="ctrTitle"/>
          </p:nvPr>
        </p:nvSpPr>
        <p:spPr>
          <a:xfrm>
            <a:off x="3048000" y="237423"/>
            <a:ext cx="423723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Chế độ mở tệp</a:t>
            </a:r>
            <a:endParaRPr b="0">
              <a:latin typeface="Arial"/>
              <a:ea typeface="Arial"/>
              <a:cs typeface="Arial"/>
              <a:sym typeface="Arial"/>
            </a:endParaRPr>
          </a:p>
        </p:txBody>
      </p:sp>
      <p:graphicFrame>
        <p:nvGraphicFramePr>
          <p:cNvPr id="297" name="Google Shape;297;p36"/>
          <p:cNvGraphicFramePr/>
          <p:nvPr/>
        </p:nvGraphicFramePr>
        <p:xfrm>
          <a:off x="1066800" y="1551942"/>
          <a:ext cx="3000000" cy="3000000"/>
        </p:xfrm>
        <a:graphic>
          <a:graphicData uri="http://schemas.openxmlformats.org/drawingml/2006/table">
            <a:tbl>
              <a:tblPr bandRow="1" firstRow="1">
                <a:noFill/>
                <a:tableStyleId>{758E4940-DF0B-44C8-B44B-A1577B38A164}</a:tableStyleId>
              </a:tblPr>
              <a:tblGrid>
                <a:gridCol w="1447800"/>
                <a:gridCol w="6477000"/>
              </a:tblGrid>
              <a:tr h="742175">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“r”</a:t>
                      </a:r>
                      <a:endParaRPr/>
                    </a:p>
                  </a:txBody>
                  <a:tcPr marT="355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Đọc (tệp đã tồn tại) Báo lỗi nếu tệp chưa tồn tại</a:t>
                      </a:r>
                      <a:endParaRPr sz="2800" u="none" cap="none" strike="noStrike">
                        <a:latin typeface="Arial"/>
                        <a:ea typeface="Arial"/>
                        <a:cs typeface="Arial"/>
                        <a:sym typeface="Arial"/>
                      </a:endParaRPr>
                    </a:p>
                  </a:txBody>
                  <a:tcPr marT="355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5725">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“w”</a:t>
                      </a:r>
                      <a:endParaRPr sz="2800" u="none" cap="none" strike="noStrike">
                        <a:latin typeface="Arial"/>
                        <a:ea typeface="Arial"/>
                        <a:cs typeface="Arial"/>
                        <a:sym typeface="Arial"/>
                      </a:endParaRPr>
                    </a:p>
                  </a:txBody>
                  <a:tcPr marT="374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Mở mới để ghi, ghi đè (chưa tồn tại sẽ được tạo mới)</a:t>
                      </a:r>
                      <a:endParaRPr sz="2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2175">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“a”</a:t>
                      </a:r>
                      <a:endParaRPr/>
                    </a:p>
                  </a:txBody>
                  <a:tcPr marT="355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Mở để ghi vào cuối, ghi thêm (tệp đã tồn tại)</a:t>
                      </a:r>
                      <a:endParaRPr/>
                    </a:p>
                  </a:txBody>
                  <a:tcPr marT="355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3700">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“r+”</a:t>
                      </a:r>
                      <a:endParaRPr sz="2800" u="none" cap="none" strike="noStrike">
                        <a:latin typeface="Arial"/>
                        <a:ea typeface="Arial"/>
                        <a:cs typeface="Arial"/>
                        <a:sym typeface="Arial"/>
                      </a:endParaRPr>
                    </a:p>
                  </a:txBody>
                  <a:tcPr marT="374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Đọc và ghi (tệp tin tồn tại trước đó)</a:t>
                      </a:r>
                      <a:endParaRPr sz="2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4200">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“w+”</a:t>
                      </a:r>
                      <a:endParaRPr sz="2800" u="none" cap="none" strike="noStrike">
                        <a:latin typeface="Arial"/>
                        <a:ea typeface="Arial"/>
                        <a:cs typeface="Arial"/>
                        <a:sym typeface="Arial"/>
                      </a:endParaRPr>
                    </a:p>
                  </a:txBody>
                  <a:tcPr marT="355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Ghi đè (tạo mới nếu không có tệp)</a:t>
                      </a:r>
                      <a:endParaRPr sz="2800" u="none" cap="none" strike="noStrike">
                        <a:latin typeface="Arial"/>
                        <a:ea typeface="Arial"/>
                        <a:cs typeface="Arial"/>
                        <a:sym typeface="Arial"/>
                      </a:endParaRPr>
                    </a:p>
                  </a:txBody>
                  <a:tcPr marT="355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3700">
                <a:tc>
                  <a:txBody>
                    <a:bodyPr/>
                    <a:lstStyle/>
                    <a:p>
                      <a:pPr indent="0" lvl="0" marL="0" marR="0" rtl="0" algn="ctr">
                        <a:lnSpc>
                          <a:spcPct val="100000"/>
                        </a:lnSpc>
                        <a:spcBef>
                          <a:spcPts val="0"/>
                        </a:spcBef>
                        <a:spcAft>
                          <a:spcPts val="0"/>
                        </a:spcAft>
                        <a:buNone/>
                      </a:pPr>
                      <a:r>
                        <a:rPr lang="en-US" sz="2800" u="none" cap="none" strike="noStrike">
                          <a:latin typeface="Arial"/>
                          <a:ea typeface="Arial"/>
                          <a:cs typeface="Arial"/>
                          <a:sym typeface="Arial"/>
                        </a:rPr>
                        <a:t>“a+”</a:t>
                      </a:r>
                      <a:endParaRPr sz="2800" u="none" cap="none" strike="noStrike">
                        <a:latin typeface="Arial"/>
                        <a:ea typeface="Arial"/>
                        <a:cs typeface="Arial"/>
                        <a:sym typeface="Arial"/>
                      </a:endParaRPr>
                    </a:p>
                  </a:txBody>
                  <a:tcPr marT="374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800" u="none" cap="none" strike="noStrike">
                          <a:latin typeface="Arial"/>
                          <a:ea typeface="Arial"/>
                          <a:cs typeface="Arial"/>
                          <a:sym typeface="Arial"/>
                        </a:rPr>
                        <a:t>Ghi thêm (tạo mới nếu không có tệp)</a:t>
                      </a:r>
                      <a:endParaRPr sz="2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4" name="Google Shape;304;p37"/>
          <p:cNvSpPr/>
          <p:nvPr/>
        </p:nvSpPr>
        <p:spPr>
          <a:xfrm>
            <a:off x="237491" y="2209800"/>
            <a:ext cx="9546749" cy="500300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Hàm fclose() khi báo trong thư viện stdio.h</a:t>
            </a:r>
            <a:endParaRPr b="0" i="0" sz="3520" u="none" cap="none" strike="noStrike">
              <a:solidFill>
                <a:srgbClr val="000066"/>
              </a:solidFill>
              <a:latin typeface="Arial"/>
              <a:ea typeface="Arial"/>
              <a:cs typeface="Arial"/>
              <a:sym typeface="Arial"/>
            </a:endParaRPr>
          </a:p>
          <a:p>
            <a:pPr indent="-342900" lvl="0" marL="342900" marR="0" rtl="0" algn="l">
              <a:lnSpc>
                <a:spcPct val="150000"/>
              </a:lnSpc>
              <a:spcBef>
                <a:spcPts val="704"/>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Con_trỏ_tệp: Tên biến tệp</a:t>
            </a:r>
            <a:endParaRPr b="0" i="0" sz="3520" u="none" cap="none" strike="noStrike">
              <a:solidFill>
                <a:srgbClr val="000066"/>
              </a:solidFill>
              <a:latin typeface="Arial"/>
              <a:ea typeface="Arial"/>
              <a:cs typeface="Arial"/>
              <a:sym typeface="Arial"/>
            </a:endParaRPr>
          </a:p>
          <a:p>
            <a:pPr indent="-342900" lvl="0" marL="342900" marR="0" rtl="0" algn="l">
              <a:lnSpc>
                <a:spcPct val="150000"/>
              </a:lnSpc>
              <a:spcBef>
                <a:spcPts val="704"/>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Kết quả trả về</a:t>
            </a:r>
            <a:endParaRPr b="0" i="0" sz="3520" u="none" cap="none" strike="noStrike">
              <a:solidFill>
                <a:srgbClr val="000066"/>
              </a:solidFill>
              <a:latin typeface="Arial"/>
              <a:ea typeface="Arial"/>
              <a:cs typeface="Arial"/>
              <a:sym typeface="Arial"/>
            </a:endParaRPr>
          </a:p>
          <a:p>
            <a:pPr indent="-285750" lvl="1" marL="74295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0: Nếu đóng tệp thành công</a:t>
            </a:r>
            <a:endParaRPr/>
          </a:p>
          <a:p>
            <a:pPr indent="-285750" lvl="1" marL="742950" marR="0" rtl="0" algn="l">
              <a:lnSpc>
                <a:spcPct val="15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EOF: Nếu có lỗi</a:t>
            </a:r>
            <a:endParaRPr/>
          </a:p>
        </p:txBody>
      </p:sp>
      <p:sp>
        <p:nvSpPr>
          <p:cNvPr id="305" name="Google Shape;305;p37"/>
          <p:cNvSpPr txBox="1"/>
          <p:nvPr>
            <p:ph idx="4294967295" type="title"/>
          </p:nvPr>
        </p:nvSpPr>
        <p:spPr>
          <a:xfrm>
            <a:off x="3257803" y="211295"/>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Đóng tệp</a:t>
            </a:r>
            <a:endParaRPr b="0" i="0" sz="4840" u="none" cap="none" strike="noStrike">
              <a:solidFill>
                <a:schemeClr val="dk1"/>
              </a:solidFill>
              <a:latin typeface="Times New Roman"/>
              <a:ea typeface="Times New Roman"/>
              <a:cs typeface="Times New Roman"/>
              <a:sym typeface="Times New Roman"/>
            </a:endParaRPr>
          </a:p>
        </p:txBody>
      </p:sp>
      <p:sp>
        <p:nvSpPr>
          <p:cNvPr id="306" name="Google Shape;306;p37"/>
          <p:cNvSpPr txBox="1"/>
          <p:nvPr/>
        </p:nvSpPr>
        <p:spPr>
          <a:xfrm>
            <a:off x="1844040" y="1455420"/>
            <a:ext cx="7124700" cy="566309"/>
          </a:xfrm>
          <a:prstGeom prst="rect">
            <a:avLst/>
          </a:prstGeom>
          <a:noFill/>
          <a:ln cap="flat" cmpd="sng" w="2857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CC"/>
                </a:solidFill>
                <a:latin typeface="Consolas"/>
                <a:ea typeface="Consolas"/>
                <a:cs typeface="Consolas"/>
                <a:sym typeface="Consolas"/>
              </a:rPr>
              <a:t>int fclose(FILE * Con_Trỏ_Tệp)</a:t>
            </a:r>
            <a:endParaRPr/>
          </a:p>
        </p:txBody>
      </p:sp>
      <p:sp>
        <p:nvSpPr>
          <p:cNvPr id="307" name="Google Shape;307;p37"/>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3" name="Google Shape;313;p38"/>
          <p:cNvSpPr txBox="1"/>
          <p:nvPr>
            <p:ph type="ctrTitle"/>
          </p:nvPr>
        </p:nvSpPr>
        <p:spPr>
          <a:xfrm>
            <a:off x="3810000" y="218708"/>
            <a:ext cx="1885698"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Ví dụ</a:t>
            </a:r>
            <a:endParaRPr/>
          </a:p>
        </p:txBody>
      </p:sp>
      <p:sp>
        <p:nvSpPr>
          <p:cNvPr id="314" name="Google Shape;314;p38"/>
          <p:cNvSpPr/>
          <p:nvPr/>
        </p:nvSpPr>
        <p:spPr>
          <a:xfrm>
            <a:off x="914400" y="2057400"/>
            <a:ext cx="8229600" cy="4724400"/>
          </a:xfrm>
          <a:custGeom>
            <a:rect b="b" l="l" r="r" t="t"/>
            <a:pathLst>
              <a:path extrusionOk="0" h="4724400" w="8229600">
                <a:moveTo>
                  <a:pt x="0" y="0"/>
                </a:moveTo>
                <a:lnTo>
                  <a:pt x="0" y="4724399"/>
                </a:lnTo>
                <a:lnTo>
                  <a:pt x="8229599" y="4724399"/>
                </a:lnTo>
                <a:lnTo>
                  <a:pt x="82295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38"/>
          <p:cNvSpPr txBox="1"/>
          <p:nvPr/>
        </p:nvSpPr>
        <p:spPr>
          <a:xfrm>
            <a:off x="1011935" y="2027935"/>
            <a:ext cx="2472055"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#include &lt;stdio.h&gt;</a:t>
            </a:r>
            <a:endParaRPr b="0" i="0" sz="1800" u="none" cap="none" strike="noStrike">
              <a:solidFill>
                <a:srgbClr val="000000"/>
              </a:solidFill>
              <a:latin typeface="Courier New"/>
              <a:ea typeface="Courier New"/>
              <a:cs typeface="Courier New"/>
              <a:sym typeface="Courier New"/>
            </a:endParaRPr>
          </a:p>
        </p:txBody>
      </p:sp>
      <p:sp>
        <p:nvSpPr>
          <p:cNvPr id="316" name="Google Shape;316;p38"/>
          <p:cNvSpPr txBox="1"/>
          <p:nvPr/>
        </p:nvSpPr>
        <p:spPr>
          <a:xfrm>
            <a:off x="1011935" y="2578098"/>
            <a:ext cx="5337175" cy="84836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int main()</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27368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FILE *out = fopen(“hello.txt”, “w”);</a:t>
            </a:r>
            <a:endParaRPr b="0" i="0" sz="1800" u="none" cap="none" strike="noStrike">
              <a:solidFill>
                <a:srgbClr val="000000"/>
              </a:solidFill>
              <a:latin typeface="Courier New"/>
              <a:ea typeface="Courier New"/>
              <a:cs typeface="Courier New"/>
              <a:sym typeface="Courier New"/>
            </a:endParaRPr>
          </a:p>
        </p:txBody>
      </p:sp>
      <p:sp>
        <p:nvSpPr>
          <p:cNvPr id="317" name="Google Shape;317;p38"/>
          <p:cNvSpPr txBox="1"/>
          <p:nvPr/>
        </p:nvSpPr>
        <p:spPr>
          <a:xfrm>
            <a:off x="1286254" y="6147305"/>
            <a:ext cx="1242060"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return 0;</a:t>
            </a:r>
            <a:endParaRPr b="0" i="0" sz="1800" u="none" cap="none" strike="noStrike">
              <a:solidFill>
                <a:srgbClr val="000000"/>
              </a:solidFill>
              <a:latin typeface="Courier New"/>
              <a:ea typeface="Courier New"/>
              <a:cs typeface="Courier New"/>
              <a:sym typeface="Courier New"/>
            </a:endParaRPr>
          </a:p>
        </p:txBody>
      </p:sp>
      <p:sp>
        <p:nvSpPr>
          <p:cNvPr id="318" name="Google Shape;318;p38"/>
          <p:cNvSpPr txBox="1"/>
          <p:nvPr/>
        </p:nvSpPr>
        <p:spPr>
          <a:xfrm>
            <a:off x="1011935" y="6421625"/>
            <a:ext cx="150495"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p:txBody>
      </p:sp>
      <p:sp>
        <p:nvSpPr>
          <p:cNvPr id="319" name="Google Shape;319;p38"/>
          <p:cNvSpPr/>
          <p:nvPr/>
        </p:nvSpPr>
        <p:spPr>
          <a:xfrm>
            <a:off x="5850636" y="2286000"/>
            <a:ext cx="2607945" cy="843280"/>
          </a:xfrm>
          <a:custGeom>
            <a:rect b="b" l="l" r="r" t="t"/>
            <a:pathLst>
              <a:path extrusionOk="0" h="843280" w="2607945">
                <a:moveTo>
                  <a:pt x="499872" y="747376"/>
                </a:moveTo>
                <a:lnTo>
                  <a:pt x="499872" y="585216"/>
                </a:lnTo>
                <a:lnTo>
                  <a:pt x="0" y="842772"/>
                </a:lnTo>
                <a:lnTo>
                  <a:pt x="499872" y="747376"/>
                </a:lnTo>
                <a:close/>
              </a:path>
              <a:path extrusionOk="0" h="843280" w="2607945">
                <a:moveTo>
                  <a:pt x="2607564" y="381000"/>
                </a:moveTo>
                <a:lnTo>
                  <a:pt x="2599294" y="334969"/>
                </a:lnTo>
                <a:lnTo>
                  <a:pt x="2575126" y="290563"/>
                </a:lnTo>
                <a:lnTo>
                  <a:pt x="2536017" y="248100"/>
                </a:lnTo>
                <a:lnTo>
                  <a:pt x="2482927" y="207901"/>
                </a:lnTo>
                <a:lnTo>
                  <a:pt x="2416814" y="170284"/>
                </a:lnTo>
                <a:lnTo>
                  <a:pt x="2379174" y="152545"/>
                </a:lnTo>
                <a:lnTo>
                  <a:pt x="2338637" y="135571"/>
                </a:lnTo>
                <a:lnTo>
                  <a:pt x="2295325" y="119402"/>
                </a:lnTo>
                <a:lnTo>
                  <a:pt x="2249356" y="104079"/>
                </a:lnTo>
                <a:lnTo>
                  <a:pt x="2200850" y="89642"/>
                </a:lnTo>
                <a:lnTo>
                  <a:pt x="2149928" y="76130"/>
                </a:lnTo>
                <a:lnTo>
                  <a:pt x="2096709" y="63583"/>
                </a:lnTo>
                <a:lnTo>
                  <a:pt x="2041313" y="52041"/>
                </a:lnTo>
                <a:lnTo>
                  <a:pt x="1983860" y="41545"/>
                </a:lnTo>
                <a:lnTo>
                  <a:pt x="1924470" y="32134"/>
                </a:lnTo>
                <a:lnTo>
                  <a:pt x="1863262" y="23848"/>
                </a:lnTo>
                <a:lnTo>
                  <a:pt x="1800357" y="16728"/>
                </a:lnTo>
                <a:lnTo>
                  <a:pt x="1735874" y="10812"/>
                </a:lnTo>
                <a:lnTo>
                  <a:pt x="1669934" y="6141"/>
                </a:lnTo>
                <a:lnTo>
                  <a:pt x="1602655" y="2756"/>
                </a:lnTo>
                <a:lnTo>
                  <a:pt x="1534158" y="695"/>
                </a:lnTo>
                <a:lnTo>
                  <a:pt x="1464564" y="0"/>
                </a:lnTo>
                <a:lnTo>
                  <a:pt x="1394969" y="695"/>
                </a:lnTo>
                <a:lnTo>
                  <a:pt x="1326472" y="2756"/>
                </a:lnTo>
                <a:lnTo>
                  <a:pt x="1259194" y="6141"/>
                </a:lnTo>
                <a:lnTo>
                  <a:pt x="1193253" y="10812"/>
                </a:lnTo>
                <a:lnTo>
                  <a:pt x="1128770" y="16728"/>
                </a:lnTo>
                <a:lnTo>
                  <a:pt x="1065865" y="23848"/>
                </a:lnTo>
                <a:lnTo>
                  <a:pt x="1004657" y="32134"/>
                </a:lnTo>
                <a:lnTo>
                  <a:pt x="945267" y="41545"/>
                </a:lnTo>
                <a:lnTo>
                  <a:pt x="887814" y="52041"/>
                </a:lnTo>
                <a:lnTo>
                  <a:pt x="832418" y="63583"/>
                </a:lnTo>
                <a:lnTo>
                  <a:pt x="779199" y="76130"/>
                </a:lnTo>
                <a:lnTo>
                  <a:pt x="728277" y="89642"/>
                </a:lnTo>
                <a:lnTo>
                  <a:pt x="679772" y="104079"/>
                </a:lnTo>
                <a:lnTo>
                  <a:pt x="633803" y="119402"/>
                </a:lnTo>
                <a:lnTo>
                  <a:pt x="590490" y="135571"/>
                </a:lnTo>
                <a:lnTo>
                  <a:pt x="549954" y="152545"/>
                </a:lnTo>
                <a:lnTo>
                  <a:pt x="512313" y="170284"/>
                </a:lnTo>
                <a:lnTo>
                  <a:pt x="477689" y="188750"/>
                </a:lnTo>
                <a:lnTo>
                  <a:pt x="417967" y="227697"/>
                </a:lnTo>
                <a:lnTo>
                  <a:pt x="371748" y="269068"/>
                </a:lnTo>
                <a:lnTo>
                  <a:pt x="339989" y="312543"/>
                </a:lnTo>
                <a:lnTo>
                  <a:pt x="323651" y="357801"/>
                </a:lnTo>
                <a:lnTo>
                  <a:pt x="321564" y="381000"/>
                </a:lnTo>
                <a:lnTo>
                  <a:pt x="326622" y="416764"/>
                </a:lnTo>
                <a:lnTo>
                  <a:pt x="341714" y="452232"/>
                </a:lnTo>
                <a:lnTo>
                  <a:pt x="366712" y="487108"/>
                </a:lnTo>
                <a:lnTo>
                  <a:pt x="401489" y="521095"/>
                </a:lnTo>
                <a:lnTo>
                  <a:pt x="445918" y="553896"/>
                </a:lnTo>
                <a:lnTo>
                  <a:pt x="499872" y="585216"/>
                </a:lnTo>
                <a:lnTo>
                  <a:pt x="499872" y="747376"/>
                </a:lnTo>
                <a:lnTo>
                  <a:pt x="798576" y="690372"/>
                </a:lnTo>
                <a:lnTo>
                  <a:pt x="844228" y="700867"/>
                </a:lnTo>
                <a:lnTo>
                  <a:pt x="891100" y="710548"/>
                </a:lnTo>
                <a:lnTo>
                  <a:pt x="939113" y="719408"/>
                </a:lnTo>
                <a:lnTo>
                  <a:pt x="988187" y="727444"/>
                </a:lnTo>
                <a:lnTo>
                  <a:pt x="1038243" y="734652"/>
                </a:lnTo>
                <a:lnTo>
                  <a:pt x="1089202" y="741028"/>
                </a:lnTo>
                <a:lnTo>
                  <a:pt x="1140986" y="746567"/>
                </a:lnTo>
                <a:lnTo>
                  <a:pt x="1193514" y="751265"/>
                </a:lnTo>
                <a:lnTo>
                  <a:pt x="1246709" y="755118"/>
                </a:lnTo>
                <a:lnTo>
                  <a:pt x="1300490" y="758123"/>
                </a:lnTo>
                <a:lnTo>
                  <a:pt x="1354779" y="760274"/>
                </a:lnTo>
                <a:lnTo>
                  <a:pt x="1409496" y="761567"/>
                </a:lnTo>
                <a:lnTo>
                  <a:pt x="1464564" y="762000"/>
                </a:lnTo>
                <a:lnTo>
                  <a:pt x="1534158" y="761304"/>
                </a:lnTo>
                <a:lnTo>
                  <a:pt x="1602655" y="759243"/>
                </a:lnTo>
                <a:lnTo>
                  <a:pt x="1669934" y="755858"/>
                </a:lnTo>
                <a:lnTo>
                  <a:pt x="1735874" y="751187"/>
                </a:lnTo>
                <a:lnTo>
                  <a:pt x="1800357" y="745271"/>
                </a:lnTo>
                <a:lnTo>
                  <a:pt x="1863262" y="738151"/>
                </a:lnTo>
                <a:lnTo>
                  <a:pt x="1924470" y="729865"/>
                </a:lnTo>
                <a:lnTo>
                  <a:pt x="1983860" y="720454"/>
                </a:lnTo>
                <a:lnTo>
                  <a:pt x="2041313" y="709958"/>
                </a:lnTo>
                <a:lnTo>
                  <a:pt x="2096709" y="698416"/>
                </a:lnTo>
                <a:lnTo>
                  <a:pt x="2149928" y="685870"/>
                </a:lnTo>
                <a:lnTo>
                  <a:pt x="2200850" y="672357"/>
                </a:lnTo>
                <a:lnTo>
                  <a:pt x="2249356" y="657920"/>
                </a:lnTo>
                <a:lnTo>
                  <a:pt x="2295325" y="642597"/>
                </a:lnTo>
                <a:lnTo>
                  <a:pt x="2338637" y="626428"/>
                </a:lnTo>
                <a:lnTo>
                  <a:pt x="2379174" y="609454"/>
                </a:lnTo>
                <a:lnTo>
                  <a:pt x="2416814" y="591715"/>
                </a:lnTo>
                <a:lnTo>
                  <a:pt x="2451438" y="573249"/>
                </a:lnTo>
                <a:lnTo>
                  <a:pt x="2511160" y="534302"/>
                </a:lnTo>
                <a:lnTo>
                  <a:pt x="2557379" y="492931"/>
                </a:lnTo>
                <a:lnTo>
                  <a:pt x="2589138" y="449456"/>
                </a:lnTo>
                <a:lnTo>
                  <a:pt x="2605476" y="404198"/>
                </a:lnTo>
                <a:lnTo>
                  <a:pt x="2607564" y="3810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0" name="Google Shape;320;p38"/>
          <p:cNvSpPr/>
          <p:nvPr/>
        </p:nvSpPr>
        <p:spPr>
          <a:xfrm>
            <a:off x="5850635" y="2286000"/>
            <a:ext cx="2607945" cy="843280"/>
          </a:xfrm>
          <a:custGeom>
            <a:rect b="b" l="l" r="r" t="t"/>
            <a:pathLst>
              <a:path extrusionOk="0" h="843280" w="2607945">
                <a:moveTo>
                  <a:pt x="499871" y="585215"/>
                </a:moveTo>
                <a:lnTo>
                  <a:pt x="445918" y="553896"/>
                </a:lnTo>
                <a:lnTo>
                  <a:pt x="401489" y="521095"/>
                </a:lnTo>
                <a:lnTo>
                  <a:pt x="366712" y="487108"/>
                </a:lnTo>
                <a:lnTo>
                  <a:pt x="341714" y="452232"/>
                </a:lnTo>
                <a:lnTo>
                  <a:pt x="326622" y="416764"/>
                </a:lnTo>
                <a:lnTo>
                  <a:pt x="321563" y="380999"/>
                </a:lnTo>
                <a:lnTo>
                  <a:pt x="323651" y="357801"/>
                </a:lnTo>
                <a:lnTo>
                  <a:pt x="339989" y="312543"/>
                </a:lnTo>
                <a:lnTo>
                  <a:pt x="371748" y="269068"/>
                </a:lnTo>
                <a:lnTo>
                  <a:pt x="417967" y="227697"/>
                </a:lnTo>
                <a:lnTo>
                  <a:pt x="477689" y="188750"/>
                </a:lnTo>
                <a:lnTo>
                  <a:pt x="512313" y="170284"/>
                </a:lnTo>
                <a:lnTo>
                  <a:pt x="549954" y="152545"/>
                </a:lnTo>
                <a:lnTo>
                  <a:pt x="590490" y="135571"/>
                </a:lnTo>
                <a:lnTo>
                  <a:pt x="633803" y="119402"/>
                </a:lnTo>
                <a:lnTo>
                  <a:pt x="679772" y="104079"/>
                </a:lnTo>
                <a:lnTo>
                  <a:pt x="728277" y="89642"/>
                </a:lnTo>
                <a:lnTo>
                  <a:pt x="779199" y="76130"/>
                </a:lnTo>
                <a:lnTo>
                  <a:pt x="832418" y="63583"/>
                </a:lnTo>
                <a:lnTo>
                  <a:pt x="887814" y="52041"/>
                </a:lnTo>
                <a:lnTo>
                  <a:pt x="945267" y="41545"/>
                </a:lnTo>
                <a:lnTo>
                  <a:pt x="1004657" y="32134"/>
                </a:lnTo>
                <a:lnTo>
                  <a:pt x="1065865" y="23848"/>
                </a:lnTo>
                <a:lnTo>
                  <a:pt x="1128770" y="16728"/>
                </a:lnTo>
                <a:lnTo>
                  <a:pt x="1193253" y="10812"/>
                </a:lnTo>
                <a:lnTo>
                  <a:pt x="1259193" y="6141"/>
                </a:lnTo>
                <a:lnTo>
                  <a:pt x="1326472" y="2756"/>
                </a:lnTo>
                <a:lnTo>
                  <a:pt x="1394969" y="695"/>
                </a:lnTo>
                <a:lnTo>
                  <a:pt x="1464563" y="0"/>
                </a:lnTo>
                <a:lnTo>
                  <a:pt x="1534158" y="695"/>
                </a:lnTo>
                <a:lnTo>
                  <a:pt x="1602655" y="2756"/>
                </a:lnTo>
                <a:lnTo>
                  <a:pt x="1669933" y="6141"/>
                </a:lnTo>
                <a:lnTo>
                  <a:pt x="1735874" y="10812"/>
                </a:lnTo>
                <a:lnTo>
                  <a:pt x="1800357" y="16728"/>
                </a:lnTo>
                <a:lnTo>
                  <a:pt x="1863262" y="23848"/>
                </a:lnTo>
                <a:lnTo>
                  <a:pt x="1924470" y="32134"/>
                </a:lnTo>
                <a:lnTo>
                  <a:pt x="1983860" y="41545"/>
                </a:lnTo>
                <a:lnTo>
                  <a:pt x="2041313" y="52041"/>
                </a:lnTo>
                <a:lnTo>
                  <a:pt x="2096709" y="63583"/>
                </a:lnTo>
                <a:lnTo>
                  <a:pt x="2149928" y="76130"/>
                </a:lnTo>
                <a:lnTo>
                  <a:pt x="2200850" y="89642"/>
                </a:lnTo>
                <a:lnTo>
                  <a:pt x="2249355" y="104079"/>
                </a:lnTo>
                <a:lnTo>
                  <a:pt x="2295324" y="119402"/>
                </a:lnTo>
                <a:lnTo>
                  <a:pt x="2338637" y="135571"/>
                </a:lnTo>
                <a:lnTo>
                  <a:pt x="2379173" y="152545"/>
                </a:lnTo>
                <a:lnTo>
                  <a:pt x="2416814" y="170284"/>
                </a:lnTo>
                <a:lnTo>
                  <a:pt x="2451438" y="188750"/>
                </a:lnTo>
                <a:lnTo>
                  <a:pt x="2511160" y="227697"/>
                </a:lnTo>
                <a:lnTo>
                  <a:pt x="2557379" y="269068"/>
                </a:lnTo>
                <a:lnTo>
                  <a:pt x="2589137" y="312543"/>
                </a:lnTo>
                <a:lnTo>
                  <a:pt x="2605476" y="357801"/>
                </a:lnTo>
                <a:lnTo>
                  <a:pt x="2607563" y="380999"/>
                </a:lnTo>
                <a:lnTo>
                  <a:pt x="2605476" y="404198"/>
                </a:lnTo>
                <a:lnTo>
                  <a:pt x="2589137" y="449456"/>
                </a:lnTo>
                <a:lnTo>
                  <a:pt x="2557379" y="492931"/>
                </a:lnTo>
                <a:lnTo>
                  <a:pt x="2511160" y="534302"/>
                </a:lnTo>
                <a:lnTo>
                  <a:pt x="2451438" y="573249"/>
                </a:lnTo>
                <a:lnTo>
                  <a:pt x="2416814" y="591715"/>
                </a:lnTo>
                <a:lnTo>
                  <a:pt x="2379173" y="609454"/>
                </a:lnTo>
                <a:lnTo>
                  <a:pt x="2338637" y="626428"/>
                </a:lnTo>
                <a:lnTo>
                  <a:pt x="2295324" y="642597"/>
                </a:lnTo>
                <a:lnTo>
                  <a:pt x="2249355" y="657920"/>
                </a:lnTo>
                <a:lnTo>
                  <a:pt x="2200850" y="672357"/>
                </a:lnTo>
                <a:lnTo>
                  <a:pt x="2149928" y="685869"/>
                </a:lnTo>
                <a:lnTo>
                  <a:pt x="2096709" y="698416"/>
                </a:lnTo>
                <a:lnTo>
                  <a:pt x="2041313" y="709958"/>
                </a:lnTo>
                <a:lnTo>
                  <a:pt x="1983860" y="720454"/>
                </a:lnTo>
                <a:lnTo>
                  <a:pt x="1924470" y="729865"/>
                </a:lnTo>
                <a:lnTo>
                  <a:pt x="1863262" y="738151"/>
                </a:lnTo>
                <a:lnTo>
                  <a:pt x="1800357" y="745271"/>
                </a:lnTo>
                <a:lnTo>
                  <a:pt x="1735874" y="751187"/>
                </a:lnTo>
                <a:lnTo>
                  <a:pt x="1669933" y="755857"/>
                </a:lnTo>
                <a:lnTo>
                  <a:pt x="1602655" y="759243"/>
                </a:lnTo>
                <a:lnTo>
                  <a:pt x="1534158" y="761304"/>
                </a:lnTo>
                <a:lnTo>
                  <a:pt x="1464563" y="761999"/>
                </a:lnTo>
                <a:lnTo>
                  <a:pt x="1409496" y="761567"/>
                </a:lnTo>
                <a:lnTo>
                  <a:pt x="1354779" y="760274"/>
                </a:lnTo>
                <a:lnTo>
                  <a:pt x="1300490" y="758123"/>
                </a:lnTo>
                <a:lnTo>
                  <a:pt x="1246708" y="755118"/>
                </a:lnTo>
                <a:lnTo>
                  <a:pt x="1193514" y="751265"/>
                </a:lnTo>
                <a:lnTo>
                  <a:pt x="1140986" y="746567"/>
                </a:lnTo>
                <a:lnTo>
                  <a:pt x="1089202" y="741028"/>
                </a:lnTo>
                <a:lnTo>
                  <a:pt x="1038243" y="734652"/>
                </a:lnTo>
                <a:lnTo>
                  <a:pt x="988187" y="727444"/>
                </a:lnTo>
                <a:lnTo>
                  <a:pt x="939113" y="719408"/>
                </a:lnTo>
                <a:lnTo>
                  <a:pt x="891100" y="710548"/>
                </a:lnTo>
                <a:lnTo>
                  <a:pt x="844228" y="700867"/>
                </a:lnTo>
                <a:lnTo>
                  <a:pt x="798575" y="690371"/>
                </a:lnTo>
                <a:lnTo>
                  <a:pt x="0" y="842771"/>
                </a:lnTo>
                <a:lnTo>
                  <a:pt x="499871" y="5852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38"/>
          <p:cNvSpPr txBox="1"/>
          <p:nvPr/>
        </p:nvSpPr>
        <p:spPr>
          <a:xfrm>
            <a:off x="6612633" y="2415030"/>
            <a:ext cx="1418590"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Mở tệp để ghi</a:t>
            </a:r>
            <a:endParaRPr b="0" i="0" sz="1800" u="none" cap="none" strike="noStrike">
              <a:solidFill>
                <a:srgbClr val="000000"/>
              </a:solidFill>
              <a:latin typeface="Arial"/>
              <a:ea typeface="Arial"/>
              <a:cs typeface="Arial"/>
              <a:sym typeface="Arial"/>
            </a:endParaRPr>
          </a:p>
        </p:txBody>
      </p:sp>
      <p:sp>
        <p:nvSpPr>
          <p:cNvPr id="322" name="Google Shape;322;p38"/>
          <p:cNvSpPr/>
          <p:nvPr/>
        </p:nvSpPr>
        <p:spPr>
          <a:xfrm>
            <a:off x="3447288" y="5809488"/>
            <a:ext cx="2877820" cy="820419"/>
          </a:xfrm>
          <a:custGeom>
            <a:rect b="b" l="l" r="r" t="t"/>
            <a:pathLst>
              <a:path extrusionOk="0" h="820420" w="2877820">
                <a:moveTo>
                  <a:pt x="2877312" y="438912"/>
                </a:moveTo>
                <a:lnTo>
                  <a:pt x="2869042" y="392881"/>
                </a:lnTo>
                <a:lnTo>
                  <a:pt x="2844874" y="348475"/>
                </a:lnTo>
                <a:lnTo>
                  <a:pt x="2805765" y="306012"/>
                </a:lnTo>
                <a:lnTo>
                  <a:pt x="2752675" y="265813"/>
                </a:lnTo>
                <a:lnTo>
                  <a:pt x="2686562" y="228196"/>
                </a:lnTo>
                <a:lnTo>
                  <a:pt x="2648922" y="210457"/>
                </a:lnTo>
                <a:lnTo>
                  <a:pt x="2608385" y="193483"/>
                </a:lnTo>
                <a:lnTo>
                  <a:pt x="2565073" y="177314"/>
                </a:lnTo>
                <a:lnTo>
                  <a:pt x="2519104" y="161991"/>
                </a:lnTo>
                <a:lnTo>
                  <a:pt x="2470598" y="147554"/>
                </a:lnTo>
                <a:lnTo>
                  <a:pt x="2419676" y="134042"/>
                </a:lnTo>
                <a:lnTo>
                  <a:pt x="2366457" y="121495"/>
                </a:lnTo>
                <a:lnTo>
                  <a:pt x="2311061" y="109953"/>
                </a:lnTo>
                <a:lnTo>
                  <a:pt x="2253608" y="99457"/>
                </a:lnTo>
                <a:lnTo>
                  <a:pt x="2194218" y="90046"/>
                </a:lnTo>
                <a:lnTo>
                  <a:pt x="2133010" y="81760"/>
                </a:lnTo>
                <a:lnTo>
                  <a:pt x="2070105" y="74640"/>
                </a:lnTo>
                <a:lnTo>
                  <a:pt x="2005622" y="68724"/>
                </a:lnTo>
                <a:lnTo>
                  <a:pt x="1939682" y="64053"/>
                </a:lnTo>
                <a:lnTo>
                  <a:pt x="1872403" y="60668"/>
                </a:lnTo>
                <a:lnTo>
                  <a:pt x="1803906" y="58607"/>
                </a:lnTo>
                <a:lnTo>
                  <a:pt x="1734312" y="57912"/>
                </a:lnTo>
                <a:lnTo>
                  <a:pt x="1678081" y="58377"/>
                </a:lnTo>
                <a:lnTo>
                  <a:pt x="1622227" y="59763"/>
                </a:lnTo>
                <a:lnTo>
                  <a:pt x="1566842" y="62057"/>
                </a:lnTo>
                <a:lnTo>
                  <a:pt x="1512018" y="65245"/>
                </a:lnTo>
                <a:lnTo>
                  <a:pt x="1457847" y="69313"/>
                </a:lnTo>
                <a:lnTo>
                  <a:pt x="1404420" y="74249"/>
                </a:lnTo>
                <a:lnTo>
                  <a:pt x="1351831" y="80038"/>
                </a:lnTo>
                <a:lnTo>
                  <a:pt x="1300172" y="86667"/>
                </a:lnTo>
                <a:lnTo>
                  <a:pt x="1249533" y="94122"/>
                </a:lnTo>
                <a:lnTo>
                  <a:pt x="1200008" y="102390"/>
                </a:lnTo>
                <a:lnTo>
                  <a:pt x="1151689" y="111457"/>
                </a:lnTo>
                <a:lnTo>
                  <a:pt x="1104668" y="121310"/>
                </a:lnTo>
                <a:lnTo>
                  <a:pt x="1059036" y="131935"/>
                </a:lnTo>
                <a:lnTo>
                  <a:pt x="1014887" y="143319"/>
                </a:lnTo>
                <a:lnTo>
                  <a:pt x="972312" y="155448"/>
                </a:lnTo>
                <a:lnTo>
                  <a:pt x="0" y="0"/>
                </a:lnTo>
                <a:lnTo>
                  <a:pt x="708660" y="271272"/>
                </a:lnTo>
                <a:lnTo>
                  <a:pt x="708660" y="606899"/>
                </a:lnTo>
                <a:lnTo>
                  <a:pt x="715948" y="612010"/>
                </a:lnTo>
                <a:lnTo>
                  <a:pt x="782061" y="649627"/>
                </a:lnTo>
                <a:lnTo>
                  <a:pt x="819702" y="667366"/>
                </a:lnTo>
                <a:lnTo>
                  <a:pt x="860238" y="684340"/>
                </a:lnTo>
                <a:lnTo>
                  <a:pt x="903551" y="700509"/>
                </a:lnTo>
                <a:lnTo>
                  <a:pt x="949520" y="715832"/>
                </a:lnTo>
                <a:lnTo>
                  <a:pt x="998025" y="730269"/>
                </a:lnTo>
                <a:lnTo>
                  <a:pt x="1048947" y="743782"/>
                </a:lnTo>
                <a:lnTo>
                  <a:pt x="1102166" y="756328"/>
                </a:lnTo>
                <a:lnTo>
                  <a:pt x="1157562" y="767870"/>
                </a:lnTo>
                <a:lnTo>
                  <a:pt x="1215015" y="778366"/>
                </a:lnTo>
                <a:lnTo>
                  <a:pt x="1274405" y="787777"/>
                </a:lnTo>
                <a:lnTo>
                  <a:pt x="1335613" y="796063"/>
                </a:lnTo>
                <a:lnTo>
                  <a:pt x="1398518" y="803183"/>
                </a:lnTo>
                <a:lnTo>
                  <a:pt x="1463001" y="809099"/>
                </a:lnTo>
                <a:lnTo>
                  <a:pt x="1528942" y="813770"/>
                </a:lnTo>
                <a:lnTo>
                  <a:pt x="1596220" y="817155"/>
                </a:lnTo>
                <a:lnTo>
                  <a:pt x="1664717" y="819216"/>
                </a:lnTo>
                <a:lnTo>
                  <a:pt x="1734312" y="819912"/>
                </a:lnTo>
                <a:lnTo>
                  <a:pt x="1803906" y="819216"/>
                </a:lnTo>
                <a:lnTo>
                  <a:pt x="1872403" y="817155"/>
                </a:lnTo>
                <a:lnTo>
                  <a:pt x="1939682" y="813770"/>
                </a:lnTo>
                <a:lnTo>
                  <a:pt x="2005622" y="809099"/>
                </a:lnTo>
                <a:lnTo>
                  <a:pt x="2070105" y="803183"/>
                </a:lnTo>
                <a:lnTo>
                  <a:pt x="2133010" y="796063"/>
                </a:lnTo>
                <a:lnTo>
                  <a:pt x="2194218" y="787777"/>
                </a:lnTo>
                <a:lnTo>
                  <a:pt x="2253608" y="778366"/>
                </a:lnTo>
                <a:lnTo>
                  <a:pt x="2311061" y="767870"/>
                </a:lnTo>
                <a:lnTo>
                  <a:pt x="2366457" y="756328"/>
                </a:lnTo>
                <a:lnTo>
                  <a:pt x="2419676" y="743782"/>
                </a:lnTo>
                <a:lnTo>
                  <a:pt x="2470598" y="730269"/>
                </a:lnTo>
                <a:lnTo>
                  <a:pt x="2519104" y="715832"/>
                </a:lnTo>
                <a:lnTo>
                  <a:pt x="2565073" y="700509"/>
                </a:lnTo>
                <a:lnTo>
                  <a:pt x="2608385" y="684340"/>
                </a:lnTo>
                <a:lnTo>
                  <a:pt x="2648922" y="667366"/>
                </a:lnTo>
                <a:lnTo>
                  <a:pt x="2686562" y="649627"/>
                </a:lnTo>
                <a:lnTo>
                  <a:pt x="2721186" y="631161"/>
                </a:lnTo>
                <a:lnTo>
                  <a:pt x="2780908" y="592214"/>
                </a:lnTo>
                <a:lnTo>
                  <a:pt x="2827127" y="550843"/>
                </a:lnTo>
                <a:lnTo>
                  <a:pt x="2858886" y="507368"/>
                </a:lnTo>
                <a:lnTo>
                  <a:pt x="2875224" y="462110"/>
                </a:lnTo>
                <a:lnTo>
                  <a:pt x="2877312" y="438912"/>
                </a:lnTo>
                <a:close/>
              </a:path>
              <a:path extrusionOk="0" h="820420" w="2877820">
                <a:moveTo>
                  <a:pt x="708660" y="606899"/>
                </a:moveTo>
                <a:lnTo>
                  <a:pt x="708660" y="271272"/>
                </a:lnTo>
                <a:lnTo>
                  <a:pt x="657534" y="311181"/>
                </a:lnTo>
                <a:lnTo>
                  <a:pt x="620839" y="352806"/>
                </a:lnTo>
                <a:lnTo>
                  <a:pt x="598717" y="395573"/>
                </a:lnTo>
                <a:lnTo>
                  <a:pt x="591312" y="438912"/>
                </a:lnTo>
                <a:lnTo>
                  <a:pt x="593399" y="462110"/>
                </a:lnTo>
                <a:lnTo>
                  <a:pt x="609737" y="507368"/>
                </a:lnTo>
                <a:lnTo>
                  <a:pt x="641496" y="550843"/>
                </a:lnTo>
                <a:lnTo>
                  <a:pt x="687715" y="592214"/>
                </a:lnTo>
                <a:lnTo>
                  <a:pt x="708660" y="606899"/>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38"/>
          <p:cNvSpPr/>
          <p:nvPr/>
        </p:nvSpPr>
        <p:spPr>
          <a:xfrm>
            <a:off x="3447288" y="5809488"/>
            <a:ext cx="2877820" cy="820419"/>
          </a:xfrm>
          <a:custGeom>
            <a:rect b="b" l="l" r="r" t="t"/>
            <a:pathLst>
              <a:path extrusionOk="0" h="820420" w="2877820">
                <a:moveTo>
                  <a:pt x="972311" y="155447"/>
                </a:moveTo>
                <a:lnTo>
                  <a:pt x="1014887" y="143319"/>
                </a:lnTo>
                <a:lnTo>
                  <a:pt x="1059036" y="131935"/>
                </a:lnTo>
                <a:lnTo>
                  <a:pt x="1104668" y="121310"/>
                </a:lnTo>
                <a:lnTo>
                  <a:pt x="1151689" y="111457"/>
                </a:lnTo>
                <a:lnTo>
                  <a:pt x="1200008" y="102390"/>
                </a:lnTo>
                <a:lnTo>
                  <a:pt x="1249533" y="94122"/>
                </a:lnTo>
                <a:lnTo>
                  <a:pt x="1300172" y="86667"/>
                </a:lnTo>
                <a:lnTo>
                  <a:pt x="1351831" y="80038"/>
                </a:lnTo>
                <a:lnTo>
                  <a:pt x="1404420" y="74249"/>
                </a:lnTo>
                <a:lnTo>
                  <a:pt x="1457847" y="69313"/>
                </a:lnTo>
                <a:lnTo>
                  <a:pt x="1512018" y="65245"/>
                </a:lnTo>
                <a:lnTo>
                  <a:pt x="1566842" y="62057"/>
                </a:lnTo>
                <a:lnTo>
                  <a:pt x="1622227" y="59763"/>
                </a:lnTo>
                <a:lnTo>
                  <a:pt x="1678081" y="58377"/>
                </a:lnTo>
                <a:lnTo>
                  <a:pt x="1734311" y="57911"/>
                </a:lnTo>
                <a:lnTo>
                  <a:pt x="1803906" y="58607"/>
                </a:lnTo>
                <a:lnTo>
                  <a:pt x="1872403" y="60668"/>
                </a:lnTo>
                <a:lnTo>
                  <a:pt x="1939681" y="64053"/>
                </a:lnTo>
                <a:lnTo>
                  <a:pt x="2005622" y="68724"/>
                </a:lnTo>
                <a:lnTo>
                  <a:pt x="2070105" y="74640"/>
                </a:lnTo>
                <a:lnTo>
                  <a:pt x="2133010" y="81760"/>
                </a:lnTo>
                <a:lnTo>
                  <a:pt x="2194218" y="90046"/>
                </a:lnTo>
                <a:lnTo>
                  <a:pt x="2253608" y="99457"/>
                </a:lnTo>
                <a:lnTo>
                  <a:pt x="2311061" y="109953"/>
                </a:lnTo>
                <a:lnTo>
                  <a:pt x="2366457" y="121495"/>
                </a:lnTo>
                <a:lnTo>
                  <a:pt x="2419676" y="134042"/>
                </a:lnTo>
                <a:lnTo>
                  <a:pt x="2470598" y="147554"/>
                </a:lnTo>
                <a:lnTo>
                  <a:pt x="2519103" y="161991"/>
                </a:lnTo>
                <a:lnTo>
                  <a:pt x="2565072" y="177314"/>
                </a:lnTo>
                <a:lnTo>
                  <a:pt x="2608385" y="193483"/>
                </a:lnTo>
                <a:lnTo>
                  <a:pt x="2648921" y="210457"/>
                </a:lnTo>
                <a:lnTo>
                  <a:pt x="2686562" y="228196"/>
                </a:lnTo>
                <a:lnTo>
                  <a:pt x="2721186" y="246662"/>
                </a:lnTo>
                <a:lnTo>
                  <a:pt x="2780908" y="285609"/>
                </a:lnTo>
                <a:lnTo>
                  <a:pt x="2827127" y="326980"/>
                </a:lnTo>
                <a:lnTo>
                  <a:pt x="2858885" y="370455"/>
                </a:lnTo>
                <a:lnTo>
                  <a:pt x="2875224" y="415713"/>
                </a:lnTo>
                <a:lnTo>
                  <a:pt x="2877311" y="438911"/>
                </a:lnTo>
                <a:lnTo>
                  <a:pt x="2875224" y="462110"/>
                </a:lnTo>
                <a:lnTo>
                  <a:pt x="2858885" y="507368"/>
                </a:lnTo>
                <a:lnTo>
                  <a:pt x="2827127" y="550843"/>
                </a:lnTo>
                <a:lnTo>
                  <a:pt x="2780908" y="592214"/>
                </a:lnTo>
                <a:lnTo>
                  <a:pt x="2721186" y="631161"/>
                </a:lnTo>
                <a:lnTo>
                  <a:pt x="2686562" y="649627"/>
                </a:lnTo>
                <a:lnTo>
                  <a:pt x="2648921" y="667366"/>
                </a:lnTo>
                <a:lnTo>
                  <a:pt x="2608385" y="684340"/>
                </a:lnTo>
                <a:lnTo>
                  <a:pt x="2565072" y="700509"/>
                </a:lnTo>
                <a:lnTo>
                  <a:pt x="2519103" y="715832"/>
                </a:lnTo>
                <a:lnTo>
                  <a:pt x="2470598" y="730269"/>
                </a:lnTo>
                <a:lnTo>
                  <a:pt x="2419676" y="743781"/>
                </a:lnTo>
                <a:lnTo>
                  <a:pt x="2366457" y="756328"/>
                </a:lnTo>
                <a:lnTo>
                  <a:pt x="2311061" y="767870"/>
                </a:lnTo>
                <a:lnTo>
                  <a:pt x="2253608" y="778366"/>
                </a:lnTo>
                <a:lnTo>
                  <a:pt x="2194218" y="787777"/>
                </a:lnTo>
                <a:lnTo>
                  <a:pt x="2133010" y="796063"/>
                </a:lnTo>
                <a:lnTo>
                  <a:pt x="2070105" y="803183"/>
                </a:lnTo>
                <a:lnTo>
                  <a:pt x="2005622" y="809099"/>
                </a:lnTo>
                <a:lnTo>
                  <a:pt x="1939681" y="813769"/>
                </a:lnTo>
                <a:lnTo>
                  <a:pt x="1872403" y="817155"/>
                </a:lnTo>
                <a:lnTo>
                  <a:pt x="1803906" y="819216"/>
                </a:lnTo>
                <a:lnTo>
                  <a:pt x="1734311" y="819911"/>
                </a:lnTo>
                <a:lnTo>
                  <a:pt x="1664717" y="819216"/>
                </a:lnTo>
                <a:lnTo>
                  <a:pt x="1596220" y="817155"/>
                </a:lnTo>
                <a:lnTo>
                  <a:pt x="1528941" y="813769"/>
                </a:lnTo>
                <a:lnTo>
                  <a:pt x="1463001" y="809099"/>
                </a:lnTo>
                <a:lnTo>
                  <a:pt x="1398518" y="803183"/>
                </a:lnTo>
                <a:lnTo>
                  <a:pt x="1335613" y="796063"/>
                </a:lnTo>
                <a:lnTo>
                  <a:pt x="1274405" y="787777"/>
                </a:lnTo>
                <a:lnTo>
                  <a:pt x="1215015" y="778366"/>
                </a:lnTo>
                <a:lnTo>
                  <a:pt x="1157562" y="767870"/>
                </a:lnTo>
                <a:lnTo>
                  <a:pt x="1102166" y="756328"/>
                </a:lnTo>
                <a:lnTo>
                  <a:pt x="1048947" y="743781"/>
                </a:lnTo>
                <a:lnTo>
                  <a:pt x="998025" y="730269"/>
                </a:lnTo>
                <a:lnTo>
                  <a:pt x="949520" y="715832"/>
                </a:lnTo>
                <a:lnTo>
                  <a:pt x="903551" y="700509"/>
                </a:lnTo>
                <a:lnTo>
                  <a:pt x="860238" y="684340"/>
                </a:lnTo>
                <a:lnTo>
                  <a:pt x="819701" y="667366"/>
                </a:lnTo>
                <a:lnTo>
                  <a:pt x="782061" y="649627"/>
                </a:lnTo>
                <a:lnTo>
                  <a:pt x="747437" y="631161"/>
                </a:lnTo>
                <a:lnTo>
                  <a:pt x="687715" y="592214"/>
                </a:lnTo>
                <a:lnTo>
                  <a:pt x="641496" y="550843"/>
                </a:lnTo>
                <a:lnTo>
                  <a:pt x="609737" y="507368"/>
                </a:lnTo>
                <a:lnTo>
                  <a:pt x="593399" y="462110"/>
                </a:lnTo>
                <a:lnTo>
                  <a:pt x="591311" y="438911"/>
                </a:lnTo>
                <a:lnTo>
                  <a:pt x="598717" y="395573"/>
                </a:lnTo>
                <a:lnTo>
                  <a:pt x="620839" y="352805"/>
                </a:lnTo>
                <a:lnTo>
                  <a:pt x="657534" y="311181"/>
                </a:lnTo>
                <a:lnTo>
                  <a:pt x="708659" y="271271"/>
                </a:lnTo>
                <a:lnTo>
                  <a:pt x="0" y="0"/>
                </a:lnTo>
                <a:lnTo>
                  <a:pt x="972311" y="15544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38"/>
          <p:cNvSpPr txBox="1"/>
          <p:nvPr/>
        </p:nvSpPr>
        <p:spPr>
          <a:xfrm>
            <a:off x="4541518" y="5996429"/>
            <a:ext cx="1295400" cy="574040"/>
          </a:xfrm>
          <a:prstGeom prst="rect">
            <a:avLst/>
          </a:prstGeom>
          <a:noFill/>
          <a:ln>
            <a:noFill/>
          </a:ln>
        </p:spPr>
        <p:txBody>
          <a:bodyPr anchorCtr="0" anchor="t" bIns="0" lIns="0" spcFirstLastPara="1" rIns="0" wrap="square" tIns="12700">
            <a:spAutoFit/>
          </a:bodyPr>
          <a:lstStyle/>
          <a:p>
            <a:pPr indent="-240665" lvl="0" marL="240665" marR="508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ðóng tệp khi  kết thúc</a:t>
            </a:r>
            <a:endParaRPr b="0" i="0" sz="1800" u="none" cap="none" strike="noStrike">
              <a:solidFill>
                <a:srgbClr val="000000"/>
              </a:solidFill>
              <a:latin typeface="Arial"/>
              <a:ea typeface="Arial"/>
              <a:cs typeface="Arial"/>
              <a:sym typeface="Arial"/>
            </a:endParaRPr>
          </a:p>
        </p:txBody>
      </p:sp>
      <p:sp>
        <p:nvSpPr>
          <p:cNvPr id="325" name="Google Shape;325;p38"/>
          <p:cNvSpPr/>
          <p:nvPr/>
        </p:nvSpPr>
        <p:spPr>
          <a:xfrm>
            <a:off x="5276088" y="4648200"/>
            <a:ext cx="3106420" cy="762000"/>
          </a:xfrm>
          <a:custGeom>
            <a:rect b="b" l="l" r="r" t="t"/>
            <a:pathLst>
              <a:path extrusionOk="0" h="762000" w="3106420">
                <a:moveTo>
                  <a:pt x="861060" y="629429"/>
                </a:moveTo>
                <a:lnTo>
                  <a:pt x="861060" y="481584"/>
                </a:lnTo>
                <a:lnTo>
                  <a:pt x="0" y="704088"/>
                </a:lnTo>
                <a:lnTo>
                  <a:pt x="861060" y="629429"/>
                </a:lnTo>
                <a:close/>
              </a:path>
              <a:path extrusionOk="0" h="762000" w="3106420">
                <a:moveTo>
                  <a:pt x="3105912" y="381000"/>
                </a:moveTo>
                <a:lnTo>
                  <a:pt x="3097642" y="334969"/>
                </a:lnTo>
                <a:lnTo>
                  <a:pt x="3073474" y="290563"/>
                </a:lnTo>
                <a:lnTo>
                  <a:pt x="3034365" y="248100"/>
                </a:lnTo>
                <a:lnTo>
                  <a:pt x="2981275" y="207901"/>
                </a:lnTo>
                <a:lnTo>
                  <a:pt x="2915162" y="170284"/>
                </a:lnTo>
                <a:lnTo>
                  <a:pt x="2877522" y="152545"/>
                </a:lnTo>
                <a:lnTo>
                  <a:pt x="2836985" y="135571"/>
                </a:lnTo>
                <a:lnTo>
                  <a:pt x="2793673" y="119402"/>
                </a:lnTo>
                <a:lnTo>
                  <a:pt x="2747704" y="104079"/>
                </a:lnTo>
                <a:lnTo>
                  <a:pt x="2699198" y="89642"/>
                </a:lnTo>
                <a:lnTo>
                  <a:pt x="2648276" y="76130"/>
                </a:lnTo>
                <a:lnTo>
                  <a:pt x="2595057" y="63583"/>
                </a:lnTo>
                <a:lnTo>
                  <a:pt x="2539661" y="52041"/>
                </a:lnTo>
                <a:lnTo>
                  <a:pt x="2482208" y="41545"/>
                </a:lnTo>
                <a:lnTo>
                  <a:pt x="2422818" y="32134"/>
                </a:lnTo>
                <a:lnTo>
                  <a:pt x="2361610" y="23848"/>
                </a:lnTo>
                <a:lnTo>
                  <a:pt x="2298705" y="16728"/>
                </a:lnTo>
                <a:lnTo>
                  <a:pt x="2234222" y="10812"/>
                </a:lnTo>
                <a:lnTo>
                  <a:pt x="2168282" y="6141"/>
                </a:lnTo>
                <a:lnTo>
                  <a:pt x="2101003" y="2756"/>
                </a:lnTo>
                <a:lnTo>
                  <a:pt x="2032506" y="695"/>
                </a:lnTo>
                <a:lnTo>
                  <a:pt x="1962912" y="0"/>
                </a:lnTo>
                <a:lnTo>
                  <a:pt x="1893317" y="695"/>
                </a:lnTo>
                <a:lnTo>
                  <a:pt x="1824820" y="2756"/>
                </a:lnTo>
                <a:lnTo>
                  <a:pt x="1757542" y="6141"/>
                </a:lnTo>
                <a:lnTo>
                  <a:pt x="1691601" y="10812"/>
                </a:lnTo>
                <a:lnTo>
                  <a:pt x="1627118" y="16728"/>
                </a:lnTo>
                <a:lnTo>
                  <a:pt x="1564213" y="23848"/>
                </a:lnTo>
                <a:lnTo>
                  <a:pt x="1503005" y="32134"/>
                </a:lnTo>
                <a:lnTo>
                  <a:pt x="1443615" y="41545"/>
                </a:lnTo>
                <a:lnTo>
                  <a:pt x="1386162" y="52041"/>
                </a:lnTo>
                <a:lnTo>
                  <a:pt x="1330766" y="63583"/>
                </a:lnTo>
                <a:lnTo>
                  <a:pt x="1277547" y="76130"/>
                </a:lnTo>
                <a:lnTo>
                  <a:pt x="1226625" y="89642"/>
                </a:lnTo>
                <a:lnTo>
                  <a:pt x="1178120" y="104079"/>
                </a:lnTo>
                <a:lnTo>
                  <a:pt x="1132151" y="119402"/>
                </a:lnTo>
                <a:lnTo>
                  <a:pt x="1088838" y="135571"/>
                </a:lnTo>
                <a:lnTo>
                  <a:pt x="1048302" y="152545"/>
                </a:lnTo>
                <a:lnTo>
                  <a:pt x="1010661" y="170284"/>
                </a:lnTo>
                <a:lnTo>
                  <a:pt x="976037" y="188750"/>
                </a:lnTo>
                <a:lnTo>
                  <a:pt x="916315" y="227697"/>
                </a:lnTo>
                <a:lnTo>
                  <a:pt x="870096" y="269068"/>
                </a:lnTo>
                <a:lnTo>
                  <a:pt x="838338" y="312543"/>
                </a:lnTo>
                <a:lnTo>
                  <a:pt x="821999" y="357801"/>
                </a:lnTo>
                <a:lnTo>
                  <a:pt x="819912" y="381000"/>
                </a:lnTo>
                <a:lnTo>
                  <a:pt x="822483" y="406360"/>
                </a:lnTo>
                <a:lnTo>
                  <a:pt x="830199" y="431863"/>
                </a:lnTo>
                <a:lnTo>
                  <a:pt x="843057" y="457080"/>
                </a:lnTo>
                <a:lnTo>
                  <a:pt x="861060" y="481584"/>
                </a:lnTo>
                <a:lnTo>
                  <a:pt x="861060" y="629429"/>
                </a:lnTo>
                <a:lnTo>
                  <a:pt x="1054608" y="612648"/>
                </a:lnTo>
                <a:lnTo>
                  <a:pt x="1091759" y="628026"/>
                </a:lnTo>
                <a:lnTo>
                  <a:pt x="1131012" y="642655"/>
                </a:lnTo>
                <a:lnTo>
                  <a:pt x="1172266" y="656519"/>
                </a:lnTo>
                <a:lnTo>
                  <a:pt x="1215420" y="669602"/>
                </a:lnTo>
                <a:lnTo>
                  <a:pt x="1260374" y="681889"/>
                </a:lnTo>
                <a:lnTo>
                  <a:pt x="1307027" y="693363"/>
                </a:lnTo>
                <a:lnTo>
                  <a:pt x="1355280" y="704010"/>
                </a:lnTo>
                <a:lnTo>
                  <a:pt x="1405031" y="713813"/>
                </a:lnTo>
                <a:lnTo>
                  <a:pt x="1456182" y="722757"/>
                </a:lnTo>
                <a:lnTo>
                  <a:pt x="1508630" y="730825"/>
                </a:lnTo>
                <a:lnTo>
                  <a:pt x="1562276" y="738004"/>
                </a:lnTo>
                <a:lnTo>
                  <a:pt x="1617020" y="744276"/>
                </a:lnTo>
                <a:lnTo>
                  <a:pt x="1672761" y="749626"/>
                </a:lnTo>
                <a:lnTo>
                  <a:pt x="1729399" y="754039"/>
                </a:lnTo>
                <a:lnTo>
                  <a:pt x="1786833" y="757498"/>
                </a:lnTo>
                <a:lnTo>
                  <a:pt x="1844964" y="759988"/>
                </a:lnTo>
                <a:lnTo>
                  <a:pt x="1903690" y="761494"/>
                </a:lnTo>
                <a:lnTo>
                  <a:pt x="1962912" y="762000"/>
                </a:lnTo>
                <a:lnTo>
                  <a:pt x="2032506" y="761304"/>
                </a:lnTo>
                <a:lnTo>
                  <a:pt x="2101003" y="759243"/>
                </a:lnTo>
                <a:lnTo>
                  <a:pt x="2168282" y="755858"/>
                </a:lnTo>
                <a:lnTo>
                  <a:pt x="2234222" y="751187"/>
                </a:lnTo>
                <a:lnTo>
                  <a:pt x="2298705" y="745271"/>
                </a:lnTo>
                <a:lnTo>
                  <a:pt x="2361610" y="738151"/>
                </a:lnTo>
                <a:lnTo>
                  <a:pt x="2422818" y="729865"/>
                </a:lnTo>
                <a:lnTo>
                  <a:pt x="2482208" y="720454"/>
                </a:lnTo>
                <a:lnTo>
                  <a:pt x="2539661" y="709958"/>
                </a:lnTo>
                <a:lnTo>
                  <a:pt x="2595057" y="698416"/>
                </a:lnTo>
                <a:lnTo>
                  <a:pt x="2648276" y="685870"/>
                </a:lnTo>
                <a:lnTo>
                  <a:pt x="2699198" y="672357"/>
                </a:lnTo>
                <a:lnTo>
                  <a:pt x="2747704" y="657920"/>
                </a:lnTo>
                <a:lnTo>
                  <a:pt x="2793673" y="642597"/>
                </a:lnTo>
                <a:lnTo>
                  <a:pt x="2836985" y="626428"/>
                </a:lnTo>
                <a:lnTo>
                  <a:pt x="2877522" y="609454"/>
                </a:lnTo>
                <a:lnTo>
                  <a:pt x="2915162" y="591715"/>
                </a:lnTo>
                <a:lnTo>
                  <a:pt x="2949786" y="573249"/>
                </a:lnTo>
                <a:lnTo>
                  <a:pt x="3009508" y="534302"/>
                </a:lnTo>
                <a:lnTo>
                  <a:pt x="3055727" y="492931"/>
                </a:lnTo>
                <a:lnTo>
                  <a:pt x="3087486" y="449456"/>
                </a:lnTo>
                <a:lnTo>
                  <a:pt x="3103824" y="404198"/>
                </a:lnTo>
                <a:lnTo>
                  <a:pt x="3105912" y="3810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38"/>
          <p:cNvSpPr/>
          <p:nvPr/>
        </p:nvSpPr>
        <p:spPr>
          <a:xfrm>
            <a:off x="5276088" y="4648200"/>
            <a:ext cx="3106420" cy="762000"/>
          </a:xfrm>
          <a:custGeom>
            <a:rect b="b" l="l" r="r" t="t"/>
            <a:pathLst>
              <a:path extrusionOk="0" h="762000" w="3106420">
                <a:moveTo>
                  <a:pt x="861059" y="481583"/>
                </a:moveTo>
                <a:lnTo>
                  <a:pt x="843057" y="457080"/>
                </a:lnTo>
                <a:lnTo>
                  <a:pt x="830198" y="431863"/>
                </a:lnTo>
                <a:lnTo>
                  <a:pt x="822483" y="406360"/>
                </a:lnTo>
                <a:lnTo>
                  <a:pt x="819911" y="380999"/>
                </a:lnTo>
                <a:lnTo>
                  <a:pt x="821999" y="357801"/>
                </a:lnTo>
                <a:lnTo>
                  <a:pt x="838337" y="312543"/>
                </a:lnTo>
                <a:lnTo>
                  <a:pt x="870096" y="269068"/>
                </a:lnTo>
                <a:lnTo>
                  <a:pt x="916315" y="227697"/>
                </a:lnTo>
                <a:lnTo>
                  <a:pt x="976037" y="188750"/>
                </a:lnTo>
                <a:lnTo>
                  <a:pt x="1010661" y="170284"/>
                </a:lnTo>
                <a:lnTo>
                  <a:pt x="1048301" y="152545"/>
                </a:lnTo>
                <a:lnTo>
                  <a:pt x="1088838" y="135571"/>
                </a:lnTo>
                <a:lnTo>
                  <a:pt x="1132151" y="119402"/>
                </a:lnTo>
                <a:lnTo>
                  <a:pt x="1178120" y="104079"/>
                </a:lnTo>
                <a:lnTo>
                  <a:pt x="1226625" y="89642"/>
                </a:lnTo>
                <a:lnTo>
                  <a:pt x="1277547" y="76130"/>
                </a:lnTo>
                <a:lnTo>
                  <a:pt x="1330766" y="63583"/>
                </a:lnTo>
                <a:lnTo>
                  <a:pt x="1386162" y="52041"/>
                </a:lnTo>
                <a:lnTo>
                  <a:pt x="1443615" y="41545"/>
                </a:lnTo>
                <a:lnTo>
                  <a:pt x="1503005" y="32134"/>
                </a:lnTo>
                <a:lnTo>
                  <a:pt x="1564213" y="23848"/>
                </a:lnTo>
                <a:lnTo>
                  <a:pt x="1627118" y="16728"/>
                </a:lnTo>
                <a:lnTo>
                  <a:pt x="1691601" y="10812"/>
                </a:lnTo>
                <a:lnTo>
                  <a:pt x="1757541" y="6141"/>
                </a:lnTo>
                <a:lnTo>
                  <a:pt x="1824820" y="2756"/>
                </a:lnTo>
                <a:lnTo>
                  <a:pt x="1893317" y="695"/>
                </a:lnTo>
                <a:lnTo>
                  <a:pt x="1962911" y="0"/>
                </a:lnTo>
                <a:lnTo>
                  <a:pt x="2032506" y="695"/>
                </a:lnTo>
                <a:lnTo>
                  <a:pt x="2101003" y="2756"/>
                </a:lnTo>
                <a:lnTo>
                  <a:pt x="2168281" y="6141"/>
                </a:lnTo>
                <a:lnTo>
                  <a:pt x="2234222" y="10812"/>
                </a:lnTo>
                <a:lnTo>
                  <a:pt x="2298705" y="16728"/>
                </a:lnTo>
                <a:lnTo>
                  <a:pt x="2361610" y="23848"/>
                </a:lnTo>
                <a:lnTo>
                  <a:pt x="2422818" y="32134"/>
                </a:lnTo>
                <a:lnTo>
                  <a:pt x="2482208" y="41545"/>
                </a:lnTo>
                <a:lnTo>
                  <a:pt x="2539661" y="52041"/>
                </a:lnTo>
                <a:lnTo>
                  <a:pt x="2595057" y="63583"/>
                </a:lnTo>
                <a:lnTo>
                  <a:pt x="2648276" y="76130"/>
                </a:lnTo>
                <a:lnTo>
                  <a:pt x="2699198" y="89642"/>
                </a:lnTo>
                <a:lnTo>
                  <a:pt x="2747703" y="104079"/>
                </a:lnTo>
                <a:lnTo>
                  <a:pt x="2793672" y="119402"/>
                </a:lnTo>
                <a:lnTo>
                  <a:pt x="2836985" y="135571"/>
                </a:lnTo>
                <a:lnTo>
                  <a:pt x="2877521" y="152545"/>
                </a:lnTo>
                <a:lnTo>
                  <a:pt x="2915162" y="170284"/>
                </a:lnTo>
                <a:lnTo>
                  <a:pt x="2949786" y="188750"/>
                </a:lnTo>
                <a:lnTo>
                  <a:pt x="3009508" y="227697"/>
                </a:lnTo>
                <a:lnTo>
                  <a:pt x="3055727" y="269068"/>
                </a:lnTo>
                <a:lnTo>
                  <a:pt x="3087485" y="312543"/>
                </a:lnTo>
                <a:lnTo>
                  <a:pt x="3103824" y="357801"/>
                </a:lnTo>
                <a:lnTo>
                  <a:pt x="3105911" y="380999"/>
                </a:lnTo>
                <a:lnTo>
                  <a:pt x="3103824" y="404198"/>
                </a:lnTo>
                <a:lnTo>
                  <a:pt x="3087485" y="449456"/>
                </a:lnTo>
                <a:lnTo>
                  <a:pt x="3055727" y="492931"/>
                </a:lnTo>
                <a:lnTo>
                  <a:pt x="3009508" y="534302"/>
                </a:lnTo>
                <a:lnTo>
                  <a:pt x="2949786" y="573249"/>
                </a:lnTo>
                <a:lnTo>
                  <a:pt x="2915162" y="591715"/>
                </a:lnTo>
                <a:lnTo>
                  <a:pt x="2877521" y="609454"/>
                </a:lnTo>
                <a:lnTo>
                  <a:pt x="2836985" y="626428"/>
                </a:lnTo>
                <a:lnTo>
                  <a:pt x="2793672" y="642597"/>
                </a:lnTo>
                <a:lnTo>
                  <a:pt x="2747703" y="657920"/>
                </a:lnTo>
                <a:lnTo>
                  <a:pt x="2699198" y="672357"/>
                </a:lnTo>
                <a:lnTo>
                  <a:pt x="2648276" y="685869"/>
                </a:lnTo>
                <a:lnTo>
                  <a:pt x="2595057" y="698416"/>
                </a:lnTo>
                <a:lnTo>
                  <a:pt x="2539661" y="709958"/>
                </a:lnTo>
                <a:lnTo>
                  <a:pt x="2482208" y="720454"/>
                </a:lnTo>
                <a:lnTo>
                  <a:pt x="2422818" y="729865"/>
                </a:lnTo>
                <a:lnTo>
                  <a:pt x="2361610" y="738151"/>
                </a:lnTo>
                <a:lnTo>
                  <a:pt x="2298705" y="745271"/>
                </a:lnTo>
                <a:lnTo>
                  <a:pt x="2234222" y="751187"/>
                </a:lnTo>
                <a:lnTo>
                  <a:pt x="2168281" y="755857"/>
                </a:lnTo>
                <a:lnTo>
                  <a:pt x="2101003" y="759243"/>
                </a:lnTo>
                <a:lnTo>
                  <a:pt x="2032506" y="761304"/>
                </a:lnTo>
                <a:lnTo>
                  <a:pt x="1962911" y="761999"/>
                </a:lnTo>
                <a:lnTo>
                  <a:pt x="1903690" y="761494"/>
                </a:lnTo>
                <a:lnTo>
                  <a:pt x="1844963" y="759988"/>
                </a:lnTo>
                <a:lnTo>
                  <a:pt x="1786833" y="757498"/>
                </a:lnTo>
                <a:lnTo>
                  <a:pt x="1729399" y="754039"/>
                </a:lnTo>
                <a:lnTo>
                  <a:pt x="1672761" y="749626"/>
                </a:lnTo>
                <a:lnTo>
                  <a:pt x="1617020" y="744276"/>
                </a:lnTo>
                <a:lnTo>
                  <a:pt x="1562276" y="738004"/>
                </a:lnTo>
                <a:lnTo>
                  <a:pt x="1508630" y="730825"/>
                </a:lnTo>
                <a:lnTo>
                  <a:pt x="1456181" y="722756"/>
                </a:lnTo>
                <a:lnTo>
                  <a:pt x="1405031" y="713813"/>
                </a:lnTo>
                <a:lnTo>
                  <a:pt x="1355280" y="704010"/>
                </a:lnTo>
                <a:lnTo>
                  <a:pt x="1307027" y="693363"/>
                </a:lnTo>
                <a:lnTo>
                  <a:pt x="1260374" y="681889"/>
                </a:lnTo>
                <a:lnTo>
                  <a:pt x="1215420" y="669602"/>
                </a:lnTo>
                <a:lnTo>
                  <a:pt x="1172266" y="656519"/>
                </a:lnTo>
                <a:lnTo>
                  <a:pt x="1131012" y="642655"/>
                </a:lnTo>
                <a:lnTo>
                  <a:pt x="1091759" y="628026"/>
                </a:lnTo>
                <a:lnTo>
                  <a:pt x="1054607" y="612647"/>
                </a:lnTo>
                <a:lnTo>
                  <a:pt x="0" y="704087"/>
                </a:lnTo>
                <a:lnTo>
                  <a:pt x="861059" y="48158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38"/>
          <p:cNvSpPr txBox="1"/>
          <p:nvPr/>
        </p:nvSpPr>
        <p:spPr>
          <a:xfrm>
            <a:off x="1286254" y="3675378"/>
            <a:ext cx="6658609" cy="2257028"/>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if (out == NULL)</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1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272415" marR="132588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perror(“Khong the mo tep de ghi.\n”);  return 1;</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25"/>
              </a:spcBef>
              <a:spcAft>
                <a:spcPts val="0"/>
              </a:spcAft>
              <a:buNone/>
            </a:pPr>
            <a:r>
              <a:rPr b="1"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000000"/>
                </a:solidFill>
                <a:latin typeface="Arial"/>
                <a:ea typeface="Arial"/>
                <a:cs typeface="Arial"/>
                <a:sym typeface="Arial"/>
              </a:rPr>
              <a:t>Ghi dữ liệu ra</a:t>
            </a:r>
            <a:endParaRPr b="0" i="0" sz="1800" u="none" cap="none" strike="noStrike">
              <a:solidFill>
                <a:srgbClr val="000000"/>
              </a:solidFill>
              <a:latin typeface="Arial"/>
              <a:ea typeface="Arial"/>
              <a:cs typeface="Arial"/>
              <a:sym typeface="Arial"/>
            </a:endParaRPr>
          </a:p>
          <a:p>
            <a:pPr indent="0" lvl="0" marL="5793740" marR="0" rtl="0" algn="l">
              <a:lnSpc>
                <a:spcPct val="119722"/>
              </a:lnSpc>
              <a:spcBef>
                <a:spcPts val="0"/>
              </a:spcBef>
              <a:spcAft>
                <a:spcPts val="0"/>
              </a:spcAft>
              <a:buNone/>
            </a:pPr>
            <a:r>
              <a:rPr b="0" i="0" lang="en-US" sz="1800" u="none" cap="none" strike="noStrike">
                <a:solidFill>
                  <a:srgbClr val="000000"/>
                </a:solidFill>
                <a:latin typeface="Arial"/>
                <a:ea typeface="Arial"/>
                <a:cs typeface="Arial"/>
                <a:sym typeface="Arial"/>
              </a:rPr>
              <a:t>tệp</a:t>
            </a:r>
            <a:endParaRPr b="0" i="0" sz="1800" u="none" cap="none" strike="noStrike">
              <a:solidFill>
                <a:srgbClr val="000000"/>
              </a:solidFill>
              <a:latin typeface="Arial"/>
              <a:ea typeface="Arial"/>
              <a:cs typeface="Arial"/>
              <a:sym typeface="Arial"/>
            </a:endParaRPr>
          </a:p>
          <a:p>
            <a:pPr indent="0" lvl="0" marL="0" marR="2827020" rtl="0" algn="l">
              <a:lnSpc>
                <a:spcPct val="120000"/>
              </a:lnSpc>
              <a:spcBef>
                <a:spcPts val="65"/>
              </a:spcBef>
              <a:spcAft>
                <a:spcPts val="0"/>
              </a:spcAft>
              <a:buNone/>
            </a:pPr>
            <a:r>
              <a:rPr b="1" i="0" lang="en-US" sz="1800" u="none" cap="none" strike="noStrike">
                <a:solidFill>
                  <a:srgbClr val="000000"/>
                </a:solidFill>
                <a:latin typeface="Courier New"/>
                <a:ea typeface="Courier New"/>
                <a:cs typeface="Courier New"/>
                <a:sym typeface="Courier New"/>
              </a:rPr>
              <a:t>fprintf(out, “Hello world”);  fclose(out);</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4294967295" type="body"/>
          </p:nvPr>
        </p:nvSpPr>
        <p:spPr>
          <a:xfrm>
            <a:off x="1096645" y="2750889"/>
            <a:ext cx="7040880" cy="2270622"/>
          </a:xfrm>
          <a:prstGeom prst="rect">
            <a:avLst/>
          </a:prstGeom>
          <a:noFill/>
          <a:ln>
            <a:noFill/>
          </a:ln>
        </p:spPr>
        <p:txBody>
          <a:bodyPr anchorCtr="0" anchor="t" bIns="0" lIns="0" spcFirstLastPara="1" rIns="0" wrap="square" tIns="0">
            <a:spAutoFit/>
          </a:bodyPr>
          <a:lstStyle/>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Khái niệm tệp</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Khái niệm kênh nhập xuất</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Nhập xuất với tệp văn bản</a:t>
            </a:r>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Nhập xuất với tệp nhị phân</a:t>
            </a:r>
            <a:endParaRPr/>
          </a:p>
        </p:txBody>
      </p:sp>
      <p:sp>
        <p:nvSpPr>
          <p:cNvPr id="132" name="Google Shape;132;p21"/>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888888"/>
              </a:buClr>
              <a:buSzPts val="1300"/>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133" name="Google Shape;133;p2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1"/>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
        <p:nvSpPr>
          <p:cNvPr id="135" name="Google Shape;135;p21"/>
          <p:cNvSpPr txBox="1"/>
          <p:nvPr/>
        </p:nvSpPr>
        <p:spPr>
          <a:xfrm>
            <a:off x="2362200" y="751787"/>
            <a:ext cx="6236207" cy="1471189"/>
          </a:xfrm>
          <a:prstGeom prst="rect">
            <a:avLst/>
          </a:prstGeom>
          <a:noFill/>
          <a:ln>
            <a:noFill/>
          </a:ln>
        </p:spPr>
        <p:txBody>
          <a:bodyPr anchorCtr="0" anchor="b" bIns="45700" lIns="91425" spcFirstLastPara="1" rIns="91425" wrap="square" tIns="45700">
            <a:normAutofit/>
          </a:bodyPr>
          <a:lstStyle/>
          <a:p>
            <a:pPr indent="0" lvl="0" marL="12700" marR="0" rtl="0" algn="l">
              <a:lnSpc>
                <a:spcPct val="90000"/>
              </a:lnSpc>
              <a:spcBef>
                <a:spcPts val="0"/>
              </a:spcBef>
              <a:spcAft>
                <a:spcPts val="0"/>
              </a:spcAft>
              <a:buNone/>
            </a:pPr>
            <a:r>
              <a:rPr b="0" i="0" lang="en-US" sz="5200" u="none" cap="none" strike="noStrike">
                <a:solidFill>
                  <a:srgbClr val="000000"/>
                </a:solidFill>
                <a:latin typeface="Arial"/>
                <a:ea typeface="Arial"/>
                <a:cs typeface="Arial"/>
                <a:sym typeface="Arial"/>
              </a:rPr>
              <a:t>VÀO RA TỆP</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39"/>
          <p:cNvSpPr/>
          <p:nvPr/>
        </p:nvSpPr>
        <p:spPr>
          <a:xfrm>
            <a:off x="237491" y="1160305"/>
            <a:ext cx="9546749" cy="63301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Tương tự như với bàn phím/ màn hình</a:t>
            </a:r>
            <a:endParaRPr b="0" i="0" sz="3080" u="none" cap="none" strike="noStrike">
              <a:solidFill>
                <a:srgbClr val="000066"/>
              </a:solidFill>
              <a:latin typeface="Arial"/>
              <a:ea typeface="Arial"/>
              <a:cs typeface="Arial"/>
              <a:sym typeface="Arial"/>
            </a:endParaRPr>
          </a:p>
          <a:p>
            <a:pPr indent="-342900" lvl="0" marL="342900" marR="0" rtl="0" algn="l">
              <a:lnSpc>
                <a:spcPct val="100000"/>
              </a:lnSpc>
              <a:spcBef>
                <a:spcPts val="66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Yêu cầu chỉ rõ nguồn/đích thông tin</a:t>
            </a:r>
            <a:endParaRPr/>
          </a:p>
          <a:p>
            <a:pPr indent="-342900" lvl="0" marL="342900" marR="0" rtl="0" algn="l">
              <a:lnSpc>
                <a:spcPct val="100000"/>
              </a:lnSpc>
              <a:spcBef>
                <a:spcPts val="66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Các thao tác</a:t>
            </a:r>
            <a:endParaRPr b="0" i="0" sz="3080" u="none" cap="none" strike="noStrike">
              <a:solidFill>
                <a:srgbClr val="000066"/>
              </a:solidFill>
              <a:latin typeface="Arial"/>
              <a:ea typeface="Arial"/>
              <a:cs typeface="Arial"/>
              <a:sym typeface="Arial"/>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Đọc dữ liệu từ tệp : </a:t>
            </a:r>
            <a:r>
              <a:rPr b="0" i="0" lang="en-US" sz="2640" u="none" cap="none" strike="noStrike">
                <a:solidFill>
                  <a:srgbClr val="0000CC"/>
                </a:solidFill>
                <a:latin typeface="Arial"/>
                <a:ea typeface="Arial"/>
                <a:cs typeface="Arial"/>
                <a:sym typeface="Arial"/>
              </a:rPr>
              <a:t>fscanf()</a:t>
            </a:r>
            <a:r>
              <a:rPr b="0" i="0" lang="en-US" sz="2640" u="none" cap="none" strike="noStrike">
                <a:solidFill>
                  <a:srgbClr val="000066"/>
                </a:solidFill>
                <a:latin typeface="Arial"/>
                <a:ea typeface="Arial"/>
                <a:cs typeface="Arial"/>
                <a:sym typeface="Arial"/>
              </a:rPr>
              <a:t> / </a:t>
            </a:r>
            <a:r>
              <a:rPr b="0" i="0" lang="en-US" sz="2640" u="none" cap="none" strike="noStrike">
                <a:solidFill>
                  <a:srgbClr val="0000CC"/>
                </a:solidFill>
                <a:latin typeface="Arial"/>
                <a:ea typeface="Arial"/>
                <a:cs typeface="Arial"/>
                <a:sym typeface="Arial"/>
              </a:rPr>
              <a:t>fgets() </a:t>
            </a:r>
            <a:r>
              <a:rPr b="0" i="0" lang="en-US" sz="2640" u="none" cap="none" strike="noStrike">
                <a:solidFill>
                  <a:srgbClr val="000066"/>
                </a:solidFill>
                <a:latin typeface="Arial"/>
                <a:ea typeface="Arial"/>
                <a:cs typeface="Arial"/>
                <a:sym typeface="Arial"/>
              </a:rPr>
              <a:t>/f</a:t>
            </a:r>
            <a:r>
              <a:rPr b="0" i="0" lang="en-US" sz="2640" u="none" cap="none" strike="noStrike">
                <a:solidFill>
                  <a:srgbClr val="0000CC"/>
                </a:solidFill>
                <a:latin typeface="Arial"/>
                <a:ea typeface="Arial"/>
                <a:cs typeface="Arial"/>
                <a:sym typeface="Arial"/>
              </a:rPr>
              <a:t>getc()</a:t>
            </a:r>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Ghi dữ liệu ra tệp :  </a:t>
            </a:r>
            <a:r>
              <a:rPr b="0" i="0" lang="en-US" sz="2640" u="none" cap="none" strike="noStrike">
                <a:solidFill>
                  <a:srgbClr val="0000CC"/>
                </a:solidFill>
                <a:latin typeface="Arial"/>
                <a:ea typeface="Arial"/>
                <a:cs typeface="Arial"/>
                <a:sym typeface="Arial"/>
              </a:rPr>
              <a:t>fprintf() </a:t>
            </a:r>
            <a:r>
              <a:rPr b="0" i="0" lang="en-US" sz="2640" u="none" cap="none" strike="noStrike">
                <a:solidFill>
                  <a:srgbClr val="000066"/>
                </a:solidFill>
                <a:latin typeface="Arial"/>
                <a:ea typeface="Arial"/>
                <a:cs typeface="Arial"/>
                <a:sym typeface="Arial"/>
              </a:rPr>
              <a:t>/ </a:t>
            </a:r>
            <a:r>
              <a:rPr b="0" i="0" lang="en-US" sz="2640" u="none" cap="none" strike="noStrike">
                <a:solidFill>
                  <a:srgbClr val="0000CC"/>
                </a:solidFill>
                <a:latin typeface="Arial"/>
                <a:ea typeface="Arial"/>
                <a:cs typeface="Arial"/>
                <a:sym typeface="Arial"/>
              </a:rPr>
              <a:t>fputs()</a:t>
            </a:r>
            <a:r>
              <a:rPr b="0" i="0" lang="en-US" sz="2640" u="none" cap="none" strike="noStrike">
                <a:solidFill>
                  <a:srgbClr val="000066"/>
                </a:solidFill>
                <a:latin typeface="Arial"/>
                <a:ea typeface="Arial"/>
                <a:cs typeface="Arial"/>
                <a:sym typeface="Arial"/>
              </a:rPr>
              <a:t> /fputc()</a:t>
            </a:r>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Dịch chuyển con trỏ tệp : </a:t>
            </a:r>
            <a:r>
              <a:rPr b="0" i="0" lang="en-US" sz="2640" u="none" cap="none" strike="noStrike">
                <a:solidFill>
                  <a:srgbClr val="0000CC"/>
                </a:solidFill>
                <a:latin typeface="Arial"/>
                <a:ea typeface="Arial"/>
                <a:cs typeface="Arial"/>
                <a:sym typeface="Arial"/>
              </a:rPr>
              <a:t>fseek() </a:t>
            </a:r>
            <a:r>
              <a:rPr b="0" i="0" lang="en-US" sz="2640" u="none" cap="none" strike="noStrike">
                <a:solidFill>
                  <a:srgbClr val="000066"/>
                </a:solidFill>
                <a:latin typeface="Arial"/>
                <a:ea typeface="Arial"/>
                <a:cs typeface="Arial"/>
                <a:sym typeface="Arial"/>
              </a:rPr>
              <a:t>/ </a:t>
            </a:r>
            <a:r>
              <a:rPr b="0" i="0" lang="en-US" sz="2640" u="none" cap="none" strike="noStrike">
                <a:solidFill>
                  <a:srgbClr val="0000CC"/>
                </a:solidFill>
                <a:latin typeface="Arial"/>
                <a:ea typeface="Arial"/>
                <a:cs typeface="Arial"/>
                <a:sym typeface="Arial"/>
              </a:rPr>
              <a:t>rewind()</a:t>
            </a:r>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Kiểm tra kết thúc tệp :  </a:t>
            </a:r>
            <a:r>
              <a:rPr b="0" i="0" lang="en-US" sz="2640" u="none" cap="none" strike="noStrike">
                <a:solidFill>
                  <a:srgbClr val="0000CC"/>
                </a:solidFill>
                <a:latin typeface="Arial"/>
                <a:ea typeface="Arial"/>
                <a:cs typeface="Arial"/>
                <a:sym typeface="Arial"/>
              </a:rPr>
              <a:t>feof()</a:t>
            </a:r>
            <a:endParaRPr/>
          </a:p>
          <a:p>
            <a:pPr indent="-342900" lvl="0" marL="342900" marR="0" rtl="0" algn="l">
              <a:lnSpc>
                <a:spcPct val="100000"/>
              </a:lnSpc>
              <a:spcBef>
                <a:spcPts val="66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Ví dụ:</a:t>
            </a:r>
            <a:endParaRPr/>
          </a:p>
          <a:p>
            <a:pPr indent="-285750" lvl="1" marL="74295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Consolas"/>
                <a:ea typeface="Consolas"/>
                <a:cs typeface="Consolas"/>
                <a:sym typeface="Consolas"/>
              </a:rPr>
              <a:t>fprintf(FILE *fptr, Xâu_định dạng [,DS giá trị])</a:t>
            </a:r>
            <a:endParaRPr/>
          </a:p>
          <a:p>
            <a:pPr indent="-285750" lvl="1" marL="74295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Consolas"/>
                <a:ea typeface="Consolas"/>
                <a:cs typeface="Consolas"/>
                <a:sym typeface="Consolas"/>
              </a:rPr>
              <a:t>fgets(char * Xâu ký tự, int n, FILE *fptr) </a:t>
            </a:r>
            <a:endParaRPr b="0" i="0" sz="2640" u="none" cap="none" strike="noStrike">
              <a:solidFill>
                <a:srgbClr val="000066"/>
              </a:solidFill>
              <a:latin typeface="Consolas"/>
              <a:ea typeface="Consolas"/>
              <a:cs typeface="Consolas"/>
              <a:sym typeface="Consolas"/>
            </a:endParaRPr>
          </a:p>
        </p:txBody>
      </p:sp>
      <p:sp>
        <p:nvSpPr>
          <p:cNvPr id="335" name="Google Shape;335;p39"/>
          <p:cNvSpPr txBox="1"/>
          <p:nvPr>
            <p:ph idx="4294967295" type="title"/>
          </p:nvPr>
        </p:nvSpPr>
        <p:spPr>
          <a:xfrm>
            <a:off x="2420065" y="206131"/>
            <a:ext cx="5181600"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Truy nhập tệp văn bản</a:t>
            </a:r>
            <a:endParaRPr/>
          </a:p>
        </p:txBody>
      </p:sp>
      <p:sp>
        <p:nvSpPr>
          <p:cNvPr id="336" name="Google Shape;336;p39"/>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2" name="Google Shape;342;p40"/>
          <p:cNvSpPr txBox="1"/>
          <p:nvPr>
            <p:ph type="ctrTitle"/>
          </p:nvPr>
        </p:nvSpPr>
        <p:spPr>
          <a:xfrm>
            <a:off x="2590800" y="170272"/>
            <a:ext cx="573837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fprintf() và printf()</a:t>
            </a:r>
            <a:endParaRPr/>
          </a:p>
        </p:txBody>
      </p:sp>
      <p:sp>
        <p:nvSpPr>
          <p:cNvPr id="343" name="Google Shape;343;p40"/>
          <p:cNvSpPr txBox="1"/>
          <p:nvPr/>
        </p:nvSpPr>
        <p:spPr>
          <a:xfrm>
            <a:off x="685800" y="1371600"/>
            <a:ext cx="8839200" cy="4130233"/>
          </a:xfrm>
          <a:prstGeom prst="rect">
            <a:avLst/>
          </a:prstGeom>
          <a:noFill/>
          <a:ln>
            <a:noFill/>
          </a:ln>
        </p:spPr>
        <p:txBody>
          <a:bodyPr anchorCtr="0" anchor="t" bIns="0" lIns="0" spcFirstLastPara="1" rIns="0" wrap="square" tIns="62850">
            <a:spAutoFit/>
          </a:bodyPr>
          <a:lstStyle/>
          <a:p>
            <a:pPr indent="-342900" lvl="0" marL="355600" marR="5080" rtl="0" algn="l">
              <a:lnSpc>
                <a:spcPct val="89800"/>
              </a:lnSpc>
              <a:spcBef>
                <a:spcPts val="0"/>
              </a:spcBef>
              <a:spcAft>
                <a:spcPts val="0"/>
              </a:spcAft>
              <a:buClr>
                <a:srgbClr val="000000"/>
              </a:buClr>
              <a:buSzPts val="2800"/>
              <a:buFont typeface="Arial"/>
              <a:buChar char="•"/>
            </a:pPr>
            <a:r>
              <a:rPr b="0" i="0" lang="en-US" sz="2800" u="none" cap="none" strike="noStrike">
                <a:solidFill>
                  <a:srgbClr val="0000FF"/>
                </a:solidFill>
                <a:latin typeface="Arial"/>
                <a:ea typeface="Arial"/>
                <a:cs typeface="Arial"/>
                <a:sym typeface="Arial"/>
              </a:rPr>
              <a:t>fprintf</a:t>
            </a:r>
            <a:r>
              <a:rPr b="0" i="0" lang="en-US" sz="2800" u="none" cap="none" strike="noStrike">
                <a:solidFill>
                  <a:srgbClr val="000000"/>
                </a:solidFill>
                <a:latin typeface="Arial"/>
                <a:ea typeface="Arial"/>
                <a:cs typeface="Arial"/>
                <a:sym typeface="Arial"/>
              </a:rPr>
              <a:t>(FILE * </a:t>
            </a:r>
            <a:r>
              <a:rPr b="0" i="1" lang="en-US" sz="2800" u="none" cap="none" strike="noStrike">
                <a:solidFill>
                  <a:srgbClr val="000000"/>
                </a:solidFill>
                <a:latin typeface="Arial"/>
                <a:ea typeface="Arial"/>
                <a:cs typeface="Arial"/>
                <a:sym typeface="Arial"/>
              </a:rPr>
              <a:t>stream</a:t>
            </a:r>
            <a:r>
              <a:rPr b="0" i="0" lang="en-US" sz="2800" u="none" cap="none" strike="noStrike">
                <a:solidFill>
                  <a:srgbClr val="000000"/>
                </a:solidFill>
                <a:latin typeface="Arial"/>
                <a:ea typeface="Arial"/>
                <a:cs typeface="Arial"/>
                <a:sym typeface="Arial"/>
              </a:rPr>
              <a:t>, …) hoạt động giống  như </a:t>
            </a:r>
            <a:r>
              <a:rPr b="0" i="0" lang="en-US" sz="2800" u="none" cap="none" strike="noStrike">
                <a:solidFill>
                  <a:srgbClr val="00B050"/>
                </a:solidFill>
                <a:latin typeface="Arial"/>
                <a:ea typeface="Arial"/>
                <a:cs typeface="Arial"/>
                <a:sym typeface="Arial"/>
              </a:rPr>
              <a:t>printf</a:t>
            </a:r>
            <a:r>
              <a:rPr b="0" i="0" lang="en-US" sz="2800" u="none" cap="none" strike="noStrike">
                <a:solidFill>
                  <a:srgbClr val="000000"/>
                </a:solidFill>
                <a:latin typeface="Arial"/>
                <a:ea typeface="Arial"/>
                <a:cs typeface="Arial"/>
                <a:sym typeface="Arial"/>
              </a:rPr>
              <a:t>(…) nhưng được áp dụng trên  1 kênh xuất dữ liệu bất kì (thường là  tương ứng với 1 tệp)</a:t>
            </a:r>
            <a:endParaRPr b="0" i="0" sz="2800" u="none" cap="none" strike="noStrike">
              <a:solidFill>
                <a:srgbClr val="000000"/>
              </a:solidFill>
              <a:latin typeface="Arial"/>
              <a:ea typeface="Arial"/>
              <a:cs typeface="Arial"/>
              <a:sym typeface="Arial"/>
            </a:endParaRPr>
          </a:p>
          <a:p>
            <a:pPr indent="-343535" lvl="0" marL="355600" marR="0" rtl="0" algn="l">
              <a:lnSpc>
                <a:spcPct val="130357"/>
              </a:lnSpc>
              <a:spcBef>
                <a:spcPts val="370"/>
              </a:spcBef>
              <a:spcAft>
                <a:spcPts val="0"/>
              </a:spcAft>
              <a:buClr>
                <a:srgbClr val="000000"/>
              </a:buClr>
              <a:buSzPts val="2800"/>
              <a:buFont typeface="Arial"/>
              <a:buChar char="•"/>
            </a:pPr>
            <a:r>
              <a:rPr b="0" i="0" lang="en-US" sz="2800" u="none" cap="none" strike="noStrike">
                <a:solidFill>
                  <a:srgbClr val="00B050"/>
                </a:solidFill>
                <a:latin typeface="Arial"/>
                <a:ea typeface="Arial"/>
                <a:cs typeface="Arial"/>
                <a:sym typeface="Arial"/>
              </a:rPr>
              <a:t>printf</a:t>
            </a:r>
            <a:r>
              <a:rPr b="0" i="0" lang="en-US" sz="2800" u="none" cap="none" strike="noStrike">
                <a:solidFill>
                  <a:srgbClr val="000000"/>
                </a:solidFill>
                <a:latin typeface="Arial"/>
                <a:ea typeface="Arial"/>
                <a:cs typeface="Arial"/>
                <a:sym typeface="Arial"/>
              </a:rPr>
              <a:t>(…) là một trường hợp cụ thể tương đương với </a:t>
            </a:r>
            <a:r>
              <a:rPr b="0" i="0" lang="en-US" sz="2800" u="none" cap="none" strike="noStrike">
                <a:solidFill>
                  <a:srgbClr val="0000FF"/>
                </a:solidFill>
                <a:latin typeface="Arial"/>
                <a:ea typeface="Arial"/>
                <a:cs typeface="Arial"/>
                <a:sym typeface="Arial"/>
              </a:rPr>
              <a:t>fprintf</a:t>
            </a:r>
            <a:r>
              <a:rPr b="0" i="0" lang="en-US" sz="2800" u="none" cap="none" strike="noStrike">
                <a:solidFill>
                  <a:srgbClr val="000000"/>
                </a:solidFill>
                <a:latin typeface="Arial"/>
                <a:ea typeface="Arial"/>
                <a:cs typeface="Arial"/>
                <a:sym typeface="Arial"/>
              </a:rPr>
              <a:t>(</a:t>
            </a:r>
            <a:r>
              <a:rPr b="0" i="0" lang="en-US" sz="2800" u="none" cap="none" strike="noStrike">
                <a:solidFill>
                  <a:srgbClr val="0000FF"/>
                </a:solidFill>
                <a:latin typeface="Arial"/>
                <a:ea typeface="Arial"/>
                <a:cs typeface="Arial"/>
                <a:sym typeface="Arial"/>
              </a:rPr>
              <a:t>stdout</a:t>
            </a:r>
            <a:r>
              <a:rPr b="0" i="0" lang="en-US" sz="2800" u="none" cap="none" strike="noStrike">
                <a:solidFill>
                  <a:srgbClr val="000000"/>
                </a:solidFill>
                <a:latin typeface="Arial"/>
                <a:ea typeface="Arial"/>
                <a:cs typeface="Arial"/>
                <a:sym typeface="Arial"/>
              </a:rPr>
              <a:t>, …)</a:t>
            </a:r>
            <a:endParaRPr/>
          </a:p>
          <a:p>
            <a:pPr indent="-165735" lvl="0" marL="355600" marR="0" rtl="0" algn="l">
              <a:lnSpc>
                <a:spcPct val="100000"/>
              </a:lnSpc>
              <a:spcBef>
                <a:spcPts val="375"/>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343535" lvl="0" marL="355600" marR="0" rtl="0" algn="l">
              <a:lnSpc>
                <a:spcPct val="100000"/>
              </a:lnSpc>
              <a:spcBef>
                <a:spcPts val="37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Tương tự ta có các cặp xuất dữ liệu:</a:t>
            </a:r>
            <a:endParaRPr b="0" i="0" sz="2800" u="none" cap="none" strike="noStrike">
              <a:solidFill>
                <a:srgbClr val="000000"/>
              </a:solidFill>
              <a:latin typeface="Arial"/>
              <a:ea typeface="Arial"/>
              <a:cs typeface="Arial"/>
              <a:sym typeface="Arial"/>
            </a:endParaRPr>
          </a:p>
          <a:p>
            <a:pPr indent="-287019" lvl="1" marL="756285" marR="0" rtl="0" algn="l">
              <a:lnSpc>
                <a:spcPct val="100000"/>
              </a:lnSpc>
              <a:spcBef>
                <a:spcPts val="325"/>
              </a:spcBef>
              <a:spcAft>
                <a:spcPts val="0"/>
              </a:spcAft>
              <a:buClr>
                <a:srgbClr val="000000"/>
              </a:buClr>
              <a:buSzPts val="2800"/>
              <a:buFont typeface="Arial"/>
              <a:buChar char="–"/>
            </a:pPr>
            <a:r>
              <a:rPr b="0" i="0" lang="en-US" sz="2800" u="none" cap="none" strike="noStrike">
                <a:solidFill>
                  <a:srgbClr val="0000FF"/>
                </a:solidFill>
                <a:latin typeface="Arial"/>
                <a:ea typeface="Arial"/>
                <a:cs typeface="Arial"/>
                <a:sym typeface="Arial"/>
              </a:rPr>
              <a:t>fputs</a:t>
            </a:r>
            <a:r>
              <a:rPr b="0" i="0" lang="en-US" sz="2800" u="none" cap="none" strike="noStrike">
                <a:solidFill>
                  <a:srgbClr val="000000"/>
                </a:solidFill>
                <a:latin typeface="Arial"/>
                <a:ea typeface="Arial"/>
                <a:cs typeface="Arial"/>
                <a:sym typeface="Arial"/>
              </a:rPr>
              <a:t>(char*, FILE*) và </a:t>
            </a:r>
            <a:r>
              <a:rPr b="0" i="0" lang="en-US" sz="2800" u="none" cap="none" strike="noStrike">
                <a:solidFill>
                  <a:srgbClr val="00B050"/>
                </a:solidFill>
                <a:latin typeface="Arial"/>
                <a:ea typeface="Arial"/>
                <a:cs typeface="Arial"/>
                <a:sym typeface="Arial"/>
              </a:rPr>
              <a:t>puts</a:t>
            </a:r>
            <a:r>
              <a:rPr b="0" i="0" lang="en-US" sz="2800" u="none" cap="none" strike="noStrike">
                <a:solidFill>
                  <a:srgbClr val="000000"/>
                </a:solidFill>
                <a:latin typeface="Arial"/>
                <a:ea typeface="Arial"/>
                <a:cs typeface="Arial"/>
                <a:sym typeface="Arial"/>
              </a:rPr>
              <a:t>(char*)</a:t>
            </a:r>
            <a:endParaRPr b="0" i="0" sz="2800" u="none" cap="none" strike="noStrike">
              <a:solidFill>
                <a:srgbClr val="000000"/>
              </a:solidFill>
              <a:latin typeface="Arial"/>
              <a:ea typeface="Arial"/>
              <a:cs typeface="Arial"/>
              <a:sym typeface="Arial"/>
            </a:endParaRPr>
          </a:p>
          <a:p>
            <a:pPr indent="-287019" lvl="1" marL="756285" marR="0" rtl="0" algn="l">
              <a:lnSpc>
                <a:spcPct val="100000"/>
              </a:lnSpc>
              <a:spcBef>
                <a:spcPts val="335"/>
              </a:spcBef>
              <a:spcAft>
                <a:spcPts val="0"/>
              </a:spcAft>
              <a:buClr>
                <a:srgbClr val="000000"/>
              </a:buClr>
              <a:buSzPts val="2800"/>
              <a:buFont typeface="Arial"/>
              <a:buChar char="–"/>
            </a:pPr>
            <a:r>
              <a:rPr b="0" i="0" lang="en-US" sz="2800" u="none" cap="none" strike="noStrike">
                <a:solidFill>
                  <a:srgbClr val="0000FF"/>
                </a:solidFill>
                <a:latin typeface="Arial"/>
                <a:ea typeface="Arial"/>
                <a:cs typeface="Arial"/>
                <a:sym typeface="Arial"/>
              </a:rPr>
              <a:t>fputc</a:t>
            </a:r>
            <a:r>
              <a:rPr b="0" i="0" lang="en-US" sz="2800" u="none" cap="none" strike="noStrike">
                <a:solidFill>
                  <a:srgbClr val="000000"/>
                </a:solidFill>
                <a:latin typeface="Arial"/>
                <a:ea typeface="Arial"/>
                <a:cs typeface="Arial"/>
                <a:sym typeface="Arial"/>
              </a:rPr>
              <a:t>(char, FILE*) và </a:t>
            </a:r>
            <a:r>
              <a:rPr b="0" i="0" lang="en-US" sz="2800" u="none" cap="none" strike="noStrike">
                <a:solidFill>
                  <a:srgbClr val="00B050"/>
                </a:solidFill>
                <a:latin typeface="Arial"/>
                <a:ea typeface="Arial"/>
                <a:cs typeface="Arial"/>
                <a:sym typeface="Arial"/>
              </a:rPr>
              <a:t>putchar</a:t>
            </a:r>
            <a:r>
              <a:rPr b="0" i="0" lang="en-US" sz="2800" u="none" cap="none" strike="noStrike">
                <a:solidFill>
                  <a:srgbClr val="000000"/>
                </a:solidFill>
                <a:latin typeface="Arial"/>
                <a:ea typeface="Arial"/>
                <a:cs typeface="Arial"/>
                <a:sym typeface="Arial"/>
              </a:rPr>
              <a:t>(char)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9" name="Google Shape;349;p41"/>
          <p:cNvSpPr txBox="1"/>
          <p:nvPr>
            <p:ph type="ctrTitle"/>
          </p:nvPr>
        </p:nvSpPr>
        <p:spPr>
          <a:xfrm>
            <a:off x="2743200" y="206131"/>
            <a:ext cx="5602734"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fscanf() và scanf()</a:t>
            </a:r>
            <a:endParaRPr/>
          </a:p>
        </p:txBody>
      </p:sp>
      <p:sp>
        <p:nvSpPr>
          <p:cNvPr id="350" name="Google Shape;350;p41"/>
          <p:cNvSpPr txBox="1"/>
          <p:nvPr/>
        </p:nvSpPr>
        <p:spPr>
          <a:xfrm>
            <a:off x="687068" y="1447800"/>
            <a:ext cx="8684263" cy="4628831"/>
          </a:xfrm>
          <a:prstGeom prst="rect">
            <a:avLst/>
          </a:prstGeom>
          <a:noFill/>
          <a:ln>
            <a:noFill/>
          </a:ln>
        </p:spPr>
        <p:txBody>
          <a:bodyPr anchorCtr="0" anchor="t" bIns="0" lIns="0" spcFirstLastPara="1" rIns="0" wrap="square" tIns="12050">
            <a:spAutoFit/>
          </a:bodyPr>
          <a:lstStyle/>
          <a:p>
            <a:pPr indent="-343535" lvl="0" marL="355600" marR="0" rtl="0" algn="l">
              <a:lnSpc>
                <a:spcPct val="113928"/>
              </a:lnSpc>
              <a:spcBef>
                <a:spcPts val="0"/>
              </a:spcBef>
              <a:spcAft>
                <a:spcPts val="0"/>
              </a:spcAft>
              <a:buClr>
                <a:srgbClr val="000000"/>
              </a:buClr>
              <a:buSzPts val="2800"/>
              <a:buFont typeface="Arial"/>
              <a:buChar char="•"/>
            </a:pPr>
            <a:r>
              <a:rPr b="0" i="0" lang="en-US" sz="2800" u="none" cap="none" strike="noStrike">
                <a:solidFill>
                  <a:srgbClr val="0000FF"/>
                </a:solidFill>
                <a:latin typeface="Arial"/>
                <a:ea typeface="Arial"/>
                <a:cs typeface="Arial"/>
                <a:sym typeface="Arial"/>
              </a:rPr>
              <a:t>fscanf</a:t>
            </a:r>
            <a:r>
              <a:rPr b="0" i="0" lang="en-US" sz="2800" u="none" cap="none" strike="noStrike">
                <a:solidFill>
                  <a:srgbClr val="000000"/>
                </a:solidFill>
                <a:latin typeface="Arial"/>
                <a:ea typeface="Arial"/>
                <a:cs typeface="Arial"/>
                <a:sym typeface="Arial"/>
              </a:rPr>
              <a:t>(&lt;</a:t>
            </a:r>
            <a:r>
              <a:rPr b="0" i="1" lang="en-US" sz="2800" u="none" cap="none" strike="noStrike">
                <a:solidFill>
                  <a:srgbClr val="000000"/>
                </a:solidFill>
                <a:latin typeface="Arial"/>
                <a:ea typeface="Arial"/>
                <a:cs typeface="Arial"/>
                <a:sym typeface="Arial"/>
              </a:rPr>
              <a:t>stream&gt;</a:t>
            </a:r>
            <a:r>
              <a:rPr b="0" i="0" lang="en-US" sz="2800" u="none" cap="none" strike="noStrike">
                <a:solidFill>
                  <a:srgbClr val="000000"/>
                </a:solidFill>
                <a:latin typeface="Arial"/>
                <a:ea typeface="Arial"/>
                <a:cs typeface="Arial"/>
                <a:sym typeface="Arial"/>
              </a:rPr>
              <a:t>, …) dùng để đọc dữ liệu hoạt</a:t>
            </a:r>
            <a:endParaRPr/>
          </a:p>
          <a:p>
            <a:pPr indent="0" lvl="0" marL="355600" marR="0" rtl="0" algn="l">
              <a:lnSpc>
                <a:spcPct val="113928"/>
              </a:lnSpc>
              <a:spcBef>
                <a:spcPts val="0"/>
              </a:spcBef>
              <a:spcAft>
                <a:spcPts val="0"/>
              </a:spcAft>
              <a:buNone/>
            </a:pPr>
            <a:r>
              <a:rPr b="0" i="0" lang="en-US" sz="2800" u="none" cap="none" strike="noStrike">
                <a:solidFill>
                  <a:srgbClr val="000000"/>
                </a:solidFill>
                <a:latin typeface="Arial"/>
                <a:ea typeface="Arial"/>
                <a:cs typeface="Arial"/>
                <a:sym typeface="Arial"/>
              </a:rPr>
              <a:t>động trên một kênh nhập bất kì</a:t>
            </a:r>
            <a:endParaRPr/>
          </a:p>
          <a:p>
            <a:pPr indent="-343535" lvl="0" marL="355600" marR="433069" rtl="0" algn="l">
              <a:lnSpc>
                <a:spcPct val="107857"/>
              </a:lnSpc>
              <a:spcBef>
                <a:spcPts val="73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Hoạt động giống như </a:t>
            </a:r>
            <a:r>
              <a:rPr b="0" i="0" lang="en-US" sz="2800" u="none" cap="none" strike="noStrike">
                <a:solidFill>
                  <a:srgbClr val="00B050"/>
                </a:solidFill>
                <a:latin typeface="Arial"/>
                <a:ea typeface="Arial"/>
                <a:cs typeface="Arial"/>
                <a:sym typeface="Arial"/>
              </a:rPr>
              <a:t>scanf</a:t>
            </a:r>
            <a:r>
              <a:rPr b="0" i="0" lang="en-US" sz="2800" u="none" cap="none" strike="noStrike">
                <a:solidFill>
                  <a:srgbClr val="000000"/>
                </a:solidFill>
                <a:latin typeface="Arial"/>
                <a:ea typeface="Arial"/>
                <a:cs typeface="Arial"/>
                <a:sym typeface="Arial"/>
              </a:rPr>
              <a:t>() dùng để đọc dữ liệu trên kênh stdin</a:t>
            </a:r>
            <a:endParaRPr/>
          </a:p>
          <a:p>
            <a:pPr indent="-342900" lvl="0" marL="355600" marR="5080" rtl="0" algn="l">
              <a:lnSpc>
                <a:spcPct val="107857"/>
              </a:lnSpc>
              <a:spcBef>
                <a:spcPts val="68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Kết quả của </a:t>
            </a:r>
            <a:r>
              <a:rPr b="0" i="0" lang="en-US" sz="2800" u="none" cap="none" strike="noStrike">
                <a:solidFill>
                  <a:srgbClr val="0000FF"/>
                </a:solidFill>
                <a:latin typeface="Arial"/>
                <a:ea typeface="Arial"/>
                <a:cs typeface="Arial"/>
                <a:sym typeface="Arial"/>
              </a:rPr>
              <a:t>fscanf</a:t>
            </a:r>
            <a:r>
              <a:rPr b="0" i="0" lang="en-US" sz="2800" u="none" cap="none" strike="noStrike">
                <a:solidFill>
                  <a:srgbClr val="000000"/>
                </a:solidFill>
                <a:latin typeface="Arial"/>
                <a:ea typeface="Arial"/>
                <a:cs typeface="Arial"/>
                <a:sym typeface="Arial"/>
              </a:rPr>
              <a:t>() và </a:t>
            </a:r>
            <a:r>
              <a:rPr b="0" i="0" lang="en-US" sz="2800" u="none" cap="none" strike="noStrike">
                <a:solidFill>
                  <a:srgbClr val="00B050"/>
                </a:solidFill>
                <a:latin typeface="Arial"/>
                <a:ea typeface="Arial"/>
                <a:cs typeface="Arial"/>
                <a:sym typeface="Arial"/>
              </a:rPr>
              <a:t>scanf</a:t>
            </a:r>
            <a:r>
              <a:rPr b="0" i="0" lang="en-US" sz="2800" u="none" cap="none" strike="noStrike">
                <a:solidFill>
                  <a:srgbClr val="000000"/>
                </a:solidFill>
                <a:latin typeface="Arial"/>
                <a:ea typeface="Arial"/>
                <a:cs typeface="Arial"/>
                <a:sym typeface="Arial"/>
              </a:rPr>
              <a:t>() là số phần tử dữ liệu đọc được</a:t>
            </a:r>
            <a:endParaRPr b="0" i="0" sz="2800" u="none" cap="none" strike="noStrike">
              <a:solidFill>
                <a:srgbClr val="000000"/>
              </a:solidFill>
              <a:latin typeface="Arial"/>
              <a:ea typeface="Arial"/>
              <a:cs typeface="Arial"/>
              <a:sym typeface="Arial"/>
            </a:endParaRPr>
          </a:p>
          <a:p>
            <a:pPr indent="-165735" lvl="0" marL="355600" marR="0" rtl="0" algn="l">
              <a:lnSpc>
                <a:spcPct val="100000"/>
              </a:lnSpc>
              <a:spcBef>
                <a:spcPts val="31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343535" lvl="0" marL="355600" marR="0" rtl="0" algn="l">
              <a:lnSpc>
                <a:spcPct val="100000"/>
              </a:lnSpc>
              <a:spcBef>
                <a:spcPts val="31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Tương tự ta có các cặp nhập dữ liệu:</a:t>
            </a:r>
            <a:endParaRPr/>
          </a:p>
          <a:p>
            <a:pPr indent="-287019" lvl="1" marL="756285" marR="1896110" rtl="0" algn="l">
              <a:lnSpc>
                <a:spcPct val="107916"/>
              </a:lnSpc>
              <a:spcBef>
                <a:spcPts val="595"/>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char* fgets(char*, int </a:t>
            </a:r>
            <a:r>
              <a:rPr b="0" i="1" lang="en-US" sz="2400" u="none" cap="none" strike="noStrike">
                <a:solidFill>
                  <a:srgbClr val="000000"/>
                </a:solidFill>
                <a:latin typeface="Arial"/>
                <a:ea typeface="Arial"/>
                <a:cs typeface="Arial"/>
                <a:sym typeface="Arial"/>
              </a:rPr>
              <a:t>maxlen</a:t>
            </a:r>
            <a:r>
              <a:rPr b="0" i="0" lang="en-US" sz="2400" u="none" cap="none" strike="noStrike">
                <a:solidFill>
                  <a:srgbClr val="000000"/>
                </a:solidFill>
                <a:latin typeface="Arial"/>
                <a:ea typeface="Arial"/>
                <a:cs typeface="Arial"/>
                <a:sym typeface="Arial"/>
              </a:rPr>
              <a:t>, FILE*) và  char*gets(char*)</a:t>
            </a:r>
            <a:endParaRPr b="0" i="0" sz="2400" u="none" cap="none" strike="noStrike">
              <a:solidFill>
                <a:srgbClr val="000000"/>
              </a:solidFill>
              <a:latin typeface="Arial"/>
              <a:ea typeface="Arial"/>
              <a:cs typeface="Arial"/>
              <a:sym typeface="Arial"/>
            </a:endParaRPr>
          </a:p>
          <a:p>
            <a:pPr indent="-287654" lvl="1" marL="756285" marR="0" rtl="0" algn="l">
              <a:lnSpc>
                <a:spcPct val="100000"/>
              </a:lnSpc>
              <a:spcBef>
                <a:spcPts val="24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int fgetc(FILE*) và int getchar(void)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42"/>
          <p:cNvSpPr txBox="1"/>
          <p:nvPr>
            <p:ph type="ctrTitle"/>
          </p:nvPr>
        </p:nvSpPr>
        <p:spPr>
          <a:xfrm>
            <a:off x="3276600" y="237423"/>
            <a:ext cx="374955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Nhập dữ liệu</a:t>
            </a:r>
            <a:endParaRPr/>
          </a:p>
        </p:txBody>
      </p:sp>
      <p:sp>
        <p:nvSpPr>
          <p:cNvPr id="357" name="Google Shape;357;p42"/>
          <p:cNvSpPr txBox="1"/>
          <p:nvPr/>
        </p:nvSpPr>
        <p:spPr>
          <a:xfrm>
            <a:off x="609600" y="2081275"/>
            <a:ext cx="8686800" cy="4017895"/>
          </a:xfrm>
          <a:prstGeom prst="rect">
            <a:avLst/>
          </a:prstGeom>
          <a:noFill/>
          <a:ln>
            <a:noFill/>
          </a:ln>
        </p:spPr>
        <p:txBody>
          <a:bodyPr anchorCtr="0" anchor="t" bIns="0" lIns="0" spcFirstLastPara="1" rIns="0" wrap="square" tIns="11425">
            <a:spAutoFit/>
          </a:bodyPr>
          <a:lstStyle/>
          <a:p>
            <a:pPr indent="-342900" lvl="0" marL="355600" marR="5080" rtl="0" algn="l">
              <a:lnSpc>
                <a:spcPct val="1002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Quá trình </a:t>
            </a:r>
            <a:r>
              <a:rPr b="0" i="0" lang="en-US" sz="2800" u="none" cap="none" strike="noStrike">
                <a:solidFill>
                  <a:srgbClr val="7030A0"/>
                </a:solidFill>
                <a:latin typeface="Arial"/>
                <a:ea typeface="Arial"/>
                <a:cs typeface="Arial"/>
                <a:sym typeface="Arial"/>
              </a:rPr>
              <a:t>nhập liệu </a:t>
            </a:r>
            <a:r>
              <a:rPr b="0" i="0" lang="en-US" sz="2800" u="none" cap="none" strike="noStrike">
                <a:solidFill>
                  <a:srgbClr val="000000"/>
                </a:solidFill>
                <a:latin typeface="Arial"/>
                <a:ea typeface="Arial"/>
                <a:cs typeface="Arial"/>
                <a:sym typeface="Arial"/>
              </a:rPr>
              <a:t>tương ứng với việc </a:t>
            </a:r>
            <a:r>
              <a:rPr b="0" i="0" lang="en-US" sz="2800" u="none" cap="none" strike="noStrike">
                <a:solidFill>
                  <a:srgbClr val="7030A0"/>
                </a:solidFill>
                <a:latin typeface="Arial"/>
                <a:ea typeface="Arial"/>
                <a:cs typeface="Arial"/>
                <a:sym typeface="Arial"/>
              </a:rPr>
              <a:t>quét dữ  liệu </a:t>
            </a:r>
            <a:r>
              <a:rPr b="0" i="0" lang="en-US" sz="2800" u="none" cap="none" strike="noStrike">
                <a:solidFill>
                  <a:srgbClr val="000000"/>
                </a:solidFill>
                <a:latin typeface="Arial"/>
                <a:ea typeface="Arial"/>
                <a:cs typeface="Arial"/>
                <a:sym typeface="Arial"/>
              </a:rPr>
              <a:t>trên </a:t>
            </a:r>
            <a:r>
              <a:rPr b="0" i="0" lang="en-US" sz="2800" u="none" cap="none" strike="noStrike">
                <a:solidFill>
                  <a:srgbClr val="0000FF"/>
                </a:solidFill>
                <a:latin typeface="Arial"/>
                <a:ea typeface="Arial"/>
                <a:cs typeface="Arial"/>
                <a:sym typeface="Arial"/>
              </a:rPr>
              <a:t>vùng đệm </a:t>
            </a:r>
            <a:r>
              <a:rPr b="0" i="0" lang="en-US" sz="2800" u="none" cap="none" strike="noStrike">
                <a:solidFill>
                  <a:srgbClr val="000000"/>
                </a:solidFill>
                <a:latin typeface="Arial"/>
                <a:ea typeface="Arial"/>
                <a:cs typeface="Arial"/>
                <a:sym typeface="Arial"/>
              </a:rPr>
              <a:t>theo 1 </a:t>
            </a:r>
            <a:r>
              <a:rPr b="0" i="0" lang="en-US" sz="2800" u="none" cap="none" strike="noStrike">
                <a:solidFill>
                  <a:srgbClr val="00B050"/>
                </a:solidFill>
                <a:latin typeface="Arial"/>
                <a:ea typeface="Arial"/>
                <a:cs typeface="Arial"/>
                <a:sym typeface="Arial"/>
              </a:rPr>
              <a:t>đặc tả dữ liệu </a:t>
            </a:r>
            <a:r>
              <a:rPr b="0" i="0" lang="en-US" sz="2800" u="none" cap="none" strike="noStrike">
                <a:solidFill>
                  <a:srgbClr val="000000"/>
                </a:solidFill>
                <a:latin typeface="Arial"/>
                <a:ea typeface="Arial"/>
                <a:cs typeface="Arial"/>
                <a:sym typeface="Arial"/>
              </a:rPr>
              <a:t>được  chỉ ra</a:t>
            </a:r>
            <a:endParaRPr/>
          </a:p>
          <a:p>
            <a:pPr indent="-342900" lvl="0" marL="354965" marR="240029" rtl="0" algn="l">
              <a:lnSpc>
                <a:spcPct val="100200"/>
              </a:lnSpc>
              <a:spcBef>
                <a:spcPts val="66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Sau mỗi lần quét thành công </a:t>
            </a:r>
            <a:r>
              <a:rPr b="0" i="0" lang="en-US" sz="2800" u="none" cap="none" strike="noStrike">
                <a:solidFill>
                  <a:srgbClr val="0000FF"/>
                </a:solidFill>
                <a:latin typeface="Arial"/>
                <a:ea typeface="Arial"/>
                <a:cs typeface="Arial"/>
                <a:sym typeface="Arial"/>
              </a:rPr>
              <a:t>con trỏ vùng đệm  </a:t>
            </a:r>
            <a:r>
              <a:rPr b="0" i="0" lang="en-US" sz="2800" u="none" cap="none" strike="noStrike">
                <a:solidFill>
                  <a:srgbClr val="7030A0"/>
                </a:solidFill>
                <a:latin typeface="Arial"/>
                <a:ea typeface="Arial"/>
                <a:cs typeface="Arial"/>
                <a:sym typeface="Arial"/>
              </a:rPr>
              <a:t>di chuyển</a:t>
            </a:r>
            <a:r>
              <a:rPr b="0" i="0" lang="en-US" sz="2800" u="none" cap="none" strike="noStrike">
                <a:solidFill>
                  <a:srgbClr val="000000"/>
                </a:solidFill>
                <a:latin typeface="Arial"/>
                <a:ea typeface="Arial"/>
                <a:cs typeface="Arial"/>
                <a:sym typeface="Arial"/>
              </a:rPr>
              <a:t> để có thể quét dữ liệu kế tiếp cho  những lần đọc sau</a:t>
            </a:r>
            <a:endParaRPr/>
          </a:p>
          <a:p>
            <a:pPr indent="-342900" lvl="0" marL="355600" marR="316865" rtl="0" algn="l">
              <a:lnSpc>
                <a:spcPct val="100000"/>
              </a:lnSpc>
              <a:spcBef>
                <a:spcPts val="6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Khi dữ liệu trong vùng đệm không còn, con trỏ  vùng đệm trỏ đến vị trí </a:t>
            </a:r>
            <a:r>
              <a:rPr b="0" i="0" lang="en-US" sz="2800" u="none" cap="none" strike="noStrike">
                <a:solidFill>
                  <a:srgbClr val="0000FF"/>
                </a:solidFill>
                <a:latin typeface="Arial"/>
                <a:ea typeface="Arial"/>
                <a:cs typeface="Arial"/>
                <a:sym typeface="Arial"/>
              </a:rPr>
              <a:t>EOF</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287019" lvl="0" marL="756285" marR="214629" rtl="0" algn="l">
              <a:lnSpc>
                <a:spcPct val="102500"/>
              </a:lnSpc>
              <a:spcBef>
                <a:spcPts val="685"/>
              </a:spcBef>
              <a:spcAft>
                <a:spcPts val="0"/>
              </a:spcAft>
              <a:buNone/>
            </a:pPr>
            <a:r>
              <a:rPr b="0" i="0" lang="en-US" sz="2400" u="none" cap="none" strike="noStrike">
                <a:solidFill>
                  <a:srgbClr val="000000"/>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Để kiểm tra con trỏ có ở vị trí kết thúc hay không sử  dụng hàm: </a:t>
            </a:r>
            <a:r>
              <a:rPr b="0" i="0" lang="en-US" sz="2800" u="none" cap="none" strike="noStrike">
                <a:solidFill>
                  <a:srgbClr val="C55A11"/>
                </a:solidFill>
                <a:latin typeface="Arial"/>
                <a:ea typeface="Arial"/>
                <a:cs typeface="Arial"/>
                <a:sym typeface="Arial"/>
              </a:rPr>
              <a:t>int</a:t>
            </a:r>
            <a:r>
              <a:rPr b="0" i="0" lang="en-US" sz="2800" u="none" cap="none" strike="noStrike">
                <a:solidFill>
                  <a:srgbClr val="000000"/>
                </a:solidFill>
                <a:latin typeface="Arial"/>
                <a:ea typeface="Arial"/>
                <a:cs typeface="Arial"/>
                <a:sym typeface="Arial"/>
              </a:rPr>
              <a:t> </a:t>
            </a:r>
            <a:r>
              <a:rPr b="0" i="0" lang="en-US" sz="2800" u="none" cap="none" strike="noStrike">
                <a:solidFill>
                  <a:srgbClr val="0000FF"/>
                </a:solidFill>
                <a:latin typeface="Arial"/>
                <a:ea typeface="Arial"/>
                <a:cs typeface="Arial"/>
                <a:sym typeface="Arial"/>
              </a:rPr>
              <a:t>feof</a:t>
            </a:r>
            <a:r>
              <a:rPr b="0" i="0" lang="en-US" sz="2800" u="none" cap="none" strike="noStrike">
                <a:solidFill>
                  <a:srgbClr val="000000"/>
                </a:solidFill>
                <a:latin typeface="Arial"/>
                <a:ea typeface="Arial"/>
                <a:cs typeface="Arial"/>
                <a:sym typeface="Arial"/>
              </a:rPr>
              <a:t>(FILE*)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3" name="Google Shape;363;p43"/>
          <p:cNvSpPr txBox="1"/>
          <p:nvPr>
            <p:ph type="ctrTitle"/>
          </p:nvPr>
        </p:nvSpPr>
        <p:spPr>
          <a:xfrm>
            <a:off x="2683760" y="168780"/>
            <a:ext cx="5499102"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Khuôn dạng nhập</a:t>
            </a:r>
            <a:endParaRPr/>
          </a:p>
        </p:txBody>
      </p:sp>
      <p:sp>
        <p:nvSpPr>
          <p:cNvPr id="364" name="Google Shape;364;p43"/>
          <p:cNvSpPr txBox="1"/>
          <p:nvPr/>
        </p:nvSpPr>
        <p:spPr>
          <a:xfrm>
            <a:off x="624393" y="1362853"/>
            <a:ext cx="8004809" cy="2898140"/>
          </a:xfrm>
          <a:prstGeom prst="rect">
            <a:avLst/>
          </a:prstGeom>
          <a:noFill/>
          <a:ln>
            <a:noFill/>
          </a:ln>
        </p:spPr>
        <p:txBody>
          <a:bodyPr anchorCtr="0" anchor="t" bIns="0" lIns="0" spcFirstLastPara="1" rIns="0" wrap="square" tIns="50800">
            <a:spAutoFit/>
          </a:bodyPr>
          <a:lstStyle/>
          <a:p>
            <a:pPr indent="-343535" lvl="0" marL="355600" marR="241934" rtl="0" algn="l">
              <a:lnSpc>
                <a:spcPct val="109166"/>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Nhập số theo các khuôn dạng như </a:t>
            </a:r>
            <a:r>
              <a:rPr b="0" i="0" lang="en-US" sz="2400" u="none" cap="none" strike="noStrike">
                <a:solidFill>
                  <a:srgbClr val="0065FF"/>
                </a:solidFill>
                <a:latin typeface="Arial"/>
                <a:ea typeface="Arial"/>
                <a:cs typeface="Arial"/>
                <a:sym typeface="Arial"/>
              </a:rPr>
              <a:t>%d</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65FF"/>
                </a:solidFill>
                <a:latin typeface="Arial"/>
                <a:ea typeface="Arial"/>
                <a:cs typeface="Arial"/>
                <a:sym typeface="Arial"/>
              </a:rPr>
              <a:t>%l</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65FF"/>
                </a:solidFill>
                <a:latin typeface="Arial"/>
                <a:ea typeface="Arial"/>
                <a:cs typeface="Arial"/>
                <a:sym typeface="Arial"/>
              </a:rPr>
              <a:t>%x</a:t>
            </a:r>
            <a:r>
              <a:rPr b="0" i="0" lang="en-US" sz="2400" u="none" cap="none" strike="noStrike">
                <a:solidFill>
                  <a:srgbClr val="000000"/>
                </a:solidFill>
                <a:latin typeface="Arial"/>
                <a:ea typeface="Arial"/>
                <a:cs typeface="Arial"/>
                <a:sym typeface="Arial"/>
              </a:rPr>
              <a:t>,…, sẽ  được bỏ qua các kí tự trắng và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Arial"/>
                <a:ea typeface="Arial"/>
                <a:cs typeface="Arial"/>
                <a:sym typeface="Arial"/>
              </a:rPr>
              <a:t>nếu gặp tại vị trí quét</a:t>
            </a:r>
            <a:endParaRPr b="0" i="0" sz="2400" u="none" cap="none" strike="noStrike">
              <a:solidFill>
                <a:srgbClr val="000000"/>
              </a:solidFill>
              <a:latin typeface="Arial"/>
              <a:ea typeface="Arial"/>
              <a:cs typeface="Arial"/>
              <a:sym typeface="Arial"/>
            </a:endParaRPr>
          </a:p>
          <a:p>
            <a:pPr indent="-342900" lvl="0" marL="354965" marR="454659" rtl="0" algn="l">
              <a:lnSpc>
                <a:spcPct val="89800"/>
              </a:lnSpc>
              <a:spcBef>
                <a:spcPts val="500"/>
              </a:spcBef>
              <a:spcAft>
                <a:spcPts val="0"/>
              </a:spcAft>
              <a:buClr>
                <a:srgbClr val="000000"/>
              </a:buClr>
              <a:buSzPts val="2400"/>
              <a:buFont typeface="Arial"/>
              <a:buChar char="•"/>
            </a:pPr>
            <a:r>
              <a:rPr b="0" i="0" lang="en-US" sz="2400" u="none" cap="none" strike="noStrike">
                <a:solidFill>
                  <a:srgbClr val="0065FF"/>
                </a:solidFill>
                <a:latin typeface="Arial"/>
                <a:ea typeface="Arial"/>
                <a:cs typeface="Arial"/>
                <a:sym typeface="Arial"/>
              </a:rPr>
              <a:t>%s </a:t>
            </a:r>
            <a:r>
              <a:rPr b="0" i="0" lang="en-US" sz="2400" u="none" cap="none" strike="noStrike">
                <a:solidFill>
                  <a:srgbClr val="000000"/>
                </a:solidFill>
                <a:latin typeface="Arial"/>
                <a:ea typeface="Arial"/>
                <a:cs typeface="Arial"/>
                <a:sym typeface="Arial"/>
              </a:rPr>
              <a:t>cho phép quét 1 xâu kí tự không bao gồm kí tự  trắng và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Arial"/>
                <a:ea typeface="Arial"/>
                <a:cs typeface="Arial"/>
                <a:sym typeface="Arial"/>
              </a:rPr>
              <a:t>. Nó cũng bỏ qua kí tự trắng và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Arial"/>
                <a:ea typeface="Arial"/>
                <a:cs typeface="Arial"/>
                <a:sym typeface="Arial"/>
              </a:rPr>
              <a:t>nếu gặp  phải ở đầu xâu khi quét</a:t>
            </a:r>
            <a:endParaRPr/>
          </a:p>
          <a:p>
            <a:pPr indent="-342900" lvl="0" marL="355600" marR="5080" rtl="0" algn="l">
              <a:lnSpc>
                <a:spcPct val="109166"/>
              </a:lnSpc>
              <a:spcBef>
                <a:spcPts val="590"/>
              </a:spcBef>
              <a:spcAft>
                <a:spcPts val="0"/>
              </a:spcAft>
              <a:buClr>
                <a:srgbClr val="000000"/>
              </a:buClr>
              <a:buSzPts val="2400"/>
              <a:buFont typeface="Arial"/>
              <a:buChar char="•"/>
            </a:pPr>
            <a:r>
              <a:rPr b="0" i="0" lang="en-US" sz="2400" u="none" cap="none" strike="noStrike">
                <a:solidFill>
                  <a:srgbClr val="0065FF"/>
                </a:solidFill>
                <a:latin typeface="Arial"/>
                <a:ea typeface="Arial"/>
                <a:cs typeface="Arial"/>
                <a:sym typeface="Arial"/>
              </a:rPr>
              <a:t>%c </a:t>
            </a:r>
            <a:r>
              <a:rPr b="0" i="0" lang="en-US" sz="2400" u="none" cap="none" strike="noStrike">
                <a:solidFill>
                  <a:srgbClr val="000000"/>
                </a:solidFill>
                <a:latin typeface="Arial"/>
                <a:ea typeface="Arial"/>
                <a:cs typeface="Arial"/>
                <a:sym typeface="Arial"/>
              </a:rPr>
              <a:t>cho phép nhập một kí tự bất kì tại vị trí con trỏ (kể cả  kí tự trắng và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Arial"/>
                <a:ea typeface="Arial"/>
                <a:cs typeface="Arial"/>
                <a:sym typeface="Arial"/>
              </a:rPr>
              <a:t>)</a:t>
            </a:r>
            <a:endParaRPr/>
          </a:p>
          <a:p>
            <a:pPr indent="-343535" lvl="0" marL="355600" marR="0" rtl="0" algn="l">
              <a:lnSpc>
                <a:spcPct val="100000"/>
              </a:lnSpc>
              <a:spcBef>
                <a:spcPts val="11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Ví dụ nếu </a:t>
            </a:r>
            <a:r>
              <a:rPr b="1" i="0" lang="en-US" sz="2400" u="none" cap="none" strike="noStrike">
                <a:solidFill>
                  <a:srgbClr val="000000"/>
                </a:solidFill>
                <a:latin typeface="Courier New"/>
                <a:ea typeface="Courier New"/>
                <a:cs typeface="Courier New"/>
                <a:sym typeface="Courier New"/>
              </a:rPr>
              <a:t>“12 ab</a:t>
            </a:r>
            <a:r>
              <a:rPr b="0" i="0" lang="en-US" sz="2400" u="none" cap="none" strike="noStrike">
                <a:solidFill>
                  <a:srgbClr val="000000"/>
                </a:solidFill>
                <a:latin typeface="Noto Sans Symbols"/>
                <a:ea typeface="Noto Sans Symbols"/>
                <a:cs typeface="Noto Sans Symbols"/>
                <a:sym typeface="Noto Sans Symbols"/>
              </a:rPr>
              <a:t> ↵</a:t>
            </a:r>
            <a:r>
              <a:rPr b="1"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Arial"/>
                <a:ea typeface="Arial"/>
                <a:cs typeface="Arial"/>
                <a:sym typeface="Arial"/>
              </a:rPr>
              <a:t>là dữ liệu trên kênh nhập</a:t>
            </a:r>
            <a:endParaRPr b="0" i="0" sz="2400" u="none" cap="none" strike="noStrike">
              <a:solidFill>
                <a:srgbClr val="000000"/>
              </a:solidFill>
              <a:latin typeface="Arial"/>
              <a:ea typeface="Arial"/>
              <a:cs typeface="Arial"/>
              <a:sym typeface="Arial"/>
            </a:endParaRPr>
          </a:p>
        </p:txBody>
      </p:sp>
      <p:sp>
        <p:nvSpPr>
          <p:cNvPr id="365" name="Google Shape;365;p43"/>
          <p:cNvSpPr txBox="1"/>
          <p:nvPr/>
        </p:nvSpPr>
        <p:spPr>
          <a:xfrm>
            <a:off x="1118588" y="4389680"/>
            <a:ext cx="14103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rgbClr val="000000"/>
                </a:solidFill>
                <a:latin typeface="Courier New"/>
                <a:ea typeface="Courier New"/>
                <a:cs typeface="Courier New"/>
                <a:sym typeface="Courier New"/>
              </a:rPr>
              <a:t>– </a:t>
            </a:r>
            <a:r>
              <a:rPr b="1" i="0" lang="en-US" sz="2400" u="none" cap="none" strike="noStrike">
                <a:solidFill>
                  <a:srgbClr val="000000"/>
                </a:solidFill>
                <a:latin typeface="Courier New"/>
                <a:ea typeface="Courier New"/>
                <a:cs typeface="Courier New"/>
                <a:sym typeface="Courier New"/>
              </a:rPr>
              <a:t>"%d%s"</a:t>
            </a:r>
            <a:endParaRPr b="0" i="0" sz="2400" u="none" cap="none" strike="noStrike">
              <a:solidFill>
                <a:srgbClr val="000000"/>
              </a:solidFill>
              <a:latin typeface="Courier New"/>
              <a:ea typeface="Courier New"/>
              <a:cs typeface="Courier New"/>
              <a:sym typeface="Courier New"/>
            </a:endParaRPr>
          </a:p>
        </p:txBody>
      </p:sp>
      <p:sp>
        <p:nvSpPr>
          <p:cNvPr id="366" name="Google Shape;366;p43"/>
          <p:cNvSpPr txBox="1"/>
          <p:nvPr/>
        </p:nvSpPr>
        <p:spPr>
          <a:xfrm>
            <a:off x="2683764" y="4439971"/>
            <a:ext cx="322262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quét được số 12 và xâu “ab”</a:t>
            </a:r>
            <a:endParaRPr b="0" i="0" sz="2000" u="none" cap="none" strike="noStrike">
              <a:solidFill>
                <a:srgbClr val="000000"/>
              </a:solidFill>
              <a:latin typeface="Arial"/>
              <a:ea typeface="Arial"/>
              <a:cs typeface="Arial"/>
              <a:sym typeface="Arial"/>
            </a:endParaRPr>
          </a:p>
        </p:txBody>
      </p:sp>
      <p:sp>
        <p:nvSpPr>
          <p:cNvPr id="367" name="Google Shape;367;p43"/>
          <p:cNvSpPr txBox="1"/>
          <p:nvPr/>
        </p:nvSpPr>
        <p:spPr>
          <a:xfrm>
            <a:off x="1118617" y="4753915"/>
            <a:ext cx="6334760" cy="1231265"/>
          </a:xfrm>
          <a:prstGeom prst="rect">
            <a:avLst/>
          </a:prstGeom>
          <a:noFill/>
          <a:ln>
            <a:noFill/>
          </a:ln>
        </p:spPr>
        <p:txBody>
          <a:bodyPr anchorCtr="0" anchor="t" bIns="0" lIns="0" spcFirstLastPara="1" rIns="0" wrap="square" tIns="48875">
            <a:spAutoFit/>
          </a:bodyPr>
          <a:lstStyle/>
          <a:p>
            <a:pPr indent="-287019" lvl="0" marL="299085" marR="0" rtl="0" algn="l">
              <a:lnSpc>
                <a:spcPct val="100000"/>
              </a:lnSpc>
              <a:spcBef>
                <a:spcPts val="0"/>
              </a:spcBef>
              <a:spcAft>
                <a:spcPts val="0"/>
              </a:spcAft>
              <a:buClr>
                <a:srgbClr val="000000"/>
              </a:buClr>
              <a:buSzPts val="2400"/>
              <a:buFont typeface="Courier New"/>
              <a:buChar char="–"/>
            </a:pPr>
            <a:r>
              <a:rPr b="1" i="0" lang="en-US" sz="2400" u="none" cap="none" strike="noStrike">
                <a:solidFill>
                  <a:srgbClr val="000000"/>
                </a:solidFill>
                <a:latin typeface="Courier New"/>
                <a:ea typeface="Courier New"/>
                <a:cs typeface="Courier New"/>
                <a:sym typeface="Courier New"/>
              </a:rPr>
              <a:t>"%d%c%s" </a:t>
            </a:r>
            <a:r>
              <a:rPr b="0" i="0" lang="en-US" sz="2000" u="none" cap="none" strike="noStrike">
                <a:solidFill>
                  <a:srgbClr val="000000"/>
                </a:solidFill>
                <a:latin typeface="Arial"/>
                <a:ea typeface="Arial"/>
                <a:cs typeface="Arial"/>
                <a:sym typeface="Arial"/>
              </a:rPr>
              <a:t>quét được số 12, kí tự trắng và xâu “ab”</a:t>
            </a:r>
            <a:endParaRPr b="0" i="0" sz="2000" u="none" cap="none" strike="noStrike">
              <a:solidFill>
                <a:srgbClr val="000000"/>
              </a:solidFill>
              <a:latin typeface="Arial"/>
              <a:ea typeface="Arial"/>
              <a:cs typeface="Arial"/>
              <a:sym typeface="Arial"/>
            </a:endParaRPr>
          </a:p>
          <a:p>
            <a:pPr indent="-287019" lvl="0" marL="299085" marR="0" rtl="0" algn="l">
              <a:lnSpc>
                <a:spcPct val="100000"/>
              </a:lnSpc>
              <a:spcBef>
                <a:spcPts val="290"/>
              </a:spcBef>
              <a:spcAft>
                <a:spcPts val="0"/>
              </a:spcAft>
              <a:buClr>
                <a:srgbClr val="000000"/>
              </a:buClr>
              <a:buSzPts val="2400"/>
              <a:buFont typeface="Courier New"/>
              <a:buChar char="–"/>
            </a:pPr>
            <a:r>
              <a:rPr b="1" i="0" lang="en-US" sz="2400" u="none" cap="none" strike="noStrike">
                <a:solidFill>
                  <a:srgbClr val="000000"/>
                </a:solidFill>
                <a:latin typeface="Courier New"/>
                <a:ea typeface="Courier New"/>
                <a:cs typeface="Courier New"/>
                <a:sym typeface="Courier New"/>
              </a:rPr>
              <a:t>"%d %c%s" </a:t>
            </a:r>
            <a:r>
              <a:rPr b="0" i="0" lang="en-US" sz="2000" u="none" cap="none" strike="noStrike">
                <a:solidFill>
                  <a:srgbClr val="000000"/>
                </a:solidFill>
                <a:latin typeface="Arial"/>
                <a:ea typeface="Arial"/>
                <a:cs typeface="Arial"/>
                <a:sym typeface="Arial"/>
              </a:rPr>
              <a:t>quét được số 12, kí tự ‘a’ và xâu “b”</a:t>
            </a:r>
            <a:endParaRPr b="0" i="0" sz="2000" u="none" cap="none" strike="noStrike">
              <a:solidFill>
                <a:srgbClr val="000000"/>
              </a:solidFill>
              <a:latin typeface="Arial"/>
              <a:ea typeface="Arial"/>
              <a:cs typeface="Arial"/>
              <a:sym typeface="Arial"/>
            </a:endParaRPr>
          </a:p>
          <a:p>
            <a:pPr indent="-287019" lvl="0" marL="299085" marR="0" rtl="0" algn="l">
              <a:lnSpc>
                <a:spcPct val="100000"/>
              </a:lnSpc>
              <a:spcBef>
                <a:spcPts val="275"/>
              </a:spcBef>
              <a:spcAft>
                <a:spcPts val="0"/>
              </a:spcAft>
              <a:buClr>
                <a:srgbClr val="000000"/>
              </a:buClr>
              <a:buSzPts val="2400"/>
              <a:buFont typeface="Courier New"/>
              <a:buChar char="–"/>
            </a:pPr>
            <a:r>
              <a:rPr b="1" i="0" lang="en-US" sz="2400" u="none" cap="none" strike="noStrike">
                <a:solidFill>
                  <a:srgbClr val="000000"/>
                </a:solidFill>
                <a:latin typeface="Courier New"/>
                <a:ea typeface="Courier New"/>
                <a:cs typeface="Courier New"/>
                <a:sym typeface="Courier New"/>
              </a:rPr>
              <a:t>"%s%s" </a:t>
            </a:r>
            <a:r>
              <a:rPr b="0" i="0" lang="en-US" sz="2000" u="none" cap="none" strike="noStrike">
                <a:solidFill>
                  <a:srgbClr val="000000"/>
                </a:solidFill>
                <a:latin typeface="Arial"/>
                <a:ea typeface="Arial"/>
                <a:cs typeface="Arial"/>
                <a:sym typeface="Arial"/>
              </a:rPr>
              <a:t>quét được xâu “12” và xâu “ab”</a:t>
            </a:r>
            <a:endParaRPr b="0" i="0" sz="2000" u="none" cap="none" strike="noStrike">
              <a:solidFill>
                <a:srgbClr val="000000"/>
              </a:solidFill>
              <a:latin typeface="Arial"/>
              <a:ea typeface="Arial"/>
              <a:cs typeface="Arial"/>
              <a:sym typeface="Arial"/>
            </a:endParaRPr>
          </a:p>
        </p:txBody>
      </p:sp>
      <p:sp>
        <p:nvSpPr>
          <p:cNvPr id="368" name="Google Shape;368;p43"/>
          <p:cNvSpPr txBox="1"/>
          <p:nvPr/>
        </p:nvSpPr>
        <p:spPr>
          <a:xfrm>
            <a:off x="1118617" y="5995975"/>
            <a:ext cx="1774189"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rgbClr val="000000"/>
                </a:solidFill>
                <a:latin typeface="Courier New"/>
                <a:ea typeface="Courier New"/>
                <a:cs typeface="Courier New"/>
                <a:sym typeface="Courier New"/>
              </a:rPr>
              <a:t>– </a:t>
            </a:r>
            <a:r>
              <a:rPr b="1" i="0" lang="en-US" sz="2400" u="none" cap="none" strike="noStrike">
                <a:solidFill>
                  <a:srgbClr val="000000"/>
                </a:solidFill>
                <a:latin typeface="Courier New"/>
                <a:ea typeface="Courier New"/>
                <a:cs typeface="Courier New"/>
                <a:sym typeface="Courier New"/>
              </a:rPr>
              <a:t>"%d%s%c"</a:t>
            </a:r>
            <a:endParaRPr b="0" i="0" sz="2400" u="none" cap="none" strike="noStrike">
              <a:solidFill>
                <a:srgbClr val="000000"/>
              </a:solidFill>
              <a:latin typeface="Courier New"/>
              <a:ea typeface="Courier New"/>
              <a:cs typeface="Courier New"/>
              <a:sym typeface="Courier New"/>
            </a:endParaRPr>
          </a:p>
        </p:txBody>
      </p:sp>
      <p:sp>
        <p:nvSpPr>
          <p:cNvPr id="369" name="Google Shape;369;p43"/>
          <p:cNvSpPr txBox="1"/>
          <p:nvPr/>
        </p:nvSpPr>
        <p:spPr>
          <a:xfrm>
            <a:off x="3048000" y="6046267"/>
            <a:ext cx="4107179"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quét được số 12, xâu “ab” và kí tự </a:t>
            </a:r>
            <a:r>
              <a:rPr b="0" i="0" lang="en-US" sz="2000" u="none" cap="none" strike="noStrike">
                <a:solidFill>
                  <a:srgbClr val="000000"/>
                </a:solidFill>
                <a:latin typeface="Noto Sans Symbols"/>
                <a:ea typeface="Noto Sans Symbols"/>
                <a:cs typeface="Noto Sans Symbols"/>
                <a:sym typeface="Noto Sans Symbols"/>
              </a:rPr>
              <a:t>↵</a:t>
            </a:r>
            <a:endParaRPr b="0" i="0" sz="20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5" name="Google Shape;375;p44"/>
          <p:cNvSpPr txBox="1"/>
          <p:nvPr>
            <p:ph type="ctrTitle"/>
          </p:nvPr>
        </p:nvSpPr>
        <p:spPr>
          <a:xfrm>
            <a:off x="3733800" y="194351"/>
            <a:ext cx="662940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lang="en-US"/>
              <a:t>fflush()</a:t>
            </a:r>
            <a:endParaRPr/>
          </a:p>
        </p:txBody>
      </p:sp>
      <p:sp>
        <p:nvSpPr>
          <p:cNvPr id="376" name="Google Shape;376;p44"/>
          <p:cNvSpPr txBox="1"/>
          <p:nvPr/>
        </p:nvSpPr>
        <p:spPr>
          <a:xfrm>
            <a:off x="457200" y="1447800"/>
            <a:ext cx="9220200" cy="4728987"/>
          </a:xfrm>
          <a:prstGeom prst="rect">
            <a:avLst/>
          </a:prstGeom>
          <a:noFill/>
          <a:ln>
            <a:noFill/>
          </a:ln>
        </p:spPr>
        <p:txBody>
          <a:bodyPr anchorCtr="0" anchor="t" bIns="0" lIns="0" spcFirstLastPara="1" rIns="0" wrap="square" tIns="60950">
            <a:spAutoFit/>
          </a:bodyPr>
          <a:lstStyle/>
          <a:p>
            <a:pPr indent="-342900" lvl="0" marL="355600" marR="156845" rtl="0" algn="l">
              <a:lnSpc>
                <a:spcPct val="107857"/>
              </a:lnSpc>
              <a:spcBef>
                <a:spcPts val="0"/>
              </a:spcBef>
              <a:spcAft>
                <a:spcPts val="0"/>
              </a:spcAft>
              <a:buClr>
                <a:srgbClr val="000000"/>
              </a:buClr>
              <a:buSzPts val="2800"/>
              <a:buFont typeface="Arial"/>
              <a:buChar char="•"/>
            </a:pPr>
            <a:r>
              <a:rPr b="0" i="0" lang="en-US" sz="2800" u="none" cap="none" strike="noStrike">
                <a:solidFill>
                  <a:srgbClr val="0000FF"/>
                </a:solidFill>
                <a:latin typeface="Arial"/>
                <a:ea typeface="Arial"/>
                <a:cs typeface="Arial"/>
                <a:sym typeface="Arial"/>
              </a:rPr>
              <a:t>fflush</a:t>
            </a:r>
            <a:r>
              <a:rPr b="0" i="0" lang="en-US" sz="2800" u="none" cap="none" strike="noStrike">
                <a:solidFill>
                  <a:srgbClr val="000000"/>
                </a:solidFill>
                <a:latin typeface="Arial"/>
                <a:ea typeface="Arial"/>
                <a:cs typeface="Arial"/>
                <a:sym typeface="Arial"/>
              </a:rPr>
              <a:t>(&lt;</a:t>
            </a:r>
            <a:r>
              <a:rPr b="0" i="1" lang="en-US" sz="2800" u="none" cap="none" strike="noStrike">
                <a:solidFill>
                  <a:srgbClr val="000000"/>
                </a:solidFill>
                <a:latin typeface="Arial"/>
                <a:ea typeface="Arial"/>
                <a:cs typeface="Arial"/>
                <a:sym typeface="Arial"/>
              </a:rPr>
              <a:t>stream</a:t>
            </a:r>
            <a:r>
              <a:rPr b="0" i="0" lang="en-US" sz="2800" u="none" cap="none" strike="noStrike">
                <a:solidFill>
                  <a:srgbClr val="000000"/>
                </a:solidFill>
                <a:latin typeface="Arial"/>
                <a:ea typeface="Arial"/>
                <a:cs typeface="Arial"/>
                <a:sym typeface="Arial"/>
              </a:rPr>
              <a:t>&gt;) : hàm dùng để làm sạch 1 vùng đệm xuất hoặc nhập</a:t>
            </a:r>
            <a:endParaRPr/>
          </a:p>
          <a:p>
            <a:pPr indent="-342900" lvl="0" marL="354965" marR="478790" rtl="0" algn="l">
              <a:lnSpc>
                <a:spcPct val="107857"/>
              </a:lnSpc>
              <a:spcBef>
                <a:spcPts val="69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Khi 1 tệp được đóng, vùng đệm của nó sẽ  được tự động làm sạch</a:t>
            </a:r>
            <a:endParaRPr/>
          </a:p>
          <a:p>
            <a:pPr indent="-165100" lvl="0" marL="355600" marR="5080" rtl="0" algn="l">
              <a:lnSpc>
                <a:spcPct val="107857"/>
              </a:lnSpc>
              <a:spcBef>
                <a:spcPts val="68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342900" lvl="0" marL="355600" marR="5080" rtl="0" algn="l">
              <a:lnSpc>
                <a:spcPct val="107857"/>
              </a:lnSpc>
              <a:spcBef>
                <a:spcPts val="68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Nên sử dụng hàm </a:t>
            </a:r>
            <a:r>
              <a:rPr b="0" i="0" lang="en-US" sz="2800" u="none" cap="none" strike="noStrike">
                <a:solidFill>
                  <a:srgbClr val="0000FF"/>
                </a:solidFill>
                <a:latin typeface="Arial"/>
                <a:ea typeface="Arial"/>
                <a:cs typeface="Arial"/>
                <a:sym typeface="Arial"/>
              </a:rPr>
              <a:t>fflush</a:t>
            </a:r>
            <a:r>
              <a:rPr b="0" i="0" lang="en-US" sz="2800" u="none" cap="none" strike="noStrike">
                <a:solidFill>
                  <a:srgbClr val="000000"/>
                </a:solidFill>
                <a:latin typeface="Arial"/>
                <a:ea typeface="Arial"/>
                <a:cs typeface="Arial"/>
                <a:sym typeface="Arial"/>
              </a:rPr>
              <a:t>() </a:t>
            </a:r>
            <a:r>
              <a:rPr b="0" i="0" lang="en-US" sz="2800" u="none" cap="none" strike="noStrike">
                <a:solidFill>
                  <a:srgbClr val="FF0000"/>
                </a:solidFill>
                <a:latin typeface="Arial"/>
                <a:ea typeface="Arial"/>
                <a:cs typeface="Arial"/>
                <a:sym typeface="Arial"/>
              </a:rPr>
              <a:t>trước khi nhập 1 kí  tự hoặc 1 xâu</a:t>
            </a:r>
            <a:r>
              <a:rPr b="0" i="0" lang="en-US" sz="2800" u="none" cap="none" strike="noStrike">
                <a:solidFill>
                  <a:srgbClr val="000000"/>
                </a:solidFill>
                <a:latin typeface="Arial"/>
                <a:ea typeface="Arial"/>
                <a:cs typeface="Arial"/>
                <a:sym typeface="Arial"/>
              </a:rPr>
              <a:t> với </a:t>
            </a:r>
            <a:r>
              <a:rPr b="0" i="0" lang="en-US" sz="2800" u="none" cap="none" strike="noStrike">
                <a:solidFill>
                  <a:srgbClr val="0000FF"/>
                </a:solidFill>
                <a:latin typeface="Arial"/>
                <a:ea typeface="Arial"/>
                <a:cs typeface="Arial"/>
                <a:sym typeface="Arial"/>
              </a:rPr>
              <a:t>gets</a:t>
            </a:r>
            <a:r>
              <a:rPr b="0" i="0" lang="en-US" sz="2800" u="none" cap="none" strike="noStrike">
                <a:solidFill>
                  <a:srgbClr val="000000"/>
                </a:solidFill>
                <a:latin typeface="Arial"/>
                <a:ea typeface="Arial"/>
                <a:cs typeface="Arial"/>
                <a:sym typeface="Arial"/>
              </a:rPr>
              <a:t>() hay </a:t>
            </a:r>
            <a:r>
              <a:rPr b="0" i="0" lang="en-US" sz="2800" u="none" cap="none" strike="noStrike">
                <a:solidFill>
                  <a:srgbClr val="0000FF"/>
                </a:solidFill>
                <a:latin typeface="Arial"/>
                <a:ea typeface="Arial"/>
                <a:cs typeface="Arial"/>
                <a:sym typeface="Arial"/>
              </a:rPr>
              <a:t>fgets</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342900" lvl="0" marL="354965" marR="177165" rtl="0" algn="l">
              <a:lnSpc>
                <a:spcPct val="90000"/>
              </a:lnSpc>
              <a:spcBef>
                <a:spcPts val="64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Giống như nhập kí tự, gets() không bỏ qua bất  cứ 1 kí tự nào khi quét. Hàm này quét tất cả  kí tự trắng và dừng ở sau kí tự </a:t>
            </a:r>
            <a:r>
              <a:rPr b="0" i="0" lang="en-US" sz="2800" u="none" cap="none" strike="noStrike">
                <a:solidFill>
                  <a:srgbClr val="000000"/>
                </a:solidFill>
                <a:latin typeface="Noto Sans Symbols"/>
                <a:ea typeface="Noto Sans Symbols"/>
                <a:cs typeface="Noto Sans Symbols"/>
                <a:sym typeface="Noto Sans Symbols"/>
              </a:rPr>
              <a:t>↵</a:t>
            </a:r>
            <a:r>
              <a:rPr b="0" i="0"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Arial"/>
                <a:ea typeface="Arial"/>
                <a:cs typeface="Arial"/>
                <a:sym typeface="Arial"/>
              </a:rPr>
              <a:t>gặp đầu tiên. </a:t>
            </a:r>
            <a:endParaRPr b="0" i="0" sz="2800" u="none" cap="none" strike="noStrike">
              <a:solidFill>
                <a:srgbClr val="000000"/>
              </a:solidFill>
              <a:latin typeface="Arial"/>
              <a:ea typeface="Arial"/>
              <a:cs typeface="Arial"/>
              <a:sym typeface="Arial"/>
            </a:endParaRPr>
          </a:p>
          <a:p>
            <a:pPr indent="-342900" lvl="0" marL="354965" marR="177165" rtl="0" algn="l">
              <a:lnSpc>
                <a:spcPct val="90000"/>
              </a:lnSpc>
              <a:spcBef>
                <a:spcPts val="64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a:t>
            </a:r>
            <a:r>
              <a:rPr b="0" i="1" lang="en-US" sz="2800" u="none" cap="none" strike="noStrike">
                <a:solidFill>
                  <a:srgbClr val="000000"/>
                </a:solidFill>
                <a:latin typeface="Arial"/>
                <a:ea typeface="Arial"/>
                <a:cs typeface="Arial"/>
                <a:sym typeface="Arial"/>
              </a:rPr>
              <a:t>Tuy nhiên </a:t>
            </a:r>
            <a:r>
              <a:rPr b="0" i="1" lang="en-US" sz="2800" u="none" cap="none" strike="noStrike">
                <a:solidFill>
                  <a:srgbClr val="7030A0"/>
                </a:solidFill>
                <a:latin typeface="Arial"/>
                <a:ea typeface="Arial"/>
                <a:cs typeface="Arial"/>
                <a:sym typeface="Arial"/>
              </a:rPr>
              <a:t>kí tự </a:t>
            </a:r>
            <a:r>
              <a:rPr b="0" i="0" lang="en-US" sz="2800" u="none" cap="none" strike="noStrike">
                <a:solidFill>
                  <a:srgbClr val="000000"/>
                </a:solidFill>
                <a:latin typeface="Noto Sans Symbols"/>
                <a:ea typeface="Noto Sans Symbols"/>
                <a:cs typeface="Noto Sans Symbols"/>
                <a:sym typeface="Noto Sans Symbols"/>
              </a:rPr>
              <a:t>↵</a:t>
            </a:r>
            <a:r>
              <a:rPr b="0" i="1" lang="en-US" sz="2800" u="none" cap="none" strike="noStrike">
                <a:solidFill>
                  <a:srgbClr val="7030A0"/>
                </a:solidFill>
                <a:latin typeface="Times New Roman"/>
                <a:ea typeface="Times New Roman"/>
                <a:cs typeface="Times New Roman"/>
                <a:sym typeface="Times New Roman"/>
              </a:rPr>
              <a:t> </a:t>
            </a:r>
            <a:r>
              <a:rPr b="0" i="1" lang="en-US" sz="2800" u="none" cap="none" strike="noStrike">
                <a:solidFill>
                  <a:srgbClr val="000000"/>
                </a:solidFill>
                <a:latin typeface="Arial"/>
                <a:ea typeface="Arial"/>
                <a:cs typeface="Arial"/>
                <a:sym typeface="Arial"/>
              </a:rPr>
              <a:t>sẽ </a:t>
            </a:r>
            <a:r>
              <a:rPr b="0" i="1" lang="en-US" sz="2800" u="none" cap="none" strike="noStrike">
                <a:solidFill>
                  <a:srgbClr val="7030A0"/>
                </a:solidFill>
                <a:latin typeface="Arial"/>
                <a:ea typeface="Arial"/>
                <a:cs typeface="Arial"/>
                <a:sym typeface="Arial"/>
              </a:rPr>
              <a:t>không nằm ở trong xâu  đích</a:t>
            </a:r>
            <a:r>
              <a:rPr b="0" i="0" lang="en-US" sz="2800" u="none" cap="none" strike="noStrike">
                <a:solidFill>
                  <a:srgbClr val="000000"/>
                </a:solidFill>
                <a:latin typeface="Arial"/>
                <a:ea typeface="Arial"/>
                <a:cs typeface="Arial"/>
                <a:sym typeface="Arial"/>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2" name="Google Shape;382;p45"/>
          <p:cNvSpPr txBox="1"/>
          <p:nvPr/>
        </p:nvSpPr>
        <p:spPr>
          <a:xfrm>
            <a:off x="7458381" y="3247961"/>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1" i="0" lang="en-US" sz="1800" u="none" cap="none" strike="noStrike">
                <a:solidFill>
                  <a:srgbClr val="000000"/>
                </a:solidFill>
                <a:latin typeface="Arial"/>
                <a:ea typeface="Arial"/>
                <a:cs typeface="Arial"/>
                <a:sym typeface="Arial"/>
              </a:rPr>
              <a:t>a</a:t>
            </a:r>
            <a:endParaRPr b="0" i="0" sz="1800" u="none" cap="none" strike="noStrike">
              <a:solidFill>
                <a:srgbClr val="000000"/>
              </a:solidFill>
              <a:latin typeface="Arial"/>
              <a:ea typeface="Arial"/>
              <a:cs typeface="Arial"/>
              <a:sym typeface="Arial"/>
            </a:endParaRPr>
          </a:p>
        </p:txBody>
      </p:sp>
      <p:sp>
        <p:nvSpPr>
          <p:cNvPr id="383" name="Google Shape;383;p45"/>
          <p:cNvSpPr txBox="1"/>
          <p:nvPr/>
        </p:nvSpPr>
        <p:spPr>
          <a:xfrm>
            <a:off x="7432527" y="2976689"/>
            <a:ext cx="12763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b="1" i="0" lang="en-US" sz="1800" u="none" cap="none" strike="noStrike">
                <a:solidFill>
                  <a:srgbClr val="000000"/>
                </a:solidFill>
                <a:latin typeface="Arial"/>
                <a:ea typeface="Arial"/>
                <a:cs typeface="Arial"/>
                <a:sym typeface="Arial"/>
              </a:rPr>
              <a:t>a</a:t>
            </a:r>
            <a:endParaRPr b="0" i="0" sz="1800" u="none" cap="none" strike="noStrike">
              <a:solidFill>
                <a:srgbClr val="000000"/>
              </a:solidFill>
              <a:latin typeface="Arial"/>
              <a:ea typeface="Arial"/>
              <a:cs typeface="Arial"/>
              <a:sym typeface="Arial"/>
            </a:endParaRPr>
          </a:p>
        </p:txBody>
      </p:sp>
      <p:sp>
        <p:nvSpPr>
          <p:cNvPr id="384" name="Google Shape;384;p45"/>
          <p:cNvSpPr txBox="1"/>
          <p:nvPr>
            <p:ph type="title"/>
          </p:nvPr>
        </p:nvSpPr>
        <p:spPr>
          <a:xfrm>
            <a:off x="4162104" y="93610"/>
            <a:ext cx="1733298"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Ví dụ</a:t>
            </a:r>
            <a:endParaRPr/>
          </a:p>
        </p:txBody>
      </p:sp>
      <p:sp>
        <p:nvSpPr>
          <p:cNvPr id="385" name="Google Shape;385;p45"/>
          <p:cNvSpPr txBox="1"/>
          <p:nvPr/>
        </p:nvSpPr>
        <p:spPr>
          <a:xfrm>
            <a:off x="914400" y="2362200"/>
            <a:ext cx="4724400" cy="4419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97155" marR="0" rtl="0" algn="l">
              <a:lnSpc>
                <a:spcPct val="112777"/>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#include &lt;stdio.h&gt;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0" lvl="0" marL="97155" marR="0" rtl="0" algn="l">
              <a:lnSpc>
                <a:spcPct val="100000"/>
              </a:lnSpc>
              <a:spcBef>
                <a:spcPts val="5"/>
              </a:spcBef>
              <a:spcAft>
                <a:spcPts val="0"/>
              </a:spcAft>
              <a:buNone/>
            </a:pPr>
            <a:r>
              <a:rPr b="1" i="0" lang="en-US" sz="1800" u="none" cap="none" strike="noStrike">
                <a:solidFill>
                  <a:srgbClr val="000000"/>
                </a:solidFill>
                <a:latin typeface="Courier New"/>
                <a:ea typeface="Courier New"/>
                <a:cs typeface="Courier New"/>
                <a:sym typeface="Courier New"/>
              </a:rPr>
              <a:t>void main()</a:t>
            </a:r>
            <a:endParaRPr b="0" i="0" sz="18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371475" marR="2842895"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int a;  char s[20];</a:t>
            </a:r>
            <a:endParaRPr b="0" i="0" sz="1800" u="none" cap="none" strike="noStrike">
              <a:solidFill>
                <a:srgbClr val="000000"/>
              </a:solidFill>
              <a:latin typeface="Courier New"/>
              <a:ea typeface="Courier New"/>
              <a:cs typeface="Courier New"/>
              <a:sym typeface="Courier New"/>
            </a:endParaRPr>
          </a:p>
          <a:p>
            <a:pPr indent="0" lvl="0" marL="37147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printf(“Nhap so: ”);</a:t>
            </a:r>
            <a:endParaRPr b="0" i="0" sz="1800" u="none" cap="none" strike="noStrike">
              <a:solidFill>
                <a:srgbClr val="000000"/>
              </a:solidFill>
              <a:latin typeface="Courier New"/>
              <a:ea typeface="Courier New"/>
              <a:cs typeface="Courier New"/>
              <a:sym typeface="Courier New"/>
            </a:endParaRPr>
          </a:p>
          <a:p>
            <a:pPr indent="0" lvl="0" marL="371475" marR="0" rtl="0" algn="l">
              <a:lnSpc>
                <a:spcPct val="100000"/>
              </a:lnSpc>
              <a:spcBef>
                <a:spcPts val="10"/>
              </a:spcBef>
              <a:spcAft>
                <a:spcPts val="0"/>
              </a:spcAft>
              <a:buNone/>
            </a:pPr>
            <a:r>
              <a:rPr b="1" i="0" lang="en-US" sz="1800" u="none" cap="none" strike="noStrike">
                <a:solidFill>
                  <a:srgbClr val="000000"/>
                </a:solidFill>
                <a:latin typeface="Courier New"/>
                <a:ea typeface="Courier New"/>
                <a:cs typeface="Courier New"/>
                <a:sym typeface="Courier New"/>
              </a:rPr>
              <a:t>scanf(“%d”, &amp;a);</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30"/>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0" lvl="0" marL="371475" marR="1478915" rtl="0" algn="l">
              <a:lnSpc>
                <a:spcPct val="100000"/>
              </a:lnSpc>
              <a:spcBef>
                <a:spcPts val="5"/>
              </a:spcBef>
              <a:spcAft>
                <a:spcPts val="0"/>
              </a:spcAft>
              <a:buNone/>
            </a:pPr>
            <a:r>
              <a:rPr b="1" i="0" lang="en-US" sz="1800" u="none" cap="none" strike="noStrike">
                <a:solidFill>
                  <a:srgbClr val="000000"/>
                </a:solidFill>
                <a:latin typeface="Courier New"/>
                <a:ea typeface="Courier New"/>
                <a:cs typeface="Courier New"/>
                <a:sym typeface="Courier New"/>
              </a:rPr>
              <a:t>fflush(stdin);  printf(“Nhap xau: “);  gets(s);</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0" lvl="0" marL="371475" marR="0" rtl="0" algn="l">
              <a:lnSpc>
                <a:spcPct val="100000"/>
              </a:lnSpc>
              <a:spcBef>
                <a:spcPts val="5"/>
              </a:spcBef>
              <a:spcAft>
                <a:spcPts val="0"/>
              </a:spcAft>
              <a:buNone/>
            </a:pPr>
            <a:r>
              <a:rPr b="1" i="0" lang="en-US" sz="1800" u="none" cap="none" strike="noStrike">
                <a:solidFill>
                  <a:srgbClr val="000000"/>
                </a:solidFill>
                <a:latin typeface="Courier New"/>
                <a:ea typeface="Courier New"/>
                <a:cs typeface="Courier New"/>
                <a:sym typeface="Courier New"/>
              </a:rPr>
              <a:t>printf(“So %d, xau %s”, a, s);</a:t>
            </a:r>
            <a:endParaRPr b="0" i="0" sz="18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p:txBody>
      </p:sp>
      <p:sp>
        <p:nvSpPr>
          <p:cNvPr id="386" name="Google Shape;386;p45"/>
          <p:cNvSpPr txBox="1"/>
          <p:nvPr/>
        </p:nvSpPr>
        <p:spPr>
          <a:xfrm>
            <a:off x="914400" y="1990760"/>
            <a:ext cx="934719" cy="367665"/>
          </a:xfrm>
          <a:prstGeom prst="rect">
            <a:avLst/>
          </a:prstGeom>
          <a:solidFill>
            <a:srgbClr val="FBDF52"/>
          </a:solidFill>
          <a:ln>
            <a:noFill/>
          </a:ln>
        </p:spPr>
        <p:txBody>
          <a:bodyPr anchorCtr="0" anchor="t" bIns="0" lIns="0" spcFirstLastPara="1" rIns="0" wrap="square" tIns="39350">
            <a:spAutoFit/>
          </a:bodyPr>
          <a:lstStyle/>
          <a:p>
            <a:pPr indent="0" lvl="0" marL="90805"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Input.c</a:t>
            </a:r>
            <a:endParaRPr b="0" i="0" sz="1800" u="none" cap="none" strike="noStrike">
              <a:solidFill>
                <a:srgbClr val="000000"/>
              </a:solidFill>
              <a:latin typeface="Arial"/>
              <a:ea typeface="Arial"/>
              <a:cs typeface="Arial"/>
              <a:sym typeface="Arial"/>
            </a:endParaRPr>
          </a:p>
        </p:txBody>
      </p:sp>
      <p:sp>
        <p:nvSpPr>
          <p:cNvPr id="387" name="Google Shape;387;p45"/>
          <p:cNvSpPr txBox="1"/>
          <p:nvPr/>
        </p:nvSpPr>
        <p:spPr>
          <a:xfrm>
            <a:off x="6250920" y="2392171"/>
            <a:ext cx="1826280" cy="1121461"/>
          </a:xfrm>
          <a:prstGeom prst="rect">
            <a:avLst/>
          </a:prstGeom>
          <a:noFill/>
          <a:ln>
            <a:noFill/>
          </a:ln>
        </p:spPr>
        <p:txBody>
          <a:bodyPr anchorCtr="0" anchor="t" bIns="0" lIns="0" spcFirstLastPara="1" rIns="0" wrap="square" tIns="13325">
            <a:spAutoFit/>
          </a:bodyPr>
          <a:lstStyle/>
          <a:p>
            <a:pPr indent="0" lvl="0" marL="12700" marR="5080" rtl="0" algn="l">
              <a:lnSpc>
                <a:spcPct val="99800"/>
              </a:lnSpc>
              <a:spcBef>
                <a:spcPts val="0"/>
              </a:spcBef>
              <a:spcAft>
                <a:spcPts val="0"/>
              </a:spcAft>
              <a:buNone/>
            </a:pPr>
            <a:r>
              <a:rPr b="1" i="0" lang="en-US" sz="1800" u="none" cap="none" strike="noStrike">
                <a:solidFill>
                  <a:srgbClr val="000000"/>
                </a:solidFill>
                <a:latin typeface="Arial"/>
                <a:ea typeface="Arial"/>
                <a:cs typeface="Arial"/>
                <a:sym typeface="Arial"/>
              </a:rPr>
              <a:t>C:\&gt;input </a:t>
            </a:r>
            <a:r>
              <a:rPr b="0" i="0" lang="en-US" sz="1800" u="none" cap="none" strike="noStrike">
                <a:solidFill>
                  <a:srgbClr val="000000"/>
                </a:solidFill>
                <a:latin typeface="Noto Sans Symbols"/>
                <a:ea typeface="Noto Sans Symbols"/>
                <a:cs typeface="Noto Sans Symbols"/>
                <a:sym typeface="Noto Sans Symbols"/>
              </a:rPr>
              <a:t>↵</a:t>
            </a: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Arial"/>
                <a:ea typeface="Arial"/>
                <a:cs typeface="Arial"/>
                <a:sym typeface="Arial"/>
              </a:rPr>
              <a:t>Nhap so: 12</a:t>
            </a:r>
            <a:r>
              <a:rPr b="0" i="0" lang="en-US" sz="1800" u="none" cap="none" strike="noStrike">
                <a:solidFill>
                  <a:srgbClr val="000000"/>
                </a:solidFill>
                <a:latin typeface="Noto Sans Symbols"/>
                <a:ea typeface="Noto Sans Symbols"/>
                <a:cs typeface="Noto Sans Symbols"/>
                <a:sym typeface="Noto Sans Symbols"/>
              </a:rPr>
              <a:t> ↵</a:t>
            </a: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Arial"/>
                <a:ea typeface="Arial"/>
                <a:cs typeface="Arial"/>
                <a:sym typeface="Arial"/>
              </a:rPr>
              <a:t>Nhap xau:	b</a:t>
            </a:r>
            <a:r>
              <a:rPr b="0" i="0" lang="en-US" sz="1800" u="none" cap="none" strike="noStrike">
                <a:solidFill>
                  <a:srgbClr val="000000"/>
                </a:solidFill>
                <a:latin typeface="Noto Sans Symbols"/>
                <a:ea typeface="Noto Sans Symbols"/>
                <a:cs typeface="Noto Sans Symbols"/>
                <a:sym typeface="Noto Sans Symbols"/>
              </a:rPr>
              <a:t> ↵</a:t>
            </a: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Arial"/>
                <a:ea typeface="Arial"/>
                <a:cs typeface="Arial"/>
                <a:sym typeface="Arial"/>
              </a:rPr>
              <a:t>So 12, xau		b</a:t>
            </a:r>
            <a:endParaRPr b="0" i="0" sz="1800" u="none" cap="none" strike="noStrike">
              <a:solidFill>
                <a:srgbClr val="000000"/>
              </a:solidFill>
              <a:latin typeface="Arial"/>
              <a:ea typeface="Arial"/>
              <a:cs typeface="Arial"/>
              <a:sym typeface="Arial"/>
            </a:endParaRPr>
          </a:p>
        </p:txBody>
      </p:sp>
      <p:sp>
        <p:nvSpPr>
          <p:cNvPr id="388" name="Google Shape;388;p45"/>
          <p:cNvSpPr/>
          <p:nvPr/>
        </p:nvSpPr>
        <p:spPr>
          <a:xfrm>
            <a:off x="5943600" y="2938272"/>
            <a:ext cx="3428999" cy="33863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9" name="Google Shape;389;p45"/>
          <p:cNvSpPr/>
          <p:nvPr/>
        </p:nvSpPr>
        <p:spPr>
          <a:xfrm>
            <a:off x="5943600" y="2938272"/>
            <a:ext cx="3429000" cy="3386454"/>
          </a:xfrm>
          <a:custGeom>
            <a:rect b="b" l="l" r="r" t="t"/>
            <a:pathLst>
              <a:path extrusionOk="0" h="3386454" w="3429000">
                <a:moveTo>
                  <a:pt x="1941575" y="1185671"/>
                </a:moveTo>
                <a:lnTo>
                  <a:pt x="2000655" y="1191414"/>
                </a:lnTo>
                <a:lnTo>
                  <a:pt x="2059001" y="1198419"/>
                </a:lnTo>
                <a:lnTo>
                  <a:pt x="2116581" y="1206662"/>
                </a:lnTo>
                <a:lnTo>
                  <a:pt x="2173364" y="1216121"/>
                </a:lnTo>
                <a:lnTo>
                  <a:pt x="2229319" y="1226771"/>
                </a:lnTo>
                <a:lnTo>
                  <a:pt x="2284412" y="1238589"/>
                </a:lnTo>
                <a:lnTo>
                  <a:pt x="2338614" y="1251551"/>
                </a:lnTo>
                <a:lnTo>
                  <a:pt x="2391893" y="1265634"/>
                </a:lnTo>
                <a:lnTo>
                  <a:pt x="2444216" y="1280814"/>
                </a:lnTo>
                <a:lnTo>
                  <a:pt x="2495552" y="1297068"/>
                </a:lnTo>
                <a:lnTo>
                  <a:pt x="2545870" y="1314372"/>
                </a:lnTo>
                <a:lnTo>
                  <a:pt x="2595137" y="1332702"/>
                </a:lnTo>
                <a:lnTo>
                  <a:pt x="2643323" y="1352036"/>
                </a:lnTo>
                <a:lnTo>
                  <a:pt x="2690395" y="1372348"/>
                </a:lnTo>
                <a:lnTo>
                  <a:pt x="2736323" y="1393616"/>
                </a:lnTo>
                <a:lnTo>
                  <a:pt x="2781073" y="1415817"/>
                </a:lnTo>
                <a:lnTo>
                  <a:pt x="2824616" y="1438925"/>
                </a:lnTo>
                <a:lnTo>
                  <a:pt x="2866918" y="1462919"/>
                </a:lnTo>
                <a:lnTo>
                  <a:pt x="2907949" y="1487775"/>
                </a:lnTo>
                <a:lnTo>
                  <a:pt x="2947677" y="1513468"/>
                </a:lnTo>
                <a:lnTo>
                  <a:pt x="2986070" y="1539975"/>
                </a:lnTo>
                <a:lnTo>
                  <a:pt x="3023096" y="1567273"/>
                </a:lnTo>
                <a:lnTo>
                  <a:pt x="3058725" y="1595339"/>
                </a:lnTo>
                <a:lnTo>
                  <a:pt x="3092924" y="1624147"/>
                </a:lnTo>
                <a:lnTo>
                  <a:pt x="3125661" y="1653676"/>
                </a:lnTo>
                <a:lnTo>
                  <a:pt x="3156906" y="1683901"/>
                </a:lnTo>
                <a:lnTo>
                  <a:pt x="3186626" y="1714799"/>
                </a:lnTo>
                <a:lnTo>
                  <a:pt x="3214790" y="1746346"/>
                </a:lnTo>
                <a:lnTo>
                  <a:pt x="3241366" y="1778519"/>
                </a:lnTo>
                <a:lnTo>
                  <a:pt x="3266323" y="1811294"/>
                </a:lnTo>
                <a:lnTo>
                  <a:pt x="3289628" y="1844647"/>
                </a:lnTo>
                <a:lnTo>
                  <a:pt x="3311251" y="1878555"/>
                </a:lnTo>
                <a:lnTo>
                  <a:pt x="3331160" y="1912995"/>
                </a:lnTo>
                <a:lnTo>
                  <a:pt x="3349322" y="1947942"/>
                </a:lnTo>
                <a:lnTo>
                  <a:pt x="3365707" y="1983374"/>
                </a:lnTo>
                <a:lnTo>
                  <a:pt x="3380283" y="2019266"/>
                </a:lnTo>
                <a:lnTo>
                  <a:pt x="3393018" y="2055595"/>
                </a:lnTo>
                <a:lnTo>
                  <a:pt x="3403881" y="2092338"/>
                </a:lnTo>
                <a:lnTo>
                  <a:pt x="3412839" y="2129470"/>
                </a:lnTo>
                <a:lnTo>
                  <a:pt x="3419862" y="2166969"/>
                </a:lnTo>
                <a:lnTo>
                  <a:pt x="3424917" y="2204811"/>
                </a:lnTo>
                <a:lnTo>
                  <a:pt x="3427974" y="2242971"/>
                </a:lnTo>
                <a:lnTo>
                  <a:pt x="3428999" y="2281427"/>
                </a:lnTo>
                <a:lnTo>
                  <a:pt x="3428045" y="2318604"/>
                </a:lnTo>
                <a:lnTo>
                  <a:pt x="3420497" y="2392022"/>
                </a:lnTo>
                <a:lnTo>
                  <a:pt x="3405633" y="2464064"/>
                </a:lnTo>
                <a:lnTo>
                  <a:pt x="3383693" y="2534576"/>
                </a:lnTo>
                <a:lnTo>
                  <a:pt x="3354917" y="2603401"/>
                </a:lnTo>
                <a:lnTo>
                  <a:pt x="3319546" y="2670383"/>
                </a:lnTo>
                <a:lnTo>
                  <a:pt x="3299462" y="2703135"/>
                </a:lnTo>
                <a:lnTo>
                  <a:pt x="3277821" y="2735369"/>
                </a:lnTo>
                <a:lnTo>
                  <a:pt x="3254650" y="2767064"/>
                </a:lnTo>
                <a:lnTo>
                  <a:pt x="3229982" y="2798201"/>
                </a:lnTo>
                <a:lnTo>
                  <a:pt x="3203845" y="2828761"/>
                </a:lnTo>
                <a:lnTo>
                  <a:pt x="3176270" y="2858725"/>
                </a:lnTo>
                <a:lnTo>
                  <a:pt x="3147287" y="2888073"/>
                </a:lnTo>
                <a:lnTo>
                  <a:pt x="3116925" y="2916785"/>
                </a:lnTo>
                <a:lnTo>
                  <a:pt x="3085216" y="2944843"/>
                </a:lnTo>
                <a:lnTo>
                  <a:pt x="3052189" y="2972226"/>
                </a:lnTo>
                <a:lnTo>
                  <a:pt x="3017875" y="2998916"/>
                </a:lnTo>
                <a:lnTo>
                  <a:pt x="2982302" y="3024892"/>
                </a:lnTo>
                <a:lnTo>
                  <a:pt x="2945502" y="3050136"/>
                </a:lnTo>
                <a:lnTo>
                  <a:pt x="2907504" y="3074628"/>
                </a:lnTo>
                <a:lnTo>
                  <a:pt x="2868339" y="3098349"/>
                </a:lnTo>
                <a:lnTo>
                  <a:pt x="2828037" y="3121279"/>
                </a:lnTo>
                <a:lnTo>
                  <a:pt x="2786627" y="3143398"/>
                </a:lnTo>
                <a:lnTo>
                  <a:pt x="2744140" y="3164688"/>
                </a:lnTo>
                <a:lnTo>
                  <a:pt x="2700605" y="3185129"/>
                </a:lnTo>
                <a:lnTo>
                  <a:pt x="2656054" y="3204701"/>
                </a:lnTo>
                <a:lnTo>
                  <a:pt x="2610516" y="3223385"/>
                </a:lnTo>
                <a:lnTo>
                  <a:pt x="2564021" y="3241162"/>
                </a:lnTo>
                <a:lnTo>
                  <a:pt x="2516598" y="3258012"/>
                </a:lnTo>
                <a:lnTo>
                  <a:pt x="2468280" y="3273916"/>
                </a:lnTo>
                <a:lnTo>
                  <a:pt x="2419094" y="3288854"/>
                </a:lnTo>
                <a:lnTo>
                  <a:pt x="2369072" y="3302807"/>
                </a:lnTo>
                <a:lnTo>
                  <a:pt x="2318243" y="3315755"/>
                </a:lnTo>
                <a:lnTo>
                  <a:pt x="2266638" y="3327679"/>
                </a:lnTo>
                <a:lnTo>
                  <a:pt x="2214287" y="3338560"/>
                </a:lnTo>
                <a:lnTo>
                  <a:pt x="2161219" y="3348378"/>
                </a:lnTo>
                <a:lnTo>
                  <a:pt x="2107465" y="3357114"/>
                </a:lnTo>
                <a:lnTo>
                  <a:pt x="2053055" y="3364748"/>
                </a:lnTo>
                <a:lnTo>
                  <a:pt x="1998019" y="3371261"/>
                </a:lnTo>
                <a:lnTo>
                  <a:pt x="1942386" y="3376633"/>
                </a:lnTo>
                <a:lnTo>
                  <a:pt x="1886188" y="3380845"/>
                </a:lnTo>
                <a:lnTo>
                  <a:pt x="1829454" y="3383878"/>
                </a:lnTo>
                <a:lnTo>
                  <a:pt x="1772215" y="3385712"/>
                </a:lnTo>
                <a:lnTo>
                  <a:pt x="1714499" y="3386327"/>
                </a:lnTo>
                <a:lnTo>
                  <a:pt x="1656784" y="3385712"/>
                </a:lnTo>
                <a:lnTo>
                  <a:pt x="1599545" y="3383878"/>
                </a:lnTo>
                <a:lnTo>
                  <a:pt x="1542811" y="3380845"/>
                </a:lnTo>
                <a:lnTo>
                  <a:pt x="1486613" y="3376633"/>
                </a:lnTo>
                <a:lnTo>
                  <a:pt x="1430980" y="3371261"/>
                </a:lnTo>
                <a:lnTo>
                  <a:pt x="1375944" y="3364748"/>
                </a:lnTo>
                <a:lnTo>
                  <a:pt x="1321534" y="3357114"/>
                </a:lnTo>
                <a:lnTo>
                  <a:pt x="1267780" y="3348378"/>
                </a:lnTo>
                <a:lnTo>
                  <a:pt x="1214712" y="3338560"/>
                </a:lnTo>
                <a:lnTo>
                  <a:pt x="1162361" y="3327679"/>
                </a:lnTo>
                <a:lnTo>
                  <a:pt x="1110756" y="3315755"/>
                </a:lnTo>
                <a:lnTo>
                  <a:pt x="1059927" y="3302807"/>
                </a:lnTo>
                <a:lnTo>
                  <a:pt x="1009905" y="3288854"/>
                </a:lnTo>
                <a:lnTo>
                  <a:pt x="960719" y="3273916"/>
                </a:lnTo>
                <a:lnTo>
                  <a:pt x="912400" y="3258012"/>
                </a:lnTo>
                <a:lnTo>
                  <a:pt x="864978" y="3241162"/>
                </a:lnTo>
                <a:lnTo>
                  <a:pt x="818483" y="3223385"/>
                </a:lnTo>
                <a:lnTo>
                  <a:pt x="772945" y="3204701"/>
                </a:lnTo>
                <a:lnTo>
                  <a:pt x="728393" y="3185129"/>
                </a:lnTo>
                <a:lnTo>
                  <a:pt x="684859" y="3164688"/>
                </a:lnTo>
                <a:lnTo>
                  <a:pt x="642372" y="3143398"/>
                </a:lnTo>
                <a:lnTo>
                  <a:pt x="600962" y="3121279"/>
                </a:lnTo>
                <a:lnTo>
                  <a:pt x="560660" y="3098349"/>
                </a:lnTo>
                <a:lnTo>
                  <a:pt x="521495" y="3074628"/>
                </a:lnTo>
                <a:lnTo>
                  <a:pt x="483497" y="3050136"/>
                </a:lnTo>
                <a:lnTo>
                  <a:pt x="446697" y="3024892"/>
                </a:lnTo>
                <a:lnTo>
                  <a:pt x="411124" y="2998916"/>
                </a:lnTo>
                <a:lnTo>
                  <a:pt x="376810" y="2972226"/>
                </a:lnTo>
                <a:lnTo>
                  <a:pt x="343783" y="2944843"/>
                </a:lnTo>
                <a:lnTo>
                  <a:pt x="312073" y="2916785"/>
                </a:lnTo>
                <a:lnTo>
                  <a:pt x="281712" y="2888073"/>
                </a:lnTo>
                <a:lnTo>
                  <a:pt x="252729" y="2858725"/>
                </a:lnTo>
                <a:lnTo>
                  <a:pt x="225154" y="2828761"/>
                </a:lnTo>
                <a:lnTo>
                  <a:pt x="199017" y="2798201"/>
                </a:lnTo>
                <a:lnTo>
                  <a:pt x="174349" y="2767064"/>
                </a:lnTo>
                <a:lnTo>
                  <a:pt x="151178" y="2735369"/>
                </a:lnTo>
                <a:lnTo>
                  <a:pt x="129537" y="2703135"/>
                </a:lnTo>
                <a:lnTo>
                  <a:pt x="109453" y="2670383"/>
                </a:lnTo>
                <a:lnTo>
                  <a:pt x="74082" y="2603401"/>
                </a:lnTo>
                <a:lnTo>
                  <a:pt x="45306" y="2534576"/>
                </a:lnTo>
                <a:lnTo>
                  <a:pt x="23366" y="2464064"/>
                </a:lnTo>
                <a:lnTo>
                  <a:pt x="8502" y="2392022"/>
                </a:lnTo>
                <a:lnTo>
                  <a:pt x="954" y="2318604"/>
                </a:lnTo>
                <a:lnTo>
                  <a:pt x="0" y="2281427"/>
                </a:lnTo>
                <a:lnTo>
                  <a:pt x="1040" y="2242755"/>
                </a:lnTo>
                <a:lnTo>
                  <a:pt x="4143" y="2204360"/>
                </a:lnTo>
                <a:lnTo>
                  <a:pt x="9276" y="2166268"/>
                </a:lnTo>
                <a:lnTo>
                  <a:pt x="16409" y="2128505"/>
                </a:lnTo>
                <a:lnTo>
                  <a:pt x="25512" y="2091097"/>
                </a:lnTo>
                <a:lnTo>
                  <a:pt x="36553" y="2054068"/>
                </a:lnTo>
                <a:lnTo>
                  <a:pt x="49503" y="2017444"/>
                </a:lnTo>
                <a:lnTo>
                  <a:pt x="64330" y="1981251"/>
                </a:lnTo>
                <a:lnTo>
                  <a:pt x="81003" y="1945513"/>
                </a:lnTo>
                <a:lnTo>
                  <a:pt x="99493" y="1910258"/>
                </a:lnTo>
                <a:lnTo>
                  <a:pt x="119768" y="1875509"/>
                </a:lnTo>
                <a:lnTo>
                  <a:pt x="141797" y="1841292"/>
                </a:lnTo>
                <a:lnTo>
                  <a:pt x="165551" y="1807633"/>
                </a:lnTo>
                <a:lnTo>
                  <a:pt x="190998" y="1774557"/>
                </a:lnTo>
                <a:lnTo>
                  <a:pt x="218108" y="1742090"/>
                </a:lnTo>
                <a:lnTo>
                  <a:pt x="246849" y="1710256"/>
                </a:lnTo>
                <a:lnTo>
                  <a:pt x="277192" y="1679083"/>
                </a:lnTo>
                <a:lnTo>
                  <a:pt x="309106" y="1648594"/>
                </a:lnTo>
                <a:lnTo>
                  <a:pt x="342559" y="1618815"/>
                </a:lnTo>
                <a:lnTo>
                  <a:pt x="377522" y="1589772"/>
                </a:lnTo>
                <a:lnTo>
                  <a:pt x="413964" y="1561490"/>
                </a:lnTo>
                <a:lnTo>
                  <a:pt x="451853" y="1533995"/>
                </a:lnTo>
                <a:lnTo>
                  <a:pt x="491159" y="1507312"/>
                </a:lnTo>
                <a:lnTo>
                  <a:pt x="531853" y="1481467"/>
                </a:lnTo>
                <a:lnTo>
                  <a:pt x="573902" y="1456484"/>
                </a:lnTo>
                <a:lnTo>
                  <a:pt x="617276" y="1432390"/>
                </a:lnTo>
                <a:lnTo>
                  <a:pt x="661945" y="1409210"/>
                </a:lnTo>
                <a:lnTo>
                  <a:pt x="707877" y="1386969"/>
                </a:lnTo>
                <a:lnTo>
                  <a:pt x="755043" y="1365692"/>
                </a:lnTo>
                <a:lnTo>
                  <a:pt x="803412" y="1345406"/>
                </a:lnTo>
                <a:lnTo>
                  <a:pt x="852952" y="1326135"/>
                </a:lnTo>
                <a:lnTo>
                  <a:pt x="903633" y="1307905"/>
                </a:lnTo>
                <a:lnTo>
                  <a:pt x="955425" y="1290741"/>
                </a:lnTo>
                <a:lnTo>
                  <a:pt x="1008297" y="1274670"/>
                </a:lnTo>
                <a:lnTo>
                  <a:pt x="1062218" y="1259715"/>
                </a:lnTo>
                <a:lnTo>
                  <a:pt x="1117157" y="1245904"/>
                </a:lnTo>
                <a:lnTo>
                  <a:pt x="1173085" y="1233260"/>
                </a:lnTo>
                <a:lnTo>
                  <a:pt x="1229969" y="1221810"/>
                </a:lnTo>
                <a:lnTo>
                  <a:pt x="1287779" y="1211579"/>
                </a:lnTo>
                <a:lnTo>
                  <a:pt x="1504187" y="0"/>
                </a:lnTo>
                <a:lnTo>
                  <a:pt x="1941575" y="118567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45"/>
          <p:cNvSpPr txBox="1"/>
          <p:nvPr/>
        </p:nvSpPr>
        <p:spPr>
          <a:xfrm>
            <a:off x="6523731" y="4457190"/>
            <a:ext cx="2270125" cy="1673225"/>
          </a:xfrm>
          <a:prstGeom prst="rect">
            <a:avLst/>
          </a:prstGeom>
          <a:noFill/>
          <a:ln>
            <a:noFill/>
          </a:ln>
        </p:spPr>
        <p:txBody>
          <a:bodyPr anchorCtr="0" anchor="t" bIns="0" lIns="0" spcFirstLastPara="1" rIns="0" wrap="square" tIns="12050">
            <a:spAutoFit/>
          </a:bodyPr>
          <a:lstStyle/>
          <a:p>
            <a:pPr indent="0" lvl="0" marL="12700" marR="5080" rtl="0" algn="ctr">
              <a:lnSpc>
                <a:spcPct val="100099"/>
              </a:lnSpc>
              <a:spcBef>
                <a:spcPts val="0"/>
              </a:spcBef>
              <a:spcAft>
                <a:spcPts val="0"/>
              </a:spcAft>
              <a:buNone/>
            </a:pPr>
            <a:r>
              <a:rPr b="0" i="0" lang="en-US" sz="1800" u="none" cap="none" strike="noStrike">
                <a:solidFill>
                  <a:srgbClr val="000000"/>
                </a:solidFill>
                <a:latin typeface="Arial"/>
                <a:ea typeface="Arial"/>
                <a:cs typeface="Arial"/>
                <a:sym typeface="Arial"/>
              </a:rPr>
              <a:t>%d chỉ lấy hai kí tự  ’12’ để chuyển thành  số, còn dư kí tự </a:t>
            </a:r>
            <a:r>
              <a:rPr b="0" i="0" lang="en-US" sz="1800" u="none" cap="none" strike="noStrike">
                <a:solidFill>
                  <a:srgbClr val="000000"/>
                </a:solidFill>
                <a:latin typeface="Noto Sans Symbols"/>
                <a:ea typeface="Noto Sans Symbols"/>
                <a:cs typeface="Noto Sans Symbols"/>
                <a:sym typeface="Noto Sans Symbols"/>
              </a:rPr>
              <a:t>↵</a:t>
            </a:r>
            <a:r>
              <a:rPr b="0"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Arial"/>
                <a:ea typeface="Arial"/>
                <a:cs typeface="Arial"/>
                <a:sym typeface="Arial"/>
              </a:rPr>
              <a:t>được làm sạch bằng  fflush() trước khi nhập  xâu bằng gets()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6" name="Google Shape;396;p46"/>
          <p:cNvSpPr txBox="1"/>
          <p:nvPr>
            <p:ph type="ctrTitle"/>
          </p:nvPr>
        </p:nvSpPr>
        <p:spPr>
          <a:xfrm>
            <a:off x="1600580" y="202702"/>
            <a:ext cx="670560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Đếm số từ của một tệp</a:t>
            </a:r>
            <a:endParaRPr b="0">
              <a:latin typeface="Arial"/>
              <a:ea typeface="Arial"/>
              <a:cs typeface="Arial"/>
              <a:sym typeface="Arial"/>
            </a:endParaRPr>
          </a:p>
        </p:txBody>
      </p:sp>
      <p:sp>
        <p:nvSpPr>
          <p:cNvPr id="397" name="Google Shape;397;p46"/>
          <p:cNvSpPr/>
          <p:nvPr/>
        </p:nvSpPr>
        <p:spPr>
          <a:xfrm>
            <a:off x="914400" y="1828800"/>
            <a:ext cx="8229600" cy="5105400"/>
          </a:xfrm>
          <a:custGeom>
            <a:rect b="b" l="l" r="r" t="t"/>
            <a:pathLst>
              <a:path extrusionOk="0" h="5105400" w="8229600">
                <a:moveTo>
                  <a:pt x="0" y="0"/>
                </a:moveTo>
                <a:lnTo>
                  <a:pt x="0" y="5105399"/>
                </a:lnTo>
                <a:lnTo>
                  <a:pt x="8229599" y="5105399"/>
                </a:lnTo>
                <a:lnTo>
                  <a:pt x="82295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8" name="Google Shape;398;p46"/>
          <p:cNvSpPr txBox="1"/>
          <p:nvPr/>
        </p:nvSpPr>
        <p:spPr>
          <a:xfrm>
            <a:off x="1011935" y="1799335"/>
            <a:ext cx="2472055"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#include &lt;stdio.h&gt;</a:t>
            </a:r>
            <a:endParaRPr b="0" i="0" sz="1800" u="none" cap="none" strike="noStrike">
              <a:solidFill>
                <a:srgbClr val="000000"/>
              </a:solidFill>
              <a:latin typeface="Courier New"/>
              <a:ea typeface="Courier New"/>
              <a:cs typeface="Courier New"/>
              <a:sym typeface="Courier New"/>
            </a:endParaRPr>
          </a:p>
        </p:txBody>
      </p:sp>
      <p:sp>
        <p:nvSpPr>
          <p:cNvPr id="399" name="Google Shape;399;p46"/>
          <p:cNvSpPr txBox="1"/>
          <p:nvPr/>
        </p:nvSpPr>
        <p:spPr>
          <a:xfrm>
            <a:off x="1011935" y="2349498"/>
            <a:ext cx="5201920" cy="441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int main()</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273685" marR="3280409"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int dem = 0;  char s[80];</a:t>
            </a:r>
            <a:endParaRPr b="0" i="0" sz="1800" u="none" cap="none" strike="noStrike">
              <a:solidFill>
                <a:srgbClr val="000000"/>
              </a:solidFill>
              <a:latin typeface="Courier New"/>
              <a:ea typeface="Courier New"/>
              <a:cs typeface="Courier New"/>
              <a:sym typeface="Courier New"/>
            </a:endParaRPr>
          </a:p>
          <a:p>
            <a:pPr indent="0" lvl="0" marL="273685" marR="5080" rtl="0" algn="l">
              <a:lnSpc>
                <a:spcPct val="120555"/>
              </a:lnSpc>
              <a:spcBef>
                <a:spcPts val="60"/>
              </a:spcBef>
              <a:spcAft>
                <a:spcPts val="0"/>
              </a:spcAft>
              <a:buNone/>
            </a:pPr>
            <a:r>
              <a:rPr b="1" i="0" lang="en-US" sz="1800" u="none" cap="none" strike="noStrike">
                <a:solidFill>
                  <a:srgbClr val="000000"/>
                </a:solidFill>
                <a:latin typeface="Courier New"/>
                <a:ea typeface="Courier New"/>
                <a:cs typeface="Courier New"/>
                <a:sym typeface="Courier New"/>
              </a:rPr>
              <a:t>FILE * f = fopen(“vanban.txt”, “r”);  if (f == NULL)</a:t>
            </a:r>
            <a:endParaRPr b="0" i="0" sz="1800" u="none" cap="none" strike="noStrike">
              <a:solidFill>
                <a:srgbClr val="000000"/>
              </a:solidFill>
              <a:latin typeface="Courier New"/>
              <a:ea typeface="Courier New"/>
              <a:cs typeface="Courier New"/>
              <a:sym typeface="Courier New"/>
            </a:endParaRPr>
          </a:p>
          <a:p>
            <a:pPr indent="0" lvl="0" marL="273685" marR="0" rtl="0" algn="l">
              <a:lnSpc>
                <a:spcPct val="116111"/>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546735" marR="508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perror(“Loi mo tep vanban.txt\n”);  return 1;</a:t>
            </a:r>
            <a:endParaRPr b="0" i="0" sz="1800" u="none" cap="none" strike="noStrike">
              <a:solidFill>
                <a:srgbClr val="000000"/>
              </a:solidFill>
              <a:latin typeface="Courier New"/>
              <a:ea typeface="Courier New"/>
              <a:cs typeface="Courier New"/>
              <a:sym typeface="Courier New"/>
            </a:endParaRPr>
          </a:p>
          <a:p>
            <a:pPr indent="0" lvl="0" marL="27368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273685" marR="0" rtl="0" algn="l">
              <a:lnSpc>
                <a:spcPct val="100000"/>
              </a:lnSpc>
              <a:spcBef>
                <a:spcPts val="15"/>
              </a:spcBef>
              <a:spcAft>
                <a:spcPts val="0"/>
              </a:spcAft>
              <a:buNone/>
            </a:pPr>
            <a:r>
              <a:rPr b="1" i="0" lang="en-US" sz="1800" u="none" cap="none" strike="noStrike">
                <a:solidFill>
                  <a:srgbClr val="000000"/>
                </a:solidFill>
                <a:latin typeface="Courier New"/>
                <a:ea typeface="Courier New"/>
                <a:cs typeface="Courier New"/>
                <a:sym typeface="Courier New"/>
              </a:rPr>
              <a:t>while (!feof(f))</a:t>
            </a:r>
            <a:endParaRPr b="0" i="0" sz="1800" u="none" cap="none" strike="noStrike">
              <a:solidFill>
                <a:srgbClr val="000000"/>
              </a:solidFill>
              <a:latin typeface="Courier New"/>
              <a:ea typeface="Courier New"/>
              <a:cs typeface="Courier New"/>
              <a:sym typeface="Courier New"/>
            </a:endParaRPr>
          </a:p>
          <a:p>
            <a:pPr indent="408305" lvl="0" marL="273685" marR="960755"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dem += fscanf(f, “%s”, s);  fclose(f);</a:t>
            </a:r>
            <a:endParaRPr b="0" i="0" sz="1800" u="none" cap="none" strike="noStrike">
              <a:solidFill>
                <a:srgbClr val="000000"/>
              </a:solidFill>
              <a:latin typeface="Courier New"/>
              <a:ea typeface="Courier New"/>
              <a:cs typeface="Courier New"/>
              <a:sym typeface="Courier New"/>
            </a:endParaRPr>
          </a:p>
          <a:p>
            <a:pPr indent="0" lvl="0" marL="273685" marR="823594"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printf(“Tong so tu: %d”, dem);  return 0;</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1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p:txBody>
      </p:sp>
      <p:sp>
        <p:nvSpPr>
          <p:cNvPr id="400" name="Google Shape;400;p46"/>
          <p:cNvSpPr/>
          <p:nvPr/>
        </p:nvSpPr>
        <p:spPr>
          <a:xfrm>
            <a:off x="5698236" y="2590800"/>
            <a:ext cx="2607945" cy="843280"/>
          </a:xfrm>
          <a:custGeom>
            <a:rect b="b" l="l" r="r" t="t"/>
            <a:pathLst>
              <a:path extrusionOk="0" h="843279" w="2607945">
                <a:moveTo>
                  <a:pt x="499872" y="747376"/>
                </a:moveTo>
                <a:lnTo>
                  <a:pt x="499872" y="585216"/>
                </a:lnTo>
                <a:lnTo>
                  <a:pt x="0" y="842772"/>
                </a:lnTo>
                <a:lnTo>
                  <a:pt x="499872" y="747376"/>
                </a:lnTo>
                <a:close/>
              </a:path>
              <a:path extrusionOk="0" h="843279" w="2607945">
                <a:moveTo>
                  <a:pt x="2607564" y="381000"/>
                </a:moveTo>
                <a:lnTo>
                  <a:pt x="2599294" y="334969"/>
                </a:lnTo>
                <a:lnTo>
                  <a:pt x="2575126" y="290563"/>
                </a:lnTo>
                <a:lnTo>
                  <a:pt x="2536017" y="248100"/>
                </a:lnTo>
                <a:lnTo>
                  <a:pt x="2482927" y="207901"/>
                </a:lnTo>
                <a:lnTo>
                  <a:pt x="2416814" y="170284"/>
                </a:lnTo>
                <a:lnTo>
                  <a:pt x="2379174" y="152545"/>
                </a:lnTo>
                <a:lnTo>
                  <a:pt x="2338637" y="135571"/>
                </a:lnTo>
                <a:lnTo>
                  <a:pt x="2295325" y="119402"/>
                </a:lnTo>
                <a:lnTo>
                  <a:pt x="2249356" y="104079"/>
                </a:lnTo>
                <a:lnTo>
                  <a:pt x="2200850" y="89642"/>
                </a:lnTo>
                <a:lnTo>
                  <a:pt x="2149928" y="76130"/>
                </a:lnTo>
                <a:lnTo>
                  <a:pt x="2096709" y="63583"/>
                </a:lnTo>
                <a:lnTo>
                  <a:pt x="2041313" y="52041"/>
                </a:lnTo>
                <a:lnTo>
                  <a:pt x="1983860" y="41545"/>
                </a:lnTo>
                <a:lnTo>
                  <a:pt x="1924470" y="32134"/>
                </a:lnTo>
                <a:lnTo>
                  <a:pt x="1863262" y="23848"/>
                </a:lnTo>
                <a:lnTo>
                  <a:pt x="1800357" y="16728"/>
                </a:lnTo>
                <a:lnTo>
                  <a:pt x="1735874" y="10812"/>
                </a:lnTo>
                <a:lnTo>
                  <a:pt x="1669934" y="6141"/>
                </a:lnTo>
                <a:lnTo>
                  <a:pt x="1602655" y="2756"/>
                </a:lnTo>
                <a:lnTo>
                  <a:pt x="1534158" y="695"/>
                </a:lnTo>
                <a:lnTo>
                  <a:pt x="1464564" y="0"/>
                </a:lnTo>
                <a:lnTo>
                  <a:pt x="1394969" y="695"/>
                </a:lnTo>
                <a:lnTo>
                  <a:pt x="1326472" y="2756"/>
                </a:lnTo>
                <a:lnTo>
                  <a:pt x="1259194" y="6141"/>
                </a:lnTo>
                <a:lnTo>
                  <a:pt x="1193253" y="10812"/>
                </a:lnTo>
                <a:lnTo>
                  <a:pt x="1128770" y="16728"/>
                </a:lnTo>
                <a:lnTo>
                  <a:pt x="1065865" y="23848"/>
                </a:lnTo>
                <a:lnTo>
                  <a:pt x="1004657" y="32134"/>
                </a:lnTo>
                <a:lnTo>
                  <a:pt x="945267" y="41545"/>
                </a:lnTo>
                <a:lnTo>
                  <a:pt x="887814" y="52041"/>
                </a:lnTo>
                <a:lnTo>
                  <a:pt x="832418" y="63583"/>
                </a:lnTo>
                <a:lnTo>
                  <a:pt x="779199" y="76130"/>
                </a:lnTo>
                <a:lnTo>
                  <a:pt x="728277" y="89642"/>
                </a:lnTo>
                <a:lnTo>
                  <a:pt x="679772" y="104079"/>
                </a:lnTo>
                <a:lnTo>
                  <a:pt x="633803" y="119402"/>
                </a:lnTo>
                <a:lnTo>
                  <a:pt x="590490" y="135571"/>
                </a:lnTo>
                <a:lnTo>
                  <a:pt x="549954" y="152545"/>
                </a:lnTo>
                <a:lnTo>
                  <a:pt x="512313" y="170284"/>
                </a:lnTo>
                <a:lnTo>
                  <a:pt x="477689" y="188750"/>
                </a:lnTo>
                <a:lnTo>
                  <a:pt x="417967" y="227697"/>
                </a:lnTo>
                <a:lnTo>
                  <a:pt x="371748" y="269068"/>
                </a:lnTo>
                <a:lnTo>
                  <a:pt x="339989" y="312543"/>
                </a:lnTo>
                <a:lnTo>
                  <a:pt x="323651" y="357801"/>
                </a:lnTo>
                <a:lnTo>
                  <a:pt x="321564" y="381000"/>
                </a:lnTo>
                <a:lnTo>
                  <a:pt x="326622" y="416764"/>
                </a:lnTo>
                <a:lnTo>
                  <a:pt x="341714" y="452232"/>
                </a:lnTo>
                <a:lnTo>
                  <a:pt x="366712" y="487108"/>
                </a:lnTo>
                <a:lnTo>
                  <a:pt x="401489" y="521095"/>
                </a:lnTo>
                <a:lnTo>
                  <a:pt x="445918" y="553896"/>
                </a:lnTo>
                <a:lnTo>
                  <a:pt x="499872" y="585216"/>
                </a:lnTo>
                <a:lnTo>
                  <a:pt x="499872" y="747376"/>
                </a:lnTo>
                <a:lnTo>
                  <a:pt x="798576" y="690372"/>
                </a:lnTo>
                <a:lnTo>
                  <a:pt x="844228" y="700867"/>
                </a:lnTo>
                <a:lnTo>
                  <a:pt x="891100" y="710548"/>
                </a:lnTo>
                <a:lnTo>
                  <a:pt x="939113" y="719408"/>
                </a:lnTo>
                <a:lnTo>
                  <a:pt x="988187" y="727444"/>
                </a:lnTo>
                <a:lnTo>
                  <a:pt x="1038243" y="734652"/>
                </a:lnTo>
                <a:lnTo>
                  <a:pt x="1089202" y="741028"/>
                </a:lnTo>
                <a:lnTo>
                  <a:pt x="1140986" y="746567"/>
                </a:lnTo>
                <a:lnTo>
                  <a:pt x="1193514" y="751265"/>
                </a:lnTo>
                <a:lnTo>
                  <a:pt x="1246709" y="755118"/>
                </a:lnTo>
                <a:lnTo>
                  <a:pt x="1300490" y="758123"/>
                </a:lnTo>
                <a:lnTo>
                  <a:pt x="1354779" y="760274"/>
                </a:lnTo>
                <a:lnTo>
                  <a:pt x="1409496" y="761567"/>
                </a:lnTo>
                <a:lnTo>
                  <a:pt x="1464564" y="762000"/>
                </a:lnTo>
                <a:lnTo>
                  <a:pt x="1534158" y="761304"/>
                </a:lnTo>
                <a:lnTo>
                  <a:pt x="1602655" y="759243"/>
                </a:lnTo>
                <a:lnTo>
                  <a:pt x="1669934" y="755858"/>
                </a:lnTo>
                <a:lnTo>
                  <a:pt x="1735874" y="751187"/>
                </a:lnTo>
                <a:lnTo>
                  <a:pt x="1800357" y="745271"/>
                </a:lnTo>
                <a:lnTo>
                  <a:pt x="1863262" y="738151"/>
                </a:lnTo>
                <a:lnTo>
                  <a:pt x="1924470" y="729865"/>
                </a:lnTo>
                <a:lnTo>
                  <a:pt x="1983860" y="720454"/>
                </a:lnTo>
                <a:lnTo>
                  <a:pt x="2041313" y="709958"/>
                </a:lnTo>
                <a:lnTo>
                  <a:pt x="2096709" y="698416"/>
                </a:lnTo>
                <a:lnTo>
                  <a:pt x="2149928" y="685870"/>
                </a:lnTo>
                <a:lnTo>
                  <a:pt x="2200850" y="672357"/>
                </a:lnTo>
                <a:lnTo>
                  <a:pt x="2249356" y="657920"/>
                </a:lnTo>
                <a:lnTo>
                  <a:pt x="2295325" y="642597"/>
                </a:lnTo>
                <a:lnTo>
                  <a:pt x="2338637" y="626428"/>
                </a:lnTo>
                <a:lnTo>
                  <a:pt x="2379174" y="609454"/>
                </a:lnTo>
                <a:lnTo>
                  <a:pt x="2416814" y="591715"/>
                </a:lnTo>
                <a:lnTo>
                  <a:pt x="2451438" y="573249"/>
                </a:lnTo>
                <a:lnTo>
                  <a:pt x="2511160" y="534302"/>
                </a:lnTo>
                <a:lnTo>
                  <a:pt x="2557379" y="492931"/>
                </a:lnTo>
                <a:lnTo>
                  <a:pt x="2589138" y="449456"/>
                </a:lnTo>
                <a:lnTo>
                  <a:pt x="2605476" y="404198"/>
                </a:lnTo>
                <a:lnTo>
                  <a:pt x="2607564" y="3810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1" name="Google Shape;401;p46"/>
          <p:cNvSpPr/>
          <p:nvPr/>
        </p:nvSpPr>
        <p:spPr>
          <a:xfrm>
            <a:off x="5698235" y="2590800"/>
            <a:ext cx="2607945" cy="843280"/>
          </a:xfrm>
          <a:custGeom>
            <a:rect b="b" l="l" r="r" t="t"/>
            <a:pathLst>
              <a:path extrusionOk="0" h="843279" w="2607945">
                <a:moveTo>
                  <a:pt x="499871" y="585215"/>
                </a:moveTo>
                <a:lnTo>
                  <a:pt x="445918" y="553896"/>
                </a:lnTo>
                <a:lnTo>
                  <a:pt x="401489" y="521095"/>
                </a:lnTo>
                <a:lnTo>
                  <a:pt x="366712" y="487108"/>
                </a:lnTo>
                <a:lnTo>
                  <a:pt x="341714" y="452232"/>
                </a:lnTo>
                <a:lnTo>
                  <a:pt x="326622" y="416764"/>
                </a:lnTo>
                <a:lnTo>
                  <a:pt x="321563" y="380999"/>
                </a:lnTo>
                <a:lnTo>
                  <a:pt x="323651" y="357801"/>
                </a:lnTo>
                <a:lnTo>
                  <a:pt x="339989" y="312543"/>
                </a:lnTo>
                <a:lnTo>
                  <a:pt x="371748" y="269068"/>
                </a:lnTo>
                <a:lnTo>
                  <a:pt x="417967" y="227697"/>
                </a:lnTo>
                <a:lnTo>
                  <a:pt x="477689" y="188750"/>
                </a:lnTo>
                <a:lnTo>
                  <a:pt x="512313" y="170284"/>
                </a:lnTo>
                <a:lnTo>
                  <a:pt x="549954" y="152545"/>
                </a:lnTo>
                <a:lnTo>
                  <a:pt x="590490" y="135571"/>
                </a:lnTo>
                <a:lnTo>
                  <a:pt x="633803" y="119402"/>
                </a:lnTo>
                <a:lnTo>
                  <a:pt x="679772" y="104079"/>
                </a:lnTo>
                <a:lnTo>
                  <a:pt x="728277" y="89642"/>
                </a:lnTo>
                <a:lnTo>
                  <a:pt x="779199" y="76130"/>
                </a:lnTo>
                <a:lnTo>
                  <a:pt x="832418" y="63583"/>
                </a:lnTo>
                <a:lnTo>
                  <a:pt x="887814" y="52041"/>
                </a:lnTo>
                <a:lnTo>
                  <a:pt x="945267" y="41545"/>
                </a:lnTo>
                <a:lnTo>
                  <a:pt x="1004657" y="32134"/>
                </a:lnTo>
                <a:lnTo>
                  <a:pt x="1065865" y="23848"/>
                </a:lnTo>
                <a:lnTo>
                  <a:pt x="1128770" y="16728"/>
                </a:lnTo>
                <a:lnTo>
                  <a:pt x="1193253" y="10812"/>
                </a:lnTo>
                <a:lnTo>
                  <a:pt x="1259193" y="6141"/>
                </a:lnTo>
                <a:lnTo>
                  <a:pt x="1326472" y="2756"/>
                </a:lnTo>
                <a:lnTo>
                  <a:pt x="1394969" y="695"/>
                </a:lnTo>
                <a:lnTo>
                  <a:pt x="1464563" y="0"/>
                </a:lnTo>
                <a:lnTo>
                  <a:pt x="1534158" y="695"/>
                </a:lnTo>
                <a:lnTo>
                  <a:pt x="1602655" y="2756"/>
                </a:lnTo>
                <a:lnTo>
                  <a:pt x="1669933" y="6141"/>
                </a:lnTo>
                <a:lnTo>
                  <a:pt x="1735874" y="10812"/>
                </a:lnTo>
                <a:lnTo>
                  <a:pt x="1800357" y="16728"/>
                </a:lnTo>
                <a:lnTo>
                  <a:pt x="1863262" y="23848"/>
                </a:lnTo>
                <a:lnTo>
                  <a:pt x="1924470" y="32134"/>
                </a:lnTo>
                <a:lnTo>
                  <a:pt x="1983860" y="41545"/>
                </a:lnTo>
                <a:lnTo>
                  <a:pt x="2041313" y="52041"/>
                </a:lnTo>
                <a:lnTo>
                  <a:pt x="2096709" y="63583"/>
                </a:lnTo>
                <a:lnTo>
                  <a:pt x="2149928" y="76130"/>
                </a:lnTo>
                <a:lnTo>
                  <a:pt x="2200850" y="89642"/>
                </a:lnTo>
                <a:lnTo>
                  <a:pt x="2249355" y="104079"/>
                </a:lnTo>
                <a:lnTo>
                  <a:pt x="2295324" y="119402"/>
                </a:lnTo>
                <a:lnTo>
                  <a:pt x="2338637" y="135571"/>
                </a:lnTo>
                <a:lnTo>
                  <a:pt x="2379173" y="152545"/>
                </a:lnTo>
                <a:lnTo>
                  <a:pt x="2416814" y="170284"/>
                </a:lnTo>
                <a:lnTo>
                  <a:pt x="2451438" y="188750"/>
                </a:lnTo>
                <a:lnTo>
                  <a:pt x="2511160" y="227697"/>
                </a:lnTo>
                <a:lnTo>
                  <a:pt x="2557379" y="269068"/>
                </a:lnTo>
                <a:lnTo>
                  <a:pt x="2589137" y="312543"/>
                </a:lnTo>
                <a:lnTo>
                  <a:pt x="2605476" y="357801"/>
                </a:lnTo>
                <a:lnTo>
                  <a:pt x="2607563" y="380999"/>
                </a:lnTo>
                <a:lnTo>
                  <a:pt x="2605476" y="404198"/>
                </a:lnTo>
                <a:lnTo>
                  <a:pt x="2589137" y="449456"/>
                </a:lnTo>
                <a:lnTo>
                  <a:pt x="2557379" y="492931"/>
                </a:lnTo>
                <a:lnTo>
                  <a:pt x="2511160" y="534302"/>
                </a:lnTo>
                <a:lnTo>
                  <a:pt x="2451438" y="573249"/>
                </a:lnTo>
                <a:lnTo>
                  <a:pt x="2416814" y="591715"/>
                </a:lnTo>
                <a:lnTo>
                  <a:pt x="2379173" y="609454"/>
                </a:lnTo>
                <a:lnTo>
                  <a:pt x="2338637" y="626428"/>
                </a:lnTo>
                <a:lnTo>
                  <a:pt x="2295324" y="642597"/>
                </a:lnTo>
                <a:lnTo>
                  <a:pt x="2249355" y="657920"/>
                </a:lnTo>
                <a:lnTo>
                  <a:pt x="2200850" y="672357"/>
                </a:lnTo>
                <a:lnTo>
                  <a:pt x="2149928" y="685869"/>
                </a:lnTo>
                <a:lnTo>
                  <a:pt x="2096709" y="698416"/>
                </a:lnTo>
                <a:lnTo>
                  <a:pt x="2041313" y="709958"/>
                </a:lnTo>
                <a:lnTo>
                  <a:pt x="1983860" y="720454"/>
                </a:lnTo>
                <a:lnTo>
                  <a:pt x="1924470" y="729865"/>
                </a:lnTo>
                <a:lnTo>
                  <a:pt x="1863262" y="738151"/>
                </a:lnTo>
                <a:lnTo>
                  <a:pt x="1800357" y="745271"/>
                </a:lnTo>
                <a:lnTo>
                  <a:pt x="1735874" y="751187"/>
                </a:lnTo>
                <a:lnTo>
                  <a:pt x="1669933" y="755857"/>
                </a:lnTo>
                <a:lnTo>
                  <a:pt x="1602655" y="759243"/>
                </a:lnTo>
                <a:lnTo>
                  <a:pt x="1534158" y="761304"/>
                </a:lnTo>
                <a:lnTo>
                  <a:pt x="1464563" y="761999"/>
                </a:lnTo>
                <a:lnTo>
                  <a:pt x="1409496" y="761567"/>
                </a:lnTo>
                <a:lnTo>
                  <a:pt x="1354779" y="760274"/>
                </a:lnTo>
                <a:lnTo>
                  <a:pt x="1300490" y="758123"/>
                </a:lnTo>
                <a:lnTo>
                  <a:pt x="1246708" y="755118"/>
                </a:lnTo>
                <a:lnTo>
                  <a:pt x="1193514" y="751265"/>
                </a:lnTo>
                <a:lnTo>
                  <a:pt x="1140986" y="746567"/>
                </a:lnTo>
                <a:lnTo>
                  <a:pt x="1089202" y="741028"/>
                </a:lnTo>
                <a:lnTo>
                  <a:pt x="1038243" y="734652"/>
                </a:lnTo>
                <a:lnTo>
                  <a:pt x="988187" y="727444"/>
                </a:lnTo>
                <a:lnTo>
                  <a:pt x="939113" y="719408"/>
                </a:lnTo>
                <a:lnTo>
                  <a:pt x="891100" y="710548"/>
                </a:lnTo>
                <a:lnTo>
                  <a:pt x="844228" y="700867"/>
                </a:lnTo>
                <a:lnTo>
                  <a:pt x="798575" y="690371"/>
                </a:lnTo>
                <a:lnTo>
                  <a:pt x="0" y="842771"/>
                </a:lnTo>
                <a:lnTo>
                  <a:pt x="499871" y="5852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46"/>
          <p:cNvSpPr txBox="1"/>
          <p:nvPr/>
        </p:nvSpPr>
        <p:spPr>
          <a:xfrm>
            <a:off x="6428229" y="2719830"/>
            <a:ext cx="1482090" cy="2997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Mở tệp để đọc</a:t>
            </a:r>
            <a:endParaRPr b="0" i="0" sz="1800" u="none" cap="none" strike="noStrike">
              <a:solidFill>
                <a:srgbClr val="000000"/>
              </a:solidFill>
              <a:latin typeface="Arial"/>
              <a:ea typeface="Arial"/>
              <a:cs typeface="Arial"/>
              <a:sym typeface="Arial"/>
            </a:endParaRPr>
          </a:p>
        </p:txBody>
      </p:sp>
      <p:sp>
        <p:nvSpPr>
          <p:cNvPr id="403" name="Google Shape;403;p46"/>
          <p:cNvSpPr/>
          <p:nvPr/>
        </p:nvSpPr>
        <p:spPr>
          <a:xfrm>
            <a:off x="4895088" y="4648200"/>
            <a:ext cx="3106420" cy="762000"/>
          </a:xfrm>
          <a:custGeom>
            <a:rect b="b" l="l" r="r" t="t"/>
            <a:pathLst>
              <a:path extrusionOk="0" h="762000" w="3106420">
                <a:moveTo>
                  <a:pt x="861060" y="629429"/>
                </a:moveTo>
                <a:lnTo>
                  <a:pt x="861060" y="481584"/>
                </a:lnTo>
                <a:lnTo>
                  <a:pt x="0" y="704088"/>
                </a:lnTo>
                <a:lnTo>
                  <a:pt x="861060" y="629429"/>
                </a:lnTo>
                <a:close/>
              </a:path>
              <a:path extrusionOk="0" h="762000" w="3106420">
                <a:moveTo>
                  <a:pt x="3105912" y="381000"/>
                </a:moveTo>
                <a:lnTo>
                  <a:pt x="3097642" y="334969"/>
                </a:lnTo>
                <a:lnTo>
                  <a:pt x="3073474" y="290563"/>
                </a:lnTo>
                <a:lnTo>
                  <a:pt x="3034365" y="248100"/>
                </a:lnTo>
                <a:lnTo>
                  <a:pt x="2981275" y="207901"/>
                </a:lnTo>
                <a:lnTo>
                  <a:pt x="2915162" y="170284"/>
                </a:lnTo>
                <a:lnTo>
                  <a:pt x="2877522" y="152545"/>
                </a:lnTo>
                <a:lnTo>
                  <a:pt x="2836985" y="135571"/>
                </a:lnTo>
                <a:lnTo>
                  <a:pt x="2793673" y="119402"/>
                </a:lnTo>
                <a:lnTo>
                  <a:pt x="2747704" y="104079"/>
                </a:lnTo>
                <a:lnTo>
                  <a:pt x="2699198" y="89642"/>
                </a:lnTo>
                <a:lnTo>
                  <a:pt x="2648276" y="76130"/>
                </a:lnTo>
                <a:lnTo>
                  <a:pt x="2595057" y="63583"/>
                </a:lnTo>
                <a:lnTo>
                  <a:pt x="2539661" y="52041"/>
                </a:lnTo>
                <a:lnTo>
                  <a:pt x="2482208" y="41545"/>
                </a:lnTo>
                <a:lnTo>
                  <a:pt x="2422818" y="32134"/>
                </a:lnTo>
                <a:lnTo>
                  <a:pt x="2361610" y="23848"/>
                </a:lnTo>
                <a:lnTo>
                  <a:pt x="2298705" y="16728"/>
                </a:lnTo>
                <a:lnTo>
                  <a:pt x="2234222" y="10812"/>
                </a:lnTo>
                <a:lnTo>
                  <a:pt x="2168282" y="6141"/>
                </a:lnTo>
                <a:lnTo>
                  <a:pt x="2101003" y="2756"/>
                </a:lnTo>
                <a:lnTo>
                  <a:pt x="2032506" y="695"/>
                </a:lnTo>
                <a:lnTo>
                  <a:pt x="1962912" y="0"/>
                </a:lnTo>
                <a:lnTo>
                  <a:pt x="1893317" y="695"/>
                </a:lnTo>
                <a:lnTo>
                  <a:pt x="1824820" y="2756"/>
                </a:lnTo>
                <a:lnTo>
                  <a:pt x="1757542" y="6141"/>
                </a:lnTo>
                <a:lnTo>
                  <a:pt x="1691601" y="10812"/>
                </a:lnTo>
                <a:lnTo>
                  <a:pt x="1627118" y="16728"/>
                </a:lnTo>
                <a:lnTo>
                  <a:pt x="1564213" y="23848"/>
                </a:lnTo>
                <a:lnTo>
                  <a:pt x="1503005" y="32134"/>
                </a:lnTo>
                <a:lnTo>
                  <a:pt x="1443615" y="41545"/>
                </a:lnTo>
                <a:lnTo>
                  <a:pt x="1386162" y="52041"/>
                </a:lnTo>
                <a:lnTo>
                  <a:pt x="1330766" y="63583"/>
                </a:lnTo>
                <a:lnTo>
                  <a:pt x="1277547" y="76130"/>
                </a:lnTo>
                <a:lnTo>
                  <a:pt x="1226625" y="89642"/>
                </a:lnTo>
                <a:lnTo>
                  <a:pt x="1178120" y="104079"/>
                </a:lnTo>
                <a:lnTo>
                  <a:pt x="1132151" y="119402"/>
                </a:lnTo>
                <a:lnTo>
                  <a:pt x="1088838" y="135571"/>
                </a:lnTo>
                <a:lnTo>
                  <a:pt x="1048302" y="152545"/>
                </a:lnTo>
                <a:lnTo>
                  <a:pt x="1010661" y="170284"/>
                </a:lnTo>
                <a:lnTo>
                  <a:pt x="976037" y="188750"/>
                </a:lnTo>
                <a:lnTo>
                  <a:pt x="916315" y="227697"/>
                </a:lnTo>
                <a:lnTo>
                  <a:pt x="870096" y="269068"/>
                </a:lnTo>
                <a:lnTo>
                  <a:pt x="838338" y="312543"/>
                </a:lnTo>
                <a:lnTo>
                  <a:pt x="821999" y="357801"/>
                </a:lnTo>
                <a:lnTo>
                  <a:pt x="819912" y="381000"/>
                </a:lnTo>
                <a:lnTo>
                  <a:pt x="822483" y="406360"/>
                </a:lnTo>
                <a:lnTo>
                  <a:pt x="830199" y="431863"/>
                </a:lnTo>
                <a:lnTo>
                  <a:pt x="843057" y="457080"/>
                </a:lnTo>
                <a:lnTo>
                  <a:pt x="861060" y="481584"/>
                </a:lnTo>
                <a:lnTo>
                  <a:pt x="861060" y="629429"/>
                </a:lnTo>
                <a:lnTo>
                  <a:pt x="1054608" y="612648"/>
                </a:lnTo>
                <a:lnTo>
                  <a:pt x="1091759" y="628026"/>
                </a:lnTo>
                <a:lnTo>
                  <a:pt x="1131012" y="642655"/>
                </a:lnTo>
                <a:lnTo>
                  <a:pt x="1172266" y="656519"/>
                </a:lnTo>
                <a:lnTo>
                  <a:pt x="1215420" y="669602"/>
                </a:lnTo>
                <a:lnTo>
                  <a:pt x="1260374" y="681889"/>
                </a:lnTo>
                <a:lnTo>
                  <a:pt x="1307027" y="693363"/>
                </a:lnTo>
                <a:lnTo>
                  <a:pt x="1355280" y="704010"/>
                </a:lnTo>
                <a:lnTo>
                  <a:pt x="1405031" y="713813"/>
                </a:lnTo>
                <a:lnTo>
                  <a:pt x="1456182" y="722757"/>
                </a:lnTo>
                <a:lnTo>
                  <a:pt x="1508630" y="730825"/>
                </a:lnTo>
                <a:lnTo>
                  <a:pt x="1562276" y="738004"/>
                </a:lnTo>
                <a:lnTo>
                  <a:pt x="1617020" y="744276"/>
                </a:lnTo>
                <a:lnTo>
                  <a:pt x="1672761" y="749626"/>
                </a:lnTo>
                <a:lnTo>
                  <a:pt x="1729399" y="754039"/>
                </a:lnTo>
                <a:lnTo>
                  <a:pt x="1786833" y="757498"/>
                </a:lnTo>
                <a:lnTo>
                  <a:pt x="1844964" y="759988"/>
                </a:lnTo>
                <a:lnTo>
                  <a:pt x="1903690" y="761494"/>
                </a:lnTo>
                <a:lnTo>
                  <a:pt x="1962912" y="762000"/>
                </a:lnTo>
                <a:lnTo>
                  <a:pt x="2032506" y="761304"/>
                </a:lnTo>
                <a:lnTo>
                  <a:pt x="2101003" y="759243"/>
                </a:lnTo>
                <a:lnTo>
                  <a:pt x="2168282" y="755858"/>
                </a:lnTo>
                <a:lnTo>
                  <a:pt x="2234222" y="751187"/>
                </a:lnTo>
                <a:lnTo>
                  <a:pt x="2298705" y="745271"/>
                </a:lnTo>
                <a:lnTo>
                  <a:pt x="2361610" y="738151"/>
                </a:lnTo>
                <a:lnTo>
                  <a:pt x="2422818" y="729865"/>
                </a:lnTo>
                <a:lnTo>
                  <a:pt x="2482208" y="720454"/>
                </a:lnTo>
                <a:lnTo>
                  <a:pt x="2539661" y="709958"/>
                </a:lnTo>
                <a:lnTo>
                  <a:pt x="2595057" y="698416"/>
                </a:lnTo>
                <a:lnTo>
                  <a:pt x="2648276" y="685870"/>
                </a:lnTo>
                <a:lnTo>
                  <a:pt x="2699198" y="672357"/>
                </a:lnTo>
                <a:lnTo>
                  <a:pt x="2747704" y="657920"/>
                </a:lnTo>
                <a:lnTo>
                  <a:pt x="2793673" y="642597"/>
                </a:lnTo>
                <a:lnTo>
                  <a:pt x="2836985" y="626428"/>
                </a:lnTo>
                <a:lnTo>
                  <a:pt x="2877522" y="609454"/>
                </a:lnTo>
                <a:lnTo>
                  <a:pt x="2915162" y="591715"/>
                </a:lnTo>
                <a:lnTo>
                  <a:pt x="2949786" y="573249"/>
                </a:lnTo>
                <a:lnTo>
                  <a:pt x="3009508" y="534302"/>
                </a:lnTo>
                <a:lnTo>
                  <a:pt x="3055727" y="492931"/>
                </a:lnTo>
                <a:lnTo>
                  <a:pt x="3087486" y="449456"/>
                </a:lnTo>
                <a:lnTo>
                  <a:pt x="3103824" y="404198"/>
                </a:lnTo>
                <a:lnTo>
                  <a:pt x="3105912" y="3810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4" name="Google Shape;404;p46"/>
          <p:cNvSpPr/>
          <p:nvPr/>
        </p:nvSpPr>
        <p:spPr>
          <a:xfrm>
            <a:off x="4895088" y="4648200"/>
            <a:ext cx="3106420" cy="762000"/>
          </a:xfrm>
          <a:custGeom>
            <a:rect b="b" l="l" r="r" t="t"/>
            <a:pathLst>
              <a:path extrusionOk="0" h="762000" w="3106420">
                <a:moveTo>
                  <a:pt x="861059" y="481583"/>
                </a:moveTo>
                <a:lnTo>
                  <a:pt x="843057" y="457080"/>
                </a:lnTo>
                <a:lnTo>
                  <a:pt x="830198" y="431863"/>
                </a:lnTo>
                <a:lnTo>
                  <a:pt x="822483" y="406360"/>
                </a:lnTo>
                <a:lnTo>
                  <a:pt x="819911" y="380999"/>
                </a:lnTo>
                <a:lnTo>
                  <a:pt x="821999" y="357801"/>
                </a:lnTo>
                <a:lnTo>
                  <a:pt x="838337" y="312543"/>
                </a:lnTo>
                <a:lnTo>
                  <a:pt x="870096" y="269068"/>
                </a:lnTo>
                <a:lnTo>
                  <a:pt x="916315" y="227697"/>
                </a:lnTo>
                <a:lnTo>
                  <a:pt x="976037" y="188750"/>
                </a:lnTo>
                <a:lnTo>
                  <a:pt x="1010661" y="170284"/>
                </a:lnTo>
                <a:lnTo>
                  <a:pt x="1048301" y="152545"/>
                </a:lnTo>
                <a:lnTo>
                  <a:pt x="1088838" y="135571"/>
                </a:lnTo>
                <a:lnTo>
                  <a:pt x="1132151" y="119402"/>
                </a:lnTo>
                <a:lnTo>
                  <a:pt x="1178120" y="104079"/>
                </a:lnTo>
                <a:lnTo>
                  <a:pt x="1226625" y="89642"/>
                </a:lnTo>
                <a:lnTo>
                  <a:pt x="1277547" y="76130"/>
                </a:lnTo>
                <a:lnTo>
                  <a:pt x="1330766" y="63583"/>
                </a:lnTo>
                <a:lnTo>
                  <a:pt x="1386162" y="52041"/>
                </a:lnTo>
                <a:lnTo>
                  <a:pt x="1443615" y="41545"/>
                </a:lnTo>
                <a:lnTo>
                  <a:pt x="1503005" y="32134"/>
                </a:lnTo>
                <a:lnTo>
                  <a:pt x="1564213" y="23848"/>
                </a:lnTo>
                <a:lnTo>
                  <a:pt x="1627118" y="16728"/>
                </a:lnTo>
                <a:lnTo>
                  <a:pt x="1691601" y="10812"/>
                </a:lnTo>
                <a:lnTo>
                  <a:pt x="1757541" y="6141"/>
                </a:lnTo>
                <a:lnTo>
                  <a:pt x="1824820" y="2756"/>
                </a:lnTo>
                <a:lnTo>
                  <a:pt x="1893317" y="695"/>
                </a:lnTo>
                <a:lnTo>
                  <a:pt x="1962911" y="0"/>
                </a:lnTo>
                <a:lnTo>
                  <a:pt x="2032506" y="695"/>
                </a:lnTo>
                <a:lnTo>
                  <a:pt x="2101003" y="2756"/>
                </a:lnTo>
                <a:lnTo>
                  <a:pt x="2168281" y="6141"/>
                </a:lnTo>
                <a:lnTo>
                  <a:pt x="2234222" y="10812"/>
                </a:lnTo>
                <a:lnTo>
                  <a:pt x="2298705" y="16728"/>
                </a:lnTo>
                <a:lnTo>
                  <a:pt x="2361610" y="23848"/>
                </a:lnTo>
                <a:lnTo>
                  <a:pt x="2422818" y="32134"/>
                </a:lnTo>
                <a:lnTo>
                  <a:pt x="2482208" y="41545"/>
                </a:lnTo>
                <a:lnTo>
                  <a:pt x="2539661" y="52041"/>
                </a:lnTo>
                <a:lnTo>
                  <a:pt x="2595057" y="63583"/>
                </a:lnTo>
                <a:lnTo>
                  <a:pt x="2648276" y="76130"/>
                </a:lnTo>
                <a:lnTo>
                  <a:pt x="2699198" y="89642"/>
                </a:lnTo>
                <a:lnTo>
                  <a:pt x="2747703" y="104079"/>
                </a:lnTo>
                <a:lnTo>
                  <a:pt x="2793672" y="119402"/>
                </a:lnTo>
                <a:lnTo>
                  <a:pt x="2836985" y="135571"/>
                </a:lnTo>
                <a:lnTo>
                  <a:pt x="2877521" y="152545"/>
                </a:lnTo>
                <a:lnTo>
                  <a:pt x="2915162" y="170284"/>
                </a:lnTo>
                <a:lnTo>
                  <a:pt x="2949786" y="188750"/>
                </a:lnTo>
                <a:lnTo>
                  <a:pt x="3009508" y="227697"/>
                </a:lnTo>
                <a:lnTo>
                  <a:pt x="3055727" y="269068"/>
                </a:lnTo>
                <a:lnTo>
                  <a:pt x="3087485" y="312543"/>
                </a:lnTo>
                <a:lnTo>
                  <a:pt x="3103824" y="357801"/>
                </a:lnTo>
                <a:lnTo>
                  <a:pt x="3105911" y="380999"/>
                </a:lnTo>
                <a:lnTo>
                  <a:pt x="3103824" y="404198"/>
                </a:lnTo>
                <a:lnTo>
                  <a:pt x="3087485" y="449456"/>
                </a:lnTo>
                <a:lnTo>
                  <a:pt x="3055727" y="492931"/>
                </a:lnTo>
                <a:lnTo>
                  <a:pt x="3009508" y="534302"/>
                </a:lnTo>
                <a:lnTo>
                  <a:pt x="2949786" y="573249"/>
                </a:lnTo>
                <a:lnTo>
                  <a:pt x="2915162" y="591715"/>
                </a:lnTo>
                <a:lnTo>
                  <a:pt x="2877521" y="609454"/>
                </a:lnTo>
                <a:lnTo>
                  <a:pt x="2836985" y="626428"/>
                </a:lnTo>
                <a:lnTo>
                  <a:pt x="2793672" y="642597"/>
                </a:lnTo>
                <a:lnTo>
                  <a:pt x="2747703" y="657920"/>
                </a:lnTo>
                <a:lnTo>
                  <a:pt x="2699198" y="672357"/>
                </a:lnTo>
                <a:lnTo>
                  <a:pt x="2648276" y="685869"/>
                </a:lnTo>
                <a:lnTo>
                  <a:pt x="2595057" y="698416"/>
                </a:lnTo>
                <a:lnTo>
                  <a:pt x="2539661" y="709958"/>
                </a:lnTo>
                <a:lnTo>
                  <a:pt x="2482208" y="720454"/>
                </a:lnTo>
                <a:lnTo>
                  <a:pt x="2422818" y="729865"/>
                </a:lnTo>
                <a:lnTo>
                  <a:pt x="2361610" y="738151"/>
                </a:lnTo>
                <a:lnTo>
                  <a:pt x="2298705" y="745271"/>
                </a:lnTo>
                <a:lnTo>
                  <a:pt x="2234222" y="751187"/>
                </a:lnTo>
                <a:lnTo>
                  <a:pt x="2168281" y="755857"/>
                </a:lnTo>
                <a:lnTo>
                  <a:pt x="2101003" y="759243"/>
                </a:lnTo>
                <a:lnTo>
                  <a:pt x="2032506" y="761304"/>
                </a:lnTo>
                <a:lnTo>
                  <a:pt x="1962911" y="761999"/>
                </a:lnTo>
                <a:lnTo>
                  <a:pt x="1903690" y="761494"/>
                </a:lnTo>
                <a:lnTo>
                  <a:pt x="1844963" y="759988"/>
                </a:lnTo>
                <a:lnTo>
                  <a:pt x="1786833" y="757498"/>
                </a:lnTo>
                <a:lnTo>
                  <a:pt x="1729399" y="754039"/>
                </a:lnTo>
                <a:lnTo>
                  <a:pt x="1672761" y="749626"/>
                </a:lnTo>
                <a:lnTo>
                  <a:pt x="1617020" y="744276"/>
                </a:lnTo>
                <a:lnTo>
                  <a:pt x="1562276" y="738004"/>
                </a:lnTo>
                <a:lnTo>
                  <a:pt x="1508630" y="730825"/>
                </a:lnTo>
                <a:lnTo>
                  <a:pt x="1456181" y="722756"/>
                </a:lnTo>
                <a:lnTo>
                  <a:pt x="1405031" y="713813"/>
                </a:lnTo>
                <a:lnTo>
                  <a:pt x="1355280" y="704010"/>
                </a:lnTo>
                <a:lnTo>
                  <a:pt x="1307027" y="693363"/>
                </a:lnTo>
                <a:lnTo>
                  <a:pt x="1260374" y="681889"/>
                </a:lnTo>
                <a:lnTo>
                  <a:pt x="1215420" y="669602"/>
                </a:lnTo>
                <a:lnTo>
                  <a:pt x="1172266" y="656519"/>
                </a:lnTo>
                <a:lnTo>
                  <a:pt x="1131012" y="642655"/>
                </a:lnTo>
                <a:lnTo>
                  <a:pt x="1091759" y="628026"/>
                </a:lnTo>
                <a:lnTo>
                  <a:pt x="1054607" y="612647"/>
                </a:lnTo>
                <a:lnTo>
                  <a:pt x="0" y="704087"/>
                </a:lnTo>
                <a:lnTo>
                  <a:pt x="861059" y="48158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46"/>
          <p:cNvSpPr txBox="1"/>
          <p:nvPr/>
        </p:nvSpPr>
        <p:spPr>
          <a:xfrm>
            <a:off x="6312405" y="4777230"/>
            <a:ext cx="1104900" cy="574040"/>
          </a:xfrm>
          <a:prstGeom prst="rect">
            <a:avLst/>
          </a:prstGeom>
          <a:noFill/>
          <a:ln>
            <a:noFill/>
          </a:ln>
        </p:spPr>
        <p:txBody>
          <a:bodyPr anchorCtr="0" anchor="t" bIns="0" lIns="0" spcFirstLastPara="1" rIns="0" wrap="square" tIns="12700">
            <a:spAutoFit/>
          </a:bodyPr>
          <a:lstStyle/>
          <a:p>
            <a:pPr indent="-126364" lvl="0" marL="126364" marR="508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Mỗi lần chỉ  đọc 1 từ</a:t>
            </a:r>
            <a:endParaRPr/>
          </a:p>
        </p:txBody>
      </p:sp>
      <p:sp>
        <p:nvSpPr>
          <p:cNvPr id="406" name="Google Shape;406;p46"/>
          <p:cNvSpPr txBox="1"/>
          <p:nvPr/>
        </p:nvSpPr>
        <p:spPr>
          <a:xfrm>
            <a:off x="3657600" y="3657600"/>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Click to add text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2" name="Google Shape;412;p47"/>
          <p:cNvSpPr txBox="1"/>
          <p:nvPr>
            <p:ph type="ctrTitle"/>
          </p:nvPr>
        </p:nvSpPr>
        <p:spPr>
          <a:xfrm>
            <a:off x="2971800" y="201649"/>
            <a:ext cx="540309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fgetc() và fputc()</a:t>
            </a:r>
            <a:endParaRPr/>
          </a:p>
        </p:txBody>
      </p:sp>
      <p:sp>
        <p:nvSpPr>
          <p:cNvPr id="413" name="Google Shape;413;p47"/>
          <p:cNvSpPr txBox="1"/>
          <p:nvPr/>
        </p:nvSpPr>
        <p:spPr>
          <a:xfrm>
            <a:off x="969712" y="1766314"/>
            <a:ext cx="8203111" cy="4514056"/>
          </a:xfrm>
          <a:prstGeom prst="rect">
            <a:avLst/>
          </a:prstGeom>
          <a:noFill/>
          <a:ln>
            <a:noFill/>
          </a:ln>
        </p:spPr>
        <p:txBody>
          <a:bodyPr anchorCtr="0" anchor="t" bIns="0" lIns="0" spcFirstLastPara="1" rIns="0" wrap="square" tIns="12700">
            <a:spAutoFit/>
          </a:bodyPr>
          <a:lstStyle/>
          <a:p>
            <a:pPr indent="0" lvl="0" marL="12700" marR="0" rtl="0" algn="l">
              <a:lnSpc>
                <a:spcPct val="11979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FILE *input, *output;</a:t>
            </a:r>
            <a:endParaRPr b="0" i="0" sz="2400" u="none" cap="none" strike="noStrike">
              <a:solidFill>
                <a:srgbClr val="000000"/>
              </a:solidFill>
              <a:latin typeface="Courier New"/>
              <a:ea typeface="Courier New"/>
              <a:cs typeface="Courier New"/>
              <a:sym typeface="Courier New"/>
            </a:endParaRPr>
          </a:p>
          <a:p>
            <a:pPr indent="0" lvl="0" marL="12700" marR="5080" rtl="0" algn="l">
              <a:lnSpc>
                <a:spcPct val="120000"/>
              </a:lnSpc>
              <a:spcBef>
                <a:spcPts val="90"/>
              </a:spcBef>
              <a:spcAft>
                <a:spcPts val="0"/>
              </a:spcAft>
              <a:buNone/>
            </a:pPr>
            <a:r>
              <a:rPr b="1" i="0" lang="en-US" sz="2400" u="none" cap="none" strike="noStrike">
                <a:solidFill>
                  <a:srgbClr val="000000"/>
                </a:solidFill>
                <a:latin typeface="Courier New"/>
                <a:ea typeface="Courier New"/>
                <a:cs typeface="Courier New"/>
                <a:sym typeface="Courier New"/>
              </a:rPr>
              <a:t>input = fopen( "tmp.c", "r" );  </a:t>
            </a:r>
            <a:endParaRPr b="0" i="0" sz="2400" u="none" cap="none" strike="noStrike">
              <a:solidFill>
                <a:srgbClr val="000000"/>
              </a:solidFill>
              <a:latin typeface="Courier New"/>
              <a:ea typeface="Courier New"/>
              <a:cs typeface="Courier New"/>
              <a:sym typeface="Courier New"/>
            </a:endParaRPr>
          </a:p>
          <a:p>
            <a:pPr indent="0" lvl="0" marL="12700" marR="5080" rtl="0" algn="l">
              <a:lnSpc>
                <a:spcPct val="120000"/>
              </a:lnSpc>
              <a:spcBef>
                <a:spcPts val="90"/>
              </a:spcBef>
              <a:spcAft>
                <a:spcPts val="0"/>
              </a:spcAft>
              <a:buNone/>
            </a:pPr>
            <a:r>
              <a:rPr b="1" i="0" lang="en-US" sz="2400" u="none" cap="none" strike="noStrike">
                <a:solidFill>
                  <a:srgbClr val="000000"/>
                </a:solidFill>
                <a:latin typeface="Courier New"/>
                <a:ea typeface="Courier New"/>
                <a:cs typeface="Courier New"/>
                <a:sym typeface="Courier New"/>
              </a:rPr>
              <a:t>output = fopen( "tmpCopy.c", "w+" );</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1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12700" marR="2925445"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char ch = fgetc( input );  </a:t>
            </a:r>
            <a:endParaRPr b="0" i="0" sz="2400" u="none" cap="none" strike="noStrike">
              <a:solidFill>
                <a:srgbClr val="000000"/>
              </a:solidFill>
              <a:latin typeface="Courier New"/>
              <a:ea typeface="Courier New"/>
              <a:cs typeface="Courier New"/>
              <a:sym typeface="Courier New"/>
            </a:endParaRPr>
          </a:p>
          <a:p>
            <a:pPr indent="0" lvl="0" marL="12700" marR="2925445"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while( ch != EOF ) {</a:t>
            </a:r>
            <a:endParaRPr b="0" i="0" sz="2400" u="none" cap="none" strike="noStrike">
              <a:solidFill>
                <a:srgbClr val="000000"/>
              </a:solidFill>
              <a:latin typeface="Courier New"/>
              <a:ea typeface="Courier New"/>
              <a:cs typeface="Courier New"/>
              <a:sym typeface="Courier New"/>
            </a:endParaRPr>
          </a:p>
          <a:p>
            <a:pPr indent="0" lvl="0" marL="378460" marR="2559685" rtl="0" algn="l">
              <a:lnSpc>
                <a:spcPct val="120000"/>
              </a:lnSpc>
              <a:spcBef>
                <a:spcPts val="85"/>
              </a:spcBef>
              <a:spcAft>
                <a:spcPts val="0"/>
              </a:spcAft>
              <a:buNone/>
            </a:pPr>
            <a:r>
              <a:rPr b="1" i="0" lang="en-US" sz="2400" u="none" cap="none" strike="noStrike">
                <a:solidFill>
                  <a:srgbClr val="000000"/>
                </a:solidFill>
                <a:latin typeface="Courier New"/>
                <a:ea typeface="Courier New"/>
                <a:cs typeface="Courier New"/>
                <a:sym typeface="Courier New"/>
              </a:rPr>
              <a:t>fputc( ch, output );  </a:t>
            </a:r>
            <a:endParaRPr b="0" i="0" sz="2400" u="none" cap="none" strike="noStrike">
              <a:solidFill>
                <a:srgbClr val="000000"/>
              </a:solidFill>
              <a:latin typeface="Courier New"/>
              <a:ea typeface="Courier New"/>
              <a:cs typeface="Courier New"/>
              <a:sym typeface="Courier New"/>
            </a:endParaRPr>
          </a:p>
          <a:p>
            <a:pPr indent="0" lvl="0" marL="378460" marR="2559685" rtl="0" algn="l">
              <a:lnSpc>
                <a:spcPct val="120000"/>
              </a:lnSpc>
              <a:spcBef>
                <a:spcPts val="85"/>
              </a:spcBef>
              <a:spcAft>
                <a:spcPts val="0"/>
              </a:spcAft>
              <a:buNone/>
            </a:pPr>
            <a:r>
              <a:rPr b="1" i="0" lang="en-US" sz="2400" u="none" cap="none" strike="noStrike">
                <a:solidFill>
                  <a:srgbClr val="000000"/>
                </a:solidFill>
                <a:latin typeface="Courier New"/>
                <a:ea typeface="Courier New"/>
                <a:cs typeface="Courier New"/>
                <a:sym typeface="Courier New"/>
              </a:rPr>
              <a:t>ch = fgetc( input );</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1604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b="0" i="0" sz="2550" u="none" cap="none" strike="noStrike">
              <a:solidFill>
                <a:srgbClr val="000000"/>
              </a:solidFill>
              <a:latin typeface="Times New Roman"/>
              <a:ea typeface="Times New Roman"/>
              <a:cs typeface="Times New Roman"/>
              <a:sym typeface="Times New Roman"/>
            </a:endParaRPr>
          </a:p>
          <a:p>
            <a:pPr indent="0" lvl="0" marL="12700" marR="3836670" rtl="0" algn="l">
              <a:lnSpc>
                <a:spcPct val="119583"/>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fclose(input);  </a:t>
            </a:r>
            <a:endParaRPr b="0" i="0" sz="2400" u="none" cap="none" strike="noStrike">
              <a:solidFill>
                <a:srgbClr val="000000"/>
              </a:solidFill>
              <a:latin typeface="Courier New"/>
              <a:ea typeface="Courier New"/>
              <a:cs typeface="Courier New"/>
              <a:sym typeface="Courier New"/>
            </a:endParaRPr>
          </a:p>
          <a:p>
            <a:pPr indent="0" lvl="0" marL="12700" marR="3836670" rtl="0" algn="l">
              <a:lnSpc>
                <a:spcPct val="119583"/>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fclose(output);</a:t>
            </a:r>
            <a:endParaRPr b="0" i="0" sz="2400" u="none" cap="none" strike="noStrike">
              <a:solidFill>
                <a:srgbClr val="000000"/>
              </a:solidFill>
              <a:latin typeface="Courier New"/>
              <a:ea typeface="Courier New"/>
              <a:cs typeface="Courier New"/>
              <a:sym typeface="Courier New"/>
            </a:endParaRPr>
          </a:p>
        </p:txBody>
      </p:sp>
      <p:sp>
        <p:nvSpPr>
          <p:cNvPr id="414" name="Google Shape;414;p47"/>
          <p:cNvSpPr txBox="1"/>
          <p:nvPr/>
        </p:nvSpPr>
        <p:spPr>
          <a:xfrm>
            <a:off x="304800" y="1103387"/>
            <a:ext cx="74676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VD:Chương trình chép nội dung 2 file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0" name="Google Shape;420;p48"/>
          <p:cNvSpPr txBox="1"/>
          <p:nvPr>
            <p:ph type="ctrTitle"/>
          </p:nvPr>
        </p:nvSpPr>
        <p:spPr>
          <a:xfrm>
            <a:off x="3810000" y="201649"/>
            <a:ext cx="2178306"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fgets()</a:t>
            </a:r>
            <a:endParaRPr/>
          </a:p>
        </p:txBody>
      </p:sp>
      <p:sp>
        <p:nvSpPr>
          <p:cNvPr id="421" name="Google Shape;421;p48"/>
          <p:cNvSpPr txBox="1"/>
          <p:nvPr/>
        </p:nvSpPr>
        <p:spPr>
          <a:xfrm>
            <a:off x="993139" y="2015743"/>
            <a:ext cx="7740448" cy="4342214"/>
          </a:xfrm>
          <a:prstGeom prst="rect">
            <a:avLst/>
          </a:prstGeom>
          <a:noFill/>
          <a:ln>
            <a:noFill/>
          </a:ln>
        </p:spPr>
        <p:txBody>
          <a:bodyPr anchorCtr="0" anchor="t" bIns="0" lIns="0" spcFirstLastPara="1" rIns="0" wrap="square" tIns="12700">
            <a:spAutoFit/>
          </a:bodyPr>
          <a:lstStyle/>
          <a:p>
            <a:pPr indent="0" lvl="0" marL="12700" marR="3814445"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#include &lt;stdio.h&gt;  </a:t>
            </a:r>
            <a:endParaRPr b="0" i="0" sz="2000" u="none" cap="none" strike="noStrike">
              <a:solidFill>
                <a:srgbClr val="000000"/>
              </a:solidFill>
              <a:latin typeface="Courier New"/>
              <a:ea typeface="Courier New"/>
              <a:cs typeface="Courier New"/>
              <a:sym typeface="Courier New"/>
            </a:endParaRPr>
          </a:p>
          <a:p>
            <a:pPr indent="0" lvl="0" marL="12700" marR="3814445" rtl="0" algn="l">
              <a:lnSpc>
                <a:spcPct val="100000"/>
              </a:lnSpc>
              <a:spcBef>
                <a:spcPts val="100"/>
              </a:spcBef>
              <a:spcAft>
                <a:spcPts val="0"/>
              </a:spcAft>
              <a:buNone/>
            </a:pPr>
            <a:r>
              <a:rPr b="1" i="0" lang="en-US" sz="2000" u="none" cap="none" strike="noStrike">
                <a:solidFill>
                  <a:srgbClr val="000000"/>
                </a:solidFill>
                <a:latin typeface="Courier New"/>
                <a:ea typeface="Courier New"/>
                <a:cs typeface="Courier New"/>
                <a:sym typeface="Courier New"/>
              </a:rPr>
              <a:t>#define LINE_LENGTH 80</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5"/>
              </a:spcBef>
              <a:spcAft>
                <a:spcPts val="0"/>
              </a:spcAft>
              <a:buNone/>
            </a:pPr>
            <a:r>
              <a:t/>
            </a:r>
            <a:endParaRPr b="0" i="0" sz="205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int main()</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31686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FILE* fp;</a:t>
            </a:r>
            <a:endParaRPr b="0" i="0" sz="2000" u="none" cap="none" strike="noStrike">
              <a:solidFill>
                <a:srgbClr val="000000"/>
              </a:solidFill>
              <a:latin typeface="Courier New"/>
              <a:ea typeface="Courier New"/>
              <a:cs typeface="Courier New"/>
              <a:sym typeface="Courier New"/>
            </a:endParaRPr>
          </a:p>
          <a:p>
            <a:pPr indent="0" lvl="0" marL="316865" marR="29006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char line[LINE_LENGTH];  </a:t>
            </a:r>
            <a:endParaRPr b="0" i="0" sz="2000" u="none" cap="none" strike="noStrike">
              <a:solidFill>
                <a:srgbClr val="000000"/>
              </a:solidFill>
              <a:latin typeface="Courier New"/>
              <a:ea typeface="Courier New"/>
              <a:cs typeface="Courier New"/>
              <a:sym typeface="Courier New"/>
            </a:endParaRPr>
          </a:p>
          <a:p>
            <a:pPr indent="0" lvl="0" marL="316865" marR="29006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int count=0;  </a:t>
            </a:r>
            <a:endParaRPr b="0" i="0" sz="2000" u="none" cap="none" strike="noStrike">
              <a:solidFill>
                <a:srgbClr val="000000"/>
              </a:solidFill>
              <a:latin typeface="Courier New"/>
              <a:ea typeface="Courier New"/>
              <a:cs typeface="Courier New"/>
              <a:sym typeface="Courier New"/>
            </a:endParaRPr>
          </a:p>
          <a:p>
            <a:pPr indent="0" lvl="0" marL="316865" marR="29006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fp=fopen("input.txt","r");</a:t>
            </a:r>
            <a:endParaRPr b="0" i="0" sz="2000" u="none" cap="none" strike="noStrike">
              <a:solidFill>
                <a:srgbClr val="000000"/>
              </a:solidFill>
              <a:latin typeface="Courier New"/>
              <a:ea typeface="Courier New"/>
              <a:cs typeface="Courier New"/>
              <a:sym typeface="Courier New"/>
            </a:endParaRPr>
          </a:p>
          <a:p>
            <a:pPr indent="-609599" lvl="0" marL="926464" marR="50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while ( fgets(line, LINE_LENGTH, fp) != NULL)  </a:t>
            </a:r>
            <a:endParaRPr b="0" i="0" sz="2000" u="none" cap="none" strike="noStrike">
              <a:solidFill>
                <a:srgbClr val="000000"/>
              </a:solidFill>
              <a:latin typeface="Courier New"/>
              <a:ea typeface="Courier New"/>
              <a:cs typeface="Courier New"/>
              <a:sym typeface="Courier New"/>
            </a:endParaRPr>
          </a:p>
          <a:p>
            <a:pPr indent="-609599" lvl="0" marL="926464" marR="50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    count++;</a:t>
            </a:r>
            <a:endParaRPr b="0" i="0" sz="2000" u="none" cap="none" strike="noStrike">
              <a:solidFill>
                <a:srgbClr val="000000"/>
              </a:solidFill>
              <a:latin typeface="Courier New"/>
              <a:ea typeface="Courier New"/>
              <a:cs typeface="Courier New"/>
              <a:sym typeface="Courier New"/>
            </a:endParaRPr>
          </a:p>
          <a:p>
            <a:pPr indent="0" lvl="0" marL="316865" marR="3098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printf("File contains %d lines.\n", count);  </a:t>
            </a:r>
            <a:endParaRPr b="0" i="0" sz="2000" u="none" cap="none" strike="noStrike">
              <a:solidFill>
                <a:srgbClr val="000000"/>
              </a:solidFill>
              <a:latin typeface="Courier New"/>
              <a:ea typeface="Courier New"/>
              <a:cs typeface="Courier New"/>
              <a:sym typeface="Courier New"/>
            </a:endParaRPr>
          </a:p>
          <a:p>
            <a:pPr indent="0" lvl="0" marL="316865" marR="30988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fclose(fp);</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2"/>
          <p:cNvSpPr/>
          <p:nvPr/>
        </p:nvSpPr>
        <p:spPr>
          <a:xfrm>
            <a:off x="480220" y="1177767"/>
            <a:ext cx="8237061" cy="6035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Tệp (Tập tin/File): </a:t>
            </a:r>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Tập hợp các dữ liệu cùng kiểu </a:t>
            </a:r>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Có liên quan tới nhau</a:t>
            </a:r>
            <a:endParaRPr b="0" i="0" sz="3080" u="none" cap="none" strike="noStrike">
              <a:solidFill>
                <a:srgbClr val="000066"/>
              </a:solidFill>
              <a:latin typeface="Arial"/>
              <a:ea typeface="Arial"/>
              <a:cs typeface="Arial"/>
              <a:sym typeface="Arial"/>
            </a:endParaRPr>
          </a:p>
          <a:p>
            <a:pPr indent="-342900" lvl="0" marL="342900" marR="0" rtl="0" algn="l">
              <a:lnSpc>
                <a:spcPct val="100000"/>
              </a:lnSpc>
              <a:spcBef>
                <a:spcPts val="704"/>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Lưu trữ tệp</a:t>
            </a:r>
            <a:endParaRPr b="0" i="0" sz="3520" u="none" cap="none" strike="noStrike">
              <a:solidFill>
                <a:srgbClr val="000066"/>
              </a:solidFill>
              <a:latin typeface="Arial"/>
              <a:ea typeface="Arial"/>
              <a:cs typeface="Arial"/>
              <a:sym typeface="Arial"/>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Lưu trữ trên thiết bị lưu trữ ngoài</a:t>
            </a:r>
            <a:endParaRPr b="0" i="0" sz="3080" u="none" cap="none" strike="noStrike">
              <a:solidFill>
                <a:srgbClr val="000066"/>
              </a:solidFill>
              <a:latin typeface="Arial"/>
              <a:ea typeface="Arial"/>
              <a:cs typeface="Arial"/>
              <a:sym typeface="Arial"/>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Có tên riêng để phân biệt</a:t>
            </a:r>
            <a:endParaRPr b="0" i="0" sz="3080" u="none" cap="none" strike="noStrike">
              <a:solidFill>
                <a:srgbClr val="000066"/>
              </a:solidFill>
              <a:latin typeface="Arial"/>
              <a:ea typeface="Arial"/>
              <a:cs typeface="Arial"/>
              <a:sym typeface="Arial"/>
            </a:endParaRPr>
          </a:p>
          <a:p>
            <a:pPr indent="-342900" lvl="0" marL="342900" marR="0" rtl="0" algn="l">
              <a:lnSpc>
                <a:spcPct val="100000"/>
              </a:lnSpc>
              <a:spcBef>
                <a:spcPts val="704"/>
              </a:spcBef>
              <a:spcAft>
                <a:spcPts val="0"/>
              </a:spcAft>
              <a:buClr>
                <a:srgbClr val="000000"/>
              </a:buClr>
              <a:buSzPts val="3520"/>
              <a:buFont typeface="Arial"/>
              <a:buChar char="•"/>
            </a:pPr>
            <a:r>
              <a:rPr b="0" i="0" lang="en-US" sz="3520" u="none" cap="none" strike="noStrike">
                <a:solidFill>
                  <a:srgbClr val="000066"/>
                </a:solidFill>
                <a:latin typeface="Arial"/>
                <a:ea typeface="Arial"/>
                <a:cs typeface="Arial"/>
                <a:sym typeface="Arial"/>
              </a:rPr>
              <a:t>Phân thành 2 loại</a:t>
            </a:r>
            <a:endParaRPr b="0" i="0" sz="3520" u="none" cap="none" strike="noStrike">
              <a:solidFill>
                <a:srgbClr val="000066"/>
              </a:solidFill>
              <a:latin typeface="Arial"/>
              <a:ea typeface="Arial"/>
              <a:cs typeface="Arial"/>
              <a:sym typeface="Arial"/>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Tệp văn bản (text file)</a:t>
            </a:r>
            <a:endParaRPr/>
          </a:p>
          <a:p>
            <a:pPr indent="-285750" lvl="1" marL="74295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Tệp nhị phân (binary file)</a:t>
            </a:r>
            <a:endParaRPr/>
          </a:p>
        </p:txBody>
      </p:sp>
      <p:sp>
        <p:nvSpPr>
          <p:cNvPr id="143" name="Google Shape;143;p22"/>
          <p:cNvSpPr txBox="1"/>
          <p:nvPr>
            <p:ph idx="4294967295" type="title"/>
          </p:nvPr>
        </p:nvSpPr>
        <p:spPr>
          <a:xfrm>
            <a:off x="3257803" y="211295"/>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Khái niệm</a:t>
            </a:r>
            <a:endParaRPr b="0" i="0" sz="4840" u="none" cap="none" strike="noStrike">
              <a:solidFill>
                <a:schemeClr val="dk1"/>
              </a:solidFill>
              <a:latin typeface="Times New Roman"/>
              <a:ea typeface="Times New Roman"/>
              <a:cs typeface="Times New Roman"/>
              <a:sym typeface="Times New Roman"/>
            </a:endParaRPr>
          </a:p>
        </p:txBody>
      </p:sp>
      <p:grpSp>
        <p:nvGrpSpPr>
          <p:cNvPr id="144" name="Google Shape;144;p22"/>
          <p:cNvGrpSpPr/>
          <p:nvPr/>
        </p:nvGrpSpPr>
        <p:grpSpPr>
          <a:xfrm>
            <a:off x="6873240" y="1874520"/>
            <a:ext cx="2766060" cy="1089660"/>
            <a:chOff x="6248400" y="1600200"/>
            <a:chExt cx="2514599" cy="990600"/>
          </a:xfrm>
        </p:grpSpPr>
        <p:sp>
          <p:nvSpPr>
            <p:cNvPr id="145" name="Google Shape;145;p22"/>
            <p:cNvSpPr/>
            <p:nvPr/>
          </p:nvSpPr>
          <p:spPr>
            <a:xfrm>
              <a:off x="6248400" y="1600200"/>
              <a:ext cx="589613" cy="990600"/>
            </a:xfrm>
            <a:prstGeom prst="rightBrace">
              <a:avLst>
                <a:gd fmla="val 8330" name="adj1"/>
                <a:gd fmla="val 46972"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0"/>
                <a:buFont typeface="Arial"/>
                <a:buNone/>
              </a:pPr>
              <a:r>
                <a:t/>
              </a:r>
              <a:endParaRPr b="0" i="0" sz="1760" u="none" cap="none" strike="noStrike">
                <a:solidFill>
                  <a:schemeClr val="dk1"/>
                </a:solidFill>
                <a:latin typeface="Arial"/>
                <a:ea typeface="Arial"/>
                <a:cs typeface="Arial"/>
                <a:sym typeface="Arial"/>
              </a:endParaRPr>
            </a:p>
          </p:txBody>
        </p:sp>
        <p:sp>
          <p:nvSpPr>
            <p:cNvPr id="146" name="Google Shape;146;p22"/>
            <p:cNvSpPr txBox="1"/>
            <p:nvPr/>
          </p:nvSpPr>
          <p:spPr>
            <a:xfrm>
              <a:off x="6858000" y="1840575"/>
              <a:ext cx="1904999" cy="4532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640" u="none" cap="none" strike="noStrike">
                  <a:solidFill>
                    <a:srgbClr val="000000"/>
                  </a:solidFill>
                  <a:latin typeface="Arial"/>
                  <a:ea typeface="Arial"/>
                  <a:cs typeface="Arial"/>
                  <a:sym typeface="Arial"/>
                </a:rPr>
                <a:t>Kiểu mảng?</a:t>
              </a:r>
              <a:endParaRPr/>
            </a:p>
          </p:txBody>
        </p:sp>
      </p:grpSp>
      <p:sp>
        <p:nvSpPr>
          <p:cNvPr id="147" name="Google Shape;147;p22"/>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idx="4294967295" type="body"/>
          </p:nvPr>
        </p:nvSpPr>
        <p:spPr>
          <a:xfrm>
            <a:off x="1096645" y="2750889"/>
            <a:ext cx="7040880" cy="2270622"/>
          </a:xfrm>
          <a:prstGeom prst="rect">
            <a:avLst/>
          </a:prstGeom>
          <a:noFill/>
          <a:ln>
            <a:noFill/>
          </a:ln>
        </p:spPr>
        <p:txBody>
          <a:bodyPr anchorCtr="0" anchor="t" bIns="0" lIns="0" spcFirstLastPara="1" rIns="0" wrap="square" tIns="0">
            <a:spAutoFit/>
          </a:bodyPr>
          <a:lstStyle/>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Khái niệm tệp</a:t>
            </a:r>
            <a:endParaRPr b="0" i="0" sz="3080" u="none" cap="none" strike="noStrike">
              <a:solidFill>
                <a:srgbClr val="7F7F7F"/>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Khái niệm kênh nhập xuất</a:t>
            </a:r>
            <a:endParaRPr b="0" i="0" sz="3080" u="none" cap="none" strike="noStrike">
              <a:solidFill>
                <a:srgbClr val="7F7F7F"/>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Nhập xuất với tệp văn bản</a:t>
            </a:r>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Nhập xuất với tệp nhị phân</a:t>
            </a:r>
            <a:endParaRPr/>
          </a:p>
        </p:txBody>
      </p:sp>
      <p:sp>
        <p:nvSpPr>
          <p:cNvPr id="428" name="Google Shape;428;p49"/>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888888"/>
              </a:buClr>
              <a:buSzPts val="1300"/>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429" name="Google Shape;429;p4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0" name="Google Shape;430;p49"/>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
        <p:nvSpPr>
          <p:cNvPr id="431" name="Google Shape;431;p49"/>
          <p:cNvSpPr txBox="1"/>
          <p:nvPr/>
        </p:nvSpPr>
        <p:spPr>
          <a:xfrm>
            <a:off x="2362200" y="751787"/>
            <a:ext cx="6236207" cy="1471189"/>
          </a:xfrm>
          <a:prstGeom prst="rect">
            <a:avLst/>
          </a:prstGeom>
          <a:noFill/>
          <a:ln>
            <a:noFill/>
          </a:ln>
        </p:spPr>
        <p:txBody>
          <a:bodyPr anchorCtr="0" anchor="b" bIns="45700" lIns="91425" spcFirstLastPara="1" rIns="91425" wrap="square" tIns="45700">
            <a:normAutofit/>
          </a:bodyPr>
          <a:lstStyle/>
          <a:p>
            <a:pPr indent="0" lvl="0" marL="12700" marR="0" rtl="0" algn="l">
              <a:lnSpc>
                <a:spcPct val="90000"/>
              </a:lnSpc>
              <a:spcBef>
                <a:spcPts val="0"/>
              </a:spcBef>
              <a:spcAft>
                <a:spcPts val="0"/>
              </a:spcAft>
              <a:buNone/>
            </a:pPr>
            <a:r>
              <a:rPr b="0" i="0" lang="en-US" sz="5200" u="none" cap="none" strike="noStrike">
                <a:solidFill>
                  <a:srgbClr val="000000"/>
                </a:solidFill>
                <a:latin typeface="Arial"/>
                <a:ea typeface="Arial"/>
                <a:cs typeface="Arial"/>
                <a:sym typeface="Arial"/>
              </a:rPr>
              <a:t>VÀO RA TỆP</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7" name="Google Shape;437;p50"/>
          <p:cNvSpPr txBox="1"/>
          <p:nvPr>
            <p:ph type="ctrTitle"/>
          </p:nvPr>
        </p:nvSpPr>
        <p:spPr>
          <a:xfrm>
            <a:off x="933196" y="192684"/>
            <a:ext cx="8039607"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Tệp văn bản vs. tệp nhị phân</a:t>
            </a:r>
            <a:endParaRPr/>
          </a:p>
        </p:txBody>
      </p:sp>
      <p:graphicFrame>
        <p:nvGraphicFramePr>
          <p:cNvPr id="438" name="Google Shape;438;p50"/>
          <p:cNvGraphicFramePr/>
          <p:nvPr/>
        </p:nvGraphicFramePr>
        <p:xfrm>
          <a:off x="533400" y="1246515"/>
          <a:ext cx="3000000" cy="3000000"/>
        </p:xfrm>
        <a:graphic>
          <a:graphicData uri="http://schemas.openxmlformats.org/drawingml/2006/table">
            <a:tbl>
              <a:tblPr bandRow="1" firstRow="1">
                <a:noFill/>
                <a:tableStyleId>{E6A37361-C769-4B28-9224-FC691D252E73}</a:tableStyleId>
              </a:tblPr>
              <a:tblGrid>
                <a:gridCol w="4648200"/>
                <a:gridCol w="4343400"/>
              </a:tblGrid>
              <a:tr h="753100">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Tệp văn bản </a:t>
                      </a:r>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Tệp nhị phân </a:t>
                      </a:r>
                      <a:endParaRPr/>
                    </a:p>
                  </a:txBody>
                  <a:tcPr marT="45725" marB="45725" marR="91450" marL="91450"/>
                </a:tc>
              </a:tr>
              <a:tr h="1151900">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Nội dung file là các ký tự điều khiển và chữ cái (văn bản) con người có thể đọc được </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Dãy các bit 0 và 1 -&gt; con người không đọc được</a:t>
                      </a:r>
                      <a:endParaRPr sz="2000" u="none" cap="none" strike="noStrike">
                        <a:latin typeface="Arial"/>
                        <a:ea typeface="Arial"/>
                        <a:cs typeface="Arial"/>
                        <a:sym typeface="Arial"/>
                      </a:endParaRPr>
                    </a:p>
                  </a:txBody>
                  <a:tcPr marT="45725" marB="45725" marR="91450" marL="91450"/>
                </a:tc>
              </a:tr>
              <a:tr h="753100">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Có thể được đánh dấu kết thúc  bằng 1 kí tự điều khiển (kí tự mã 26 )</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Không có ký tự đặc biệt đánh dấu kết thúc file</a:t>
                      </a:r>
                      <a:endParaRPr/>
                    </a:p>
                  </a:txBody>
                  <a:tcPr marT="45725" marB="45725" marR="91450" marL="91450"/>
                </a:tc>
              </a:tr>
              <a:tr h="753100">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Các ký tự được lưu trữ 1 ký tự trong 1 byte. </a:t>
                      </a:r>
                      <a:endParaRPr/>
                    </a:p>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Ví dụ: số nguyên 1245 chiếm 2 bytes trong bộ nhớ nhưng sẽ chiếm 5 bytes trong file văn bản. </a:t>
                      </a:r>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Số nguyên 1245 lưu trữ trong 2 byte</a:t>
                      </a:r>
                      <a:endParaRPr/>
                    </a:p>
                  </a:txBody>
                  <a:tcPr marT="45725" marB="45725" marR="91450" marL="91450"/>
                </a:tc>
              </a:tr>
              <a:tr h="753100">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Muốn mở ở chế độ văn bản ta chỉ cần thêm kí  tự ‘t’ vào cho chế độ mở</a:t>
                      </a:r>
                      <a:endParaRPr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("r+t", "wt",...)</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kí tự ‘b’ nếu mở ở  dạng nhị phân</a:t>
                      </a:r>
                      <a:endParaRPr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000" u="none" cap="none" strike="noStrike">
                          <a:latin typeface="Arial"/>
                          <a:ea typeface="Arial"/>
                          <a:cs typeface="Arial"/>
                          <a:sym typeface="Arial"/>
                        </a:rPr>
                        <a:t>("r+b", "wb", “a+b",...)</a:t>
                      </a:r>
                      <a:endParaRPr sz="20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5" name="Google Shape;445;p51"/>
          <p:cNvSpPr/>
          <p:nvPr/>
        </p:nvSpPr>
        <p:spPr>
          <a:xfrm>
            <a:off x="185102" y="890937"/>
            <a:ext cx="9688195" cy="66753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3080"/>
              <a:buFont typeface="Arial"/>
              <a:buNone/>
            </a:pPr>
            <a:r>
              <a:rPr b="0" i="0" lang="en-US" sz="3080" u="none" cap="none" strike="noStrike">
                <a:solidFill>
                  <a:srgbClr val="000066"/>
                </a:solidFill>
                <a:latin typeface="Arial"/>
                <a:ea typeface="Arial"/>
                <a:cs typeface="Arial"/>
                <a:sym typeface="Arial"/>
              </a:rPr>
              <a:t>Đọc dữ liệu</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00CC"/>
                </a:solidFill>
                <a:latin typeface="Consolas"/>
                <a:ea typeface="Consolas"/>
                <a:cs typeface="Consolas"/>
                <a:sym typeface="Consolas"/>
              </a:rPr>
              <a:t>int fread(void * Địa_Chỉ_Đích, int Kích_thước, </a:t>
            </a:r>
            <a:endParaRPr/>
          </a:p>
          <a:p>
            <a:pPr indent="2959894" lvl="0" marL="62864" marR="0" rtl="0" algn="l">
              <a:lnSpc>
                <a:spcPct val="100000"/>
              </a:lnSpc>
              <a:spcBef>
                <a:spcPts val="660"/>
              </a:spcBef>
              <a:spcAft>
                <a:spcPts val="0"/>
              </a:spcAft>
              <a:buClr>
                <a:srgbClr val="000000"/>
              </a:buClr>
              <a:buSzPts val="2640"/>
              <a:buFont typeface="Arial"/>
              <a:buNone/>
            </a:pPr>
            <a:r>
              <a:rPr b="0" i="0" lang="en-US" sz="2640" u="none" cap="none" strike="noStrike">
                <a:solidFill>
                  <a:srgbClr val="0000CC"/>
                </a:solidFill>
                <a:latin typeface="Consolas"/>
                <a:ea typeface="Consolas"/>
                <a:cs typeface="Consolas"/>
                <a:sym typeface="Consolas"/>
              </a:rPr>
              <a:t>int số_phần_tử, FILE *fptr)</a:t>
            </a:r>
            <a:endParaRPr b="0" i="0" sz="3080" u="none" cap="none" strike="noStrike">
              <a:solidFill>
                <a:srgbClr val="0000CC"/>
              </a:solidFill>
              <a:latin typeface="Consolas"/>
              <a:ea typeface="Consolas"/>
              <a:cs typeface="Consolas"/>
              <a:sym typeface="Consolas"/>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Đọc từ file xác đinh bởi biến </a:t>
            </a:r>
            <a:r>
              <a:rPr b="0" i="0" lang="en-US" sz="2200" u="none" cap="none" strike="noStrike">
                <a:solidFill>
                  <a:srgbClr val="0000CC"/>
                </a:solidFill>
                <a:latin typeface="Arial"/>
                <a:ea typeface="Arial"/>
                <a:cs typeface="Arial"/>
                <a:sym typeface="Arial"/>
              </a:rPr>
              <a:t>fptr</a:t>
            </a:r>
            <a:r>
              <a:rPr b="0" i="0" lang="en-US" sz="2200" u="none" cap="none" strike="noStrike">
                <a:solidFill>
                  <a:srgbClr val="000066"/>
                </a:solidFill>
                <a:latin typeface="Arial"/>
                <a:ea typeface="Arial"/>
                <a:cs typeface="Arial"/>
                <a:sym typeface="Arial"/>
              </a:rPr>
              <a:t> một khối dữ liệu kích thước  </a:t>
            </a:r>
            <a:r>
              <a:rPr b="0" i="0" lang="en-US" sz="2200" u="none" cap="none" strike="noStrike">
                <a:solidFill>
                  <a:srgbClr val="0000CC"/>
                </a:solidFill>
                <a:latin typeface="Arial"/>
                <a:ea typeface="Arial"/>
                <a:cs typeface="Arial"/>
                <a:sym typeface="Arial"/>
              </a:rPr>
              <a:t>Số_Phần_Tử x Kích_Thước </a:t>
            </a:r>
            <a:r>
              <a:rPr b="0" i="0" lang="en-US" sz="2200" u="none" cap="none" strike="noStrike">
                <a:solidFill>
                  <a:srgbClr val="000066"/>
                </a:solidFill>
                <a:latin typeface="Arial"/>
                <a:ea typeface="Arial"/>
                <a:cs typeface="Arial"/>
                <a:sym typeface="Arial"/>
              </a:rPr>
              <a:t>vào vùng nhớ xác định bởi </a:t>
            </a:r>
            <a:r>
              <a:rPr b="0" i="0" lang="en-US" sz="2200" u="none" cap="none" strike="noStrike">
                <a:solidFill>
                  <a:srgbClr val="0000CC"/>
                </a:solidFill>
                <a:latin typeface="Arial"/>
                <a:ea typeface="Arial"/>
                <a:cs typeface="Arial"/>
                <a:sym typeface="Arial"/>
              </a:rPr>
              <a:t>Địa_Chỉ_Đích</a:t>
            </a:r>
            <a:endParaRPr b="0" i="0" sz="2200" u="none" cap="none" strike="noStrike">
              <a:solidFill>
                <a:srgbClr val="0000CC"/>
              </a:solidFill>
              <a:latin typeface="Arial"/>
              <a:ea typeface="Arial"/>
              <a:cs typeface="Arial"/>
              <a:sym typeface="Arial"/>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2060"/>
                </a:solidFill>
                <a:latin typeface="Arial"/>
                <a:ea typeface="Arial"/>
                <a:cs typeface="Arial"/>
                <a:sym typeface="Arial"/>
              </a:rPr>
              <a:t>Nếu đọc thành công: </a:t>
            </a:r>
            <a:r>
              <a:rPr b="0" i="0" lang="en-US" sz="2200" u="none" cap="none" strike="noStrike">
                <a:solidFill>
                  <a:srgbClr val="0000CC"/>
                </a:solidFill>
                <a:latin typeface="Arial"/>
                <a:ea typeface="Arial"/>
                <a:cs typeface="Arial"/>
                <a:sym typeface="Arial"/>
              </a:rPr>
              <a:t>Trả về số phần tử đọc được</a:t>
            </a:r>
            <a:endParaRPr b="0" i="0" sz="2200" u="none" cap="none" strike="noStrike">
              <a:solidFill>
                <a:srgbClr val="0000CC"/>
              </a:solidFill>
              <a:latin typeface="Arial"/>
              <a:ea typeface="Arial"/>
              <a:cs typeface="Arial"/>
              <a:sym typeface="Arial"/>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2060"/>
                </a:solidFill>
                <a:latin typeface="Arial"/>
                <a:ea typeface="Arial"/>
                <a:cs typeface="Arial"/>
                <a:sym typeface="Arial"/>
              </a:rPr>
              <a:t>Nếu không thành công: </a:t>
            </a:r>
            <a:r>
              <a:rPr b="0" i="0" lang="en-US" sz="2200" u="none" cap="none" strike="noStrike">
                <a:solidFill>
                  <a:srgbClr val="0000CC"/>
                </a:solidFill>
                <a:latin typeface="Arial"/>
                <a:ea typeface="Arial"/>
                <a:cs typeface="Arial"/>
                <a:sym typeface="Arial"/>
              </a:rPr>
              <a:t>Trả về giá trị 0</a:t>
            </a:r>
            <a:endParaRPr/>
          </a:p>
          <a:p>
            <a:pPr indent="-342900" lvl="0" marL="34290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2060"/>
                </a:solidFill>
                <a:latin typeface="Arial"/>
                <a:ea typeface="Arial"/>
                <a:cs typeface="Arial"/>
                <a:sym typeface="Arial"/>
              </a:rPr>
              <a:t>Ví dụ:   </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int Buf[100]; </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FILE * fptr = fopen(“so.dat”,”rb”);</a:t>
            </a:r>
            <a:endParaRPr/>
          </a:p>
          <a:p>
            <a:pPr indent="0" lvl="0" marL="0" marR="0" rtl="0" algn="l">
              <a:lnSpc>
                <a:spcPct val="100000"/>
              </a:lnSpc>
              <a:spcBef>
                <a:spcPts val="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fread( Buf, sizeof(int), 100, fptr);</a:t>
            </a:r>
            <a:endParaRPr/>
          </a:p>
          <a:p>
            <a:pPr indent="0" lvl="0" marL="0" marR="0" rtl="0" algn="l">
              <a:lnSpc>
                <a:spcPct val="100000"/>
              </a:lnSpc>
              <a:spcBef>
                <a:spcPts val="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Ví dụ 2:</a:t>
            </a:r>
            <a:endParaRPr/>
          </a:p>
          <a:p>
            <a:pPr indent="0" lvl="0" marL="0" marR="0" rtl="0" algn="l">
              <a:lnSpc>
                <a:spcPct val="100000"/>
              </a:lnSpc>
              <a:spcBef>
                <a:spcPts val="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int a[10];  f=fopen("songuyen.dat", "r+b");  fread(a, 10, sizeof(int), f);</a:t>
            </a:r>
            <a:endParaRPr/>
          </a:p>
          <a:p>
            <a:pPr indent="0" lvl="0" marL="0" marR="0" rtl="0" algn="l">
              <a:lnSpc>
                <a:spcPct val="100000"/>
              </a:lnSpc>
              <a:spcBef>
                <a:spcPts val="0"/>
              </a:spcBef>
              <a:spcAft>
                <a:spcPts val="0"/>
              </a:spcAft>
              <a:buClr>
                <a:srgbClr val="000000"/>
              </a:buClr>
              <a:buSzPts val="2640"/>
              <a:buFont typeface="Arial"/>
              <a:buNone/>
            </a:pPr>
            <a:r>
              <a:t/>
            </a:r>
            <a:endParaRPr b="0" i="0" sz="2640" u="none" cap="none" strike="noStrike">
              <a:solidFill>
                <a:srgbClr val="002060"/>
              </a:solidFill>
              <a:latin typeface="Consolas"/>
              <a:ea typeface="Consolas"/>
              <a:cs typeface="Consolas"/>
              <a:sym typeface="Consolas"/>
            </a:endParaRPr>
          </a:p>
        </p:txBody>
      </p:sp>
      <p:sp>
        <p:nvSpPr>
          <p:cNvPr id="446" name="Google Shape;446;p51"/>
          <p:cNvSpPr txBox="1"/>
          <p:nvPr>
            <p:ph idx="4294967295" type="title"/>
          </p:nvPr>
        </p:nvSpPr>
        <p:spPr>
          <a:xfrm>
            <a:off x="2286000" y="194343"/>
            <a:ext cx="5486400"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Truy nhập tệp nhị phân</a:t>
            </a:r>
            <a:endParaRPr/>
          </a:p>
        </p:txBody>
      </p:sp>
      <p:sp>
        <p:nvSpPr>
          <p:cNvPr id="447" name="Google Shape;447;p51"/>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4" name="Google Shape;454;p52"/>
          <p:cNvSpPr/>
          <p:nvPr/>
        </p:nvSpPr>
        <p:spPr>
          <a:xfrm>
            <a:off x="237490" y="1287780"/>
            <a:ext cx="9688195" cy="6167755"/>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3080"/>
              <a:buFont typeface="Arial"/>
              <a:buNone/>
            </a:pPr>
            <a:r>
              <a:rPr b="0" i="0" lang="en-US" sz="3080" u="none" cap="none" strike="noStrike">
                <a:solidFill>
                  <a:srgbClr val="000066"/>
                </a:solidFill>
                <a:latin typeface="Arial"/>
                <a:ea typeface="Arial"/>
                <a:cs typeface="Arial"/>
                <a:sym typeface="Arial"/>
              </a:rPr>
              <a:t>Ghi dữ liệu</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00CC"/>
                </a:solidFill>
                <a:latin typeface="Consolas"/>
                <a:ea typeface="Consolas"/>
                <a:cs typeface="Consolas"/>
                <a:sym typeface="Consolas"/>
              </a:rPr>
              <a:t>int fwrite(void * Đ_Chỉ_Nguồn, int Kích_thước, </a:t>
            </a:r>
            <a:endParaRPr/>
          </a:p>
          <a:p>
            <a:pPr indent="2959894" lvl="0" marL="62864" marR="0" rtl="0" algn="l">
              <a:lnSpc>
                <a:spcPct val="100000"/>
              </a:lnSpc>
              <a:spcBef>
                <a:spcPts val="660"/>
              </a:spcBef>
              <a:spcAft>
                <a:spcPts val="0"/>
              </a:spcAft>
              <a:buClr>
                <a:srgbClr val="000000"/>
              </a:buClr>
              <a:buSzPts val="2640"/>
              <a:buFont typeface="Arial"/>
              <a:buNone/>
            </a:pPr>
            <a:r>
              <a:rPr b="0" i="0" lang="en-US" sz="2640" u="none" cap="none" strike="noStrike">
                <a:solidFill>
                  <a:srgbClr val="0000CC"/>
                </a:solidFill>
                <a:latin typeface="Consolas"/>
                <a:ea typeface="Consolas"/>
                <a:cs typeface="Consolas"/>
                <a:sym typeface="Consolas"/>
              </a:rPr>
              <a:t>int số_phần_tử, FILE *fptr)</a:t>
            </a:r>
            <a:endParaRPr b="0" i="0" sz="3080" u="none" cap="none" strike="noStrike">
              <a:solidFill>
                <a:srgbClr val="0000CC"/>
              </a:solidFill>
              <a:latin typeface="Consolas"/>
              <a:ea typeface="Consolas"/>
              <a:cs typeface="Consolas"/>
              <a:sym typeface="Consolas"/>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Ghi từ vùng nhớ xác định bởi </a:t>
            </a:r>
            <a:r>
              <a:rPr b="0" i="0" lang="en-US" sz="2200" u="none" cap="none" strike="noStrike">
                <a:solidFill>
                  <a:srgbClr val="0000CC"/>
                </a:solidFill>
                <a:latin typeface="Arial"/>
                <a:ea typeface="Arial"/>
                <a:cs typeface="Arial"/>
                <a:sym typeface="Arial"/>
              </a:rPr>
              <a:t>Địa_Chỉ_nguồn </a:t>
            </a:r>
            <a:r>
              <a:rPr b="0" i="0" lang="en-US" sz="2200" u="none" cap="none" strike="noStrike">
                <a:solidFill>
                  <a:srgbClr val="000066"/>
                </a:solidFill>
                <a:latin typeface="Arial"/>
                <a:ea typeface="Arial"/>
                <a:cs typeface="Arial"/>
                <a:sym typeface="Arial"/>
              </a:rPr>
              <a:t>một khối dữ liệu có kích thước  </a:t>
            </a:r>
            <a:r>
              <a:rPr b="0" i="0" lang="en-US" sz="2200" u="none" cap="none" strike="noStrike">
                <a:solidFill>
                  <a:srgbClr val="0000CC"/>
                </a:solidFill>
                <a:latin typeface="Arial"/>
                <a:ea typeface="Arial"/>
                <a:cs typeface="Arial"/>
                <a:sym typeface="Arial"/>
              </a:rPr>
              <a:t>Số_Phần_Tử x Kích_Thước </a:t>
            </a:r>
            <a:r>
              <a:rPr b="0" i="0" lang="en-US" sz="2200" u="none" cap="none" strike="noStrike">
                <a:solidFill>
                  <a:srgbClr val="000066"/>
                </a:solidFill>
                <a:latin typeface="Arial"/>
                <a:ea typeface="Arial"/>
                <a:cs typeface="Arial"/>
                <a:sym typeface="Arial"/>
              </a:rPr>
              <a:t>ra file được xác đinh bởi biến </a:t>
            </a:r>
            <a:r>
              <a:rPr b="0" i="0" lang="en-US" sz="2200" u="none" cap="none" strike="noStrike">
                <a:solidFill>
                  <a:srgbClr val="0000CC"/>
                </a:solidFill>
                <a:latin typeface="Arial"/>
                <a:ea typeface="Arial"/>
                <a:cs typeface="Arial"/>
                <a:sym typeface="Arial"/>
              </a:rPr>
              <a:t>fptr</a:t>
            </a:r>
            <a:r>
              <a:rPr b="0" i="0" lang="en-US" sz="2200" u="none" cap="none" strike="noStrike">
                <a:solidFill>
                  <a:srgbClr val="000066"/>
                </a:solidFill>
                <a:latin typeface="Arial"/>
                <a:ea typeface="Arial"/>
                <a:cs typeface="Arial"/>
                <a:sym typeface="Arial"/>
              </a:rPr>
              <a:t> </a:t>
            </a:r>
            <a:endParaRPr b="0" i="0" sz="2200" u="none" cap="none" strike="noStrike">
              <a:solidFill>
                <a:srgbClr val="0000CC"/>
              </a:solidFill>
              <a:latin typeface="Arial"/>
              <a:ea typeface="Arial"/>
              <a:cs typeface="Arial"/>
              <a:sym typeface="Arial"/>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2060"/>
                </a:solidFill>
                <a:latin typeface="Arial"/>
                <a:ea typeface="Arial"/>
                <a:cs typeface="Arial"/>
                <a:sym typeface="Arial"/>
              </a:rPr>
              <a:t>Nếu ghi thành công: </a:t>
            </a:r>
            <a:r>
              <a:rPr b="0" i="0" lang="en-US" sz="2200" u="none" cap="none" strike="noStrike">
                <a:solidFill>
                  <a:srgbClr val="0000CC"/>
                </a:solidFill>
                <a:latin typeface="Arial"/>
                <a:ea typeface="Arial"/>
                <a:cs typeface="Arial"/>
                <a:sym typeface="Arial"/>
              </a:rPr>
              <a:t>Trả về số phần tử đã ghi</a:t>
            </a:r>
            <a:endParaRPr/>
          </a:p>
          <a:p>
            <a:pPr indent="-285750" lvl="1" marL="742950" marR="0" rtl="0" algn="l">
              <a:lnSpc>
                <a:spcPct val="120000"/>
              </a:lnSpc>
              <a:spcBef>
                <a:spcPts val="660"/>
              </a:spcBef>
              <a:spcAft>
                <a:spcPts val="0"/>
              </a:spcAft>
              <a:buClr>
                <a:srgbClr val="000000"/>
              </a:buClr>
              <a:buSzPts val="2200"/>
              <a:buFont typeface="Arial"/>
              <a:buChar char="–"/>
            </a:pPr>
            <a:r>
              <a:rPr b="0" i="0" lang="en-US" sz="2200" u="none" cap="none" strike="noStrike">
                <a:solidFill>
                  <a:srgbClr val="002060"/>
                </a:solidFill>
                <a:latin typeface="Arial"/>
                <a:ea typeface="Arial"/>
                <a:cs typeface="Arial"/>
                <a:sym typeface="Arial"/>
              </a:rPr>
              <a:t>Nếu không thành công: </a:t>
            </a:r>
            <a:r>
              <a:rPr b="0" i="0" lang="en-US" sz="2200" u="none" cap="none" strike="noStrike">
                <a:solidFill>
                  <a:srgbClr val="0000CC"/>
                </a:solidFill>
                <a:latin typeface="Arial"/>
                <a:ea typeface="Arial"/>
                <a:cs typeface="Arial"/>
                <a:sym typeface="Arial"/>
              </a:rPr>
              <a:t>Trả về giá trị 0</a:t>
            </a:r>
            <a:endParaRPr/>
          </a:p>
          <a:p>
            <a:pPr indent="-342900" lvl="0" marL="34290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2060"/>
                </a:solidFill>
                <a:latin typeface="Arial"/>
                <a:ea typeface="Arial"/>
                <a:cs typeface="Arial"/>
                <a:sym typeface="Arial"/>
              </a:rPr>
              <a:t>Ví dụ: </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int Buf[100]; </a:t>
            </a:r>
            <a:endParaRPr/>
          </a:p>
          <a:p>
            <a:pPr indent="0" lvl="0" marL="0" marR="0" rtl="0" algn="l">
              <a:lnSpc>
                <a:spcPct val="100000"/>
              </a:lnSpc>
              <a:spcBef>
                <a:spcPts val="66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FILE * fptr = fopen(“so.dat”,”wb”)</a:t>
            </a:r>
            <a:endParaRPr/>
          </a:p>
          <a:p>
            <a:pPr indent="0" lvl="0" marL="0" marR="0" rtl="0" algn="l">
              <a:lnSpc>
                <a:spcPct val="100000"/>
              </a:lnSpc>
              <a:spcBef>
                <a:spcPts val="0"/>
              </a:spcBef>
              <a:spcAft>
                <a:spcPts val="0"/>
              </a:spcAft>
              <a:buClr>
                <a:srgbClr val="000000"/>
              </a:buClr>
              <a:buSzPts val="2640"/>
              <a:buFont typeface="Arial"/>
              <a:buNone/>
            </a:pPr>
            <a:r>
              <a:rPr b="0" i="0" lang="en-US" sz="2640" u="none" cap="none" strike="noStrike">
                <a:solidFill>
                  <a:srgbClr val="002060"/>
                </a:solidFill>
                <a:latin typeface="Consolas"/>
                <a:ea typeface="Consolas"/>
                <a:cs typeface="Consolas"/>
                <a:sym typeface="Consolas"/>
              </a:rPr>
              <a:t>      fwrite(Buf, sizeof(int), 100, fptr);</a:t>
            </a:r>
            <a:endParaRPr/>
          </a:p>
        </p:txBody>
      </p:sp>
      <p:sp>
        <p:nvSpPr>
          <p:cNvPr id="455" name="Google Shape;455;p52"/>
          <p:cNvSpPr txBox="1"/>
          <p:nvPr>
            <p:ph idx="4294967295" type="title"/>
          </p:nvPr>
        </p:nvSpPr>
        <p:spPr>
          <a:xfrm>
            <a:off x="2376487" y="194343"/>
            <a:ext cx="5410200"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Truy nhập tệp nhị phân</a:t>
            </a:r>
            <a:endParaRPr/>
          </a:p>
        </p:txBody>
      </p:sp>
      <p:sp>
        <p:nvSpPr>
          <p:cNvPr id="456" name="Google Shape;456;p52"/>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3" name="Google Shape;463;p53"/>
          <p:cNvSpPr/>
          <p:nvPr/>
        </p:nvSpPr>
        <p:spPr>
          <a:xfrm>
            <a:off x="281147" y="1155065"/>
            <a:ext cx="9644538" cy="65030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80"/>
              <a:buFont typeface="Arial"/>
              <a:buNone/>
            </a:pPr>
            <a:r>
              <a:rPr b="0" i="0" lang="en-US" sz="3080" u="none" cap="none" strike="noStrike">
                <a:solidFill>
                  <a:srgbClr val="000066"/>
                </a:solidFill>
                <a:latin typeface="Arial"/>
                <a:ea typeface="Arial"/>
                <a:cs typeface="Arial"/>
                <a:sym typeface="Arial"/>
              </a:rPr>
              <a:t>Dịch chuyển con trỏ file</a:t>
            </a:r>
            <a:endParaRPr/>
          </a:p>
          <a:p>
            <a:pPr indent="0" lvl="1" marL="502919" marR="0" rtl="0" algn="l">
              <a:lnSpc>
                <a:spcPct val="100000"/>
              </a:lnSpc>
              <a:spcBef>
                <a:spcPts val="660"/>
              </a:spcBef>
              <a:spcAft>
                <a:spcPts val="0"/>
              </a:spcAft>
              <a:buClr>
                <a:srgbClr val="000000"/>
              </a:buClr>
              <a:buSzPts val="2200"/>
              <a:buFont typeface="Arial"/>
              <a:buNone/>
            </a:pPr>
            <a:r>
              <a:rPr b="0" i="0" lang="en-US" sz="2200" u="none" cap="none" strike="noStrike">
                <a:solidFill>
                  <a:srgbClr val="0000CC"/>
                </a:solidFill>
                <a:latin typeface="Consolas"/>
                <a:ea typeface="Consolas"/>
                <a:cs typeface="Consolas"/>
                <a:sym typeface="Consolas"/>
              </a:rPr>
              <a:t>int fseek</a:t>
            </a:r>
            <a:r>
              <a:rPr b="0" i="0" lang="en-US" sz="2200" u="none" cap="none" strike="noStrike">
                <a:solidFill>
                  <a:srgbClr val="000066"/>
                </a:solidFill>
                <a:latin typeface="Consolas"/>
                <a:ea typeface="Consolas"/>
                <a:cs typeface="Consolas"/>
                <a:sym typeface="Consolas"/>
              </a:rPr>
              <a:t>(FILE *fptr, long int N, int Vị_Trí_Đầu)</a:t>
            </a:r>
            <a:endParaRPr b="0" i="0" sz="2640" u="none" cap="none" strike="noStrike">
              <a:solidFill>
                <a:srgbClr val="000066"/>
              </a:solidFill>
              <a:latin typeface="Consolas"/>
              <a:ea typeface="Consolas"/>
              <a:cs typeface="Consolas"/>
              <a:sym typeface="Consolas"/>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Dịch chuyển con trỏ file của file </a:t>
            </a:r>
            <a:r>
              <a:rPr b="0" i="0" lang="en-US" sz="2640" u="none" cap="none" strike="noStrike">
                <a:solidFill>
                  <a:srgbClr val="0000CC"/>
                </a:solidFill>
                <a:latin typeface="Arial"/>
                <a:ea typeface="Arial"/>
                <a:cs typeface="Arial"/>
                <a:sym typeface="Arial"/>
              </a:rPr>
              <a:t>fptr</a:t>
            </a:r>
            <a:r>
              <a:rPr b="0" i="0" lang="en-US" sz="2640" u="none" cap="none" strike="noStrike">
                <a:solidFill>
                  <a:srgbClr val="000066"/>
                </a:solidFill>
                <a:latin typeface="Arial"/>
                <a:ea typeface="Arial"/>
                <a:cs typeface="Arial"/>
                <a:sym typeface="Arial"/>
              </a:rPr>
              <a:t> đi một khoảng </a:t>
            </a:r>
            <a:r>
              <a:rPr b="0" i="0" lang="en-US" sz="2640" u="none" cap="none" strike="noStrike">
                <a:solidFill>
                  <a:srgbClr val="0000CC"/>
                </a:solidFill>
                <a:latin typeface="Arial"/>
                <a:ea typeface="Arial"/>
                <a:cs typeface="Arial"/>
                <a:sym typeface="Arial"/>
              </a:rPr>
              <a:t>N</a:t>
            </a:r>
            <a:r>
              <a:rPr b="0" i="0" lang="en-US" sz="2640" u="none" cap="none" strike="noStrike">
                <a:solidFill>
                  <a:srgbClr val="000066"/>
                </a:solidFill>
                <a:latin typeface="Arial"/>
                <a:ea typeface="Arial"/>
                <a:cs typeface="Arial"/>
                <a:sym typeface="Arial"/>
              </a:rPr>
              <a:t> so với </a:t>
            </a:r>
            <a:r>
              <a:rPr b="0" i="0" lang="en-US" sz="2640" u="none" cap="none" strike="noStrike">
                <a:solidFill>
                  <a:srgbClr val="0000CC"/>
                </a:solidFill>
                <a:latin typeface="Arial"/>
                <a:ea typeface="Arial"/>
                <a:cs typeface="Arial"/>
                <a:sym typeface="Arial"/>
              </a:rPr>
              <a:t>Vị_Trí_Đầu</a:t>
            </a:r>
            <a:endParaRPr b="0" i="0" sz="2640" u="none" cap="none" strike="noStrike">
              <a:solidFill>
                <a:srgbClr val="0000CC"/>
              </a:solidFill>
              <a:latin typeface="Arial"/>
              <a:ea typeface="Arial"/>
              <a:cs typeface="Arial"/>
              <a:sym typeface="Arial"/>
            </a:endParaRPr>
          </a:p>
          <a:p>
            <a:pPr indent="-228600" lvl="2" marL="114300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SEEK_SET / 0: Vị trí đầu là đầu tệp</a:t>
            </a:r>
            <a:endParaRPr b="0" i="0" sz="2200" u="none" cap="none" strike="noStrike">
              <a:solidFill>
                <a:srgbClr val="000066"/>
              </a:solidFill>
              <a:latin typeface="Arial"/>
              <a:ea typeface="Arial"/>
              <a:cs typeface="Arial"/>
              <a:sym typeface="Arial"/>
            </a:endParaRPr>
          </a:p>
          <a:p>
            <a:pPr indent="-228600" lvl="2" marL="114300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SEEK_CUR / 1: Vị trí đầu là vị trí con trỏ file hiện thời </a:t>
            </a:r>
            <a:endParaRPr/>
          </a:p>
          <a:p>
            <a:pPr indent="-228600" lvl="2" marL="1143000" marR="0" rtl="0" algn="l">
              <a:lnSpc>
                <a:spcPct val="100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SEEK_END / 2: Vị trí đầu là cuối tệp</a:t>
            </a:r>
            <a:endParaRPr b="0" i="0" sz="2200" u="none" cap="none" strike="noStrike">
              <a:solidFill>
                <a:srgbClr val="000066"/>
              </a:solidFill>
              <a:latin typeface="Arial"/>
              <a:ea typeface="Arial"/>
              <a:cs typeface="Arial"/>
              <a:sym typeface="Arial"/>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CC"/>
                </a:solidFill>
                <a:latin typeface="Consolas"/>
                <a:ea typeface="Consolas"/>
                <a:cs typeface="Consolas"/>
                <a:sym typeface="Consolas"/>
              </a:rPr>
              <a:t>void rewind</a:t>
            </a:r>
            <a:r>
              <a:rPr b="0" i="0" lang="en-US" sz="2640" u="none" cap="none" strike="noStrike">
                <a:solidFill>
                  <a:srgbClr val="000066"/>
                </a:solidFill>
                <a:latin typeface="Consolas"/>
                <a:ea typeface="Consolas"/>
                <a:cs typeface="Consolas"/>
                <a:sym typeface="Consolas"/>
              </a:rPr>
              <a:t>(FILE *fptr)</a:t>
            </a:r>
            <a:r>
              <a:rPr b="0" i="0" lang="en-US" sz="2640" u="none" cap="none" strike="noStrike">
                <a:solidFill>
                  <a:srgbClr val="000066"/>
                </a:solidFill>
                <a:latin typeface="Arial"/>
                <a:ea typeface="Arial"/>
                <a:cs typeface="Arial"/>
                <a:sym typeface="Arial"/>
              </a:rPr>
              <a:t>: Đưa con trỏ về đầu tệp</a:t>
            </a:r>
            <a:endParaRPr b="0" i="0" sz="2640" u="none" cap="none" strike="noStrike">
              <a:solidFill>
                <a:srgbClr val="000066"/>
              </a:solidFill>
              <a:latin typeface="Arial"/>
              <a:ea typeface="Arial"/>
              <a:cs typeface="Arial"/>
              <a:sym typeface="Arial"/>
            </a:endParaRPr>
          </a:p>
          <a:p>
            <a:pPr indent="0" lvl="0" marL="0" marR="0" rtl="0" algn="l">
              <a:lnSpc>
                <a:spcPct val="100000"/>
              </a:lnSpc>
              <a:spcBef>
                <a:spcPts val="660"/>
              </a:spcBef>
              <a:spcAft>
                <a:spcPts val="0"/>
              </a:spcAft>
              <a:buClr>
                <a:srgbClr val="000000"/>
              </a:buClr>
              <a:buSzPts val="3080"/>
              <a:buFont typeface="Arial"/>
              <a:buNone/>
            </a:pPr>
            <a:r>
              <a:rPr b="0" i="0" lang="en-US" sz="3080" u="none" cap="none" strike="noStrike">
                <a:solidFill>
                  <a:srgbClr val="000066"/>
                </a:solidFill>
                <a:latin typeface="Arial"/>
                <a:ea typeface="Arial"/>
                <a:cs typeface="Arial"/>
                <a:sym typeface="Arial"/>
              </a:rPr>
              <a:t>Kiểm tra kết thúc file</a:t>
            </a:r>
            <a:endParaRPr/>
          </a:p>
          <a:p>
            <a:pPr indent="0" lvl="1" marL="502919" marR="0" rtl="0" algn="l">
              <a:lnSpc>
                <a:spcPct val="100000"/>
              </a:lnSpc>
              <a:spcBef>
                <a:spcPts val="660"/>
              </a:spcBef>
              <a:spcAft>
                <a:spcPts val="0"/>
              </a:spcAft>
              <a:buClr>
                <a:srgbClr val="000000"/>
              </a:buClr>
              <a:buSzPts val="2200"/>
              <a:buFont typeface="Arial"/>
              <a:buNone/>
            </a:pPr>
            <a:r>
              <a:rPr b="0" i="0" lang="en-US" sz="2200" u="none" cap="none" strike="noStrike">
                <a:solidFill>
                  <a:srgbClr val="0000CC"/>
                </a:solidFill>
                <a:latin typeface="Consolas"/>
                <a:ea typeface="Consolas"/>
                <a:cs typeface="Consolas"/>
                <a:sym typeface="Consolas"/>
              </a:rPr>
              <a:t>int feof</a:t>
            </a:r>
            <a:r>
              <a:rPr b="0" i="0" lang="en-US" sz="2200" u="none" cap="none" strike="noStrike">
                <a:solidFill>
                  <a:srgbClr val="000066"/>
                </a:solidFill>
                <a:latin typeface="Consolas"/>
                <a:ea typeface="Consolas"/>
                <a:cs typeface="Consolas"/>
                <a:sym typeface="Consolas"/>
              </a:rPr>
              <a:t>(FILE *fptr)</a:t>
            </a:r>
            <a:r>
              <a:rPr b="0" i="0" lang="en-US" sz="2640" u="none" cap="none" strike="noStrike">
                <a:solidFill>
                  <a:srgbClr val="000066"/>
                </a:solidFill>
                <a:latin typeface="Arial"/>
                <a:ea typeface="Arial"/>
                <a:cs typeface="Arial"/>
                <a:sym typeface="Arial"/>
              </a:rPr>
              <a:t>  </a:t>
            </a:r>
            <a:endParaRPr/>
          </a:p>
          <a:p>
            <a:pPr indent="-285750" lvl="1" marL="742950" marR="0" rtl="0" algn="l">
              <a:lnSpc>
                <a:spcPct val="100000"/>
              </a:lnSpc>
              <a:spcBef>
                <a:spcPts val="66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Trả về 0 nếu con trỏ file vẫn còn trỏ tới một phần tử dữ liệu, 1 nếu con trỏ file đang trỏ tới EOF</a:t>
            </a:r>
            <a:endParaRPr/>
          </a:p>
        </p:txBody>
      </p:sp>
      <p:sp>
        <p:nvSpPr>
          <p:cNvPr id="464" name="Google Shape;464;p53"/>
          <p:cNvSpPr txBox="1"/>
          <p:nvPr>
            <p:ph idx="4294967295" type="title"/>
          </p:nvPr>
        </p:nvSpPr>
        <p:spPr>
          <a:xfrm>
            <a:off x="2667000" y="212272"/>
            <a:ext cx="5298822"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Truy nhập tệp nhị phân</a:t>
            </a:r>
            <a:endParaRPr/>
          </a:p>
        </p:txBody>
      </p:sp>
      <p:grpSp>
        <p:nvGrpSpPr>
          <p:cNvPr id="465" name="Google Shape;465;p53"/>
          <p:cNvGrpSpPr/>
          <p:nvPr/>
        </p:nvGrpSpPr>
        <p:grpSpPr>
          <a:xfrm>
            <a:off x="4191000" y="5311148"/>
            <a:ext cx="5196840" cy="498599"/>
            <a:chOff x="4038600" y="5405734"/>
            <a:chExt cx="4724400" cy="452980"/>
          </a:xfrm>
        </p:grpSpPr>
        <p:sp>
          <p:nvSpPr>
            <p:cNvPr id="466" name="Google Shape;466;p53"/>
            <p:cNvSpPr/>
            <p:nvPr/>
          </p:nvSpPr>
          <p:spPr>
            <a:xfrm>
              <a:off x="4038600" y="5562600"/>
              <a:ext cx="762000" cy="228600"/>
            </a:xfrm>
            <a:prstGeom prst="lef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sp>
          <p:nvSpPr>
            <p:cNvPr id="467" name="Google Shape;467;p53"/>
            <p:cNvSpPr txBox="1"/>
            <p:nvPr/>
          </p:nvSpPr>
          <p:spPr>
            <a:xfrm>
              <a:off x="4800600" y="5405734"/>
              <a:ext cx="3962400" cy="4529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40" u="none" cap="none" strike="noStrike">
                  <a:solidFill>
                    <a:srgbClr val="FF0000"/>
                  </a:solidFill>
                  <a:latin typeface="Arial"/>
                  <a:ea typeface="Arial"/>
                  <a:cs typeface="Arial"/>
                  <a:sym typeface="Arial"/>
                </a:rPr>
                <a:t>Chú ý khi dùng, có thể lỗi</a:t>
              </a:r>
              <a:endParaRPr b="1" i="0" sz="2640" u="none" cap="none" strike="noStrike">
                <a:solidFill>
                  <a:srgbClr val="FF0000"/>
                </a:solidFill>
                <a:latin typeface="Arial"/>
                <a:ea typeface="Arial"/>
                <a:cs typeface="Arial"/>
                <a:sym typeface="Arial"/>
              </a:endParaRPr>
            </a:p>
          </p:txBody>
        </p:sp>
      </p:grpSp>
      <p:sp>
        <p:nvSpPr>
          <p:cNvPr id="468" name="Google Shape;468;p5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500"/>
                                        <p:tgtEl>
                                          <p:spTgt spid="4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5" name="Google Shape;475;p54"/>
          <p:cNvSpPr txBox="1"/>
          <p:nvPr/>
        </p:nvSpPr>
        <p:spPr>
          <a:xfrm>
            <a:off x="396264" y="2129559"/>
            <a:ext cx="9401810" cy="4561249"/>
          </a:xfrm>
          <a:prstGeom prst="rect">
            <a:avLst/>
          </a:prstGeom>
          <a:noFill/>
          <a:ln cap="flat" cmpd="sng" w="9525">
            <a:solidFill>
              <a:srgbClr val="7030A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#include &lt;stdio.h&gt;</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int main() {</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FILE * f = fopen("SoNguyen.Dat", "wb");</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int i, n;</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for(i = 0; i &lt;100; i++) {</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n = 2*i+1;</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fwrite(&amp;n, sizeof(int), 1, f);</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fclose(f);</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  return 0;</a:t>
            </a:r>
            <a:endParaRPr/>
          </a:p>
          <a:p>
            <a:pPr indent="0" lvl="0" marL="0" marR="0" rtl="0" algn="l">
              <a:lnSpc>
                <a:spcPct val="100000"/>
              </a:lnSpc>
              <a:spcBef>
                <a:spcPts val="0"/>
              </a:spcBef>
              <a:spcAft>
                <a:spcPts val="0"/>
              </a:spcAft>
              <a:buNone/>
            </a:pPr>
            <a:r>
              <a:rPr b="0" i="0" lang="en-US" sz="2640" u="none" cap="none" strike="noStrike">
                <a:solidFill>
                  <a:srgbClr val="220076"/>
                </a:solidFill>
                <a:latin typeface="Consolas"/>
                <a:ea typeface="Consolas"/>
                <a:cs typeface="Consolas"/>
                <a:sym typeface="Consolas"/>
              </a:rPr>
              <a:t>}</a:t>
            </a:r>
            <a:endParaRPr/>
          </a:p>
        </p:txBody>
      </p:sp>
      <p:sp>
        <p:nvSpPr>
          <p:cNvPr id="476" name="Google Shape;476;p54"/>
          <p:cNvSpPr txBox="1"/>
          <p:nvPr>
            <p:ph idx="4294967295" type="title"/>
          </p:nvPr>
        </p:nvSpPr>
        <p:spPr>
          <a:xfrm>
            <a:off x="3429000" y="229446"/>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1</a:t>
            </a:r>
            <a:endParaRPr/>
          </a:p>
        </p:txBody>
      </p:sp>
      <p:sp>
        <p:nvSpPr>
          <p:cNvPr id="477" name="Google Shape;477;p54"/>
          <p:cNvSpPr/>
          <p:nvPr/>
        </p:nvSpPr>
        <p:spPr>
          <a:xfrm>
            <a:off x="237491" y="1287780"/>
            <a:ext cx="9546749"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20"/>
              <a:buFont typeface="Arial"/>
              <a:buNone/>
            </a:pPr>
            <a:r>
              <a:rPr b="0" i="0" lang="en-US" sz="3520" u="none" cap="none" strike="noStrike">
                <a:solidFill>
                  <a:srgbClr val="000066"/>
                </a:solidFill>
                <a:latin typeface="Arial"/>
                <a:ea typeface="Arial"/>
                <a:cs typeface="Arial"/>
                <a:sym typeface="Arial"/>
              </a:rPr>
              <a:t>Tạo file Songuyen.dat ghi 100 số lẻ đầu tiên.</a:t>
            </a:r>
            <a:endParaRPr/>
          </a:p>
          <a:p>
            <a:pPr indent="0" lvl="0" marL="0" marR="0" rtl="0" algn="l">
              <a:lnSpc>
                <a:spcPct val="100000"/>
              </a:lnSpc>
              <a:spcBef>
                <a:spcPts val="660"/>
              </a:spcBef>
              <a:spcAft>
                <a:spcPts val="0"/>
              </a:spcAft>
              <a:buClr>
                <a:srgbClr val="000000"/>
              </a:buClr>
              <a:buSzPts val="3520"/>
              <a:buFont typeface="Arial"/>
              <a:buNone/>
            </a:pPr>
            <a:r>
              <a:t/>
            </a:r>
            <a:endParaRPr b="0" i="0" sz="3520" u="none" cap="none" strike="noStrike">
              <a:solidFill>
                <a:srgbClr val="000066"/>
              </a:solidFill>
              <a:latin typeface="Arial"/>
              <a:ea typeface="Arial"/>
              <a:cs typeface="Arial"/>
              <a:sym typeface="Arial"/>
            </a:endParaRPr>
          </a:p>
        </p:txBody>
      </p:sp>
      <p:sp>
        <p:nvSpPr>
          <p:cNvPr id="478" name="Google Shape;478;p5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5" name="Google Shape;485;p55"/>
          <p:cNvSpPr txBox="1"/>
          <p:nvPr/>
        </p:nvSpPr>
        <p:spPr>
          <a:xfrm>
            <a:off x="405130" y="2263935"/>
            <a:ext cx="9401810" cy="4154984"/>
          </a:xfrm>
          <a:prstGeom prst="rect">
            <a:avLst/>
          </a:prstGeom>
          <a:noFill/>
          <a:ln cap="flat" cmpd="sng" w="9525">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#include &lt;stdio.h&gt;</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int main() {</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FILE * f = fopen("SoNguyen.Dat", "rb");</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int n;</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fseek(f, 50*sizeof(int), SEEK_SET);</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while(!feof(f)){</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fread(&amp;n, sizeof(int), 1, f);</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printf("%4d", n);</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fclose(f);</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	return 0;</a:t>
            </a:r>
            <a:endParaRPr/>
          </a:p>
          <a:p>
            <a:pPr indent="0" lvl="0" marL="0" marR="0" rtl="0" algn="l">
              <a:lnSpc>
                <a:spcPct val="100000"/>
              </a:lnSpc>
              <a:spcBef>
                <a:spcPts val="0"/>
              </a:spcBef>
              <a:spcAft>
                <a:spcPts val="0"/>
              </a:spcAft>
              <a:buNone/>
            </a:pPr>
            <a:r>
              <a:rPr b="0" i="0" lang="en-US" sz="2200" u="none" cap="none" strike="noStrike">
                <a:solidFill>
                  <a:srgbClr val="220076"/>
                </a:solidFill>
                <a:latin typeface="Consolas"/>
                <a:ea typeface="Consolas"/>
                <a:cs typeface="Consolas"/>
                <a:sym typeface="Consolas"/>
              </a:rPr>
              <a:t>}</a:t>
            </a:r>
            <a:endParaRPr/>
          </a:p>
        </p:txBody>
      </p:sp>
      <p:sp>
        <p:nvSpPr>
          <p:cNvPr id="486" name="Google Shape;486;p55"/>
          <p:cNvSpPr txBox="1"/>
          <p:nvPr>
            <p:ph idx="4294967295" type="title"/>
          </p:nvPr>
        </p:nvSpPr>
        <p:spPr>
          <a:xfrm>
            <a:off x="3733800" y="194343"/>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2</a:t>
            </a:r>
            <a:endParaRPr/>
          </a:p>
        </p:txBody>
      </p:sp>
      <p:sp>
        <p:nvSpPr>
          <p:cNvPr id="487" name="Google Shape;487;p55"/>
          <p:cNvSpPr/>
          <p:nvPr/>
        </p:nvSpPr>
        <p:spPr>
          <a:xfrm>
            <a:off x="344012" y="1097440"/>
            <a:ext cx="9546748" cy="11961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20"/>
              <a:buFont typeface="Arial"/>
              <a:buNone/>
            </a:pPr>
            <a:r>
              <a:rPr b="0" i="0" lang="en-US" sz="3520" u="none" cap="none" strike="noStrike">
                <a:solidFill>
                  <a:srgbClr val="000066"/>
                </a:solidFill>
                <a:latin typeface="Arial"/>
                <a:ea typeface="Arial"/>
                <a:cs typeface="Arial"/>
                <a:sym typeface="Arial"/>
              </a:rPr>
              <a:t>Đọc file Songuyen.dat, đưa ra màn hình các số lẻ từ vị trí số thứ 50 của file</a:t>
            </a:r>
            <a:endParaRPr/>
          </a:p>
          <a:p>
            <a:pPr indent="0" lvl="0" marL="0" marR="0" rtl="0" algn="l">
              <a:lnSpc>
                <a:spcPct val="100000"/>
              </a:lnSpc>
              <a:spcBef>
                <a:spcPts val="660"/>
              </a:spcBef>
              <a:spcAft>
                <a:spcPts val="0"/>
              </a:spcAft>
              <a:buClr>
                <a:srgbClr val="000000"/>
              </a:buClr>
              <a:buSzPts val="3520"/>
              <a:buFont typeface="Arial"/>
              <a:buNone/>
            </a:pPr>
            <a:r>
              <a:t/>
            </a:r>
            <a:endParaRPr b="0" i="0" sz="3520" u="none" cap="none" strike="noStrike">
              <a:solidFill>
                <a:srgbClr val="000066"/>
              </a:solidFill>
              <a:latin typeface="Arial"/>
              <a:ea typeface="Arial"/>
              <a:cs typeface="Arial"/>
              <a:sym typeface="Arial"/>
            </a:endParaRPr>
          </a:p>
        </p:txBody>
      </p:sp>
      <p:sp>
        <p:nvSpPr>
          <p:cNvPr id="488" name="Google Shape;488;p55"/>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p:nvPr/>
        </p:nvSpPr>
        <p:spPr>
          <a:xfrm>
            <a:off x="344012" y="1155065"/>
            <a:ext cx="9546748" cy="630047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Nhập danh sách từ bàn phím các thí sinh dự thi, mỗi thí sinh gồm họ tên, số báo danh, khoa dự thi và điểm thi. Dữ liệu nhập được ghi vào file ThiSinh.dat.  Kết thúc nhập khi gặp một thí sinh có tên là « *** »</a:t>
            </a:r>
            <a:endParaRPr/>
          </a:p>
          <a:p>
            <a:pPr indent="-342900" lvl="0" marL="342900" marR="0" rtl="0" algn="l">
              <a:lnSpc>
                <a:spcPct val="105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Đọc từ file ThiSinh.Dat, đưa ra màn hình danh sách các thí sinh thi vào ngành CNTT có điểm thi lớn hớn 21 theo quy cáchThíinh</a:t>
            </a:r>
            <a:endParaRPr b="0" i="0" sz="2200" u="none" cap="none" strike="noStrike">
              <a:solidFill>
                <a:srgbClr val="000066"/>
              </a:solidFill>
              <a:latin typeface="Arial"/>
              <a:ea typeface="Arial"/>
              <a:cs typeface="Arial"/>
              <a:sym typeface="Arial"/>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Arial"/>
                <a:ea typeface="Arial"/>
                <a:cs typeface="Arial"/>
                <a:sym typeface="Arial"/>
              </a:rPr>
              <a:t>    		STT    Số Báo Danh Ho Tên   Điểm Thi</a:t>
            </a:r>
            <a:endParaRPr/>
          </a:p>
          <a:p>
            <a:pPr indent="-342900" lvl="0" marL="342900" marR="0" rtl="0" algn="l">
              <a:lnSpc>
                <a:spcPct val="105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Từ file ThiSinh.Dat, tạo file CNTT.Dat chỉ chứa danh sách các thí inh thi vào khoa CNTT</a:t>
            </a:r>
            <a:endParaRPr/>
          </a:p>
          <a:p>
            <a:pPr indent="-342900" lvl="0" marL="342900" marR="0" rtl="0" algn="l">
              <a:lnSpc>
                <a:spcPct val="105000"/>
              </a:lnSpc>
              <a:spcBef>
                <a:spcPts val="66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Nhập vào một số báo danh, tìm trong file ThiSinh.Dat và in ra họ tên, điểm thi và khoa đăng ký của thí sinh nếu tìm thấy. Nếu không tìm thấy thí sinh thì đưa ra thông báo « không tìm thấy »</a:t>
            </a:r>
            <a:endParaRPr/>
          </a:p>
          <a:p>
            <a:pPr indent="-203200" lvl="0" marL="342900" marR="0" rtl="0" algn="l">
              <a:lnSpc>
                <a:spcPct val="105000"/>
              </a:lnSpc>
              <a:spcBef>
                <a:spcPts val="440"/>
              </a:spcBef>
              <a:spcAft>
                <a:spcPts val="0"/>
              </a:spcAft>
              <a:buClr>
                <a:srgbClr val="000000"/>
              </a:buClr>
              <a:buSzPts val="2200"/>
              <a:buFont typeface="Arial"/>
              <a:buNone/>
            </a:pPr>
            <a:r>
              <a:t/>
            </a:r>
            <a:endParaRPr b="0" i="0" sz="2200" u="none" cap="none" strike="noStrike">
              <a:solidFill>
                <a:srgbClr val="000066"/>
              </a:solidFill>
              <a:latin typeface="Arial"/>
              <a:ea typeface="Arial"/>
              <a:cs typeface="Arial"/>
              <a:sym typeface="Arial"/>
            </a:endParaRPr>
          </a:p>
          <a:p>
            <a:pPr indent="0" lvl="0" marL="0" marR="0" rtl="0" algn="l">
              <a:lnSpc>
                <a:spcPct val="100000"/>
              </a:lnSpc>
              <a:spcBef>
                <a:spcPts val="660"/>
              </a:spcBef>
              <a:spcAft>
                <a:spcPts val="0"/>
              </a:spcAft>
              <a:buClr>
                <a:srgbClr val="000000"/>
              </a:buClr>
              <a:buSzPts val="2200"/>
              <a:buFont typeface="Arial"/>
              <a:buNone/>
            </a:pPr>
            <a:r>
              <a:t/>
            </a:r>
            <a:endParaRPr b="0" i="0" sz="2200" u="none" cap="none" strike="noStrike">
              <a:solidFill>
                <a:srgbClr val="000066"/>
              </a:solidFill>
              <a:latin typeface="Arial"/>
              <a:ea typeface="Arial"/>
              <a:cs typeface="Arial"/>
              <a:sym typeface="Arial"/>
            </a:endParaRPr>
          </a:p>
        </p:txBody>
      </p:sp>
      <p:sp>
        <p:nvSpPr>
          <p:cNvPr id="495" name="Google Shape;495;p5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6" name="Google Shape;496;p56"/>
          <p:cNvSpPr txBox="1"/>
          <p:nvPr>
            <p:ph idx="4294967295" type="title"/>
          </p:nvPr>
        </p:nvSpPr>
        <p:spPr>
          <a:xfrm>
            <a:off x="3345989" y="174113"/>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497" name="Google Shape;497;p56"/>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p:nvPr/>
        </p:nvSpPr>
        <p:spPr>
          <a:xfrm>
            <a:off x="344012" y="1155065"/>
            <a:ext cx="9546748" cy="63004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#include &lt;stdio.h&gt;</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#include &lt;string.h&gt;</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typedef struct {</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char Ten[30];</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long SBD;</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char Khoa[10];</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float Diem;</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SinhVien;</a:t>
            </a:r>
            <a:endParaRPr/>
          </a:p>
          <a:p>
            <a:pPr indent="0" lvl="0" marL="0" marR="0" rtl="0" algn="l">
              <a:lnSpc>
                <a:spcPct val="100000"/>
              </a:lnSpc>
              <a:spcBef>
                <a:spcPts val="13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int main() {</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FILE *f1,*f2;</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SinhVien SV;</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int i, SBD;</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//Nhap thong tin cho file ThiSinh.Dat</a:t>
            </a:r>
            <a:endParaRPr b="0" i="0" sz="2200" u="none" cap="none" strike="noStrike">
              <a:solidFill>
                <a:srgbClr val="0000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//Tao file CNTT.Dat</a:t>
            </a:r>
            <a:endParaRPr b="0" i="0" sz="2200" u="none" cap="none" strike="noStrike">
              <a:solidFill>
                <a:srgbClr val="0000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return 0;</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a:t>
            </a:r>
            <a:endParaRPr/>
          </a:p>
        </p:txBody>
      </p:sp>
      <p:sp>
        <p:nvSpPr>
          <p:cNvPr id="504" name="Google Shape;504;p5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5" name="Google Shape;505;p57"/>
          <p:cNvSpPr txBox="1"/>
          <p:nvPr>
            <p:ph idx="4294967295" type="title"/>
          </p:nvPr>
        </p:nvSpPr>
        <p:spPr>
          <a:xfrm>
            <a:off x="3345989" y="158484"/>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506" name="Google Shape;506;p57"/>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p:nvPr/>
        </p:nvSpPr>
        <p:spPr>
          <a:xfrm>
            <a:off x="251460" y="1155065"/>
            <a:ext cx="9639300" cy="53295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//Nhap thong tin cho file ThiSinh.Dat</a:t>
            </a:r>
            <a:endParaRPr b="0" i="0" sz="1760" u="none" cap="none" strike="noStrike">
              <a:solidFill>
                <a:srgbClr val="000066"/>
              </a:solidFill>
              <a:latin typeface="Consolas"/>
              <a:ea typeface="Consolas"/>
              <a:cs typeface="Consolas"/>
              <a:sym typeface="Consolas"/>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f1 = fopen("ThiSinh.Dat", "wb");</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i = 1;</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do {</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printf("Thi sinh %d :\n", i);</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printf("  Ho Ten : "); fflush(stdin); fgets(SV.Ten, sizeof(SV.Ten), stdin);</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SV.Ten[strlen(SV.Ten) – 1] = </a:t>
            </a:r>
            <a:r>
              <a:rPr b="0" i="0" lang="en-US" sz="1760" u="none" cap="none" strike="noStrike">
                <a:solidFill>
                  <a:srgbClr val="220076"/>
                </a:solidFill>
                <a:latin typeface="Consolas"/>
                <a:ea typeface="Consolas"/>
                <a:cs typeface="Consolas"/>
                <a:sym typeface="Consolas"/>
              </a:rPr>
              <a:t>'\0'; // Bỏ ký tự xuống dòng</a:t>
            </a:r>
            <a:endParaRPr b="0" i="0" sz="1760" u="none" cap="none" strike="noStrike">
              <a:solidFill>
                <a:srgbClr val="000066"/>
              </a:solidFill>
              <a:latin typeface="Consolas"/>
              <a:ea typeface="Consolas"/>
              <a:cs typeface="Consolas"/>
              <a:sym typeface="Consolas"/>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if(strcmp(SV.Ten,"***") == 0) break;</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printf("  So Bao Danh: "); scanf("%d", &amp;SV.SBD);</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printf("  Khoa : "); fflush(stdin); fgets(SV.Khoa, sizeof(SV.Khoa), stdin);</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SV.Khoa[strlen(SV.Khoa) – 1] = </a:t>
            </a:r>
            <a:r>
              <a:rPr b="0" i="0" lang="en-US" sz="1760" u="none" cap="none" strike="noStrike">
                <a:solidFill>
                  <a:srgbClr val="220076"/>
                </a:solidFill>
                <a:latin typeface="Consolas"/>
                <a:ea typeface="Consolas"/>
                <a:cs typeface="Consolas"/>
                <a:sym typeface="Consolas"/>
              </a:rPr>
              <a:t>'\0'; // Bỏ ký tự xuống dòng</a:t>
            </a:r>
            <a:endParaRPr b="0" i="0" sz="1760" u="none" cap="none" strike="noStrike">
              <a:solidFill>
                <a:srgbClr val="000066"/>
              </a:solidFill>
              <a:latin typeface="Consolas"/>
              <a:ea typeface="Consolas"/>
              <a:cs typeface="Consolas"/>
              <a:sym typeface="Consolas"/>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printf("  Diem : "); scanf("%f", &amp;SV.Diem);</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fwrite(&amp;SV, sizeof(SinhVien), 1, f1);</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i++;</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 while(1);</a:t>
            </a:r>
            <a:endParaRPr/>
          </a:p>
          <a:p>
            <a:pPr indent="0" lvl="0" marL="0" marR="0" rtl="0" algn="l">
              <a:lnSpc>
                <a:spcPct val="100000"/>
              </a:lnSpc>
              <a:spcBef>
                <a:spcPts val="440"/>
              </a:spcBef>
              <a:spcAft>
                <a:spcPts val="0"/>
              </a:spcAft>
              <a:buClr>
                <a:srgbClr val="000000"/>
              </a:buClr>
              <a:buSzPts val="1760"/>
              <a:buFont typeface="Arial"/>
              <a:buNone/>
            </a:pPr>
            <a:r>
              <a:rPr b="0" i="0" lang="en-US" sz="1760" u="none" cap="none" strike="noStrike">
                <a:solidFill>
                  <a:srgbClr val="000066"/>
                </a:solidFill>
                <a:latin typeface="Consolas"/>
                <a:ea typeface="Consolas"/>
                <a:cs typeface="Consolas"/>
                <a:sym typeface="Consolas"/>
              </a:rPr>
              <a:t>fclose(f1);</a:t>
            </a:r>
            <a:endParaRPr/>
          </a:p>
        </p:txBody>
      </p:sp>
      <p:sp>
        <p:nvSpPr>
          <p:cNvPr id="513" name="Google Shape;513;p5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4" name="Google Shape;514;p58"/>
          <p:cNvSpPr txBox="1"/>
          <p:nvPr>
            <p:ph idx="4294967295" type="title"/>
          </p:nvPr>
        </p:nvSpPr>
        <p:spPr>
          <a:xfrm>
            <a:off x="3581400" y="194343"/>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515" name="Google Shape;515;p58"/>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3"/>
          <p:cNvSpPr/>
          <p:nvPr/>
        </p:nvSpPr>
        <p:spPr>
          <a:xfrm>
            <a:off x="480219" y="1177767"/>
            <a:ext cx="9304020" cy="6035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Tệp văn bản</a:t>
            </a:r>
            <a:endParaRPr b="0" i="0" sz="308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Được tổ chức theo từng dòng</a:t>
            </a:r>
            <a:endParaRPr b="0" i="0" sz="2640" u="none" cap="none" strike="noStrike">
              <a:solidFill>
                <a:srgbClr val="000066"/>
              </a:solidFill>
              <a:latin typeface="Arial"/>
              <a:ea typeface="Arial"/>
              <a:cs typeface="Arial"/>
              <a:sym typeface="Arial"/>
            </a:endParaRPr>
          </a:p>
          <a:p>
            <a:pPr indent="-228600" lvl="2" marL="11430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Trên mỗi dòng là các ký tự ASCII hiện thị được như chữ cái, chữ số, dấu câu,…</a:t>
            </a:r>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Cuối mỗi dòng là các ký tự điều khiển</a:t>
            </a:r>
            <a:endParaRPr b="0" i="0" sz="2640" u="none" cap="none" strike="noStrike">
              <a:solidFill>
                <a:srgbClr val="000066"/>
              </a:solidFill>
              <a:latin typeface="Arial"/>
              <a:ea typeface="Arial"/>
              <a:cs typeface="Arial"/>
              <a:sym typeface="Arial"/>
            </a:endParaRPr>
          </a:p>
          <a:p>
            <a:pPr indent="-228600" lvl="2" marL="11430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CR: Carriage Return - mã ASCII 13</a:t>
            </a:r>
            <a:endParaRPr/>
          </a:p>
          <a:p>
            <a:pPr indent="-228600" lvl="2" marL="11430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LF:Line Feed- Mã ASCII 10</a:t>
            </a:r>
            <a:endParaRPr/>
          </a:p>
          <a:p>
            <a:pPr indent="-342900" lvl="0" marL="34290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Tệp nhị phân</a:t>
            </a:r>
            <a:endParaRPr b="0" i="0" sz="308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Các phần tử của tệp là các số nhị phân dung mã hóa thông tin</a:t>
            </a:r>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Thông tin được mã hóa: số, cấu trúc dữ liệu,..</a:t>
            </a:r>
            <a:endParaRPr/>
          </a:p>
        </p:txBody>
      </p:sp>
      <p:sp>
        <p:nvSpPr>
          <p:cNvPr id="155" name="Google Shape;155;p23"/>
          <p:cNvSpPr txBox="1"/>
          <p:nvPr>
            <p:ph idx="4294967295" type="title"/>
          </p:nvPr>
        </p:nvSpPr>
        <p:spPr>
          <a:xfrm>
            <a:off x="2971800" y="211295"/>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Phân loại</a:t>
            </a:r>
            <a:endParaRPr b="0" i="0" sz="4840" u="none" cap="none" strike="noStrike">
              <a:solidFill>
                <a:schemeClr val="dk1"/>
              </a:solidFill>
              <a:latin typeface="Times New Roman"/>
              <a:ea typeface="Times New Roman"/>
              <a:cs typeface="Times New Roman"/>
              <a:sym typeface="Times New Roman"/>
            </a:endParaRPr>
          </a:p>
        </p:txBody>
      </p:sp>
      <p:sp>
        <p:nvSpPr>
          <p:cNvPr id="156" name="Google Shape;156;p2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p:nvPr/>
        </p:nvSpPr>
        <p:spPr>
          <a:xfrm>
            <a:off x="344012" y="1155065"/>
            <a:ext cx="9546748" cy="558101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printf("\n\n DANH SACH BAN DAU \n");</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f1 = fopen("ThiSinh.Dat", "rb");</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 = 0;</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while (fread(&amp;SV, sizeof(SinhVien), 1, f1) &gt; 0)</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printf("%-3d %-5d %-20s %-20s %-5.1f\n", ++i, SV.SBD, 			SV.Ten, SV.Khoa, SV.Diem);</a:t>
            </a:r>
            <a:endParaRPr/>
          </a:p>
          <a:p>
            <a:pPr indent="0" lvl="0" marL="0" marR="0" rtl="0" algn="l">
              <a:lnSpc>
                <a:spcPct val="105000"/>
              </a:lnSpc>
              <a:spcBef>
                <a:spcPts val="13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printf("\n\n Thi Sinh thi CNTT tren 21.0\n");</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 = 0;</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rewind(f1);</a:t>
            </a:r>
            <a:endParaRPr/>
          </a:p>
          <a:p>
            <a:pPr indent="0" lvl="0" marL="0" marR="0" rtl="0" algn="l">
              <a:lnSpc>
                <a:spcPct val="105000"/>
              </a:lnSpc>
              <a:spcBef>
                <a:spcPts val="220"/>
              </a:spcBef>
              <a:spcAft>
                <a:spcPts val="0"/>
              </a:spcAft>
              <a:buClr>
                <a:srgbClr val="000000"/>
              </a:buClr>
              <a:buSzPts val="2200"/>
              <a:buFont typeface="Arial"/>
              <a:buNone/>
            </a:pPr>
            <a:r>
              <a:t/>
            </a:r>
            <a:endParaRPr b="0" i="0" sz="2200" u="none" cap="none" strike="noStrike">
              <a:solidFill>
                <a:srgbClr val="000066"/>
              </a:solidFill>
              <a:latin typeface="Consolas"/>
              <a:ea typeface="Consolas"/>
              <a:cs typeface="Consolas"/>
              <a:sym typeface="Consolas"/>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while (fread(&amp;SV, sizeof(SinhVien), 1, f1) &gt; 0)</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if (strcmp(SV.Khoa, "CNTT") == 0 &amp;&amp; SV.Diem &gt; 21.0)</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printf("%-3d %-5d %-20s  %-5.1f\n", ++i, SV.SBD, </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SV.Ten, SV.Diem);</a:t>
            </a:r>
            <a:endParaRPr/>
          </a:p>
          <a:p>
            <a:pPr indent="0" lvl="0" marL="0" marR="0" rtl="0" algn="l">
              <a:lnSpc>
                <a:spcPct val="105000"/>
              </a:lnSpc>
              <a:spcBef>
                <a:spcPts val="2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a:t>
            </a:r>
            <a:endParaRPr b="0" i="0" sz="2200" u="none" cap="none" strike="noStrike">
              <a:solidFill>
                <a:srgbClr val="000066"/>
              </a:solidFill>
              <a:latin typeface="Consolas"/>
              <a:ea typeface="Consolas"/>
              <a:cs typeface="Consolas"/>
              <a:sym typeface="Consolas"/>
            </a:endParaRPr>
          </a:p>
        </p:txBody>
      </p:sp>
      <p:sp>
        <p:nvSpPr>
          <p:cNvPr id="522" name="Google Shape;522;p5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3" name="Google Shape;523;p59"/>
          <p:cNvSpPr txBox="1"/>
          <p:nvPr>
            <p:ph idx="4294967295" type="title"/>
          </p:nvPr>
        </p:nvSpPr>
        <p:spPr>
          <a:xfrm>
            <a:off x="3733800" y="123118"/>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524" name="Google Shape;524;p59"/>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0"/>
          <p:cNvSpPr/>
          <p:nvPr/>
        </p:nvSpPr>
        <p:spPr>
          <a:xfrm>
            <a:off x="344012" y="1155065"/>
            <a:ext cx="9546748" cy="53295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printf("\n\n Tao file CNTT.Dat\n");</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 = 0;</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rewind(f1);</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f2 = fopen("CNTT.Dat", "wb");</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while (fread(&amp;SV, sizeof(SinhVien), 1, f1) &gt; 0)</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if (strcmp(SV.Khoa, "CNTT") == 0 )</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fwrite(&amp;SV, sizeof(SinhVien), 1, f2);</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fclose(f2);</a:t>
            </a:r>
            <a:endParaRPr/>
          </a:p>
          <a:p>
            <a:pPr indent="0" lvl="0" marL="0" marR="0" rtl="0" algn="l">
              <a:lnSpc>
                <a:spcPct val="100000"/>
              </a:lnSpc>
              <a:spcBef>
                <a:spcPts val="132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f2 = fopen("CNTT.Dat", "rb");		//doc lai file</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while (fread(&amp;SV, sizeof(SinhVien), 1, f2) &gt; 0)</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printf("%-3d %-5d %-20s  %-5.1f\n", ++i, SV.SBD, SV.Ten, 		SV.Diem);</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fclose(f2);</a:t>
            </a:r>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rgbClr val="000066"/>
              </a:solidFill>
              <a:latin typeface="Consolas"/>
              <a:ea typeface="Consolas"/>
              <a:cs typeface="Consolas"/>
              <a:sym typeface="Consolas"/>
            </a:endParaRPr>
          </a:p>
        </p:txBody>
      </p:sp>
      <p:sp>
        <p:nvSpPr>
          <p:cNvPr id="531" name="Google Shape;531;p6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2" name="Google Shape;532;p60"/>
          <p:cNvSpPr txBox="1"/>
          <p:nvPr>
            <p:ph idx="4294967295" type="title"/>
          </p:nvPr>
        </p:nvSpPr>
        <p:spPr>
          <a:xfrm>
            <a:off x="3657600" y="200236"/>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533" name="Google Shape;533;p60"/>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1"/>
          <p:cNvSpPr/>
          <p:nvPr/>
        </p:nvSpPr>
        <p:spPr>
          <a:xfrm>
            <a:off x="344012" y="1155065"/>
            <a:ext cx="9546748" cy="630047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printf("\n\nTim Sinh Vien\n");</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printf(" So Bao Danh "); scanf("%d", &amp;SBD);</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rewind(f1);</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while (fread(&amp;SV, sizeof(SinhVien), 1, f1))</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if (SV.SBD == SBD){</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printf("Tim thay sinh vien %s", SV.Ten);</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    break;</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a:t>
            </a:r>
            <a:endParaRPr/>
          </a:p>
          <a:p>
            <a:pPr indent="0" lvl="0" marL="0" marR="0" rtl="0" algn="l">
              <a:lnSpc>
                <a:spcPct val="105000"/>
              </a:lnSpc>
              <a:spcBef>
                <a:spcPts val="660"/>
              </a:spcBef>
              <a:spcAft>
                <a:spcPts val="0"/>
              </a:spcAft>
              <a:buClr>
                <a:srgbClr val="000000"/>
              </a:buClr>
              <a:buSzPts val="2200"/>
              <a:buFont typeface="Arial"/>
              <a:buNone/>
            </a:pPr>
            <a:r>
              <a:t/>
            </a:r>
            <a:endParaRPr b="0" i="0" sz="2200" u="none" cap="none" strike="noStrike">
              <a:solidFill>
                <a:srgbClr val="000066"/>
              </a:solidFill>
              <a:latin typeface="Consolas"/>
              <a:ea typeface="Consolas"/>
              <a:cs typeface="Consolas"/>
              <a:sym typeface="Consolas"/>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if (feof(f1)) printf("Khong thay");</a:t>
            </a:r>
            <a:endParaRPr/>
          </a:p>
          <a:p>
            <a:pPr indent="0" lvl="0" marL="0" marR="0" rtl="0" algn="l">
              <a:lnSpc>
                <a:spcPct val="105000"/>
              </a:lnSpc>
              <a:spcBef>
                <a:spcPts val="660"/>
              </a:spcBef>
              <a:spcAft>
                <a:spcPts val="0"/>
              </a:spcAft>
              <a:buClr>
                <a:srgbClr val="000000"/>
              </a:buClr>
              <a:buSzPts val="2200"/>
              <a:buFont typeface="Arial"/>
              <a:buNone/>
            </a:pPr>
            <a:r>
              <a:rPr b="0" i="0" lang="en-US" sz="2200" u="none" cap="none" strike="noStrike">
                <a:solidFill>
                  <a:srgbClr val="000066"/>
                </a:solidFill>
                <a:latin typeface="Consolas"/>
                <a:ea typeface="Consolas"/>
                <a:cs typeface="Consolas"/>
                <a:sym typeface="Consolas"/>
              </a:rPr>
              <a:t>fclose(f1);</a:t>
            </a:r>
            <a:endParaRPr/>
          </a:p>
          <a:p>
            <a:pPr indent="0" lvl="0" marL="0" marR="0" rtl="0" algn="l">
              <a:lnSpc>
                <a:spcPct val="100000"/>
              </a:lnSpc>
              <a:spcBef>
                <a:spcPts val="660"/>
              </a:spcBef>
              <a:spcAft>
                <a:spcPts val="0"/>
              </a:spcAft>
              <a:buClr>
                <a:srgbClr val="000000"/>
              </a:buClr>
              <a:buSzPts val="2200"/>
              <a:buFont typeface="Arial"/>
              <a:buNone/>
            </a:pPr>
            <a:r>
              <a:t/>
            </a:r>
            <a:endParaRPr b="0" i="0" sz="2200" u="none" cap="none" strike="noStrike">
              <a:solidFill>
                <a:srgbClr val="000066"/>
              </a:solidFill>
              <a:latin typeface="Consolas"/>
              <a:ea typeface="Consolas"/>
              <a:cs typeface="Consolas"/>
              <a:sym typeface="Consolas"/>
            </a:endParaRPr>
          </a:p>
        </p:txBody>
      </p:sp>
      <p:sp>
        <p:nvSpPr>
          <p:cNvPr id="540" name="Google Shape;540;p6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1" name="Google Shape;541;p61"/>
          <p:cNvSpPr txBox="1"/>
          <p:nvPr>
            <p:ph idx="4294967295" type="title"/>
          </p:nvPr>
        </p:nvSpPr>
        <p:spPr>
          <a:xfrm>
            <a:off x="3581400" y="200236"/>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Ví dụ 3</a:t>
            </a:r>
            <a:endParaRPr/>
          </a:p>
        </p:txBody>
      </p:sp>
      <p:sp>
        <p:nvSpPr>
          <p:cNvPr id="542" name="Google Shape;542;p61"/>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6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8" name="Google Shape;548;p62"/>
          <p:cNvSpPr txBox="1"/>
          <p:nvPr>
            <p:ph type="ctrTitle"/>
          </p:nvPr>
        </p:nvSpPr>
        <p:spPr>
          <a:xfrm>
            <a:off x="3657600" y="206131"/>
            <a:ext cx="1951230"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Bài tập</a:t>
            </a:r>
            <a:endParaRPr/>
          </a:p>
        </p:txBody>
      </p:sp>
      <p:sp>
        <p:nvSpPr>
          <p:cNvPr id="549" name="Google Shape;549;p62"/>
          <p:cNvSpPr txBox="1"/>
          <p:nvPr/>
        </p:nvSpPr>
        <p:spPr>
          <a:xfrm>
            <a:off x="494370" y="1551878"/>
            <a:ext cx="8039100" cy="4834657"/>
          </a:xfrm>
          <a:prstGeom prst="rect">
            <a:avLst/>
          </a:prstGeom>
          <a:noFill/>
          <a:ln>
            <a:noFill/>
          </a:ln>
        </p:spPr>
        <p:txBody>
          <a:bodyPr anchorCtr="0" anchor="t" bIns="0" lIns="0" spcFirstLastPara="1" rIns="0" wrap="square" tIns="73650">
            <a:spAutoFit/>
          </a:bodyPr>
          <a:lstStyle/>
          <a:p>
            <a:pPr indent="-342900" lvl="0" marL="355600" marR="222884" rtl="0" algn="l">
              <a:lnSpc>
                <a:spcPct val="80000"/>
              </a:lnSpc>
              <a:spcBef>
                <a:spcPts val="0"/>
              </a:spcBef>
              <a:spcAft>
                <a:spcPts val="0"/>
              </a:spcAft>
              <a:buNone/>
            </a:pPr>
            <a:r>
              <a:rPr b="0" i="0" lang="en-US" sz="2000" u="none" cap="none" strike="noStrike">
                <a:solidFill>
                  <a:srgbClr val="000000"/>
                </a:solidFill>
                <a:latin typeface="Arial"/>
                <a:ea typeface="Arial"/>
                <a:cs typeface="Arial"/>
                <a:sym typeface="Arial"/>
              </a:rPr>
              <a:t>1.Viết chương trình tạo ra tệp văn bản F3 từ việc ghép nội dung hai tệp  văn bản F1 và F2.</a:t>
            </a:r>
            <a:endParaRPr/>
          </a:p>
          <a:p>
            <a:pPr indent="0" lvl="0" marL="0" marR="0" rtl="0" algn="l">
              <a:lnSpc>
                <a:spcPct val="100000"/>
              </a:lnSpc>
              <a:spcBef>
                <a:spcPts val="0"/>
              </a:spcBef>
              <a:spcAft>
                <a:spcPts val="0"/>
              </a:spcAft>
              <a:buNone/>
            </a:pPr>
            <a:r>
              <a:t/>
            </a:r>
            <a:endParaRPr b="0" i="0" sz="2500" u="none" cap="none" strike="noStrike">
              <a:solidFill>
                <a:srgbClr val="000000"/>
              </a:solidFill>
              <a:latin typeface="Times New Roman"/>
              <a:ea typeface="Times New Roman"/>
              <a:cs typeface="Times New Roman"/>
              <a:sym typeface="Times New Roman"/>
            </a:endParaRPr>
          </a:p>
          <a:p>
            <a:pPr indent="-342900" lvl="0" marL="354965" marR="5080" rtl="0" algn="l">
              <a:lnSpc>
                <a:spcPct val="80200"/>
              </a:lnSpc>
              <a:spcBef>
                <a:spcPts val="5"/>
              </a:spcBef>
              <a:spcAft>
                <a:spcPts val="0"/>
              </a:spcAft>
              <a:buNone/>
            </a:pPr>
            <a:r>
              <a:rPr b="0" i="0" lang="en-US" sz="2000" u="none" cap="none" strike="noStrike">
                <a:solidFill>
                  <a:srgbClr val="000000"/>
                </a:solidFill>
                <a:latin typeface="Arial"/>
                <a:ea typeface="Arial"/>
                <a:cs typeface="Arial"/>
                <a:sym typeface="Arial"/>
              </a:rPr>
              <a:t>2.Viết một chương trình cho phép cắt hết chú thích của một chương trình  C được lưu trữ trong một tệp. Tên tệp chương trình được nhập vào  từ bàn phím. Giả thiết rằng chương trình không có lỗi cú pháp.</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45"/>
              </a:spcBef>
              <a:spcAft>
                <a:spcPts val="0"/>
              </a:spcAft>
              <a:buNone/>
            </a:pPr>
            <a:r>
              <a:t/>
            </a:r>
            <a:endParaRPr b="0" i="0" sz="2450" u="none" cap="none" strike="noStrike">
              <a:solidFill>
                <a:srgbClr val="000000"/>
              </a:solidFill>
              <a:latin typeface="Times New Roman"/>
              <a:ea typeface="Times New Roman"/>
              <a:cs typeface="Times New Roman"/>
              <a:sym typeface="Times New Roman"/>
            </a:endParaRPr>
          </a:p>
          <a:p>
            <a:pPr indent="-342900" lvl="0" marL="355600" marR="478790" rtl="0" algn="l">
              <a:lnSpc>
                <a:spcPct val="96000"/>
              </a:lnSpc>
              <a:spcBef>
                <a:spcPts val="0"/>
              </a:spcBef>
              <a:spcAft>
                <a:spcPts val="0"/>
              </a:spcAft>
              <a:buNone/>
            </a:pPr>
            <a:r>
              <a:rPr b="0" i="0" lang="en-US" sz="2000" u="none" cap="none" strike="noStrike">
                <a:solidFill>
                  <a:srgbClr val="000000"/>
                </a:solidFill>
                <a:latin typeface="Arial"/>
                <a:ea typeface="Arial"/>
                <a:cs typeface="Arial"/>
                <a:sym typeface="Arial"/>
              </a:rPr>
              <a:t>3.Giả thiết một tệp dữ liệu thu thập về thời tiết trong một năm có định  dạng theo mỗi dòng là:</a:t>
            </a:r>
            <a:endParaRPr b="0" i="0" sz="2000" u="none" cap="none" strike="noStrike">
              <a:solidFill>
                <a:srgbClr val="000000"/>
              </a:solidFill>
              <a:latin typeface="Arial"/>
              <a:ea typeface="Arial"/>
              <a:cs typeface="Arial"/>
              <a:sym typeface="Arial"/>
            </a:endParaRPr>
          </a:p>
          <a:p>
            <a:pPr indent="0" lvl="0" marL="12700" marR="378460" rtl="0" algn="l">
              <a:lnSpc>
                <a:spcPct val="100000"/>
              </a:lnSpc>
              <a:spcBef>
                <a:spcPts val="15"/>
              </a:spcBef>
              <a:spcAft>
                <a:spcPts val="0"/>
              </a:spcAft>
              <a:buNone/>
            </a:pPr>
            <a:r>
              <a:rPr b="0" i="0" lang="en-US" sz="2000" u="none" cap="none" strike="noStrike">
                <a:solidFill>
                  <a:srgbClr val="000000"/>
                </a:solidFill>
                <a:latin typeface="Arial"/>
                <a:ea typeface="Arial"/>
                <a:cs typeface="Arial"/>
                <a:sym typeface="Arial"/>
              </a:rPr>
              <a:t>&lt;ngày&gt;/&lt;tháng&gt; &lt;nhiệt độ thấp nhất&gt;-&lt;nhiệt độ cao nhất&gt; &lt;độ ẩm&gt;  1/1 11-17 70</a:t>
            </a:r>
            <a:endParaRPr b="0" i="0" sz="2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2/1 12-17 75</a:t>
            </a:r>
            <a:endParaRPr b="0" i="0" sz="2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342900" lvl="0" marL="355600" marR="337185" rtl="0" algn="just">
              <a:lnSpc>
                <a:spcPct val="80200"/>
              </a:lnSpc>
              <a:spcBef>
                <a:spcPts val="475"/>
              </a:spcBef>
              <a:spcAft>
                <a:spcPts val="0"/>
              </a:spcAft>
              <a:buNone/>
            </a:pPr>
            <a:r>
              <a:rPr b="0" i="0" lang="en-US" sz="2000" u="none" cap="none" strike="noStrike">
                <a:solidFill>
                  <a:srgbClr val="000000"/>
                </a:solidFill>
                <a:latin typeface="Arial"/>
                <a:ea typeface="Arial"/>
                <a:cs typeface="Arial"/>
                <a:sym typeface="Arial"/>
              </a:rPr>
              <a:t>Hãy viết chương trình đọc dữ liệu của tệp này và in ra nhiệt độ trung  bình của các tháng trong năm, tháng khô hanh nhất và tháng ẩm  ướt nhất.</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3" name="Shape 553"/>
        <p:cNvGrpSpPr/>
        <p:nvPr/>
      </p:nvGrpSpPr>
      <p:grpSpPr>
        <a:xfrm>
          <a:off x="0" y="0"/>
          <a:ext cx="0" cy="0"/>
          <a:chOff x="0" y="0"/>
          <a:chExt cx="0" cy="0"/>
        </a:xfrm>
      </p:grpSpPr>
      <p:sp>
        <p:nvSpPr>
          <p:cNvPr id="554" name="Google Shape;554;p6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5" name="Google Shape;555;p63"/>
          <p:cNvSpPr txBox="1"/>
          <p:nvPr>
            <p:ph type="ctrTitle"/>
          </p:nvPr>
        </p:nvSpPr>
        <p:spPr>
          <a:xfrm>
            <a:off x="2971800" y="163300"/>
            <a:ext cx="3276600" cy="77046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Bài LÀM - 2</a:t>
            </a:r>
            <a:endParaRPr b="0">
              <a:latin typeface="Arial"/>
              <a:ea typeface="Arial"/>
              <a:cs typeface="Arial"/>
              <a:sym typeface="Arial"/>
            </a:endParaRPr>
          </a:p>
        </p:txBody>
      </p:sp>
      <p:sp>
        <p:nvSpPr>
          <p:cNvPr id="556" name="Google Shape;556;p63"/>
          <p:cNvSpPr txBox="1"/>
          <p:nvPr/>
        </p:nvSpPr>
        <p:spPr>
          <a:xfrm>
            <a:off x="304353" y="1782145"/>
            <a:ext cx="4724400" cy="4844916"/>
          </a:xfrm>
          <a:prstGeom prst="rect">
            <a:avLst/>
          </a:prstGeom>
          <a:noFill/>
          <a:ln>
            <a:noFill/>
          </a:ln>
        </p:spPr>
        <p:txBody>
          <a:bodyPr anchorCtr="0" anchor="t" bIns="0" lIns="0" spcFirstLastPara="1" rIns="0" wrap="square" tIns="73650">
            <a:spAutoFit/>
          </a:bodyPr>
          <a:lstStyle/>
          <a:p>
            <a:pPr indent="-342900" lvl="0" marL="355600" marR="222884" rtl="0" algn="l">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#include &lt;stdio.h&gt;</a:t>
            </a:r>
            <a:endParaRPr/>
          </a:p>
          <a:p>
            <a:pPr indent="-342900" lvl="0" marL="355600" marR="222884" rtl="0" algn="l">
              <a:lnSpc>
                <a:spcPct val="80000"/>
              </a:lnSpc>
              <a:spcBef>
                <a:spcPts val="580"/>
              </a:spcBef>
              <a:spcAft>
                <a:spcPts val="0"/>
              </a:spcAft>
              <a:buNone/>
            </a:pPr>
            <a:r>
              <a:t/>
            </a:r>
            <a:endParaRPr b="0" i="0" sz="2000" u="none" cap="none" strike="noStrike">
              <a:solidFill>
                <a:srgbClr val="000000"/>
              </a:solidFill>
              <a:latin typeface="Arial"/>
              <a:ea typeface="Arial"/>
              <a:cs typeface="Arial"/>
              <a:sym typeface="Arial"/>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int main()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FILE *fp;</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fp = fopen("manguon.c","r");</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if (fp!= NULL)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FILE *output;</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char str[255];</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output = fopen("manguon2.c","w");</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while(!feof(fp))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fgets(str,255,fp);</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char *pdest;</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int num_char;</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557" name="Google Shape;557;p63"/>
          <p:cNvSpPr/>
          <p:nvPr/>
        </p:nvSpPr>
        <p:spPr>
          <a:xfrm>
            <a:off x="5028753" y="2438400"/>
            <a:ext cx="5358608" cy="4139595"/>
          </a:xfrm>
          <a:prstGeom prst="rect">
            <a:avLst/>
          </a:prstGeom>
          <a:noFill/>
          <a:ln>
            <a:noFill/>
          </a:ln>
        </p:spPr>
        <p:txBody>
          <a:bodyPr anchorCtr="0" anchor="t" bIns="45700" lIns="91425" spcFirstLastPara="1" rIns="91425" wrap="square" tIns="45700">
            <a:noAutofit/>
          </a:bodyPr>
          <a:lstStyle/>
          <a:p>
            <a:pPr indent="-342900" lvl="0" marL="355600" marR="222884" rtl="0" algn="l">
              <a:lnSpc>
                <a:spcPct val="80000"/>
              </a:lnSpc>
              <a:spcBef>
                <a:spcPts val="0"/>
              </a:spcBef>
              <a:spcAft>
                <a:spcPts val="0"/>
              </a:spcAft>
              <a:buNone/>
            </a:pPr>
            <a:r>
              <a:rPr b="0" i="0" lang="en-US" sz="2000" u="none" cap="none" strike="noStrike">
                <a:solidFill>
                  <a:srgbClr val="000000"/>
                </a:solidFill>
                <a:latin typeface="Arial"/>
                <a:ea typeface="Arial"/>
                <a:cs typeface="Arial"/>
                <a:sym typeface="Arial"/>
              </a:rPr>
              <a:t>pdest = strstr( str,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if (pdest != NULL)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num_char = (int)(pdest-str);</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printf("found at %d",num_char);</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str[num_char]='\0';</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puts(str);</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fputs(str,output);</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fclose(output);</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fclose(fp);</a:t>
            </a:r>
            <a:endParaRPr/>
          </a:p>
          <a:p>
            <a:pPr indent="-342900" lvl="0" marL="355600" marR="222884" rtl="0" algn="l">
              <a:lnSpc>
                <a:spcPct val="80000"/>
              </a:lnSpc>
              <a:spcBef>
                <a:spcPts val="580"/>
              </a:spcBef>
              <a:spcAft>
                <a:spcPts val="0"/>
              </a:spcAft>
              <a:buNone/>
            </a:pPr>
            <a:r>
              <a:rPr b="0" i="0" lang="en-US" sz="2000" u="none" cap="none" strike="noStrike">
                <a:solidFill>
                  <a:srgbClr val="000000"/>
                </a:solidFill>
                <a:latin typeface="Arial"/>
                <a:ea typeface="Arial"/>
                <a:cs typeface="Arial"/>
                <a:sym typeface="Arial"/>
              </a:rPr>
              <a:t>	}</a:t>
            </a:r>
            <a:endParaRPr/>
          </a:p>
        </p:txBody>
      </p:sp>
      <p:cxnSp>
        <p:nvCxnSpPr>
          <p:cNvPr id="558" name="Google Shape;558;p63"/>
          <p:cNvCxnSpPr/>
          <p:nvPr/>
        </p:nvCxnSpPr>
        <p:spPr>
          <a:xfrm>
            <a:off x="5028753" y="1442801"/>
            <a:ext cx="0" cy="612346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4"/>
          <p:cNvSpPr/>
          <p:nvPr/>
        </p:nvSpPr>
        <p:spPr>
          <a:xfrm>
            <a:off x="237491" y="1177767"/>
            <a:ext cx="9546749" cy="6035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Mảng </a:t>
            </a:r>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Được lưu trong bộ nhớ →dữ liệu bị mất đi khi tắt máy</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Truy nhập trực tiếp tới một phần tử qua số hiệu</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Kích thước mảng xác định trước</a:t>
            </a:r>
            <a:endParaRPr b="0" i="0" sz="2640" u="none" cap="none" strike="noStrike">
              <a:solidFill>
                <a:srgbClr val="000066"/>
              </a:solidFill>
              <a:latin typeface="Arial"/>
              <a:ea typeface="Arial"/>
              <a:cs typeface="Arial"/>
              <a:sym typeface="Arial"/>
            </a:endParaRPr>
          </a:p>
          <a:p>
            <a:pPr indent="-342900" lvl="0" marL="342900" marR="0" rtl="0" algn="l">
              <a:lnSpc>
                <a:spcPct val="100000"/>
              </a:lnSpc>
              <a:spcBef>
                <a:spcPts val="616"/>
              </a:spcBef>
              <a:spcAft>
                <a:spcPts val="0"/>
              </a:spcAft>
              <a:buClr>
                <a:srgbClr val="000000"/>
              </a:buClr>
              <a:buSzPts val="3080"/>
              <a:buFont typeface="Arial"/>
              <a:buChar char="•"/>
            </a:pPr>
            <a:r>
              <a:rPr b="0" i="0" lang="en-US" sz="3080" u="none" cap="none" strike="noStrike">
                <a:solidFill>
                  <a:srgbClr val="000066"/>
                </a:solidFill>
                <a:latin typeface="Arial"/>
                <a:ea typeface="Arial"/>
                <a:cs typeface="Arial"/>
                <a:sym typeface="Arial"/>
              </a:rPr>
              <a:t>Tệp</a:t>
            </a:r>
            <a:endParaRPr b="0" i="0" sz="308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Lưu trữ trên thiết bị lưu trữ ngoài→dữ liệu được lưu trữ lâu dài, không bị mất đi khi tắt máy</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Không truy nhập trực tiếp qua số hiệu phần tử</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Kích thước có thể rất lớn và không cần xác định trước</a:t>
            </a:r>
            <a:endParaRPr b="0" i="0" sz="2640" u="none" cap="none" strike="noStrike">
              <a:solidFill>
                <a:srgbClr val="000066"/>
              </a:solidFill>
              <a:latin typeface="Arial"/>
              <a:ea typeface="Arial"/>
              <a:cs typeface="Arial"/>
              <a:sym typeface="Arial"/>
            </a:endParaRPr>
          </a:p>
          <a:p>
            <a:pPr indent="-118109" lvl="1" marL="742950" marR="0" rtl="0" algn="l">
              <a:lnSpc>
                <a:spcPct val="100000"/>
              </a:lnSpc>
              <a:spcBef>
                <a:spcPts val="528"/>
              </a:spcBef>
              <a:spcAft>
                <a:spcPts val="0"/>
              </a:spcAft>
              <a:buClr>
                <a:srgbClr val="000000"/>
              </a:buClr>
              <a:buSzPts val="2640"/>
              <a:buFont typeface="Arial"/>
              <a:buNone/>
            </a:pPr>
            <a:r>
              <a:t/>
            </a:r>
            <a:endParaRPr b="0" i="0" sz="2640" u="none" cap="none" strike="noStrike">
              <a:solidFill>
                <a:srgbClr val="000066"/>
              </a:solidFill>
              <a:latin typeface="Arial"/>
              <a:ea typeface="Arial"/>
              <a:cs typeface="Arial"/>
              <a:sym typeface="Arial"/>
            </a:endParaRPr>
          </a:p>
          <a:p>
            <a:pPr indent="-147320" lvl="0" marL="342900" marR="0" rtl="0" algn="l">
              <a:lnSpc>
                <a:spcPct val="100000"/>
              </a:lnSpc>
              <a:spcBef>
                <a:spcPts val="616"/>
              </a:spcBef>
              <a:spcAft>
                <a:spcPts val="0"/>
              </a:spcAft>
              <a:buClr>
                <a:srgbClr val="000000"/>
              </a:buClr>
              <a:buSzPts val="3080"/>
              <a:buFont typeface="Arial"/>
              <a:buNone/>
            </a:pPr>
            <a:r>
              <a:t/>
            </a:r>
            <a:endParaRPr b="0" i="0" sz="3080" u="none" cap="none" strike="noStrike">
              <a:solidFill>
                <a:srgbClr val="000066"/>
              </a:solidFill>
              <a:latin typeface="Arial"/>
              <a:ea typeface="Arial"/>
              <a:cs typeface="Arial"/>
              <a:sym typeface="Arial"/>
            </a:endParaRPr>
          </a:p>
        </p:txBody>
      </p:sp>
      <p:sp>
        <p:nvSpPr>
          <p:cNvPr id="164" name="Google Shape;164;p24"/>
          <p:cNvSpPr txBox="1"/>
          <p:nvPr>
            <p:ph idx="4294967295" type="title"/>
          </p:nvPr>
        </p:nvSpPr>
        <p:spPr>
          <a:xfrm>
            <a:off x="2895600" y="185378"/>
            <a:ext cx="5029200" cy="696595"/>
          </a:xfrm>
          <a:prstGeom prst="rect">
            <a:avLst/>
          </a:prstGeom>
          <a:noFill/>
          <a:ln>
            <a:noFill/>
          </a:ln>
        </p:spPr>
        <p:txBody>
          <a:bodyPr anchorCtr="0" anchor="ctr" bIns="0" lIns="0" spcFirstLastPara="1" rIns="0" wrap="square" tIns="0">
            <a:normAutofit fontScale="90000"/>
          </a:bodyPr>
          <a:lstStyle/>
          <a:p>
            <a:pPr indent="0" lvl="0" marL="0" marR="0" rtl="0" algn="l">
              <a:lnSpc>
                <a:spcPct val="90000"/>
              </a:lnSpc>
              <a:spcBef>
                <a:spcPts val="0"/>
              </a:spcBef>
              <a:spcAft>
                <a:spcPts val="0"/>
              </a:spcAft>
              <a:buClr>
                <a:schemeClr val="dk1"/>
              </a:buClr>
              <a:buSzPct val="111111"/>
              <a:buFont typeface="Times New Roman"/>
              <a:buNone/>
            </a:pPr>
            <a:r>
              <a:rPr b="0" i="0" lang="en-US" sz="4840" u="none" cap="none" strike="noStrike">
                <a:solidFill>
                  <a:schemeClr val="dk1"/>
                </a:solidFill>
                <a:latin typeface="Times New Roman"/>
                <a:ea typeface="Times New Roman"/>
                <a:cs typeface="Times New Roman"/>
                <a:sym typeface="Times New Roman"/>
              </a:rPr>
              <a:t>Tệp dữ liệu và mảng</a:t>
            </a:r>
            <a:endParaRPr b="0" i="0" sz="4840" u="none" cap="none" strike="noStrike">
              <a:solidFill>
                <a:schemeClr val="dk1"/>
              </a:solidFill>
              <a:latin typeface="Times New Roman"/>
              <a:ea typeface="Times New Roman"/>
              <a:cs typeface="Times New Roman"/>
              <a:sym typeface="Times New Roman"/>
            </a:endParaRPr>
          </a:p>
        </p:txBody>
      </p:sp>
      <p:sp>
        <p:nvSpPr>
          <p:cNvPr id="165" name="Google Shape;165;p2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25"/>
          <p:cNvSpPr txBox="1"/>
          <p:nvPr>
            <p:ph idx="4294967295" type="title"/>
          </p:nvPr>
        </p:nvSpPr>
        <p:spPr>
          <a:xfrm>
            <a:off x="3059307" y="276043"/>
            <a:ext cx="3542794" cy="696595"/>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Tổ chức tệp</a:t>
            </a:r>
            <a:endParaRPr b="0" i="0" sz="4840" u="none" cap="none" strike="noStrike">
              <a:solidFill>
                <a:schemeClr val="dk1"/>
              </a:solidFill>
              <a:latin typeface="Times New Roman"/>
              <a:ea typeface="Times New Roman"/>
              <a:cs typeface="Times New Roman"/>
              <a:sym typeface="Times New Roman"/>
            </a:endParaRPr>
          </a:p>
        </p:txBody>
      </p:sp>
      <p:sp>
        <p:nvSpPr>
          <p:cNvPr id="173" name="Google Shape;173;p25"/>
          <p:cNvSpPr/>
          <p:nvPr/>
        </p:nvSpPr>
        <p:spPr>
          <a:xfrm>
            <a:off x="192087" y="3636487"/>
            <a:ext cx="9717882" cy="36042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Tệp là dãy các phần tử kế tiếp nhau</a:t>
            </a:r>
            <a:endParaRPr b="0" i="0" sz="2640" u="none" cap="none" strike="noStrike">
              <a:solidFill>
                <a:srgbClr val="000066"/>
              </a:solidFill>
              <a:latin typeface="Arial"/>
              <a:ea typeface="Arial"/>
              <a:cs typeface="Arial"/>
              <a:sym typeface="Arial"/>
            </a:endParaRPr>
          </a:p>
          <a:p>
            <a:pPr indent="-285750" lvl="1" marL="74295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Sử dụng phần tử đặc biệt (</a:t>
            </a:r>
            <a:r>
              <a:rPr b="0" i="0" lang="en-US" sz="2200" u="none" cap="none" strike="noStrike">
                <a:solidFill>
                  <a:srgbClr val="220076"/>
                </a:solidFill>
                <a:latin typeface="Arial"/>
                <a:ea typeface="Arial"/>
                <a:cs typeface="Arial"/>
                <a:sym typeface="Arial"/>
              </a:rPr>
              <a:t>EOF</a:t>
            </a:r>
            <a:r>
              <a:rPr b="0" i="0" lang="en-US" sz="2200" u="none" cap="none" strike="noStrike">
                <a:solidFill>
                  <a:srgbClr val="000066"/>
                </a:solidFill>
                <a:latin typeface="Arial"/>
                <a:ea typeface="Arial"/>
                <a:cs typeface="Arial"/>
                <a:sym typeface="Arial"/>
              </a:rPr>
              <a:t>) để đánh dấu kết thúc tệp</a:t>
            </a:r>
            <a:endParaRPr b="0" i="0" sz="2200" u="none" cap="none" strike="noStrike">
              <a:solidFill>
                <a:srgbClr val="000066"/>
              </a:solidFill>
              <a:latin typeface="Arial"/>
              <a:ea typeface="Arial"/>
              <a:cs typeface="Arial"/>
              <a:sym typeface="Arial"/>
            </a:endParaRPr>
          </a:p>
          <a:p>
            <a:pPr indent="-342900" lvl="0" marL="342900" marR="0" rtl="0" algn="l">
              <a:lnSpc>
                <a:spcPct val="100000"/>
              </a:lnSpc>
              <a:spcBef>
                <a:spcPts val="528"/>
              </a:spcBef>
              <a:spcAft>
                <a:spcPts val="0"/>
              </a:spcAft>
              <a:buClr>
                <a:srgbClr val="000000"/>
              </a:buClr>
              <a:buSzPts val="2640"/>
              <a:buFont typeface="Arial"/>
              <a:buChar char="•"/>
            </a:pPr>
            <a:r>
              <a:rPr b="0" i="0" lang="en-US" sz="2640" u="none" cap="none" strike="noStrike">
                <a:solidFill>
                  <a:srgbClr val="000066"/>
                </a:solidFill>
                <a:latin typeface="Arial"/>
                <a:ea typeface="Arial"/>
                <a:cs typeface="Arial"/>
                <a:sym typeface="Arial"/>
              </a:rPr>
              <a:t>Con trỏ tệp: </a:t>
            </a:r>
            <a:endParaRPr/>
          </a:p>
          <a:p>
            <a:pPr indent="-285750" lvl="1" marL="74295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Xác định vị trí phần tử hiện có thể truy cập</a:t>
            </a:r>
            <a:endParaRPr b="0" i="0" sz="2200" u="none" cap="none" strike="noStrike">
              <a:solidFill>
                <a:srgbClr val="000066"/>
              </a:solidFill>
              <a:latin typeface="Arial"/>
              <a:ea typeface="Arial"/>
              <a:cs typeface="Arial"/>
              <a:sym typeface="Arial"/>
            </a:endParaRPr>
          </a:p>
          <a:p>
            <a:pPr indent="-285750" lvl="1" marL="74295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Khi mở file, con trỏ tệp luôn ở vị trí phần tử đầu</a:t>
            </a:r>
            <a:endParaRPr b="0" i="0" sz="2200" u="none" cap="none" strike="noStrike">
              <a:solidFill>
                <a:srgbClr val="000066"/>
              </a:solidFill>
              <a:latin typeface="Arial"/>
              <a:ea typeface="Arial"/>
              <a:cs typeface="Arial"/>
              <a:sym typeface="Arial"/>
            </a:endParaRPr>
          </a:p>
          <a:p>
            <a:pPr indent="-285750" lvl="1" marL="74295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66"/>
                </a:solidFill>
                <a:latin typeface="Arial"/>
                <a:ea typeface="Arial"/>
                <a:cs typeface="Arial"/>
                <a:sym typeface="Arial"/>
              </a:rPr>
              <a:t>Sau các thao tác đọc/ghi tệp, con trỏ file dịch chuyển về cuối tệp một khỏng bằng số byte đã đọc/ ghi</a:t>
            </a:r>
            <a:endParaRPr b="0" i="0" sz="2200" u="none" cap="none" strike="noStrike">
              <a:solidFill>
                <a:srgbClr val="000066"/>
              </a:solidFill>
              <a:latin typeface="Arial"/>
              <a:ea typeface="Arial"/>
              <a:cs typeface="Arial"/>
              <a:sym typeface="Arial"/>
            </a:endParaRPr>
          </a:p>
          <a:p>
            <a:pPr indent="-175260" lvl="0" marL="342900" marR="0" rtl="0" algn="l">
              <a:lnSpc>
                <a:spcPct val="100000"/>
              </a:lnSpc>
              <a:spcBef>
                <a:spcPts val="528"/>
              </a:spcBef>
              <a:spcAft>
                <a:spcPts val="0"/>
              </a:spcAft>
              <a:buClr>
                <a:srgbClr val="000000"/>
              </a:buClr>
              <a:buSzPts val="2640"/>
              <a:buFont typeface="Arial"/>
              <a:buNone/>
            </a:pPr>
            <a:r>
              <a:t/>
            </a:r>
            <a:endParaRPr b="0" i="0" sz="2640" u="none" cap="none" strike="noStrike">
              <a:solidFill>
                <a:srgbClr val="000066"/>
              </a:solidFill>
              <a:latin typeface="Arial"/>
              <a:ea typeface="Arial"/>
              <a:cs typeface="Arial"/>
              <a:sym typeface="Arial"/>
            </a:endParaRPr>
          </a:p>
        </p:txBody>
      </p:sp>
      <p:grpSp>
        <p:nvGrpSpPr>
          <p:cNvPr id="174" name="Google Shape;174;p25"/>
          <p:cNvGrpSpPr/>
          <p:nvPr/>
        </p:nvGrpSpPr>
        <p:grpSpPr>
          <a:xfrm>
            <a:off x="192087" y="1378585"/>
            <a:ext cx="9571197" cy="2330578"/>
            <a:chOff x="174767" y="1149795"/>
            <a:chExt cx="8700983" cy="2118264"/>
          </a:xfrm>
        </p:grpSpPr>
        <p:sp>
          <p:nvSpPr>
            <p:cNvPr id="175" name="Google Shape;175;p25"/>
            <p:cNvSpPr txBox="1"/>
            <p:nvPr/>
          </p:nvSpPr>
          <p:spPr>
            <a:xfrm>
              <a:off x="1066931" y="1737047"/>
              <a:ext cx="685792" cy="391633"/>
            </a:xfrm>
            <a:prstGeom prst="rect">
              <a:avLst/>
            </a:prstGeom>
            <a:solidFill>
              <a:srgbClr val="BFBFBF"/>
            </a:solidFill>
            <a:ln cap="flat" cmpd="sng" w="9525">
              <a:solidFill>
                <a:srgbClr val="2200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rgbClr val="000000"/>
                </a:solidFill>
                <a:latin typeface="Arial Narrow"/>
                <a:ea typeface="Arial Narrow"/>
                <a:cs typeface="Arial Narrow"/>
                <a:sym typeface="Arial Narrow"/>
              </a:endParaRPr>
            </a:p>
          </p:txBody>
        </p:sp>
        <p:sp>
          <p:nvSpPr>
            <p:cNvPr id="176" name="Google Shape;176;p25"/>
            <p:cNvSpPr txBox="1"/>
            <p:nvPr/>
          </p:nvSpPr>
          <p:spPr>
            <a:xfrm>
              <a:off x="6324668" y="1737047"/>
              <a:ext cx="685792" cy="391633"/>
            </a:xfrm>
            <a:prstGeom prst="rect">
              <a:avLst/>
            </a:prstGeom>
            <a:solidFill>
              <a:srgbClr val="BFBFBF"/>
            </a:solidFill>
            <a:ln cap="flat" cmpd="sng" w="9525">
              <a:solidFill>
                <a:srgbClr val="2200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rgbClr val="000000"/>
                </a:solidFill>
                <a:latin typeface="Arial Narrow"/>
                <a:ea typeface="Arial Narrow"/>
                <a:cs typeface="Arial Narrow"/>
                <a:sym typeface="Arial Narrow"/>
              </a:endParaRPr>
            </a:p>
          </p:txBody>
        </p:sp>
        <p:sp>
          <p:nvSpPr>
            <p:cNvPr id="177" name="Google Shape;177;p25"/>
            <p:cNvSpPr txBox="1"/>
            <p:nvPr/>
          </p:nvSpPr>
          <p:spPr>
            <a:xfrm>
              <a:off x="7010460" y="1737047"/>
              <a:ext cx="685792" cy="391633"/>
            </a:xfrm>
            <a:prstGeom prst="rect">
              <a:avLst/>
            </a:prstGeom>
            <a:solidFill>
              <a:srgbClr val="A8D08C"/>
            </a:solidFill>
            <a:ln cap="flat" cmpd="sng" w="9525">
              <a:solidFill>
                <a:srgbClr val="2200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rgbClr val="000000"/>
                  </a:solidFill>
                  <a:latin typeface="Arial Narrow"/>
                  <a:ea typeface="Arial Narrow"/>
                  <a:cs typeface="Arial Narrow"/>
                  <a:sym typeface="Arial Narrow"/>
                </a:rPr>
                <a:t>EOF</a:t>
              </a:r>
              <a:endParaRPr/>
            </a:p>
          </p:txBody>
        </p:sp>
        <p:sp>
          <p:nvSpPr>
            <p:cNvPr id="178" name="Google Shape;178;p25"/>
            <p:cNvSpPr txBox="1"/>
            <p:nvPr/>
          </p:nvSpPr>
          <p:spPr>
            <a:xfrm>
              <a:off x="3124200" y="1736360"/>
              <a:ext cx="3200400" cy="391633"/>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chemeClr val="dk1"/>
                </a:solidFill>
                <a:latin typeface="Arial Narrow"/>
                <a:ea typeface="Arial Narrow"/>
                <a:cs typeface="Arial Narrow"/>
                <a:sym typeface="Arial Narrow"/>
              </a:endParaRPr>
            </a:p>
          </p:txBody>
        </p:sp>
        <p:sp>
          <p:nvSpPr>
            <p:cNvPr id="179" name="Google Shape;179;p25"/>
            <p:cNvSpPr txBox="1"/>
            <p:nvPr/>
          </p:nvSpPr>
          <p:spPr>
            <a:xfrm>
              <a:off x="1752600" y="1736360"/>
              <a:ext cx="685800" cy="391633"/>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chemeClr val="dk1"/>
                </a:solidFill>
                <a:latin typeface="Arial Narrow"/>
                <a:ea typeface="Arial Narrow"/>
                <a:cs typeface="Arial Narrow"/>
                <a:sym typeface="Arial Narrow"/>
              </a:endParaRPr>
            </a:p>
          </p:txBody>
        </p:sp>
        <p:sp>
          <p:nvSpPr>
            <p:cNvPr id="180" name="Google Shape;180;p25"/>
            <p:cNvSpPr txBox="1"/>
            <p:nvPr/>
          </p:nvSpPr>
          <p:spPr>
            <a:xfrm>
              <a:off x="2438400" y="1736360"/>
              <a:ext cx="685800" cy="391633"/>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chemeClr val="dk1"/>
                </a:solidFill>
                <a:latin typeface="Arial Narrow"/>
                <a:ea typeface="Arial Narrow"/>
                <a:cs typeface="Arial Narrow"/>
                <a:sym typeface="Arial Narrow"/>
              </a:endParaRPr>
            </a:p>
          </p:txBody>
        </p:sp>
        <p:sp>
          <p:nvSpPr>
            <p:cNvPr id="181" name="Google Shape;181;p25"/>
            <p:cNvSpPr/>
            <p:nvPr/>
          </p:nvSpPr>
          <p:spPr>
            <a:xfrm>
              <a:off x="1219200" y="2136470"/>
              <a:ext cx="342900" cy="438090"/>
            </a:xfrm>
            <a:prstGeom prst="upArrow">
              <a:avLst>
                <a:gd fmla="val 50000" name="adj1"/>
                <a:gd fmla="val 49998"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sp>
          <p:nvSpPr>
            <p:cNvPr id="182" name="Google Shape;182;p25"/>
            <p:cNvSpPr/>
            <p:nvPr/>
          </p:nvSpPr>
          <p:spPr>
            <a:xfrm>
              <a:off x="6496050" y="2191686"/>
              <a:ext cx="342900" cy="438090"/>
            </a:xfrm>
            <a:prstGeom prst="upArrow">
              <a:avLst>
                <a:gd fmla="val 50000" name="adj1"/>
                <a:gd fmla="val 49998"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sp>
          <p:nvSpPr>
            <p:cNvPr id="183" name="Google Shape;183;p25"/>
            <p:cNvSpPr txBox="1"/>
            <p:nvPr/>
          </p:nvSpPr>
          <p:spPr>
            <a:xfrm>
              <a:off x="4229193" y="1737047"/>
              <a:ext cx="685792" cy="391633"/>
            </a:xfrm>
            <a:prstGeom prst="rect">
              <a:avLst/>
            </a:prstGeom>
            <a:solidFill>
              <a:srgbClr val="BFBFBF"/>
            </a:solidFill>
            <a:ln cap="flat" cmpd="sng" w="9525">
              <a:solidFill>
                <a:srgbClr val="2200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200" u="none" cap="none" strike="noStrike">
                <a:solidFill>
                  <a:srgbClr val="000000"/>
                </a:solidFill>
                <a:latin typeface="Arial Narrow"/>
                <a:ea typeface="Arial Narrow"/>
                <a:cs typeface="Arial Narrow"/>
                <a:sym typeface="Arial Narrow"/>
              </a:endParaRPr>
            </a:p>
          </p:txBody>
        </p:sp>
        <p:sp>
          <p:nvSpPr>
            <p:cNvPr id="184" name="Google Shape;184;p25"/>
            <p:cNvSpPr txBox="1"/>
            <p:nvPr/>
          </p:nvSpPr>
          <p:spPr>
            <a:xfrm>
              <a:off x="5794298" y="2568714"/>
              <a:ext cx="1825701" cy="6993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dk1"/>
                  </a:solidFill>
                  <a:latin typeface="Arial Narrow"/>
                  <a:ea typeface="Arial Narrow"/>
                  <a:cs typeface="Arial Narrow"/>
                  <a:sym typeface="Arial Narrow"/>
                </a:rPr>
                <a:t>Phần tử dữ liệu cuối cùng</a:t>
              </a:r>
              <a:endParaRPr/>
            </a:p>
          </p:txBody>
        </p:sp>
        <p:sp>
          <p:nvSpPr>
            <p:cNvPr id="185" name="Google Shape;185;p25"/>
            <p:cNvSpPr txBox="1"/>
            <p:nvPr/>
          </p:nvSpPr>
          <p:spPr>
            <a:xfrm>
              <a:off x="551896" y="2522494"/>
              <a:ext cx="1825701" cy="6993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dk1"/>
                  </a:solidFill>
                  <a:latin typeface="Arial Narrow"/>
                  <a:ea typeface="Arial Narrow"/>
                  <a:cs typeface="Arial Narrow"/>
                  <a:sym typeface="Arial Narrow"/>
                </a:rPr>
                <a:t>Phần tử dữ liệu đầu tiên</a:t>
              </a:r>
              <a:endParaRPr/>
            </a:p>
          </p:txBody>
        </p:sp>
        <p:sp>
          <p:nvSpPr>
            <p:cNvPr id="186" name="Google Shape;186;p25"/>
            <p:cNvSpPr txBox="1"/>
            <p:nvPr/>
          </p:nvSpPr>
          <p:spPr>
            <a:xfrm>
              <a:off x="3659149" y="2477224"/>
              <a:ext cx="1825701" cy="6993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dk1"/>
                  </a:solidFill>
                  <a:latin typeface="Arial Narrow"/>
                  <a:ea typeface="Arial Narrow"/>
                  <a:cs typeface="Arial Narrow"/>
                  <a:sym typeface="Arial Narrow"/>
                </a:rPr>
                <a:t>Phần tử dữ liệu đang truy cập</a:t>
              </a:r>
              <a:endParaRPr/>
            </a:p>
          </p:txBody>
        </p:sp>
        <p:sp>
          <p:nvSpPr>
            <p:cNvPr id="187" name="Google Shape;187;p25"/>
            <p:cNvSpPr/>
            <p:nvPr/>
          </p:nvSpPr>
          <p:spPr>
            <a:xfrm>
              <a:off x="4420199" y="2145550"/>
              <a:ext cx="342900" cy="438090"/>
            </a:xfrm>
            <a:prstGeom prst="upArrow">
              <a:avLst>
                <a:gd fmla="val 50000" name="adj1"/>
                <a:gd fmla="val 49998"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sp>
          <p:nvSpPr>
            <p:cNvPr id="188" name="Google Shape;188;p25"/>
            <p:cNvSpPr txBox="1"/>
            <p:nvPr/>
          </p:nvSpPr>
          <p:spPr>
            <a:xfrm>
              <a:off x="5867400" y="1149795"/>
              <a:ext cx="3008350" cy="3916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dk1"/>
                  </a:solidFill>
                  <a:latin typeface="Arial Narrow"/>
                  <a:ea typeface="Arial Narrow"/>
                  <a:cs typeface="Arial Narrow"/>
                  <a:sym typeface="Arial Narrow"/>
                </a:rPr>
                <a:t>Ký hiệu đánh dấu kết thúc file</a:t>
              </a:r>
              <a:endParaRPr/>
            </a:p>
          </p:txBody>
        </p:sp>
        <p:sp>
          <p:nvSpPr>
            <p:cNvPr id="189" name="Google Shape;189;p25"/>
            <p:cNvSpPr/>
            <p:nvPr/>
          </p:nvSpPr>
          <p:spPr>
            <a:xfrm>
              <a:off x="7218363" y="1488650"/>
              <a:ext cx="325437" cy="247710"/>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sp>
          <p:nvSpPr>
            <p:cNvPr id="190" name="Google Shape;190;p25"/>
            <p:cNvSpPr txBox="1"/>
            <p:nvPr/>
          </p:nvSpPr>
          <p:spPr>
            <a:xfrm>
              <a:off x="174767" y="1149795"/>
              <a:ext cx="3809005" cy="3916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dk1"/>
                  </a:solidFill>
                  <a:latin typeface="Arial Narrow"/>
                  <a:ea typeface="Arial Narrow"/>
                  <a:cs typeface="Arial Narrow"/>
                  <a:sym typeface="Arial Narrow"/>
                </a:rPr>
                <a:t>Phần tử dữ liệu ngay sau khi mở file</a:t>
              </a:r>
              <a:endParaRPr/>
            </a:p>
          </p:txBody>
        </p:sp>
        <p:sp>
          <p:nvSpPr>
            <p:cNvPr id="191" name="Google Shape;191;p25"/>
            <p:cNvSpPr/>
            <p:nvPr/>
          </p:nvSpPr>
          <p:spPr>
            <a:xfrm>
              <a:off x="1236663" y="1484556"/>
              <a:ext cx="325437" cy="247710"/>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60" u="none" cap="none" strike="noStrike">
                <a:solidFill>
                  <a:schemeClr val="dk1"/>
                </a:solidFill>
                <a:latin typeface="Arial"/>
                <a:ea typeface="Arial"/>
                <a:cs typeface="Arial"/>
                <a:sym typeface="Arial"/>
              </a:endParaRPr>
            </a:p>
          </p:txBody>
        </p:sp>
      </p:grpSp>
      <p:sp>
        <p:nvSpPr>
          <p:cNvPr id="192" name="Google Shape;192;p25"/>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4294967295" type="body"/>
          </p:nvPr>
        </p:nvSpPr>
        <p:spPr>
          <a:xfrm>
            <a:off x="1096645" y="2750889"/>
            <a:ext cx="7040880" cy="2270622"/>
          </a:xfrm>
          <a:prstGeom prst="rect">
            <a:avLst/>
          </a:prstGeom>
          <a:noFill/>
          <a:ln>
            <a:noFill/>
          </a:ln>
        </p:spPr>
        <p:txBody>
          <a:bodyPr anchorCtr="0" anchor="t" bIns="0" lIns="0" spcFirstLastPara="1" rIns="0" wrap="square" tIns="0">
            <a:spAutoFit/>
          </a:bodyPr>
          <a:lstStyle/>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Khái niệm tệp</a:t>
            </a:r>
            <a:endParaRPr b="0" i="0" sz="3080" u="none" cap="none" strike="noStrike">
              <a:solidFill>
                <a:srgbClr val="7F7F7F"/>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Khái niệm kênh nhập xuất</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Nhập xuất với tệp văn bản</a:t>
            </a:r>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rgbClr val="7F7F7F"/>
                </a:solidFill>
                <a:latin typeface="Times New Roman"/>
                <a:ea typeface="Times New Roman"/>
                <a:cs typeface="Times New Roman"/>
                <a:sym typeface="Times New Roman"/>
              </a:rPr>
              <a:t>Nhập xuất với tệp nhị phân</a:t>
            </a:r>
            <a:endParaRPr/>
          </a:p>
        </p:txBody>
      </p:sp>
      <p:sp>
        <p:nvSpPr>
          <p:cNvPr id="199" name="Google Shape;199;p26"/>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888888"/>
              </a:buClr>
              <a:buSzPts val="1300"/>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200" name="Google Shape;200;p2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26"/>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
        <p:nvSpPr>
          <p:cNvPr id="202" name="Google Shape;202;p26"/>
          <p:cNvSpPr txBox="1"/>
          <p:nvPr/>
        </p:nvSpPr>
        <p:spPr>
          <a:xfrm>
            <a:off x="2362200" y="751787"/>
            <a:ext cx="6236207" cy="1471189"/>
          </a:xfrm>
          <a:prstGeom prst="rect">
            <a:avLst/>
          </a:prstGeom>
          <a:noFill/>
          <a:ln>
            <a:noFill/>
          </a:ln>
        </p:spPr>
        <p:txBody>
          <a:bodyPr anchorCtr="0" anchor="b" bIns="45700" lIns="91425" spcFirstLastPara="1" rIns="91425" wrap="square" tIns="45700">
            <a:normAutofit/>
          </a:bodyPr>
          <a:lstStyle/>
          <a:p>
            <a:pPr indent="0" lvl="0" marL="12700" marR="0" rtl="0" algn="l">
              <a:lnSpc>
                <a:spcPct val="90000"/>
              </a:lnSpc>
              <a:spcBef>
                <a:spcPts val="0"/>
              </a:spcBef>
              <a:spcAft>
                <a:spcPts val="0"/>
              </a:spcAft>
              <a:buNone/>
            </a:pPr>
            <a:r>
              <a:rPr b="0" i="0" lang="en-US" sz="5200" u="none" cap="none" strike="noStrike">
                <a:solidFill>
                  <a:srgbClr val="000000"/>
                </a:solidFill>
                <a:latin typeface="Arial"/>
                <a:ea typeface="Arial"/>
                <a:cs typeface="Arial"/>
                <a:sym typeface="Arial"/>
              </a:rPr>
              <a:t>VÀO RA TỆP</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27"/>
          <p:cNvSpPr txBox="1"/>
          <p:nvPr>
            <p:ph type="ctrTitle"/>
          </p:nvPr>
        </p:nvSpPr>
        <p:spPr>
          <a:xfrm>
            <a:off x="2362200" y="197166"/>
            <a:ext cx="4639054"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Kênh xuất nhập</a:t>
            </a:r>
            <a:endParaRPr/>
          </a:p>
        </p:txBody>
      </p:sp>
      <p:sp>
        <p:nvSpPr>
          <p:cNvPr id="209" name="Google Shape;209;p27"/>
          <p:cNvSpPr txBox="1"/>
          <p:nvPr/>
        </p:nvSpPr>
        <p:spPr>
          <a:xfrm>
            <a:off x="372217" y="1175470"/>
            <a:ext cx="4639054" cy="5497659"/>
          </a:xfrm>
          <a:prstGeom prst="rect">
            <a:avLst/>
          </a:prstGeom>
          <a:noFill/>
          <a:ln>
            <a:noFill/>
          </a:ln>
        </p:spPr>
        <p:txBody>
          <a:bodyPr anchorCtr="0" anchor="t" bIns="0" lIns="0" spcFirstLastPara="1" rIns="0" wrap="square" tIns="49525">
            <a:spAutoFit/>
          </a:bodyPr>
          <a:lstStyle/>
          <a:p>
            <a:pPr indent="-342900" lvl="0" marL="355600" marR="109220" rtl="0" algn="l">
              <a:lnSpc>
                <a:spcPct val="898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Là 1 </a:t>
            </a:r>
            <a:r>
              <a:rPr b="0" i="0" lang="en-US" sz="2400" u="none" cap="none" strike="noStrike">
                <a:solidFill>
                  <a:srgbClr val="0000FF"/>
                </a:solidFill>
                <a:latin typeface="Arial"/>
                <a:ea typeface="Arial"/>
                <a:cs typeface="Arial"/>
                <a:sym typeface="Arial"/>
              </a:rPr>
              <a:t>vùng đệm </a:t>
            </a:r>
            <a:r>
              <a:rPr b="0" i="0" lang="en-US" sz="2400" u="none" cap="none" strike="noStrike">
                <a:solidFill>
                  <a:srgbClr val="000000"/>
                </a:solidFill>
                <a:latin typeface="Arial"/>
                <a:ea typeface="Arial"/>
                <a:cs typeface="Arial"/>
                <a:sym typeface="Arial"/>
              </a:rPr>
              <a:t>dùng cho  việc nhập xuất dữ liệu ở mức  cao</a:t>
            </a:r>
            <a:endParaRPr b="0" i="0" sz="2400" u="none" cap="none" strike="noStrike">
              <a:solidFill>
                <a:srgbClr val="000000"/>
              </a:solidFill>
              <a:latin typeface="Arial"/>
              <a:ea typeface="Arial"/>
              <a:cs typeface="Arial"/>
              <a:sym typeface="Arial"/>
            </a:endParaRPr>
          </a:p>
          <a:p>
            <a:pPr indent="-190500" lvl="0" marL="355600" marR="172720" rtl="0" algn="l">
              <a:lnSpc>
                <a:spcPct val="89900"/>
              </a:lnSpc>
              <a:spcBef>
                <a:spcPts val="580"/>
              </a:spcBef>
              <a:spcAft>
                <a:spcPts val="0"/>
              </a:spcAft>
              <a:buClr>
                <a:srgbClr val="000000"/>
              </a:buClr>
              <a:buSzPts val="2400"/>
              <a:buFont typeface="Arial"/>
              <a:buNone/>
            </a:pPr>
            <a:r>
              <a:t/>
            </a:r>
            <a:endParaRPr b="0" i="0" sz="2400" u="none" cap="none" strike="noStrike">
              <a:solidFill>
                <a:srgbClr val="0000FF"/>
              </a:solidFill>
              <a:latin typeface="Arial"/>
              <a:ea typeface="Arial"/>
              <a:cs typeface="Arial"/>
              <a:sym typeface="Arial"/>
            </a:endParaRPr>
          </a:p>
          <a:p>
            <a:pPr indent="-342900" lvl="0" marL="355600" marR="172720" rtl="0" algn="l">
              <a:lnSpc>
                <a:spcPct val="89900"/>
              </a:lnSpc>
              <a:spcBef>
                <a:spcPts val="580"/>
              </a:spcBef>
              <a:spcAft>
                <a:spcPts val="0"/>
              </a:spcAft>
              <a:buClr>
                <a:srgbClr val="000000"/>
              </a:buClr>
              <a:buSzPts val="2400"/>
              <a:buFont typeface="Arial"/>
              <a:buChar char="•"/>
            </a:pPr>
            <a:r>
              <a:rPr b="0" i="0" lang="en-US" sz="2400" u="none" cap="none" strike="noStrike">
                <a:solidFill>
                  <a:srgbClr val="0000FF"/>
                </a:solidFill>
                <a:latin typeface="Arial"/>
                <a:ea typeface="Arial"/>
                <a:cs typeface="Arial"/>
                <a:sym typeface="Arial"/>
              </a:rPr>
              <a:t>Chương trình chỉ đọc và ghi  dữ liệu trên vùng đệm</a:t>
            </a:r>
            <a:r>
              <a:rPr b="0" i="0" lang="en-US" sz="2400" u="none" cap="none" strike="noStrike">
                <a:solidFill>
                  <a:srgbClr val="000000"/>
                </a:solidFill>
                <a:latin typeface="Arial"/>
                <a:ea typeface="Arial"/>
                <a:cs typeface="Arial"/>
                <a:sym typeface="Arial"/>
              </a:rPr>
              <a:t>, do đó  các </a:t>
            </a:r>
            <a:r>
              <a:rPr b="0" i="0" lang="en-US" sz="2400" u="none" cap="none" strike="noStrike">
                <a:solidFill>
                  <a:srgbClr val="00B050"/>
                </a:solidFill>
                <a:latin typeface="Arial"/>
                <a:ea typeface="Arial"/>
                <a:cs typeface="Arial"/>
                <a:sym typeface="Arial"/>
              </a:rPr>
              <a:t>hàm vào ra </a:t>
            </a:r>
            <a:r>
              <a:rPr b="0" i="0" lang="en-US" sz="2400" u="none" cap="none" strike="noStrike">
                <a:solidFill>
                  <a:srgbClr val="000000"/>
                </a:solidFill>
                <a:latin typeface="Arial"/>
                <a:ea typeface="Arial"/>
                <a:cs typeface="Arial"/>
                <a:sym typeface="Arial"/>
              </a:rPr>
              <a:t>độc lập với  thiết bị đầu cuối</a:t>
            </a:r>
            <a:endParaRPr b="0" i="0" sz="2400" u="none" cap="none" strike="noStrike">
              <a:solidFill>
                <a:srgbClr val="000000"/>
              </a:solidFill>
              <a:latin typeface="Arial"/>
              <a:ea typeface="Arial"/>
              <a:cs typeface="Arial"/>
              <a:sym typeface="Arial"/>
            </a:endParaRPr>
          </a:p>
          <a:p>
            <a:pPr indent="-191135" lvl="0" marL="355600" marR="5080" rtl="0" algn="just">
              <a:lnSpc>
                <a:spcPct val="89800"/>
              </a:lnSpc>
              <a:spcBef>
                <a:spcPts val="570"/>
              </a:spcBef>
              <a:spcAft>
                <a:spcPts val="0"/>
              </a:spcAft>
              <a:buClr>
                <a:srgbClr val="000000"/>
              </a:buClr>
              <a:buSzPts val="2400"/>
              <a:buFont typeface="Arial"/>
              <a:buNone/>
            </a:pPr>
            <a:r>
              <a:t/>
            </a:r>
            <a:endParaRPr b="0" i="0" sz="2400" u="none" cap="none" strike="noStrike">
              <a:solidFill>
                <a:srgbClr val="0000FF"/>
              </a:solidFill>
              <a:latin typeface="Arial"/>
              <a:ea typeface="Arial"/>
              <a:cs typeface="Arial"/>
              <a:sym typeface="Arial"/>
            </a:endParaRPr>
          </a:p>
          <a:p>
            <a:pPr indent="-343535" lvl="0" marL="355600" marR="5080" rtl="0" algn="just">
              <a:lnSpc>
                <a:spcPct val="89800"/>
              </a:lnSpc>
              <a:spcBef>
                <a:spcPts val="570"/>
              </a:spcBef>
              <a:spcAft>
                <a:spcPts val="0"/>
              </a:spcAft>
              <a:buClr>
                <a:srgbClr val="000000"/>
              </a:buClr>
              <a:buSzPts val="2400"/>
              <a:buFont typeface="Arial"/>
              <a:buChar char="•"/>
            </a:pPr>
            <a:r>
              <a:rPr b="0" i="0" lang="en-US" sz="2400" u="none" cap="none" strike="noStrike">
                <a:solidFill>
                  <a:srgbClr val="0000FF"/>
                </a:solidFill>
                <a:latin typeface="Arial"/>
                <a:ea typeface="Arial"/>
                <a:cs typeface="Arial"/>
                <a:sym typeface="Arial"/>
              </a:rPr>
              <a:t>HĐH</a:t>
            </a:r>
            <a:r>
              <a:rPr b="0" i="0" lang="en-US" sz="2400" u="none" cap="none" strike="noStrike">
                <a:solidFill>
                  <a:srgbClr val="000000"/>
                </a:solidFill>
                <a:latin typeface="Arial"/>
                <a:ea typeface="Arial"/>
                <a:cs typeface="Arial"/>
                <a:sym typeface="Arial"/>
              </a:rPr>
              <a:t> đảm nhiệm việc  đồng bộ hoá </a:t>
            </a:r>
            <a:r>
              <a:rPr b="0" i="0" lang="en-US" sz="2400" u="none" cap="none" strike="noStrike">
                <a:solidFill>
                  <a:srgbClr val="0000FF"/>
                </a:solidFill>
                <a:latin typeface="Arial"/>
                <a:ea typeface="Arial"/>
                <a:cs typeface="Arial"/>
                <a:sym typeface="Arial"/>
              </a:rPr>
              <a:t>dữ liệu trên vùng  đệm với thiết bị vào ra</a:t>
            </a:r>
            <a:endParaRPr/>
          </a:p>
          <a:p>
            <a:pPr indent="-190500" lvl="0" marL="355600" marR="175260" rtl="0" algn="just">
              <a:lnSpc>
                <a:spcPct val="89800"/>
              </a:lnSpc>
              <a:spcBef>
                <a:spcPts val="585"/>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55600" marR="175260" rtl="0" algn="just">
              <a:lnSpc>
                <a:spcPct val="89800"/>
              </a:lnSpc>
              <a:spcBef>
                <a:spcPts val="585"/>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Có thể </a:t>
            </a:r>
            <a:r>
              <a:rPr b="0" i="0" lang="en-US" sz="2400" u="none" cap="none" strike="noStrike">
                <a:solidFill>
                  <a:srgbClr val="0000FF"/>
                </a:solidFill>
                <a:latin typeface="Arial"/>
                <a:ea typeface="Arial"/>
                <a:cs typeface="Arial"/>
                <a:sym typeface="Arial"/>
              </a:rPr>
              <a:t>chuyển hướng </a:t>
            </a:r>
            <a:r>
              <a:rPr b="0" i="0" lang="en-US" sz="2400" u="none" cap="none" strike="noStrike">
                <a:solidFill>
                  <a:srgbClr val="000000"/>
                </a:solidFill>
                <a:latin typeface="Arial"/>
                <a:ea typeface="Arial"/>
                <a:cs typeface="Arial"/>
                <a:sym typeface="Arial"/>
              </a:rPr>
              <a:t>vào ra  của 1 </a:t>
            </a:r>
            <a:r>
              <a:rPr b="0" i="0" lang="en-US" sz="2400" u="none" cap="none" strike="noStrike">
                <a:solidFill>
                  <a:srgbClr val="0000FF"/>
                </a:solidFill>
                <a:latin typeface="Arial"/>
                <a:ea typeface="Arial"/>
                <a:cs typeface="Arial"/>
                <a:sym typeface="Arial"/>
              </a:rPr>
              <a:t>kênh xuất nhập </a:t>
            </a:r>
            <a:r>
              <a:rPr b="0" i="0" lang="en-US" sz="2400" u="none" cap="none" strike="noStrike">
                <a:solidFill>
                  <a:srgbClr val="000000"/>
                </a:solidFill>
                <a:latin typeface="Arial"/>
                <a:ea typeface="Arial"/>
                <a:cs typeface="Arial"/>
                <a:sym typeface="Arial"/>
              </a:rPr>
              <a:t>cho  nhiều </a:t>
            </a:r>
            <a:r>
              <a:rPr b="0" i="0" lang="en-US" sz="2400" u="none" cap="none" strike="noStrike">
                <a:solidFill>
                  <a:srgbClr val="0000FF"/>
                </a:solidFill>
                <a:latin typeface="Arial"/>
                <a:ea typeface="Arial"/>
                <a:cs typeface="Arial"/>
                <a:sym typeface="Arial"/>
              </a:rPr>
              <a:t>thiết bị khác nhau</a:t>
            </a:r>
            <a:endParaRPr/>
          </a:p>
        </p:txBody>
      </p:sp>
      <p:sp>
        <p:nvSpPr>
          <p:cNvPr id="210" name="Google Shape;210;p27"/>
          <p:cNvSpPr/>
          <p:nvPr/>
        </p:nvSpPr>
        <p:spPr>
          <a:xfrm>
            <a:off x="5190746" y="2133600"/>
            <a:ext cx="4867654" cy="3581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28"/>
          <p:cNvSpPr txBox="1"/>
          <p:nvPr>
            <p:ph type="ctrTitle"/>
          </p:nvPr>
        </p:nvSpPr>
        <p:spPr>
          <a:xfrm>
            <a:off x="1905000" y="206131"/>
            <a:ext cx="6622289"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b="0" lang="en-US">
                <a:latin typeface="Arial"/>
                <a:ea typeface="Arial"/>
                <a:cs typeface="Arial"/>
                <a:sym typeface="Arial"/>
              </a:rPr>
              <a:t>Kênh xuất nhập chuẩn</a:t>
            </a:r>
            <a:endParaRPr/>
          </a:p>
        </p:txBody>
      </p:sp>
      <p:sp>
        <p:nvSpPr>
          <p:cNvPr id="217" name="Google Shape;217;p28"/>
          <p:cNvSpPr txBox="1"/>
          <p:nvPr/>
        </p:nvSpPr>
        <p:spPr>
          <a:xfrm>
            <a:off x="762000" y="1447800"/>
            <a:ext cx="9144000" cy="4424353"/>
          </a:xfrm>
          <a:prstGeom prst="rect">
            <a:avLst/>
          </a:prstGeom>
          <a:noFill/>
          <a:ln>
            <a:noFill/>
          </a:ln>
        </p:spPr>
        <p:txBody>
          <a:bodyPr anchorCtr="0" anchor="t" bIns="0" lIns="0" spcFirstLastPara="1" rIns="0" wrap="square" tIns="93975">
            <a:spAutoFit/>
          </a:bodyPr>
          <a:lstStyle/>
          <a:p>
            <a:pPr indent="-342900" lvl="0" marL="355600" marR="238125" rtl="0" algn="l">
              <a:lnSpc>
                <a:spcPct val="96071"/>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Luôn tồn tại 3 kênh xuất nhập chuẩn trong 1  chương trình:</a:t>
            </a:r>
            <a:endParaRPr b="0" i="0" sz="2800" u="none" cap="none" strike="noStrike">
              <a:solidFill>
                <a:srgbClr val="000000"/>
              </a:solidFill>
              <a:latin typeface="Arial"/>
              <a:ea typeface="Arial"/>
              <a:cs typeface="Arial"/>
              <a:sym typeface="Arial"/>
            </a:endParaRPr>
          </a:p>
          <a:p>
            <a:pPr indent="-165100" lvl="0" marL="355600" marR="238125" rtl="0" algn="l">
              <a:lnSpc>
                <a:spcPct val="96071"/>
              </a:lnSpc>
              <a:spcBef>
                <a:spcPts val="74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287654" lvl="1" marL="756285" marR="0" rtl="0" algn="l">
              <a:lnSpc>
                <a:spcPct val="114791"/>
              </a:lnSpc>
              <a:spcBef>
                <a:spcPts val="0"/>
              </a:spcBef>
              <a:spcAft>
                <a:spcPts val="0"/>
              </a:spcAft>
              <a:buClr>
                <a:srgbClr val="000000"/>
              </a:buClr>
              <a:buSzPts val="2400"/>
              <a:buFont typeface="Courier New"/>
              <a:buChar char="–"/>
            </a:pPr>
            <a:r>
              <a:rPr b="1" i="0" lang="en-US" sz="2400" u="none" cap="none" strike="noStrike">
                <a:solidFill>
                  <a:srgbClr val="0065FF"/>
                </a:solidFill>
                <a:latin typeface="Courier New"/>
                <a:ea typeface="Courier New"/>
                <a:cs typeface="Courier New"/>
                <a:sym typeface="Courier New"/>
              </a:rPr>
              <a:t>stdin </a:t>
            </a:r>
            <a:r>
              <a:rPr b="0" i="0" lang="en-US" sz="2400" u="none" cap="none" strike="noStrike">
                <a:solidFill>
                  <a:srgbClr val="000000"/>
                </a:solidFill>
                <a:latin typeface="Arial"/>
                <a:ea typeface="Arial"/>
                <a:cs typeface="Arial"/>
                <a:sym typeface="Arial"/>
              </a:rPr>
              <a:t>: kênh nhập chuẩn</a:t>
            </a:r>
            <a:endParaRPr b="0" i="0" sz="2400" u="none" cap="none" strike="noStrike">
              <a:solidFill>
                <a:srgbClr val="000000"/>
              </a:solidFill>
              <a:latin typeface="Arial"/>
              <a:ea typeface="Arial"/>
              <a:cs typeface="Arial"/>
              <a:sym typeface="Arial"/>
            </a:endParaRPr>
          </a:p>
          <a:p>
            <a:pPr indent="-287654" lvl="1" marL="756285" marR="0" rtl="0" algn="l">
              <a:lnSpc>
                <a:spcPct val="119791"/>
              </a:lnSpc>
              <a:spcBef>
                <a:spcPts val="0"/>
              </a:spcBef>
              <a:spcAft>
                <a:spcPts val="0"/>
              </a:spcAft>
              <a:buClr>
                <a:srgbClr val="000000"/>
              </a:buClr>
              <a:buSzPts val="2400"/>
              <a:buFont typeface="Courier New"/>
              <a:buChar char="–"/>
            </a:pPr>
            <a:r>
              <a:rPr b="1" i="0" lang="en-US" sz="2400" u="none" cap="none" strike="noStrike">
                <a:solidFill>
                  <a:srgbClr val="0065FF"/>
                </a:solidFill>
                <a:latin typeface="Courier New"/>
                <a:ea typeface="Courier New"/>
                <a:cs typeface="Courier New"/>
                <a:sym typeface="Courier New"/>
              </a:rPr>
              <a:t>stdout</a:t>
            </a:r>
            <a:r>
              <a:rPr b="0" i="0" lang="en-US" sz="2400" u="none" cap="none" strike="noStrike">
                <a:solidFill>
                  <a:srgbClr val="000000"/>
                </a:solidFill>
                <a:latin typeface="Arial"/>
                <a:ea typeface="Arial"/>
                <a:cs typeface="Arial"/>
                <a:sym typeface="Arial"/>
              </a:rPr>
              <a:t>: kênh xuất chuẩn</a:t>
            </a:r>
            <a:endParaRPr b="0" i="0" sz="2400" u="none" cap="none" strike="noStrike">
              <a:solidFill>
                <a:srgbClr val="000000"/>
              </a:solidFill>
              <a:latin typeface="Arial"/>
              <a:ea typeface="Arial"/>
              <a:cs typeface="Arial"/>
              <a:sym typeface="Arial"/>
            </a:endParaRPr>
          </a:p>
          <a:p>
            <a:pPr indent="-287654" lvl="1" marL="756285" marR="0" rtl="0" algn="l">
              <a:lnSpc>
                <a:spcPct val="100000"/>
              </a:lnSpc>
              <a:spcBef>
                <a:spcPts val="0"/>
              </a:spcBef>
              <a:spcAft>
                <a:spcPts val="0"/>
              </a:spcAft>
              <a:buClr>
                <a:srgbClr val="000000"/>
              </a:buClr>
              <a:buSzPts val="2400"/>
              <a:buFont typeface="Courier New"/>
              <a:buChar char="–"/>
            </a:pPr>
            <a:r>
              <a:rPr b="1" i="0" lang="en-US" sz="2400" u="none" cap="none" strike="noStrike">
                <a:solidFill>
                  <a:srgbClr val="0065FF"/>
                </a:solidFill>
                <a:latin typeface="Courier New"/>
                <a:ea typeface="Courier New"/>
                <a:cs typeface="Courier New"/>
                <a:sym typeface="Courier New"/>
              </a:rPr>
              <a:t>stderr</a:t>
            </a:r>
            <a:r>
              <a:rPr b="0" i="0" lang="en-US" sz="2400" u="none" cap="none" strike="noStrike">
                <a:solidFill>
                  <a:srgbClr val="000000"/>
                </a:solidFill>
                <a:latin typeface="Arial"/>
                <a:ea typeface="Arial"/>
                <a:cs typeface="Arial"/>
                <a:sym typeface="Arial"/>
              </a:rPr>
              <a:t>: kênh báo lỗi chuẩn</a:t>
            </a:r>
            <a:endParaRPr b="0" i="0" sz="2400" u="none" cap="none" strike="noStrike">
              <a:solidFill>
                <a:srgbClr val="000000"/>
              </a:solidFill>
              <a:latin typeface="Arial"/>
              <a:ea typeface="Arial"/>
              <a:cs typeface="Arial"/>
              <a:sym typeface="Arial"/>
            </a:endParaRPr>
          </a:p>
          <a:p>
            <a:pPr indent="-165100" lvl="0" marL="355600" marR="5080" rtl="0" algn="l">
              <a:lnSpc>
                <a:spcPct val="75700"/>
              </a:lnSpc>
              <a:spcBef>
                <a:spcPts val="96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342900" lvl="0" marL="355600" marR="5080" rtl="0" algn="l">
              <a:lnSpc>
                <a:spcPct val="75700"/>
              </a:lnSpc>
              <a:spcBef>
                <a:spcPts val="96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scanf() và printf() là các hàm đọc và ghi trên các  kênh </a:t>
            </a:r>
            <a:r>
              <a:rPr b="1" i="0" lang="en-US" sz="2800" u="none" cap="none" strike="noStrike">
                <a:solidFill>
                  <a:srgbClr val="0065FF"/>
                </a:solidFill>
                <a:latin typeface="Courier New"/>
                <a:ea typeface="Courier New"/>
                <a:cs typeface="Courier New"/>
                <a:sym typeface="Courier New"/>
              </a:rPr>
              <a:t>stdin </a:t>
            </a:r>
            <a:r>
              <a:rPr b="0" i="0" lang="en-US" sz="2800" u="none" cap="none" strike="noStrike">
                <a:solidFill>
                  <a:srgbClr val="000000"/>
                </a:solidFill>
                <a:latin typeface="Arial"/>
                <a:ea typeface="Arial"/>
                <a:cs typeface="Arial"/>
                <a:sym typeface="Arial"/>
              </a:rPr>
              <a:t>và </a:t>
            </a:r>
            <a:r>
              <a:rPr b="1" i="0" lang="en-US" sz="2800" u="none" cap="none" strike="noStrike">
                <a:solidFill>
                  <a:srgbClr val="0065FF"/>
                </a:solidFill>
                <a:latin typeface="Courier New"/>
                <a:ea typeface="Courier New"/>
                <a:cs typeface="Courier New"/>
                <a:sym typeface="Courier New"/>
              </a:rPr>
              <a:t>stdout </a:t>
            </a:r>
            <a:r>
              <a:rPr b="0" i="0" lang="en-US" sz="2800" u="none" cap="none" strike="noStrike">
                <a:solidFill>
                  <a:srgbClr val="000000"/>
                </a:solidFill>
                <a:latin typeface="Arial"/>
                <a:ea typeface="Arial"/>
                <a:cs typeface="Arial"/>
                <a:sym typeface="Arial"/>
              </a:rPr>
              <a:t>tương ứng</a:t>
            </a:r>
            <a:endParaRPr b="0" i="0" sz="2800" u="none" cap="none" strike="noStrike">
              <a:solidFill>
                <a:srgbClr val="000000"/>
              </a:solidFill>
              <a:latin typeface="Arial"/>
              <a:ea typeface="Arial"/>
              <a:cs typeface="Arial"/>
              <a:sym typeface="Arial"/>
            </a:endParaRPr>
          </a:p>
          <a:p>
            <a:pPr indent="-165735" lvl="0" marL="3556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343535" lvl="0" marL="3556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perror() là hàm in thông báo lỗi ra kênh </a:t>
            </a:r>
            <a:r>
              <a:rPr b="1" i="0" lang="en-US" sz="2800" u="none" cap="none" strike="noStrike">
                <a:solidFill>
                  <a:srgbClr val="0065FF"/>
                </a:solidFill>
                <a:latin typeface="Courier New"/>
                <a:ea typeface="Courier New"/>
                <a:cs typeface="Courier New"/>
                <a:sym typeface="Courier New"/>
              </a:rPr>
              <a:t>stderr</a:t>
            </a:r>
            <a:endParaRPr b="0" i="0" sz="2800" u="none" cap="none" strike="noStrike">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oICT-PPT-template-hoi-thao-online">
  <a:themeElements>
    <a:clrScheme name="Chủ đề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