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g1ZWV7BXnEolfiwUNTjTIUcFff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8C8A7E-794B-4311-8CB8-EF3F99D197A7}">
  <a:tblStyle styleId="{2D8C8A7E-794B-4311-8CB8-EF3F99D197A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1F7F8"/>
          </a:solidFill>
        </a:fill>
      </a:tcStyle>
    </a:wholeTbl>
    <a:band1H>
      <a:tcTxStyle/>
      <a:tcStyle>
        <a:fill>
          <a:solidFill>
            <a:srgbClr val="E1EFF1"/>
          </a:solidFill>
        </a:fill>
      </a:tcStyle>
    </a:band1H>
    <a:band2H>
      <a:tcTxStyle/>
    </a:band2H>
    <a:band1V>
      <a:tcTxStyle/>
      <a:tcStyle>
        <a:fill>
          <a:solidFill>
            <a:srgbClr val="E1EFF1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8d4afc5b0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8d4afc5b0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20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4" name="Google Shape;14;p2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20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0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20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44" name="Google Shape;144;p29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5" name="Google Shape;145;p29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6" name="Google Shape;146;p29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147" name="Google Shape;147;p2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0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grpSp>
        <p:nvGrpSpPr>
          <p:cNvPr id="153" name="Google Shape;153;p3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54" name="Google Shape;154;p30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0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0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0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0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30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60" name="Google Shape;160;p3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31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31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31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31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31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31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1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1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1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31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7" name="Google Shape;177;p31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31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3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32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87" name="Google Shape;187;p3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3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1" name="Google Shape;191;p32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32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4" name="Google Shape;194;p32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2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6" name="Google Shape;196;p32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p3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3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" name="Google Shape;26;p21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8" name="Google Shape;28;p21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9" name="Google Shape;29;p2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22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46" name="Google Shape;46;p22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2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2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2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2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2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2" name="Google Shape;52;p22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5" name="Google Shape;55;p22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22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8" name="Google Shape;58;p22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22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1" name="Google Shape;61;p22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22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4" name="Google Shape;64;p22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22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4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75" name="Google Shape;75;p2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24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4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0" name="Google Shape;80;p24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24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4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0" name="Google Shape;90;p2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91" name="Google Shape;91;p24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4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4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4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4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24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24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4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4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5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03" name="Google Shape;103;p2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5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7" name="Google Shape;107;p25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25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" name="Google Shape;111;p25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25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4" name="Google Shape;114;p25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25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2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7" name="Google Shape;127;p27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8" name="Google Shape;128;p27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27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0" name="Google Shape;130;p27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31" name="Google Shape;131;p2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i="0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6" name="Google Shape;136;p28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37" name="Google Shape;137;p2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1" name="Google Shape;141;p28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/>
          <p:nvPr>
            <p:ph idx="1" type="body"/>
          </p:nvPr>
        </p:nvSpPr>
        <p:spPr>
          <a:xfrm>
            <a:off x="1295330" y="3443124"/>
            <a:ext cx="6136573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Mã lớp:141328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STT nhóm: 30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GVHD: TS. Đỗ Bá Lâm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	        TS. Đào Thành Chung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 txBox="1"/>
          <p:nvPr/>
        </p:nvSpPr>
        <p:spPr>
          <a:xfrm>
            <a:off x="845975" y="1425883"/>
            <a:ext cx="3517642" cy="1306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7" name="Google Shape;207;p1"/>
          <p:cNvSpPr txBox="1"/>
          <p:nvPr/>
        </p:nvSpPr>
        <p:spPr>
          <a:xfrm>
            <a:off x="845975" y="728212"/>
            <a:ext cx="6617240" cy="21410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br>
              <a:rPr b="1" i="0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 THỐNG ĐIỂM DANH, THI TRẮC NGHIỆM SV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i="0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hand holding a phone with a qr code on the screen&#10;&#10;Description automatically generated with medium confidence" id="208" name="Google Shape;208;p1"/>
          <p:cNvPicPr preferRelativeResize="0"/>
          <p:nvPr/>
        </p:nvPicPr>
        <p:blipFill rotWithShape="1">
          <a:blip r:embed="rId3">
            <a:alphaModFix/>
          </a:blip>
          <a:srcRect b="2" l="0" r="11692" t="0"/>
          <a:stretch/>
        </p:blipFill>
        <p:spPr>
          <a:xfrm>
            <a:off x="6890655" y="229383"/>
            <a:ext cx="5711891" cy="690308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"/>
          <p:cNvSpPr txBox="1"/>
          <p:nvPr/>
        </p:nvSpPr>
        <p:spPr>
          <a:xfrm>
            <a:off x="845975" y="2607691"/>
            <a:ext cx="99402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Công nghệ web và dịch vụ trực tuyến</a:t>
            </a:r>
            <a:endParaRPr/>
          </a:p>
        </p:txBody>
      </p:sp>
      <p:sp>
        <p:nvSpPr>
          <p:cNvPr id="210" name="Google Shape;210;p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/>
          <p:nvPr>
            <p:ph type="title"/>
          </p:nvPr>
        </p:nvSpPr>
        <p:spPr>
          <a:xfrm>
            <a:off x="964023" y="879063"/>
            <a:ext cx="8842450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2.3. Các yêu cầu phi chức năng</a:t>
            </a:r>
            <a:endParaRPr/>
          </a:p>
        </p:txBody>
      </p:sp>
      <p:sp>
        <p:nvSpPr>
          <p:cNvPr id="297" name="Google Shape;297;p10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Business priorities</a:t>
            </a:r>
            <a:endParaRPr/>
          </a:p>
        </p:txBody>
      </p:sp>
      <p:sp>
        <p:nvSpPr>
          <p:cNvPr id="298" name="Google Shape;298;p10"/>
          <p:cNvSpPr txBox="1"/>
          <p:nvPr>
            <p:ph idx="2" type="body"/>
          </p:nvPr>
        </p:nvSpPr>
        <p:spPr>
          <a:xfrm>
            <a:off x="952500" y="27864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/>
              <a:t>Increase customer satisfaction </a:t>
            </a:r>
            <a:br>
              <a:rPr lang="en-US"/>
            </a:br>
            <a:r>
              <a:rPr lang="en-US"/>
              <a:t>by 2%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/>
              <a:t>Maintain growth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99" name="Google Shape;299;p10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Added priorities</a:t>
            </a:r>
            <a:endParaRPr/>
          </a:p>
        </p:txBody>
      </p:sp>
      <p:sp>
        <p:nvSpPr>
          <p:cNvPr id="300" name="Google Shape;300;p10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/>
              <a:t>Decrease the number of rotations </a:t>
            </a:r>
            <a:br>
              <a:rPr lang="en-US"/>
            </a:br>
            <a:r>
              <a:rPr lang="en-US"/>
              <a:t>by at least 2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/>
              <a:t>Ensure the cost of development stays below budget</a:t>
            </a:r>
            <a:endParaRPr/>
          </a:p>
        </p:txBody>
      </p:sp>
      <p:sp>
        <p:nvSpPr>
          <p:cNvPr id="301" name="Google Shape;301;p10"/>
          <p:cNvSpPr txBox="1"/>
          <p:nvPr/>
        </p:nvSpPr>
        <p:spPr>
          <a:xfrm>
            <a:off x="964023" y="1567543"/>
            <a:ext cx="10739533" cy="3321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"/>
          <p:cNvSpPr txBox="1"/>
          <p:nvPr/>
        </p:nvSpPr>
        <p:spPr>
          <a:xfrm>
            <a:off x="1978097" y="1860093"/>
            <a:ext cx="8233200" cy="3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 cầu bảo mật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Mỗi tác nhân chỉ có thể truy cập được các chức năng và thông tin phù hợp với những mô tả trong tài liệu</a:t>
            </a:r>
            <a:endParaRPr/>
          </a:p>
          <a:p>
            <a:pPr indent="-4572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 cầu hiệu năng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Thời gian trễ rất thấp, phản hồi real-time</a:t>
            </a:r>
            <a:endParaRPr/>
          </a:p>
          <a:p>
            <a:pPr indent="-4572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 cầu giao diện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 diện ứng dụng đơn giản, rõ ràng và hiệu quả</a:t>
            </a:r>
            <a:endParaRPr/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ans Symbols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"/>
          <p:cNvSpPr txBox="1"/>
          <p:nvPr>
            <p:ph type="title"/>
          </p:nvPr>
        </p:nvSpPr>
        <p:spPr>
          <a:xfrm>
            <a:off x="1402562" y="3429000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3. Phân tích thiết kế</a:t>
            </a:r>
            <a:endParaRPr/>
          </a:p>
        </p:txBody>
      </p:sp>
      <p:sp>
        <p:nvSpPr>
          <p:cNvPr id="309" name="Google Shape;309;p1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 txBox="1"/>
          <p:nvPr>
            <p:ph type="title"/>
          </p:nvPr>
        </p:nvSpPr>
        <p:spPr>
          <a:xfrm>
            <a:off x="964023" y="879063"/>
            <a:ext cx="5977953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Kiến trúc tổng thể</a:t>
            </a:r>
            <a:endParaRPr/>
          </a:p>
        </p:txBody>
      </p:sp>
      <p:sp>
        <p:nvSpPr>
          <p:cNvPr id="315" name="Google Shape;315;p12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Business priorities</a:t>
            </a:r>
            <a:endParaRPr/>
          </a:p>
        </p:txBody>
      </p:sp>
      <p:sp>
        <p:nvSpPr>
          <p:cNvPr id="316" name="Google Shape;316;p12"/>
          <p:cNvSpPr txBox="1"/>
          <p:nvPr>
            <p:ph idx="2" type="body"/>
          </p:nvPr>
        </p:nvSpPr>
        <p:spPr>
          <a:xfrm>
            <a:off x="952500" y="27864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/>
              <a:t>Increase customer satisfaction </a:t>
            </a:r>
            <a:br>
              <a:rPr lang="en-US"/>
            </a:br>
            <a:r>
              <a:rPr lang="en-US"/>
              <a:t>by 2%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/>
              <a:t>Maintain growth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17" name="Google Shape;317;p12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Added priorities</a:t>
            </a:r>
            <a:endParaRPr/>
          </a:p>
        </p:txBody>
      </p:sp>
      <p:sp>
        <p:nvSpPr>
          <p:cNvPr id="318" name="Google Shape;318;p12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/>
              <a:t>Decrease the number of rotations </a:t>
            </a:r>
            <a:br>
              <a:rPr lang="en-US"/>
            </a:br>
            <a:r>
              <a:rPr lang="en-US"/>
              <a:t>by at least 2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/>
              <a:t>Ensure the cost of development stays below budget</a:t>
            </a:r>
            <a:endParaRPr/>
          </a:p>
        </p:txBody>
      </p:sp>
      <p:sp>
        <p:nvSpPr>
          <p:cNvPr id="319" name="Google Shape;319;p12"/>
          <p:cNvSpPr txBox="1"/>
          <p:nvPr/>
        </p:nvSpPr>
        <p:spPr>
          <a:xfrm>
            <a:off x="964023" y="1595535"/>
            <a:ext cx="10739533" cy="3321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text, diagram, screenshot, line&#10;&#10;Description automatically generated" id="320" name="Google Shape;3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915" y="1595535"/>
            <a:ext cx="2194560" cy="49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2"/>
          <p:cNvSpPr txBox="1"/>
          <p:nvPr/>
        </p:nvSpPr>
        <p:spPr>
          <a:xfrm>
            <a:off x="6287650" y="879062"/>
            <a:ext cx="5977953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Sơ đồ gói</a:t>
            </a:r>
            <a:endParaRPr/>
          </a:p>
        </p:txBody>
      </p:sp>
      <p:pic>
        <p:nvPicPr>
          <p:cNvPr descr="A picture containing text, font, line, post-it note&#10;&#10;Description automatically generated" id="322" name="Google Shape;32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3932" y="2697944"/>
            <a:ext cx="502539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Business priorities</a:t>
            </a:r>
            <a:endParaRPr/>
          </a:p>
        </p:txBody>
      </p:sp>
      <p:sp>
        <p:nvSpPr>
          <p:cNvPr id="329" name="Google Shape;329;p13"/>
          <p:cNvSpPr txBox="1"/>
          <p:nvPr>
            <p:ph idx="2" type="body"/>
          </p:nvPr>
        </p:nvSpPr>
        <p:spPr>
          <a:xfrm>
            <a:off x="952500" y="27864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/>
              <a:t>Increase customer satisfaction </a:t>
            </a:r>
            <a:br>
              <a:rPr lang="en-US"/>
            </a:br>
            <a:r>
              <a:rPr lang="en-US"/>
              <a:t>by 2%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/>
              <a:t>Maintain growth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30" name="Google Shape;330;p13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Added priorities</a:t>
            </a:r>
            <a:endParaRPr/>
          </a:p>
        </p:txBody>
      </p:sp>
      <p:sp>
        <p:nvSpPr>
          <p:cNvPr id="331" name="Google Shape;331;p13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/>
              <a:t>Decrease the number of rotations </a:t>
            </a:r>
            <a:br>
              <a:rPr lang="en-US"/>
            </a:br>
            <a:r>
              <a:rPr lang="en-US"/>
              <a:t>by at least 2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/>
              <a:t>Ensure the cost of development stays below budget</a:t>
            </a:r>
            <a:endParaRPr/>
          </a:p>
        </p:txBody>
      </p:sp>
      <p:sp>
        <p:nvSpPr>
          <p:cNvPr id="332" name="Google Shape;332;p13"/>
          <p:cNvSpPr txBox="1"/>
          <p:nvPr/>
        </p:nvSpPr>
        <p:spPr>
          <a:xfrm>
            <a:off x="964023" y="1595535"/>
            <a:ext cx="10739533" cy="3321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3"/>
          <p:cNvSpPr txBox="1"/>
          <p:nvPr/>
        </p:nvSpPr>
        <p:spPr>
          <a:xfrm>
            <a:off x="2828279" y="782056"/>
            <a:ext cx="6532813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Thiết kế cơ sở dữ liệu</a:t>
            </a:r>
            <a:endParaRPr/>
          </a:p>
        </p:txBody>
      </p:sp>
      <p:sp>
        <p:nvSpPr>
          <p:cNvPr id="334" name="Google Shape;334;p1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company&#10;&#10;Description automatically generated" id="335" name="Google Shape;3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4441" y="1884045"/>
            <a:ext cx="851869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/>
          <p:nvPr>
            <p:ph type="title"/>
          </p:nvPr>
        </p:nvSpPr>
        <p:spPr>
          <a:xfrm>
            <a:off x="3054080" y="3442996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4. DEMO</a:t>
            </a:r>
            <a:endParaRPr/>
          </a:p>
        </p:txBody>
      </p:sp>
      <p:sp>
        <p:nvSpPr>
          <p:cNvPr id="341" name="Google Shape;341;p1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8d4afc5b0d_0_0"/>
          <p:cNvSpPr txBox="1"/>
          <p:nvPr>
            <p:ph type="title"/>
          </p:nvPr>
        </p:nvSpPr>
        <p:spPr>
          <a:xfrm>
            <a:off x="264455" y="380996"/>
            <a:ext cx="80817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4. DEMO</a:t>
            </a:r>
            <a:endParaRPr/>
          </a:p>
        </p:txBody>
      </p:sp>
      <p:sp>
        <p:nvSpPr>
          <p:cNvPr id="347" name="Google Shape;347;g28d4afc5b0d_0_0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g28d4afc5b0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338" y="991800"/>
            <a:ext cx="2646525" cy="57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28d4afc5b0d_0_0"/>
          <p:cNvSpPr txBox="1"/>
          <p:nvPr/>
        </p:nvSpPr>
        <p:spPr>
          <a:xfrm>
            <a:off x="598950" y="2822850"/>
            <a:ext cx="1527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Sai định vị</a:t>
            </a:r>
            <a:endParaRPr sz="1900"/>
          </a:p>
        </p:txBody>
      </p:sp>
      <p:pic>
        <p:nvPicPr>
          <p:cNvPr id="350" name="Google Shape;350;g28d4afc5b0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3126" y="991806"/>
            <a:ext cx="2646525" cy="572945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28d4afc5b0d_0_0"/>
          <p:cNvSpPr txBox="1"/>
          <p:nvPr/>
        </p:nvSpPr>
        <p:spPr>
          <a:xfrm>
            <a:off x="6558275" y="2952000"/>
            <a:ext cx="1527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Định vị đúng </a:t>
            </a:r>
            <a:endParaRPr sz="1900"/>
          </a:p>
        </p:txBody>
      </p:sp>
      <p:sp>
        <p:nvSpPr>
          <p:cNvPr id="352" name="Google Shape;352;g28d4afc5b0d_0_0"/>
          <p:cNvSpPr txBox="1"/>
          <p:nvPr/>
        </p:nvSpPr>
        <p:spPr>
          <a:xfrm>
            <a:off x="5354200" y="4533650"/>
            <a:ext cx="295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Bán Kính với người lập QR = 40m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 txBox="1"/>
          <p:nvPr>
            <p:ph type="title"/>
          </p:nvPr>
        </p:nvSpPr>
        <p:spPr>
          <a:xfrm>
            <a:off x="3054080" y="3442996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5. KẾT LUẬN</a:t>
            </a:r>
            <a:endParaRPr/>
          </a:p>
        </p:txBody>
      </p:sp>
      <p:sp>
        <p:nvSpPr>
          <p:cNvPr id="358" name="Google Shape;358;p1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"/>
          <p:cNvSpPr txBox="1"/>
          <p:nvPr/>
        </p:nvSpPr>
        <p:spPr>
          <a:xfrm>
            <a:off x="6438122" y="2845837"/>
            <a:ext cx="3359021" cy="6624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6"/>
          <p:cNvSpPr txBox="1"/>
          <p:nvPr/>
        </p:nvSpPr>
        <p:spPr>
          <a:xfrm>
            <a:off x="474856" y="457201"/>
            <a:ext cx="6961642" cy="973222"/>
          </a:xfrm>
          <a:prstGeom prst="rect">
            <a:avLst/>
          </a:prstGeom>
          <a:noFill/>
          <a:ln cap="flat" cmpd="sng" w="9525">
            <a:solidFill>
              <a:srgbClr val="4495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b="1" i="0" lang="en-US"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Khó khăn trong việc xây dựng và phát triển</a:t>
            </a:r>
            <a:endParaRPr/>
          </a:p>
        </p:txBody>
      </p:sp>
      <p:sp>
        <p:nvSpPr>
          <p:cNvPr id="365" name="Google Shape;365;p16"/>
          <p:cNvSpPr txBox="1"/>
          <p:nvPr/>
        </p:nvSpPr>
        <p:spPr>
          <a:xfrm>
            <a:off x="204268" y="457201"/>
            <a:ext cx="150295" cy="973222"/>
          </a:xfrm>
          <a:prstGeom prst="rect">
            <a:avLst/>
          </a:prstGeom>
          <a:solidFill>
            <a:srgbClr val="4495A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6"/>
          <p:cNvSpPr txBox="1"/>
          <p:nvPr/>
        </p:nvSpPr>
        <p:spPr>
          <a:xfrm>
            <a:off x="550506" y="2015412"/>
            <a:ext cx="9246637" cy="2334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Tích hợp mã QR</a:t>
            </a:r>
            <a:endParaRPr/>
          </a:p>
          <a:p>
            <a:pPr indent="-285750" lvl="0" marL="28575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Tích hợp công nghệ GPS</a:t>
            </a:r>
            <a:endParaRPr/>
          </a:p>
          <a:p>
            <a:pPr indent="-285750" lvl="0" marL="28575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Bảo mật và quyền riêng tư</a:t>
            </a:r>
            <a:endParaRPr/>
          </a:p>
          <a:p>
            <a:pPr indent="-285750" lvl="0" marL="28575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Hiệu suất và độ chính xác </a:t>
            </a:r>
            <a:endParaRPr/>
          </a:p>
          <a:p>
            <a:pPr indent="-285750" lvl="0" marL="28575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Độ trễ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 txBox="1"/>
          <p:nvPr/>
        </p:nvSpPr>
        <p:spPr>
          <a:xfrm>
            <a:off x="6438122" y="2845837"/>
            <a:ext cx="3359021" cy="6624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288244" y="539461"/>
            <a:ext cx="6523103" cy="610863"/>
          </a:xfrm>
          <a:prstGeom prst="rect">
            <a:avLst/>
          </a:prstGeom>
          <a:noFill/>
          <a:ln cap="flat" cmpd="sng" w="9525">
            <a:solidFill>
              <a:srgbClr val="4495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b="1" i="0" lang="en-US"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luận và hướng phát triển</a:t>
            </a:r>
            <a:endParaRPr/>
          </a:p>
        </p:txBody>
      </p:sp>
      <p:sp>
        <p:nvSpPr>
          <p:cNvPr id="373" name="Google Shape;373;p17"/>
          <p:cNvSpPr txBox="1"/>
          <p:nvPr/>
        </p:nvSpPr>
        <p:spPr>
          <a:xfrm>
            <a:off x="92301" y="539461"/>
            <a:ext cx="139959" cy="610863"/>
          </a:xfrm>
          <a:prstGeom prst="rect">
            <a:avLst/>
          </a:prstGeom>
          <a:solidFill>
            <a:srgbClr val="4495A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7"/>
          <p:cNvSpPr txBox="1"/>
          <p:nvPr/>
        </p:nvSpPr>
        <p:spPr>
          <a:xfrm>
            <a:off x="550506" y="2015412"/>
            <a:ext cx="9246600" cy="27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</a:rPr>
              <a:t>Tự xây dựng được form trong web và đưa ra mã QR.</a:t>
            </a:r>
            <a:endParaRPr sz="26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Nâng cao tính năng bảo mật</a:t>
            </a:r>
            <a:endParaRPr/>
          </a:p>
          <a:p>
            <a:pPr indent="-285750" lvl="0" marL="28575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Phát triển ứng dụng di động</a:t>
            </a:r>
            <a:endParaRPr/>
          </a:p>
          <a:p>
            <a:pPr indent="-285750" lvl="0" marL="28575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Tích hợp tính năng báo cáo và phân tích</a:t>
            </a:r>
            <a:endParaRPr/>
          </a:p>
          <a:p>
            <a:pPr indent="-285750" lvl="0" marL="28575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Tối ưu hóa hiệu suất và độ chính xác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</a:pPr>
            <a:r>
              <a:rPr lang="en-US" sz="2600">
                <a:solidFill>
                  <a:schemeClr val="dk1"/>
                </a:solidFill>
              </a:rPr>
              <a:t>Quản lý lịch thi.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"/>
          <p:cNvSpPr txBox="1"/>
          <p:nvPr>
            <p:ph type="title"/>
          </p:nvPr>
        </p:nvSpPr>
        <p:spPr>
          <a:xfrm>
            <a:off x="6907623" y="386249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ANY QUESTION?</a:t>
            </a:r>
            <a:endParaRPr/>
          </a:p>
        </p:txBody>
      </p:sp>
      <p:pic>
        <p:nvPicPr>
          <p:cNvPr descr="A picture containing text, flower&#10;&#10;Description automatically generated" id="380" name="Google Shape;380;p18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12500" l="0" r="0" t="12500"/>
          <a:stretch/>
        </p:blipFill>
        <p:spPr>
          <a:xfrm>
            <a:off x="-1" y="0"/>
            <a:ext cx="62888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8"/>
          <p:cNvSpPr txBox="1"/>
          <p:nvPr/>
        </p:nvSpPr>
        <p:spPr>
          <a:xfrm>
            <a:off x="1143000" y="1104900"/>
            <a:ext cx="4124325" cy="3724275"/>
          </a:xfrm>
          <a:prstGeom prst="rect">
            <a:avLst/>
          </a:prstGeom>
          <a:solidFill>
            <a:srgbClr val="B6C5C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8"/>
          <p:cNvSpPr/>
          <p:nvPr/>
        </p:nvSpPr>
        <p:spPr>
          <a:xfrm>
            <a:off x="196950" y="1965734"/>
            <a:ext cx="601642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THANKS FOR WATCHING!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"/>
          <p:cNvSpPr txBox="1"/>
          <p:nvPr/>
        </p:nvSpPr>
        <p:spPr>
          <a:xfrm>
            <a:off x="790768" y="939673"/>
            <a:ext cx="72242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THÀNH VIÊN NHÓM</a:t>
            </a:r>
            <a:endParaRPr/>
          </a:p>
        </p:txBody>
      </p:sp>
      <p:graphicFrame>
        <p:nvGraphicFramePr>
          <p:cNvPr id="216" name="Google Shape;216;p2"/>
          <p:cNvGraphicFramePr/>
          <p:nvPr/>
        </p:nvGraphicFramePr>
        <p:xfrm>
          <a:off x="908150" y="2431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{2D8C8A7E-794B-4311-8CB8-EF3F99D197A7}</a:tableStyleId>
              </a:tblPr>
              <a:tblGrid>
                <a:gridCol w="711625"/>
                <a:gridCol w="2903700"/>
                <a:gridCol w="1760750"/>
                <a:gridCol w="4999650"/>
              </a:tblGrid>
              <a:tr h="51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Họ và tên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MSSV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Công việc đã thực hiện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Trần Minh Nghĩa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20194130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Lead code backend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Vũ Lê Nhật Minh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20194333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Lead code frontend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Phạm Thị Phương Nga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20200430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 backend, viết báo cáo, thiết kế slides.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Hoàng Minh Ngọc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20200440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Code frontend, vẽ sơ đồ, figma, viết báo cáo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7" name="Google Shape;217;p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Mục lục</a:t>
            </a:r>
            <a:endParaRPr/>
          </a:p>
        </p:txBody>
      </p:sp>
      <p:sp>
        <p:nvSpPr>
          <p:cNvPr id="223" name="Google Shape;223;p3"/>
          <p:cNvSpPr txBox="1"/>
          <p:nvPr>
            <p:ph idx="2" type="body"/>
          </p:nvPr>
        </p:nvSpPr>
        <p:spPr>
          <a:xfrm>
            <a:off x="952500" y="2374443"/>
            <a:ext cx="2369198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01. Giới thiệu bài toán</a:t>
            </a:r>
            <a:endParaRPr/>
          </a:p>
        </p:txBody>
      </p:sp>
      <p:sp>
        <p:nvSpPr>
          <p:cNvPr id="224" name="Google Shape;224;p3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Bài toán đặt ra, phương pháp, công nghệ sử dụng.</a:t>
            </a:r>
            <a:endParaRPr/>
          </a:p>
        </p:txBody>
      </p:sp>
      <p:sp>
        <p:nvSpPr>
          <p:cNvPr id="225" name="Google Shape;225;p3"/>
          <p:cNvSpPr txBox="1"/>
          <p:nvPr>
            <p:ph idx="4" type="body"/>
          </p:nvPr>
        </p:nvSpPr>
        <p:spPr>
          <a:xfrm>
            <a:off x="3648710" y="2395349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02. Đặc tả yêu cầu</a:t>
            </a:r>
            <a:endParaRPr/>
          </a:p>
        </p:txBody>
      </p:sp>
      <p:sp>
        <p:nvSpPr>
          <p:cNvPr id="226" name="Google Shape;226;p3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Các tác nhân, biểu đồ ca sử dụng, các yêu cầu phi chức năng</a:t>
            </a:r>
            <a:endParaRPr/>
          </a:p>
        </p:txBody>
      </p:sp>
      <p:sp>
        <p:nvSpPr>
          <p:cNvPr id="227" name="Google Shape;227;p3"/>
          <p:cNvSpPr txBox="1"/>
          <p:nvPr>
            <p:ph idx="6" type="body"/>
          </p:nvPr>
        </p:nvSpPr>
        <p:spPr>
          <a:xfrm>
            <a:off x="964023" y="4728640"/>
            <a:ext cx="2294553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03. Phân tích thiết kế</a:t>
            </a:r>
            <a:endParaRPr/>
          </a:p>
        </p:txBody>
      </p:sp>
      <p:sp>
        <p:nvSpPr>
          <p:cNvPr id="228" name="Google Shape;228;p3"/>
          <p:cNvSpPr txBox="1"/>
          <p:nvPr>
            <p:ph idx="5" type="body"/>
          </p:nvPr>
        </p:nvSpPr>
        <p:spPr>
          <a:xfrm>
            <a:off x="964024" y="533713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Kiến trúc tổng thể, sơ đồ các gói, thiết kế cơ sở dữ liệu</a:t>
            </a:r>
            <a:endParaRPr/>
          </a:p>
        </p:txBody>
      </p:sp>
      <p:sp>
        <p:nvSpPr>
          <p:cNvPr id="229" name="Google Shape;229;p3"/>
          <p:cNvSpPr txBox="1"/>
          <p:nvPr>
            <p:ph idx="8" type="body"/>
          </p:nvPr>
        </p:nvSpPr>
        <p:spPr>
          <a:xfrm>
            <a:off x="3674566" y="472864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04. Demo</a:t>
            </a:r>
            <a:endParaRPr/>
          </a:p>
        </p:txBody>
      </p:sp>
      <p:sp>
        <p:nvSpPr>
          <p:cNvPr id="230" name="Google Shape;230;p3"/>
          <p:cNvSpPr txBox="1"/>
          <p:nvPr>
            <p:ph idx="7" type="body"/>
          </p:nvPr>
        </p:nvSpPr>
        <p:spPr>
          <a:xfrm>
            <a:off x="3674566" y="5337136"/>
            <a:ext cx="2128157" cy="355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Thử nghiệm các chức năng của trang web</a:t>
            </a:r>
            <a:endParaRPr/>
          </a:p>
        </p:txBody>
      </p:sp>
      <p:sp>
        <p:nvSpPr>
          <p:cNvPr id="231" name="Google Shape;231;p3"/>
          <p:cNvSpPr txBox="1"/>
          <p:nvPr>
            <p:ph idx="13" type="body"/>
          </p:nvPr>
        </p:nvSpPr>
        <p:spPr>
          <a:xfrm>
            <a:off x="6378578" y="4728640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05. Kết luận</a:t>
            </a:r>
            <a:endParaRPr/>
          </a:p>
        </p:txBody>
      </p:sp>
      <p:sp>
        <p:nvSpPr>
          <p:cNvPr id="232" name="Google Shape;232;p3"/>
          <p:cNvSpPr txBox="1"/>
          <p:nvPr>
            <p:ph idx="9" type="body"/>
          </p:nvPr>
        </p:nvSpPr>
        <p:spPr>
          <a:xfrm>
            <a:off x="6378578" y="5337136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Khó khăn, phương pháp giải quyết, kết luận và hướng phát triển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1.1. Bài toán đặt ra</a:t>
            </a:r>
            <a:endParaRPr/>
          </a:p>
        </p:txBody>
      </p:sp>
      <p:pic>
        <p:nvPicPr>
          <p:cNvPr descr="A picture containing text, clothing, person, cartoon&#10;&#10;Description automatically generated" id="238" name="Google Shape;238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851" r="5841" t="0"/>
          <a:stretch/>
        </p:blipFill>
        <p:spPr>
          <a:xfrm>
            <a:off x="6988628" y="228600"/>
            <a:ext cx="5395774" cy="6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"/>
          <p:cNvSpPr txBox="1"/>
          <p:nvPr/>
        </p:nvSpPr>
        <p:spPr>
          <a:xfrm>
            <a:off x="0" y="2258008"/>
            <a:ext cx="1567543" cy="45999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"/>
          <p:cNvSpPr txBox="1"/>
          <p:nvPr/>
        </p:nvSpPr>
        <p:spPr>
          <a:xfrm>
            <a:off x="886408" y="2348135"/>
            <a:ext cx="6242180" cy="46653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 trường học muốn xây dựng một hệ thống điểm danh, thi trắc nghiệm sinh viên với các yêu cầu cơ bản: </a:t>
            </a:r>
            <a:endParaRPr b="0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 thống giúp điểm danh sinh viên</a:t>
            </a:r>
            <a:endParaRPr b="0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Hỗ trợ thi trắc nghiệm ngắn đầu buổi học</a:t>
            </a:r>
            <a:endParaRPr b="0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tính năng chống gian lận, ngăn ngừa làm từ xa. </a:t>
            </a:r>
            <a:endParaRPr b="0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"/>
          <p:cNvSpPr txBox="1"/>
          <p:nvPr>
            <p:ph type="title"/>
          </p:nvPr>
        </p:nvSpPr>
        <p:spPr>
          <a:xfrm>
            <a:off x="964023" y="879063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1.2. Phương hướng giải quyết</a:t>
            </a:r>
            <a:endParaRPr/>
          </a:p>
        </p:txBody>
      </p:sp>
      <p:sp>
        <p:nvSpPr>
          <p:cNvPr id="247" name="Google Shape;247;p5"/>
          <p:cNvSpPr txBox="1"/>
          <p:nvPr/>
        </p:nvSpPr>
        <p:spPr>
          <a:xfrm>
            <a:off x="889378" y="1903445"/>
            <a:ext cx="9218645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Xây dựng một trang web với các yêu cầu: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Hỗ trợ người dùng cập nhật, tạo mới, xóa các lớp học, xem danh sách thông tin chi tiết của từng lớp học.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Cung cấp chức năng tạo phiên điểm danh, đặt thời gian bắt đầu và kết thúc; ghi nhận điểm danh của sinh viên và cập nhật danh sách điểm danh cho phiên hiện tại.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Hỗ trợ xem danh sách sinh viên đã điểm danh trong một phiên cụ thể và thông tin chi tiết của từng sinh viên.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Lưu trữ thông tin.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"/>
          <p:cNvSpPr txBox="1"/>
          <p:nvPr/>
        </p:nvSpPr>
        <p:spPr>
          <a:xfrm>
            <a:off x="889378" y="1903445"/>
            <a:ext cx="9218645" cy="46166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Trang web có các đặc điểm quan trọng: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Tính năng điểm danh thông qua mã QR: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 khi giảng viên hoàn thành form, hệ thống sẽ tạo ra một mã QR hiển thị trong thời gian quy định mà giảng viên cài đặt.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Tính năng xác định vị trí: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 thống cần sử dụng vị trí GPS để xác định vị trí hiện tại của sinh viên và giảng viên.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Tính năng chống gian lận: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 thống cần tính toán khoảng cách giữa vị trí của sinh viên và vị trí của giảng viên và hiển thị trạng thái sinh viên(điểm danh thành công/ điểm danh không thành công).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yellow&#10;&#10;Description automatically generated" id="249" name="Google Shape;249;p5"/>
          <p:cNvPicPr preferRelativeResize="0"/>
          <p:nvPr/>
        </p:nvPicPr>
        <p:blipFill rotWithShape="1">
          <a:blip r:embed="rId3">
            <a:alphaModFix/>
          </a:blip>
          <a:srcRect b="17857" l="0" r="0" t="0"/>
          <a:stretch/>
        </p:blipFill>
        <p:spPr>
          <a:xfrm>
            <a:off x="8523044" y="575526"/>
            <a:ext cx="2226366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E284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"/>
          <p:cNvSpPr txBox="1"/>
          <p:nvPr>
            <p:ph type="title"/>
          </p:nvPr>
        </p:nvSpPr>
        <p:spPr>
          <a:xfrm>
            <a:off x="973550" y="445770"/>
            <a:ext cx="10515600" cy="9518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1.3. Công nghệ sử dụng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 txBox="1"/>
          <p:nvPr/>
        </p:nvSpPr>
        <p:spPr>
          <a:xfrm>
            <a:off x="973550" y="2146266"/>
            <a:ext cx="5674900" cy="288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 end-NodeJS, Express</a:t>
            </a:r>
            <a:endParaRPr b="1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"/>
          <p:cNvSpPr txBox="1"/>
          <p:nvPr/>
        </p:nvSpPr>
        <p:spPr>
          <a:xfrm>
            <a:off x="973550" y="3429000"/>
            <a:ext cx="6475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 end-NextJS</a:t>
            </a:r>
            <a:endParaRPr/>
          </a:p>
        </p:txBody>
      </p:sp>
      <p:sp>
        <p:nvSpPr>
          <p:cNvPr id="258" name="Google Shape;258;p6"/>
          <p:cNvSpPr txBox="1"/>
          <p:nvPr/>
        </p:nvSpPr>
        <p:spPr>
          <a:xfrm>
            <a:off x="973550" y="4788915"/>
            <a:ext cx="5960649" cy="288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Database-MongoDB</a:t>
            </a:r>
            <a:endParaRPr/>
          </a:p>
          <a:p>
            <a:pPr indent="0" lvl="0" marL="0" marR="0" rtl="0" algn="l">
              <a:lnSpc>
                <a:spcPct val="9285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162" y="3025938"/>
            <a:ext cx="2099927" cy="125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1649" y="1562062"/>
            <a:ext cx="2054946" cy="125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1752" y="4350387"/>
            <a:ext cx="4293143" cy="11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"/>
          <p:cNvSpPr txBox="1"/>
          <p:nvPr>
            <p:ph type="title"/>
          </p:nvPr>
        </p:nvSpPr>
        <p:spPr>
          <a:xfrm>
            <a:off x="1402562" y="3123568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2. Đặc tả yêu cầu</a:t>
            </a:r>
            <a:endParaRPr/>
          </a:p>
        </p:txBody>
      </p:sp>
      <p:sp>
        <p:nvSpPr>
          <p:cNvPr id="268" name="Google Shape;268;p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"/>
          <p:cNvSpPr txBox="1"/>
          <p:nvPr>
            <p:ph type="title"/>
          </p:nvPr>
        </p:nvSpPr>
        <p:spPr>
          <a:xfrm>
            <a:off x="964023" y="879063"/>
            <a:ext cx="8842450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2.1. Các tác nhân của hệ thống</a:t>
            </a:r>
            <a:endParaRPr/>
          </a:p>
        </p:txBody>
      </p:sp>
      <p:sp>
        <p:nvSpPr>
          <p:cNvPr id="274" name="Google Shape;274;p8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Business priorities</a:t>
            </a:r>
            <a:endParaRPr/>
          </a:p>
        </p:txBody>
      </p:sp>
      <p:sp>
        <p:nvSpPr>
          <p:cNvPr id="275" name="Google Shape;275;p8"/>
          <p:cNvSpPr txBox="1"/>
          <p:nvPr>
            <p:ph idx="2" type="body"/>
          </p:nvPr>
        </p:nvSpPr>
        <p:spPr>
          <a:xfrm>
            <a:off x="952500" y="27864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/>
              <a:t>Increase customer satisfaction </a:t>
            </a:r>
            <a:br>
              <a:rPr lang="en-US"/>
            </a:br>
            <a:r>
              <a:rPr lang="en-US"/>
              <a:t>by 2%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/>
              <a:t>Maintain growth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76" name="Google Shape;276;p8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Added priorities</a:t>
            </a:r>
            <a:endParaRPr/>
          </a:p>
        </p:txBody>
      </p:sp>
      <p:sp>
        <p:nvSpPr>
          <p:cNvPr id="277" name="Google Shape;277;p8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/>
              <a:t>Decrease the number of rotations </a:t>
            </a:r>
            <a:br>
              <a:rPr lang="en-US"/>
            </a:br>
            <a:r>
              <a:rPr lang="en-US"/>
              <a:t>by at least 2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/>
              <a:t>Ensure the cost of development stays below budget</a:t>
            </a:r>
            <a:endParaRPr/>
          </a:p>
        </p:txBody>
      </p:sp>
      <p:sp>
        <p:nvSpPr>
          <p:cNvPr id="278" name="Google Shape;278;p8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Employee opportunities</a:t>
            </a:r>
            <a:endParaRPr/>
          </a:p>
        </p:txBody>
      </p:sp>
      <p:sp>
        <p:nvSpPr>
          <p:cNvPr id="279" name="Google Shape;279;p8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/>
              <a:t>Interns begin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/>
              <a:t>Indoor rec leagues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/>
              <a:t>Chess tournaments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/>
              <a:t>Big Game watching party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/>
              <a:t>Food drive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/>
        </p:nvSpPr>
        <p:spPr>
          <a:xfrm>
            <a:off x="964023" y="1595535"/>
            <a:ext cx="10739533" cy="3321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8"/>
          <p:cNvCxnSpPr/>
          <p:nvPr/>
        </p:nvCxnSpPr>
        <p:spPr>
          <a:xfrm>
            <a:off x="5840964" y="1763486"/>
            <a:ext cx="83975" cy="4572000"/>
          </a:xfrm>
          <a:prstGeom prst="straightConnector1">
            <a:avLst/>
          </a:prstGeom>
          <a:noFill/>
          <a:ln cap="flat" cmpd="sng" w="19050">
            <a:solidFill>
              <a:srgbClr val="214A5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2" name="Google Shape;282;p8"/>
          <p:cNvSpPr txBox="1"/>
          <p:nvPr/>
        </p:nvSpPr>
        <p:spPr>
          <a:xfrm>
            <a:off x="1129004" y="1940767"/>
            <a:ext cx="4301412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Giảng viên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 tác nhân chính trong hệ thống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quyền truy cập và quản lý lớp học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Tạo form điểm danh và xem danh sách sinh viên đã điểm danh.</a:t>
            </a:r>
            <a:endParaRPr/>
          </a:p>
        </p:txBody>
      </p:sp>
      <p:sp>
        <p:nvSpPr>
          <p:cNvPr id="283" name="Google Shape;283;p8"/>
          <p:cNvSpPr txBox="1"/>
          <p:nvPr/>
        </p:nvSpPr>
        <p:spPr>
          <a:xfrm>
            <a:off x="6491956" y="1883521"/>
            <a:ext cx="4301412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Sinh viên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 tác nhân tham gia điểm danh bằng cách quét mã QR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Hoàn thành form điểm danh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 cung cấp thông tin vị trí.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"/>
          <p:cNvSpPr txBox="1"/>
          <p:nvPr>
            <p:ph type="title"/>
          </p:nvPr>
        </p:nvSpPr>
        <p:spPr>
          <a:xfrm>
            <a:off x="2315726" y="415385"/>
            <a:ext cx="7560545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/>
              <a:t>2.2. Biểu đồ ca sử dụng</a:t>
            </a:r>
            <a:endParaRPr/>
          </a:p>
        </p:txBody>
      </p:sp>
      <p:pic>
        <p:nvPicPr>
          <p:cNvPr id="290" name="Google Shape;2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5200" y="1321975"/>
            <a:ext cx="6941599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9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2023-07-03T22:50:37Z</dcterms:created>
  <dc:creator>Pham Thi Phuong Nga 20200430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