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CjS3G0iopdzoWkmfHiMiUMll0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A2A72D-5D23-44B8-8E14-D805B5C5E1F9}">
  <a:tblStyle styleId="{B1A2A72D-5D23-44B8-8E14-D805B5C5E1F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937bd03d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24937bd03d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37bd03dd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4937bd03dd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937bd03d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4937bd03dd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168124c2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4168124c2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2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2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25"/>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26"/>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26"/>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2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2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2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2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27"/>
          <p:cNvSpPr txBox="1"/>
          <p:nvPr>
            <p:ph idx="1" type="body"/>
          </p:nvPr>
        </p:nvSpPr>
        <p:spPr>
          <a:xfrm>
            <a:off x="234950" y="1215024"/>
            <a:ext cx="8674100" cy="48809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74" name="Shape 74"/>
        <p:cNvGrpSpPr/>
        <p:nvPr/>
      </p:nvGrpSpPr>
      <p:grpSpPr>
        <a:xfrm>
          <a:off x="0" y="0"/>
          <a:ext cx="0" cy="0"/>
          <a:chOff x="0" y="0"/>
          <a:chExt cx="0" cy="0"/>
        </a:xfrm>
      </p:grpSpPr>
      <p:sp>
        <p:nvSpPr>
          <p:cNvPr id="75" name="Google Shape;75;p2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1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8"/>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9"/>
          <p:cNvSpPr txBox="1"/>
          <p:nvPr>
            <p:ph type="title"/>
          </p:nvPr>
        </p:nvSpPr>
        <p:spPr>
          <a:xfrm>
            <a:off x="3511295" y="224917"/>
            <a:ext cx="5397627"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9"/>
          <p:cNvSpPr txBox="1"/>
          <p:nvPr>
            <p:ph idx="1" type="body"/>
          </p:nvPr>
        </p:nvSpPr>
        <p:spPr>
          <a:xfrm>
            <a:off x="3524251" y="1011238"/>
            <a:ext cx="5384672" cy="55292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1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F2F2F2"/>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1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0"/>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20"/>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2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2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F2F2F2"/>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2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2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2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2"/>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22"/>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2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2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 name="Google Shape;45;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23"/>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2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2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1F3864"/>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4"/>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24"/>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tinyurl.com/web30qr"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github.com/MasterPi-2124/CNWeb-30"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55" name="Google Shape;155;p12"/>
          <p:cNvSpPr txBox="1"/>
          <p:nvPr/>
        </p:nvSpPr>
        <p:spPr>
          <a:xfrm>
            <a:off x="108155" y="1012723"/>
            <a:ext cx="2172900" cy="523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a:t>Sinh viên</a:t>
            </a:r>
            <a:endParaRPr/>
          </a:p>
        </p:txBody>
      </p:sp>
      <p:pic>
        <p:nvPicPr>
          <p:cNvPr id="156" name="Google Shape;156;p12"/>
          <p:cNvPicPr preferRelativeResize="0"/>
          <p:nvPr/>
        </p:nvPicPr>
        <p:blipFill rotWithShape="1">
          <a:blip r:embed="rId3">
            <a:alphaModFix/>
          </a:blip>
          <a:srcRect b="0" l="0" r="0" t="7452"/>
          <a:stretch/>
        </p:blipFill>
        <p:spPr>
          <a:xfrm>
            <a:off x="2165596" y="1274333"/>
            <a:ext cx="6654891" cy="50097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62" name="Google Shape;162;p29"/>
          <p:cNvSpPr txBox="1"/>
          <p:nvPr/>
        </p:nvSpPr>
        <p:spPr>
          <a:xfrm>
            <a:off x="108155" y="1012723"/>
            <a:ext cx="2172900" cy="954300"/>
          </a:xfrm>
          <a:prstGeom prst="rect">
            <a:avLst/>
          </a:prstGeom>
          <a:noFill/>
          <a:ln>
            <a:noFill/>
          </a:ln>
        </p:spPr>
        <p:txBody>
          <a:bodyPr anchorCtr="0" anchor="t" bIns="45700" lIns="91425" spcFirstLastPara="1" rIns="91425" wrap="square" tIns="45700">
            <a:spAutoFit/>
          </a:bodyPr>
          <a:lstStyle/>
          <a:p>
            <a:pPr indent="-406400" lvl="0" marL="457200" rtl="0" algn="l">
              <a:spcBef>
                <a:spcPts val="0"/>
              </a:spcBef>
              <a:spcAft>
                <a:spcPts val="0"/>
              </a:spcAft>
              <a:buClr>
                <a:schemeClr val="dk1"/>
              </a:buClr>
              <a:buSzPts val="2800"/>
              <a:buChar char="•"/>
            </a:pPr>
            <a:r>
              <a:rPr lang="en-US" sz="2800">
                <a:solidFill>
                  <a:schemeClr val="dk1"/>
                </a:solidFill>
              </a:rPr>
              <a:t>Sinh viên</a:t>
            </a:r>
            <a:endParaRPr>
              <a:solidFill>
                <a:schemeClr val="dk1"/>
              </a:solidFill>
            </a:endParaRPr>
          </a:p>
          <a:p>
            <a:pPr indent="0" lvl="0" marL="457200" marR="0" rtl="0" algn="l">
              <a:lnSpc>
                <a:spcPct val="100000"/>
              </a:lnSpc>
              <a:spcBef>
                <a:spcPts val="0"/>
              </a:spcBef>
              <a:spcAft>
                <a:spcPts val="0"/>
              </a:spcAft>
              <a:buNone/>
            </a:pPr>
            <a:r>
              <a:t/>
            </a:r>
            <a:endParaRPr sz="2800"/>
          </a:p>
        </p:txBody>
      </p:sp>
      <p:pic>
        <p:nvPicPr>
          <p:cNvPr id="163" name="Google Shape;163;p29"/>
          <p:cNvPicPr preferRelativeResize="0"/>
          <p:nvPr/>
        </p:nvPicPr>
        <p:blipFill rotWithShape="1">
          <a:blip r:embed="rId3">
            <a:alphaModFix/>
          </a:blip>
          <a:srcRect b="0" l="1765" r="0" t="4122"/>
          <a:stretch/>
        </p:blipFill>
        <p:spPr>
          <a:xfrm>
            <a:off x="2133600" y="1337187"/>
            <a:ext cx="6902245" cy="45080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Công nghệ sử dụng</a:t>
            </a:r>
            <a:endParaRPr/>
          </a:p>
        </p:txBody>
      </p:sp>
      <p:sp>
        <p:nvSpPr>
          <p:cNvPr id="169" name="Google Shape;169;p6"/>
          <p:cNvSpPr txBox="1"/>
          <p:nvPr>
            <p:ph idx="1" type="body"/>
          </p:nvPr>
        </p:nvSpPr>
        <p:spPr>
          <a:xfrm>
            <a:off x="142528" y="1052146"/>
            <a:ext cx="8674100" cy="1914074"/>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t>Front-end: React và NextJS</a:t>
            </a:r>
            <a:endParaRPr sz="2400"/>
          </a:p>
          <a:p>
            <a:pPr indent="-228600" lvl="1" marL="685800" rtl="0" algn="l">
              <a:lnSpc>
                <a:spcPct val="90000"/>
              </a:lnSpc>
              <a:spcBef>
                <a:spcPts val="500"/>
              </a:spcBef>
              <a:spcAft>
                <a:spcPts val="0"/>
              </a:spcAft>
              <a:buClr>
                <a:schemeClr val="dk1"/>
              </a:buClr>
              <a:buSzPts val="2200"/>
              <a:buChar char="•"/>
            </a:pPr>
            <a:r>
              <a:rPr lang="en-US" sz="2200"/>
              <a:t>React: Xây dựng các ứng dụng web động hiệu quả với khả năng tái sử dụng cao.</a:t>
            </a:r>
            <a:endParaRPr/>
          </a:p>
          <a:p>
            <a:pPr indent="-228600" lvl="1" marL="685800" rtl="0" algn="l">
              <a:lnSpc>
                <a:spcPct val="90000"/>
              </a:lnSpc>
              <a:spcBef>
                <a:spcPts val="500"/>
              </a:spcBef>
              <a:spcAft>
                <a:spcPts val="0"/>
              </a:spcAft>
              <a:buClr>
                <a:schemeClr val="dk1"/>
              </a:buClr>
              <a:buSzPts val="2200"/>
              <a:buChar char="•"/>
            </a:pPr>
            <a:r>
              <a:rPr lang="en-US" sz="2200"/>
              <a:t>NextJS: Xây dựng các ứng dụng web tĩnh hoặc động với khả năng tối ưu SEO và cung cấp tính năng Server-side rendering.</a:t>
            </a:r>
            <a:endParaRPr sz="2200"/>
          </a:p>
        </p:txBody>
      </p:sp>
      <p:sp>
        <p:nvSpPr>
          <p:cNvPr id="170" name="Google Shape;170;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1" name="Google Shape;171;p6"/>
          <p:cNvSpPr txBox="1"/>
          <p:nvPr/>
        </p:nvSpPr>
        <p:spPr>
          <a:xfrm>
            <a:off x="142528" y="2953197"/>
            <a:ext cx="8674100" cy="1914075"/>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400"/>
              <a:buFont typeface="Calibri"/>
              <a:buAutoNum type="arabicPeriod" startAt="2"/>
            </a:pPr>
            <a:r>
              <a:rPr b="0" i="0" lang="en-US" sz="2400" u="none" cap="none" strike="noStrike">
                <a:solidFill>
                  <a:schemeClr val="dk1"/>
                </a:solidFill>
                <a:latin typeface="Lato"/>
                <a:ea typeface="Lato"/>
                <a:cs typeface="Lato"/>
                <a:sym typeface="Lato"/>
              </a:rPr>
              <a:t>Back-end: NodeJS và ExpressJS</a:t>
            </a:r>
            <a:endParaRPr b="0" i="0" sz="2400" u="none" cap="none" strike="noStrike">
              <a:solidFill>
                <a:schemeClr val="dk1"/>
              </a:solidFill>
              <a:latin typeface="Lato"/>
              <a:ea typeface="Lato"/>
              <a:cs typeface="Lato"/>
              <a:sym typeface="Lato"/>
            </a:endParaRPr>
          </a:p>
          <a:p>
            <a:pPr indent="-228600" lvl="1" marL="685800" marR="0" rtl="0" algn="l">
              <a:lnSpc>
                <a:spcPct val="90000"/>
              </a:lnSpc>
              <a:spcBef>
                <a:spcPts val="500"/>
              </a:spcBef>
              <a:spcAft>
                <a:spcPts val="0"/>
              </a:spcAft>
              <a:buClr>
                <a:schemeClr val="dk1"/>
              </a:buClr>
              <a:buSzPts val="2200"/>
              <a:buFont typeface="Arial"/>
              <a:buChar char="•"/>
            </a:pPr>
            <a:r>
              <a:rPr b="0" i="0" lang="en-US" sz="2200" u="none" cap="none" strike="noStrike">
                <a:solidFill>
                  <a:schemeClr val="dk1"/>
                </a:solidFill>
                <a:latin typeface="Lato"/>
                <a:ea typeface="Lato"/>
                <a:cs typeface="Lato"/>
                <a:sym typeface="Lato"/>
              </a:rPr>
              <a:t>NodeJS: Xây dựng các ứng dụng máy chủ có khả năng xử lý tốt các tác vụ đa luồng và không đồng bộ</a:t>
            </a:r>
            <a:endParaRPr b="0" i="0" sz="2200" u="none" cap="none" strike="noStrike">
              <a:solidFill>
                <a:schemeClr val="dk1"/>
              </a:solidFill>
              <a:latin typeface="Lato"/>
              <a:ea typeface="Lato"/>
              <a:cs typeface="Lato"/>
              <a:sym typeface="Lato"/>
            </a:endParaRPr>
          </a:p>
          <a:p>
            <a:pPr indent="-228600" lvl="1" marL="685800" marR="0" rtl="0" algn="l">
              <a:lnSpc>
                <a:spcPct val="90000"/>
              </a:lnSpc>
              <a:spcBef>
                <a:spcPts val="500"/>
              </a:spcBef>
              <a:spcAft>
                <a:spcPts val="0"/>
              </a:spcAft>
              <a:buClr>
                <a:schemeClr val="dk1"/>
              </a:buClr>
              <a:buSzPts val="2200"/>
              <a:buFont typeface="Arial"/>
              <a:buChar char="•"/>
            </a:pPr>
            <a:r>
              <a:rPr b="0" i="0" lang="en-US" sz="2200" u="none" cap="none" strike="noStrike">
                <a:solidFill>
                  <a:schemeClr val="dk1"/>
                </a:solidFill>
                <a:latin typeface="Lato"/>
                <a:ea typeface="Lato"/>
                <a:cs typeface="Lato"/>
                <a:sym typeface="Lato"/>
              </a:rPr>
              <a:t>ExpressJS: Xây dựng ứng dụng web đơn giản và hiệu quả.</a:t>
            </a:r>
            <a:endParaRPr b="0" i="0" sz="1400" u="none" cap="none" strike="noStrike">
              <a:solidFill>
                <a:srgbClr val="000000"/>
              </a:solidFill>
              <a:latin typeface="Arial"/>
              <a:ea typeface="Arial"/>
              <a:cs typeface="Arial"/>
              <a:sym typeface="Arial"/>
            </a:endParaRPr>
          </a:p>
        </p:txBody>
      </p:sp>
      <p:sp>
        <p:nvSpPr>
          <p:cNvPr id="172" name="Google Shape;172;p6"/>
          <p:cNvSpPr txBox="1"/>
          <p:nvPr/>
        </p:nvSpPr>
        <p:spPr>
          <a:xfrm>
            <a:off x="142528" y="4671074"/>
            <a:ext cx="8674100" cy="1760329"/>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400"/>
              <a:buFont typeface="Calibri"/>
              <a:buAutoNum type="arabicPeriod" startAt="3"/>
            </a:pPr>
            <a:r>
              <a:rPr b="0" i="0" lang="en-US" sz="2400" u="none" cap="none" strike="noStrike">
                <a:solidFill>
                  <a:schemeClr val="dk1"/>
                </a:solidFill>
                <a:latin typeface="Lato"/>
                <a:ea typeface="Lato"/>
                <a:cs typeface="Lato"/>
                <a:sym typeface="Lato"/>
              </a:rPr>
              <a:t>Database: MongoDB</a:t>
            </a:r>
            <a:endParaRPr b="0" i="0" sz="2400" u="none" cap="none" strike="noStrike">
              <a:solidFill>
                <a:schemeClr val="dk1"/>
              </a:solidFill>
              <a:latin typeface="Lato"/>
              <a:ea typeface="Lato"/>
              <a:cs typeface="Lato"/>
              <a:sym typeface="Lato"/>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Lato"/>
                <a:ea typeface="Lato"/>
                <a:cs typeface="Lato"/>
                <a:sym typeface="Lato"/>
              </a:rPr>
              <a:t>MongoDB: Khả năng lưu trữ, xử lý dữ liệu lớn, có tính linh hoạt và dễ dàng mở rộng, đồng thời hỗ trợ các truy vấn phức tạp và tìm kiếm theo nhiều tiêu chí.</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500"/>
                                        <p:tgtEl>
                                          <p:spTgt spid="1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500"/>
                                        <p:tgtEl>
                                          <p:spTgt spid="1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500"/>
                                        <p:tgtEl>
                                          <p:spTgt spid="16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Công việc </a:t>
            </a:r>
            <a:r>
              <a:rPr lang="en-US" sz="3500"/>
              <a:t>đang làm</a:t>
            </a:r>
            <a:endParaRPr sz="3500">
              <a:latin typeface="Lato"/>
              <a:ea typeface="Lato"/>
              <a:cs typeface="Lato"/>
              <a:sym typeface="Lato"/>
            </a:endParaRPr>
          </a:p>
        </p:txBody>
      </p:sp>
      <p:graphicFrame>
        <p:nvGraphicFramePr>
          <p:cNvPr id="178" name="Google Shape;178;p7"/>
          <p:cNvGraphicFramePr/>
          <p:nvPr/>
        </p:nvGraphicFramePr>
        <p:xfrm>
          <a:off x="235077" y="841247"/>
          <a:ext cx="3000000" cy="3000000"/>
        </p:xfrm>
        <a:graphic>
          <a:graphicData uri="http://schemas.openxmlformats.org/drawingml/2006/table">
            <a:tbl>
              <a:tblPr bandRow="1" firstRow="1">
                <a:noFill/>
                <a:tableStyleId>{B1A2A72D-5D23-44B8-8E14-D805B5C5E1F9}</a:tableStyleId>
              </a:tblPr>
              <a:tblGrid>
                <a:gridCol w="4337050"/>
                <a:gridCol w="4337050"/>
              </a:tblGrid>
              <a:tr h="3810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Thành viên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Công việc</a:t>
                      </a:r>
                      <a:endParaRPr sz="1400" u="none" cap="none" strike="noStrike"/>
                    </a:p>
                  </a:txBody>
                  <a:tcPr marT="45725" marB="45725" marR="91450" marL="91450"/>
                </a:tc>
              </a:tr>
              <a:tr h="3810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Vũ Lê Nhật Minh</a:t>
                      </a:r>
                      <a:endParaRPr sz="18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800"/>
                        <a:buFont typeface="Calibri"/>
                        <a:buChar char="-"/>
                      </a:pPr>
                      <a:r>
                        <a:rPr lang="en-US" sz="1800" u="none" cap="none" strike="noStrike"/>
                        <a:t>Thiết kế UI</a:t>
                      </a:r>
                      <a:endParaRPr sz="1400" u="none" cap="none" strike="noStrike"/>
                    </a:p>
                    <a:p>
                      <a:pPr indent="-285750" lvl="0" marL="285750" marR="0" rtl="0" algn="l">
                        <a:lnSpc>
                          <a:spcPct val="100000"/>
                        </a:lnSpc>
                        <a:spcBef>
                          <a:spcPts val="0"/>
                        </a:spcBef>
                        <a:spcAft>
                          <a:spcPts val="0"/>
                        </a:spcAft>
                        <a:buClr>
                          <a:schemeClr val="dk1"/>
                        </a:buClr>
                        <a:buSzPts val="1800"/>
                        <a:buFont typeface="Calibri"/>
                        <a:buChar char="-"/>
                      </a:pPr>
                      <a:r>
                        <a:rPr lang="en-US" sz="1800" u="none" cap="none" strike="noStrike"/>
                        <a:t>code Front-end cơ bản</a:t>
                      </a:r>
                      <a:endParaRPr sz="1400" u="none" cap="none" strike="noStrike"/>
                    </a:p>
                    <a:p>
                      <a:pPr indent="-285750" lvl="0" marL="285750" marR="0" rtl="0" algn="l">
                        <a:lnSpc>
                          <a:spcPct val="100000"/>
                        </a:lnSpc>
                        <a:spcBef>
                          <a:spcPts val="0"/>
                        </a:spcBef>
                        <a:spcAft>
                          <a:spcPts val="0"/>
                        </a:spcAft>
                        <a:buClr>
                          <a:schemeClr val="dk1"/>
                        </a:buClr>
                        <a:buSzPts val="1800"/>
                        <a:buFont typeface="Calibri"/>
                        <a:buChar char="-"/>
                      </a:pPr>
                      <a:r>
                        <a:rPr lang="en-US" sz="1800" u="none" cap="none" strike="noStrike"/>
                        <a:t>quản lý tiến độ project</a:t>
                      </a:r>
                      <a:endParaRPr sz="1800" u="none" cap="none" strike="noStrike"/>
                    </a:p>
                    <a:p>
                      <a:pPr indent="-285750" lvl="0" marL="285750" marR="0" rtl="0" algn="l">
                        <a:lnSpc>
                          <a:spcPct val="100000"/>
                        </a:lnSpc>
                        <a:spcBef>
                          <a:spcPts val="0"/>
                        </a:spcBef>
                        <a:spcAft>
                          <a:spcPts val="0"/>
                        </a:spcAft>
                        <a:buClr>
                          <a:srgbClr val="000000"/>
                        </a:buClr>
                        <a:buSzPts val="1800"/>
                        <a:buFont typeface="Arial"/>
                        <a:buChar char="-"/>
                      </a:pPr>
                      <a:r>
                        <a:rPr lang="en-US" sz="1800" u="none" cap="none" strike="noStrike"/>
                        <a:t>deploy server</a:t>
                      </a:r>
                      <a:endParaRPr sz="1800" u="none" cap="none" strike="noStrike"/>
                    </a:p>
                  </a:txBody>
                  <a:tcPr marT="45725" marB="45725" marR="91450" marL="91450"/>
                </a:tc>
              </a:tr>
              <a:tr h="3810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Phạm Thị Phương Nga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 Phân tích luồng.</a:t>
                      </a:r>
                      <a:endParaRPr sz="1400" u="none" cap="none" strike="noStrike"/>
                    </a:p>
                    <a:p>
                      <a:pPr indent="0" lvl="0" marL="0" marR="0" rtl="0" algn="l">
                        <a:lnSpc>
                          <a:spcPct val="100000"/>
                        </a:lnSpc>
                        <a:spcBef>
                          <a:spcPts val="0"/>
                        </a:spcBef>
                        <a:spcAft>
                          <a:spcPts val="0"/>
                        </a:spcAft>
                        <a:buClr>
                          <a:schemeClr val="dk1"/>
                        </a:buClr>
                        <a:buSzPts val="1800"/>
                        <a:buFont typeface="Calibri"/>
                        <a:buNone/>
                      </a:pPr>
                      <a:r>
                        <a:rPr lang="en-US" sz="1800" u="none" cap="none" strike="noStrike"/>
                        <a:t>-Phân tích chức năng hệ thống, vẽ biểu đồ .</a:t>
                      </a:r>
                      <a:endParaRPr sz="1800" u="none" cap="none" strike="noStrike"/>
                    </a:p>
                    <a:p>
                      <a:pPr indent="0" lvl="0" marL="0" marR="0" rtl="0" algn="l">
                        <a:lnSpc>
                          <a:spcPct val="100000"/>
                        </a:lnSpc>
                        <a:spcBef>
                          <a:spcPts val="0"/>
                        </a:spcBef>
                        <a:spcAft>
                          <a:spcPts val="0"/>
                        </a:spcAft>
                        <a:buClr>
                          <a:schemeClr val="dk1"/>
                        </a:buClr>
                        <a:buSzPts val="1800"/>
                        <a:buFont typeface="Calibri"/>
                        <a:buNone/>
                      </a:pPr>
                      <a:r>
                        <a:rPr lang="en-US" sz="1800" u="none" cap="none" strike="noStrike"/>
                        <a:t>- Code Front-end cơ bản.</a:t>
                      </a:r>
                      <a:endParaRPr sz="1800" u="none" cap="none" strike="noStrike"/>
                    </a:p>
                  </a:txBody>
                  <a:tcPr marT="45725" marB="45725" marR="91450" marL="91450"/>
                </a:tc>
              </a:tr>
              <a:tr h="3810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Trần Minh Nghĩa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-Phân tích luồng</a:t>
                      </a:r>
                      <a:br>
                        <a:rPr lang="en-US" sz="1800" u="none" cap="none" strike="noStrike"/>
                      </a:br>
                      <a:r>
                        <a:rPr lang="en-US" sz="1800" u="none" cap="none" strike="noStrike"/>
                        <a:t>-</a:t>
                      </a:r>
                      <a:r>
                        <a:rPr b="0" i="0" lang="en-US" sz="1800" u="none" cap="none" strike="noStrike">
                          <a:solidFill>
                            <a:srgbClr val="000000"/>
                          </a:solidFill>
                          <a:latin typeface="Calibri"/>
                          <a:ea typeface="Calibri"/>
                          <a:cs typeface="Calibri"/>
                          <a:sym typeface="Calibri"/>
                        </a:rPr>
                        <a:t>Phân tích chức năng hệ thống, vẽ biểu đồ.</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rgbClr val="000000"/>
                          </a:solidFill>
                        </a:rPr>
                        <a:t>-Code Back end.</a:t>
                      </a:r>
                      <a:endParaRPr sz="1800" u="none" cap="none" strike="noStrike">
                        <a:solidFill>
                          <a:srgbClr val="000000"/>
                        </a:solidFill>
                      </a:endParaRPr>
                    </a:p>
                  </a:txBody>
                  <a:tcPr marT="45725" marB="45725" marR="91450" marL="91450"/>
                </a:tc>
              </a:tr>
              <a:tr h="38100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Hoàng Minh Ngọc</a:t>
                      </a:r>
                      <a:endParaRPr sz="1800" u="none" cap="none" strike="noStrike"/>
                    </a:p>
                  </a:txBody>
                  <a:tcPr marT="45725" marB="45725" marR="91450" marL="91450"/>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Code Front-end cơ bản</a:t>
                      </a:r>
                      <a:endParaRPr sz="14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kết nối Database</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Google Map API, Geolocation của HTML5 (định vị) </a:t>
                      </a:r>
                      <a:endParaRPr sz="1800" u="none" cap="none" strike="noStrike"/>
                    </a:p>
                  </a:txBody>
                  <a:tcPr marT="45725" marB="45725" marR="91450" marL="91450"/>
                </a:tc>
              </a:tr>
            </a:tbl>
          </a:graphicData>
        </a:graphic>
      </p:graphicFrame>
      <p:sp>
        <p:nvSpPr>
          <p:cNvPr id="179" name="Google Shape;179;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0" name="Google Shape;180;p7"/>
          <p:cNvSpPr txBox="1"/>
          <p:nvPr/>
        </p:nvSpPr>
        <p:spPr>
          <a:xfrm>
            <a:off x="95127" y="5625549"/>
            <a:ext cx="6240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Phân công mang tính định hướng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3511295" y="224917"/>
            <a:ext cx="5397627"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500"/>
              <a:buFont typeface="Lato"/>
              <a:buNone/>
            </a:pPr>
            <a:r>
              <a:rPr lang="en-US" sz="3500">
                <a:latin typeface="Lato"/>
                <a:ea typeface="Lato"/>
                <a:cs typeface="Lato"/>
                <a:sym typeface="Lato"/>
              </a:rPr>
              <a:t>Kết quả đã đạt được</a:t>
            </a:r>
            <a:endParaRPr/>
          </a:p>
        </p:txBody>
      </p:sp>
      <p:sp>
        <p:nvSpPr>
          <p:cNvPr id="186" name="Google Shape;186;p8"/>
          <p:cNvSpPr txBox="1"/>
          <p:nvPr>
            <p:ph idx="1" type="body"/>
          </p:nvPr>
        </p:nvSpPr>
        <p:spPr>
          <a:xfrm>
            <a:off x="3524251" y="1011238"/>
            <a:ext cx="5384672" cy="55292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Thiết kế giao diện</a:t>
            </a:r>
            <a:endParaRPr/>
          </a:p>
          <a:p>
            <a:pPr indent="-228600" lvl="0" marL="228600" rtl="0" algn="l">
              <a:lnSpc>
                <a:spcPct val="90000"/>
              </a:lnSpc>
              <a:spcBef>
                <a:spcPts val="1000"/>
              </a:spcBef>
              <a:spcAft>
                <a:spcPts val="0"/>
              </a:spcAft>
              <a:buClr>
                <a:schemeClr val="dk1"/>
              </a:buClr>
              <a:buSzPts val="2800"/>
              <a:buChar char="•"/>
            </a:pPr>
            <a:r>
              <a:rPr lang="en-US"/>
              <a:t>Giao diện front-end cơ bản</a:t>
            </a:r>
            <a:endParaRPr/>
          </a:p>
          <a:p>
            <a:pPr indent="-228600" lvl="0" marL="228600" rtl="0" algn="l">
              <a:lnSpc>
                <a:spcPct val="90000"/>
              </a:lnSpc>
              <a:spcBef>
                <a:spcPts val="1000"/>
              </a:spcBef>
              <a:spcAft>
                <a:spcPts val="0"/>
              </a:spcAft>
              <a:buClr>
                <a:schemeClr val="dk1"/>
              </a:buClr>
              <a:buSzPts val="2800"/>
              <a:buChar char="•"/>
            </a:pPr>
            <a:r>
              <a:rPr lang="en-US"/>
              <a:t>Công cụ quản lý tiến độ.</a:t>
            </a:r>
            <a:endParaRPr/>
          </a:p>
        </p:txBody>
      </p:sp>
      <p:sp>
        <p:nvSpPr>
          <p:cNvPr id="187" name="Google Shape;187;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Thiết kế giao diện</a:t>
            </a:r>
            <a:endParaRPr/>
          </a:p>
        </p:txBody>
      </p:sp>
      <p:sp>
        <p:nvSpPr>
          <p:cNvPr id="193" name="Google Shape;193;p9"/>
          <p:cNvSpPr txBox="1"/>
          <p:nvPr>
            <p:ph idx="1" type="body"/>
          </p:nvPr>
        </p:nvSpPr>
        <p:spPr>
          <a:xfrm>
            <a:off x="595884" y="1357988"/>
            <a:ext cx="7564890" cy="740918"/>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dk1"/>
              </a:buClr>
              <a:buSzPts val="2800"/>
              <a:buChar char="•"/>
            </a:pPr>
            <a:r>
              <a:rPr lang="en-US">
                <a:latin typeface="Lato"/>
                <a:ea typeface="Lato"/>
                <a:cs typeface="Lato"/>
                <a:sym typeface="Lato"/>
              </a:rPr>
              <a:t>Figma: </a:t>
            </a:r>
            <a:r>
              <a:rPr lang="en-US" u="sng">
                <a:solidFill>
                  <a:schemeClr val="hlink"/>
                </a:solidFill>
                <a:latin typeface="Lato"/>
                <a:ea typeface="Lato"/>
                <a:cs typeface="Lato"/>
                <a:sym typeface="Lato"/>
                <a:hlinkClick r:id="rId3"/>
              </a:rPr>
              <a:t>https://tinyurl.com/web30qr</a:t>
            </a:r>
            <a:endParaRPr/>
          </a:p>
        </p:txBody>
      </p:sp>
      <p:sp>
        <p:nvSpPr>
          <p:cNvPr id="194" name="Google Shape;194;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5" name="Google Shape;195;p9"/>
          <p:cNvPicPr preferRelativeResize="0"/>
          <p:nvPr/>
        </p:nvPicPr>
        <p:blipFill rotWithShape="1">
          <a:blip r:embed="rId4">
            <a:alphaModFix/>
          </a:blip>
          <a:srcRect b="0" l="15806" r="15753" t="0"/>
          <a:stretch/>
        </p:blipFill>
        <p:spPr>
          <a:xfrm>
            <a:off x="1475051" y="2020248"/>
            <a:ext cx="5806556" cy="41116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Mã nguồn</a:t>
            </a:r>
            <a:endParaRPr/>
          </a:p>
        </p:txBody>
      </p:sp>
      <p:sp>
        <p:nvSpPr>
          <p:cNvPr id="201" name="Google Shape;201;p10"/>
          <p:cNvSpPr txBox="1"/>
          <p:nvPr>
            <p:ph idx="1" type="body"/>
          </p:nvPr>
        </p:nvSpPr>
        <p:spPr>
          <a:xfrm>
            <a:off x="595884" y="1533017"/>
            <a:ext cx="8399302" cy="45173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https://github.com/MasterPi-2124/CNWeb-30</a:t>
            </a:r>
            <a:endParaRPr/>
          </a:p>
        </p:txBody>
      </p:sp>
      <p:sp>
        <p:nvSpPr>
          <p:cNvPr id="202" name="Google Shape;202;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3" name="Google Shape;203;p10"/>
          <p:cNvPicPr preferRelativeResize="0"/>
          <p:nvPr>
            <p:ph idx="2" type="body"/>
          </p:nvPr>
        </p:nvPicPr>
        <p:blipFill rotWithShape="1">
          <a:blip r:embed="rId4">
            <a:alphaModFix/>
          </a:blip>
          <a:srcRect b="0" l="0" r="0" t="0"/>
          <a:stretch/>
        </p:blipFill>
        <p:spPr>
          <a:xfrm>
            <a:off x="1052100" y="2823900"/>
            <a:ext cx="7039800" cy="3411900"/>
          </a:xfrm>
          <a:prstGeom prst="rect">
            <a:avLst/>
          </a:prstGeom>
          <a:noFill/>
          <a:ln>
            <a:noFill/>
          </a:ln>
        </p:spPr>
      </p:pic>
      <p:sp>
        <p:nvSpPr>
          <p:cNvPr id="204" name="Google Shape;204;p10"/>
          <p:cNvSpPr txBox="1"/>
          <p:nvPr>
            <p:ph idx="1" type="body"/>
          </p:nvPr>
        </p:nvSpPr>
        <p:spPr>
          <a:xfrm>
            <a:off x="667984" y="2158242"/>
            <a:ext cx="8399400" cy="451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Website: http://65.108.79.164:3004/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Công cụ quản lý tiến độ</a:t>
            </a:r>
            <a:endParaRPr/>
          </a:p>
        </p:txBody>
      </p:sp>
      <p:sp>
        <p:nvSpPr>
          <p:cNvPr id="210" name="Google Shape;210;p11"/>
          <p:cNvSpPr txBox="1"/>
          <p:nvPr>
            <p:ph idx="1" type="body"/>
          </p:nvPr>
        </p:nvSpPr>
        <p:spPr>
          <a:xfrm>
            <a:off x="372359" y="1524092"/>
            <a:ext cx="8399400" cy="4518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Github: https://github.com/users/MasterPi-2124/projects/1 </a:t>
            </a:r>
            <a:endParaRPr sz="2400"/>
          </a:p>
        </p:txBody>
      </p:sp>
      <p:sp>
        <p:nvSpPr>
          <p:cNvPr id="211" name="Google Shape;211;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2" name="Google Shape;212;p11"/>
          <p:cNvPicPr preferRelativeResize="0"/>
          <p:nvPr/>
        </p:nvPicPr>
        <p:blipFill rotWithShape="1">
          <a:blip r:embed="rId3">
            <a:alphaModFix/>
          </a:blip>
          <a:srcRect b="0" l="0" r="0" t="0"/>
          <a:stretch/>
        </p:blipFill>
        <p:spPr>
          <a:xfrm>
            <a:off x="319374" y="2326144"/>
            <a:ext cx="8505251" cy="31659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Khó khăn</a:t>
            </a:r>
            <a:endParaRPr/>
          </a:p>
        </p:txBody>
      </p:sp>
      <p:sp>
        <p:nvSpPr>
          <p:cNvPr id="218" name="Google Shape;218;p13"/>
          <p:cNvSpPr txBox="1"/>
          <p:nvPr>
            <p:ph idx="1" type="body"/>
          </p:nvPr>
        </p:nvSpPr>
        <p:spPr>
          <a:xfrm>
            <a:off x="235077" y="1238428"/>
            <a:ext cx="8691752" cy="49062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Công nghệ mới chưa quen thuộc: Yêu cầu học cách sử dụng công nghệ mới thông qua thực tế và áp dụng kiến thức mới của mình vào các tác vụ.</a:t>
            </a:r>
            <a:endParaRPr/>
          </a:p>
          <a:p>
            <a:pPr indent="-228600" lvl="0" marL="228600" rtl="0" algn="l">
              <a:lnSpc>
                <a:spcPct val="90000"/>
              </a:lnSpc>
              <a:spcBef>
                <a:spcPts val="1000"/>
              </a:spcBef>
              <a:spcAft>
                <a:spcPts val="0"/>
              </a:spcAft>
              <a:buClr>
                <a:schemeClr val="dk1"/>
              </a:buClr>
              <a:buSzPts val="2800"/>
              <a:buChar char="•"/>
            </a:pPr>
            <a:r>
              <a:rPr lang="en-US"/>
              <a:t>Bài toán chống gian lận chưa có giải pháp rõ ràng và triệt để.</a:t>
            </a:r>
            <a:endParaRPr/>
          </a:p>
          <a:p>
            <a:pPr indent="-228600" lvl="0" marL="228600" rtl="0" algn="l">
              <a:lnSpc>
                <a:spcPct val="90000"/>
              </a:lnSpc>
              <a:spcBef>
                <a:spcPts val="1000"/>
              </a:spcBef>
              <a:spcAft>
                <a:spcPts val="0"/>
              </a:spcAft>
              <a:buSzPts val="2800"/>
              <a:buChar char="•"/>
            </a:pPr>
            <a:r>
              <a:rPr lang="en-US"/>
              <a:t>Chưa thể kết nối với tài khoản HUST của giáo viên.</a:t>
            </a:r>
            <a:endParaRPr/>
          </a:p>
          <a:p>
            <a:pPr indent="0" lvl="0" marL="0" rtl="0" algn="l">
              <a:lnSpc>
                <a:spcPct val="90000"/>
              </a:lnSpc>
              <a:spcBef>
                <a:spcPts val="1000"/>
              </a:spcBef>
              <a:spcAft>
                <a:spcPts val="0"/>
              </a:spcAft>
              <a:buSzPts val="2800"/>
              <a:buNone/>
            </a:pPr>
            <a:r>
              <a:t/>
            </a:r>
            <a:endParaRPr/>
          </a:p>
        </p:txBody>
      </p:sp>
      <p:sp>
        <p:nvSpPr>
          <p:cNvPr id="219" name="Google Shape;219;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5" name="Google Shape;225;p14"/>
          <p:cNvSpPr txBox="1"/>
          <p:nvPr/>
        </p:nvSpPr>
        <p:spPr>
          <a:xfrm>
            <a:off x="3166626" y="2575679"/>
            <a:ext cx="5857310" cy="278819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3367"/>
              </a:buClr>
              <a:buSzPts val="6000"/>
              <a:buFont typeface="Lato"/>
              <a:buNone/>
            </a:pPr>
            <a:r>
              <a:rPr b="1" i="0" lang="en-US" sz="6000" u="none" cap="none" strike="noStrike">
                <a:solidFill>
                  <a:srgbClr val="003367"/>
                </a:solidFill>
                <a:latin typeface="Lato"/>
                <a:ea typeface="Lato"/>
                <a:cs typeface="Lato"/>
                <a:sym typeface="Lato"/>
              </a:rPr>
              <a:t>THANK FOR WATCHING !</a:t>
            </a:r>
            <a:endParaRPr b="1" i="0" sz="6000" u="none" cap="none" strike="noStrike">
              <a:solidFill>
                <a:srgbClr val="00336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2"/>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89" name="Google Shape;89;p2"/>
          <p:cNvSpPr txBox="1"/>
          <p:nvPr/>
        </p:nvSpPr>
        <p:spPr>
          <a:xfrm>
            <a:off x="314689" y="1790419"/>
            <a:ext cx="7342482" cy="172707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500"/>
              <a:buFont typeface="Lato"/>
              <a:buNone/>
            </a:pPr>
            <a:r>
              <a:rPr b="1" i="0" lang="en-US" sz="4500" u="none" cap="none" strike="noStrike">
                <a:solidFill>
                  <a:srgbClr val="C00000"/>
                </a:solidFill>
                <a:latin typeface="Lato"/>
                <a:ea typeface="Lato"/>
                <a:cs typeface="Lato"/>
                <a:sym typeface="Lato"/>
              </a:rPr>
              <a:t>BÁO CÁO TIẾN ĐỘ </a:t>
            </a:r>
            <a:endParaRPr b="1" i="0" sz="45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rPr b="1" i="0" lang="en-US" sz="2800" u="none" cap="none" strike="noStrike">
                <a:solidFill>
                  <a:srgbClr val="C00000"/>
                </a:solidFill>
                <a:latin typeface="Lato"/>
                <a:ea typeface="Lato"/>
                <a:cs typeface="Lato"/>
                <a:sym typeface="Lato"/>
              </a:rPr>
              <a:t>Công nghệ Web và dịch vụ trực tuyến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4000"/>
              <a:buFont typeface="Lato"/>
              <a:buNone/>
            </a:pPr>
            <a:r>
              <a:t/>
            </a:r>
            <a:endParaRPr b="1" i="0" sz="4000" u="none" cap="none" strike="noStrike">
              <a:solidFill>
                <a:srgbClr val="C00000"/>
              </a:solidFill>
              <a:latin typeface="Lato"/>
              <a:ea typeface="Lato"/>
              <a:cs typeface="Lato"/>
              <a:sym typeface="Lato"/>
            </a:endParaRPr>
          </a:p>
        </p:txBody>
      </p:sp>
      <p:sp>
        <p:nvSpPr>
          <p:cNvPr id="90" name="Google Shape;90;p2"/>
          <p:cNvSpPr txBox="1"/>
          <p:nvPr/>
        </p:nvSpPr>
        <p:spPr>
          <a:xfrm>
            <a:off x="413012" y="3205512"/>
            <a:ext cx="7342482" cy="218476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Nhóm 30: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Vũ Lê Nhật Minh 20194333</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Phạm Thị Phương Nga 20200430</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Trần Minh Nghĩa 20194130</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Hoàng Minh Ngọc 20200440</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p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Nội dung báo cáo</a:t>
            </a:r>
            <a:endParaRPr/>
          </a:p>
        </p:txBody>
      </p:sp>
      <p:sp>
        <p:nvSpPr>
          <p:cNvPr id="97" name="Google Shape;97;p3"/>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800"/>
              <a:buChar char="•"/>
            </a:pPr>
            <a:r>
              <a:rPr lang="en-US"/>
              <a:t>Giới thiệu đề tài</a:t>
            </a:r>
            <a:endParaRPr/>
          </a:p>
          <a:p>
            <a:pPr indent="-228600" lvl="0" marL="228600" rtl="0" algn="l">
              <a:lnSpc>
                <a:spcPct val="120000"/>
              </a:lnSpc>
              <a:spcBef>
                <a:spcPts val="1000"/>
              </a:spcBef>
              <a:spcAft>
                <a:spcPts val="0"/>
              </a:spcAft>
              <a:buClr>
                <a:schemeClr val="dk1"/>
              </a:buClr>
              <a:buSzPts val="2800"/>
              <a:buChar char="•"/>
            </a:pPr>
            <a:r>
              <a:rPr lang="en-US"/>
              <a:t>Danh sách các chức năng sẽ phát triển</a:t>
            </a:r>
            <a:endParaRPr/>
          </a:p>
          <a:p>
            <a:pPr indent="-228600" lvl="0" marL="228600" rtl="0" algn="l">
              <a:lnSpc>
                <a:spcPct val="120000"/>
              </a:lnSpc>
              <a:spcBef>
                <a:spcPts val="1000"/>
              </a:spcBef>
              <a:spcAft>
                <a:spcPts val="0"/>
              </a:spcAft>
              <a:buClr>
                <a:schemeClr val="dk1"/>
              </a:buClr>
              <a:buSzPts val="2800"/>
              <a:buChar char="•"/>
            </a:pPr>
            <a:r>
              <a:rPr lang="en-US"/>
              <a:t>Công nghệ sử dụng</a:t>
            </a:r>
            <a:endParaRPr/>
          </a:p>
          <a:p>
            <a:pPr indent="-228600" lvl="0" marL="228600" rtl="0" algn="l">
              <a:lnSpc>
                <a:spcPct val="120000"/>
              </a:lnSpc>
              <a:spcBef>
                <a:spcPts val="1000"/>
              </a:spcBef>
              <a:spcAft>
                <a:spcPts val="0"/>
              </a:spcAft>
              <a:buClr>
                <a:schemeClr val="dk1"/>
              </a:buClr>
              <a:buSzPts val="2800"/>
              <a:buChar char="•"/>
            </a:pPr>
            <a:r>
              <a:rPr lang="en-US">
                <a:latin typeface="Lato"/>
                <a:ea typeface="Lato"/>
                <a:cs typeface="Lato"/>
                <a:sym typeface="Lato"/>
              </a:rPr>
              <a:t>Phân công công việc</a:t>
            </a:r>
            <a:endParaRPr/>
          </a:p>
          <a:p>
            <a:pPr indent="-228600" lvl="0" marL="228600" rtl="0" algn="l">
              <a:lnSpc>
                <a:spcPct val="120000"/>
              </a:lnSpc>
              <a:spcBef>
                <a:spcPts val="1000"/>
              </a:spcBef>
              <a:spcAft>
                <a:spcPts val="0"/>
              </a:spcAft>
              <a:buClr>
                <a:schemeClr val="dk1"/>
              </a:buClr>
              <a:buSzPts val="2800"/>
              <a:buChar char="•"/>
            </a:pPr>
            <a:r>
              <a:rPr lang="en-US"/>
              <a:t>Kết quả đã đạt được</a:t>
            </a:r>
            <a:endParaRPr/>
          </a:p>
          <a:p>
            <a:pPr indent="-228600" lvl="0" marL="228600" rtl="0" algn="l">
              <a:lnSpc>
                <a:spcPct val="120000"/>
              </a:lnSpc>
              <a:spcBef>
                <a:spcPts val="1000"/>
              </a:spcBef>
              <a:spcAft>
                <a:spcPts val="0"/>
              </a:spcAft>
              <a:buClr>
                <a:schemeClr val="dk1"/>
              </a:buClr>
              <a:buSzPts val="2800"/>
              <a:buChar char="•"/>
            </a:pPr>
            <a:r>
              <a:rPr lang="en-US"/>
              <a:t>Khó khăn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3" name="Google Shape;103;p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Giới thiệu đề tài</a:t>
            </a:r>
            <a:endParaRPr b="0" sz="3500">
              <a:latin typeface="Lato"/>
              <a:ea typeface="Lato"/>
              <a:cs typeface="Lato"/>
              <a:sym typeface="Lato"/>
            </a:endParaRPr>
          </a:p>
          <a:p>
            <a:pPr indent="0" lvl="0" marL="0" rtl="0" algn="l">
              <a:lnSpc>
                <a:spcPct val="90000"/>
              </a:lnSpc>
              <a:spcBef>
                <a:spcPts val="0"/>
              </a:spcBef>
              <a:spcAft>
                <a:spcPts val="0"/>
              </a:spcAft>
              <a:buClr>
                <a:schemeClr val="lt1"/>
              </a:buClr>
              <a:buSzPts val="2800"/>
              <a:buFont typeface="Lato"/>
              <a:buNone/>
            </a:pPr>
            <a:r>
              <a:t/>
            </a:r>
            <a:endParaRPr/>
          </a:p>
        </p:txBody>
      </p:sp>
      <p:sp>
        <p:nvSpPr>
          <p:cNvPr id="104" name="Google Shape;104;p4"/>
          <p:cNvSpPr txBox="1"/>
          <p:nvPr/>
        </p:nvSpPr>
        <p:spPr>
          <a:xfrm>
            <a:off x="365791" y="1504438"/>
            <a:ext cx="5356587" cy="394588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400"/>
              <a:buFont typeface="Arial"/>
              <a:buChar char="•"/>
            </a:pPr>
            <a:r>
              <a:rPr b="0" i="0" lang="en-US" sz="2400" u="none" cap="none" strike="noStrike">
                <a:solidFill>
                  <a:schemeClr val="dk1"/>
                </a:solidFill>
                <a:latin typeface="Lato"/>
                <a:ea typeface="Lato"/>
                <a:cs typeface="Lato"/>
                <a:sym typeface="Lato"/>
              </a:rPr>
              <a:t>Hệ thống điểm danh, thi trắc nghiệm SV</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400"/>
              <a:buFont typeface="Arial"/>
              <a:buChar char="•"/>
            </a:pPr>
            <a:r>
              <a:rPr b="0" i="0" lang="en-US" sz="2400" u="none" cap="none" strike="noStrike">
                <a:solidFill>
                  <a:schemeClr val="dk1"/>
                </a:solidFill>
                <a:latin typeface="Lato"/>
                <a:ea typeface="Lato"/>
                <a:cs typeface="Lato"/>
                <a:sym typeface="Lato"/>
              </a:rPr>
              <a:t>Giảm thời gian dành cho việc điểm danh</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400"/>
              <a:buFont typeface="Arial"/>
              <a:buChar char="•"/>
            </a:pPr>
            <a:r>
              <a:rPr b="0" i="0" lang="en-US" sz="2400" u="none" cap="none" strike="noStrike">
                <a:solidFill>
                  <a:schemeClr val="dk1"/>
                </a:solidFill>
                <a:latin typeface="Lato"/>
                <a:ea typeface="Lato"/>
                <a:cs typeface="Lato"/>
                <a:sym typeface="Lato"/>
              </a:rPr>
              <a:t>Có biện pháp phòng ngừa điểm danh từ xa</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400"/>
              <a:buFont typeface="Arial"/>
              <a:buChar char="•"/>
            </a:pPr>
            <a:r>
              <a:rPr b="0" i="0" lang="en-US" sz="2400" u="none" cap="none" strike="noStrike">
                <a:solidFill>
                  <a:schemeClr val="dk1"/>
                </a:solidFill>
                <a:latin typeface="Lato"/>
                <a:ea typeface="Lato"/>
                <a:cs typeface="Lato"/>
                <a:sym typeface="Lato"/>
              </a:rPr>
              <a:t>Sử dụng form trắc nghiệm đã có</a:t>
            </a:r>
            <a:endParaRPr b="0" i="0" sz="1400" u="none" cap="none" strike="noStrike">
              <a:solidFill>
                <a:srgbClr val="000000"/>
              </a:solidFill>
              <a:latin typeface="Arial"/>
              <a:ea typeface="Arial"/>
              <a:cs typeface="Arial"/>
              <a:sym typeface="Arial"/>
            </a:endParaRPr>
          </a:p>
        </p:txBody>
      </p:sp>
      <p:cxnSp>
        <p:nvCxnSpPr>
          <p:cNvPr id="105" name="Google Shape;105;p4"/>
          <p:cNvCxnSpPr/>
          <p:nvPr/>
        </p:nvCxnSpPr>
        <p:spPr>
          <a:xfrm>
            <a:off x="629265" y="5444219"/>
            <a:ext cx="4334992" cy="0"/>
          </a:xfrm>
          <a:prstGeom prst="straightConnector1">
            <a:avLst/>
          </a:prstGeom>
          <a:noFill/>
          <a:ln cap="flat" cmpd="sng" w="19050">
            <a:solidFill>
              <a:schemeClr val="accent1"/>
            </a:solidFill>
            <a:prstDash val="solid"/>
            <a:miter lim="800000"/>
            <a:headEnd len="sm" w="sm" type="none"/>
            <a:tailEnd len="sm" w="sm" type="none"/>
          </a:ln>
        </p:spPr>
      </p:cxnSp>
      <p:grpSp>
        <p:nvGrpSpPr>
          <p:cNvPr id="106" name="Google Shape;106;p4"/>
          <p:cNvGrpSpPr/>
          <p:nvPr/>
        </p:nvGrpSpPr>
        <p:grpSpPr>
          <a:xfrm>
            <a:off x="6138059" y="1026721"/>
            <a:ext cx="2563091" cy="2563091"/>
            <a:chOff x="6138059" y="1026721"/>
            <a:chExt cx="2563091" cy="2563091"/>
          </a:xfrm>
        </p:grpSpPr>
        <p:sp>
          <p:nvSpPr>
            <p:cNvPr id="107" name="Google Shape;107;p4"/>
            <p:cNvSpPr/>
            <p:nvPr/>
          </p:nvSpPr>
          <p:spPr>
            <a:xfrm>
              <a:off x="6138059" y="1026721"/>
              <a:ext cx="2563091" cy="256309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Qr code&#10;&#10;Description automatically generated" id="108" name="Google Shape;108;p4"/>
            <p:cNvPicPr preferRelativeResize="0"/>
            <p:nvPr/>
          </p:nvPicPr>
          <p:blipFill rotWithShape="1">
            <a:blip r:embed="rId3">
              <a:alphaModFix/>
            </a:blip>
            <a:srcRect b="0" l="0" r="0" t="0"/>
            <a:stretch/>
          </p:blipFill>
          <p:spPr>
            <a:xfrm>
              <a:off x="6205142" y="1089829"/>
              <a:ext cx="2451884" cy="2461409"/>
            </a:xfrm>
            <a:prstGeom prst="rect">
              <a:avLst/>
            </a:prstGeom>
            <a:noFill/>
            <a:ln>
              <a:noFill/>
            </a:ln>
          </p:spPr>
        </p:pic>
      </p:grpSp>
      <p:grpSp>
        <p:nvGrpSpPr>
          <p:cNvPr id="109" name="Google Shape;109;p4"/>
          <p:cNvGrpSpPr/>
          <p:nvPr/>
        </p:nvGrpSpPr>
        <p:grpSpPr>
          <a:xfrm>
            <a:off x="6157850" y="3698668"/>
            <a:ext cx="2563091" cy="2563091"/>
            <a:chOff x="6157850" y="3698668"/>
            <a:chExt cx="2563091" cy="2563091"/>
          </a:xfrm>
        </p:grpSpPr>
        <p:sp>
          <p:nvSpPr>
            <p:cNvPr id="110" name="Google Shape;110;p4"/>
            <p:cNvSpPr/>
            <p:nvPr/>
          </p:nvSpPr>
          <p:spPr>
            <a:xfrm>
              <a:off x="6157850" y="3698668"/>
              <a:ext cx="2563091" cy="256309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pplication, map&#10;&#10;Description automatically generated" id="111" name="Google Shape;111;p4"/>
            <p:cNvPicPr preferRelativeResize="0"/>
            <p:nvPr/>
          </p:nvPicPr>
          <p:blipFill rotWithShape="1">
            <a:blip r:embed="rId4">
              <a:alphaModFix/>
            </a:blip>
            <a:srcRect b="0" l="0" r="0" t="0"/>
            <a:stretch/>
          </p:blipFill>
          <p:spPr>
            <a:xfrm>
              <a:off x="6267760" y="3813341"/>
              <a:ext cx="2328430" cy="231890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 calcmode="lin" valueType="num">
                                      <p:cBhvr additive="base">
                                        <p:cTn dur="500"/>
                                        <p:tgtEl>
                                          <p:spTgt spid="10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 calcmode="lin" valueType="num">
                                      <p:cBhvr additive="base">
                                        <p:cTn dur="500"/>
                                        <p:tgtEl>
                                          <p:spTgt spid="10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 calcmode="lin" valueType="num">
                                      <p:cBhvr additive="base">
                                        <p:cTn dur="500"/>
                                        <p:tgtEl>
                                          <p:spTgt spid="10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 calcmode="lin" valueType="num">
                                      <p:cBhvr additive="base">
                                        <p:cTn dur="500"/>
                                        <p:tgtEl>
                                          <p:spTgt spid="10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17" name="Google Shape;117;p5"/>
          <p:cNvSpPr txBox="1"/>
          <p:nvPr>
            <p:ph idx="1" type="body"/>
          </p:nvPr>
        </p:nvSpPr>
        <p:spPr>
          <a:xfrm>
            <a:off x="235077" y="841247"/>
            <a:ext cx="8674100" cy="64590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Lato"/>
                <a:ea typeface="Lato"/>
                <a:cs typeface="Lato"/>
                <a:sym typeface="Lato"/>
              </a:rPr>
              <a:t>Điểm danh qua mã QR, Link, GPS</a:t>
            </a:r>
            <a:endParaRPr/>
          </a:p>
        </p:txBody>
      </p:sp>
      <p:sp>
        <p:nvSpPr>
          <p:cNvPr id="118" name="Google Shape;118;p5"/>
          <p:cNvSpPr txBox="1"/>
          <p:nvPr/>
        </p:nvSpPr>
        <p:spPr>
          <a:xfrm>
            <a:off x="234823" y="1467402"/>
            <a:ext cx="8674100" cy="87386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Lato"/>
                <a:ea typeface="Lato"/>
                <a:cs typeface="Lato"/>
                <a:sym typeface="Lato"/>
              </a:rPr>
              <a:t>Quản lý danh sách điểm danh</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Lato"/>
                <a:ea typeface="Lato"/>
                <a:cs typeface="Lato"/>
                <a:sym typeface="Lato"/>
              </a:rPr>
              <a:t>Sắp xếp, tìm kiếm theo lớp, thời gian</a:t>
            </a:r>
            <a:endParaRPr b="0" i="0" sz="1400" u="none" cap="none" strike="noStrike">
              <a:solidFill>
                <a:srgbClr val="000000"/>
              </a:solidFill>
              <a:latin typeface="Arial"/>
              <a:ea typeface="Arial"/>
              <a:cs typeface="Arial"/>
              <a:sym typeface="Arial"/>
            </a:endParaRPr>
          </a:p>
        </p:txBody>
      </p:sp>
      <p:pic>
        <p:nvPicPr>
          <p:cNvPr id="119" name="Google Shape;119;p5"/>
          <p:cNvPicPr preferRelativeResize="0"/>
          <p:nvPr/>
        </p:nvPicPr>
        <p:blipFill rotWithShape="1">
          <a:blip r:embed="rId3">
            <a:alphaModFix/>
          </a:blip>
          <a:srcRect b="0" l="0" r="0" t="0"/>
          <a:stretch/>
        </p:blipFill>
        <p:spPr>
          <a:xfrm>
            <a:off x="1573714" y="2524690"/>
            <a:ext cx="6530501" cy="3632814"/>
          </a:xfrm>
          <a:prstGeom prst="rect">
            <a:avLst/>
          </a:prstGeom>
          <a:noFill/>
          <a:ln>
            <a:noFill/>
          </a:ln>
        </p:spPr>
      </p:pic>
      <p:sp>
        <p:nvSpPr>
          <p:cNvPr id="120" name="Google Shape;120;p5"/>
          <p:cNvSpPr txBox="1"/>
          <p:nvPr/>
        </p:nvSpPr>
        <p:spPr>
          <a:xfrm>
            <a:off x="234823" y="2404452"/>
            <a:ext cx="8674200" cy="873900"/>
          </a:xfrm>
          <a:prstGeom prst="rect">
            <a:avLst/>
          </a:prstGeom>
          <a:solidFill>
            <a:schemeClr val="lt1"/>
          </a:solid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Lato"/>
                <a:ea typeface="Lato"/>
                <a:cs typeface="Lato"/>
                <a:sym typeface="Lato"/>
              </a:rPr>
              <a:t>Thi trắc nghiệm ngắn</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Lato"/>
                <a:ea typeface="Lato"/>
                <a:cs typeface="Lato"/>
                <a:sym typeface="Lato"/>
              </a:rPr>
              <a:t>Sử dụng form bài kiểm tra sẵn có</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4937bd03dd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26" name="Google Shape;126;g24937bd03dd_0_0"/>
          <p:cNvSpPr txBox="1"/>
          <p:nvPr/>
        </p:nvSpPr>
        <p:spPr>
          <a:xfrm>
            <a:off x="108155" y="1012723"/>
            <a:ext cx="2172900" cy="523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a:t>Admin </a:t>
            </a:r>
            <a:endParaRPr/>
          </a:p>
        </p:txBody>
      </p:sp>
      <p:pic>
        <p:nvPicPr>
          <p:cNvPr id="127" name="Google Shape;127;g24937bd03dd_0_0"/>
          <p:cNvPicPr preferRelativeResize="0"/>
          <p:nvPr/>
        </p:nvPicPr>
        <p:blipFill>
          <a:blip r:embed="rId3">
            <a:alphaModFix/>
          </a:blip>
          <a:stretch>
            <a:fillRect/>
          </a:stretch>
        </p:blipFill>
        <p:spPr>
          <a:xfrm>
            <a:off x="152400" y="1688323"/>
            <a:ext cx="8839202" cy="39156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937bd03dd_0_2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33" name="Google Shape;133;g24937bd03dd_0_20"/>
          <p:cNvSpPr txBox="1"/>
          <p:nvPr/>
        </p:nvSpPr>
        <p:spPr>
          <a:xfrm>
            <a:off x="108155" y="1012723"/>
            <a:ext cx="2172900" cy="523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a:t>Admin </a:t>
            </a:r>
            <a:endParaRPr/>
          </a:p>
        </p:txBody>
      </p:sp>
      <p:pic>
        <p:nvPicPr>
          <p:cNvPr id="134" name="Google Shape;134;g24937bd03dd_0_20"/>
          <p:cNvPicPr preferRelativeResize="0"/>
          <p:nvPr/>
        </p:nvPicPr>
        <p:blipFill>
          <a:blip r:embed="rId3">
            <a:alphaModFix/>
          </a:blip>
          <a:stretch>
            <a:fillRect/>
          </a:stretch>
        </p:blipFill>
        <p:spPr>
          <a:xfrm>
            <a:off x="108150" y="1535925"/>
            <a:ext cx="5099875" cy="4599775"/>
          </a:xfrm>
          <a:prstGeom prst="rect">
            <a:avLst/>
          </a:prstGeom>
          <a:noFill/>
          <a:ln>
            <a:noFill/>
          </a:ln>
        </p:spPr>
      </p:pic>
      <p:pic>
        <p:nvPicPr>
          <p:cNvPr id="135" name="Google Shape;135;g24937bd03dd_0_20"/>
          <p:cNvPicPr preferRelativeResize="0"/>
          <p:nvPr/>
        </p:nvPicPr>
        <p:blipFill>
          <a:blip r:embed="rId4">
            <a:alphaModFix/>
          </a:blip>
          <a:stretch>
            <a:fillRect/>
          </a:stretch>
        </p:blipFill>
        <p:spPr>
          <a:xfrm>
            <a:off x="4335800" y="1012725"/>
            <a:ext cx="5250901" cy="357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4937bd03dd_0_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41" name="Google Shape;141;g24937bd03dd_0_6"/>
          <p:cNvSpPr txBox="1"/>
          <p:nvPr/>
        </p:nvSpPr>
        <p:spPr>
          <a:xfrm>
            <a:off x="108155" y="1012723"/>
            <a:ext cx="2172900" cy="523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a:t>Sinh</a:t>
            </a:r>
            <a:r>
              <a:rPr b="0" i="0" lang="en-US" sz="2800" u="none" cap="none" strike="noStrike">
                <a:solidFill>
                  <a:srgbClr val="000000"/>
                </a:solidFill>
                <a:latin typeface="Arial"/>
                <a:ea typeface="Arial"/>
                <a:cs typeface="Arial"/>
                <a:sym typeface="Arial"/>
              </a:rPr>
              <a:t> </a:t>
            </a:r>
            <a:r>
              <a:rPr lang="en-US" sz="2800"/>
              <a:t>viên</a:t>
            </a:r>
            <a:endParaRPr/>
          </a:p>
        </p:txBody>
      </p:sp>
      <p:pic>
        <p:nvPicPr>
          <p:cNvPr id="142" name="Google Shape;142;g24937bd03dd_0_6"/>
          <p:cNvPicPr preferRelativeResize="0"/>
          <p:nvPr/>
        </p:nvPicPr>
        <p:blipFill rotWithShape="1">
          <a:blip r:embed="rId3">
            <a:alphaModFix/>
          </a:blip>
          <a:srcRect b="0" l="1768" r="0" t="4122"/>
          <a:stretch/>
        </p:blipFill>
        <p:spPr>
          <a:xfrm>
            <a:off x="2133600" y="1337187"/>
            <a:ext cx="6902244" cy="4508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4168124c22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Font typeface="Lato"/>
              <a:buNone/>
            </a:pPr>
            <a:r>
              <a:rPr lang="en-US" sz="3500">
                <a:latin typeface="Lato"/>
                <a:ea typeface="Lato"/>
                <a:cs typeface="Lato"/>
                <a:sym typeface="Lato"/>
              </a:rPr>
              <a:t>Các chức năng sẽ phát triển</a:t>
            </a:r>
            <a:endParaRPr/>
          </a:p>
        </p:txBody>
      </p:sp>
      <p:sp>
        <p:nvSpPr>
          <p:cNvPr id="148" name="Google Shape;148;g24168124c22_0_0"/>
          <p:cNvSpPr txBox="1"/>
          <p:nvPr/>
        </p:nvSpPr>
        <p:spPr>
          <a:xfrm>
            <a:off x="108155" y="1012723"/>
            <a:ext cx="2172900" cy="523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a:t>Sinh viên</a:t>
            </a:r>
            <a:endParaRPr/>
          </a:p>
        </p:txBody>
      </p:sp>
      <p:pic>
        <p:nvPicPr>
          <p:cNvPr id="149" name="Google Shape;149;g24168124c22_0_0"/>
          <p:cNvPicPr preferRelativeResize="0"/>
          <p:nvPr/>
        </p:nvPicPr>
        <p:blipFill rotWithShape="1">
          <a:blip r:embed="rId3">
            <a:alphaModFix/>
          </a:blip>
          <a:srcRect b="0" l="0" r="0" t="0"/>
          <a:stretch/>
        </p:blipFill>
        <p:spPr>
          <a:xfrm>
            <a:off x="634221" y="1886553"/>
            <a:ext cx="7875557" cy="34427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2021-05-28T04:32:00Z</dcterms:created>
  <dc:creator>Phong TT &amp; QTTH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A37D0E08D68E425B92FA22088F5ACCF9</vt:lpwstr>
  </property>
  <property fmtid="{D5CDD505-2E9C-101B-9397-08002B2CF9AE}" pid="3" name="KSOProductBuildVer">
    <vt:lpwstr>1033-11.2.0.11537</vt:lpwstr>
  </property>
</Properties>
</file>