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258" r:id="rId4"/>
    <p:sldId id="259" r:id="rId5"/>
    <p:sldId id="260" r:id="rId6"/>
    <p:sldId id="304" r:id="rId7"/>
    <p:sldId id="305" r:id="rId8"/>
    <p:sldId id="306" r:id="rId9"/>
    <p:sldId id="307" r:id="rId10"/>
    <p:sldId id="310" r:id="rId11"/>
    <p:sldId id="311" r:id="rId12"/>
    <p:sldId id="312" r:id="rId13"/>
    <p:sldId id="313" r:id="rId14"/>
    <p:sldId id="315" r:id="rId15"/>
    <p:sldId id="316" r:id="rId16"/>
    <p:sldId id="317" r:id="rId17"/>
    <p:sldId id="318" r:id="rId18"/>
  </p:sldIdLst>
  <p:sldSz cx="9144000" cy="5143500" type="screen16x9"/>
  <p:notesSz cx="6858000" cy="9144000"/>
  <p:embeddedFontLst>
    <p:embeddedFont>
      <p:font typeface="Fjalla One" panose="020B0604020202020204" charset="0"/>
      <p:regular r:id="rId20"/>
    </p:embeddedFont>
    <p:embeddedFont>
      <p:font typeface="Barlow Semi Condensed" panose="020B0604020202020204" charset="0"/>
      <p:regular r:id="rId21"/>
      <p:bold r:id="rId22"/>
      <p:italic r:id="rId23"/>
      <p:boldItalic r:id="rId24"/>
    </p:embeddedFont>
    <p:embeddedFont>
      <p:font typeface="Barlow Semi Condensed Medium" panose="020B0604020202020204" charset="0"/>
      <p:regular r:id="rId25"/>
      <p:bold r:id="rId26"/>
      <p:italic r:id="rId27"/>
      <p:boldItalic r:id="rId28"/>
    </p:embeddedFont>
    <p:embeddedFont>
      <p:font typeface="Roboto Condensed Light"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DC7407-7314-4F92-A6E8-203C615A6451}">
  <a:tblStyle styleId="{2ADC7407-7314-4F92-A6E8-203C615A64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717" autoAdjust="0"/>
  </p:normalViewPr>
  <p:slideViewPr>
    <p:cSldViewPr snapToGrid="0">
      <p:cViewPr varScale="1">
        <p:scale>
          <a:sx n="110" d="100"/>
          <a:sy n="110" d="100"/>
        </p:scale>
        <p:origin x="677" y="67"/>
      </p:cViewPr>
      <p:guideLst/>
    </p:cSldViewPr>
  </p:slideViewPr>
  <p:outlineViewPr>
    <p:cViewPr>
      <p:scale>
        <a:sx n="33" d="100"/>
        <a:sy n="33" d="100"/>
      </p:scale>
      <p:origin x="0" y="-31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iope Mori" userId="029aef01260c59f7" providerId="LiveId" clId="{504B4FA2-1EA1-43D5-8F2D-53FE536BBA14}"/>
    <pc:docChg chg="modSld">
      <pc:chgData name="Calliope Mori" userId="029aef01260c59f7" providerId="LiveId" clId="{504B4FA2-1EA1-43D5-8F2D-53FE536BBA14}" dt="2023-02-26T06:41:53.921" v="17" actId="1076"/>
      <pc:docMkLst>
        <pc:docMk/>
      </pc:docMkLst>
      <pc:sldChg chg="addSp modSp mod">
        <pc:chgData name="Calliope Mori" userId="029aef01260c59f7" providerId="LiveId" clId="{504B4FA2-1EA1-43D5-8F2D-53FE536BBA14}" dt="2023-02-26T06:38:32.426" v="7" actId="1076"/>
        <pc:sldMkLst>
          <pc:docMk/>
          <pc:sldMk cId="1075043567" sldId="315"/>
        </pc:sldMkLst>
        <pc:picChg chg="add mod">
          <ac:chgData name="Calliope Mori" userId="029aef01260c59f7" providerId="LiveId" clId="{504B4FA2-1EA1-43D5-8F2D-53FE536BBA14}" dt="2023-02-26T06:36:15.415" v="4" actId="1076"/>
          <ac:picMkLst>
            <pc:docMk/>
            <pc:sldMk cId="1075043567" sldId="315"/>
            <ac:picMk id="6" creationId="{665F3BA7-1258-25B9-DB4D-EF13953CE228}"/>
          </ac:picMkLst>
        </pc:picChg>
        <pc:picChg chg="add mod">
          <ac:chgData name="Calliope Mori" userId="029aef01260c59f7" providerId="LiveId" clId="{504B4FA2-1EA1-43D5-8F2D-53FE536BBA14}" dt="2023-02-26T06:38:32.426" v="7" actId="1076"/>
          <ac:picMkLst>
            <pc:docMk/>
            <pc:sldMk cId="1075043567" sldId="315"/>
            <ac:picMk id="12" creationId="{65ABACAB-BDD7-2321-AE19-320C4E7ADF8E}"/>
          </ac:picMkLst>
        </pc:picChg>
      </pc:sldChg>
      <pc:sldChg chg="addSp modSp mod">
        <pc:chgData name="Calliope Mori" userId="029aef01260c59f7" providerId="LiveId" clId="{504B4FA2-1EA1-43D5-8F2D-53FE536BBA14}" dt="2023-02-26T06:41:53.921" v="17" actId="1076"/>
        <pc:sldMkLst>
          <pc:docMk/>
          <pc:sldMk cId="4027416988" sldId="316"/>
        </pc:sldMkLst>
        <pc:picChg chg="add mod">
          <ac:chgData name="Calliope Mori" userId="029aef01260c59f7" providerId="LiveId" clId="{504B4FA2-1EA1-43D5-8F2D-53FE536BBA14}" dt="2023-02-26T06:39:56.769" v="12" actId="1076"/>
          <ac:picMkLst>
            <pc:docMk/>
            <pc:sldMk cId="4027416988" sldId="316"/>
            <ac:picMk id="8" creationId="{AD158525-87EA-6295-6A44-125002EC44C9}"/>
          </ac:picMkLst>
        </pc:picChg>
        <pc:picChg chg="add mod">
          <ac:chgData name="Calliope Mori" userId="029aef01260c59f7" providerId="LiveId" clId="{504B4FA2-1EA1-43D5-8F2D-53FE536BBA14}" dt="2023-02-26T06:41:53.921" v="17" actId="1076"/>
          <ac:picMkLst>
            <pc:docMk/>
            <pc:sldMk cId="4027416988" sldId="316"/>
            <ac:picMk id="10" creationId="{B5D979FF-17F6-C626-8E88-E4ABFAF2A6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490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05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401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18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985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939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02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9"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159990" y="1013759"/>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t>NHÓM 3</a:t>
            </a:r>
            <a:endParaRPr sz="5000" dirty="0">
              <a:solidFill>
                <a:schemeClr val="dk2"/>
              </a:solidFill>
            </a:endParaRPr>
          </a:p>
        </p:txBody>
      </p:sp>
      <p:sp>
        <p:nvSpPr>
          <p:cNvPr id="1885" name="Google Shape;1885;p35"/>
          <p:cNvSpPr txBox="1">
            <a:spLocks noGrp="1"/>
          </p:cNvSpPr>
          <p:nvPr>
            <p:ph type="subTitle" idx="1"/>
          </p:nvPr>
        </p:nvSpPr>
        <p:spPr>
          <a:xfrm>
            <a:off x="5953610" y="3122379"/>
            <a:ext cx="2689999" cy="8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300" dirty="0">
                <a:solidFill>
                  <a:schemeClr val="accent1"/>
                </a:solidFill>
              </a:rPr>
              <a:t>XÂY DỰNG GIAO DIỆN TRONG ANROID</a:t>
            </a:r>
          </a:p>
          <a:p>
            <a:pPr marL="0" lvl="0" indent="0" algn="r" rtl="0">
              <a:spcBef>
                <a:spcPts val="0"/>
              </a:spcBef>
              <a:spcAft>
                <a:spcPts val="0"/>
              </a:spcAft>
              <a:buNone/>
            </a:pPr>
            <a:endParaRPr lang="en-US" sz="2300" dirty="0">
              <a:solidFill>
                <a:schemeClr val="accent1"/>
              </a:solidFill>
            </a:endParaRPr>
          </a:p>
        </p:txBody>
      </p:sp>
      <p:sp>
        <p:nvSpPr>
          <p:cNvPr id="2" name="TextBox 1"/>
          <p:cNvSpPr txBox="1"/>
          <p:nvPr/>
        </p:nvSpPr>
        <p:spPr>
          <a:xfrm>
            <a:off x="6826930" y="4776989"/>
            <a:ext cx="2340705" cy="307777"/>
          </a:xfrm>
          <a:prstGeom prst="rect">
            <a:avLst/>
          </a:prstGeom>
          <a:noFill/>
        </p:spPr>
        <p:txBody>
          <a:bodyPr wrap="square" rtlCol="0">
            <a:spAutoFit/>
          </a:bodyPr>
          <a:lstStyle/>
          <a:p>
            <a:r>
              <a:rPr lang="en-US" dirty="0">
                <a:latin typeface="Barlow Semi Condensed" panose="020B0604020202020204" charset="0"/>
              </a:rPr>
              <a:t>GVHD: </a:t>
            </a:r>
            <a:r>
              <a:rPr lang="en-US" dirty="0" err="1">
                <a:latin typeface="Barlow Semi Condensed" panose="020B0604020202020204" charset="0"/>
              </a:rPr>
              <a:t>Nguyễn</a:t>
            </a:r>
            <a:r>
              <a:rPr lang="en-US" dirty="0">
                <a:latin typeface="Barlow Semi Condensed" panose="020B0604020202020204" charset="0"/>
              </a:rPr>
              <a:t> </a:t>
            </a:r>
            <a:r>
              <a:rPr lang="en-US" dirty="0" err="1">
                <a:latin typeface="Barlow Semi Condensed" panose="020B0604020202020204" charset="0"/>
              </a:rPr>
              <a:t>Thị</a:t>
            </a:r>
            <a:r>
              <a:rPr lang="en-US" dirty="0">
                <a:latin typeface="Barlow Semi Condensed" panose="020B0604020202020204" charset="0"/>
              </a:rPr>
              <a:t> </a:t>
            </a:r>
            <a:r>
              <a:rPr lang="en-US" dirty="0" err="1">
                <a:latin typeface="Barlow Semi Condensed" panose="020B0604020202020204" charset="0"/>
              </a:rPr>
              <a:t>Bích</a:t>
            </a:r>
            <a:r>
              <a:rPr lang="en-US" dirty="0">
                <a:latin typeface="Barlow Semi Condensed" panose="020B0604020202020204" charset="0"/>
              </a:rPr>
              <a:t> </a:t>
            </a:r>
            <a:r>
              <a:rPr lang="en-US" dirty="0" err="1">
                <a:latin typeface="Barlow Semi Condensed" panose="020B0604020202020204" charset="0"/>
              </a:rPr>
              <a:t>Ngân</a:t>
            </a:r>
            <a:endParaRPr lang="en-US" dirty="0">
              <a:latin typeface="Barlow Semi Condense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21012" y="275271"/>
            <a:ext cx="4809600" cy="576000"/>
          </a:xfrm>
          <a:prstGeom prst="rect">
            <a:avLst/>
          </a:prstGeom>
        </p:spPr>
        <p:txBody>
          <a:bodyPr spcFirstLastPara="1" wrap="square" lIns="91425" tIns="91425" rIns="91425" bIns="91425" anchor="t" anchorCtr="0">
            <a:noAutofit/>
          </a:bodyPr>
          <a:lstStyle/>
          <a:p>
            <a:r>
              <a:rPr lang="en-US" b="1" dirty="0" err="1"/>
              <a:t>RecyclerView</a:t>
            </a:r>
            <a:r>
              <a:rPr lang="en-US" dirty="0"/>
              <a:t/>
            </a:r>
            <a:br>
              <a:rPr lang="en-US" dirty="0"/>
            </a:br>
            <a:r>
              <a:rPr lang="en-US" b="1" dirty="0"/>
              <a:t/>
            </a:r>
            <a:br>
              <a:rPr lang="en-US" b="1" dirty="0"/>
            </a:br>
            <a:endParaRPr dirty="0"/>
          </a:p>
        </p:txBody>
      </p:sp>
      <p:sp>
        <p:nvSpPr>
          <p:cNvPr id="2178" name="Google Shape;2178;p39"/>
          <p:cNvSpPr txBox="1">
            <a:spLocks noGrp="1"/>
          </p:cNvSpPr>
          <p:nvPr>
            <p:ph type="subTitle" idx="1"/>
          </p:nvPr>
        </p:nvSpPr>
        <p:spPr>
          <a:xfrm>
            <a:off x="1228430" y="851271"/>
            <a:ext cx="6968836" cy="1469365"/>
          </a:xfrm>
          <a:prstGeom prst="rect">
            <a:avLst/>
          </a:prstGeom>
        </p:spPr>
        <p:txBody>
          <a:bodyPr spcFirstLastPara="1" wrap="square" lIns="91425" tIns="91425" rIns="91425" bIns="91425" anchor="t" anchorCtr="0">
            <a:noAutofit/>
          </a:bodyPr>
          <a:lstStyle/>
          <a:p>
            <a:pPr algn="l"/>
            <a:r>
              <a:rPr lang="vi-VN" sz="1800" b="1" dirty="0">
                <a:latin typeface="Barlow Semi Condensed" panose="020B0604020202020204" charset="0"/>
              </a:rPr>
              <a:t>RecycleView</a:t>
            </a:r>
            <a:r>
              <a:rPr lang="vi-VN" sz="1800" dirty="0">
                <a:latin typeface="Barlow Semi Condensed" panose="020B0604020202020204" charset="0"/>
              </a:rPr>
              <a:t> là 1 ViewGroup hiển thị dữ liệu dạng danh sách tương tự </a:t>
            </a:r>
            <a:r>
              <a:rPr lang="vi-VN" sz="1800" b="1" dirty="0">
                <a:latin typeface="Barlow Semi Condensed" panose="020B0604020202020204" charset="0"/>
              </a:rPr>
              <a:t>ListView</a:t>
            </a:r>
            <a:r>
              <a:rPr lang="vi-VN" sz="1800" dirty="0">
                <a:latin typeface="Barlow Semi Condensed" panose="020B0604020202020204" charset="0"/>
              </a:rPr>
              <a:t> nhưng có những tiện lợi hơn ví dụ như:</a:t>
            </a:r>
            <a:endParaRPr lang="en-US" sz="1800" dirty="0">
              <a:latin typeface="Barlow Semi Condensed" panose="020B0604020202020204" charset="0"/>
            </a:endParaRPr>
          </a:p>
          <a:p>
            <a:pPr algn="l"/>
            <a:r>
              <a:rPr lang="vi-VN" sz="1800" dirty="0">
                <a:latin typeface="Barlow Semi Condensed" panose="020B0604020202020204" charset="0"/>
              </a:rPr>
              <a:t>– Có thể hiển thị danh sách dữ liệu theo chiều dọc, ngang, dạng lưới.</a:t>
            </a:r>
            <a:br>
              <a:rPr lang="vi-VN" sz="1800" dirty="0">
                <a:latin typeface="Barlow Semi Condensed" panose="020B0604020202020204" charset="0"/>
              </a:rPr>
            </a:br>
            <a:r>
              <a:rPr lang="vi-VN" sz="1800" dirty="0">
                <a:latin typeface="Barlow Semi Condensed" panose="020B0604020202020204" charset="0"/>
              </a:rPr>
              <a:t>– Có ViewHolder tích hợp sẵn trong Adapter giúp tối ưu hiệu năng xử lý hơn so với ListView không có ViewHolder.</a:t>
            </a:r>
            <a:endParaRPr lang="en-US" sz="1800" dirty="0">
              <a:latin typeface="Barlow Semi Condensed" panose="020B0604020202020204" charset="0"/>
            </a:endParaRPr>
          </a:p>
        </p:txBody>
      </p:sp>
      <p:pic>
        <p:nvPicPr>
          <p:cNvPr id="1026" name="Picture 2" descr="Sử dụng RecyclerView để hiển thị danh sách có thể cuộn (scrollable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663" y="2441021"/>
            <a:ext cx="2564226" cy="250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63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1997" y="2217740"/>
            <a:ext cx="3442855" cy="804600"/>
          </a:xfrm>
          <a:prstGeom prst="rect">
            <a:avLst/>
          </a:prstGeom>
        </p:spPr>
        <p:txBody>
          <a:bodyPr spcFirstLastPara="1" wrap="square" lIns="91425" tIns="91425" rIns="91425" bIns="91425" anchor="ctr" anchorCtr="0">
            <a:noAutofit/>
          </a:bodyPr>
          <a:lstStyle/>
          <a:p>
            <a:pPr fontAlgn="base"/>
            <a:r>
              <a:rPr lang="en-US" sz="4800" b="1" dirty="0" err="1"/>
              <a:t>GridView</a:t>
            </a:r>
            <a:endParaRPr lang="en-US" sz="4800" b="1"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104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21012" y="275271"/>
            <a:ext cx="4809600" cy="576000"/>
          </a:xfrm>
          <a:prstGeom prst="rect">
            <a:avLst/>
          </a:prstGeom>
        </p:spPr>
        <p:txBody>
          <a:bodyPr spcFirstLastPara="1" wrap="square" lIns="91425" tIns="91425" rIns="91425" bIns="91425" anchor="t" anchorCtr="0">
            <a:noAutofit/>
          </a:bodyPr>
          <a:lstStyle/>
          <a:p>
            <a:r>
              <a:rPr lang="en-US" b="1" dirty="0" err="1"/>
              <a:t>GridView</a:t>
            </a:r>
            <a:r>
              <a:rPr lang="en-US" dirty="0"/>
              <a:t/>
            </a:r>
            <a:br>
              <a:rPr lang="en-US" dirty="0"/>
            </a:br>
            <a:r>
              <a:rPr lang="en-US" b="1" dirty="0"/>
              <a:t/>
            </a:r>
            <a:br>
              <a:rPr lang="en-US" b="1" dirty="0"/>
            </a:br>
            <a:endParaRPr dirty="0"/>
          </a:p>
        </p:txBody>
      </p:sp>
      <p:sp>
        <p:nvSpPr>
          <p:cNvPr id="2178" name="Google Shape;2178;p39"/>
          <p:cNvSpPr txBox="1">
            <a:spLocks noGrp="1"/>
          </p:cNvSpPr>
          <p:nvPr>
            <p:ph type="subTitle" idx="1"/>
          </p:nvPr>
        </p:nvSpPr>
        <p:spPr>
          <a:xfrm>
            <a:off x="1228430" y="851271"/>
            <a:ext cx="6968836" cy="1469365"/>
          </a:xfrm>
          <a:prstGeom prst="rect">
            <a:avLst/>
          </a:prstGeom>
        </p:spPr>
        <p:txBody>
          <a:bodyPr spcFirstLastPara="1" wrap="square" lIns="91425" tIns="91425" rIns="91425" bIns="91425" anchor="t" anchorCtr="0">
            <a:noAutofit/>
          </a:bodyPr>
          <a:lstStyle/>
          <a:p>
            <a:pPr algn="l"/>
            <a:r>
              <a:rPr lang="vi-VN" sz="1800" dirty="0">
                <a:latin typeface="Barlow Semi Condensed" panose="020B0604020202020204" charset="0"/>
              </a:rPr>
              <a:t>GridView trong Android là một view group, hiển thị các item theo dạng hình lưới và có thể cuộn được theo chiều ngang và chiều dọc</a:t>
            </a:r>
            <a:r>
              <a:rPr lang="en-US" sz="1800" dirty="0">
                <a:latin typeface="Barlow Semi Condensed" panose="020B0604020202020204" charset="0"/>
              </a:rPr>
              <a:t> </a:t>
            </a:r>
            <a:r>
              <a:rPr lang="vi-VN" sz="1800" dirty="0">
                <a:latin typeface="Barlow Semi Condensed" panose="020B0604020202020204" charset="0"/>
              </a:rPr>
              <a:t>.</a:t>
            </a:r>
            <a:endParaRPr lang="en-US" sz="1800" dirty="0">
              <a:latin typeface="Barlow Semi Condensed" panose="020B0604020202020204" charset="0"/>
            </a:endParaRPr>
          </a:p>
        </p:txBody>
      </p:sp>
      <p:pic>
        <p:nvPicPr>
          <p:cNvPr id="2054" name="Picture 6" descr="Android GridView - Time to list the items in a 2-dimensional way - DataFla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99" y="2001125"/>
            <a:ext cx="1267801" cy="17910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424854" y="1947862"/>
            <a:ext cx="4304002" cy="2297963"/>
          </a:xfrm>
          <a:prstGeom prst="rect">
            <a:avLst/>
          </a:prstGeom>
        </p:spPr>
      </p:pic>
      <p:pic>
        <p:nvPicPr>
          <p:cNvPr id="3" name="Picture 2"/>
          <p:cNvPicPr>
            <a:picLocks noChangeAspect="1"/>
          </p:cNvPicPr>
          <p:nvPr/>
        </p:nvPicPr>
        <p:blipFill>
          <a:blip r:embed="rId5"/>
          <a:stretch>
            <a:fillRect/>
          </a:stretch>
        </p:blipFill>
        <p:spPr>
          <a:xfrm>
            <a:off x="6171278" y="1849704"/>
            <a:ext cx="1518668" cy="2396121"/>
          </a:xfrm>
          <a:prstGeom prst="rect">
            <a:avLst/>
          </a:prstGeom>
        </p:spPr>
      </p:pic>
    </p:spTree>
    <p:extLst>
      <p:ext uri="{BB962C8B-B14F-4D97-AF65-F5344CB8AC3E}">
        <p14:creationId xmlns:p14="http://schemas.microsoft.com/office/powerpoint/2010/main" val="254250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45070" y="2681867"/>
            <a:ext cx="3442855" cy="804600"/>
          </a:xfrm>
          <a:prstGeom prst="rect">
            <a:avLst/>
          </a:prstGeom>
        </p:spPr>
        <p:txBody>
          <a:bodyPr spcFirstLastPara="1" wrap="square" lIns="91425" tIns="91425" rIns="91425" bIns="91425" anchor="ctr" anchorCtr="0">
            <a:noAutofit/>
          </a:bodyPr>
          <a:lstStyle/>
          <a:p>
            <a:pPr fontAlgn="base"/>
            <a:r>
              <a:rPr lang="en-US" sz="4800" b="1" dirty="0"/>
              <a:t>Playing  Video &amp; Audio</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92463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22394" y="851271"/>
            <a:ext cx="6206835" cy="1822704"/>
          </a:xfrm>
        </p:spPr>
        <p:txBody>
          <a:bodyPr/>
          <a:lstStyle/>
          <a:p>
            <a:pPr algn="l"/>
            <a:r>
              <a:rPr lang="vi-VN" sz="1800" dirty="0">
                <a:latin typeface="Barlow Semi Condensed" panose="020B0604020202020204" charset="0"/>
              </a:rPr>
              <a:t>Sử dụng VideoView: VideoView là một widget tích hợp trong Android Studio cho phép bạn phát video. Bạn có thể thêm một widget VideoView vào tệp XML bố cục của mình và đặt đường dẫn của tập tin video để phát sử dụng phương thức</a:t>
            </a:r>
            <a:r>
              <a:rPr lang="en-US" sz="1800" dirty="0">
                <a:latin typeface="Barlow Semi Condensed" panose="020B0604020202020204" charset="0"/>
              </a:rPr>
              <a:t> </a:t>
            </a:r>
            <a:r>
              <a:rPr lang="vi-VN" sz="1800" dirty="0">
                <a:latin typeface="Barlow Semi Condensed" panose="020B0604020202020204" charset="0"/>
              </a:rPr>
              <a:t>setVideoPath (). Sau đó, gọi phương thức start () để bắt đầu phát video.</a:t>
            </a:r>
          </a:p>
          <a:p>
            <a:endParaRPr lang="en-US" dirty="0"/>
          </a:p>
        </p:txBody>
      </p:sp>
      <p:sp>
        <p:nvSpPr>
          <p:cNvPr id="4" name="Google Shape;2177;p39"/>
          <p:cNvSpPr txBox="1">
            <a:spLocks/>
          </p:cNvSpPr>
          <p:nvPr/>
        </p:nvSpPr>
        <p:spPr>
          <a:xfrm>
            <a:off x="2121012" y="275271"/>
            <a:ext cx="48096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
            </a:r>
            <a:br>
              <a:rPr lang="en-US" dirty="0"/>
            </a:br>
            <a:r>
              <a:rPr lang="en-US" b="1" dirty="0"/>
              <a:t/>
            </a:r>
            <a:br>
              <a:rPr lang="en-US" b="1" dirty="0"/>
            </a:br>
            <a:endParaRPr lang="en-US" dirty="0"/>
          </a:p>
        </p:txBody>
      </p:sp>
      <p:sp>
        <p:nvSpPr>
          <p:cNvPr id="5" name="Google Shape;2177;p39"/>
          <p:cNvSpPr txBox="1">
            <a:spLocks/>
          </p:cNvSpPr>
          <p:nvPr/>
        </p:nvSpPr>
        <p:spPr>
          <a:xfrm>
            <a:off x="2273412" y="351471"/>
            <a:ext cx="48096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Video</a:t>
            </a:r>
            <a:r>
              <a:rPr lang="en-US" dirty="0"/>
              <a:t/>
            </a:r>
            <a:br>
              <a:rPr lang="en-US" dirty="0"/>
            </a:br>
            <a:r>
              <a:rPr lang="en-US" b="1" dirty="0"/>
              <a:t/>
            </a:r>
            <a:br>
              <a:rPr lang="en-US" b="1" dirty="0"/>
            </a:br>
            <a:endParaRPr lang="en-US" dirty="0"/>
          </a:p>
        </p:txBody>
      </p:sp>
      <p:grpSp>
        <p:nvGrpSpPr>
          <p:cNvPr id="7" name="Google Shape;2202;p40"/>
          <p:cNvGrpSpPr/>
          <p:nvPr/>
        </p:nvGrpSpPr>
        <p:grpSpPr>
          <a:xfrm>
            <a:off x="3725790" y="454105"/>
            <a:ext cx="420796" cy="370732"/>
            <a:chOff x="-3137650" y="2067900"/>
            <a:chExt cx="291450" cy="256775"/>
          </a:xfrm>
        </p:grpSpPr>
        <p:sp>
          <p:nvSpPr>
            <p:cNvPr id="8"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9"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10"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pic>
        <p:nvPicPr>
          <p:cNvPr id="6" name="Picture 5">
            <a:extLst>
              <a:ext uri="{FF2B5EF4-FFF2-40B4-BE49-F238E27FC236}">
                <a16:creationId xmlns:a16="http://schemas.microsoft.com/office/drawing/2014/main" id="{665F3BA7-1258-25B9-DB4D-EF13953CE228}"/>
              </a:ext>
            </a:extLst>
          </p:cNvPr>
          <p:cNvPicPr>
            <a:picLocks noChangeAspect="1"/>
          </p:cNvPicPr>
          <p:nvPr/>
        </p:nvPicPr>
        <p:blipFill>
          <a:blip r:embed="rId2"/>
          <a:stretch>
            <a:fillRect/>
          </a:stretch>
        </p:blipFill>
        <p:spPr>
          <a:xfrm>
            <a:off x="6101163" y="2207037"/>
            <a:ext cx="1408020" cy="2176465"/>
          </a:xfrm>
          <a:prstGeom prst="rect">
            <a:avLst/>
          </a:prstGeom>
        </p:spPr>
      </p:pic>
      <p:pic>
        <p:nvPicPr>
          <p:cNvPr id="12" name="Picture 11">
            <a:extLst>
              <a:ext uri="{FF2B5EF4-FFF2-40B4-BE49-F238E27FC236}">
                <a16:creationId xmlns:a16="http://schemas.microsoft.com/office/drawing/2014/main" id="{65ABACAB-BDD7-2321-AE19-320C4E7ADF8E}"/>
              </a:ext>
            </a:extLst>
          </p:cNvPr>
          <p:cNvPicPr>
            <a:picLocks noChangeAspect="1"/>
          </p:cNvPicPr>
          <p:nvPr/>
        </p:nvPicPr>
        <p:blipFill>
          <a:blip r:embed="rId3"/>
          <a:stretch>
            <a:fillRect/>
          </a:stretch>
        </p:blipFill>
        <p:spPr>
          <a:xfrm>
            <a:off x="1171517" y="2803716"/>
            <a:ext cx="4809600" cy="1041137"/>
          </a:xfrm>
          <a:prstGeom prst="rect">
            <a:avLst/>
          </a:prstGeom>
        </p:spPr>
      </p:pic>
    </p:spTree>
    <p:extLst>
      <p:ext uri="{BB962C8B-B14F-4D97-AF65-F5344CB8AC3E}">
        <p14:creationId xmlns:p14="http://schemas.microsoft.com/office/powerpoint/2010/main" val="107504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91740" y="841858"/>
            <a:ext cx="6640880" cy="1898904"/>
          </a:xfrm>
        </p:spPr>
        <p:txBody>
          <a:bodyPr/>
          <a:lstStyle/>
          <a:p>
            <a:pPr algn="l"/>
            <a:r>
              <a:rPr lang="vi-VN" sz="1800" dirty="0">
                <a:latin typeface="Barlow Semi Condensed" panose="020B0604020202020204" charset="0"/>
              </a:rPr>
              <a:t>Sử dụng MediaPlayer: MediaPlayer là một lớp tích hợp khác trong Android Studio cho phép phát cả tập tin âm thanh và video.</a:t>
            </a:r>
            <a:r>
              <a:rPr lang="en-US" sz="1800" dirty="0">
                <a:latin typeface="Barlow Semi Condensed" panose="020B0604020202020204" charset="0"/>
              </a:rPr>
              <a:t> C</a:t>
            </a:r>
            <a:r>
              <a:rPr lang="vi-VN" sz="1800" dirty="0">
                <a:latin typeface="Barlow Semi Condensed" panose="020B0604020202020204" charset="0"/>
              </a:rPr>
              <a:t>ó thể tạo một phiên bản mới của MediaPlayer, thiết lập nguồn dữ liệu bằng cách sử dụng phương thức setDataSource (), chuẩn bị MediaPlayer bằng phương thức prepare () và sau đó bắt đầu phát âm thanh bằng cách sử dụng phương thức start ().</a:t>
            </a:r>
          </a:p>
          <a:p>
            <a:pPr algn="l"/>
            <a:endParaRPr lang="en-US" dirty="0"/>
          </a:p>
        </p:txBody>
      </p:sp>
      <p:sp>
        <p:nvSpPr>
          <p:cNvPr id="4" name="Google Shape;2177;p39"/>
          <p:cNvSpPr txBox="1">
            <a:spLocks/>
          </p:cNvSpPr>
          <p:nvPr/>
        </p:nvSpPr>
        <p:spPr>
          <a:xfrm>
            <a:off x="2273412" y="351471"/>
            <a:ext cx="48096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Audio</a:t>
            </a:r>
            <a:r>
              <a:rPr lang="en-US" dirty="0"/>
              <a:t/>
            </a:r>
            <a:br>
              <a:rPr lang="en-US" dirty="0"/>
            </a:br>
            <a:r>
              <a:rPr lang="en-US" b="1" dirty="0"/>
              <a:t/>
            </a:r>
            <a:br>
              <a:rPr lang="en-US" b="1" dirty="0"/>
            </a:br>
            <a:endParaRPr lang="en-US" dirty="0"/>
          </a:p>
        </p:txBody>
      </p:sp>
      <p:grpSp>
        <p:nvGrpSpPr>
          <p:cNvPr id="5" name="Google Shape;15302;p81"/>
          <p:cNvGrpSpPr/>
          <p:nvPr/>
        </p:nvGrpSpPr>
        <p:grpSpPr>
          <a:xfrm>
            <a:off x="3749478" y="435776"/>
            <a:ext cx="407391" cy="407391"/>
            <a:chOff x="5566722" y="2571753"/>
            <a:chExt cx="417024" cy="417024"/>
          </a:xfrm>
        </p:grpSpPr>
        <p:sp>
          <p:nvSpPr>
            <p:cNvPr id="6" name="Google Shape;15303;p81"/>
            <p:cNvSpPr/>
            <p:nvPr/>
          </p:nvSpPr>
          <p:spPr>
            <a:xfrm>
              <a:off x="5566722" y="2571753"/>
              <a:ext cx="417024" cy="417024"/>
            </a:xfrm>
            <a:custGeom>
              <a:avLst/>
              <a:gdLst/>
              <a:ahLst/>
              <a:cxnLst/>
              <a:rect l="l" t="t" r="r" b="b"/>
              <a:pathLst>
                <a:path w="19982" h="19982" extrusionOk="0">
                  <a:moveTo>
                    <a:pt x="9990" y="1171"/>
                  </a:moveTo>
                  <a:cubicBezTo>
                    <a:pt x="14855" y="1171"/>
                    <a:pt x="18810" y="5127"/>
                    <a:pt x="18810" y="9991"/>
                  </a:cubicBezTo>
                  <a:cubicBezTo>
                    <a:pt x="18810" y="14854"/>
                    <a:pt x="14855" y="18810"/>
                    <a:pt x="9990" y="18810"/>
                  </a:cubicBezTo>
                  <a:cubicBezTo>
                    <a:pt x="5127" y="18810"/>
                    <a:pt x="1170" y="14854"/>
                    <a:pt x="1170" y="9991"/>
                  </a:cubicBezTo>
                  <a:cubicBezTo>
                    <a:pt x="1170" y="5127"/>
                    <a:pt x="5127" y="1171"/>
                    <a:pt x="9990" y="1171"/>
                  </a:cubicBezTo>
                  <a:close/>
                  <a:moveTo>
                    <a:pt x="9990" y="0"/>
                  </a:moveTo>
                  <a:cubicBezTo>
                    <a:pt x="4488" y="0"/>
                    <a:pt x="0" y="4490"/>
                    <a:pt x="0" y="9990"/>
                  </a:cubicBezTo>
                  <a:cubicBezTo>
                    <a:pt x="0" y="15493"/>
                    <a:pt x="4490" y="19981"/>
                    <a:pt x="9990" y="19981"/>
                  </a:cubicBezTo>
                  <a:cubicBezTo>
                    <a:pt x="15492" y="19981"/>
                    <a:pt x="19981" y="15491"/>
                    <a:pt x="19981" y="9990"/>
                  </a:cubicBezTo>
                  <a:cubicBezTo>
                    <a:pt x="19981" y="4488"/>
                    <a:pt x="15492" y="0"/>
                    <a:pt x="99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304;p81"/>
            <p:cNvSpPr/>
            <p:nvPr/>
          </p:nvSpPr>
          <p:spPr>
            <a:xfrm>
              <a:off x="5653037" y="2658069"/>
              <a:ext cx="207719" cy="243052"/>
            </a:xfrm>
            <a:custGeom>
              <a:avLst/>
              <a:gdLst/>
              <a:ahLst/>
              <a:cxnLst/>
              <a:rect l="l" t="t" r="r" b="b"/>
              <a:pathLst>
                <a:path w="9953" h="11646" extrusionOk="0">
                  <a:moveTo>
                    <a:pt x="8782" y="1300"/>
                  </a:moveTo>
                  <a:lnTo>
                    <a:pt x="8782" y="2448"/>
                  </a:lnTo>
                  <a:lnTo>
                    <a:pt x="4099" y="3384"/>
                  </a:lnTo>
                  <a:lnTo>
                    <a:pt x="4099" y="2236"/>
                  </a:lnTo>
                  <a:lnTo>
                    <a:pt x="8782" y="1300"/>
                  </a:lnTo>
                  <a:close/>
                  <a:moveTo>
                    <a:pt x="8782" y="7304"/>
                  </a:moveTo>
                  <a:lnTo>
                    <a:pt x="8782" y="8447"/>
                  </a:lnTo>
                  <a:cubicBezTo>
                    <a:pt x="8782" y="8766"/>
                    <a:pt x="8591" y="9047"/>
                    <a:pt x="8295" y="9165"/>
                  </a:cubicBezTo>
                  <a:cubicBezTo>
                    <a:pt x="8163" y="9218"/>
                    <a:pt x="7987" y="9306"/>
                    <a:pt x="7782" y="9306"/>
                  </a:cubicBezTo>
                  <a:cubicBezTo>
                    <a:pt x="7653" y="9306"/>
                    <a:pt x="7513" y="9271"/>
                    <a:pt x="7365" y="9171"/>
                  </a:cubicBezTo>
                  <a:cubicBezTo>
                    <a:pt x="6850" y="8824"/>
                    <a:pt x="6937" y="8042"/>
                    <a:pt x="7512" y="7812"/>
                  </a:cubicBezTo>
                  <a:lnTo>
                    <a:pt x="8782" y="7304"/>
                  </a:lnTo>
                  <a:close/>
                  <a:moveTo>
                    <a:pt x="2928" y="8475"/>
                  </a:moveTo>
                  <a:lnTo>
                    <a:pt x="2928" y="9618"/>
                  </a:lnTo>
                  <a:cubicBezTo>
                    <a:pt x="2928" y="9937"/>
                    <a:pt x="2737" y="10218"/>
                    <a:pt x="2442" y="10336"/>
                  </a:cubicBezTo>
                  <a:cubicBezTo>
                    <a:pt x="2308" y="10389"/>
                    <a:pt x="2132" y="10476"/>
                    <a:pt x="1928" y="10476"/>
                  </a:cubicBezTo>
                  <a:cubicBezTo>
                    <a:pt x="1799" y="10476"/>
                    <a:pt x="1659" y="10442"/>
                    <a:pt x="1511" y="10342"/>
                  </a:cubicBezTo>
                  <a:cubicBezTo>
                    <a:pt x="996" y="9993"/>
                    <a:pt x="1083" y="9213"/>
                    <a:pt x="1658" y="8983"/>
                  </a:cubicBezTo>
                  <a:lnTo>
                    <a:pt x="2928" y="8475"/>
                  </a:lnTo>
                  <a:close/>
                  <a:moveTo>
                    <a:pt x="9369" y="1"/>
                  </a:moveTo>
                  <a:cubicBezTo>
                    <a:pt x="9330" y="1"/>
                    <a:pt x="9291" y="4"/>
                    <a:pt x="9252" y="12"/>
                  </a:cubicBezTo>
                  <a:lnTo>
                    <a:pt x="3399" y="1182"/>
                  </a:lnTo>
                  <a:cubicBezTo>
                    <a:pt x="3124" y="1237"/>
                    <a:pt x="2928" y="1477"/>
                    <a:pt x="2928" y="1757"/>
                  </a:cubicBezTo>
                  <a:lnTo>
                    <a:pt x="2928" y="7214"/>
                  </a:lnTo>
                  <a:lnTo>
                    <a:pt x="1223" y="7897"/>
                  </a:lnTo>
                  <a:cubicBezTo>
                    <a:pt x="480" y="8192"/>
                    <a:pt x="0" y="8902"/>
                    <a:pt x="0" y="9701"/>
                  </a:cubicBezTo>
                  <a:cubicBezTo>
                    <a:pt x="0" y="10782"/>
                    <a:pt x="880" y="11645"/>
                    <a:pt x="1944" y="11645"/>
                  </a:cubicBezTo>
                  <a:cubicBezTo>
                    <a:pt x="2362" y="11645"/>
                    <a:pt x="2624" y="11523"/>
                    <a:pt x="2877" y="11423"/>
                  </a:cubicBezTo>
                  <a:cubicBezTo>
                    <a:pt x="3618" y="11125"/>
                    <a:pt x="4099" y="10418"/>
                    <a:pt x="4099" y="9618"/>
                  </a:cubicBezTo>
                  <a:lnTo>
                    <a:pt x="4099" y="4578"/>
                  </a:lnTo>
                  <a:lnTo>
                    <a:pt x="8782" y="3641"/>
                  </a:lnTo>
                  <a:lnTo>
                    <a:pt x="8782" y="6043"/>
                  </a:lnTo>
                  <a:lnTo>
                    <a:pt x="7076" y="6726"/>
                  </a:lnTo>
                  <a:cubicBezTo>
                    <a:pt x="6335" y="7023"/>
                    <a:pt x="5854" y="7731"/>
                    <a:pt x="5854" y="8530"/>
                  </a:cubicBezTo>
                  <a:cubicBezTo>
                    <a:pt x="5854" y="9611"/>
                    <a:pt x="6733" y="10476"/>
                    <a:pt x="7798" y="10476"/>
                  </a:cubicBezTo>
                  <a:cubicBezTo>
                    <a:pt x="8216" y="10476"/>
                    <a:pt x="8477" y="10354"/>
                    <a:pt x="8730" y="10251"/>
                  </a:cubicBezTo>
                  <a:cubicBezTo>
                    <a:pt x="9473" y="9956"/>
                    <a:pt x="9953" y="9247"/>
                    <a:pt x="9953" y="8447"/>
                  </a:cubicBezTo>
                  <a:lnTo>
                    <a:pt x="9953" y="586"/>
                  </a:lnTo>
                  <a:cubicBezTo>
                    <a:pt x="9953" y="410"/>
                    <a:pt x="9873" y="244"/>
                    <a:pt x="9739" y="133"/>
                  </a:cubicBezTo>
                  <a:cubicBezTo>
                    <a:pt x="9633" y="47"/>
                    <a:pt x="9503" y="1"/>
                    <a:pt x="9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AD158525-87EA-6295-6A44-125002EC44C9}"/>
              </a:ext>
            </a:extLst>
          </p:cNvPr>
          <p:cNvPicPr>
            <a:picLocks noChangeAspect="1"/>
          </p:cNvPicPr>
          <p:nvPr/>
        </p:nvPicPr>
        <p:blipFill>
          <a:blip r:embed="rId2"/>
          <a:stretch>
            <a:fillRect/>
          </a:stretch>
        </p:blipFill>
        <p:spPr>
          <a:xfrm>
            <a:off x="6190048" y="2398426"/>
            <a:ext cx="1462212" cy="2393603"/>
          </a:xfrm>
          <a:prstGeom prst="rect">
            <a:avLst/>
          </a:prstGeom>
        </p:spPr>
      </p:pic>
      <p:pic>
        <p:nvPicPr>
          <p:cNvPr id="10" name="Picture 9">
            <a:extLst>
              <a:ext uri="{FF2B5EF4-FFF2-40B4-BE49-F238E27FC236}">
                <a16:creationId xmlns:a16="http://schemas.microsoft.com/office/drawing/2014/main" id="{B5D979FF-17F6-C626-8E88-E4ABFAF2A6A6}"/>
              </a:ext>
            </a:extLst>
          </p:cNvPr>
          <p:cNvPicPr>
            <a:picLocks noChangeAspect="1"/>
          </p:cNvPicPr>
          <p:nvPr/>
        </p:nvPicPr>
        <p:blipFill>
          <a:blip r:embed="rId3"/>
          <a:stretch>
            <a:fillRect/>
          </a:stretch>
        </p:blipFill>
        <p:spPr>
          <a:xfrm>
            <a:off x="1501637" y="2740762"/>
            <a:ext cx="4531838" cy="1448989"/>
          </a:xfrm>
          <a:prstGeom prst="rect">
            <a:avLst/>
          </a:prstGeom>
        </p:spPr>
      </p:pic>
    </p:spTree>
    <p:extLst>
      <p:ext uri="{BB962C8B-B14F-4D97-AF65-F5344CB8AC3E}">
        <p14:creationId xmlns:p14="http://schemas.microsoft.com/office/powerpoint/2010/main" val="402741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69561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871" y="1468353"/>
            <a:ext cx="6998644" cy="1902000"/>
          </a:xfrm>
        </p:spPr>
        <p:txBody>
          <a:bodyPr/>
          <a:lstStyle/>
          <a:p>
            <a:r>
              <a:rPr lang="en-US" b="1" dirty="0" err="1" smtClean="0">
                <a:latin typeface="Barlow Semi Condensed" panose="020B0604020202020204" charset="0"/>
              </a:rPr>
              <a:t>Cảm</a:t>
            </a:r>
            <a:r>
              <a:rPr lang="en-US" b="1" dirty="0" smtClean="0">
                <a:latin typeface="Barlow Semi Condensed" panose="020B0604020202020204" charset="0"/>
              </a:rPr>
              <a:t> </a:t>
            </a:r>
            <a:r>
              <a:rPr lang="en-US" b="1" dirty="0" err="1" smtClean="0">
                <a:latin typeface="Barlow Semi Condensed" panose="020B0604020202020204" charset="0"/>
              </a:rPr>
              <a:t>ơn</a:t>
            </a:r>
            <a:r>
              <a:rPr lang="en-US" b="1" dirty="0" smtClean="0">
                <a:latin typeface="Barlow Semi Condensed" panose="020B0604020202020204" charset="0"/>
              </a:rPr>
              <a:t> </a:t>
            </a:r>
            <a:r>
              <a:rPr lang="en-US" b="1" dirty="0" err="1" smtClean="0">
                <a:latin typeface="Barlow Semi Condensed" panose="020B0604020202020204" charset="0"/>
              </a:rPr>
              <a:t>cô</a:t>
            </a:r>
            <a:r>
              <a:rPr lang="en-US" b="1" dirty="0" smtClean="0">
                <a:latin typeface="Barlow Semi Condensed" panose="020B0604020202020204" charset="0"/>
              </a:rPr>
              <a:t> </a:t>
            </a:r>
            <a:r>
              <a:rPr lang="en-US" b="1" dirty="0" err="1" smtClean="0">
                <a:latin typeface="Barlow Semi Condensed" panose="020B0604020202020204" charset="0"/>
              </a:rPr>
              <a:t>và</a:t>
            </a:r>
            <a:r>
              <a:rPr lang="en-US" b="1" dirty="0" smtClean="0">
                <a:latin typeface="Barlow Semi Condensed" panose="020B0604020202020204" charset="0"/>
              </a:rPr>
              <a:t> </a:t>
            </a:r>
            <a:r>
              <a:rPr lang="en-US" b="1" dirty="0" err="1" smtClean="0">
                <a:latin typeface="Barlow Semi Condensed" panose="020B0604020202020204" charset="0"/>
              </a:rPr>
              <a:t>các</a:t>
            </a:r>
            <a:r>
              <a:rPr lang="en-US" b="1" dirty="0" smtClean="0">
                <a:latin typeface="Barlow Semi Condensed" panose="020B0604020202020204" charset="0"/>
              </a:rPr>
              <a:t> </a:t>
            </a:r>
            <a:r>
              <a:rPr lang="en-US" b="1" dirty="0" err="1" smtClean="0">
                <a:latin typeface="Barlow Semi Condensed" panose="020B0604020202020204" charset="0"/>
              </a:rPr>
              <a:t>bạn</a:t>
            </a:r>
            <a:r>
              <a:rPr lang="en-US" b="1" dirty="0" smtClean="0">
                <a:latin typeface="Barlow Semi Condensed" panose="020B0604020202020204" charset="0"/>
              </a:rPr>
              <a:t> </a:t>
            </a:r>
            <a:r>
              <a:rPr lang="en-US" b="1" dirty="0" err="1" smtClean="0">
                <a:latin typeface="Barlow Semi Condensed" panose="020B0604020202020204" charset="0"/>
              </a:rPr>
              <a:t>đã</a:t>
            </a:r>
            <a:r>
              <a:rPr lang="en-US" b="1" dirty="0" smtClean="0">
                <a:latin typeface="Barlow Semi Condensed" panose="020B0604020202020204" charset="0"/>
              </a:rPr>
              <a:t> </a:t>
            </a:r>
            <a:r>
              <a:rPr lang="en-US" b="1" dirty="0" err="1" smtClean="0">
                <a:latin typeface="Barlow Semi Condensed" panose="020B0604020202020204" charset="0"/>
              </a:rPr>
              <a:t>lắng</a:t>
            </a:r>
            <a:r>
              <a:rPr lang="en-US" b="1" dirty="0" smtClean="0">
                <a:latin typeface="Barlow Semi Condensed" panose="020B0604020202020204" charset="0"/>
              </a:rPr>
              <a:t> </a:t>
            </a:r>
            <a:r>
              <a:rPr lang="en-US" b="1" dirty="0" err="1" smtClean="0">
                <a:latin typeface="Barlow Semi Condensed" panose="020B0604020202020204" charset="0"/>
              </a:rPr>
              <a:t>nghe</a:t>
            </a:r>
            <a:r>
              <a:rPr lang="en-US" b="1" dirty="0" smtClean="0">
                <a:latin typeface="Barlow Semi Condensed" panose="020B0604020202020204" charset="0"/>
              </a:rPr>
              <a:t>! </a:t>
            </a:r>
            <a:endParaRPr lang="en-US" b="1" dirty="0">
              <a:latin typeface="Barlow Semi Condensed" panose="020B0604020202020204" charset="0"/>
            </a:endParaRPr>
          </a:p>
        </p:txBody>
      </p:sp>
    </p:spTree>
    <p:extLst>
      <p:ext uri="{BB962C8B-B14F-4D97-AF65-F5344CB8AC3E}">
        <p14:creationId xmlns:p14="http://schemas.microsoft.com/office/powerpoint/2010/main" val="273654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Danh</a:t>
            </a:r>
            <a:r>
              <a:rPr lang="en-US" dirty="0"/>
              <a:t> </a:t>
            </a:r>
            <a:r>
              <a:rPr lang="en-US" dirty="0" err="1"/>
              <a:t>sách</a:t>
            </a:r>
            <a:r>
              <a:rPr lang="en-US" dirty="0"/>
              <a:t> </a:t>
            </a:r>
            <a:r>
              <a:rPr lang="en-US" dirty="0" err="1"/>
              <a:t>thành</a:t>
            </a:r>
            <a:r>
              <a:rPr lang="en-US" dirty="0"/>
              <a:t> </a:t>
            </a:r>
            <a:r>
              <a:rPr lang="en-US" dirty="0" err="1"/>
              <a:t>viên</a:t>
            </a:r>
            <a:endParaRPr dirty="0"/>
          </a:p>
        </p:txBody>
      </p:sp>
      <p:graphicFrame>
        <p:nvGraphicFramePr>
          <p:cNvPr id="6" name="Table 5"/>
          <p:cNvGraphicFramePr>
            <a:graphicFrameLocks noGrp="1"/>
          </p:cNvGraphicFramePr>
          <p:nvPr>
            <p:extLst>
              <p:ext uri="{D42A27DB-BD31-4B8C-83A1-F6EECF244321}">
                <p14:modId xmlns:p14="http://schemas.microsoft.com/office/powerpoint/2010/main" val="2845765421"/>
              </p:ext>
            </p:extLst>
          </p:nvPr>
        </p:nvGraphicFramePr>
        <p:xfrm>
          <a:off x="887865" y="1461077"/>
          <a:ext cx="7549553" cy="2225040"/>
        </p:xfrm>
        <a:graphic>
          <a:graphicData uri="http://schemas.openxmlformats.org/drawingml/2006/table">
            <a:tbl>
              <a:tblPr firstRow="1" bandRow="1">
                <a:tableStyleId>{2ADC7407-7314-4F92-A6E8-203C615A6451}</a:tableStyleId>
              </a:tblPr>
              <a:tblGrid>
                <a:gridCol w="1377353">
                  <a:extLst>
                    <a:ext uri="{9D8B030D-6E8A-4147-A177-3AD203B41FA5}">
                      <a16:colId xmlns:a16="http://schemas.microsoft.com/office/drawing/2014/main" val="641925289"/>
                    </a:ext>
                  </a:extLst>
                </a:gridCol>
                <a:gridCol w="1766455">
                  <a:extLst>
                    <a:ext uri="{9D8B030D-6E8A-4147-A177-3AD203B41FA5}">
                      <a16:colId xmlns:a16="http://schemas.microsoft.com/office/drawing/2014/main" val="3115469111"/>
                    </a:ext>
                  </a:extLst>
                </a:gridCol>
                <a:gridCol w="1371600">
                  <a:extLst>
                    <a:ext uri="{9D8B030D-6E8A-4147-A177-3AD203B41FA5}">
                      <a16:colId xmlns:a16="http://schemas.microsoft.com/office/drawing/2014/main" val="3187151955"/>
                    </a:ext>
                  </a:extLst>
                </a:gridCol>
                <a:gridCol w="1420091">
                  <a:extLst>
                    <a:ext uri="{9D8B030D-6E8A-4147-A177-3AD203B41FA5}">
                      <a16:colId xmlns:a16="http://schemas.microsoft.com/office/drawing/2014/main" val="807184525"/>
                    </a:ext>
                  </a:extLst>
                </a:gridCol>
                <a:gridCol w="1614054">
                  <a:extLst>
                    <a:ext uri="{9D8B030D-6E8A-4147-A177-3AD203B41FA5}">
                      <a16:colId xmlns:a16="http://schemas.microsoft.com/office/drawing/2014/main" val="2113318663"/>
                    </a:ext>
                  </a:extLst>
                </a:gridCol>
              </a:tblGrid>
              <a:tr h="370840">
                <a:tc>
                  <a:txBody>
                    <a:bodyPr/>
                    <a:lstStyle/>
                    <a:p>
                      <a:pPr algn="ctr"/>
                      <a:r>
                        <a:rPr lang="en-US" sz="1600" b="1" dirty="0">
                          <a:latin typeface="Barlow Semi Condensed" panose="020B0604020202020204" charset="0"/>
                        </a:rPr>
                        <a:t>MSSV</a:t>
                      </a:r>
                    </a:p>
                  </a:txBody>
                  <a:tcPr/>
                </a:tc>
                <a:tc>
                  <a:txBody>
                    <a:bodyPr/>
                    <a:lstStyle/>
                    <a:p>
                      <a:pPr algn="ctr"/>
                      <a:r>
                        <a:rPr lang="en-US" sz="1600" b="1" dirty="0" err="1">
                          <a:latin typeface="Barlow Semi Condensed" panose="020B0604020202020204" charset="0"/>
                        </a:rPr>
                        <a:t>Tên</a:t>
                      </a:r>
                      <a:endParaRPr lang="en-US" sz="1600" b="1" dirty="0">
                        <a:latin typeface="Barlow Semi Condensed" panose="020B0604020202020204" charset="0"/>
                      </a:endParaRPr>
                    </a:p>
                  </a:txBody>
                  <a:tcPr/>
                </a:tc>
                <a:tc>
                  <a:txBody>
                    <a:bodyPr/>
                    <a:lstStyle/>
                    <a:p>
                      <a:pPr algn="ctr"/>
                      <a:r>
                        <a:rPr lang="en-US" sz="1600" b="1" dirty="0" err="1">
                          <a:latin typeface="Barlow Semi Condensed" panose="020B0604020202020204" charset="0"/>
                        </a:rPr>
                        <a:t>Chức</a:t>
                      </a:r>
                      <a:r>
                        <a:rPr lang="en-US" sz="1600" b="1" baseline="0" dirty="0">
                          <a:latin typeface="Barlow Semi Condensed" panose="020B0604020202020204" charset="0"/>
                        </a:rPr>
                        <a:t> </a:t>
                      </a:r>
                      <a:r>
                        <a:rPr lang="en-US" sz="1600" b="1" baseline="0" dirty="0" err="1">
                          <a:latin typeface="Barlow Semi Condensed" panose="020B0604020202020204" charset="0"/>
                        </a:rPr>
                        <a:t>vụ</a:t>
                      </a:r>
                      <a:endParaRPr lang="en-US" sz="1600" b="1" dirty="0">
                        <a:latin typeface="Barlow Semi Condensed" panose="020B0604020202020204" charset="0"/>
                      </a:endParaRPr>
                    </a:p>
                  </a:txBody>
                  <a:tcPr/>
                </a:tc>
                <a:tc>
                  <a:txBody>
                    <a:bodyPr/>
                    <a:lstStyle/>
                    <a:p>
                      <a:pPr algn="ctr"/>
                      <a:r>
                        <a:rPr lang="en-US" sz="1600" b="1" dirty="0" err="1">
                          <a:latin typeface="Barlow Semi Condensed" panose="020B0604020202020204" charset="0"/>
                        </a:rPr>
                        <a:t>Phân</a:t>
                      </a:r>
                      <a:r>
                        <a:rPr lang="en-US" sz="1600" b="1" baseline="0" dirty="0">
                          <a:latin typeface="Barlow Semi Condensed" panose="020B0604020202020204" charset="0"/>
                        </a:rPr>
                        <a:t> </a:t>
                      </a:r>
                      <a:r>
                        <a:rPr lang="en-US" sz="1600" b="1" baseline="0" dirty="0" err="1">
                          <a:latin typeface="Barlow Semi Condensed" panose="020B0604020202020204" charset="0"/>
                        </a:rPr>
                        <a:t>công</a:t>
                      </a:r>
                      <a:endParaRPr lang="en-US" sz="1600" b="1" dirty="0">
                        <a:latin typeface="Barlow Semi Condensed" panose="020B0604020202020204" charset="0"/>
                      </a:endParaRPr>
                    </a:p>
                  </a:txBody>
                  <a:tcPr/>
                </a:tc>
                <a:tc>
                  <a:txBody>
                    <a:bodyPr/>
                    <a:lstStyle/>
                    <a:p>
                      <a:pPr algn="ctr"/>
                      <a:r>
                        <a:rPr lang="en-US" sz="1600" b="1" dirty="0" err="1">
                          <a:latin typeface="Barlow Semi Condensed" panose="020B0604020202020204" charset="0"/>
                        </a:rPr>
                        <a:t>Mức</a:t>
                      </a:r>
                      <a:r>
                        <a:rPr lang="en-US" sz="1600" b="1" baseline="0" dirty="0">
                          <a:latin typeface="Barlow Semi Condensed" panose="020B0604020202020204" charset="0"/>
                        </a:rPr>
                        <a:t> </a:t>
                      </a:r>
                      <a:r>
                        <a:rPr lang="en-US" sz="1600" b="1" baseline="0" dirty="0" err="1">
                          <a:latin typeface="Barlow Semi Condensed" panose="020B0604020202020204" charset="0"/>
                        </a:rPr>
                        <a:t>độ</a:t>
                      </a:r>
                      <a:r>
                        <a:rPr lang="en-US" sz="1600" b="1" baseline="0" dirty="0">
                          <a:latin typeface="Barlow Semi Condensed" panose="020B0604020202020204" charset="0"/>
                        </a:rPr>
                        <a:t> </a:t>
                      </a:r>
                      <a:r>
                        <a:rPr lang="en-US" sz="1600" b="1" baseline="0" dirty="0" err="1">
                          <a:latin typeface="Barlow Semi Condensed" panose="020B0604020202020204" charset="0"/>
                        </a:rPr>
                        <a:t>hoàn</a:t>
                      </a:r>
                      <a:r>
                        <a:rPr lang="en-US" sz="1600" b="1" baseline="0" dirty="0">
                          <a:latin typeface="Barlow Semi Condensed" panose="020B0604020202020204" charset="0"/>
                        </a:rPr>
                        <a:t> </a:t>
                      </a:r>
                      <a:r>
                        <a:rPr lang="en-US" sz="1600" b="1" baseline="0" dirty="0" err="1">
                          <a:latin typeface="Barlow Semi Condensed" panose="020B0604020202020204" charset="0"/>
                        </a:rPr>
                        <a:t>tất</a:t>
                      </a:r>
                      <a:endParaRPr lang="en-US" sz="1600" b="1" dirty="0">
                        <a:latin typeface="Barlow Semi Condensed" panose="020B0604020202020204" charset="0"/>
                      </a:endParaRPr>
                    </a:p>
                  </a:txBody>
                  <a:tcPr/>
                </a:tc>
                <a:extLst>
                  <a:ext uri="{0D108BD9-81ED-4DB2-BD59-A6C34878D82A}">
                    <a16:rowId xmlns:a16="http://schemas.microsoft.com/office/drawing/2014/main" val="81852360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Barlow Semi Condensed" panose="020B0604020202020204" charset="0"/>
                        </a:rPr>
                        <a:t>2001206934</a:t>
                      </a:r>
                    </a:p>
                  </a:txBody>
                  <a:tcPr/>
                </a:tc>
                <a:tc>
                  <a:txBody>
                    <a:bodyPr/>
                    <a:lstStyle/>
                    <a:p>
                      <a:pPr algn="ctr"/>
                      <a:r>
                        <a:rPr lang="en-US" sz="1600" dirty="0">
                          <a:latin typeface="Barlow Semi Condensed" panose="020B0604020202020204" charset="0"/>
                        </a:rPr>
                        <a:t>Lê</a:t>
                      </a:r>
                      <a:r>
                        <a:rPr lang="en-US" sz="1600" baseline="0" dirty="0">
                          <a:latin typeface="Barlow Semi Condensed" panose="020B0604020202020204" charset="0"/>
                        </a:rPr>
                        <a:t> </a:t>
                      </a:r>
                      <a:r>
                        <a:rPr lang="en-US" sz="1600" baseline="0" dirty="0" err="1">
                          <a:latin typeface="Barlow Semi Condensed" panose="020B0604020202020204" charset="0"/>
                        </a:rPr>
                        <a:t>Hồng</a:t>
                      </a:r>
                      <a:r>
                        <a:rPr lang="en-US" sz="1600" baseline="0" dirty="0">
                          <a:latin typeface="Barlow Semi Condensed" panose="020B0604020202020204" charset="0"/>
                        </a:rPr>
                        <a:t> Ngọc</a:t>
                      </a:r>
                      <a:endParaRPr lang="en-US" sz="1600" dirty="0">
                        <a:latin typeface="Barlow Semi Condensed" panose="020B0604020202020204" charset="0"/>
                      </a:endParaRPr>
                    </a:p>
                  </a:txBody>
                  <a:tcPr/>
                </a:tc>
                <a:tc>
                  <a:txBody>
                    <a:bodyPr/>
                    <a:lstStyle/>
                    <a:p>
                      <a:pPr algn="ctr"/>
                      <a:r>
                        <a:rPr lang="en-US" sz="1600" dirty="0" err="1">
                          <a:latin typeface="Barlow Semi Condensed" panose="020B0604020202020204" charset="0"/>
                        </a:rPr>
                        <a:t>Nhóm</a:t>
                      </a:r>
                      <a:r>
                        <a:rPr lang="en-US" sz="1600" baseline="0" dirty="0">
                          <a:latin typeface="Barlow Semi Condensed" panose="020B0604020202020204" charset="0"/>
                        </a:rPr>
                        <a:t> </a:t>
                      </a:r>
                      <a:r>
                        <a:rPr lang="en-US" sz="1600" baseline="0" dirty="0" err="1">
                          <a:latin typeface="Barlow Semi Condensed" panose="020B0604020202020204" charset="0"/>
                        </a:rPr>
                        <a:t>trưởng</a:t>
                      </a:r>
                      <a:endParaRPr lang="en-US" sz="1600" dirty="0">
                        <a:latin typeface="Barlow Semi Condensed" panose="020B0604020202020204" charset="0"/>
                      </a:endParaRPr>
                    </a:p>
                  </a:txBody>
                  <a:tcPr/>
                </a:tc>
                <a:tc>
                  <a:txBody>
                    <a:bodyPr/>
                    <a:lstStyle/>
                    <a:p>
                      <a:pPr algn="ctr"/>
                      <a:r>
                        <a:rPr lang="en-US" sz="1600" baseline="0" dirty="0">
                          <a:latin typeface="Barlow Semi Condensed" panose="020B0604020202020204" charset="0"/>
                        </a:rPr>
                        <a:t>PP + </a:t>
                      </a:r>
                      <a:r>
                        <a:rPr lang="en-US" sz="1600" baseline="0" dirty="0" err="1">
                          <a:latin typeface="Barlow Semi Condensed" panose="020B0604020202020204" charset="0"/>
                        </a:rPr>
                        <a:t>Tổng</a:t>
                      </a:r>
                      <a:r>
                        <a:rPr lang="en-US" sz="1600" baseline="0" dirty="0">
                          <a:latin typeface="Barlow Semi Condensed" panose="020B0604020202020204" charset="0"/>
                        </a:rPr>
                        <a:t> </a:t>
                      </a:r>
                      <a:r>
                        <a:rPr lang="en-US" sz="1600" baseline="0" dirty="0" err="1">
                          <a:latin typeface="Barlow Semi Condensed" panose="020B0604020202020204" charset="0"/>
                        </a:rPr>
                        <a:t>hợp</a:t>
                      </a:r>
                      <a:endParaRPr lang="en-US" sz="1600" dirty="0">
                        <a:latin typeface="Barlow Semi Condensed" panose="020B0604020202020204" charset="0"/>
                      </a:endParaRPr>
                    </a:p>
                  </a:txBody>
                  <a:tcPr/>
                </a:tc>
                <a:tc>
                  <a:txBody>
                    <a:bodyPr/>
                    <a:lstStyle/>
                    <a:p>
                      <a:pPr algn="ctr"/>
                      <a:r>
                        <a:rPr lang="en-US" sz="1600" dirty="0">
                          <a:latin typeface="Barlow Semi Condensed" panose="020B0604020202020204" charset="0"/>
                        </a:rPr>
                        <a:t>100%</a:t>
                      </a:r>
                    </a:p>
                  </a:txBody>
                  <a:tcPr/>
                </a:tc>
                <a:extLst>
                  <a:ext uri="{0D108BD9-81ED-4DB2-BD59-A6C34878D82A}">
                    <a16:rowId xmlns:a16="http://schemas.microsoft.com/office/drawing/2014/main" val="3649703918"/>
                  </a:ext>
                </a:extLst>
              </a:tr>
              <a:tr h="370840">
                <a:tc>
                  <a:txBody>
                    <a:bodyPr/>
                    <a:lstStyle/>
                    <a:p>
                      <a:pPr algn="ctr"/>
                      <a:r>
                        <a:rPr lang="en-US" sz="1600" smtClean="0">
                          <a:latin typeface="Barlow Semi Condensed" panose="020B0604020202020204" charset="0"/>
                        </a:rPr>
                        <a:t>2001202077</a:t>
                      </a:r>
                      <a:endParaRPr lang="en-US" sz="1600" dirty="0">
                        <a:latin typeface="Barlow Semi Condensed" panose="020B0604020202020204" charset="0"/>
                      </a:endParaRPr>
                    </a:p>
                  </a:txBody>
                  <a:tcPr/>
                </a:tc>
                <a:tc>
                  <a:txBody>
                    <a:bodyPr/>
                    <a:lstStyle/>
                    <a:p>
                      <a:pPr algn="ctr"/>
                      <a:r>
                        <a:rPr lang="en-US" sz="1600" dirty="0" err="1">
                          <a:latin typeface="Barlow Semi Condensed" panose="020B0604020202020204" charset="0"/>
                        </a:rPr>
                        <a:t>Nguyễn</a:t>
                      </a:r>
                      <a:r>
                        <a:rPr lang="en-US" sz="1600" baseline="0" dirty="0">
                          <a:latin typeface="Barlow Semi Condensed" panose="020B0604020202020204" charset="0"/>
                        </a:rPr>
                        <a:t> Minh </a:t>
                      </a:r>
                      <a:r>
                        <a:rPr lang="en-US" sz="1600" baseline="0" dirty="0" err="1">
                          <a:latin typeface="Barlow Semi Condensed" panose="020B0604020202020204" charset="0"/>
                        </a:rPr>
                        <a:t>Hiếu</a:t>
                      </a:r>
                      <a:endParaRPr lang="en-US" sz="1600" dirty="0">
                        <a:latin typeface="Barlow Semi Condensed" panose="020B0604020202020204" charset="0"/>
                      </a:endParaRPr>
                    </a:p>
                  </a:txBody>
                  <a:tcPr/>
                </a:tc>
                <a:tc>
                  <a:txBody>
                    <a:bodyPr/>
                    <a:lstStyle/>
                    <a:p>
                      <a:pPr algn="ctr"/>
                      <a:r>
                        <a:rPr lang="en-US" sz="1600" dirty="0" err="1">
                          <a:latin typeface="Barlow Semi Condensed" panose="020B0604020202020204" charset="0"/>
                        </a:rPr>
                        <a:t>Thành</a:t>
                      </a:r>
                      <a:r>
                        <a:rPr lang="en-US" sz="1600" baseline="0" dirty="0">
                          <a:latin typeface="Barlow Semi Condensed" panose="020B0604020202020204" charset="0"/>
                        </a:rPr>
                        <a:t> </a:t>
                      </a:r>
                      <a:r>
                        <a:rPr lang="en-US" sz="1600" baseline="0" dirty="0" err="1">
                          <a:latin typeface="Barlow Semi Condensed" panose="020B0604020202020204" charset="0"/>
                        </a:rPr>
                        <a:t>viên</a:t>
                      </a:r>
                      <a:endParaRPr lang="en-US" sz="1600" dirty="0">
                        <a:latin typeface="Barlow Semi Condensed" panose="020B0604020202020204" charset="0"/>
                      </a:endParaRPr>
                    </a:p>
                  </a:txBody>
                  <a:tcPr/>
                </a:tc>
                <a:tc>
                  <a:txBody>
                    <a:bodyPr/>
                    <a:lstStyle/>
                    <a:p>
                      <a:pPr algn="ctr"/>
                      <a:r>
                        <a:rPr lang="en-US" sz="1600" b="0" i="0" u="none" strike="noStrike" cap="none" baseline="0" dirty="0" err="1" smtClean="0">
                          <a:solidFill>
                            <a:srgbClr val="000000"/>
                          </a:solidFill>
                          <a:latin typeface="Barlow Semi Condensed" panose="020B0604020202020204" charset="0"/>
                          <a:ea typeface="Arial"/>
                          <a:cs typeface="Arial"/>
                          <a:sym typeface="Arial"/>
                        </a:rPr>
                        <a:t>GridView</a:t>
                      </a:r>
                      <a:endParaRPr lang="en-US" sz="1600" b="0" i="0" u="none" strike="noStrike" cap="none" baseline="0" dirty="0">
                        <a:solidFill>
                          <a:srgbClr val="000000"/>
                        </a:solidFill>
                        <a:latin typeface="Barlow Semi Condensed" panose="020B0604020202020204" charset="0"/>
                        <a:ea typeface="Arial"/>
                        <a:cs typeface="Arial"/>
                        <a:sym typeface="Arial"/>
                      </a:endParaRPr>
                    </a:p>
                  </a:txBody>
                  <a:tcPr/>
                </a:tc>
                <a:tc>
                  <a:txBody>
                    <a:bodyPr/>
                    <a:lstStyle/>
                    <a:p>
                      <a:pPr algn="ctr"/>
                      <a:r>
                        <a:rPr lang="en-US" sz="1600" dirty="0">
                          <a:latin typeface="Barlow Semi Condensed" panose="020B0604020202020204" charset="0"/>
                        </a:rPr>
                        <a:t>100%</a:t>
                      </a:r>
                    </a:p>
                  </a:txBody>
                  <a:tcPr/>
                </a:tc>
                <a:extLst>
                  <a:ext uri="{0D108BD9-81ED-4DB2-BD59-A6C34878D82A}">
                    <a16:rowId xmlns:a16="http://schemas.microsoft.com/office/drawing/2014/main" val="329475007"/>
                  </a:ext>
                </a:extLst>
              </a:tr>
              <a:tr h="370840">
                <a:tc>
                  <a:txBody>
                    <a:bodyPr/>
                    <a:lstStyle/>
                    <a:p>
                      <a:pPr algn="ctr"/>
                      <a:r>
                        <a:rPr lang="en-US" sz="1600" dirty="0">
                          <a:latin typeface="Barlow Semi Condensed" panose="020B0604020202020204" charset="0"/>
                        </a:rPr>
                        <a:t>2001207427</a:t>
                      </a:r>
                    </a:p>
                  </a:txBody>
                  <a:tcPr/>
                </a:tc>
                <a:tc>
                  <a:txBody>
                    <a:bodyPr/>
                    <a:lstStyle/>
                    <a:p>
                      <a:pPr algn="ctr"/>
                      <a:r>
                        <a:rPr lang="en-US" sz="1600" dirty="0" err="1">
                          <a:latin typeface="Barlow Semi Condensed" panose="020B0604020202020204" charset="0"/>
                        </a:rPr>
                        <a:t>Nguyễn</a:t>
                      </a:r>
                      <a:r>
                        <a:rPr lang="en-US" sz="1600" baseline="0" dirty="0">
                          <a:latin typeface="Barlow Semi Condensed" panose="020B0604020202020204" charset="0"/>
                        </a:rPr>
                        <a:t> </a:t>
                      </a:r>
                      <a:r>
                        <a:rPr lang="en-US" sz="1600" baseline="0" dirty="0" err="1">
                          <a:latin typeface="Barlow Semi Condensed" panose="020B0604020202020204" charset="0"/>
                        </a:rPr>
                        <a:t>Tường</a:t>
                      </a:r>
                      <a:r>
                        <a:rPr lang="en-US" sz="1600" baseline="0" dirty="0">
                          <a:latin typeface="Barlow Semi Condensed" panose="020B0604020202020204" charset="0"/>
                        </a:rPr>
                        <a:t> </a:t>
                      </a:r>
                      <a:r>
                        <a:rPr lang="en-US" sz="1600" baseline="0" dirty="0" err="1">
                          <a:latin typeface="Barlow Semi Condensed" panose="020B0604020202020204" charset="0"/>
                        </a:rPr>
                        <a:t>Duy</a:t>
                      </a:r>
                      <a:endParaRPr lang="en-US" sz="1600" dirty="0">
                        <a:latin typeface="Barlow Semi Condensed" panose="020B0604020202020204" charset="0"/>
                      </a:endParaRPr>
                    </a:p>
                  </a:txBody>
                  <a:tcPr/>
                </a:tc>
                <a:tc>
                  <a:txBody>
                    <a:bodyPr/>
                    <a:lstStyle/>
                    <a:p>
                      <a:pPr marR="0" algn="ctr" rtl="0">
                        <a:lnSpc>
                          <a:spcPct val="100000"/>
                        </a:lnSpc>
                        <a:spcBef>
                          <a:spcPts val="0"/>
                        </a:spcBef>
                        <a:spcAft>
                          <a:spcPts val="0"/>
                        </a:spcAft>
                        <a:buClr>
                          <a:srgbClr val="000000"/>
                        </a:buClr>
                        <a:buFont typeface="Arial"/>
                      </a:pPr>
                      <a:r>
                        <a:rPr lang="en-US" sz="1600" b="0" i="0" u="none" strike="noStrike" cap="none" baseline="0" dirty="0" err="1">
                          <a:solidFill>
                            <a:srgbClr val="000000"/>
                          </a:solidFill>
                          <a:latin typeface="Barlow Semi Condensed" panose="020B0604020202020204" charset="0"/>
                          <a:ea typeface="Arial"/>
                          <a:cs typeface="Arial"/>
                          <a:sym typeface="Arial"/>
                        </a:rPr>
                        <a:t>Thành</a:t>
                      </a:r>
                      <a:r>
                        <a:rPr lang="en-US" sz="1600" b="0" i="0" u="none" strike="noStrike" cap="none" baseline="0" dirty="0">
                          <a:solidFill>
                            <a:srgbClr val="000000"/>
                          </a:solidFill>
                          <a:latin typeface="Barlow Semi Condensed" panose="020B0604020202020204" charset="0"/>
                          <a:ea typeface="Arial"/>
                          <a:cs typeface="Arial"/>
                          <a:sym typeface="Arial"/>
                        </a:rPr>
                        <a:t> </a:t>
                      </a:r>
                      <a:r>
                        <a:rPr lang="en-US" sz="1600" b="0" i="0" u="none" strike="noStrike" cap="none" baseline="0" dirty="0" err="1">
                          <a:solidFill>
                            <a:srgbClr val="000000"/>
                          </a:solidFill>
                          <a:latin typeface="Barlow Semi Condensed" panose="020B0604020202020204" charset="0"/>
                          <a:ea typeface="Arial"/>
                          <a:cs typeface="Arial"/>
                          <a:sym typeface="Arial"/>
                        </a:rPr>
                        <a:t>viên</a:t>
                      </a:r>
                      <a:endParaRPr lang="en-US" sz="1600" b="0" i="0" u="none" strike="noStrike" cap="none" baseline="0" dirty="0">
                        <a:solidFill>
                          <a:srgbClr val="000000"/>
                        </a:solidFill>
                        <a:latin typeface="Barlow Semi Condensed" panose="020B0604020202020204" charset="0"/>
                        <a:ea typeface="Arial"/>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0" i="0" u="none" strike="noStrike" cap="none" baseline="0" dirty="0" err="1" smtClean="0">
                          <a:solidFill>
                            <a:srgbClr val="000000"/>
                          </a:solidFill>
                          <a:latin typeface="Barlow Semi Condensed" panose="020B0604020202020204" charset="0"/>
                          <a:ea typeface="Arial"/>
                          <a:cs typeface="Arial"/>
                          <a:sym typeface="Arial"/>
                        </a:rPr>
                        <a:t>RecyclerView</a:t>
                      </a:r>
                      <a:endParaRPr lang="en-US" sz="1600" b="0" i="0" u="none" strike="noStrike" cap="none" baseline="0" dirty="0">
                        <a:solidFill>
                          <a:srgbClr val="000000"/>
                        </a:solidFill>
                        <a:latin typeface="Barlow Semi Condensed" panose="020B0604020202020204" charset="0"/>
                        <a:ea typeface="Arial"/>
                        <a:cs typeface="Arial"/>
                        <a:sym typeface="Arial"/>
                      </a:endParaRPr>
                    </a:p>
                  </a:txBody>
                  <a:tcPr/>
                </a:tc>
                <a:tc>
                  <a:txBody>
                    <a:bodyPr/>
                    <a:lstStyle/>
                    <a:p>
                      <a:pPr algn="ctr"/>
                      <a:r>
                        <a:rPr lang="en-US" sz="1600" dirty="0">
                          <a:latin typeface="Barlow Semi Condensed" panose="020B0604020202020204" charset="0"/>
                        </a:rPr>
                        <a:t>100%</a:t>
                      </a:r>
                    </a:p>
                  </a:txBody>
                  <a:tcPr/>
                </a:tc>
                <a:extLst>
                  <a:ext uri="{0D108BD9-81ED-4DB2-BD59-A6C34878D82A}">
                    <a16:rowId xmlns:a16="http://schemas.microsoft.com/office/drawing/2014/main" val="1551090778"/>
                  </a:ext>
                </a:extLst>
              </a:tr>
              <a:tr h="370840">
                <a:tc>
                  <a:txBody>
                    <a:bodyPr/>
                    <a:lstStyle/>
                    <a:p>
                      <a:pPr algn="ctr"/>
                      <a:r>
                        <a:rPr lang="en-US" sz="1600" dirty="0">
                          <a:latin typeface="Barlow Semi Condensed" panose="020B0604020202020204" charset="0"/>
                        </a:rPr>
                        <a:t>2001202299</a:t>
                      </a:r>
                    </a:p>
                  </a:txBody>
                  <a:tcPr/>
                </a:tc>
                <a:tc>
                  <a:txBody>
                    <a:bodyPr/>
                    <a:lstStyle/>
                    <a:p>
                      <a:pPr algn="ctr"/>
                      <a:r>
                        <a:rPr lang="en-US" sz="1600" dirty="0">
                          <a:latin typeface="Barlow Semi Condensed" panose="020B0604020202020204" charset="0"/>
                        </a:rPr>
                        <a:t>Lê</a:t>
                      </a:r>
                      <a:r>
                        <a:rPr lang="en-US" sz="1600" baseline="0" dirty="0">
                          <a:latin typeface="Barlow Semi Condensed" panose="020B0604020202020204" charset="0"/>
                        </a:rPr>
                        <a:t> Vi</a:t>
                      </a:r>
                      <a:endParaRPr lang="en-US" sz="1600" dirty="0">
                        <a:latin typeface="Barlow Semi Condensed" panose="020B0604020202020204" charset="0"/>
                      </a:endParaRPr>
                    </a:p>
                  </a:txBody>
                  <a:tcPr/>
                </a:tc>
                <a:tc>
                  <a:txBody>
                    <a:bodyPr/>
                    <a:lstStyle/>
                    <a:p>
                      <a:pPr algn="ctr"/>
                      <a:r>
                        <a:rPr lang="en-US" sz="1600" b="0" i="0" u="none" strike="noStrike" cap="none" baseline="0" dirty="0" err="1">
                          <a:solidFill>
                            <a:srgbClr val="000000"/>
                          </a:solidFill>
                          <a:latin typeface="Barlow Semi Condensed" panose="020B0604020202020204" charset="0"/>
                          <a:ea typeface="Arial"/>
                          <a:cs typeface="Arial"/>
                          <a:sym typeface="Arial"/>
                        </a:rPr>
                        <a:t>Thành</a:t>
                      </a:r>
                      <a:r>
                        <a:rPr lang="en-US" sz="1600" b="0" i="0" u="none" strike="noStrike" cap="none" baseline="0" dirty="0">
                          <a:solidFill>
                            <a:srgbClr val="000000"/>
                          </a:solidFill>
                          <a:latin typeface="Barlow Semi Condensed" panose="020B0604020202020204" charset="0"/>
                          <a:ea typeface="Arial"/>
                          <a:cs typeface="Arial"/>
                          <a:sym typeface="Arial"/>
                        </a:rPr>
                        <a:t> </a:t>
                      </a:r>
                      <a:r>
                        <a:rPr lang="en-US" sz="1600" b="0" i="0" u="none" strike="noStrike" cap="none" baseline="0" dirty="0" err="1">
                          <a:solidFill>
                            <a:srgbClr val="000000"/>
                          </a:solidFill>
                          <a:latin typeface="Barlow Semi Condensed" panose="020B0604020202020204" charset="0"/>
                          <a:ea typeface="Arial"/>
                          <a:cs typeface="Arial"/>
                          <a:sym typeface="Arial"/>
                        </a:rPr>
                        <a:t>viên</a:t>
                      </a:r>
                      <a:endParaRPr lang="en-US" sz="1600" b="0" i="0" u="none" strike="noStrike" cap="none" baseline="0" dirty="0">
                        <a:solidFill>
                          <a:srgbClr val="000000"/>
                        </a:solidFill>
                        <a:latin typeface="Barlow Semi Condensed" panose="020B0604020202020204" charset="0"/>
                        <a:ea typeface="Arial"/>
                        <a:cs typeface="Arial"/>
                        <a:sym typeface="Arial"/>
                      </a:endParaRPr>
                    </a:p>
                  </a:txBody>
                  <a:tcPr/>
                </a:tc>
                <a:tc>
                  <a:txBody>
                    <a:bodyPr/>
                    <a:lstStyle/>
                    <a:p>
                      <a:pPr algn="ctr"/>
                      <a:r>
                        <a:rPr lang="en-US" sz="1600" b="0" i="0" u="none" strike="noStrike" cap="none" baseline="0" dirty="0" smtClean="0">
                          <a:solidFill>
                            <a:srgbClr val="000000"/>
                          </a:solidFill>
                          <a:latin typeface="Barlow Semi Condensed" panose="020B0604020202020204" charset="0"/>
                          <a:ea typeface="Arial"/>
                          <a:cs typeface="Arial"/>
                          <a:sym typeface="Arial"/>
                        </a:rPr>
                        <a:t>Video &amp; Audio</a:t>
                      </a:r>
                      <a:endParaRPr lang="en-US" sz="1600" b="0" i="0" u="none" strike="noStrike" cap="none" baseline="0" dirty="0">
                        <a:solidFill>
                          <a:srgbClr val="000000"/>
                        </a:solidFill>
                        <a:latin typeface="Barlow Semi Condensed" panose="020B0604020202020204" charset="0"/>
                        <a:ea typeface="Arial"/>
                        <a:cs typeface="Arial"/>
                        <a:sym typeface="Arial"/>
                      </a:endParaRPr>
                    </a:p>
                  </a:txBody>
                  <a:tcPr/>
                </a:tc>
                <a:tc>
                  <a:txBody>
                    <a:bodyPr/>
                    <a:lstStyle/>
                    <a:p>
                      <a:pPr algn="ctr"/>
                      <a:r>
                        <a:rPr lang="en-US" sz="1600" dirty="0">
                          <a:latin typeface="Barlow Semi Condensed" panose="020B0604020202020204" charset="0"/>
                        </a:rPr>
                        <a:t>100%</a:t>
                      </a:r>
                    </a:p>
                  </a:txBody>
                  <a:tcPr/>
                </a:tc>
                <a:extLst>
                  <a:ext uri="{0D108BD9-81ED-4DB2-BD59-A6C34878D82A}">
                    <a16:rowId xmlns:a16="http://schemas.microsoft.com/office/drawing/2014/main" val="971964256"/>
                  </a:ext>
                </a:extLst>
              </a:tr>
              <a:tr h="370840">
                <a:tc>
                  <a:txBody>
                    <a:bodyPr/>
                    <a:lstStyle/>
                    <a:p>
                      <a:pPr algn="ctr"/>
                      <a:r>
                        <a:rPr lang="en-US" sz="1600" dirty="0">
                          <a:latin typeface="Barlow Semi Condensed" panose="020B0604020202020204" charset="0"/>
                        </a:rPr>
                        <a:t>2001207022</a:t>
                      </a:r>
                    </a:p>
                  </a:txBody>
                  <a:tcPr/>
                </a:tc>
                <a:tc>
                  <a:txBody>
                    <a:bodyPr/>
                    <a:lstStyle/>
                    <a:p>
                      <a:pPr algn="ctr"/>
                      <a:r>
                        <a:rPr lang="en-US" sz="1600" dirty="0">
                          <a:latin typeface="Barlow Semi Condensed" panose="020B0604020202020204" charset="0"/>
                        </a:rPr>
                        <a:t>Lê</a:t>
                      </a:r>
                      <a:r>
                        <a:rPr lang="en-US" sz="1600" baseline="0" dirty="0">
                          <a:latin typeface="Barlow Semi Condensed" panose="020B0604020202020204" charset="0"/>
                        </a:rPr>
                        <a:t> </a:t>
                      </a:r>
                      <a:r>
                        <a:rPr lang="en-US" sz="1600" baseline="0" dirty="0" err="1">
                          <a:latin typeface="Barlow Semi Condensed" panose="020B0604020202020204" charset="0"/>
                        </a:rPr>
                        <a:t>Tất</a:t>
                      </a:r>
                      <a:r>
                        <a:rPr lang="en-US" sz="1600" baseline="0" dirty="0">
                          <a:latin typeface="Barlow Semi Condensed" panose="020B0604020202020204" charset="0"/>
                        </a:rPr>
                        <a:t> </a:t>
                      </a:r>
                      <a:r>
                        <a:rPr lang="en-US" sz="1600" baseline="0" dirty="0" err="1">
                          <a:latin typeface="Barlow Semi Condensed" panose="020B0604020202020204" charset="0"/>
                        </a:rPr>
                        <a:t>Đảm</a:t>
                      </a:r>
                      <a:endParaRPr lang="en-US" sz="1600" dirty="0">
                        <a:latin typeface="Barlow Semi Condensed" panose="020B0604020202020204" charset="0"/>
                      </a:endParaRPr>
                    </a:p>
                  </a:txBody>
                  <a:tcPr/>
                </a:tc>
                <a:tc>
                  <a:txBody>
                    <a:bodyPr/>
                    <a:lstStyle/>
                    <a:p>
                      <a:pPr algn="ctr"/>
                      <a:r>
                        <a:rPr lang="en-US" sz="1600" dirty="0" err="1">
                          <a:latin typeface="Barlow Semi Condensed" panose="020B0604020202020204" charset="0"/>
                        </a:rPr>
                        <a:t>Thành</a:t>
                      </a:r>
                      <a:r>
                        <a:rPr lang="en-US" sz="1600" baseline="0" dirty="0">
                          <a:latin typeface="Barlow Semi Condensed" panose="020B0604020202020204" charset="0"/>
                        </a:rPr>
                        <a:t> </a:t>
                      </a:r>
                      <a:r>
                        <a:rPr lang="en-US" sz="1600" baseline="0" dirty="0" err="1">
                          <a:latin typeface="Barlow Semi Condensed" panose="020B0604020202020204" charset="0"/>
                        </a:rPr>
                        <a:t>viên</a:t>
                      </a:r>
                      <a:endParaRPr lang="en-US" sz="1600" dirty="0">
                        <a:latin typeface="Barlow Semi Condensed" panose="020B0604020202020204" charset="0"/>
                      </a:endParaRPr>
                    </a:p>
                  </a:txBody>
                  <a:tcPr/>
                </a:tc>
                <a:tc>
                  <a:txBody>
                    <a:bodyPr/>
                    <a:lstStyle/>
                    <a:p>
                      <a:pPr algn="ctr"/>
                      <a:r>
                        <a:rPr lang="en-US" sz="1600" dirty="0">
                          <a:latin typeface="Barlow Semi Condensed" panose="020B0604020202020204" charset="0"/>
                        </a:rPr>
                        <a:t>Spinner</a:t>
                      </a:r>
                    </a:p>
                  </a:txBody>
                  <a:tcPr/>
                </a:tc>
                <a:tc>
                  <a:txBody>
                    <a:bodyPr/>
                    <a:lstStyle/>
                    <a:p>
                      <a:pPr algn="ctr"/>
                      <a:r>
                        <a:rPr lang="en-US" sz="1600" dirty="0">
                          <a:latin typeface="Barlow Semi Condensed" panose="020B0604020202020204" charset="0"/>
                        </a:rPr>
                        <a:t>100%</a:t>
                      </a:r>
                    </a:p>
                  </a:txBody>
                  <a:tcPr/>
                </a:tc>
                <a:extLst>
                  <a:ext uri="{0D108BD9-81ED-4DB2-BD59-A6C34878D82A}">
                    <a16:rowId xmlns:a16="http://schemas.microsoft.com/office/drawing/2014/main" val="393069994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4934065" y="273192"/>
            <a:ext cx="3527999"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b="1" dirty="0" err="1">
                <a:latin typeface="Barlow Semi Condensed" panose="020B0604020202020204" charset="0"/>
              </a:rPr>
              <a:t>Nội</a:t>
            </a:r>
            <a:r>
              <a:rPr lang="en-US" sz="3200" b="1" dirty="0">
                <a:latin typeface="Barlow Semi Condensed" panose="020B0604020202020204" charset="0"/>
              </a:rPr>
              <a:t> Dung </a:t>
            </a:r>
            <a:r>
              <a:rPr lang="en-US" sz="3200" b="1" dirty="0" err="1">
                <a:latin typeface="Barlow Semi Condensed" panose="020B0604020202020204" charset="0"/>
              </a:rPr>
              <a:t>Trình</a:t>
            </a:r>
            <a:r>
              <a:rPr lang="en-US" sz="3200" b="1" dirty="0">
                <a:latin typeface="Barlow Semi Condensed" panose="020B0604020202020204" charset="0"/>
              </a:rPr>
              <a:t> </a:t>
            </a:r>
            <a:r>
              <a:rPr lang="en-US" sz="3200" b="1" dirty="0" err="1">
                <a:latin typeface="Barlow Semi Condensed" panose="020B0604020202020204" charset="0"/>
              </a:rPr>
              <a:t>Bày</a:t>
            </a:r>
            <a:endParaRPr sz="3200" b="1" dirty="0">
              <a:latin typeface="Barlow Semi Condensed" panose="020B0604020202020204" charset="0"/>
            </a:endParaRPr>
          </a:p>
        </p:txBody>
      </p:sp>
      <p:sp>
        <p:nvSpPr>
          <p:cNvPr id="2140" name="Google Shape;2140;p37"/>
          <p:cNvSpPr txBox="1">
            <a:spLocks noGrp="1"/>
          </p:cNvSpPr>
          <p:nvPr>
            <p:ph type="subTitle" idx="1"/>
          </p:nvPr>
        </p:nvSpPr>
        <p:spPr>
          <a:xfrm>
            <a:off x="1664208" y="67122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1" dirty="0"/>
              <a:t>Spinner</a:t>
            </a:r>
            <a:endParaRPr sz="2000" b="1" dirty="0"/>
          </a:p>
        </p:txBody>
      </p:sp>
      <p:sp>
        <p:nvSpPr>
          <p:cNvPr id="2141" name="Google Shape;2141;p37"/>
          <p:cNvSpPr txBox="1">
            <a:spLocks noGrp="1"/>
          </p:cNvSpPr>
          <p:nvPr>
            <p:ph type="subTitle" idx="3"/>
          </p:nvPr>
        </p:nvSpPr>
        <p:spPr>
          <a:xfrm>
            <a:off x="1640946" y="1742387"/>
            <a:ext cx="2615100" cy="384000"/>
          </a:xfrm>
          <a:prstGeom prst="rect">
            <a:avLst/>
          </a:prstGeom>
        </p:spPr>
        <p:txBody>
          <a:bodyPr spcFirstLastPara="1" wrap="square" lIns="91425" tIns="91425" rIns="91425" bIns="91425" anchor="t" anchorCtr="0">
            <a:noAutofit/>
          </a:bodyPr>
          <a:lstStyle/>
          <a:p>
            <a:pPr lvl="0">
              <a:lnSpc>
                <a:spcPct val="115000"/>
              </a:lnSpc>
            </a:pPr>
            <a:r>
              <a:rPr lang="en-US" sz="2000" b="1" dirty="0" err="1"/>
              <a:t>RecyclerView</a:t>
            </a:r>
            <a:endParaRPr sz="2000" b="1" dirty="0"/>
          </a:p>
        </p:txBody>
      </p:sp>
      <p:sp>
        <p:nvSpPr>
          <p:cNvPr id="2143" name="Google Shape;2143;p37"/>
          <p:cNvSpPr txBox="1">
            <a:spLocks noGrp="1"/>
          </p:cNvSpPr>
          <p:nvPr>
            <p:ph type="subTitle" idx="5"/>
          </p:nvPr>
        </p:nvSpPr>
        <p:spPr>
          <a:xfrm>
            <a:off x="1643870" y="280962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1" dirty="0">
                <a:solidFill>
                  <a:schemeClr val="accent1"/>
                </a:solidFill>
              </a:rPr>
              <a:t>Our Process</a:t>
            </a:r>
            <a:endParaRPr sz="2000" b="1" dirty="0"/>
          </a:p>
        </p:txBody>
      </p:sp>
      <p:sp>
        <p:nvSpPr>
          <p:cNvPr id="2145" name="Google Shape;2145;p37"/>
          <p:cNvSpPr txBox="1">
            <a:spLocks noGrp="1"/>
          </p:cNvSpPr>
          <p:nvPr>
            <p:ph type="subTitle" idx="7"/>
          </p:nvPr>
        </p:nvSpPr>
        <p:spPr>
          <a:xfrm>
            <a:off x="1643520" y="390657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1" dirty="0">
                <a:solidFill>
                  <a:schemeClr val="accent1"/>
                </a:solidFill>
              </a:rPr>
              <a:t>Our Consultants</a:t>
            </a:r>
            <a:endParaRPr sz="2000" b="1"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59" name="Google Shape;13362;p75"/>
          <p:cNvGrpSpPr/>
          <p:nvPr/>
        </p:nvGrpSpPr>
        <p:grpSpPr>
          <a:xfrm>
            <a:off x="4985037" y="414237"/>
            <a:ext cx="239183" cy="340186"/>
            <a:chOff x="3342275" y="2615925"/>
            <a:chExt cx="339700" cy="483150"/>
          </a:xfrm>
        </p:grpSpPr>
        <p:sp>
          <p:nvSpPr>
            <p:cNvPr id="260" name="Google Shape;13363;p75"/>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 name="Google Shape;13364;p75"/>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lvl="0">
              <a:lnSpc>
                <a:spcPct val="115000"/>
              </a:lnSpc>
            </a:pPr>
            <a:r>
              <a:rPr lang="en-US" sz="4800" b="1" dirty="0"/>
              <a:t>Spinner</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091000" y="2214908"/>
            <a:ext cx="4809600" cy="576000"/>
          </a:xfrm>
          <a:prstGeom prst="rect">
            <a:avLst/>
          </a:prstGeom>
        </p:spPr>
        <p:txBody>
          <a:bodyPr spcFirstLastPara="1" wrap="square" lIns="91425" tIns="91425" rIns="91425" bIns="91425" anchor="t" anchorCtr="0">
            <a:noAutofit/>
          </a:bodyPr>
          <a:lstStyle/>
          <a:p>
            <a:r>
              <a:rPr lang="en-US" dirty="0"/>
              <a:t>Android Spinner</a:t>
            </a:r>
            <a:br>
              <a:rPr lang="en-US" dirty="0"/>
            </a:br>
            <a:r>
              <a:rPr lang="en-US" b="1" dirty="0"/>
              <a:t/>
            </a:r>
            <a:br>
              <a:rPr lang="en-US" b="1" dirty="0"/>
            </a:br>
            <a:endParaRPr dirty="0"/>
          </a:p>
        </p:txBody>
      </p:sp>
      <p:sp>
        <p:nvSpPr>
          <p:cNvPr id="2178" name="Google Shape;2178;p39"/>
          <p:cNvSpPr txBox="1">
            <a:spLocks noGrp="1"/>
          </p:cNvSpPr>
          <p:nvPr>
            <p:ph type="subTitle" idx="1"/>
          </p:nvPr>
        </p:nvSpPr>
        <p:spPr>
          <a:xfrm>
            <a:off x="1011382" y="2922478"/>
            <a:ext cx="6968836" cy="1134000"/>
          </a:xfrm>
          <a:prstGeom prst="rect">
            <a:avLst/>
          </a:prstGeom>
        </p:spPr>
        <p:txBody>
          <a:bodyPr spcFirstLastPara="1" wrap="square" lIns="91425" tIns="91425" rIns="91425" bIns="91425" anchor="t" anchorCtr="0">
            <a:noAutofit/>
          </a:bodyPr>
          <a:lstStyle/>
          <a:p>
            <a:pPr lvl="0" algn="just"/>
            <a:r>
              <a:rPr lang="vi-VN" sz="1800" dirty="0"/>
              <a:t>Trong Android, Spinner là một ViewGroup cho phép người dùng lựa chọn một giá trị trong một danh sách các giá trị. Ở chế độ mặc định, Android Spinner hoạt động giống như một Dropdown List (Danh sách thả xuống) hoặc Combox trong các ngôn ngữ lập trình khác.</a:t>
            </a:r>
            <a:endParaRPr sz="1800" dirty="0">
              <a:sym typeface="Barlow Semi Condensed"/>
            </a:endParaRPr>
          </a:p>
        </p:txBody>
      </p:sp>
      <p:pic>
        <p:nvPicPr>
          <p:cNvPr id="2" name="Picture 1"/>
          <p:cNvPicPr>
            <a:picLocks noChangeAspect="1"/>
          </p:cNvPicPr>
          <p:nvPr/>
        </p:nvPicPr>
        <p:blipFill>
          <a:blip r:embed="rId3"/>
          <a:stretch>
            <a:fillRect/>
          </a:stretch>
        </p:blipFill>
        <p:spPr>
          <a:xfrm>
            <a:off x="3664528" y="381627"/>
            <a:ext cx="1722569" cy="15700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lvl="0"/>
            <a:r>
              <a:rPr lang="en-US" dirty="0"/>
              <a:t>Android Spinner</a:t>
            </a:r>
            <a:endParaRPr dirty="0"/>
          </a:p>
        </p:txBody>
      </p:sp>
      <p:sp>
        <p:nvSpPr>
          <p:cNvPr id="8" name="TextBox 7"/>
          <p:cNvSpPr txBox="1"/>
          <p:nvPr/>
        </p:nvSpPr>
        <p:spPr>
          <a:xfrm>
            <a:off x="1349185" y="1059874"/>
            <a:ext cx="6423215" cy="1200329"/>
          </a:xfrm>
          <a:prstGeom prst="rect">
            <a:avLst/>
          </a:prstGeom>
          <a:noFill/>
        </p:spPr>
        <p:txBody>
          <a:bodyPr wrap="square" rtlCol="0">
            <a:spAutoFit/>
          </a:bodyPr>
          <a:lstStyle/>
          <a:p>
            <a:r>
              <a:rPr lang="en-US" sz="1800" dirty="0">
                <a:latin typeface="Barlow Semi Condensed" panose="020B0604020202020204" charset="0"/>
              </a:rPr>
              <a:t>Android Spinner </a:t>
            </a:r>
            <a:r>
              <a:rPr lang="en-US" sz="1800" dirty="0" err="1">
                <a:latin typeface="Barlow Semi Condensed" panose="020B0604020202020204" charset="0"/>
              </a:rPr>
              <a:t>có</a:t>
            </a:r>
            <a:r>
              <a:rPr lang="en-US" sz="1800" dirty="0">
                <a:latin typeface="Barlow Semi Condensed" panose="020B0604020202020204" charset="0"/>
              </a:rPr>
              <a:t> 2 </a:t>
            </a:r>
            <a:r>
              <a:rPr lang="en-US" sz="1800" dirty="0" err="1">
                <a:latin typeface="Barlow Semi Condensed" panose="020B0604020202020204" charset="0"/>
              </a:rPr>
              <a:t>chế</a:t>
            </a:r>
            <a:r>
              <a:rPr lang="en-US" sz="1800" dirty="0">
                <a:latin typeface="Barlow Semi Condensed" panose="020B0604020202020204" charset="0"/>
              </a:rPr>
              <a:t> </a:t>
            </a:r>
            <a:r>
              <a:rPr lang="en-US" sz="1800" dirty="0" err="1">
                <a:latin typeface="Barlow Semi Condensed" panose="020B0604020202020204" charset="0"/>
              </a:rPr>
              <a:t>độ</a:t>
            </a:r>
            <a:r>
              <a:rPr lang="en-US" sz="1800" dirty="0">
                <a:latin typeface="Barlow Semi Condensed" panose="020B0604020202020204" charset="0"/>
              </a:rPr>
              <a:t> (mode) </a:t>
            </a:r>
            <a:r>
              <a:rPr lang="en-US" sz="1800" dirty="0" err="1">
                <a:latin typeface="Barlow Semi Condensed" panose="020B0604020202020204" charset="0"/>
              </a:rPr>
              <a:t>với</a:t>
            </a:r>
            <a:r>
              <a:rPr lang="en-US" sz="1800" dirty="0">
                <a:latin typeface="Barlow Semi Condensed" panose="020B0604020202020204" charset="0"/>
              </a:rPr>
              <a:t> </a:t>
            </a:r>
            <a:r>
              <a:rPr lang="en-US" sz="1800" dirty="0" err="1">
                <a:latin typeface="Barlow Semi Condensed" panose="020B0604020202020204" charset="0"/>
              </a:rPr>
              <a:t>giao</a:t>
            </a:r>
            <a:r>
              <a:rPr lang="en-US" sz="1800" dirty="0">
                <a:latin typeface="Barlow Semi Condensed" panose="020B0604020202020204" charset="0"/>
              </a:rPr>
              <a:t> </a:t>
            </a:r>
            <a:r>
              <a:rPr lang="en-US" sz="1800" dirty="0" err="1">
                <a:latin typeface="Barlow Semi Condensed" panose="020B0604020202020204" charset="0"/>
              </a:rPr>
              <a:t>diện</a:t>
            </a:r>
            <a:r>
              <a:rPr lang="en-US" sz="1800" dirty="0">
                <a:latin typeface="Barlow Semi Condensed" panose="020B0604020202020204" charset="0"/>
              </a:rPr>
              <a:t> </a:t>
            </a:r>
            <a:r>
              <a:rPr lang="en-US" sz="1800" dirty="0" err="1">
                <a:latin typeface="Barlow Semi Condensed" panose="020B0604020202020204" charset="0"/>
              </a:rPr>
              <a:t>khác</a:t>
            </a:r>
            <a:r>
              <a:rPr lang="en-US" sz="1800" dirty="0">
                <a:latin typeface="Barlow Semi Condensed" panose="020B0604020202020204" charset="0"/>
              </a:rPr>
              <a:t> </a:t>
            </a:r>
            <a:r>
              <a:rPr lang="en-US" sz="1800" dirty="0" err="1">
                <a:latin typeface="Barlow Semi Condensed" panose="020B0604020202020204" charset="0"/>
              </a:rPr>
              <a:t>nhau</a:t>
            </a:r>
            <a:r>
              <a:rPr lang="en-US" sz="1800" dirty="0">
                <a:latin typeface="Barlow Semi Condensed" panose="020B0604020202020204" charset="0"/>
              </a:rPr>
              <a:t> </a:t>
            </a:r>
            <a:r>
              <a:rPr lang="en-US" sz="1800" dirty="0" err="1">
                <a:latin typeface="Barlow Semi Condensed" panose="020B0604020202020204" charset="0"/>
              </a:rPr>
              <a:t>hoàn</a:t>
            </a:r>
            <a:r>
              <a:rPr lang="en-US" sz="1800" dirty="0">
                <a:latin typeface="Barlow Semi Condensed" panose="020B0604020202020204" charset="0"/>
              </a:rPr>
              <a:t> </a:t>
            </a:r>
            <a:r>
              <a:rPr lang="en-US" sz="1800" dirty="0" err="1">
                <a:latin typeface="Barlow Semi Condensed" panose="020B0604020202020204" charset="0"/>
              </a:rPr>
              <a:t>toàn</a:t>
            </a:r>
            <a:r>
              <a:rPr lang="en-US" sz="1800" dirty="0">
                <a:latin typeface="Barlow Semi Condensed" panose="020B0604020202020204" charset="0"/>
              </a:rPr>
              <a:t>:</a:t>
            </a:r>
          </a:p>
          <a:p>
            <a:pPr marL="342900" indent="-342900">
              <a:buFont typeface="+mj-lt"/>
              <a:buAutoNum type="arabicPeriod"/>
            </a:pPr>
            <a:r>
              <a:rPr lang="en-US" sz="1800" dirty="0" err="1">
                <a:latin typeface="Barlow Semi Condensed" panose="020B0604020202020204" charset="0"/>
              </a:rPr>
              <a:t>android:spinnerMode</a:t>
            </a:r>
            <a:r>
              <a:rPr lang="en-US" sz="1800" dirty="0">
                <a:latin typeface="Barlow Semi Condensed" panose="020B0604020202020204" charset="0"/>
              </a:rPr>
              <a:t>="dropdown"</a:t>
            </a:r>
          </a:p>
          <a:p>
            <a:pPr marL="342900" indent="-342900">
              <a:buFont typeface="+mj-lt"/>
              <a:buAutoNum type="arabicPeriod"/>
            </a:pPr>
            <a:r>
              <a:rPr lang="en-US" sz="1800" dirty="0" err="1">
                <a:latin typeface="Barlow Semi Condensed" panose="020B0604020202020204" charset="0"/>
              </a:rPr>
              <a:t>android:spinnerMode</a:t>
            </a:r>
            <a:r>
              <a:rPr lang="en-US" sz="1800" dirty="0">
                <a:latin typeface="Barlow Semi Condensed" panose="020B0604020202020204" charset="0"/>
              </a:rPr>
              <a:t>="dialog"</a:t>
            </a:r>
          </a:p>
          <a:p>
            <a:endParaRPr lang="en-US" sz="1800" dirty="0">
              <a:latin typeface="Barlow Semi Condensed" panose="020B0604020202020204" charset="0"/>
            </a:endParaRPr>
          </a:p>
        </p:txBody>
      </p:sp>
      <p:pic>
        <p:nvPicPr>
          <p:cNvPr id="9" name="Picture 8"/>
          <p:cNvPicPr>
            <a:picLocks noChangeAspect="1"/>
          </p:cNvPicPr>
          <p:nvPr/>
        </p:nvPicPr>
        <p:blipFill>
          <a:blip r:embed="rId3"/>
          <a:stretch>
            <a:fillRect/>
          </a:stretch>
        </p:blipFill>
        <p:spPr>
          <a:xfrm>
            <a:off x="1435678" y="2054370"/>
            <a:ext cx="6461414" cy="2336370"/>
          </a:xfrm>
          <a:prstGeom prst="rect">
            <a:avLst/>
          </a:prstGeom>
        </p:spPr>
      </p:pic>
    </p:spTree>
    <p:extLst>
      <p:ext uri="{BB962C8B-B14F-4D97-AF65-F5344CB8AC3E}">
        <p14:creationId xmlns:p14="http://schemas.microsoft.com/office/powerpoint/2010/main" val="210794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lvl="0"/>
            <a:r>
              <a:rPr lang="en-US" dirty="0"/>
              <a:t>Android Spinner</a:t>
            </a:r>
            <a:endParaRPr dirty="0"/>
          </a:p>
        </p:txBody>
      </p:sp>
      <p:sp>
        <p:nvSpPr>
          <p:cNvPr id="8" name="TextBox 7"/>
          <p:cNvSpPr txBox="1"/>
          <p:nvPr/>
        </p:nvSpPr>
        <p:spPr>
          <a:xfrm>
            <a:off x="1349185" y="1059874"/>
            <a:ext cx="6423215" cy="1200329"/>
          </a:xfrm>
          <a:prstGeom prst="rect">
            <a:avLst/>
          </a:prstGeom>
          <a:noFill/>
        </p:spPr>
        <p:txBody>
          <a:bodyPr wrap="square" rtlCol="0">
            <a:spAutoFit/>
          </a:bodyPr>
          <a:lstStyle/>
          <a:p>
            <a:r>
              <a:rPr lang="en-US" sz="1800" b="1" dirty="0" err="1">
                <a:solidFill>
                  <a:schemeClr val="accent1"/>
                </a:solidFill>
                <a:latin typeface="Barlow Semi Condensed" panose="020B0604020202020204" charset="0"/>
              </a:rPr>
              <a:t>android:spinnerMode</a:t>
            </a:r>
            <a:r>
              <a:rPr lang="en-US" sz="1800" b="1" dirty="0">
                <a:solidFill>
                  <a:schemeClr val="accent1"/>
                </a:solidFill>
                <a:latin typeface="Barlow Semi Condensed" panose="020B0604020202020204" charset="0"/>
              </a:rPr>
              <a:t>="dropdown“:</a:t>
            </a:r>
          </a:p>
          <a:p>
            <a:r>
              <a:rPr lang="vi-VN" sz="1800" dirty="0">
                <a:latin typeface="Barlow Semi Condensed" panose="020B0604020202020204" charset="0"/>
              </a:rPr>
              <a:t>Khi người dùng nhấp (click) vào Spinner một Dropdown List (danh sách thả xuống) sẽ hiển thị cho phép người dùng lựa chọn một giá trị. Đây là chế độ mặc định của Spinner.</a:t>
            </a:r>
            <a:endParaRPr lang="en-US" sz="1800" b="1" dirty="0">
              <a:solidFill>
                <a:schemeClr val="accent1"/>
              </a:solidFill>
              <a:latin typeface="Barlow Semi Condensed" panose="020B0604020202020204" charset="0"/>
            </a:endParaRPr>
          </a:p>
        </p:txBody>
      </p:sp>
      <p:pic>
        <p:nvPicPr>
          <p:cNvPr id="2" name="Picture 1"/>
          <p:cNvPicPr>
            <a:picLocks noChangeAspect="1"/>
          </p:cNvPicPr>
          <p:nvPr/>
        </p:nvPicPr>
        <p:blipFill>
          <a:blip r:embed="rId3"/>
          <a:stretch>
            <a:fillRect/>
          </a:stretch>
        </p:blipFill>
        <p:spPr>
          <a:xfrm>
            <a:off x="2517632" y="2316307"/>
            <a:ext cx="3865194" cy="2328430"/>
          </a:xfrm>
          <a:prstGeom prst="rect">
            <a:avLst/>
          </a:prstGeom>
        </p:spPr>
      </p:pic>
    </p:spTree>
    <p:extLst>
      <p:ext uri="{BB962C8B-B14F-4D97-AF65-F5344CB8AC3E}">
        <p14:creationId xmlns:p14="http://schemas.microsoft.com/office/powerpoint/2010/main" val="15856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lvl="0"/>
            <a:r>
              <a:rPr lang="en-US" dirty="0"/>
              <a:t>Android Spinner</a:t>
            </a:r>
            <a:endParaRPr dirty="0"/>
          </a:p>
        </p:txBody>
      </p:sp>
      <p:sp>
        <p:nvSpPr>
          <p:cNvPr id="8" name="TextBox 7"/>
          <p:cNvSpPr txBox="1"/>
          <p:nvPr/>
        </p:nvSpPr>
        <p:spPr>
          <a:xfrm>
            <a:off x="1349185" y="1059874"/>
            <a:ext cx="6423215" cy="923330"/>
          </a:xfrm>
          <a:prstGeom prst="rect">
            <a:avLst/>
          </a:prstGeom>
          <a:noFill/>
        </p:spPr>
        <p:txBody>
          <a:bodyPr wrap="square" rtlCol="0">
            <a:spAutoFit/>
          </a:bodyPr>
          <a:lstStyle/>
          <a:p>
            <a:r>
              <a:rPr lang="en-US" sz="1800" b="1" dirty="0" err="1">
                <a:solidFill>
                  <a:schemeClr val="accent1"/>
                </a:solidFill>
                <a:latin typeface="Barlow Semi Condensed" panose="020B0604020202020204" charset="0"/>
              </a:rPr>
              <a:t>android:spinnerMode</a:t>
            </a:r>
            <a:r>
              <a:rPr lang="en-US" sz="1800" b="1" dirty="0">
                <a:solidFill>
                  <a:schemeClr val="accent1"/>
                </a:solidFill>
                <a:latin typeface="Barlow Semi Condensed" panose="020B0604020202020204" charset="0"/>
              </a:rPr>
              <a:t>="dialog“:</a:t>
            </a:r>
          </a:p>
          <a:p>
            <a:r>
              <a:rPr lang="vi-VN" sz="1800" dirty="0">
                <a:latin typeface="Barlow Semi Condensed" panose="020B0604020202020204" charset="0"/>
              </a:rPr>
              <a:t>Khi người dùng nhấp (click) vào Spinner một Dialog chứa danh sách các giá trị sẽ hiển thị cho phép người dùng lựa chọn một giá trị.</a:t>
            </a:r>
            <a:endParaRPr lang="en-US" sz="1800" dirty="0">
              <a:latin typeface="Barlow Semi Condensed" panose="020B0604020202020204" charset="0"/>
            </a:endParaRPr>
          </a:p>
        </p:txBody>
      </p:sp>
      <p:pic>
        <p:nvPicPr>
          <p:cNvPr id="3" name="Picture 2"/>
          <p:cNvPicPr>
            <a:picLocks noChangeAspect="1"/>
          </p:cNvPicPr>
          <p:nvPr/>
        </p:nvPicPr>
        <p:blipFill>
          <a:blip r:embed="rId3"/>
          <a:stretch>
            <a:fillRect/>
          </a:stretch>
        </p:blipFill>
        <p:spPr>
          <a:xfrm>
            <a:off x="2444540" y="2110450"/>
            <a:ext cx="4126964" cy="2464105"/>
          </a:xfrm>
          <a:prstGeom prst="rect">
            <a:avLst/>
          </a:prstGeom>
        </p:spPr>
      </p:pic>
    </p:spTree>
    <p:extLst>
      <p:ext uri="{BB962C8B-B14F-4D97-AF65-F5344CB8AC3E}">
        <p14:creationId xmlns:p14="http://schemas.microsoft.com/office/powerpoint/2010/main" val="397320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1997" y="2217740"/>
            <a:ext cx="3442855" cy="804600"/>
          </a:xfrm>
          <a:prstGeom prst="rect">
            <a:avLst/>
          </a:prstGeom>
        </p:spPr>
        <p:txBody>
          <a:bodyPr spcFirstLastPara="1" wrap="square" lIns="91425" tIns="91425" rIns="91425" bIns="91425" anchor="ctr" anchorCtr="0">
            <a:noAutofit/>
          </a:bodyPr>
          <a:lstStyle/>
          <a:p>
            <a:pPr lvl="0">
              <a:lnSpc>
                <a:spcPct val="115000"/>
              </a:lnSpc>
            </a:pPr>
            <a:r>
              <a:rPr lang="en-US" sz="4800" b="1" dirty="0" err="1"/>
              <a:t>RecyclerView</a:t>
            </a:r>
            <a:endParaRPr lang="en-US" sz="4800" b="1"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606042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562</Words>
  <Application>Microsoft Office PowerPoint</Application>
  <PresentationFormat>On-screen Show (16:9)</PresentationFormat>
  <Paragraphs>75</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Fjalla One</vt:lpstr>
      <vt:lpstr>Barlow Semi Condensed</vt:lpstr>
      <vt:lpstr>Barlow Semi Condensed Medium</vt:lpstr>
      <vt:lpstr>Roboto Condensed Light</vt:lpstr>
      <vt:lpstr>Technology Consulting by Slidesgo</vt:lpstr>
      <vt:lpstr>NHÓM 3</vt:lpstr>
      <vt:lpstr>Danh sách thành viên</vt:lpstr>
      <vt:lpstr>Nội Dung Trình Bày</vt:lpstr>
      <vt:lpstr>Spinner</vt:lpstr>
      <vt:lpstr>Android Spinner  </vt:lpstr>
      <vt:lpstr>Android Spinner</vt:lpstr>
      <vt:lpstr>Android Spinner</vt:lpstr>
      <vt:lpstr>Android Spinner</vt:lpstr>
      <vt:lpstr>RecyclerView</vt:lpstr>
      <vt:lpstr>RecyclerView  </vt:lpstr>
      <vt:lpstr>GridView</vt:lpstr>
      <vt:lpstr>GridView  </vt:lpstr>
      <vt:lpstr>Playing  Video &amp; Audio</vt:lpstr>
      <vt:lpstr>PowerPoint Presentation</vt:lpstr>
      <vt:lpstr>PowerPoint Presentation</vt:lpstr>
      <vt:lpstr>DEMO</vt:lpstr>
      <vt:lpstr>Cảm ơn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3</dc:title>
  <dc:creator>Ngọc Lê</dc:creator>
  <cp:lastModifiedBy>Ngọc Lê</cp:lastModifiedBy>
  <cp:revision>16</cp:revision>
  <dcterms:modified xsi:type="dcterms:W3CDTF">2023-03-12T16:23:34Z</dcterms:modified>
</cp:coreProperties>
</file>