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4"/>
    <p:sldMasterId id="2147483669" r:id="rId5"/>
  </p:sldMasterIdLst>
  <p:notesMasterIdLst>
    <p:notesMasterId r:id="rId57"/>
  </p:notesMasterIdLst>
  <p:sldIdLst>
    <p:sldId id="304" r:id="rId6"/>
    <p:sldId id="257" r:id="rId7"/>
    <p:sldId id="258" r:id="rId8"/>
    <p:sldId id="259" r:id="rId9"/>
    <p:sldId id="260" r:id="rId10"/>
    <p:sldId id="284" r:id="rId11"/>
    <p:sldId id="285" r:id="rId12"/>
    <p:sldId id="261" r:id="rId13"/>
    <p:sldId id="263" r:id="rId14"/>
    <p:sldId id="287" r:id="rId15"/>
    <p:sldId id="329" r:id="rId16"/>
    <p:sldId id="350" r:id="rId17"/>
    <p:sldId id="315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265" r:id="rId27"/>
    <p:sldId id="300" r:id="rId28"/>
    <p:sldId id="316" r:id="rId29"/>
    <p:sldId id="299" r:id="rId30"/>
    <p:sldId id="324" r:id="rId31"/>
    <p:sldId id="325" r:id="rId32"/>
    <p:sldId id="331" r:id="rId33"/>
    <p:sldId id="333" r:id="rId34"/>
    <p:sldId id="335" r:id="rId35"/>
    <p:sldId id="334" r:id="rId36"/>
    <p:sldId id="332" r:id="rId37"/>
    <p:sldId id="336" r:id="rId38"/>
    <p:sldId id="337" r:id="rId39"/>
    <p:sldId id="338" r:id="rId40"/>
    <p:sldId id="317" r:id="rId41"/>
    <p:sldId id="311" r:id="rId42"/>
    <p:sldId id="330" r:id="rId43"/>
    <p:sldId id="339" r:id="rId44"/>
    <p:sldId id="318" r:id="rId45"/>
    <p:sldId id="319" r:id="rId46"/>
    <p:sldId id="320" r:id="rId47"/>
    <p:sldId id="321" r:id="rId48"/>
    <p:sldId id="322" r:id="rId49"/>
    <p:sldId id="323" r:id="rId50"/>
    <p:sldId id="349" r:id="rId51"/>
    <p:sldId id="313" r:id="rId52"/>
    <p:sldId id="326" r:id="rId53"/>
    <p:sldId id="327" r:id="rId54"/>
    <p:sldId id="328" r:id="rId55"/>
    <p:sldId id="303" r:id="rId56"/>
  </p:sldIdLst>
  <p:sldSz cx="12192000" cy="6858000"/>
  <p:notesSz cx="6858000" cy="9144000"/>
  <p:embeddedFontLst>
    <p:embeddedFont>
      <p:font typeface="Cambria Math" panose="02040503050406030204" pitchFamily="18" charset="0"/>
      <p:regular r:id="rId58"/>
    </p:embeddedFont>
    <p:embeddedFont>
      <p:font typeface="Lato" panose="020B0604020202020204" charset="0"/>
      <p:regular r:id="rId59"/>
      <p:bold r:id="rId60"/>
      <p:italic r:id="rId61"/>
      <p:boldItalic r:id="rId62"/>
    </p:embeddedFont>
    <p:embeddedFont>
      <p:font typeface="Raleway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ê Thị Hồng Ngọc" initials="LTHN" lastIdx="2" clrIdx="0">
    <p:extLst>
      <p:ext uri="{19B8F6BF-5375-455C-9EA6-DF929625EA0E}">
        <p15:presenceInfo xmlns:p15="http://schemas.microsoft.com/office/powerpoint/2012/main" userId="Lê Thị Hồng Ngọ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font" Target="fonts/font6.fntdata"/><Relationship Id="rId68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Master" Target="slideMasters/slideMaster2.xml"/><Relationship Id="rId61" Type="http://schemas.openxmlformats.org/officeDocument/2006/relationships/font" Target="fonts/font4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font" Target="fonts/font7.fntdata"/><Relationship Id="rId69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2.fntdata"/><Relationship Id="rId67" Type="http://schemas.openxmlformats.org/officeDocument/2006/relationships/commentAuthors" Target="commentAuthor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font" Target="fonts/font5.fntdata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5db3ec6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b5db3ec6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a640ad66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ca640ad66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75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a640ad66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ca640ad66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177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a640ad66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ca640ad66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494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a640ad66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ca640ad66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160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a640ad66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ca640ad66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142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a640ad66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ca640ad66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98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a640ad66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ca640ad66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562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a640ad66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ca640ad66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889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a640ad66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ca640ad66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775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a640ad66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a640ad66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5e3ad2f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5e3ad2f4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24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470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14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157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08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245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009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918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8859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4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ca640ad6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ca640ad6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2700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27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3916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5e3ad2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5e3ad2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2592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598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3890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6421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2179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5262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36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3683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9059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0499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5e3ad2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5e3ad2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8557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97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9754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54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5e3ad2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5e3ad2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23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80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40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c7cf5d85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c7cf5d85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a640ad66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ca640ad66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a640ad66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ca640ad66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67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2192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rabicPeriod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lphaLcPeriod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romanLcPeriod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rabicPeriod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lphaLcPeriod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romanLcPeriod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rabicPeriod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lphaLcPeriod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romanLcPeriod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063605" y="5323800"/>
            <a:ext cx="4063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" name="Google Shape;20;p3"/>
          <p:cNvSpPr/>
          <p:nvPr/>
        </p:nvSpPr>
        <p:spPr>
          <a:xfrm>
            <a:off x="8128361" y="5323800"/>
            <a:ext cx="4063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4063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2280567" y="2882400"/>
            <a:ext cx="7631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4791200" y="1575225"/>
            <a:ext cx="26096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7631044" y="2132900"/>
            <a:ext cx="22804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106;p15"/>
          <p:cNvSpPr/>
          <p:nvPr/>
        </p:nvSpPr>
        <p:spPr>
          <a:xfrm>
            <a:off x="9912236" y="2132900"/>
            <a:ext cx="22804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107;p15"/>
          <p:cNvSpPr/>
          <p:nvPr/>
        </p:nvSpPr>
        <p:spPr>
          <a:xfrm>
            <a:off x="0" y="2132900"/>
            <a:ext cx="22804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108;p15"/>
          <p:cNvSpPr/>
          <p:nvPr/>
        </p:nvSpPr>
        <p:spPr>
          <a:xfrm>
            <a:off x="2280567" y="2132900"/>
            <a:ext cx="22804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98084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1112000" y="1627775"/>
            <a:ext cx="99680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4" name="Google Shape;114;p16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5" name="Google Shape;115;p16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6" name="Google Shape;116;p16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5625941" y="1600200"/>
            <a:ext cx="4182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3" name="Google Shape;123;p17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4" name="Google Shape;124;p17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5" name="Google Shape;125;p17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3" name="Google Shape;133;p18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4" name="Google Shape;134;p18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5" name="Google Shape;135;p18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0" name="Google Shape;140;p19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1" name="Google Shape;141;p19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2" name="Google Shape;142;p19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1191600" y="6199950"/>
            <a:ext cx="86168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7" name="Google Shape;147;p20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148;p20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9" name="Google Shape;149;p20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0" name="Google Shape;150;p20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2185C5"/>
                </a:solidFill>
              </a:defRPr>
            </a:lvl1pPr>
            <a:lvl2pPr lvl="1" rtl="0">
              <a:buNone/>
              <a:defRPr>
                <a:solidFill>
                  <a:srgbClr val="2185C5"/>
                </a:solidFill>
              </a:defRPr>
            </a:lvl2pPr>
            <a:lvl3pPr lvl="2" rtl="0">
              <a:buNone/>
              <a:defRPr>
                <a:solidFill>
                  <a:srgbClr val="2185C5"/>
                </a:solidFill>
              </a:defRPr>
            </a:lvl3pPr>
            <a:lvl4pPr lvl="3" rtl="0">
              <a:buNone/>
              <a:defRPr>
                <a:solidFill>
                  <a:srgbClr val="2185C5"/>
                </a:solidFill>
              </a:defRPr>
            </a:lvl4pPr>
            <a:lvl5pPr lvl="4" rtl="0">
              <a:buNone/>
              <a:defRPr>
                <a:solidFill>
                  <a:srgbClr val="2185C5"/>
                </a:solidFill>
              </a:defRPr>
            </a:lvl5pPr>
            <a:lvl6pPr lvl="5" rtl="0">
              <a:buNone/>
              <a:defRPr>
                <a:solidFill>
                  <a:srgbClr val="2185C5"/>
                </a:solidFill>
              </a:defRPr>
            </a:lvl6pPr>
            <a:lvl7pPr lvl="6" rtl="0">
              <a:buNone/>
              <a:defRPr>
                <a:solidFill>
                  <a:srgbClr val="2185C5"/>
                </a:solidFill>
              </a:defRPr>
            </a:lvl7pPr>
            <a:lvl8pPr lvl="7" rtl="0">
              <a:buNone/>
              <a:defRPr>
                <a:solidFill>
                  <a:srgbClr val="2185C5"/>
                </a:solidFill>
              </a:defRPr>
            </a:lvl8pPr>
            <a:lvl9pPr lvl="8" rtl="0">
              <a:buNone/>
              <a:defRPr>
                <a:solidFill>
                  <a:srgbClr val="2185C5"/>
                </a:solidFill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3" name="Google Shape;153;p21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4" name="Google Shape;154;p21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5" name="Google Shape;155;p21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9" name="Google Shape;159;p22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0" name="Google Shape;160;p22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1" name="Google Shape;161;p22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98084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12000" y="1627775"/>
            <a:ext cx="99680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5625941" y="1600200"/>
            <a:ext cx="4182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4" name="Google Shape;44;p6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5" name="Google Shape;45;p6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6" name="Google Shape;46;p6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4" name="Google Shape;54;p7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5" name="Google Shape;55;p7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6" name="Google Shape;56;p7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1" name="Google Shape;61;p8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2" name="Google Shape;62;p8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" name="Google Shape;63;p8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1191600" y="6199950"/>
            <a:ext cx="86168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8" name="Google Shape;68;p9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9" name="Google Shape;69;p9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0" name="Google Shape;70;p9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185C5"/>
                </a:solidFill>
              </a:defRPr>
            </a:lvl1pPr>
            <a:lvl2pPr lvl="1">
              <a:buNone/>
              <a:defRPr>
                <a:solidFill>
                  <a:srgbClr val="2185C5"/>
                </a:solidFill>
              </a:defRPr>
            </a:lvl2pPr>
            <a:lvl3pPr lvl="2">
              <a:buNone/>
              <a:defRPr>
                <a:solidFill>
                  <a:srgbClr val="2185C5"/>
                </a:solidFill>
              </a:defRPr>
            </a:lvl3pPr>
            <a:lvl4pPr lvl="3">
              <a:buNone/>
              <a:defRPr>
                <a:solidFill>
                  <a:srgbClr val="2185C5"/>
                </a:solidFill>
              </a:defRPr>
            </a:lvl4pPr>
            <a:lvl5pPr lvl="4">
              <a:buNone/>
              <a:defRPr>
                <a:solidFill>
                  <a:srgbClr val="2185C5"/>
                </a:solidFill>
              </a:defRPr>
            </a:lvl5pPr>
            <a:lvl6pPr lvl="5">
              <a:buNone/>
              <a:defRPr>
                <a:solidFill>
                  <a:srgbClr val="2185C5"/>
                </a:solidFill>
              </a:defRPr>
            </a:lvl6pPr>
            <a:lvl7pPr lvl="6">
              <a:buNone/>
              <a:defRPr>
                <a:solidFill>
                  <a:srgbClr val="2185C5"/>
                </a:solidFill>
              </a:defRPr>
            </a:lvl7pPr>
            <a:lvl8pPr lvl="7">
              <a:buNone/>
              <a:defRPr>
                <a:solidFill>
                  <a:srgbClr val="2185C5"/>
                </a:solidFill>
              </a:defRPr>
            </a:lvl8pPr>
            <a:lvl9pPr lvl="8">
              <a:buNone/>
              <a:defRPr>
                <a:solidFill>
                  <a:srgbClr val="2185C5"/>
                </a:solidFill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2" y="1380072"/>
            <a:ext cx="8574623" cy="2616199"/>
          </a:xfrm>
        </p:spPr>
        <p:txBody>
          <a:bodyPr anchor="b">
            <a:normAutofit/>
          </a:bodyPr>
          <a:lstStyle>
            <a:lvl1pPr algn="r">
              <a:defRPr sz="4499">
                <a:effectLst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9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1574">
                <a:solidFill>
                  <a:schemeClr val="tx1"/>
                </a:solidFill>
              </a:defRPr>
            </a:lvl1pPr>
            <a:lvl2pPr marL="342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9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9A41-926D-4618-AA19-80CDE993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961900" y="3785246"/>
            <a:ext cx="69556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7917661" y="3377550"/>
            <a:ext cx="9624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1" name="Google Shape;91;p13"/>
          <p:cNvSpPr/>
          <p:nvPr/>
        </p:nvSpPr>
        <p:spPr>
          <a:xfrm>
            <a:off x="8879815" y="3377550"/>
            <a:ext cx="9624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2" name="Google Shape;92;p13"/>
          <p:cNvSpPr/>
          <p:nvPr/>
        </p:nvSpPr>
        <p:spPr>
          <a:xfrm>
            <a:off x="-1" y="3377550"/>
            <a:ext cx="9624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3" name="Google Shape;93;p13"/>
          <p:cNvSpPr/>
          <p:nvPr/>
        </p:nvSpPr>
        <p:spPr>
          <a:xfrm>
            <a:off x="961900" y="3377550"/>
            <a:ext cx="6955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0"/>
            <a:ext cx="12192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063605" y="5323800"/>
            <a:ext cx="4063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9" name="Google Shape;99;p14"/>
          <p:cNvSpPr/>
          <p:nvPr/>
        </p:nvSpPr>
        <p:spPr>
          <a:xfrm>
            <a:off x="8128361" y="5323800"/>
            <a:ext cx="4063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0" name="Google Shape;100;p14"/>
          <p:cNvSpPr/>
          <p:nvPr/>
        </p:nvSpPr>
        <p:spPr>
          <a:xfrm>
            <a:off x="1" y="5323800"/>
            <a:ext cx="4063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600" y="1831450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7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1191600" y="1831450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5">
            <a:extLst>
              <a:ext uri="{FF2B5EF4-FFF2-40B4-BE49-F238E27FC236}">
                <a16:creationId xmlns:a16="http://schemas.microsoft.com/office/drawing/2014/main" id="{CEEA47A6-78CE-4D25-8898-51DDCCADD53A}"/>
              </a:ext>
            </a:extLst>
          </p:cNvPr>
          <p:cNvSpPr txBox="1">
            <a:spLocks/>
          </p:cNvSpPr>
          <p:nvPr/>
        </p:nvSpPr>
        <p:spPr>
          <a:xfrm>
            <a:off x="1524001" y="2509917"/>
            <a:ext cx="9144000" cy="433397"/>
          </a:xfrm>
          <a:prstGeom prst="rect">
            <a:avLst/>
          </a:prstGeom>
        </p:spPr>
        <p:txBody>
          <a:bodyPr vert="horz" lIns="68562" tIns="34281" rIns="68562" bIns="34281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Raleway" panose="020B0604020202020204" charset="0"/>
                <a:cs typeface="Arial" panose="020B0604020202020204" pitchFamily="34" charset="0"/>
              </a:rPr>
              <a:t>BÁO CÁO BÀI TẬP LỚN</a:t>
            </a:r>
            <a:endParaRPr lang="en-GB" sz="2400" b="1" dirty="0">
              <a:latin typeface="Raleway" panose="020B0604020202020204" charset="0"/>
              <a:cs typeface="Arial" panose="020B0604020202020204" pitchFamily="34" charset="0"/>
            </a:endParaRPr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437FABD8-0360-49DD-80FF-A4E23B7E6088}"/>
              </a:ext>
            </a:extLst>
          </p:cNvPr>
          <p:cNvSpPr txBox="1">
            <a:spLocks/>
          </p:cNvSpPr>
          <p:nvPr/>
        </p:nvSpPr>
        <p:spPr>
          <a:xfrm>
            <a:off x="4450868" y="3632491"/>
            <a:ext cx="3605153" cy="3666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 defTabSz="914400" rtl="0" eaLnBrk="1" latinLnBrk="0" hangingPunct="1">
              <a:lnSpc>
                <a:spcPts val="17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000000"/>
                </a:solidFill>
                <a:latin typeface="Raleway" panose="020B0604020202020204" charset="0"/>
                <a:cs typeface="Arial" panose="020B0604020202020204" pitchFamily="34" charset="0"/>
              </a:rPr>
              <a:t>Giáo</a:t>
            </a:r>
            <a:r>
              <a:rPr lang="en-US" sz="2400" dirty="0">
                <a:solidFill>
                  <a:srgbClr val="00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aleway" panose="020B060402020202020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solidFill>
                  <a:srgbClr val="00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aleway" panose="020B060402020202020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solidFill>
                  <a:srgbClr val="00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aleway" panose="020B0604020202020204" charset="0"/>
                <a:cs typeface="Arial" panose="020B0604020202020204" pitchFamily="34" charset="0"/>
              </a:rPr>
              <a:t>dẫn</a:t>
            </a:r>
            <a:endParaRPr lang="en-US" sz="2400" dirty="0">
              <a:solidFill>
                <a:srgbClr val="000000"/>
              </a:solidFill>
              <a:latin typeface="Raleway" panose="020B0604020202020204" charset="0"/>
              <a:cs typeface="Arial" panose="020B0604020202020204" pitchFamily="34" charset="0"/>
            </a:endParaRP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79FDBDFD-5D40-4105-BDFE-43C0DBF8CE49}"/>
              </a:ext>
            </a:extLst>
          </p:cNvPr>
          <p:cNvSpPr txBox="1">
            <a:spLocks/>
          </p:cNvSpPr>
          <p:nvPr/>
        </p:nvSpPr>
        <p:spPr>
          <a:xfrm>
            <a:off x="3437744" y="1467370"/>
            <a:ext cx="5433953" cy="910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000000"/>
                </a:solidFill>
                <a:latin typeface="Raleway" panose="020B0604020202020204" charset="0"/>
                <a:cs typeface="Arial" panose="020B0604020202020204" pitchFamily="34" charset="0"/>
              </a:rPr>
              <a:t>University of Information Technology</a:t>
            </a:r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973338D4-040A-4B98-B780-F041E20C62F1}"/>
              </a:ext>
            </a:extLst>
          </p:cNvPr>
          <p:cNvSpPr/>
          <p:nvPr/>
        </p:nvSpPr>
        <p:spPr>
          <a:xfrm>
            <a:off x="5376183" y="3954595"/>
            <a:ext cx="1754525" cy="366617"/>
          </a:xfrm>
          <a:prstGeom prst="roundRect">
            <a:avLst>
              <a:gd name="adj" fmla="val 391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>
              <a:solidFill>
                <a:srgbClr val="000000"/>
              </a:solidFill>
              <a:latin typeface="Raleway" panose="020B0604020202020204" charset="0"/>
              <a:cs typeface="Arial" panose="020B0604020202020204" pitchFamily="34" charset="0"/>
            </a:endParaRPr>
          </a:p>
        </p:txBody>
      </p:sp>
      <p:sp>
        <p:nvSpPr>
          <p:cNvPr id="18" name="Content Placeholder 20">
            <a:extLst>
              <a:ext uri="{FF2B5EF4-FFF2-40B4-BE49-F238E27FC236}">
                <a16:creationId xmlns:a16="http://schemas.microsoft.com/office/drawing/2014/main" id="{B290B6E6-DBAD-42B4-984B-2C65E55420A9}"/>
              </a:ext>
            </a:extLst>
          </p:cNvPr>
          <p:cNvSpPr txBox="1">
            <a:spLocks/>
          </p:cNvSpPr>
          <p:nvPr/>
        </p:nvSpPr>
        <p:spPr>
          <a:xfrm>
            <a:off x="5399793" y="4020153"/>
            <a:ext cx="1707302" cy="2754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99" dirty="0" err="1">
                <a:solidFill>
                  <a:srgbClr val="F9F9F9"/>
                </a:solidFill>
                <a:latin typeface="Raleway" panose="020B0604020202020204" charset="0"/>
                <a:cs typeface="Arial" panose="020B0604020202020204" pitchFamily="34" charset="0"/>
              </a:rPr>
              <a:t>Trần</a:t>
            </a:r>
            <a:r>
              <a:rPr lang="en-GB" sz="1799" dirty="0">
                <a:solidFill>
                  <a:srgbClr val="F9F9F9"/>
                </a:solidFill>
                <a:latin typeface="Raleway" panose="020B0604020202020204" charset="0"/>
                <a:cs typeface="Arial" panose="020B0604020202020204" pitchFamily="34" charset="0"/>
              </a:rPr>
              <a:t> Thị Dung</a:t>
            </a:r>
          </a:p>
        </p:txBody>
      </p:sp>
      <p:sp>
        <p:nvSpPr>
          <p:cNvPr id="19" name="Content Placeholder 20">
            <a:extLst>
              <a:ext uri="{FF2B5EF4-FFF2-40B4-BE49-F238E27FC236}">
                <a16:creationId xmlns:a16="http://schemas.microsoft.com/office/drawing/2014/main" id="{C0698091-81B7-40FB-80D1-60423383B06B}"/>
              </a:ext>
            </a:extLst>
          </p:cNvPr>
          <p:cNvSpPr txBox="1">
            <a:spLocks/>
          </p:cNvSpPr>
          <p:nvPr/>
        </p:nvSpPr>
        <p:spPr>
          <a:xfrm>
            <a:off x="2709956" y="3048229"/>
            <a:ext cx="7086976" cy="5478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Môn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: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Thiết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Kế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Mạng</a:t>
            </a:r>
            <a:endParaRPr lang="en-GB" sz="3000" b="1" dirty="0">
              <a:solidFill>
                <a:srgbClr val="FF0000"/>
              </a:solidFill>
              <a:latin typeface="Raleway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20" name="Picture 14" descr="A picture containing game&#10;&#10;Description automatically generated">
            <a:extLst>
              <a:ext uri="{FF2B5EF4-FFF2-40B4-BE49-F238E27FC236}">
                <a16:creationId xmlns:a16="http://schemas.microsoft.com/office/drawing/2014/main" id="{AA539905-87C1-4365-9125-AAC4DC94F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863" y="258100"/>
            <a:ext cx="1323906" cy="1094428"/>
          </a:xfrm>
          <a:prstGeom prst="rect">
            <a:avLst/>
          </a:prstGeom>
        </p:spPr>
      </p:pic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EB5E505C-357F-498F-B5AF-57C43A1DC636}"/>
              </a:ext>
            </a:extLst>
          </p:cNvPr>
          <p:cNvSpPr txBox="1"/>
          <p:nvPr/>
        </p:nvSpPr>
        <p:spPr>
          <a:xfrm>
            <a:off x="7285609" y="4295591"/>
            <a:ext cx="4791583" cy="2346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err="1">
                <a:latin typeface="Raleway" panose="020B0604020202020204" charset="0"/>
                <a:cs typeface="Arial" panose="020B0604020202020204" pitchFamily="34" charset="0"/>
              </a:rPr>
              <a:t>Nhóm</a:t>
            </a:r>
            <a:r>
              <a:rPr lang="en-US" sz="2000" dirty="0">
                <a:latin typeface="Raleway" panose="020B0604020202020204" charset="0"/>
                <a:cs typeface="Arial" panose="020B0604020202020204" pitchFamily="34" charset="0"/>
              </a:rPr>
              <a:t> 2</a:t>
            </a:r>
          </a:p>
          <a:p>
            <a:pPr marL="257098" indent="-257098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latin typeface="Raleway" panose="020B0604020202020204" charset="0"/>
                <a:cs typeface="Arial" panose="020B0604020202020204" pitchFamily="34" charset="0"/>
              </a:rPr>
              <a:t>Lê Thị Hồng Ngọc</a:t>
            </a:r>
          </a:p>
          <a:p>
            <a:pPr marL="257098" indent="-257098">
              <a:lnSpc>
                <a:spcPct val="150000"/>
              </a:lnSpc>
              <a:buFontTx/>
              <a:buAutoNum type="arabicPeriod"/>
            </a:pPr>
            <a:r>
              <a:rPr lang="en-US" sz="2000" dirty="0" err="1">
                <a:latin typeface="Raleway" panose="020B0604020202020204" charset="0"/>
                <a:cs typeface="Arial" panose="020B0604020202020204" pitchFamily="34" charset="0"/>
              </a:rPr>
              <a:t>Nguyễn</a:t>
            </a:r>
            <a:r>
              <a:rPr lang="en-US" sz="2000" dirty="0">
                <a:latin typeface="Raleway" panose="020B0604020202020204" charset="0"/>
                <a:cs typeface="Arial" panose="020B0604020202020204" pitchFamily="34" charset="0"/>
              </a:rPr>
              <a:t> Minh </a:t>
            </a:r>
            <a:r>
              <a:rPr lang="en-US" sz="2000" dirty="0" err="1">
                <a:latin typeface="Raleway" panose="020B0604020202020204" charset="0"/>
                <a:cs typeface="Arial" panose="020B0604020202020204" pitchFamily="34" charset="0"/>
              </a:rPr>
              <a:t>Khôi</a:t>
            </a:r>
            <a:endParaRPr lang="en-US" sz="2000" dirty="0">
              <a:latin typeface="Raleway" panose="020B0604020202020204" charset="0"/>
              <a:cs typeface="Arial" panose="020B0604020202020204" pitchFamily="34" charset="0"/>
            </a:endParaRPr>
          </a:p>
          <a:p>
            <a:pPr marL="257098" indent="-257098">
              <a:lnSpc>
                <a:spcPct val="150000"/>
              </a:lnSpc>
              <a:buFontTx/>
              <a:buAutoNum type="arabicPeriod"/>
            </a:pPr>
            <a:r>
              <a:rPr lang="en-US" sz="2000" dirty="0" err="1">
                <a:latin typeface="Raleway" panose="020B0604020202020204" charset="0"/>
                <a:cs typeface="Arial" panose="020B0604020202020204" pitchFamily="34" charset="0"/>
              </a:rPr>
              <a:t>Ngô</a:t>
            </a:r>
            <a:r>
              <a:rPr lang="en-US" sz="2000" dirty="0"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aleway" panose="020B0604020202020204" charset="0"/>
                <a:cs typeface="Arial" panose="020B0604020202020204" pitchFamily="34" charset="0"/>
              </a:rPr>
              <a:t>Thái</a:t>
            </a:r>
            <a:r>
              <a:rPr lang="en-US" sz="2000" dirty="0">
                <a:latin typeface="Raleway" panose="020B0604020202020204" charset="0"/>
                <a:cs typeface="Arial" panose="020B0604020202020204" pitchFamily="34" charset="0"/>
              </a:rPr>
              <a:t> H</a:t>
            </a:r>
            <a:r>
              <a:rPr lang="vi-VN" sz="2000" dirty="0">
                <a:latin typeface="Raleway" panose="020B0604020202020204" charset="0"/>
                <a:cs typeface="Arial" panose="020B0604020202020204" pitchFamily="34" charset="0"/>
              </a:rPr>
              <a:t>ư</a:t>
            </a:r>
            <a:r>
              <a:rPr lang="en-US" sz="2000" dirty="0">
                <a:latin typeface="Raleway" panose="020B0604020202020204" charset="0"/>
                <a:cs typeface="Arial" panose="020B0604020202020204" pitchFamily="34" charset="0"/>
              </a:rPr>
              <a:t>ng</a:t>
            </a:r>
          </a:p>
          <a:p>
            <a:pPr marL="257098" indent="-257098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latin typeface="Raleway" panose="020B0604020202020204" charset="0"/>
                <a:cs typeface="Arial" panose="020B0604020202020204" pitchFamily="34" charset="0"/>
              </a:rPr>
              <a:t>A </a:t>
            </a:r>
            <a:r>
              <a:rPr lang="en-US" sz="2000" dirty="0" err="1">
                <a:latin typeface="Raleway" panose="020B0604020202020204" charset="0"/>
                <a:cs typeface="Arial" panose="020B0604020202020204" pitchFamily="34" charset="0"/>
              </a:rPr>
              <a:t>Nguyễn</a:t>
            </a:r>
            <a:r>
              <a:rPr lang="en-US" sz="2000" dirty="0">
                <a:latin typeface="Raleway" panose="020B0604020202020204" charset="0"/>
                <a:cs typeface="Arial" panose="020B0604020202020204" pitchFamily="34" charset="0"/>
              </a:rPr>
              <a:t> Thị </a:t>
            </a:r>
            <a:r>
              <a:rPr lang="en-US" sz="2000" dirty="0" err="1">
                <a:latin typeface="Raleway" panose="020B0604020202020204" charset="0"/>
                <a:cs typeface="Arial" panose="020B0604020202020204" pitchFamily="34" charset="0"/>
              </a:rPr>
              <a:t>Yến</a:t>
            </a:r>
            <a:r>
              <a:rPr lang="en-US" sz="2000" dirty="0"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aleway" panose="020B0604020202020204" charset="0"/>
                <a:cs typeface="Arial" panose="020B0604020202020204" pitchFamily="34" charset="0"/>
              </a:rPr>
              <a:t>Nhi</a:t>
            </a:r>
            <a:endParaRPr lang="en-US" sz="2000" dirty="0">
              <a:latin typeface="Raleway" panose="020B0604020202020204" charset="0"/>
              <a:cs typeface="Arial" panose="020B0604020202020204" pitchFamily="34" charset="0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5FCF8C2B-3BF4-461B-8D67-D1C84675C870}"/>
              </a:ext>
            </a:extLst>
          </p:cNvPr>
          <p:cNvSpPr txBox="1"/>
          <p:nvPr/>
        </p:nvSpPr>
        <p:spPr>
          <a:xfrm>
            <a:off x="10451921" y="4780340"/>
            <a:ext cx="1633820" cy="18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Raleway" panose="020B0604020202020204" charset="0"/>
                <a:cs typeface="Arial" panose="020B0604020202020204" pitchFamily="34" charset="0"/>
              </a:rPr>
              <a:t>18521155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Raleway" panose="020B0604020202020204" charset="0"/>
                <a:cs typeface="Arial" panose="020B0604020202020204" pitchFamily="34" charset="0"/>
              </a:rPr>
              <a:t>18520945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Raleway" panose="020B0604020202020204" charset="0"/>
                <a:cs typeface="Arial" panose="020B0604020202020204" pitchFamily="34" charset="0"/>
              </a:rPr>
              <a:t>18520062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Raleway" panose="020B0604020202020204" charset="0"/>
                <a:cs typeface="Arial" panose="020B0604020202020204" pitchFamily="34" charset="0"/>
              </a:rPr>
              <a:t>18521198</a:t>
            </a:r>
          </a:p>
        </p:txBody>
      </p:sp>
    </p:spTree>
    <p:extLst>
      <p:ext uri="{BB962C8B-B14F-4D97-AF65-F5344CB8AC3E}">
        <p14:creationId xmlns:p14="http://schemas.microsoft.com/office/powerpoint/2010/main" val="520750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1731264" y="55063"/>
            <a:ext cx="8822011" cy="834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b="1" dirty="0" err="1">
                <a:solidFill>
                  <a:srgbClr val="3C78D8"/>
                </a:solidFill>
              </a:rPr>
              <a:t>Bảng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phân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tích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nhu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cầu</a:t>
            </a:r>
            <a:r>
              <a:rPr lang="en-US" b="1" dirty="0">
                <a:solidFill>
                  <a:srgbClr val="3C78D8"/>
                </a:solidFill>
              </a:rPr>
              <a:t> ng</a:t>
            </a:r>
            <a:r>
              <a:rPr lang="vi-VN" b="1" dirty="0">
                <a:solidFill>
                  <a:srgbClr val="3C78D8"/>
                </a:solidFill>
              </a:rPr>
              <a:t>ư</a:t>
            </a:r>
            <a:r>
              <a:rPr lang="en-US" b="1" dirty="0" err="1">
                <a:solidFill>
                  <a:srgbClr val="3C78D8"/>
                </a:solidFill>
              </a:rPr>
              <a:t>ời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dùng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10</a:t>
            </a:fld>
            <a:endParaRPr b="1" dirty="0">
              <a:solidFill>
                <a:schemeClr val="tx1"/>
              </a:solidFill>
            </a:endParaRPr>
          </a:p>
        </p:txBody>
      </p:sp>
      <p:graphicFrame>
        <p:nvGraphicFramePr>
          <p:cNvPr id="8" name="Bảng 4">
            <a:extLst>
              <a:ext uri="{FF2B5EF4-FFF2-40B4-BE49-F238E27FC236}">
                <a16:creationId xmlns:a16="http://schemas.microsoft.com/office/drawing/2014/main" id="{DFB74667-44D0-4924-BEEE-CF593882F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07371"/>
              </p:ext>
            </p:extLst>
          </p:nvPr>
        </p:nvGraphicFramePr>
        <p:xfrm>
          <a:off x="834691" y="1378708"/>
          <a:ext cx="10615156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263">
                  <a:extLst>
                    <a:ext uri="{9D8B030D-6E8A-4147-A177-3AD203B41FA5}">
                      <a16:colId xmlns:a16="http://schemas.microsoft.com/office/drawing/2014/main" val="211509229"/>
                    </a:ext>
                  </a:extLst>
                </a:gridCol>
                <a:gridCol w="1047566">
                  <a:extLst>
                    <a:ext uri="{9D8B030D-6E8A-4147-A177-3AD203B41FA5}">
                      <a16:colId xmlns:a16="http://schemas.microsoft.com/office/drawing/2014/main" val="3197377560"/>
                    </a:ext>
                  </a:extLst>
                </a:gridCol>
                <a:gridCol w="3551067">
                  <a:extLst>
                    <a:ext uri="{9D8B030D-6E8A-4147-A177-3AD203B41FA5}">
                      <a16:colId xmlns:a16="http://schemas.microsoft.com/office/drawing/2014/main" val="817093062"/>
                    </a:ext>
                  </a:extLst>
                </a:gridCol>
                <a:gridCol w="1278385">
                  <a:extLst>
                    <a:ext uri="{9D8B030D-6E8A-4147-A177-3AD203B41FA5}">
                      <a16:colId xmlns:a16="http://schemas.microsoft.com/office/drawing/2014/main" val="363547520"/>
                    </a:ext>
                  </a:extLst>
                </a:gridCol>
                <a:gridCol w="941033">
                  <a:extLst>
                    <a:ext uri="{9D8B030D-6E8A-4147-A177-3AD203B41FA5}">
                      <a16:colId xmlns:a16="http://schemas.microsoft.com/office/drawing/2014/main" val="1591754434"/>
                    </a:ext>
                  </a:extLst>
                </a:gridCol>
                <a:gridCol w="1166842">
                  <a:extLst>
                    <a:ext uri="{9D8B030D-6E8A-4147-A177-3AD203B41FA5}">
                      <a16:colId xmlns:a16="http://schemas.microsoft.com/office/drawing/2014/main" val="210200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aleway" panose="020B0604020202020204" charset="0"/>
                        </a:rPr>
                        <a:t>Bộ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</a:t>
                      </a:r>
                      <a:r>
                        <a:rPr lang="en-US" sz="1800" dirty="0" err="1">
                          <a:latin typeface="Raleway" panose="020B0604020202020204" charset="0"/>
                        </a:rPr>
                        <a:t>phận</a:t>
                      </a:r>
                      <a:endParaRPr lang="en-US" sz="1800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Raleway" panose="020B0604020202020204" charset="0"/>
                        </a:rPr>
                        <a:t>Số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l</a:t>
                      </a:r>
                      <a:r>
                        <a:rPr lang="vi-VN" sz="1800" dirty="0">
                          <a:latin typeface="Raleway" panose="020B0604020202020204" charset="0"/>
                        </a:rPr>
                        <a:t>ư</a:t>
                      </a:r>
                      <a:r>
                        <a:rPr lang="en-US" sz="1800" dirty="0" err="1">
                          <a:latin typeface="Raleway" panose="020B0604020202020204" charset="0"/>
                        </a:rPr>
                        <a:t>ợng</a:t>
                      </a:r>
                      <a:endParaRPr lang="en-US" sz="1800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aleway" panose="020B0604020202020204" charset="0"/>
                        </a:rPr>
                        <a:t>Nhu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</a:t>
                      </a:r>
                      <a:r>
                        <a:rPr lang="en-US" sz="1800" dirty="0" err="1">
                          <a:latin typeface="Raleway" panose="020B0604020202020204" charset="0"/>
                        </a:rPr>
                        <a:t>cầu</a:t>
                      </a:r>
                      <a:endParaRPr lang="en-US" sz="1800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aleway" panose="020B0604020202020204" charset="0"/>
                        </a:rPr>
                        <a:t>Sử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</a:t>
                      </a:r>
                      <a:r>
                        <a:rPr lang="en-US" sz="1800" dirty="0" err="1">
                          <a:latin typeface="Raleway" panose="020B0604020202020204" charset="0"/>
                        </a:rPr>
                        <a:t>dụng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</a:t>
                      </a:r>
                      <a:r>
                        <a:rPr lang="en-US" sz="1800" dirty="0" err="1">
                          <a:latin typeface="Raleway" panose="020B0604020202020204" charset="0"/>
                        </a:rPr>
                        <a:t>thiết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</a:t>
                      </a:r>
                      <a:r>
                        <a:rPr lang="en-US" sz="1800" dirty="0" err="1">
                          <a:latin typeface="Raleway" panose="020B0604020202020204" charset="0"/>
                        </a:rPr>
                        <a:t>bị</a:t>
                      </a:r>
                      <a:endParaRPr lang="en-US" sz="1800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aleway" panose="020B0604020202020204" charset="0"/>
                        </a:rPr>
                        <a:t>Băng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</a:t>
                      </a:r>
                      <a:r>
                        <a:rPr lang="en-US" sz="1800" dirty="0" err="1">
                          <a:latin typeface="Raleway" panose="020B0604020202020204" charset="0"/>
                        </a:rPr>
                        <a:t>thông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aleway" panose="020B0604020202020204" charset="0"/>
                        </a:rPr>
                        <a:t>Băng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</a:t>
                      </a:r>
                      <a:r>
                        <a:rPr lang="en-US" sz="1800" dirty="0" err="1">
                          <a:latin typeface="Raleway" panose="020B0604020202020204" charset="0"/>
                        </a:rPr>
                        <a:t>thông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9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aleway" panose="020B0604020202020204" charset="0"/>
                        </a:rPr>
                        <a:t>Khách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</a:t>
                      </a:r>
                      <a:r>
                        <a:rPr lang="en-US" sz="1800" dirty="0" err="1">
                          <a:latin typeface="Raleway" panose="020B0604020202020204" charset="0"/>
                        </a:rPr>
                        <a:t>hàng</a:t>
                      </a:r>
                      <a:endParaRPr lang="en-US" sz="1800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aleway" panose="020B0604020202020204" charset="0"/>
                        </a:rPr>
                        <a:t>Truy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</a:t>
                      </a:r>
                      <a:r>
                        <a:rPr lang="en-US" sz="1800" dirty="0" err="1">
                          <a:latin typeface="Raleway" panose="020B0604020202020204" charset="0"/>
                        </a:rPr>
                        <a:t>cập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</a:t>
                      </a:r>
                      <a:r>
                        <a:rPr lang="en-US" sz="1800" dirty="0" err="1">
                          <a:latin typeface="Raleway" panose="020B0604020202020204" charset="0"/>
                        </a:rPr>
                        <a:t>vào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</a:t>
                      </a:r>
                      <a:r>
                        <a:rPr lang="en-US" sz="1800" dirty="0" err="1">
                          <a:latin typeface="Raleway" panose="020B0604020202020204" charset="0"/>
                        </a:rPr>
                        <a:t>mạng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aleway" panose="020B0604020202020204" charset="0"/>
                        </a:rPr>
                        <a:t>Điện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</a:t>
                      </a:r>
                      <a:r>
                        <a:rPr lang="en-US" sz="1800" dirty="0" err="1">
                          <a:latin typeface="Raleway" panose="020B0604020202020204" charset="0"/>
                        </a:rPr>
                        <a:t>thoại</a:t>
                      </a:r>
                      <a:endParaRPr lang="en-US" sz="1800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2MB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76190"/>
                  </a:ext>
                </a:extLst>
              </a:tr>
              <a:tr h="45083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 + Developer</a:t>
                      </a:r>
                    </a:p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 + 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Dev: 15 </a:t>
                      </a:r>
                    </a:p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Test: 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Web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browser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Raleway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Không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được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sử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dụng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laptop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riêng truy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cập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vào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mạng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nội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bộ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. 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Raleway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Sử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dụng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Cloud,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ảo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IDE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,…</a:t>
                      </a:r>
                      <a:endParaRPr lang="en-US" sz="1800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tính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bà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n, Laptop</a:t>
                      </a:r>
                      <a:endParaRPr lang="en-US" sz="1800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50MB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30MB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8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Project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Manager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Raleway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Technical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Manager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Raleway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IT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Manager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Raleway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Business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Analyst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Raleway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CEO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aleway" panose="020B0604020202020204" charset="0"/>
                        </a:rPr>
                        <a:t> + 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PM: 5</a:t>
                      </a:r>
                    </a:p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TM: 2</a:t>
                      </a:r>
                    </a:p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IM: 1</a:t>
                      </a:r>
                    </a:p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BA: 1</a:t>
                      </a:r>
                    </a:p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CEO: 1</a:t>
                      </a:r>
                    </a:p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HR: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Web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browser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Raleway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Được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sử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dụng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laptop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, truy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cập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vào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mạng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nội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bộ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công ty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dùng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username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password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. </a:t>
                      </a:r>
                      <a:endParaRPr lang="en-US" sz="1800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tính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bàn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laptop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US" sz="1800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12MB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6MB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7837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Raleway" panose="020B0604020202020204" charset="0"/>
                        </a:rPr>
                        <a:t>Tổng</a:t>
                      </a:r>
                      <a:r>
                        <a:rPr lang="en-US" sz="1800" b="1" dirty="0">
                          <a:latin typeface="Raleway" panose="020B0604020202020204" charset="0"/>
                        </a:rPr>
                        <a:t> </a:t>
                      </a:r>
                      <a:r>
                        <a:rPr lang="en-US" sz="1800" b="1" dirty="0" err="1">
                          <a:latin typeface="Raleway" panose="020B0604020202020204" charset="0"/>
                        </a:rPr>
                        <a:t>băng</a:t>
                      </a:r>
                      <a:r>
                        <a:rPr lang="en-US" sz="1800" b="1" dirty="0">
                          <a:latin typeface="Raleway" panose="020B0604020202020204" charset="0"/>
                        </a:rPr>
                        <a:t> </a:t>
                      </a:r>
                      <a:r>
                        <a:rPr lang="en-US" sz="1800" b="1" dirty="0" err="1">
                          <a:latin typeface="Raleway" panose="020B0604020202020204" charset="0"/>
                        </a:rPr>
                        <a:t>thông</a:t>
                      </a:r>
                      <a:endParaRPr lang="en-US" sz="1800" b="1" dirty="0">
                        <a:latin typeface="Raleway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62MB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38MB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17524"/>
                  </a:ext>
                </a:extLst>
              </a:tr>
            </a:tbl>
          </a:graphicData>
        </a:graphic>
      </p:graphicFrame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795F323D-A958-440C-AF06-84E8FF561A7A}"/>
              </a:ext>
            </a:extLst>
          </p:cNvPr>
          <p:cNvSpPr/>
          <p:nvPr/>
        </p:nvSpPr>
        <p:spPr>
          <a:xfrm>
            <a:off x="450288" y="930382"/>
            <a:ext cx="1915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  <a:buFont typeface="Raleway"/>
              <a:buChar char="▷"/>
            </a:pPr>
            <a:r>
              <a:rPr lang="en-US" sz="2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latin typeface="Raleway"/>
                <a:ea typeface="Raleway"/>
                <a:cs typeface="Raleway"/>
                <a:sym typeface="Raleway"/>
              </a:rPr>
              <a:t>Trụ</a:t>
            </a:r>
            <a:r>
              <a:rPr lang="en-US" sz="2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latin typeface="Raleway"/>
                <a:ea typeface="Raleway"/>
                <a:cs typeface="Raleway"/>
                <a:sym typeface="Raleway"/>
              </a:rPr>
              <a:t>sở</a:t>
            </a:r>
            <a:r>
              <a:rPr lang="en-US" sz="2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latin typeface="Raleway"/>
                <a:ea typeface="Raleway"/>
                <a:cs typeface="Raleway"/>
                <a:sym typeface="Raleway"/>
              </a:rPr>
              <a:t>chính</a:t>
            </a:r>
            <a:endParaRPr lang="vi-VN" sz="20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61009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F06F48-C30E-48D3-BC93-01A452AF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31" y="424329"/>
            <a:ext cx="9808400" cy="494372"/>
          </a:xfrm>
        </p:spPr>
        <p:txBody>
          <a:bodyPr/>
          <a:lstStyle/>
          <a:p>
            <a:r>
              <a:rPr lang="en-US" sz="3200" b="1" dirty="0" err="1">
                <a:solidFill>
                  <a:srgbClr val="3C78D8"/>
                </a:solidFill>
              </a:rPr>
              <a:t>Phân</a:t>
            </a:r>
            <a:r>
              <a:rPr lang="en-US" sz="3200" b="1" dirty="0">
                <a:solidFill>
                  <a:srgbClr val="3C78D8"/>
                </a:solidFill>
              </a:rPr>
              <a:t> </a:t>
            </a:r>
            <a:r>
              <a:rPr lang="en-US" sz="3200" b="1" dirty="0" err="1">
                <a:solidFill>
                  <a:srgbClr val="3C78D8"/>
                </a:solidFill>
              </a:rPr>
              <a:t>tích</a:t>
            </a:r>
            <a:r>
              <a:rPr lang="en-US" sz="3200" b="1" dirty="0">
                <a:solidFill>
                  <a:srgbClr val="3C78D8"/>
                </a:solidFill>
              </a:rPr>
              <a:t> dung l</a:t>
            </a:r>
            <a:r>
              <a:rPr lang="vi-VN" sz="3200" b="1" dirty="0">
                <a:solidFill>
                  <a:srgbClr val="3C78D8"/>
                </a:solidFill>
              </a:rPr>
              <a:t>ư</a:t>
            </a:r>
            <a:r>
              <a:rPr lang="en-US" sz="3200" b="1" dirty="0" err="1">
                <a:solidFill>
                  <a:srgbClr val="3C78D8"/>
                </a:solidFill>
              </a:rPr>
              <a:t>ợng</a:t>
            </a:r>
            <a:r>
              <a:rPr lang="en-US" sz="3200" b="1" dirty="0">
                <a:solidFill>
                  <a:srgbClr val="3C78D8"/>
                </a:solidFill>
              </a:rPr>
              <a:t> </a:t>
            </a:r>
            <a:r>
              <a:rPr lang="en-US" sz="3200" b="1" dirty="0" err="1">
                <a:solidFill>
                  <a:srgbClr val="3C78D8"/>
                </a:solidFill>
              </a:rPr>
              <a:t>truy</a:t>
            </a:r>
            <a:r>
              <a:rPr lang="en-US" sz="3200" b="1" dirty="0">
                <a:solidFill>
                  <a:srgbClr val="3C78D8"/>
                </a:solidFill>
              </a:rPr>
              <a:t> </a:t>
            </a:r>
            <a:r>
              <a:rPr lang="en-US" sz="3200" b="1" dirty="0" err="1">
                <a:solidFill>
                  <a:srgbClr val="3C78D8"/>
                </a:solidFill>
              </a:rPr>
              <a:t>cập</a:t>
            </a:r>
            <a:r>
              <a:rPr lang="en-US" sz="3200" b="1" dirty="0">
                <a:solidFill>
                  <a:srgbClr val="3C78D8"/>
                </a:solidFill>
              </a:rPr>
              <a:t> web </a:t>
            </a:r>
            <a:r>
              <a:rPr lang="en-US" sz="3200" b="1" dirty="0" err="1">
                <a:solidFill>
                  <a:srgbClr val="3C78D8"/>
                </a:solidFill>
              </a:rPr>
              <a:t>brower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9CD0E1B-A047-47D0-AA64-E50158D0D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3854" y="1362584"/>
            <a:ext cx="4862487" cy="2563565"/>
          </a:xfrm>
        </p:spPr>
        <p:txBody>
          <a:bodyPr/>
          <a:lstStyle/>
          <a:p>
            <a:pPr marL="38100" indent="0" fontAlgn="base">
              <a:buNone/>
            </a:pPr>
            <a:r>
              <a:rPr lang="vi-VN" sz="2400" b="1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A. </a:t>
            </a:r>
            <a:r>
              <a:rPr lang="vi-VN" sz="2400" b="1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Web</a:t>
            </a:r>
            <a:r>
              <a:rPr lang="vi-VN" sz="2400" b="1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Site</a:t>
            </a:r>
            <a:r>
              <a:rPr lang="vi-VN" sz="2400" b="1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. </a:t>
            </a:r>
            <a:r>
              <a:rPr lang="vi-VN" sz="2400" b="1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Giả</a:t>
            </a:r>
            <a:r>
              <a:rPr lang="vi-VN" sz="2400" b="1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sử</a:t>
            </a:r>
            <a:r>
              <a:rPr lang="vi-VN" sz="2400" b="1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kích</a:t>
            </a:r>
            <a:r>
              <a:rPr lang="vi-VN" sz="2400" b="1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thước</a:t>
            </a:r>
            <a:r>
              <a:rPr lang="vi-VN" sz="2400" b="1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tệp</a:t>
            </a:r>
            <a:r>
              <a:rPr lang="vi-VN" sz="2400" b="1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của</a:t>
            </a:r>
            <a:r>
              <a:rPr lang="vi-VN" sz="2400" b="1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một</a:t>
            </a:r>
            <a:r>
              <a:rPr lang="vi-VN" sz="2400" b="1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trang </a:t>
            </a:r>
            <a:r>
              <a:rPr lang="vi-VN" sz="2400" b="1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được</a:t>
            </a:r>
            <a:r>
              <a:rPr lang="vi-VN" sz="2400" b="1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tính</a:t>
            </a:r>
            <a:r>
              <a:rPr lang="vi-VN" sz="2400" b="1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như sau: ​</a:t>
            </a:r>
          </a:p>
          <a:p>
            <a:pPr marL="38100" indent="0" fontAlgn="base">
              <a:buNone/>
            </a:pPr>
            <a:r>
              <a:rPr lang="vi-VN" sz="2400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Trang </a:t>
            </a:r>
            <a:r>
              <a:rPr lang="vi-VN" sz="2400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chủ</a:t>
            </a:r>
            <a:r>
              <a:rPr lang="vi-VN" sz="2400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: 2.4MB. ​</a:t>
            </a:r>
          </a:p>
          <a:p>
            <a:pPr marL="38100" indent="0" fontAlgn="base">
              <a:buNone/>
            </a:pPr>
            <a:r>
              <a:rPr lang="vi-VN" sz="2400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Tổng</a:t>
            </a:r>
            <a:r>
              <a:rPr lang="vi-VN" sz="2400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số</a:t>
            </a:r>
            <a:r>
              <a:rPr lang="vi-VN" sz="2400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25 </a:t>
            </a:r>
            <a:r>
              <a:rPr lang="vi-VN" sz="2400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bài</a:t>
            </a:r>
            <a:r>
              <a:rPr lang="vi-VN" sz="2400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viết</a:t>
            </a:r>
            <a:r>
              <a:rPr lang="vi-VN" sz="2400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ngẫu</a:t>
            </a:r>
            <a:r>
              <a:rPr lang="vi-VN" sz="2400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nhiên: 30MB.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B0FA75D-83BD-419E-8D9F-548E67429F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vi" smtClean="0"/>
              <a:pPr/>
              <a:t>11</a:t>
            </a:fld>
            <a:endParaRPr lang="vi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071BE8DF-BF0A-49EF-B024-F24DC0DAB80A}"/>
              </a:ext>
            </a:extLst>
          </p:cNvPr>
          <p:cNvSpPr/>
          <p:nvPr/>
        </p:nvSpPr>
        <p:spPr>
          <a:xfrm>
            <a:off x="680862" y="301841"/>
            <a:ext cx="10626571" cy="581487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0F97C02-0E04-4943-B9DC-F8EE581C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416" y="1099490"/>
            <a:ext cx="42195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504ED47D-FFFC-4B61-99B3-B6152250C82F}"/>
                  </a:ext>
                </a:extLst>
              </p:cNvPr>
              <p:cNvSpPr/>
              <p:nvPr/>
            </p:nvSpPr>
            <p:spPr>
              <a:xfrm>
                <a:off x="1153854" y="4421267"/>
                <a:ext cx="598946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vi-VN" sz="240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2400" dirty="0" err="1">
                    <a:latin typeface="Raleway" panose="020B0604020202020204" charset="0"/>
                  </a:rPr>
                  <a:t>Kích</a:t>
                </a:r>
                <a:r>
                  <a:rPr lang="vi-VN" sz="2400" dirty="0">
                    <a:latin typeface="Raleway" panose="020B0604020202020204" charset="0"/>
                  </a:rPr>
                  <a:t> </a:t>
                </a:r>
                <a:r>
                  <a:rPr lang="vi-VN" sz="2400" dirty="0" err="1">
                    <a:latin typeface="Raleway" panose="020B0604020202020204" charset="0"/>
                  </a:rPr>
                  <a:t>thước</a:t>
                </a:r>
                <a:r>
                  <a:rPr lang="vi-VN" sz="2400" dirty="0">
                    <a:latin typeface="Raleway" panose="020B0604020202020204" charset="0"/>
                  </a:rPr>
                  <a:t> trang trung </a:t>
                </a:r>
                <a:r>
                  <a:rPr lang="vi-VN" sz="2400" dirty="0" err="1">
                    <a:latin typeface="Raleway" panose="020B0604020202020204" charset="0"/>
                  </a:rPr>
                  <a:t>bình</a:t>
                </a:r>
                <a:r>
                  <a:rPr lang="vi-VN" sz="2400" dirty="0">
                    <a:latin typeface="Raleway" panose="020B0604020202020204" charset="0"/>
                  </a:rPr>
                  <a:t> </a:t>
                </a:r>
                <a:r>
                  <a:rPr lang="vi-VN" sz="2400" dirty="0" err="1">
                    <a:latin typeface="Raleway" panose="020B0604020202020204" charset="0"/>
                  </a:rPr>
                  <a:t>ước</a:t>
                </a:r>
                <a:r>
                  <a:rPr lang="vi-VN" sz="2400" dirty="0">
                    <a:latin typeface="Raleway" panose="020B0604020202020204" charset="0"/>
                  </a:rPr>
                  <a:t> </a:t>
                </a:r>
                <a:r>
                  <a:rPr lang="vi-VN" sz="2400" dirty="0" err="1">
                    <a:latin typeface="Raleway" panose="020B0604020202020204" charset="0"/>
                  </a:rPr>
                  <a:t>tính</a:t>
                </a:r>
                <a:r>
                  <a:rPr lang="vi-VN" sz="2400" dirty="0">
                    <a:latin typeface="Raleway" panose="020B0604020202020204" charset="0"/>
                  </a:rPr>
                  <a:t> cho trang </a:t>
                </a:r>
                <a:r>
                  <a:rPr lang="vi-VN" sz="2400" dirty="0" err="1">
                    <a:latin typeface="Raleway" panose="020B0604020202020204" charset="0"/>
                  </a:rPr>
                  <a:t>web</a:t>
                </a:r>
                <a:r>
                  <a:rPr lang="vi-VN" sz="2400" dirty="0">
                    <a:latin typeface="Raleway" panose="020B0604020202020204" charset="0"/>
                  </a:rPr>
                  <a:t> </a:t>
                </a:r>
                <a:r>
                  <a:rPr lang="vi-VN" sz="2400" dirty="0" err="1">
                    <a:latin typeface="Raleway" panose="020B0604020202020204" charset="0"/>
                  </a:rPr>
                  <a:t>là</a:t>
                </a:r>
                <a:r>
                  <a:rPr lang="vi-VN" sz="2400" dirty="0">
                    <a:latin typeface="Raleway" panose="020B0604020202020204" charset="0"/>
                  </a:rPr>
                  <a:t>:​</a:t>
                </a:r>
              </a:p>
              <a:p>
                <a:r>
                  <a:rPr lang="en-US" sz="2400" dirty="0">
                    <a:latin typeface="Raleway" panose="020B0604020202020204" charset="0"/>
                  </a:rPr>
                  <a:t>	</a:t>
                </a:r>
                <a:r>
                  <a:rPr lang="vi-VN" sz="2400" dirty="0">
                    <a:latin typeface="Raleway" panose="020B0604020202020204" charset="0"/>
                  </a:rPr>
                  <a:t>(30MB+2.4MB)/26 trang = 1.25MB.​</a:t>
                </a:r>
                <a:endParaRPr lang="en-US" sz="2400" dirty="0">
                  <a:latin typeface="Raleway" panose="020B0604020202020204" charset="0"/>
                </a:endParaRPr>
              </a:p>
            </p:txBody>
          </p:sp>
        </mc:Choice>
        <mc:Fallback xmlns="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504ED47D-FFFC-4B61-99B3-B6152250C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54" y="4421267"/>
                <a:ext cx="5989468" cy="1200329"/>
              </a:xfrm>
              <a:prstGeom prst="rect">
                <a:avLst/>
              </a:prstGeom>
              <a:blipFill>
                <a:blip r:embed="rId3"/>
                <a:stretch>
                  <a:fillRect l="-1526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62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F06F48-C30E-48D3-BC93-01A452AF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31" y="424329"/>
            <a:ext cx="9808400" cy="494372"/>
          </a:xfrm>
        </p:spPr>
        <p:txBody>
          <a:bodyPr/>
          <a:lstStyle/>
          <a:p>
            <a:r>
              <a:rPr lang="en-US" sz="3200" b="1" dirty="0" err="1">
                <a:solidFill>
                  <a:srgbClr val="3C78D8"/>
                </a:solidFill>
              </a:rPr>
              <a:t>Phân</a:t>
            </a:r>
            <a:r>
              <a:rPr lang="en-US" sz="3200" b="1" dirty="0">
                <a:solidFill>
                  <a:srgbClr val="3C78D8"/>
                </a:solidFill>
              </a:rPr>
              <a:t> </a:t>
            </a:r>
            <a:r>
              <a:rPr lang="en-US" sz="3200" b="1" dirty="0" err="1">
                <a:solidFill>
                  <a:srgbClr val="3C78D8"/>
                </a:solidFill>
              </a:rPr>
              <a:t>tích</a:t>
            </a:r>
            <a:r>
              <a:rPr lang="en-US" sz="3200" b="1" dirty="0">
                <a:solidFill>
                  <a:srgbClr val="3C78D8"/>
                </a:solidFill>
              </a:rPr>
              <a:t> dung l</a:t>
            </a:r>
            <a:r>
              <a:rPr lang="vi-VN" sz="3200" b="1" dirty="0">
                <a:solidFill>
                  <a:srgbClr val="3C78D8"/>
                </a:solidFill>
              </a:rPr>
              <a:t>ư</a:t>
            </a:r>
            <a:r>
              <a:rPr lang="en-US" sz="3200" b="1" dirty="0" err="1">
                <a:solidFill>
                  <a:srgbClr val="3C78D8"/>
                </a:solidFill>
              </a:rPr>
              <a:t>ợng</a:t>
            </a:r>
            <a:r>
              <a:rPr lang="en-US" sz="3200" b="1" dirty="0">
                <a:solidFill>
                  <a:srgbClr val="3C78D8"/>
                </a:solidFill>
              </a:rPr>
              <a:t> </a:t>
            </a:r>
            <a:r>
              <a:rPr lang="en-US" sz="3200" b="1" dirty="0" err="1">
                <a:solidFill>
                  <a:srgbClr val="3C78D8"/>
                </a:solidFill>
              </a:rPr>
              <a:t>truy</a:t>
            </a:r>
            <a:r>
              <a:rPr lang="en-US" sz="3200" b="1" dirty="0">
                <a:solidFill>
                  <a:srgbClr val="3C78D8"/>
                </a:solidFill>
              </a:rPr>
              <a:t> </a:t>
            </a:r>
            <a:r>
              <a:rPr lang="en-US" sz="3200" b="1" dirty="0" err="1">
                <a:solidFill>
                  <a:srgbClr val="3C78D8"/>
                </a:solidFill>
              </a:rPr>
              <a:t>cập</a:t>
            </a:r>
            <a:r>
              <a:rPr lang="en-US" sz="3200" b="1" dirty="0">
                <a:solidFill>
                  <a:srgbClr val="3C78D8"/>
                </a:solidFill>
              </a:rPr>
              <a:t> web </a:t>
            </a:r>
            <a:r>
              <a:rPr lang="en-US" sz="3200" b="1" dirty="0" err="1">
                <a:solidFill>
                  <a:srgbClr val="3C78D8"/>
                </a:solidFill>
              </a:rPr>
              <a:t>brower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9CD0E1B-A047-47D0-AA64-E50158D0D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3854" y="1362584"/>
            <a:ext cx="5442255" cy="2738899"/>
          </a:xfrm>
        </p:spPr>
        <p:txBody>
          <a:bodyPr/>
          <a:lstStyle/>
          <a:p>
            <a:pPr marL="38100" indent="0" fontAlgn="base">
              <a:buNone/>
            </a:pPr>
            <a:r>
              <a:rPr lang="vi-VN" sz="2400" b="1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B. </a:t>
            </a:r>
            <a:r>
              <a:rPr lang="vi-VN" sz="2400" b="1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Video</a:t>
            </a:r>
            <a:r>
              <a:rPr lang="vi-VN" sz="2400" b="1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(</a:t>
            </a:r>
            <a:r>
              <a:rPr lang="vi-VN" sz="2400" b="1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Youtube</a:t>
            </a:r>
            <a:r>
              <a:rPr lang="vi-VN" sz="2400" b="1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,…). Không yêu </a:t>
            </a:r>
            <a:r>
              <a:rPr lang="vi-VN" sz="2400" b="1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cầu</a:t>
            </a:r>
            <a:r>
              <a:rPr lang="vi-VN" sz="2400" b="1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tốc</a:t>
            </a:r>
            <a:r>
              <a:rPr lang="vi-VN" sz="2400" b="1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độ</a:t>
            </a:r>
            <a:r>
              <a:rPr lang="vi-VN" sz="2400" b="1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cao:​</a:t>
            </a:r>
          </a:p>
          <a:p>
            <a:pPr marL="38100" indent="0" fontAlgn="base">
              <a:buNone/>
            </a:pPr>
            <a:r>
              <a:rPr lang="vi-VN" sz="2400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1 </a:t>
            </a:r>
            <a:r>
              <a:rPr lang="vi-VN" sz="2400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video</a:t>
            </a:r>
            <a:r>
              <a:rPr lang="vi-VN" sz="2400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trung </a:t>
            </a:r>
            <a:r>
              <a:rPr lang="vi-VN" sz="2400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bình</a:t>
            </a:r>
            <a:r>
              <a:rPr lang="vi-VN" sz="2400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khoảng</a:t>
            </a:r>
            <a:r>
              <a:rPr lang="vi-VN" sz="2400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15p.​</a:t>
            </a:r>
          </a:p>
          <a:p>
            <a:pPr marL="38100" indent="0" fontAlgn="base">
              <a:buNone/>
            </a:pPr>
            <a:r>
              <a:rPr lang="vi-VN" sz="2400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Chất</a:t>
            </a:r>
            <a:r>
              <a:rPr lang="vi-VN" sz="2400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lượng</a:t>
            </a:r>
            <a:r>
              <a:rPr lang="vi-VN" sz="2400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thấp</a:t>
            </a:r>
            <a:r>
              <a:rPr lang="vi-VN" sz="2400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– 360p : ~150MB​</a:t>
            </a:r>
          </a:p>
          <a:p>
            <a:pPr marL="38100" indent="0" fontAlgn="base">
              <a:buNone/>
            </a:pPr>
            <a:r>
              <a:rPr lang="vi-VN" sz="2400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Chất</a:t>
            </a:r>
            <a:r>
              <a:rPr lang="vi-VN" sz="2400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lượng</a:t>
            </a:r>
            <a:r>
              <a:rPr lang="vi-VN" sz="2400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cao – 720p: ~550MB (không </a:t>
            </a:r>
            <a:r>
              <a:rPr lang="vi-VN" sz="2400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cần</a:t>
            </a:r>
            <a:r>
              <a:rPr lang="vi-VN" sz="2400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thiết</a:t>
            </a:r>
            <a:r>
              <a:rPr lang="vi-VN" sz="2400" dirty="0">
                <a:solidFill>
                  <a:schemeClr val="tx1"/>
                </a:solidFill>
                <a:latin typeface="Raleway" panose="020B0604020202020204" charset="0"/>
                <a:cs typeface="Raavi" panose="020B0502040204020203" pitchFamily="34" charset="0"/>
              </a:rPr>
              <a:t>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B0FA75D-83BD-419E-8D9F-548E67429F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vi" smtClean="0"/>
              <a:pPr/>
              <a:t>12</a:t>
            </a:fld>
            <a:endParaRPr lang="vi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071BE8DF-BF0A-49EF-B024-F24DC0DAB80A}"/>
              </a:ext>
            </a:extLst>
          </p:cNvPr>
          <p:cNvSpPr/>
          <p:nvPr/>
        </p:nvSpPr>
        <p:spPr>
          <a:xfrm>
            <a:off x="680862" y="301841"/>
            <a:ext cx="10626571" cy="581487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0F97C02-0E04-4943-B9DC-F8EE581C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416" y="1099490"/>
            <a:ext cx="42195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504ED47D-FFFC-4B61-99B3-B6152250C82F}"/>
                  </a:ext>
                </a:extLst>
              </p:cNvPr>
              <p:cNvSpPr/>
              <p:nvPr/>
            </p:nvSpPr>
            <p:spPr>
              <a:xfrm>
                <a:off x="1153854" y="4421267"/>
                <a:ext cx="598946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file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download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trung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ì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nh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GB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𝐃𝐨𝐰𝐧𝐥𝐨𝐚𝐝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/>
              </a:p>
              <a:p>
                <a:endParaRPr lang="en-US" sz="2400" dirty="0">
                  <a:latin typeface="Raleway" panose="020B0604020202020204" charset="0"/>
                </a:endParaRPr>
              </a:p>
            </p:txBody>
          </p:sp>
        </mc:Choice>
        <mc:Fallback xmlns="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504ED47D-FFFC-4B61-99B3-B6152250C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54" y="4421267"/>
                <a:ext cx="5989468" cy="830997"/>
              </a:xfrm>
              <a:prstGeom prst="rect">
                <a:avLst/>
              </a:prstGeom>
              <a:blipFill>
                <a:blip r:embed="rId3"/>
                <a:stretch>
                  <a:fillRect l="-203" t="-5839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54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1731264" y="55063"/>
            <a:ext cx="8822011" cy="834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b="1" dirty="0" err="1">
                <a:solidFill>
                  <a:srgbClr val="3C78D8"/>
                </a:solidFill>
              </a:rPr>
              <a:t>Bảng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phân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tích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nhu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cầu</a:t>
            </a:r>
            <a:r>
              <a:rPr lang="en-US" b="1" dirty="0">
                <a:solidFill>
                  <a:srgbClr val="3C78D8"/>
                </a:solidFill>
              </a:rPr>
              <a:t> ng</a:t>
            </a:r>
            <a:r>
              <a:rPr lang="vi-VN" b="1" dirty="0">
                <a:solidFill>
                  <a:srgbClr val="3C78D8"/>
                </a:solidFill>
              </a:rPr>
              <a:t>ư</a:t>
            </a:r>
            <a:r>
              <a:rPr lang="en-US" b="1" dirty="0" err="1">
                <a:solidFill>
                  <a:srgbClr val="3C78D8"/>
                </a:solidFill>
              </a:rPr>
              <a:t>ời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dùng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13</a:t>
            </a:fld>
            <a:endParaRPr b="1" dirty="0">
              <a:solidFill>
                <a:schemeClr val="tx1"/>
              </a:solidFill>
            </a:endParaRPr>
          </a:p>
        </p:txBody>
      </p:sp>
      <p:graphicFrame>
        <p:nvGraphicFramePr>
          <p:cNvPr id="8" name="Bảng 4">
            <a:extLst>
              <a:ext uri="{FF2B5EF4-FFF2-40B4-BE49-F238E27FC236}">
                <a16:creationId xmlns:a16="http://schemas.microsoft.com/office/drawing/2014/main" id="{DFB74667-44D0-4924-BEEE-CF593882F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691547"/>
              </p:ext>
            </p:extLst>
          </p:nvPr>
        </p:nvGraphicFramePr>
        <p:xfrm>
          <a:off x="584139" y="1542416"/>
          <a:ext cx="11108438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145">
                  <a:extLst>
                    <a:ext uri="{9D8B030D-6E8A-4147-A177-3AD203B41FA5}">
                      <a16:colId xmlns:a16="http://schemas.microsoft.com/office/drawing/2014/main" val="211509229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3197377560"/>
                    </a:ext>
                  </a:extLst>
                </a:gridCol>
                <a:gridCol w="4856085">
                  <a:extLst>
                    <a:ext uri="{9D8B030D-6E8A-4147-A177-3AD203B41FA5}">
                      <a16:colId xmlns:a16="http://schemas.microsoft.com/office/drawing/2014/main" val="817093062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363547520"/>
                    </a:ext>
                  </a:extLst>
                </a:gridCol>
                <a:gridCol w="932156">
                  <a:extLst>
                    <a:ext uri="{9D8B030D-6E8A-4147-A177-3AD203B41FA5}">
                      <a16:colId xmlns:a16="http://schemas.microsoft.com/office/drawing/2014/main" val="1591754434"/>
                    </a:ext>
                  </a:extLst>
                </a:gridCol>
                <a:gridCol w="1438182">
                  <a:extLst>
                    <a:ext uri="{9D8B030D-6E8A-4147-A177-3AD203B41FA5}">
                      <a16:colId xmlns:a16="http://schemas.microsoft.com/office/drawing/2014/main" val="210200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aleway" panose="020B0604020202020204" charset="0"/>
                        </a:rPr>
                        <a:t>Bộ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</a:t>
                      </a:r>
                      <a:r>
                        <a:rPr lang="en-US" sz="1800" dirty="0" err="1">
                          <a:latin typeface="Raleway" panose="020B0604020202020204" charset="0"/>
                        </a:rPr>
                        <a:t>phận</a:t>
                      </a:r>
                      <a:endParaRPr lang="en-US" sz="1800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aleway" panose="020B0604020202020204" charset="0"/>
                        </a:rPr>
                        <a:t>Số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l</a:t>
                      </a:r>
                      <a:r>
                        <a:rPr lang="vi-VN" sz="1800" dirty="0">
                          <a:latin typeface="Raleway" panose="020B0604020202020204" charset="0"/>
                        </a:rPr>
                        <a:t>ư</a:t>
                      </a:r>
                      <a:r>
                        <a:rPr lang="en-US" sz="1800" dirty="0" err="1">
                          <a:latin typeface="Raleway" panose="020B0604020202020204" charset="0"/>
                        </a:rPr>
                        <a:t>ợng</a:t>
                      </a:r>
                      <a:endParaRPr lang="en-US" sz="1800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aleway" panose="020B0604020202020204" charset="0"/>
                        </a:rPr>
                        <a:t>Nhu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</a:t>
                      </a:r>
                      <a:r>
                        <a:rPr lang="en-US" sz="1800" dirty="0" err="1">
                          <a:latin typeface="Raleway" panose="020B0604020202020204" charset="0"/>
                        </a:rPr>
                        <a:t>cầu</a:t>
                      </a:r>
                      <a:endParaRPr lang="en-US" sz="1800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aleway" panose="020B0604020202020204" charset="0"/>
                        </a:rPr>
                        <a:t>Sử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</a:t>
                      </a:r>
                      <a:r>
                        <a:rPr lang="en-US" sz="1800" dirty="0" err="1">
                          <a:latin typeface="Raleway" panose="020B0604020202020204" charset="0"/>
                        </a:rPr>
                        <a:t>dụng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</a:t>
                      </a:r>
                      <a:r>
                        <a:rPr lang="en-US" sz="1800" dirty="0" err="1">
                          <a:latin typeface="Raleway" panose="020B0604020202020204" charset="0"/>
                        </a:rPr>
                        <a:t>thiết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</a:t>
                      </a:r>
                      <a:r>
                        <a:rPr lang="en-US" sz="1800" dirty="0" err="1">
                          <a:latin typeface="Raleway" panose="020B0604020202020204" charset="0"/>
                        </a:rPr>
                        <a:t>bị</a:t>
                      </a:r>
                      <a:endParaRPr lang="en-US" sz="1800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aleway" panose="020B0604020202020204" charset="0"/>
                        </a:rPr>
                        <a:t>Băng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</a:t>
                      </a:r>
                      <a:r>
                        <a:rPr lang="en-US" sz="1800" dirty="0" err="1">
                          <a:latin typeface="Raleway" panose="020B0604020202020204" charset="0"/>
                        </a:rPr>
                        <a:t>thông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aleway" panose="020B0604020202020204" charset="0"/>
                        </a:rPr>
                        <a:t>Băng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</a:t>
                      </a:r>
                      <a:r>
                        <a:rPr lang="en-US" sz="1800" dirty="0" err="1">
                          <a:latin typeface="Raleway" panose="020B0604020202020204" charset="0"/>
                        </a:rPr>
                        <a:t>thông</a:t>
                      </a:r>
                      <a:r>
                        <a:rPr lang="en-US" sz="1800" dirty="0">
                          <a:latin typeface="Raleway" panose="020B0604020202020204" charset="0"/>
                        </a:rPr>
                        <a:t>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93187"/>
                  </a:ext>
                </a:extLst>
              </a:tr>
              <a:tr h="45083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Web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browser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Raleway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Không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được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sử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dụng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laptop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riêng truy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cập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vào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mạng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nội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bộ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. 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Raleway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Sử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dụng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Cloud,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ảo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IDE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,…</a:t>
                      </a:r>
                    </a:p>
                    <a:p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Sử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dụng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VPN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truy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cập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server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nội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bộ</a:t>
                      </a:r>
                      <a:endParaRPr lang="en-US" sz="1800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tính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bà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n, laptop</a:t>
                      </a:r>
                      <a:endParaRPr lang="en-US" sz="1800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14MB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7MB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8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aleway" panose="020B0604020202020204" charset="0"/>
                        </a:rPr>
                        <a:t>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Web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browser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Raleway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Không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được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sử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dụng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laptop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riêng truy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cập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vào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mạng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nội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bộ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. 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Raleway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Sử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dụng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Cloud,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ảo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IDE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,…</a:t>
                      </a:r>
                    </a:p>
                    <a:p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Sử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dụng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VPN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truy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cập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server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nội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bộ</a:t>
                      </a:r>
                      <a:endParaRPr lang="en-US" sz="1800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tính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bàn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vi-V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laptop</a:t>
                      </a:r>
                      <a:r>
                        <a:rPr lang="vi-V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US" sz="1800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6MB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3MB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7837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Raleway" panose="020B0604020202020204" charset="0"/>
                        </a:rPr>
                        <a:t>Tổng</a:t>
                      </a:r>
                      <a:r>
                        <a:rPr lang="en-US" sz="1800" b="1" dirty="0">
                          <a:latin typeface="Raleway" panose="020B0604020202020204" charset="0"/>
                        </a:rPr>
                        <a:t> </a:t>
                      </a:r>
                      <a:r>
                        <a:rPr lang="en-US" sz="1800" b="1" dirty="0" err="1">
                          <a:latin typeface="Raleway" panose="020B0604020202020204" charset="0"/>
                        </a:rPr>
                        <a:t>băng</a:t>
                      </a:r>
                      <a:r>
                        <a:rPr lang="en-US" sz="1800" b="1" dirty="0">
                          <a:latin typeface="Raleway" panose="020B0604020202020204" charset="0"/>
                        </a:rPr>
                        <a:t> </a:t>
                      </a:r>
                      <a:r>
                        <a:rPr lang="en-US" sz="1800" b="1" dirty="0" err="1">
                          <a:latin typeface="Raleway" panose="020B0604020202020204" charset="0"/>
                        </a:rPr>
                        <a:t>thông</a:t>
                      </a:r>
                      <a:endParaRPr lang="en-US" sz="1800" b="1" dirty="0">
                        <a:latin typeface="Raleway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20MB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aleway" panose="020B0604020202020204" charset="0"/>
                        </a:rPr>
                        <a:t>10MB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17524"/>
                  </a:ext>
                </a:extLst>
              </a:tr>
            </a:tbl>
          </a:graphicData>
        </a:graphic>
      </p:graphicFrame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795F323D-A958-440C-AF06-84E8FF561A7A}"/>
              </a:ext>
            </a:extLst>
          </p:cNvPr>
          <p:cNvSpPr/>
          <p:nvPr/>
        </p:nvSpPr>
        <p:spPr>
          <a:xfrm>
            <a:off x="584139" y="930382"/>
            <a:ext cx="1648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  <a:buFont typeface="Raleway"/>
              <a:buChar char="▷"/>
            </a:pPr>
            <a:r>
              <a:rPr lang="en-US" sz="2000" dirty="0">
                <a:latin typeface="Raleway"/>
                <a:ea typeface="Raleway"/>
                <a:cs typeface="Raleway"/>
                <a:sym typeface="Raleway"/>
              </a:rPr>
              <a:t> Chi </a:t>
            </a:r>
            <a:r>
              <a:rPr lang="en-US" sz="2000" dirty="0" err="1">
                <a:latin typeface="Raleway"/>
                <a:ea typeface="Raleway"/>
                <a:cs typeface="Raleway"/>
                <a:sym typeface="Raleway"/>
              </a:rPr>
              <a:t>nhánh</a:t>
            </a:r>
            <a:endParaRPr lang="vi-VN" sz="20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3037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1044506" y="49290"/>
            <a:ext cx="10102987" cy="834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b="1" dirty="0" err="1">
                <a:solidFill>
                  <a:srgbClr val="3C78D8"/>
                </a:solidFill>
              </a:rPr>
              <a:t>Phân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tích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nhu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cầu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các</a:t>
            </a:r>
            <a:r>
              <a:rPr lang="en-US" b="1" dirty="0">
                <a:solidFill>
                  <a:srgbClr val="3C78D8"/>
                </a:solidFill>
              </a:rPr>
              <a:t> Server </a:t>
            </a:r>
            <a:r>
              <a:rPr lang="en-US" b="1" dirty="0" err="1">
                <a:solidFill>
                  <a:srgbClr val="3C78D8"/>
                </a:solidFill>
              </a:rPr>
              <a:t>cần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thiết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14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795F323D-A958-440C-AF06-84E8FF561A7A}"/>
              </a:ext>
            </a:extLst>
          </p:cNvPr>
          <p:cNvSpPr/>
          <p:nvPr/>
        </p:nvSpPr>
        <p:spPr>
          <a:xfrm>
            <a:off x="1905739" y="884112"/>
            <a:ext cx="2537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vi-VN" sz="2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A. </a:t>
            </a:r>
            <a:r>
              <a:rPr lang="vi-VN" sz="24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Radius</a:t>
            </a:r>
            <a:r>
              <a:rPr lang="vi-VN" sz="2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server</a:t>
            </a:r>
            <a:endParaRPr lang="vi-VN" sz="2400" b="1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23F415E-DE9A-41FE-8707-00A6E5246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966" y="1638104"/>
            <a:ext cx="7718066" cy="3210045"/>
          </a:xfrm>
          <a:prstGeom prst="rect">
            <a:avLst/>
          </a:prstGeom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807CFF5A-481D-49B5-A750-EF413E7383A1}"/>
              </a:ext>
            </a:extLst>
          </p:cNvPr>
          <p:cNvSpPr/>
          <p:nvPr/>
        </p:nvSpPr>
        <p:spPr>
          <a:xfrm>
            <a:off x="1905739" y="5309814"/>
            <a:ext cx="8380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400" b="1" dirty="0" err="1">
                <a:latin typeface="Raleway" panose="020B0604020202020204" charset="0"/>
              </a:rPr>
              <a:t>Radius</a:t>
            </a:r>
            <a:r>
              <a:rPr lang="vi-VN" sz="2400" dirty="0">
                <a:latin typeface="Raleway" panose="020B0604020202020204" charset="0"/>
              </a:rPr>
              <a:t> </a:t>
            </a:r>
            <a:r>
              <a:rPr lang="vi-VN" sz="2400" dirty="0" err="1">
                <a:latin typeface="Raleway" panose="020B0604020202020204" charset="0"/>
              </a:rPr>
              <a:t>là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từ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viết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tắt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của</a:t>
            </a:r>
            <a:r>
              <a:rPr lang="vi-VN" sz="2400" dirty="0">
                <a:latin typeface="Raleway" panose="020B0604020202020204" charset="0"/>
              </a:rPr>
              <a:t> </a:t>
            </a:r>
            <a:r>
              <a:rPr lang="vi-VN" sz="2400" b="1" dirty="0" err="1">
                <a:latin typeface="Raleway" panose="020B0604020202020204" charset="0"/>
              </a:rPr>
              <a:t>Remote</a:t>
            </a:r>
            <a:r>
              <a:rPr lang="en-US" sz="2400" b="1" dirty="0">
                <a:latin typeface="Raleway" panose="020B0604020202020204" charset="0"/>
              </a:rPr>
              <a:t> </a:t>
            </a:r>
            <a:r>
              <a:rPr lang="vi-VN" sz="2400" b="1" dirty="0" err="1">
                <a:latin typeface="Raleway" panose="020B0604020202020204" charset="0"/>
              </a:rPr>
              <a:t>Authentication</a:t>
            </a:r>
            <a:r>
              <a:rPr lang="vi-VN" sz="2400" b="1" dirty="0">
                <a:latin typeface="Raleway" panose="020B0604020202020204" charset="0"/>
              </a:rPr>
              <a:t> </a:t>
            </a:r>
            <a:r>
              <a:rPr lang="vi-VN" sz="2400" b="1" dirty="0" err="1">
                <a:latin typeface="Raleway" panose="020B0604020202020204" charset="0"/>
              </a:rPr>
              <a:t>Dial</a:t>
            </a:r>
            <a:r>
              <a:rPr lang="vi-VN" sz="2400" b="1" dirty="0">
                <a:latin typeface="Raleway" panose="020B0604020202020204" charset="0"/>
              </a:rPr>
              <a:t> In </a:t>
            </a:r>
            <a:r>
              <a:rPr lang="vi-VN" sz="2400" b="1" dirty="0" err="1">
                <a:latin typeface="Raleway" panose="020B0604020202020204" charset="0"/>
              </a:rPr>
              <a:t>User</a:t>
            </a:r>
            <a:r>
              <a:rPr lang="vi-VN" sz="2400" b="1" dirty="0">
                <a:latin typeface="Raleway" panose="020B0604020202020204" charset="0"/>
              </a:rPr>
              <a:t> </a:t>
            </a:r>
            <a:r>
              <a:rPr lang="vi-VN" sz="2400" b="1" dirty="0" err="1">
                <a:latin typeface="Raleway" panose="020B0604020202020204" charset="0"/>
              </a:rPr>
              <a:t>Service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dùng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để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xác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thực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người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sử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dụng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mạng</a:t>
            </a:r>
            <a:r>
              <a:rPr lang="vi-VN" sz="2400" dirty="0">
                <a:latin typeface="Raleway" panose="020B0604020202020204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15706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1044506" y="49290"/>
            <a:ext cx="10102987" cy="834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b="1" dirty="0" err="1">
                <a:solidFill>
                  <a:srgbClr val="3C78D8"/>
                </a:solidFill>
              </a:rPr>
              <a:t>Phân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tích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nhu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cầu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các</a:t>
            </a:r>
            <a:r>
              <a:rPr lang="en-US" b="1" dirty="0">
                <a:solidFill>
                  <a:srgbClr val="3C78D8"/>
                </a:solidFill>
              </a:rPr>
              <a:t> Server </a:t>
            </a:r>
            <a:r>
              <a:rPr lang="en-US" b="1" dirty="0" err="1">
                <a:solidFill>
                  <a:srgbClr val="3C78D8"/>
                </a:solidFill>
              </a:rPr>
              <a:t>cần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thiết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15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795F323D-A958-440C-AF06-84E8FF561A7A}"/>
              </a:ext>
            </a:extLst>
          </p:cNvPr>
          <p:cNvSpPr/>
          <p:nvPr/>
        </p:nvSpPr>
        <p:spPr>
          <a:xfrm>
            <a:off x="1905739" y="884112"/>
            <a:ext cx="2537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vi-VN" sz="2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A. </a:t>
            </a:r>
            <a:r>
              <a:rPr lang="vi-VN" sz="24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Radius</a:t>
            </a:r>
            <a:r>
              <a:rPr lang="vi-VN" sz="2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server</a:t>
            </a:r>
            <a:endParaRPr lang="vi-VN" sz="2400" b="1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807CFF5A-481D-49B5-A750-EF413E7383A1}"/>
              </a:ext>
            </a:extLst>
          </p:cNvPr>
          <p:cNvSpPr/>
          <p:nvPr/>
        </p:nvSpPr>
        <p:spPr>
          <a:xfrm>
            <a:off x="6448246" y="1619635"/>
            <a:ext cx="46992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>
                <a:latin typeface="Raleway" panose="020B0604020202020204" charset="0"/>
              </a:rPr>
              <a:t>CPU: </a:t>
            </a:r>
            <a:r>
              <a:rPr lang="vi-VN" sz="2400" dirty="0" err="1">
                <a:latin typeface="Raleway" panose="020B0604020202020204" charset="0"/>
              </a:rPr>
              <a:t>Tối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thiểu</a:t>
            </a:r>
            <a:r>
              <a:rPr lang="vi-VN" sz="2400" dirty="0">
                <a:latin typeface="Raleway" panose="020B0604020202020204" charset="0"/>
              </a:rPr>
              <a:t> 2 - 4 </a:t>
            </a:r>
            <a:r>
              <a:rPr lang="vi-VN" sz="2400" dirty="0" err="1">
                <a:latin typeface="Raleway" panose="020B0604020202020204" charset="0"/>
              </a:rPr>
              <a:t>cores</a:t>
            </a:r>
            <a:r>
              <a:rPr lang="vi-VN" sz="2400" dirty="0">
                <a:latin typeface="Raleway" panose="020B0604020202020204" charset="0"/>
              </a:rPr>
              <a:t>. </a:t>
            </a:r>
            <a:endParaRPr lang="en-US" sz="2400" dirty="0">
              <a:latin typeface="Raleway" panose="020B0604020202020204" charset="0"/>
            </a:endParaRPr>
          </a:p>
          <a:p>
            <a:endParaRPr lang="vi-VN" sz="2400" dirty="0">
              <a:latin typeface="Raleway" panose="020B0604020202020204" charset="0"/>
            </a:endParaRPr>
          </a:p>
          <a:p>
            <a:r>
              <a:rPr lang="vi-VN" sz="2400" b="1" dirty="0">
                <a:latin typeface="Raleway" panose="020B0604020202020204" charset="0"/>
              </a:rPr>
              <a:t>Ram: </a:t>
            </a:r>
            <a:r>
              <a:rPr lang="vi-VN" sz="2400" dirty="0">
                <a:latin typeface="Raleway" panose="020B0604020202020204" charset="0"/>
              </a:rPr>
              <a:t>4 - 8 GB </a:t>
            </a:r>
            <a:endParaRPr lang="en-US" sz="2400" dirty="0">
              <a:latin typeface="Raleway" panose="020B0604020202020204" charset="0"/>
            </a:endParaRPr>
          </a:p>
          <a:p>
            <a:endParaRPr lang="vi-VN" sz="2400" dirty="0">
              <a:latin typeface="Raleway" panose="020B0604020202020204" charset="0"/>
            </a:endParaRPr>
          </a:p>
          <a:p>
            <a:r>
              <a:rPr lang="vi-VN" sz="2400" dirty="0" err="1">
                <a:latin typeface="Raleway" panose="020B0604020202020204" charset="0"/>
              </a:rPr>
              <a:t>Các</a:t>
            </a:r>
            <a:r>
              <a:rPr lang="vi-VN" sz="2400" dirty="0">
                <a:latin typeface="Raleway" panose="020B0604020202020204" charset="0"/>
              </a:rPr>
              <a:t> phiên </a:t>
            </a:r>
            <a:r>
              <a:rPr lang="vi-VN" sz="2400" dirty="0" err="1">
                <a:latin typeface="Raleway" panose="020B0604020202020204" charset="0"/>
              </a:rPr>
              <a:t>bản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Window</a:t>
            </a:r>
            <a:r>
              <a:rPr lang="vi-VN" sz="2400" dirty="0">
                <a:latin typeface="Raleway" panose="020B0604020202020204" charset="0"/>
              </a:rPr>
              <a:t> 64bit</a:t>
            </a:r>
            <a:endParaRPr lang="en-US" sz="2400" dirty="0">
              <a:latin typeface="Raleway" panose="020B0604020202020204" charset="0"/>
            </a:endParaRPr>
          </a:p>
          <a:p>
            <a:r>
              <a:rPr lang="vi-VN" sz="2400" dirty="0">
                <a:latin typeface="Raleway" panose="020B0604020202020204" charset="0"/>
              </a:rPr>
              <a:t> </a:t>
            </a:r>
          </a:p>
          <a:p>
            <a:r>
              <a:rPr lang="vi-VN" sz="2400" b="1" dirty="0">
                <a:latin typeface="Raleway" panose="020B0604020202020204" charset="0"/>
              </a:rPr>
              <a:t>Ổ </a:t>
            </a:r>
            <a:r>
              <a:rPr lang="vi-VN" sz="2400" b="1" dirty="0" err="1">
                <a:latin typeface="Raleway" panose="020B0604020202020204" charset="0"/>
              </a:rPr>
              <a:t>cứng</a:t>
            </a:r>
            <a:r>
              <a:rPr lang="vi-VN" sz="2400" b="1" dirty="0">
                <a:latin typeface="Raleway" panose="020B0604020202020204" charset="0"/>
              </a:rPr>
              <a:t>: </a:t>
            </a:r>
            <a:r>
              <a:rPr lang="vi-VN" sz="2400" dirty="0">
                <a:latin typeface="Raleway" panose="020B0604020202020204" charset="0"/>
              </a:rPr>
              <a:t>50 – 100 GB </a:t>
            </a:r>
            <a:endParaRPr lang="en-US" sz="2400" dirty="0">
              <a:latin typeface="Raleway" panose="020B0604020202020204" charset="0"/>
            </a:endParaRPr>
          </a:p>
          <a:p>
            <a:endParaRPr lang="vi-VN" sz="2400" dirty="0">
              <a:latin typeface="Raleway" panose="020B0604020202020204" charset="0"/>
            </a:endParaRPr>
          </a:p>
          <a:p>
            <a:r>
              <a:rPr lang="vi-VN" sz="2400" b="1" dirty="0">
                <a:latin typeface="Raleway" panose="020B0604020202020204" charset="0"/>
              </a:rPr>
              <a:t>Băng thông: </a:t>
            </a:r>
            <a:r>
              <a:rPr lang="vi-VN" sz="2400" dirty="0">
                <a:latin typeface="Raleway" panose="020B0604020202020204" charset="0"/>
              </a:rPr>
              <a:t>0.5 </a:t>
            </a:r>
            <a:r>
              <a:rPr lang="vi-VN" sz="2400" dirty="0" err="1">
                <a:latin typeface="Raleway" panose="020B0604020202020204" charset="0"/>
              </a:rPr>
              <a:t>Gbps</a:t>
            </a:r>
            <a:r>
              <a:rPr lang="vi-VN" sz="2400" dirty="0">
                <a:latin typeface="Raleway" panose="020B0604020202020204" charset="0"/>
              </a:rPr>
              <a:t> 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0C0A9B7-97A1-4674-9771-5EBFC6F1D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79" y="1785240"/>
            <a:ext cx="3882897" cy="32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28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1044506" y="49290"/>
            <a:ext cx="10102987" cy="834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b="1" dirty="0" err="1">
                <a:solidFill>
                  <a:srgbClr val="3C78D8"/>
                </a:solidFill>
              </a:rPr>
              <a:t>Phân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tích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nhu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cầu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các</a:t>
            </a:r>
            <a:r>
              <a:rPr lang="en-US" b="1" dirty="0">
                <a:solidFill>
                  <a:srgbClr val="3C78D8"/>
                </a:solidFill>
              </a:rPr>
              <a:t> Server </a:t>
            </a:r>
            <a:r>
              <a:rPr lang="en-US" b="1" dirty="0" err="1">
                <a:solidFill>
                  <a:srgbClr val="3C78D8"/>
                </a:solidFill>
              </a:rPr>
              <a:t>cần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thiết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16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795F323D-A958-440C-AF06-84E8FF561A7A}"/>
              </a:ext>
            </a:extLst>
          </p:cNvPr>
          <p:cNvSpPr/>
          <p:nvPr/>
        </p:nvSpPr>
        <p:spPr>
          <a:xfrm>
            <a:off x="1959439" y="884112"/>
            <a:ext cx="2430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vi-VN" sz="2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B. DNS SERVER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AB1B72A-13EA-4679-845F-5F37B90445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8" r="13747"/>
          <a:stretch/>
        </p:blipFill>
        <p:spPr>
          <a:xfrm>
            <a:off x="5738827" y="1345777"/>
            <a:ext cx="5883215" cy="4343400"/>
          </a:xfrm>
          <a:prstGeom prst="rect">
            <a:avLst/>
          </a:prstGeom>
        </p:spPr>
      </p:pic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7379D10-8139-478A-8CFA-9A929B9BA246}"/>
              </a:ext>
            </a:extLst>
          </p:cNvPr>
          <p:cNvSpPr/>
          <p:nvPr/>
        </p:nvSpPr>
        <p:spPr>
          <a:xfrm>
            <a:off x="785103" y="2292593"/>
            <a:ext cx="47791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>
                <a:latin typeface="Raleway" panose="020B0604020202020204" charset="0"/>
              </a:rPr>
              <a:t>DNS Server</a:t>
            </a:r>
            <a:r>
              <a:rPr lang="vi-VN" sz="2400" dirty="0">
                <a:latin typeface="Raleway" panose="020B0604020202020204" charset="0"/>
              </a:rPr>
              <a:t> </a:t>
            </a:r>
            <a:r>
              <a:rPr lang="vi-VN" sz="2400" dirty="0" err="1">
                <a:latin typeface="Raleway" panose="020B0604020202020204" charset="0"/>
              </a:rPr>
              <a:t>còn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được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gọi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là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Name</a:t>
            </a:r>
            <a:r>
              <a:rPr lang="vi-VN" sz="2400" dirty="0">
                <a:latin typeface="Raleway" panose="020B0604020202020204" charset="0"/>
              </a:rPr>
              <a:t> Server </a:t>
            </a:r>
            <a:r>
              <a:rPr lang="vi-VN" sz="2400" dirty="0" err="1">
                <a:latin typeface="Raleway" panose="020B0604020202020204" charset="0"/>
              </a:rPr>
              <a:t>hoặc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Domain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Name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System</a:t>
            </a:r>
            <a:r>
              <a:rPr lang="vi-VN" sz="2400" dirty="0">
                <a:latin typeface="Raleway" panose="020B0604020202020204" charset="0"/>
              </a:rPr>
              <a:t> Server.</a:t>
            </a:r>
            <a:endParaRPr lang="en-US" sz="2400" b="1" dirty="0">
              <a:latin typeface="Raleway" panose="020B0604020202020204" charset="0"/>
            </a:endParaRPr>
          </a:p>
          <a:p>
            <a:r>
              <a:rPr lang="vi-VN" sz="2400" b="1" dirty="0">
                <a:latin typeface="Raleway" panose="020B0604020202020204" charset="0"/>
              </a:rPr>
              <a:t>DNS Server </a:t>
            </a:r>
            <a:r>
              <a:rPr lang="vi-VN" sz="2400" dirty="0" err="1">
                <a:latin typeface="Raleway" panose="020B0604020202020204" charset="0"/>
              </a:rPr>
              <a:t>là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máy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chủ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chứa</a:t>
            </a:r>
            <a:r>
              <a:rPr lang="vi-VN" sz="2400" dirty="0">
                <a:latin typeface="Raleway" panose="020B0604020202020204" charset="0"/>
              </a:rPr>
              <a:t> cơ </a:t>
            </a:r>
            <a:r>
              <a:rPr lang="vi-VN" sz="2400" dirty="0" err="1">
                <a:latin typeface="Raleway" panose="020B0604020202020204" charset="0"/>
              </a:rPr>
              <a:t>sở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dữ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liệu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về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địa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chỉ</a:t>
            </a:r>
            <a:r>
              <a:rPr lang="vi-VN" sz="2400" dirty="0">
                <a:latin typeface="Raleway" panose="020B0604020202020204" charset="0"/>
              </a:rPr>
              <a:t> IP </a:t>
            </a:r>
            <a:r>
              <a:rPr lang="vi-VN" sz="2400" dirty="0" err="1">
                <a:latin typeface="Raleway" panose="020B0604020202020204" charset="0"/>
              </a:rPr>
              <a:t>và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các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hostname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được</a:t>
            </a:r>
            <a:r>
              <a:rPr lang="vi-VN" sz="2400" dirty="0">
                <a:latin typeface="Raleway" panose="020B0604020202020204" charset="0"/>
              </a:rPr>
              <a:t> liên </a:t>
            </a:r>
            <a:r>
              <a:rPr lang="vi-VN" sz="2400" dirty="0" err="1">
                <a:latin typeface="Raleway" panose="020B0604020202020204" charset="0"/>
              </a:rPr>
              <a:t>kết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với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chúng</a:t>
            </a:r>
            <a:r>
              <a:rPr lang="en-US" sz="2400" dirty="0">
                <a:latin typeface="Raleway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056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1044506" y="49290"/>
            <a:ext cx="10102987" cy="834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b="1" dirty="0" err="1">
                <a:solidFill>
                  <a:srgbClr val="3C78D8"/>
                </a:solidFill>
              </a:rPr>
              <a:t>Phân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tích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nhu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cầu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các</a:t>
            </a:r>
            <a:r>
              <a:rPr lang="en-US" b="1" dirty="0">
                <a:solidFill>
                  <a:srgbClr val="3C78D8"/>
                </a:solidFill>
              </a:rPr>
              <a:t> Server </a:t>
            </a:r>
            <a:r>
              <a:rPr lang="en-US" b="1" dirty="0" err="1">
                <a:solidFill>
                  <a:srgbClr val="3C78D8"/>
                </a:solidFill>
              </a:rPr>
              <a:t>cần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thiết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17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795F323D-A958-440C-AF06-84E8FF561A7A}"/>
              </a:ext>
            </a:extLst>
          </p:cNvPr>
          <p:cNvSpPr/>
          <p:nvPr/>
        </p:nvSpPr>
        <p:spPr>
          <a:xfrm>
            <a:off x="1959439" y="884112"/>
            <a:ext cx="2430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vi-VN" sz="2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B. DNS SERVER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7379D10-8139-478A-8CFA-9A929B9BA246}"/>
              </a:ext>
            </a:extLst>
          </p:cNvPr>
          <p:cNvSpPr/>
          <p:nvPr/>
        </p:nvSpPr>
        <p:spPr>
          <a:xfrm>
            <a:off x="6697630" y="1720840"/>
            <a:ext cx="47791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>
                <a:latin typeface="Raleway" panose="020B0604020202020204" charset="0"/>
              </a:rPr>
              <a:t>CPU: </a:t>
            </a:r>
            <a:r>
              <a:rPr lang="vi-VN" sz="2400" dirty="0" err="1">
                <a:latin typeface="Raleway" panose="020B0604020202020204" charset="0"/>
              </a:rPr>
              <a:t>Tối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thiểu</a:t>
            </a:r>
            <a:r>
              <a:rPr lang="vi-VN" sz="2400" dirty="0">
                <a:latin typeface="Raleway" panose="020B0604020202020204" charset="0"/>
              </a:rPr>
              <a:t> 4 </a:t>
            </a:r>
            <a:r>
              <a:rPr lang="vi-VN" sz="2400" dirty="0" err="1">
                <a:latin typeface="Raleway" panose="020B0604020202020204" charset="0"/>
              </a:rPr>
              <a:t>cores</a:t>
            </a:r>
            <a:r>
              <a:rPr lang="vi-VN" sz="2400" dirty="0">
                <a:latin typeface="Raleway" panose="020B0604020202020204" charset="0"/>
              </a:rPr>
              <a:t>. </a:t>
            </a:r>
            <a:endParaRPr lang="en-US" sz="2400" dirty="0">
              <a:latin typeface="Raleway" panose="020B0604020202020204" charset="0"/>
            </a:endParaRPr>
          </a:p>
          <a:p>
            <a:endParaRPr lang="vi-VN" sz="2400" dirty="0">
              <a:latin typeface="Raleway" panose="020B0604020202020204" charset="0"/>
            </a:endParaRPr>
          </a:p>
          <a:p>
            <a:r>
              <a:rPr lang="vi-VN" sz="2400" b="1" dirty="0">
                <a:latin typeface="Raleway" panose="020B0604020202020204" charset="0"/>
              </a:rPr>
              <a:t>Ram: </a:t>
            </a:r>
            <a:r>
              <a:rPr lang="vi-VN" sz="2400" dirty="0">
                <a:latin typeface="Raleway" panose="020B0604020202020204" charset="0"/>
              </a:rPr>
              <a:t>4 - 8 GB </a:t>
            </a:r>
            <a:endParaRPr lang="en-US" sz="2400" dirty="0">
              <a:latin typeface="Raleway" panose="020B0604020202020204" charset="0"/>
            </a:endParaRPr>
          </a:p>
          <a:p>
            <a:endParaRPr lang="vi-VN" sz="2400" dirty="0">
              <a:latin typeface="Raleway" panose="020B0604020202020204" charset="0"/>
            </a:endParaRPr>
          </a:p>
          <a:p>
            <a:r>
              <a:rPr lang="vi-VN" sz="2400" dirty="0" err="1">
                <a:latin typeface="Raleway" panose="020B0604020202020204" charset="0"/>
              </a:rPr>
              <a:t>Các</a:t>
            </a:r>
            <a:r>
              <a:rPr lang="vi-VN" sz="2400" dirty="0">
                <a:latin typeface="Raleway" panose="020B0604020202020204" charset="0"/>
              </a:rPr>
              <a:t> phiên </a:t>
            </a:r>
            <a:r>
              <a:rPr lang="vi-VN" sz="2400" dirty="0" err="1">
                <a:latin typeface="Raleway" panose="020B0604020202020204" charset="0"/>
              </a:rPr>
              <a:t>bản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Window</a:t>
            </a:r>
            <a:r>
              <a:rPr lang="vi-VN" sz="2400" dirty="0">
                <a:latin typeface="Raleway" panose="020B0604020202020204" charset="0"/>
              </a:rPr>
              <a:t> 64bit</a:t>
            </a:r>
            <a:endParaRPr lang="en-US" sz="2400" dirty="0">
              <a:latin typeface="Raleway" panose="020B0604020202020204" charset="0"/>
            </a:endParaRPr>
          </a:p>
          <a:p>
            <a:r>
              <a:rPr lang="vi-VN" sz="2400" dirty="0">
                <a:latin typeface="Raleway" panose="020B0604020202020204" charset="0"/>
              </a:rPr>
              <a:t> </a:t>
            </a:r>
          </a:p>
          <a:p>
            <a:r>
              <a:rPr lang="vi-VN" sz="2400" b="1" dirty="0">
                <a:latin typeface="Raleway" panose="020B0604020202020204" charset="0"/>
              </a:rPr>
              <a:t>Ổ </a:t>
            </a:r>
            <a:r>
              <a:rPr lang="vi-VN" sz="2400" b="1" dirty="0" err="1">
                <a:latin typeface="Raleway" panose="020B0604020202020204" charset="0"/>
              </a:rPr>
              <a:t>cứng</a:t>
            </a:r>
            <a:r>
              <a:rPr lang="vi-VN" sz="2400" b="1" dirty="0">
                <a:latin typeface="Raleway" panose="020B0604020202020204" charset="0"/>
              </a:rPr>
              <a:t>: </a:t>
            </a:r>
            <a:r>
              <a:rPr lang="vi-VN" sz="2400" dirty="0">
                <a:latin typeface="Raleway" panose="020B0604020202020204" charset="0"/>
              </a:rPr>
              <a:t>250 – 500 GB </a:t>
            </a:r>
            <a:endParaRPr lang="en-US" sz="2400" dirty="0">
              <a:latin typeface="Raleway" panose="020B0604020202020204" charset="0"/>
            </a:endParaRPr>
          </a:p>
          <a:p>
            <a:endParaRPr lang="vi-VN" sz="2400" dirty="0">
              <a:latin typeface="Raleway" panose="020B0604020202020204" charset="0"/>
            </a:endParaRPr>
          </a:p>
          <a:p>
            <a:r>
              <a:rPr lang="vi-VN" sz="2400" b="1" dirty="0">
                <a:latin typeface="Raleway" panose="020B0604020202020204" charset="0"/>
              </a:rPr>
              <a:t>Băng thông: </a:t>
            </a:r>
            <a:r>
              <a:rPr lang="vi-VN" sz="2400" dirty="0">
                <a:latin typeface="Raleway" panose="020B0604020202020204" charset="0"/>
              </a:rPr>
              <a:t>1 </a:t>
            </a:r>
            <a:r>
              <a:rPr lang="vi-VN" sz="2400" dirty="0" err="1">
                <a:latin typeface="Raleway" panose="020B0604020202020204" charset="0"/>
              </a:rPr>
              <a:t>Gbps</a:t>
            </a:r>
            <a:r>
              <a:rPr lang="vi-VN" sz="2400" dirty="0">
                <a:latin typeface="Raleway" panose="020B0604020202020204" charset="0"/>
              </a:rPr>
              <a:t> 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19AFD80-C614-4DED-ACAA-DBD24EDF98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r="9269"/>
          <a:stretch/>
        </p:blipFill>
        <p:spPr>
          <a:xfrm>
            <a:off x="1316853" y="1718934"/>
            <a:ext cx="4779146" cy="36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38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1044506" y="49290"/>
            <a:ext cx="10102987" cy="834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b="1" dirty="0" err="1">
                <a:solidFill>
                  <a:srgbClr val="3C78D8"/>
                </a:solidFill>
              </a:rPr>
              <a:t>Phân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tích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nhu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cầu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các</a:t>
            </a:r>
            <a:r>
              <a:rPr lang="en-US" b="1" dirty="0">
                <a:solidFill>
                  <a:srgbClr val="3C78D8"/>
                </a:solidFill>
              </a:rPr>
              <a:t> Server </a:t>
            </a:r>
            <a:r>
              <a:rPr lang="en-US" b="1" dirty="0" err="1">
                <a:solidFill>
                  <a:srgbClr val="3C78D8"/>
                </a:solidFill>
              </a:rPr>
              <a:t>cần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thiết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18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795F323D-A958-440C-AF06-84E8FF561A7A}"/>
              </a:ext>
            </a:extLst>
          </p:cNvPr>
          <p:cNvSpPr/>
          <p:nvPr/>
        </p:nvSpPr>
        <p:spPr>
          <a:xfrm>
            <a:off x="2033981" y="884112"/>
            <a:ext cx="2281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C. Web Server</a:t>
            </a:r>
            <a:endParaRPr lang="vi-VN" sz="2400" b="1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7379D10-8139-478A-8CFA-9A929B9BA246}"/>
              </a:ext>
            </a:extLst>
          </p:cNvPr>
          <p:cNvSpPr/>
          <p:nvPr/>
        </p:nvSpPr>
        <p:spPr>
          <a:xfrm>
            <a:off x="1781866" y="2874990"/>
            <a:ext cx="40731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 err="1">
                <a:latin typeface="Raleway" panose="020B0604020202020204" charset="0"/>
              </a:rPr>
              <a:t>Web</a:t>
            </a:r>
            <a:r>
              <a:rPr lang="vi-VN" sz="2400" b="1" dirty="0">
                <a:latin typeface="Raleway" panose="020B0604020202020204" charset="0"/>
              </a:rPr>
              <a:t> </a:t>
            </a:r>
            <a:r>
              <a:rPr lang="vi-VN" sz="2400" b="1" dirty="0" err="1">
                <a:latin typeface="Raleway" panose="020B0604020202020204" charset="0"/>
              </a:rPr>
              <a:t>server</a:t>
            </a:r>
            <a:r>
              <a:rPr lang="vi-VN" sz="2400" b="1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là</a:t>
            </a:r>
            <a:r>
              <a:rPr lang="vi-VN" sz="2400" dirty="0">
                <a:latin typeface="Raleway" panose="020B0604020202020204" charset="0"/>
              </a:rPr>
              <a:t> kho </a:t>
            </a:r>
            <a:r>
              <a:rPr lang="vi-VN" sz="2400" dirty="0" err="1">
                <a:latin typeface="Raleway" panose="020B0604020202020204" charset="0"/>
              </a:rPr>
              <a:t>để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chứa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toàn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bộ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dữ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liệu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hoạt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động</a:t>
            </a:r>
            <a:r>
              <a:rPr lang="vi-VN" sz="2400" dirty="0">
                <a:latin typeface="Raleway" panose="020B0604020202020204" charset="0"/>
              </a:rPr>
              <a:t> trên </a:t>
            </a:r>
            <a:r>
              <a:rPr lang="vi-VN" sz="2400" dirty="0" err="1">
                <a:latin typeface="Raleway" panose="020B0604020202020204" charset="0"/>
              </a:rPr>
              <a:t>internet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mà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nó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được</a:t>
            </a:r>
            <a:r>
              <a:rPr lang="vi-VN" sz="2400" dirty="0">
                <a:latin typeface="Raleway" panose="020B0604020202020204" charset="0"/>
              </a:rPr>
              <a:t> giao </a:t>
            </a:r>
            <a:r>
              <a:rPr lang="vi-VN" sz="2400" dirty="0" err="1">
                <a:latin typeface="Raleway" panose="020B0604020202020204" charset="0"/>
              </a:rPr>
              <a:t>quyền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quản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lý</a:t>
            </a:r>
            <a:r>
              <a:rPr lang="vi-VN" sz="2400" dirty="0">
                <a:latin typeface="Raleway" panose="020B0604020202020204" charset="0"/>
              </a:rPr>
              <a:t>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518BB36-CB73-48D4-8448-DC321A34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09" y="892807"/>
            <a:ext cx="552450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07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1044506" y="49290"/>
            <a:ext cx="10102987" cy="834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b="1" dirty="0" err="1">
                <a:solidFill>
                  <a:srgbClr val="3C78D8"/>
                </a:solidFill>
              </a:rPr>
              <a:t>Phân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tích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nhu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cầu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các</a:t>
            </a:r>
            <a:r>
              <a:rPr lang="en-US" b="1" dirty="0">
                <a:solidFill>
                  <a:srgbClr val="3C78D8"/>
                </a:solidFill>
              </a:rPr>
              <a:t> Server </a:t>
            </a:r>
            <a:r>
              <a:rPr lang="en-US" b="1" dirty="0" err="1">
                <a:solidFill>
                  <a:srgbClr val="3C78D8"/>
                </a:solidFill>
              </a:rPr>
              <a:t>cần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thiết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19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795F323D-A958-440C-AF06-84E8FF561A7A}"/>
              </a:ext>
            </a:extLst>
          </p:cNvPr>
          <p:cNvSpPr/>
          <p:nvPr/>
        </p:nvSpPr>
        <p:spPr>
          <a:xfrm>
            <a:off x="2033981" y="884112"/>
            <a:ext cx="2281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C. Web Server</a:t>
            </a:r>
            <a:endParaRPr lang="vi-VN" sz="2400" b="1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7379D10-8139-478A-8CFA-9A929B9BA246}"/>
              </a:ext>
            </a:extLst>
          </p:cNvPr>
          <p:cNvSpPr/>
          <p:nvPr/>
        </p:nvSpPr>
        <p:spPr>
          <a:xfrm>
            <a:off x="6548662" y="2155733"/>
            <a:ext cx="44685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>
                <a:latin typeface="Raleway" panose="020B0604020202020204" charset="0"/>
              </a:rPr>
              <a:t>CPU: </a:t>
            </a:r>
            <a:r>
              <a:rPr lang="vi-VN" sz="2400" dirty="0" err="1">
                <a:latin typeface="Raleway" panose="020B0604020202020204" charset="0"/>
              </a:rPr>
              <a:t>Tối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thiểu</a:t>
            </a:r>
            <a:r>
              <a:rPr lang="vi-VN" sz="2400" dirty="0">
                <a:latin typeface="Raleway" panose="020B0604020202020204" charset="0"/>
              </a:rPr>
              <a:t> 8cores. </a:t>
            </a:r>
            <a:endParaRPr lang="en-US" sz="2400" dirty="0">
              <a:latin typeface="Raleway" panose="020B0604020202020204" charset="0"/>
            </a:endParaRPr>
          </a:p>
          <a:p>
            <a:endParaRPr lang="vi-VN" sz="2400" dirty="0">
              <a:latin typeface="Raleway" panose="020B0604020202020204" charset="0"/>
            </a:endParaRPr>
          </a:p>
          <a:p>
            <a:r>
              <a:rPr lang="vi-VN" sz="2400" b="1" dirty="0">
                <a:latin typeface="Raleway" panose="020B0604020202020204" charset="0"/>
              </a:rPr>
              <a:t>Ram: </a:t>
            </a:r>
            <a:r>
              <a:rPr lang="vi-VN" sz="2400" dirty="0">
                <a:latin typeface="Raleway" panose="020B0604020202020204" charset="0"/>
              </a:rPr>
              <a:t>16 – 32 GB </a:t>
            </a:r>
            <a:endParaRPr lang="en-US" sz="2400" dirty="0">
              <a:latin typeface="Raleway" panose="020B0604020202020204" charset="0"/>
            </a:endParaRPr>
          </a:p>
          <a:p>
            <a:endParaRPr lang="vi-VN" sz="2400" dirty="0">
              <a:latin typeface="Raleway" panose="020B0604020202020204" charset="0"/>
            </a:endParaRPr>
          </a:p>
          <a:p>
            <a:r>
              <a:rPr lang="vi-VN" sz="2400" dirty="0" err="1">
                <a:latin typeface="Raleway" panose="020B0604020202020204" charset="0"/>
              </a:rPr>
              <a:t>Các</a:t>
            </a:r>
            <a:r>
              <a:rPr lang="vi-VN" sz="2400" dirty="0">
                <a:latin typeface="Raleway" panose="020B0604020202020204" charset="0"/>
              </a:rPr>
              <a:t> phiên </a:t>
            </a:r>
            <a:r>
              <a:rPr lang="vi-VN" sz="2400" dirty="0" err="1">
                <a:latin typeface="Raleway" panose="020B0604020202020204" charset="0"/>
              </a:rPr>
              <a:t>bản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Window</a:t>
            </a:r>
            <a:r>
              <a:rPr lang="vi-VN" sz="2400" dirty="0">
                <a:latin typeface="Raleway" panose="020B0604020202020204" charset="0"/>
              </a:rPr>
              <a:t> 64bit</a:t>
            </a:r>
            <a:endParaRPr lang="en-US" sz="2400" dirty="0">
              <a:latin typeface="Raleway" panose="020B0604020202020204" charset="0"/>
            </a:endParaRPr>
          </a:p>
          <a:p>
            <a:r>
              <a:rPr lang="vi-VN" sz="2400" dirty="0">
                <a:latin typeface="Raleway" panose="020B0604020202020204" charset="0"/>
              </a:rPr>
              <a:t> </a:t>
            </a:r>
          </a:p>
          <a:p>
            <a:r>
              <a:rPr lang="vi-VN" sz="2400" b="1" dirty="0">
                <a:latin typeface="Raleway" panose="020B0604020202020204" charset="0"/>
              </a:rPr>
              <a:t>Ổ </a:t>
            </a:r>
            <a:r>
              <a:rPr lang="vi-VN" sz="2400" b="1" dirty="0" err="1">
                <a:latin typeface="Raleway" panose="020B0604020202020204" charset="0"/>
              </a:rPr>
              <a:t>cứng</a:t>
            </a:r>
            <a:r>
              <a:rPr lang="vi-VN" sz="2400" b="1" dirty="0">
                <a:latin typeface="Raleway" panose="020B0604020202020204" charset="0"/>
              </a:rPr>
              <a:t>: </a:t>
            </a:r>
            <a:r>
              <a:rPr lang="vi-VN" sz="2400" dirty="0">
                <a:latin typeface="Raleway" panose="020B0604020202020204" charset="0"/>
              </a:rPr>
              <a:t>500 GB – 1 TB</a:t>
            </a:r>
            <a:endParaRPr lang="en-US" sz="2400" dirty="0">
              <a:latin typeface="Raleway" panose="020B0604020202020204" charset="0"/>
            </a:endParaRPr>
          </a:p>
          <a:p>
            <a:r>
              <a:rPr lang="vi-VN" sz="2400" dirty="0">
                <a:latin typeface="Raleway" panose="020B0604020202020204" charset="0"/>
              </a:rPr>
              <a:t> </a:t>
            </a:r>
          </a:p>
          <a:p>
            <a:r>
              <a:rPr lang="vi-VN" sz="2400" b="1" dirty="0">
                <a:latin typeface="Raleway" panose="020B0604020202020204" charset="0"/>
              </a:rPr>
              <a:t>Băng thông: </a:t>
            </a:r>
            <a:r>
              <a:rPr lang="vi-VN" sz="2400" dirty="0">
                <a:latin typeface="Raleway" panose="020B0604020202020204" charset="0"/>
              </a:rPr>
              <a:t>1 </a:t>
            </a:r>
            <a:r>
              <a:rPr lang="vi-VN" sz="2400" dirty="0" err="1">
                <a:latin typeface="Raleway" panose="020B0604020202020204" charset="0"/>
              </a:rPr>
              <a:t>Gbps</a:t>
            </a:r>
            <a:r>
              <a:rPr lang="vi-VN" sz="2400" dirty="0">
                <a:latin typeface="Raleway" panose="020B0604020202020204" charset="0"/>
              </a:rPr>
              <a:t> 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E2B8B43-FF83-43D5-A7A7-54368FB0F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" y="2182730"/>
            <a:ext cx="561022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17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2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2357999" y="274650"/>
            <a:ext cx="73563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err="1">
                <a:solidFill>
                  <a:srgbClr val="3C78D8"/>
                </a:solidFill>
              </a:rPr>
              <a:t>Mục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lục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2469519" y="1417650"/>
            <a:ext cx="8083757" cy="5063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000000"/>
              </a:buClr>
              <a:buFont typeface="Raleway"/>
              <a:buChar char="▷"/>
            </a:pPr>
            <a:r>
              <a:rPr lang="vi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Giới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thiệu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tổng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quan</a:t>
            </a:r>
            <a:endParaRPr lang="en-US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Raleway"/>
              <a:buChar char="▷"/>
            </a:pPr>
            <a:r>
              <a:rPr lang="vi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2.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Phân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tích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yêu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cầu</a:t>
            </a:r>
            <a:endParaRPr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Raleway"/>
              <a:buChar char="▷"/>
            </a:pPr>
            <a:r>
              <a:rPr lang="vi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3.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Thiết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kế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hệ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thống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mạng</a:t>
            </a:r>
            <a:endParaRPr lang="en-US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Raleway"/>
              <a:buChar char="▷"/>
            </a:pP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4. Chi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phí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hệ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thống</a:t>
            </a:r>
            <a:endParaRPr lang="en-US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Raleway"/>
              <a:buChar char="▷"/>
            </a:pP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5.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Kết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luận</a:t>
            </a:r>
            <a:endParaRPr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1044506" y="49290"/>
            <a:ext cx="10102987" cy="834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b="1" dirty="0" err="1">
                <a:solidFill>
                  <a:srgbClr val="3C78D8"/>
                </a:solidFill>
              </a:rPr>
              <a:t>Phân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tích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nhu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cầu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các</a:t>
            </a:r>
            <a:r>
              <a:rPr lang="en-US" b="1" dirty="0">
                <a:solidFill>
                  <a:srgbClr val="3C78D8"/>
                </a:solidFill>
              </a:rPr>
              <a:t> Server </a:t>
            </a:r>
            <a:r>
              <a:rPr lang="en-US" b="1" dirty="0" err="1">
                <a:solidFill>
                  <a:srgbClr val="3C78D8"/>
                </a:solidFill>
              </a:rPr>
              <a:t>cần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thiết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20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795F323D-A958-440C-AF06-84E8FF561A7A}"/>
              </a:ext>
            </a:extLst>
          </p:cNvPr>
          <p:cNvSpPr/>
          <p:nvPr/>
        </p:nvSpPr>
        <p:spPr>
          <a:xfrm>
            <a:off x="1939404" y="884112"/>
            <a:ext cx="2470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D. Cloud Server</a:t>
            </a:r>
            <a:endParaRPr lang="vi-VN" sz="2400" b="1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807CFF5A-481D-49B5-A750-EF413E7383A1}"/>
              </a:ext>
            </a:extLst>
          </p:cNvPr>
          <p:cNvSpPr/>
          <p:nvPr/>
        </p:nvSpPr>
        <p:spPr>
          <a:xfrm>
            <a:off x="1905738" y="5280947"/>
            <a:ext cx="8380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400" b="1" dirty="0" err="1">
                <a:latin typeface="Raleway" panose="020B0604020202020204" charset="0"/>
              </a:rPr>
              <a:t>Cloud</a:t>
            </a:r>
            <a:r>
              <a:rPr lang="vi-VN" sz="2400" b="1" dirty="0">
                <a:latin typeface="Raleway" panose="020B0604020202020204" charset="0"/>
              </a:rPr>
              <a:t> </a:t>
            </a:r>
            <a:r>
              <a:rPr lang="vi-VN" sz="2400" b="1" dirty="0" err="1">
                <a:latin typeface="Raleway" panose="020B0604020202020204" charset="0"/>
              </a:rPr>
              <a:t>server</a:t>
            </a:r>
            <a:r>
              <a:rPr lang="vi-VN" sz="2400" b="1" dirty="0">
                <a:latin typeface="Raleway" panose="020B0604020202020204" charset="0"/>
              </a:rPr>
              <a:t> </a:t>
            </a:r>
            <a:r>
              <a:rPr lang="vi-VN" sz="2400" dirty="0">
                <a:latin typeface="Raleway" panose="020B0604020202020204" charset="0"/>
              </a:rPr>
              <a:t>cung </a:t>
            </a:r>
            <a:r>
              <a:rPr lang="vi-VN" sz="2400" dirty="0" err="1">
                <a:latin typeface="Raleway" panose="020B0604020202020204" charset="0"/>
              </a:rPr>
              <a:t>cấp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một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server</a:t>
            </a:r>
            <a:r>
              <a:rPr lang="vi-VN" sz="2400" dirty="0">
                <a:latin typeface="Raleway" panose="020B0604020202020204" charset="0"/>
              </a:rPr>
              <a:t> riêng </a:t>
            </a:r>
            <a:r>
              <a:rPr lang="vi-VN" sz="2400" dirty="0" err="1">
                <a:latin typeface="Raleway" panose="020B0604020202020204" charset="0"/>
              </a:rPr>
              <a:t>ảo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giống</a:t>
            </a:r>
            <a:r>
              <a:rPr lang="vi-VN" sz="2400" dirty="0">
                <a:latin typeface="Raleway" panose="020B0604020202020204" charset="0"/>
              </a:rPr>
              <a:t> như VPS nhưng </a:t>
            </a:r>
            <a:r>
              <a:rPr lang="vi-VN" sz="2400" dirty="0" err="1">
                <a:latin typeface="Raleway" panose="020B0604020202020204" charset="0"/>
              </a:rPr>
              <a:t>được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triển</a:t>
            </a:r>
            <a:r>
              <a:rPr lang="vi-VN" sz="2400" dirty="0">
                <a:latin typeface="Raleway" panose="020B0604020202020204" charset="0"/>
              </a:rPr>
              <a:t> khai </a:t>
            </a:r>
            <a:r>
              <a:rPr lang="vi-VN" sz="2400" dirty="0" err="1">
                <a:latin typeface="Raleway" panose="020B0604020202020204" charset="0"/>
              </a:rPr>
              <a:t>và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phát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triển</a:t>
            </a:r>
            <a:r>
              <a:rPr lang="vi-VN" sz="2400" dirty="0">
                <a:latin typeface="Raleway" panose="020B0604020202020204" charset="0"/>
              </a:rPr>
              <a:t> trên </a:t>
            </a:r>
            <a:r>
              <a:rPr lang="vi-VN" sz="2400" dirty="0" err="1">
                <a:latin typeface="Raleway" panose="020B0604020202020204" charset="0"/>
              </a:rPr>
              <a:t>nền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tảng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của</a:t>
            </a:r>
            <a:r>
              <a:rPr lang="vi-VN" sz="2400" dirty="0">
                <a:latin typeface="Raleway" panose="020B0604020202020204" charset="0"/>
              </a:rPr>
              <a:t> công </a:t>
            </a:r>
            <a:r>
              <a:rPr lang="vi-VN" sz="2400" dirty="0" err="1">
                <a:latin typeface="Raleway" panose="020B0604020202020204" charset="0"/>
              </a:rPr>
              <a:t>nghệ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điện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toán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đám</a:t>
            </a:r>
            <a:r>
              <a:rPr lang="vi-VN" sz="2400" dirty="0">
                <a:latin typeface="Raleway" panose="020B0604020202020204" charset="0"/>
              </a:rPr>
              <a:t> mây.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B87A3E-F83A-4C8A-A207-223B32392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094" y="1509714"/>
            <a:ext cx="5179811" cy="356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929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1044506" y="49290"/>
            <a:ext cx="10102987" cy="834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b="1" dirty="0" err="1">
                <a:solidFill>
                  <a:srgbClr val="3C78D8"/>
                </a:solidFill>
              </a:rPr>
              <a:t>Phân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tích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nhu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cầu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các</a:t>
            </a:r>
            <a:r>
              <a:rPr lang="en-US" b="1" dirty="0">
                <a:solidFill>
                  <a:srgbClr val="3C78D8"/>
                </a:solidFill>
              </a:rPr>
              <a:t> Server </a:t>
            </a:r>
            <a:r>
              <a:rPr lang="en-US" b="1" dirty="0" err="1">
                <a:solidFill>
                  <a:srgbClr val="3C78D8"/>
                </a:solidFill>
              </a:rPr>
              <a:t>cần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thiết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21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795F323D-A958-440C-AF06-84E8FF561A7A}"/>
              </a:ext>
            </a:extLst>
          </p:cNvPr>
          <p:cNvSpPr/>
          <p:nvPr/>
        </p:nvSpPr>
        <p:spPr>
          <a:xfrm>
            <a:off x="1939404" y="884112"/>
            <a:ext cx="2470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D. Cloud Server</a:t>
            </a:r>
            <a:endParaRPr lang="vi-VN" sz="2400" b="1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807CFF5A-481D-49B5-A750-EF413E7383A1}"/>
              </a:ext>
            </a:extLst>
          </p:cNvPr>
          <p:cNvSpPr/>
          <p:nvPr/>
        </p:nvSpPr>
        <p:spPr>
          <a:xfrm>
            <a:off x="6653229" y="1915984"/>
            <a:ext cx="48922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>
                <a:latin typeface="Raleway" panose="020B0604020202020204" charset="0"/>
              </a:rPr>
              <a:t>CPU: </a:t>
            </a:r>
            <a:r>
              <a:rPr lang="vi-VN" sz="2400" dirty="0" err="1">
                <a:latin typeface="Raleway" panose="020B0604020202020204" charset="0"/>
              </a:rPr>
              <a:t>Tối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thiểu</a:t>
            </a:r>
            <a:r>
              <a:rPr lang="vi-VN" sz="2400" dirty="0">
                <a:latin typeface="Raleway" panose="020B0604020202020204" charset="0"/>
              </a:rPr>
              <a:t> 8 </a:t>
            </a:r>
            <a:r>
              <a:rPr lang="vi-VN" sz="2400" dirty="0" err="1">
                <a:latin typeface="Raleway" panose="020B0604020202020204" charset="0"/>
              </a:rPr>
              <a:t>cores</a:t>
            </a:r>
            <a:r>
              <a:rPr lang="vi-VN" sz="2400" dirty="0">
                <a:latin typeface="Raleway" panose="020B0604020202020204" charset="0"/>
              </a:rPr>
              <a:t>. </a:t>
            </a:r>
            <a:endParaRPr lang="en-US" sz="2400" dirty="0">
              <a:latin typeface="Raleway" panose="020B0604020202020204" charset="0"/>
            </a:endParaRPr>
          </a:p>
          <a:p>
            <a:endParaRPr lang="vi-VN" sz="2400" b="1" dirty="0">
              <a:latin typeface="Raleway" panose="020B0604020202020204" charset="0"/>
            </a:endParaRPr>
          </a:p>
          <a:p>
            <a:r>
              <a:rPr lang="vi-VN" sz="2400" b="1" dirty="0">
                <a:latin typeface="Raleway" panose="020B0604020202020204" charset="0"/>
              </a:rPr>
              <a:t>Ram: </a:t>
            </a:r>
            <a:r>
              <a:rPr lang="vi-VN" sz="2400" dirty="0">
                <a:latin typeface="Raleway" panose="020B0604020202020204" charset="0"/>
              </a:rPr>
              <a:t>16 - 32 GB</a:t>
            </a:r>
            <a:r>
              <a:rPr lang="vi-VN" sz="2400" b="1" dirty="0">
                <a:latin typeface="Raleway" panose="020B0604020202020204" charset="0"/>
              </a:rPr>
              <a:t> </a:t>
            </a:r>
            <a:endParaRPr lang="en-US" sz="2400" b="1" dirty="0">
              <a:latin typeface="Raleway" panose="020B0604020202020204" charset="0"/>
            </a:endParaRPr>
          </a:p>
          <a:p>
            <a:endParaRPr lang="vi-VN" sz="2400" b="1" dirty="0">
              <a:latin typeface="Raleway" panose="020B0604020202020204" charset="0"/>
            </a:endParaRPr>
          </a:p>
          <a:p>
            <a:r>
              <a:rPr lang="vi-VN" sz="2400" dirty="0" err="1">
                <a:latin typeface="Raleway" panose="020B0604020202020204" charset="0"/>
              </a:rPr>
              <a:t>Các</a:t>
            </a:r>
            <a:r>
              <a:rPr lang="vi-VN" sz="2400" dirty="0">
                <a:latin typeface="Raleway" panose="020B0604020202020204" charset="0"/>
              </a:rPr>
              <a:t> phiên </a:t>
            </a:r>
            <a:r>
              <a:rPr lang="vi-VN" sz="2400" dirty="0" err="1">
                <a:latin typeface="Raleway" panose="020B0604020202020204" charset="0"/>
              </a:rPr>
              <a:t>bản</a:t>
            </a:r>
            <a:r>
              <a:rPr lang="vi-VN" sz="2400" dirty="0">
                <a:latin typeface="Raleway" panose="020B0604020202020204" charset="0"/>
              </a:rPr>
              <a:t> </a:t>
            </a:r>
            <a:r>
              <a:rPr lang="vi-VN" sz="2400" dirty="0" err="1">
                <a:latin typeface="Raleway" panose="020B0604020202020204" charset="0"/>
              </a:rPr>
              <a:t>Window</a:t>
            </a:r>
            <a:r>
              <a:rPr lang="vi-VN" sz="2400" dirty="0">
                <a:latin typeface="Raleway" panose="020B0604020202020204" charset="0"/>
              </a:rPr>
              <a:t> 64bit</a:t>
            </a:r>
            <a:endParaRPr lang="en-US" sz="2400" dirty="0">
              <a:latin typeface="Raleway" panose="020B0604020202020204" charset="0"/>
            </a:endParaRPr>
          </a:p>
          <a:p>
            <a:r>
              <a:rPr lang="vi-VN" sz="2400" b="1" dirty="0">
                <a:latin typeface="Raleway" panose="020B0604020202020204" charset="0"/>
              </a:rPr>
              <a:t> </a:t>
            </a:r>
          </a:p>
          <a:p>
            <a:r>
              <a:rPr lang="vi-VN" sz="2400" b="1" dirty="0">
                <a:latin typeface="Raleway" panose="020B0604020202020204" charset="0"/>
              </a:rPr>
              <a:t>Ổ </a:t>
            </a:r>
            <a:r>
              <a:rPr lang="vi-VN" sz="2400" b="1" dirty="0" err="1">
                <a:latin typeface="Raleway" panose="020B0604020202020204" charset="0"/>
              </a:rPr>
              <a:t>cứng</a:t>
            </a:r>
            <a:r>
              <a:rPr lang="vi-VN" sz="2400" dirty="0">
                <a:latin typeface="Raleway" panose="020B0604020202020204" charset="0"/>
              </a:rPr>
              <a:t>: 2 – 3 TB </a:t>
            </a:r>
            <a:endParaRPr lang="en-US" sz="2400" dirty="0">
              <a:latin typeface="Raleway" panose="020B0604020202020204" charset="0"/>
            </a:endParaRPr>
          </a:p>
          <a:p>
            <a:endParaRPr lang="vi-VN" sz="2400" b="1" dirty="0">
              <a:latin typeface="Raleway" panose="020B0604020202020204" charset="0"/>
            </a:endParaRPr>
          </a:p>
          <a:p>
            <a:r>
              <a:rPr lang="vi-VN" sz="2400" b="1" dirty="0">
                <a:latin typeface="Raleway" panose="020B0604020202020204" charset="0"/>
              </a:rPr>
              <a:t>Băng thông: </a:t>
            </a:r>
            <a:r>
              <a:rPr lang="vi-VN" sz="2400" dirty="0">
                <a:latin typeface="Raleway" panose="020B0604020202020204" charset="0"/>
              </a:rPr>
              <a:t>1 </a:t>
            </a:r>
            <a:r>
              <a:rPr lang="vi-VN" sz="2400" dirty="0" err="1">
                <a:latin typeface="Raleway" panose="020B0604020202020204" charset="0"/>
              </a:rPr>
              <a:t>Gbps</a:t>
            </a:r>
            <a:r>
              <a:rPr lang="vi-VN" sz="2400" dirty="0">
                <a:latin typeface="Raleway" panose="020B0604020202020204" charset="0"/>
              </a:rPr>
              <a:t> 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AEAA91-56E6-4022-A4F6-0305C61BC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05" y="1541206"/>
            <a:ext cx="4977444" cy="373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7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ctrTitle"/>
          </p:nvPr>
        </p:nvSpPr>
        <p:spPr>
          <a:xfrm>
            <a:off x="2514678" y="2082844"/>
            <a:ext cx="7162395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vi" dirty="0"/>
              <a:t>3.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dirty="0"/>
          </a:p>
        </p:txBody>
      </p:sp>
      <p:sp>
        <p:nvSpPr>
          <p:cNvPr id="239" name="Google Shape;239;p32"/>
          <p:cNvSpPr txBox="1">
            <a:spLocks noGrp="1"/>
          </p:cNvSpPr>
          <p:nvPr>
            <p:ph type="sldNum" idx="12"/>
          </p:nvPr>
        </p:nvSpPr>
        <p:spPr>
          <a:xfrm>
            <a:off x="9923417" y="6440375"/>
            <a:ext cx="744458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22</a:t>
            </a:fld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23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854342" y="-8878"/>
            <a:ext cx="6462600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err="1">
                <a:solidFill>
                  <a:srgbClr val="3C78D8"/>
                </a:solidFill>
              </a:rPr>
              <a:t>Thiết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kế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mô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hình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mạng</a:t>
            </a:r>
            <a:r>
              <a:rPr lang="en-US" b="1" dirty="0">
                <a:solidFill>
                  <a:srgbClr val="3C78D8"/>
                </a:solidFill>
              </a:rPr>
              <a:t> logic</a:t>
            </a:r>
            <a:endParaRPr b="1" dirty="0">
              <a:solidFill>
                <a:srgbClr val="3C78D8"/>
              </a:solidFill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FA77CD22-2BA3-44FD-8F13-5C9E7205E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2386"/>
            <a:ext cx="12192000" cy="391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0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A7CEE45-19B7-4EA7-856F-A340808F3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vi" smtClean="0"/>
              <a:pPr/>
              <a:t>24</a:t>
            </a:fld>
            <a:endParaRPr lang="vi"/>
          </a:p>
        </p:txBody>
      </p:sp>
      <p:sp>
        <p:nvSpPr>
          <p:cNvPr id="4" name="Google Shape;244;p33">
            <a:extLst>
              <a:ext uri="{FF2B5EF4-FFF2-40B4-BE49-F238E27FC236}">
                <a16:creationId xmlns:a16="http://schemas.microsoft.com/office/drawing/2014/main" id="{327349C7-3812-421E-875A-6985BA1EDCB2}"/>
              </a:ext>
            </a:extLst>
          </p:cNvPr>
          <p:cNvSpPr txBox="1">
            <a:spLocks/>
          </p:cNvSpPr>
          <p:nvPr/>
        </p:nvSpPr>
        <p:spPr>
          <a:xfrm>
            <a:off x="10004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vi" b="1" smtClean="0">
                <a:solidFill>
                  <a:schemeClr val="tx1"/>
                </a:solidFill>
              </a:rPr>
              <a:pPr/>
              <a:t>24</a:t>
            </a:fld>
            <a:endParaRPr lang="vi" b="1" dirty="0">
              <a:solidFill>
                <a:schemeClr val="tx1"/>
              </a:solidFill>
            </a:endParaRPr>
          </a:p>
        </p:txBody>
      </p:sp>
      <p:sp>
        <p:nvSpPr>
          <p:cNvPr id="5" name="Google Shape;245;p33">
            <a:extLst>
              <a:ext uri="{FF2B5EF4-FFF2-40B4-BE49-F238E27FC236}">
                <a16:creationId xmlns:a16="http://schemas.microsoft.com/office/drawing/2014/main" id="{37EAC883-1390-4B94-8D36-7B4E3EA8C0D7}"/>
              </a:ext>
            </a:extLst>
          </p:cNvPr>
          <p:cNvSpPr txBox="1">
            <a:spLocks/>
          </p:cNvSpPr>
          <p:nvPr/>
        </p:nvSpPr>
        <p:spPr>
          <a:xfrm>
            <a:off x="2864700" y="355107"/>
            <a:ext cx="6462600" cy="80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b="1" dirty="0" err="1">
                <a:solidFill>
                  <a:srgbClr val="3C78D8"/>
                </a:solidFill>
              </a:rPr>
              <a:t>Các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giao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thức</a:t>
            </a:r>
            <a:r>
              <a:rPr lang="en-US" b="1" dirty="0">
                <a:solidFill>
                  <a:srgbClr val="3C78D8"/>
                </a:solidFill>
              </a:rPr>
              <a:t> &amp; </a:t>
            </a:r>
            <a:r>
              <a:rPr lang="en-US" b="1" dirty="0" err="1">
                <a:solidFill>
                  <a:srgbClr val="3C78D8"/>
                </a:solidFill>
              </a:rPr>
              <a:t>cấu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hình</a:t>
            </a:r>
            <a:endParaRPr lang="en-US" b="1" dirty="0">
              <a:solidFill>
                <a:srgbClr val="3C78D8"/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23AB5F89-526B-4D6B-9329-8622090C69F0}"/>
              </a:ext>
            </a:extLst>
          </p:cNvPr>
          <p:cNvSpPr/>
          <p:nvPr/>
        </p:nvSpPr>
        <p:spPr>
          <a:xfrm>
            <a:off x="7230925" y="1767006"/>
            <a:ext cx="480295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  <a:buFont typeface="Raleway"/>
              <a:buChar char="▷"/>
            </a:pPr>
            <a:r>
              <a:rPr lang="vi-VN" sz="3000" dirty="0">
                <a:latin typeface="Raleway"/>
                <a:ea typeface="Raleway"/>
                <a:cs typeface="Raleway"/>
                <a:sym typeface="Raleway"/>
              </a:rPr>
              <a:t>DHCP</a:t>
            </a:r>
          </a:p>
          <a:p>
            <a:pPr algn="just">
              <a:spcAft>
                <a:spcPts val="1800"/>
              </a:spcAft>
              <a:buFont typeface="Raleway"/>
              <a:buChar char="▷"/>
            </a:pPr>
            <a:r>
              <a:rPr lang="vi-VN" sz="3000" dirty="0">
                <a:latin typeface="Raleway"/>
                <a:ea typeface="Raleway"/>
                <a:cs typeface="Raleway"/>
                <a:sym typeface="Raleway"/>
              </a:rPr>
              <a:t>VLAN, TRUNK</a:t>
            </a:r>
          </a:p>
          <a:p>
            <a:pPr algn="just">
              <a:spcAft>
                <a:spcPts val="1800"/>
              </a:spcAft>
              <a:buFont typeface="Raleway"/>
              <a:buChar char="▷"/>
            </a:pPr>
            <a:r>
              <a:rPr lang="vi-VN" sz="3000" dirty="0">
                <a:latin typeface="Raleway"/>
                <a:ea typeface="Raleway"/>
                <a:cs typeface="Raleway"/>
                <a:sym typeface="Raleway"/>
              </a:rPr>
              <a:t>ROUTING</a:t>
            </a:r>
          </a:p>
          <a:p>
            <a:pPr algn="just">
              <a:spcAft>
                <a:spcPts val="1800"/>
              </a:spcAft>
              <a:buFont typeface="Raleway"/>
              <a:buChar char="▷"/>
            </a:pPr>
            <a:r>
              <a:rPr lang="vi-VN" sz="3000" dirty="0">
                <a:latin typeface="Raleway"/>
                <a:ea typeface="Raleway"/>
                <a:cs typeface="Raleway"/>
                <a:sym typeface="Raleway"/>
              </a:rPr>
              <a:t>NAT (PAT)</a:t>
            </a:r>
          </a:p>
          <a:p>
            <a:pPr algn="just">
              <a:spcAft>
                <a:spcPts val="1800"/>
              </a:spcAft>
              <a:buFont typeface="Raleway"/>
              <a:buChar char="▷"/>
            </a:pPr>
            <a:r>
              <a:rPr lang="vi-VN" sz="3000" dirty="0">
                <a:latin typeface="Raleway"/>
                <a:ea typeface="Raleway"/>
                <a:cs typeface="Raleway"/>
                <a:sym typeface="Raleway"/>
              </a:rPr>
              <a:t>WPA/WPA2-Enterprise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356C0B63-6A7E-42B6-851A-352DCDEC9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2466685"/>
            <a:ext cx="6891200" cy="22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98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25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864700" y="0"/>
            <a:ext cx="6462600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>
                <a:solidFill>
                  <a:srgbClr val="3C78D8"/>
                </a:solidFill>
              </a:rPr>
              <a:t>S</a:t>
            </a:r>
            <a:r>
              <a:rPr lang="vi-VN" b="1" dirty="0">
                <a:solidFill>
                  <a:srgbClr val="3C78D8"/>
                </a:solidFill>
              </a:rPr>
              <a:t>ơ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đồ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vật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lý</a:t>
            </a:r>
            <a:endParaRPr b="1" dirty="0">
              <a:solidFill>
                <a:srgbClr val="3C78D8"/>
              </a:solidFill>
            </a:endParaRPr>
          </a:p>
        </p:txBody>
      </p:sp>
      <p:graphicFrame>
        <p:nvGraphicFramePr>
          <p:cNvPr id="2" name="Bảng 2">
            <a:extLst>
              <a:ext uri="{FF2B5EF4-FFF2-40B4-BE49-F238E27FC236}">
                <a16:creationId xmlns:a16="http://schemas.microsoft.com/office/drawing/2014/main" id="{61EAF2AA-F193-4EEA-B747-4AA7C38C7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450915"/>
              </p:ext>
            </p:extLst>
          </p:nvPr>
        </p:nvGraphicFramePr>
        <p:xfrm>
          <a:off x="894949" y="1561894"/>
          <a:ext cx="289159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592">
                  <a:extLst>
                    <a:ext uri="{9D8B030D-6E8A-4147-A177-3AD203B41FA5}">
                      <a16:colId xmlns:a16="http://schemas.microsoft.com/office/drawing/2014/main" val="3708074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i="1" dirty="0" err="1">
                          <a:solidFill>
                            <a:srgbClr val="FF0000"/>
                          </a:solidFill>
                        </a:rPr>
                        <a:t>Tầng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</a:rPr>
                        <a:t> 5: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CEO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HR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81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1" dirty="0" err="1">
                          <a:solidFill>
                            <a:srgbClr val="FF0000"/>
                          </a:solidFill>
                        </a:rPr>
                        <a:t>Tầng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</a:rPr>
                        <a:t> 4:</a:t>
                      </a:r>
                    </a:p>
                    <a:p>
                      <a:pPr algn="ctr"/>
                      <a:r>
                        <a:rPr lang="en-US" sz="2000" b="0" dirty="0"/>
                        <a:t>Business Analyst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76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1" dirty="0" err="1">
                          <a:solidFill>
                            <a:srgbClr val="FF0000"/>
                          </a:solidFill>
                        </a:rPr>
                        <a:t>Tầng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</a:rPr>
                        <a:t> 3:</a:t>
                      </a:r>
                    </a:p>
                    <a:p>
                      <a:pPr algn="ctr"/>
                      <a:r>
                        <a:rPr lang="en-US" sz="2000" b="0" dirty="0"/>
                        <a:t>Project Manager</a:t>
                      </a:r>
                    </a:p>
                    <a:p>
                      <a:pPr algn="ctr"/>
                      <a:r>
                        <a:rPr lang="en-US" sz="2000" b="0" dirty="0"/>
                        <a:t>Technical Manager</a:t>
                      </a:r>
                    </a:p>
                    <a:p>
                      <a:pPr algn="ctr"/>
                      <a:r>
                        <a:rPr lang="en-US" sz="2000" b="0" dirty="0"/>
                        <a:t>IT Manager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39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1" dirty="0" err="1">
                          <a:solidFill>
                            <a:srgbClr val="FF0000"/>
                          </a:solidFill>
                        </a:rPr>
                        <a:t>Tầng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</a:rPr>
                        <a:t> 2:</a:t>
                      </a:r>
                    </a:p>
                    <a:p>
                      <a:pPr algn="ctr"/>
                      <a:r>
                        <a:rPr lang="en-US" sz="2000" b="0" dirty="0"/>
                        <a:t>Developer</a:t>
                      </a:r>
                    </a:p>
                    <a:p>
                      <a:pPr algn="ctr"/>
                      <a:r>
                        <a:rPr lang="en-US" sz="2000" b="0" dirty="0"/>
                        <a:t>Tester</a:t>
                      </a:r>
                    </a:p>
                    <a:p>
                      <a:pPr algn="ctr"/>
                      <a:r>
                        <a:rPr lang="en-US" sz="2000" b="0" dirty="0"/>
                        <a:t>Data Center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80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1" dirty="0" err="1">
                          <a:solidFill>
                            <a:srgbClr val="FF0000"/>
                          </a:solidFill>
                        </a:rPr>
                        <a:t>Tầng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</a:rPr>
                        <a:t> 1:</a:t>
                      </a:r>
                    </a:p>
                    <a:p>
                      <a:pPr algn="ctr"/>
                      <a:r>
                        <a:rPr lang="en-US" sz="2000" b="0" i="0" dirty="0" err="1"/>
                        <a:t>Khách</a:t>
                      </a:r>
                      <a:endParaRPr lang="en-US" sz="2000" b="0" i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247018"/>
                  </a:ext>
                </a:extLst>
              </a:tr>
            </a:tbl>
          </a:graphicData>
        </a:graphic>
      </p:graphicFrame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806E0A2-9806-493B-807B-CEB86205ECC9}"/>
              </a:ext>
            </a:extLst>
          </p:cNvPr>
          <p:cNvSpPr/>
          <p:nvPr/>
        </p:nvSpPr>
        <p:spPr>
          <a:xfrm>
            <a:off x="894949" y="800006"/>
            <a:ext cx="28488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800"/>
              </a:spcAft>
              <a:buFont typeface="Raleway"/>
              <a:buChar char="▷"/>
            </a:pPr>
            <a:r>
              <a:rPr lang="en-US" sz="3200" dirty="0" err="1">
                <a:latin typeface="Raleway"/>
                <a:ea typeface="Raleway"/>
                <a:cs typeface="Raleway"/>
                <a:sym typeface="Raleway"/>
              </a:rPr>
              <a:t>Trụ</a:t>
            </a:r>
            <a:r>
              <a:rPr lang="en-US" sz="3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200" dirty="0" err="1">
                <a:latin typeface="Raleway"/>
                <a:ea typeface="Raleway"/>
                <a:cs typeface="Raleway"/>
                <a:sym typeface="Raleway"/>
              </a:rPr>
              <a:t>sở</a:t>
            </a:r>
            <a:r>
              <a:rPr lang="en-US" sz="3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200" dirty="0" err="1">
                <a:latin typeface="Raleway"/>
                <a:ea typeface="Raleway"/>
                <a:cs typeface="Raleway"/>
                <a:sym typeface="Raleway"/>
              </a:rPr>
              <a:t>chính</a:t>
            </a:r>
            <a:endParaRPr lang="vi-VN" sz="3200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A0651E70-DCF9-4EBC-80D0-2B233FCF6BAF}"/>
              </a:ext>
            </a:extLst>
          </p:cNvPr>
          <p:cNvCxnSpPr/>
          <p:nvPr/>
        </p:nvCxnSpPr>
        <p:spPr>
          <a:xfrm>
            <a:off x="3775550" y="5288669"/>
            <a:ext cx="519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19F9F4DD-D7F5-4D5E-97B6-E76339092670}"/>
              </a:ext>
            </a:extLst>
          </p:cNvPr>
          <p:cNvCxnSpPr/>
          <p:nvPr/>
        </p:nvCxnSpPr>
        <p:spPr>
          <a:xfrm>
            <a:off x="3775550" y="3974773"/>
            <a:ext cx="519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94E4F50C-D62B-40B5-A4A1-275EDFB85C7F}"/>
              </a:ext>
            </a:extLst>
          </p:cNvPr>
          <p:cNvCxnSpPr/>
          <p:nvPr/>
        </p:nvCxnSpPr>
        <p:spPr>
          <a:xfrm>
            <a:off x="3775550" y="2953841"/>
            <a:ext cx="519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9A10B0A3-95A3-44A8-8C1E-D317B6C01ED7}"/>
              </a:ext>
            </a:extLst>
          </p:cNvPr>
          <p:cNvCxnSpPr/>
          <p:nvPr/>
        </p:nvCxnSpPr>
        <p:spPr>
          <a:xfrm>
            <a:off x="3775550" y="2074952"/>
            <a:ext cx="519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FC632AD5-7917-49E8-A08A-41254FE49CFF}"/>
              </a:ext>
            </a:extLst>
          </p:cNvPr>
          <p:cNvSpPr/>
          <p:nvPr/>
        </p:nvSpPr>
        <p:spPr>
          <a:xfrm>
            <a:off x="4294679" y="4602524"/>
            <a:ext cx="269016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000" dirty="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2 Access point</a:t>
            </a:r>
          </a:p>
          <a:p>
            <a:pPr algn="just">
              <a:spcAft>
                <a:spcPts val="1800"/>
              </a:spcAft>
            </a:pPr>
            <a:r>
              <a:rPr lang="en-US" sz="2000" dirty="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Server, router, switch</a:t>
            </a:r>
          </a:p>
          <a:p>
            <a:pPr algn="just">
              <a:spcAft>
                <a:spcPts val="1800"/>
              </a:spcAft>
            </a:pPr>
            <a:r>
              <a:rPr lang="en-US" sz="2000" dirty="0" err="1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Máy</a:t>
            </a:r>
            <a:r>
              <a:rPr lang="en-US" sz="2000" dirty="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tính</a:t>
            </a:r>
            <a:r>
              <a:rPr lang="en-US" sz="2000" dirty="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bàn</a:t>
            </a:r>
            <a:endParaRPr lang="vi-VN" sz="2000" dirty="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FB345D62-1280-4A5F-B0EF-D83BC3E94AB9}"/>
              </a:ext>
            </a:extLst>
          </p:cNvPr>
          <p:cNvSpPr/>
          <p:nvPr/>
        </p:nvSpPr>
        <p:spPr>
          <a:xfrm>
            <a:off x="4294679" y="3446244"/>
            <a:ext cx="261642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000" dirty="0">
                <a:latin typeface="Raleway"/>
                <a:ea typeface="Raleway"/>
                <a:cs typeface="Raleway"/>
                <a:sym typeface="Raleway"/>
              </a:rPr>
              <a:t>1 Access point</a:t>
            </a:r>
          </a:p>
          <a:p>
            <a:pPr algn="just">
              <a:spcAft>
                <a:spcPts val="1800"/>
              </a:spcAft>
            </a:pPr>
            <a:r>
              <a:rPr lang="en-US" sz="2000" dirty="0" err="1">
                <a:latin typeface="Raleway"/>
                <a:ea typeface="Raleway"/>
                <a:cs typeface="Raleway"/>
                <a:sym typeface="Raleway"/>
              </a:rPr>
              <a:t>Máy</a:t>
            </a:r>
            <a:r>
              <a:rPr lang="en-US" sz="2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latin typeface="Raleway"/>
                <a:ea typeface="Raleway"/>
                <a:cs typeface="Raleway"/>
                <a:sym typeface="Raleway"/>
              </a:rPr>
              <a:t>tính</a:t>
            </a:r>
            <a:r>
              <a:rPr lang="en-US" sz="2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latin typeface="Raleway"/>
                <a:ea typeface="Raleway"/>
                <a:cs typeface="Raleway"/>
                <a:sym typeface="Raleway"/>
              </a:rPr>
              <a:t>bàn</a:t>
            </a:r>
            <a:r>
              <a:rPr lang="en-US" sz="2000" dirty="0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2000" dirty="0" err="1">
                <a:latin typeface="Raleway"/>
                <a:ea typeface="Raleway"/>
                <a:cs typeface="Raleway"/>
                <a:sym typeface="Raleway"/>
              </a:rPr>
              <a:t>máy</a:t>
            </a:r>
            <a:r>
              <a:rPr lang="en-US" sz="2000" dirty="0">
                <a:latin typeface="Raleway"/>
                <a:ea typeface="Raleway"/>
                <a:cs typeface="Raleway"/>
                <a:sym typeface="Raleway"/>
              </a:rPr>
              <a:t> in</a:t>
            </a:r>
            <a:endParaRPr lang="vi-VN" sz="2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728CE5CE-B6B4-48FE-8731-EF668FB68E20}"/>
              </a:ext>
            </a:extLst>
          </p:cNvPr>
          <p:cNvSpPr/>
          <p:nvPr/>
        </p:nvSpPr>
        <p:spPr>
          <a:xfrm>
            <a:off x="4294679" y="2754284"/>
            <a:ext cx="1707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000" dirty="0" err="1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Máy</a:t>
            </a:r>
            <a:r>
              <a:rPr lang="en-US" sz="2000" dirty="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tính</a:t>
            </a:r>
            <a:r>
              <a:rPr lang="en-US" sz="2000" dirty="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bàn</a:t>
            </a:r>
            <a:endParaRPr lang="vi-VN" sz="2000" dirty="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B4181E56-AEDA-4231-ADFA-D1CA99ED37AC}"/>
              </a:ext>
            </a:extLst>
          </p:cNvPr>
          <p:cNvSpPr/>
          <p:nvPr/>
        </p:nvSpPr>
        <p:spPr>
          <a:xfrm>
            <a:off x="4294679" y="1551300"/>
            <a:ext cx="261642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000" dirty="0">
                <a:latin typeface="Raleway"/>
                <a:ea typeface="Raleway"/>
                <a:cs typeface="Raleway"/>
                <a:sym typeface="Raleway"/>
              </a:rPr>
              <a:t>1 Access point</a:t>
            </a:r>
          </a:p>
          <a:p>
            <a:pPr algn="just">
              <a:spcAft>
                <a:spcPts val="1800"/>
              </a:spcAft>
            </a:pPr>
            <a:r>
              <a:rPr lang="en-US" sz="2000" dirty="0" err="1">
                <a:latin typeface="Raleway"/>
                <a:ea typeface="Raleway"/>
                <a:cs typeface="Raleway"/>
                <a:sym typeface="Raleway"/>
              </a:rPr>
              <a:t>Máy</a:t>
            </a:r>
            <a:r>
              <a:rPr lang="en-US" sz="2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latin typeface="Raleway"/>
                <a:ea typeface="Raleway"/>
                <a:cs typeface="Raleway"/>
                <a:sym typeface="Raleway"/>
              </a:rPr>
              <a:t>tính</a:t>
            </a:r>
            <a:r>
              <a:rPr lang="en-US" sz="2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latin typeface="Raleway"/>
                <a:ea typeface="Raleway"/>
                <a:cs typeface="Raleway"/>
                <a:sym typeface="Raleway"/>
              </a:rPr>
              <a:t>bàn</a:t>
            </a:r>
            <a:r>
              <a:rPr lang="en-US" sz="2000" dirty="0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2000" dirty="0" err="1">
                <a:latin typeface="Raleway"/>
                <a:ea typeface="Raleway"/>
                <a:cs typeface="Raleway"/>
                <a:sym typeface="Raleway"/>
              </a:rPr>
              <a:t>máy</a:t>
            </a:r>
            <a:r>
              <a:rPr lang="en-US" sz="2000" dirty="0">
                <a:latin typeface="Raleway"/>
                <a:ea typeface="Raleway"/>
                <a:cs typeface="Raleway"/>
                <a:sym typeface="Raleway"/>
              </a:rPr>
              <a:t> in</a:t>
            </a:r>
            <a:endParaRPr lang="vi-VN" sz="2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37CB5BF7-B34E-4099-9365-E58333A26773}"/>
              </a:ext>
            </a:extLst>
          </p:cNvPr>
          <p:cNvSpPr/>
          <p:nvPr/>
        </p:nvSpPr>
        <p:spPr>
          <a:xfrm>
            <a:off x="7533309" y="800006"/>
            <a:ext cx="2422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800"/>
              </a:spcAft>
              <a:buFont typeface="Raleway"/>
              <a:buChar char="▷"/>
            </a:pPr>
            <a:r>
              <a:rPr lang="en-US" sz="3200" dirty="0">
                <a:latin typeface="Raleway"/>
                <a:ea typeface="Raleway"/>
                <a:cs typeface="Raleway"/>
                <a:sym typeface="Raleway"/>
              </a:rPr>
              <a:t>Chi </a:t>
            </a:r>
            <a:r>
              <a:rPr lang="en-US" sz="3200" dirty="0" err="1">
                <a:latin typeface="Raleway"/>
                <a:ea typeface="Raleway"/>
                <a:cs typeface="Raleway"/>
                <a:sym typeface="Raleway"/>
              </a:rPr>
              <a:t>nhánh</a:t>
            </a:r>
            <a:endParaRPr lang="vi-VN" sz="3200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3AA91DA5-013C-433C-B19E-450B6089F003}"/>
              </a:ext>
            </a:extLst>
          </p:cNvPr>
          <p:cNvCxnSpPr>
            <a:cxnSpLocks/>
          </p:cNvCxnSpPr>
          <p:nvPr/>
        </p:nvCxnSpPr>
        <p:spPr>
          <a:xfrm>
            <a:off x="7341833" y="985421"/>
            <a:ext cx="0" cy="5482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Bảng 2">
            <a:extLst>
              <a:ext uri="{FF2B5EF4-FFF2-40B4-BE49-F238E27FC236}">
                <a16:creationId xmlns:a16="http://schemas.microsoft.com/office/drawing/2014/main" id="{B1C7E9F4-E119-4899-A49B-4E45A49AA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71662"/>
              </p:ext>
            </p:extLst>
          </p:nvPr>
        </p:nvGraphicFramePr>
        <p:xfrm>
          <a:off x="7999215" y="1861143"/>
          <a:ext cx="289159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592">
                  <a:extLst>
                    <a:ext uri="{9D8B030D-6E8A-4147-A177-3AD203B41FA5}">
                      <a16:colId xmlns:a16="http://schemas.microsoft.com/office/drawing/2014/main" val="3708074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i="1" dirty="0" err="1">
                          <a:solidFill>
                            <a:srgbClr val="FF0000"/>
                          </a:solidFill>
                        </a:rPr>
                        <a:t>Tầng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</a:rPr>
                        <a:t> 1: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Developer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Tester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809856"/>
                  </a:ext>
                </a:extLst>
              </a:tr>
            </a:tbl>
          </a:graphicData>
        </a:graphic>
      </p:graphicFrame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E4AAF167-A6FC-4B71-9FEF-C6EFE4ECF402}"/>
              </a:ext>
            </a:extLst>
          </p:cNvPr>
          <p:cNvSpPr/>
          <p:nvPr/>
        </p:nvSpPr>
        <p:spPr>
          <a:xfrm>
            <a:off x="8648280" y="3722518"/>
            <a:ext cx="1968809" cy="2015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000" dirty="0">
                <a:latin typeface="Raleway"/>
                <a:ea typeface="Raleway"/>
                <a:cs typeface="Raleway"/>
                <a:sym typeface="Raleway"/>
              </a:rPr>
              <a:t>1 Access point</a:t>
            </a:r>
          </a:p>
          <a:p>
            <a:pPr algn="just">
              <a:spcAft>
                <a:spcPts val="1800"/>
              </a:spcAft>
            </a:pPr>
            <a:r>
              <a:rPr lang="en-US" sz="2000" dirty="0" err="1">
                <a:latin typeface="Raleway"/>
                <a:ea typeface="Raleway"/>
                <a:cs typeface="Raleway"/>
                <a:sym typeface="Raleway"/>
              </a:rPr>
              <a:t>Máy</a:t>
            </a:r>
            <a:r>
              <a:rPr lang="en-US" sz="2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latin typeface="Raleway"/>
                <a:ea typeface="Raleway"/>
                <a:cs typeface="Raleway"/>
                <a:sym typeface="Raleway"/>
              </a:rPr>
              <a:t>tính</a:t>
            </a:r>
            <a:r>
              <a:rPr lang="en-US" sz="2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000" dirty="0" err="1">
                <a:latin typeface="Raleway"/>
                <a:ea typeface="Raleway"/>
                <a:cs typeface="Raleway"/>
                <a:sym typeface="Raleway"/>
              </a:rPr>
              <a:t>bàn</a:t>
            </a:r>
            <a:endParaRPr lang="en-US" sz="2000" dirty="0"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Aft>
                <a:spcPts val="1800"/>
              </a:spcAft>
            </a:pPr>
            <a:r>
              <a:rPr lang="en-US" sz="2000" dirty="0" err="1">
                <a:latin typeface="Raleway"/>
                <a:ea typeface="Raleway"/>
                <a:cs typeface="Raleway"/>
                <a:sym typeface="Raleway"/>
              </a:rPr>
              <a:t>Máy</a:t>
            </a:r>
            <a:r>
              <a:rPr lang="en-US" sz="2000" dirty="0">
                <a:latin typeface="Raleway"/>
                <a:ea typeface="Raleway"/>
                <a:cs typeface="Raleway"/>
                <a:sym typeface="Raleway"/>
              </a:rPr>
              <a:t> in</a:t>
            </a:r>
          </a:p>
          <a:p>
            <a:pPr algn="just">
              <a:spcAft>
                <a:spcPts val="1800"/>
              </a:spcAft>
            </a:pPr>
            <a:r>
              <a:rPr lang="en-US" sz="2000" dirty="0">
                <a:latin typeface="Raleway"/>
                <a:ea typeface="Raleway"/>
                <a:cs typeface="Raleway"/>
                <a:sym typeface="Raleway"/>
              </a:rPr>
              <a:t>Router, Switch</a:t>
            </a:r>
            <a:endParaRPr lang="vi-VN" sz="2000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FBA83EC8-E22B-4E29-99A2-D65C21B006CD}"/>
              </a:ext>
            </a:extLst>
          </p:cNvPr>
          <p:cNvCxnSpPr/>
          <p:nvPr/>
        </p:nvCxnSpPr>
        <p:spPr>
          <a:xfrm>
            <a:off x="9445011" y="2872534"/>
            <a:ext cx="0" cy="763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0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26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864700" y="0"/>
            <a:ext cx="6462600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3C78D8"/>
                </a:solidFill>
              </a:rPr>
              <a:t>Mô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hình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địa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chỉ</a:t>
            </a:r>
            <a:r>
              <a:rPr lang="en-US" b="1" dirty="0">
                <a:solidFill>
                  <a:srgbClr val="3C78D8"/>
                </a:solidFill>
              </a:rPr>
              <a:t> IP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806E0A2-9806-493B-807B-CEB86205ECC9}"/>
              </a:ext>
            </a:extLst>
          </p:cNvPr>
          <p:cNvSpPr/>
          <p:nvPr/>
        </p:nvSpPr>
        <p:spPr>
          <a:xfrm>
            <a:off x="397799" y="803909"/>
            <a:ext cx="28488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800"/>
              </a:spcAft>
              <a:buFont typeface="Raleway"/>
              <a:buChar char="▷"/>
            </a:pPr>
            <a:r>
              <a:rPr lang="en-US" sz="3200" dirty="0" err="1">
                <a:latin typeface="Raleway"/>
                <a:ea typeface="Raleway"/>
                <a:cs typeface="Raleway"/>
                <a:sym typeface="Raleway"/>
              </a:rPr>
              <a:t>Trụ</a:t>
            </a:r>
            <a:r>
              <a:rPr lang="en-US" sz="3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200" dirty="0" err="1">
                <a:latin typeface="Raleway"/>
                <a:ea typeface="Raleway"/>
                <a:cs typeface="Raleway"/>
                <a:sym typeface="Raleway"/>
              </a:rPr>
              <a:t>sở</a:t>
            </a:r>
            <a:r>
              <a:rPr lang="en-US" sz="3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200" dirty="0" err="1">
                <a:latin typeface="Raleway"/>
                <a:ea typeface="Raleway"/>
                <a:cs typeface="Raleway"/>
                <a:sym typeface="Raleway"/>
              </a:rPr>
              <a:t>chính</a:t>
            </a:r>
            <a:endParaRPr lang="vi-VN" sz="3200" dirty="0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9F3E25FE-D74C-4DAB-8AB6-63854E61F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82789"/>
              </p:ext>
            </p:extLst>
          </p:nvPr>
        </p:nvGraphicFramePr>
        <p:xfrm>
          <a:off x="729448" y="1634491"/>
          <a:ext cx="10733103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381">
                  <a:extLst>
                    <a:ext uri="{9D8B030D-6E8A-4147-A177-3AD203B41FA5}">
                      <a16:colId xmlns:a16="http://schemas.microsoft.com/office/drawing/2014/main" val="3334244827"/>
                    </a:ext>
                  </a:extLst>
                </a:gridCol>
                <a:gridCol w="1775709">
                  <a:extLst>
                    <a:ext uri="{9D8B030D-6E8A-4147-A177-3AD203B41FA5}">
                      <a16:colId xmlns:a16="http://schemas.microsoft.com/office/drawing/2014/main" val="3576614517"/>
                    </a:ext>
                  </a:extLst>
                </a:gridCol>
                <a:gridCol w="1653528">
                  <a:extLst>
                    <a:ext uri="{9D8B030D-6E8A-4147-A177-3AD203B41FA5}">
                      <a16:colId xmlns:a16="http://schemas.microsoft.com/office/drawing/2014/main" val="1220148039"/>
                    </a:ext>
                  </a:extLst>
                </a:gridCol>
                <a:gridCol w="1886279">
                  <a:extLst>
                    <a:ext uri="{9D8B030D-6E8A-4147-A177-3AD203B41FA5}">
                      <a16:colId xmlns:a16="http://schemas.microsoft.com/office/drawing/2014/main" val="2037735659"/>
                    </a:ext>
                  </a:extLst>
                </a:gridCol>
                <a:gridCol w="3178206">
                  <a:extLst>
                    <a:ext uri="{9D8B030D-6E8A-4147-A177-3AD203B41FA5}">
                      <a16:colId xmlns:a16="http://schemas.microsoft.com/office/drawing/2014/main" val="24827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Bộ</a:t>
                      </a:r>
                      <a:r>
                        <a:rPr lang="en-US" baseline="0" dirty="0"/>
                        <a:t> phận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Broadcast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Subnetmask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IP – End</a:t>
                      </a:r>
                      <a:r>
                        <a:rPr lang="en-US" baseline="0" dirty="0"/>
                        <a:t> IP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24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Datacenter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172.16.0.0/24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172.16.0.255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255.255.255.0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172.16.0.1 -</a:t>
                      </a:r>
                      <a:r>
                        <a:rPr lang="en-US" sz="1800" baseline="0" dirty="0"/>
                        <a:t> 172.16.0.254</a:t>
                      </a:r>
                      <a:endParaRPr lang="vi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8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Wifi</a:t>
                      </a:r>
                      <a:r>
                        <a:rPr lang="en-US" sz="1800" baseline="0" dirty="0"/>
                        <a:t> Private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172.16.1.0/24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172.16.1.255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255.255.255.0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172.16.1.1 -</a:t>
                      </a:r>
                      <a:r>
                        <a:rPr lang="en-US" sz="1800" baseline="0" dirty="0"/>
                        <a:t> 172.16.1.254</a:t>
                      </a:r>
                      <a:endParaRPr lang="vi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9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172.16.2.0/24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172.16.2255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255.255.255.0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172.16.2.1 -</a:t>
                      </a:r>
                      <a:r>
                        <a:rPr lang="en-US" sz="1800" baseline="0" dirty="0"/>
                        <a:t> 172.16.2.254</a:t>
                      </a:r>
                      <a:endParaRPr lang="vi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1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HR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172.16.3.0/24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172.16.3.255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255.255.255.0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172.16.3.1 -</a:t>
                      </a:r>
                      <a:r>
                        <a:rPr lang="en-US" sz="1800" baseline="0" dirty="0"/>
                        <a:t> 172.16.3.254</a:t>
                      </a:r>
                      <a:endParaRPr lang="vi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54815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800" dirty="0"/>
                        <a:t>Business Analyst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172.16.4.0/24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172.16.4.255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255.255.255.0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172.16.4.1 -</a:t>
                      </a:r>
                      <a:r>
                        <a:rPr lang="en-US" sz="1800" baseline="0" dirty="0"/>
                        <a:t> 172.16.4.254</a:t>
                      </a:r>
                      <a:endParaRPr lang="vi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92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800" dirty="0"/>
                        <a:t>Project manager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172.16.5.0/24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172.16.5.255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255.255.255.0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172.16.5.1 -</a:t>
                      </a:r>
                      <a:r>
                        <a:rPr lang="en-US" sz="1800" baseline="0" dirty="0"/>
                        <a:t> 172.16.5.254</a:t>
                      </a:r>
                      <a:endParaRPr lang="vi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80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Technical manager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172.16.6.0/24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172.16.6.255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255.255.255.0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172.16.6.1 -</a:t>
                      </a:r>
                      <a:r>
                        <a:rPr lang="en-US" sz="1800" baseline="0" dirty="0"/>
                        <a:t> 172.16.6.254</a:t>
                      </a:r>
                      <a:endParaRPr lang="vi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29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IT manager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172.16.7.0/24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172.16.7.255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255.255.255.0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172.16.7.1 -</a:t>
                      </a:r>
                      <a:r>
                        <a:rPr lang="en-US" sz="1800" baseline="0" dirty="0"/>
                        <a:t> 172.16.7.254</a:t>
                      </a:r>
                      <a:endParaRPr lang="vi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792875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r>
                        <a:rPr lang="en-US" sz="1800" dirty="0"/>
                        <a:t>Dev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172.16.8.0/24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172.16.8.255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255.255.255.0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172.16.8.1 -</a:t>
                      </a:r>
                      <a:r>
                        <a:rPr lang="en-US" sz="1800" baseline="0" dirty="0"/>
                        <a:t> 172.16.8.254</a:t>
                      </a:r>
                      <a:endParaRPr lang="vi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73589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lang="en-US" sz="1800" dirty="0"/>
                        <a:t>Tester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172.16.9.0/24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172.16.9.255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255.255.255.0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172.16.9.1 -</a:t>
                      </a:r>
                      <a:r>
                        <a:rPr lang="en-US" sz="1800" baseline="0" dirty="0"/>
                        <a:t> 172.16.9.254</a:t>
                      </a:r>
                      <a:endParaRPr lang="vi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92341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r>
                        <a:rPr lang="en-US" sz="1800" dirty="0"/>
                        <a:t>Wifi Public</a:t>
                      </a:r>
                      <a:endParaRPr lang="vi-VN" sz="1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213.10.79.0/24</a:t>
                      </a:r>
                      <a:endParaRPr lang="vi-VN" sz="1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213.10.79.255</a:t>
                      </a:r>
                      <a:endParaRPr lang="vi-VN" sz="1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255.255.255.0</a:t>
                      </a:r>
                      <a:endParaRPr lang="vi-VN" sz="1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213.10.79.1 –</a:t>
                      </a:r>
                      <a:r>
                        <a:rPr lang="en-US" sz="1800" baseline="0" dirty="0"/>
                        <a:t> 213.10.79.254</a:t>
                      </a:r>
                      <a:endParaRPr lang="vi-VN" sz="1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115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75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27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864699" y="0"/>
            <a:ext cx="6462600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3C78D8"/>
                </a:solidFill>
              </a:rPr>
              <a:t>Mô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hình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địa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chỉ</a:t>
            </a:r>
            <a:r>
              <a:rPr lang="en-US" b="1" dirty="0">
                <a:solidFill>
                  <a:srgbClr val="3C78D8"/>
                </a:solidFill>
              </a:rPr>
              <a:t> IP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806E0A2-9806-493B-807B-CEB86205ECC9}"/>
              </a:ext>
            </a:extLst>
          </p:cNvPr>
          <p:cNvSpPr/>
          <p:nvPr/>
        </p:nvSpPr>
        <p:spPr>
          <a:xfrm>
            <a:off x="781185" y="3429000"/>
            <a:ext cx="2422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800"/>
              </a:spcAft>
              <a:buFont typeface="Raleway"/>
              <a:buChar char="▷"/>
            </a:pPr>
            <a:r>
              <a:rPr lang="en-US" sz="3200" dirty="0">
                <a:latin typeface="Raleway"/>
                <a:ea typeface="Raleway"/>
                <a:cs typeface="Raleway"/>
                <a:sym typeface="Raleway"/>
              </a:rPr>
              <a:t>Chi </a:t>
            </a:r>
            <a:r>
              <a:rPr lang="en-US" sz="3200" dirty="0" err="1">
                <a:latin typeface="Raleway"/>
                <a:ea typeface="Raleway"/>
                <a:cs typeface="Raleway"/>
                <a:sym typeface="Raleway"/>
              </a:rPr>
              <a:t>nhánh</a:t>
            </a:r>
            <a:endParaRPr lang="vi-VN" sz="3200" dirty="0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AAAAE0-122F-43E8-A6D2-CD1D267C4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11312"/>
              </p:ext>
            </p:extLst>
          </p:nvPr>
        </p:nvGraphicFramePr>
        <p:xfrm>
          <a:off x="781185" y="4131873"/>
          <a:ext cx="10629628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641">
                  <a:extLst>
                    <a:ext uri="{9D8B030D-6E8A-4147-A177-3AD203B41FA5}">
                      <a16:colId xmlns:a16="http://schemas.microsoft.com/office/drawing/2014/main" val="333424482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76614517"/>
                    </a:ext>
                  </a:extLst>
                </a:gridCol>
                <a:gridCol w="1686757">
                  <a:extLst>
                    <a:ext uri="{9D8B030D-6E8A-4147-A177-3AD203B41FA5}">
                      <a16:colId xmlns:a16="http://schemas.microsoft.com/office/drawing/2014/main" val="1220148039"/>
                    </a:ext>
                  </a:extLst>
                </a:gridCol>
                <a:gridCol w="1903826">
                  <a:extLst>
                    <a:ext uri="{9D8B030D-6E8A-4147-A177-3AD203B41FA5}">
                      <a16:colId xmlns:a16="http://schemas.microsoft.com/office/drawing/2014/main" val="2037735659"/>
                    </a:ext>
                  </a:extLst>
                </a:gridCol>
                <a:gridCol w="3656604">
                  <a:extLst>
                    <a:ext uri="{9D8B030D-6E8A-4147-A177-3AD203B41FA5}">
                      <a16:colId xmlns:a16="http://schemas.microsoft.com/office/drawing/2014/main" val="24827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Bộ</a:t>
                      </a:r>
                      <a:r>
                        <a:rPr lang="en-US" sz="1800" baseline="0" dirty="0"/>
                        <a:t> phận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Network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Broadcast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Subnetmask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Start IP – End</a:t>
                      </a:r>
                      <a:r>
                        <a:rPr lang="en-US" sz="1800" baseline="0" dirty="0"/>
                        <a:t> IP</a:t>
                      </a:r>
                      <a:endParaRPr lang="vi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247090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r>
                        <a:rPr lang="en-US" sz="1800" dirty="0"/>
                        <a:t>Dev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172.17.1.0/24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172.17.2.255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255.255.255.0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172.17.1.1 -</a:t>
                      </a:r>
                      <a:r>
                        <a:rPr lang="en-US" sz="1800" baseline="0" dirty="0"/>
                        <a:t> 172.17.1.254</a:t>
                      </a:r>
                      <a:endParaRPr lang="vi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73589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lang="en-US" sz="1800" dirty="0"/>
                        <a:t>Tester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172.17.2.0/24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172.17.2.255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255.255.255.0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172.17.2.1 -</a:t>
                      </a:r>
                      <a:r>
                        <a:rPr lang="en-US" sz="1800" baseline="0" dirty="0"/>
                        <a:t> 172.17.2.254</a:t>
                      </a:r>
                      <a:endParaRPr lang="vi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92341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r>
                        <a:rPr lang="en-US" sz="1800" dirty="0"/>
                        <a:t>Wifi Public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213.10.80.0/24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213.10.80.255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255.255.255.0</a:t>
                      </a:r>
                      <a:endParaRPr lang="vi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213.10.80.1 –</a:t>
                      </a:r>
                      <a:r>
                        <a:rPr lang="en-US" sz="1800" baseline="0" dirty="0"/>
                        <a:t> 213.10.80.254</a:t>
                      </a:r>
                      <a:endParaRPr lang="vi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115907"/>
                  </a:ext>
                </a:extLst>
              </a:tr>
            </a:tbl>
          </a:graphicData>
        </a:graphic>
      </p:graphicFrame>
      <p:pic>
        <p:nvPicPr>
          <p:cNvPr id="3076" name="Picture 4" descr="IP là gì? Cách xác định IP?. Hiện nay nhiều người sử dụng mạng… | by Annie  Nguyen | Medium">
            <a:extLst>
              <a:ext uri="{FF2B5EF4-FFF2-40B4-BE49-F238E27FC236}">
                <a16:creationId xmlns:a16="http://schemas.microsoft.com/office/drawing/2014/main" id="{1D0D3FD8-CE39-4CE9-B73B-97FDDF6AA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4" y="800006"/>
            <a:ext cx="4210051" cy="217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447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00000000-1234-1234-1234-123412341234}" type="slidenum">
              <a:rPr lang="vi" b="1">
                <a:solidFill>
                  <a:schemeClr val="tx1"/>
                </a:solidFill>
              </a:rPr>
              <a:pPr algn="ctr"/>
              <a:t>28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864700" y="0"/>
            <a:ext cx="6462600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3C78D8"/>
                </a:solidFill>
              </a:rPr>
              <a:t>Thiết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bị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dùng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trong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hệ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thống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806E0A2-9806-493B-807B-CEB86205ECC9}"/>
              </a:ext>
            </a:extLst>
          </p:cNvPr>
          <p:cNvSpPr/>
          <p:nvPr/>
        </p:nvSpPr>
        <p:spPr>
          <a:xfrm>
            <a:off x="637034" y="1002617"/>
            <a:ext cx="5642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800"/>
              </a:spcAft>
              <a:buFont typeface="Raleway"/>
              <a:buChar char="▷"/>
            </a:pPr>
            <a:r>
              <a:rPr lang="en-US" sz="2000" dirty="0">
                <a:latin typeface="Raleway" panose="020B0604020202020204" charset="0"/>
              </a:rPr>
              <a:t>Switch Cisco WS-C2960L-24PS-AP (Layer3) </a:t>
            </a:r>
            <a:endParaRPr lang="vi-VN" sz="2000" dirty="0">
              <a:latin typeface="Raleway" panose="020B0604020202020204" charset="0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D33DF9B5-C76A-47D6-B581-44EE8E0913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396361"/>
              </p:ext>
            </p:extLst>
          </p:nvPr>
        </p:nvGraphicFramePr>
        <p:xfrm>
          <a:off x="205426" y="1605338"/>
          <a:ext cx="6435071" cy="48767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17978">
                  <a:extLst>
                    <a:ext uri="{9D8B030D-6E8A-4147-A177-3AD203B41FA5}">
                      <a16:colId xmlns:a16="http://schemas.microsoft.com/office/drawing/2014/main" val="1679142655"/>
                    </a:ext>
                  </a:extLst>
                </a:gridCol>
                <a:gridCol w="3517093">
                  <a:extLst>
                    <a:ext uri="{9D8B030D-6E8A-4147-A177-3AD203B41FA5}">
                      <a16:colId xmlns:a16="http://schemas.microsoft.com/office/drawing/2014/main" val="1016722408"/>
                    </a:ext>
                  </a:extLst>
                </a:gridCol>
              </a:tblGrid>
              <a:tr h="327211"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1" cap="none" spc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Thông </a:t>
                      </a:r>
                      <a:r>
                        <a:rPr lang="vi-VN" sz="2000" b="1" cap="none" spc="0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số</a:t>
                      </a:r>
                      <a:r>
                        <a:rPr lang="vi-VN" sz="2000" b="1" cap="none" spc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1" cap="none" spc="0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kĩ</a:t>
                      </a:r>
                      <a:r>
                        <a:rPr lang="vi-VN" sz="2000" b="1" cap="none" spc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1" cap="none" spc="0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thuật</a:t>
                      </a:r>
                      <a:r>
                        <a:rPr lang="vi-VN" sz="2000" b="1" cap="none" spc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1" i="0" cap="none" spc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9164" marR="79164" marT="55415" marB="5541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1" cap="none" spc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Chi </a:t>
                      </a:r>
                      <a:r>
                        <a:rPr lang="vi-VN" sz="2000" b="1" cap="none" spc="0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tiết</a:t>
                      </a:r>
                      <a:r>
                        <a:rPr lang="vi-VN" sz="2000" b="1" cap="none" spc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1" i="0" cap="none" spc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9164" marR="79164" marT="55415" marB="5541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95221"/>
                  </a:ext>
                </a:extLst>
              </a:tr>
              <a:tr h="327211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Hãng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sản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xuất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9164" marR="79164" marT="55415" marB="5541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CISCO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9164" marR="79164" marT="55415" marB="5541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462649"/>
                  </a:ext>
                </a:extLst>
              </a:tr>
              <a:tr h="300823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Model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9164" marR="79164" marT="55415" marB="554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WS-C2960L-24PS-AP </a:t>
                      </a:r>
                      <a:endParaRPr lang="en-US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9164" marR="79164" marT="55415" marB="554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788657"/>
                  </a:ext>
                </a:extLst>
              </a:tr>
              <a:tr h="620088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Ports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9164" marR="79164" marT="55415" marB="5541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24 x 10/100/1000 </a:t>
                      </a:r>
                      <a:b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</a:b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4 x SFP </a:t>
                      </a:r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Gigabit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9164" marR="79164" marT="55415" marB="5541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250962"/>
                  </a:ext>
                </a:extLst>
              </a:tr>
              <a:tr h="300823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PoE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Budget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9164" marR="79164" marT="55415" marB="554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195W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9164" marR="79164" marT="55415" marB="554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5548"/>
                  </a:ext>
                </a:extLst>
              </a:tr>
              <a:tr h="327211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CPU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9164" marR="79164" marT="55415" marB="5541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ARMv7 800 </a:t>
                      </a:r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MHz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9164" marR="79164" marT="55415" marB="5541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891102"/>
                  </a:ext>
                </a:extLst>
              </a:tr>
              <a:tr h="300823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DRAM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9164" marR="79164" marT="55415" marB="554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512 MB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9164" marR="79164" marT="55415" marB="554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56321"/>
                  </a:ext>
                </a:extLst>
              </a:tr>
              <a:tr h="327211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Flash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memory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9164" marR="79164" marT="55415" marB="5541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256 MB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9164" marR="79164" marT="55415" marB="5541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999992"/>
                  </a:ext>
                </a:extLst>
              </a:tr>
              <a:tr h="300823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Forwarding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bandwidth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9164" marR="79164" marT="55415" marB="554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28 </a:t>
                      </a:r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Gbps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9164" marR="79164" marT="55415" marB="554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662814"/>
                  </a:ext>
                </a:extLst>
              </a:tr>
              <a:tr h="327211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Switching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bandwidth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9164" marR="79164" marT="55415" marB="5541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56 </a:t>
                      </a:r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Gbps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9164" marR="79164" marT="55415" marB="5541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439107"/>
                  </a:ext>
                </a:extLst>
              </a:tr>
              <a:tr h="300823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Kích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thước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9164" marR="79164" marT="55415" marB="554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4.4 x 24 x 26.8 </a:t>
                      </a:r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cm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79164" marR="79164" marT="55415" marB="5541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77831"/>
                  </a:ext>
                </a:extLst>
              </a:tr>
            </a:tbl>
          </a:graphicData>
        </a:graphic>
      </p:graphicFrame>
      <p:pic>
        <p:nvPicPr>
          <p:cNvPr id="6" name="Picture 2" descr="Switch Cisco WS-C2960L-24PS-AP - Siêu Thị Viễn Thông">
            <a:extLst>
              <a:ext uri="{FF2B5EF4-FFF2-40B4-BE49-F238E27FC236}">
                <a16:creationId xmlns:a16="http://schemas.microsoft.com/office/drawing/2014/main" id="{797BFAD5-7914-421C-9F8D-8D2CD4BCC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767" y="3020626"/>
            <a:ext cx="5077726" cy="151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13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00000000-1234-1234-1234-123412341234}" type="slidenum">
              <a:rPr lang="vi" b="1">
                <a:solidFill>
                  <a:schemeClr val="tx1"/>
                </a:solidFill>
              </a:rPr>
              <a:pPr algn="ctr"/>
              <a:t>29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864700" y="0"/>
            <a:ext cx="6462600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3C78D8"/>
                </a:solidFill>
              </a:rPr>
              <a:t>Thiết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bị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dùng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trong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hệ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thống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806E0A2-9806-493B-807B-CEB86205ECC9}"/>
              </a:ext>
            </a:extLst>
          </p:cNvPr>
          <p:cNvSpPr/>
          <p:nvPr/>
        </p:nvSpPr>
        <p:spPr>
          <a:xfrm>
            <a:off x="823784" y="1002617"/>
            <a:ext cx="5269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800"/>
              </a:spcAft>
              <a:buFont typeface="Raleway"/>
              <a:buChar char="▷"/>
            </a:pPr>
            <a:r>
              <a:rPr lang="en-US" sz="2000" dirty="0">
                <a:latin typeface="Raleway" panose="020B0604020202020204" charset="0"/>
              </a:rPr>
              <a:t>Switch PLANET WGSW-24040R ( Layer2)</a:t>
            </a:r>
            <a:endParaRPr lang="vi-VN" sz="2000" dirty="0">
              <a:latin typeface="Raleway" panose="020B0604020202020204" charset="0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18F74B-0B76-4385-806A-83B1169E8B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232903"/>
              </p:ext>
            </p:extLst>
          </p:nvPr>
        </p:nvGraphicFramePr>
        <p:xfrm>
          <a:off x="305304" y="1427840"/>
          <a:ext cx="6592646" cy="499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2587">
                  <a:extLst>
                    <a:ext uri="{9D8B030D-6E8A-4147-A177-3AD203B41FA5}">
                      <a16:colId xmlns:a16="http://schemas.microsoft.com/office/drawing/2014/main" val="1598773132"/>
                    </a:ext>
                  </a:extLst>
                </a:gridCol>
                <a:gridCol w="4350059">
                  <a:extLst>
                    <a:ext uri="{9D8B030D-6E8A-4147-A177-3AD203B41FA5}">
                      <a16:colId xmlns:a16="http://schemas.microsoft.com/office/drawing/2014/main" val="266621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Thông </a:t>
                      </a:r>
                      <a:r>
                        <a:rPr lang="vi-VN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số</a:t>
                      </a:r>
                      <a:r>
                        <a:rPr lang="vi-VN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kĩ</a:t>
                      </a:r>
                      <a:r>
                        <a:rPr lang="vi-VN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thuật</a:t>
                      </a:r>
                      <a:r>
                        <a:rPr lang="vi-VN" sz="2000" b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Chi </a:t>
                      </a:r>
                      <a:r>
                        <a:rPr lang="vi-VN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tiết</a:t>
                      </a:r>
                      <a:r>
                        <a:rPr lang="vi-VN" sz="2000" b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7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Hãng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sản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xuất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Planet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1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Model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WGSW-24040R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Copper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Ports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24 10/100/1000BASE-T RJ45 Auto-MDI/MDI-X ports </a:t>
                      </a:r>
                      <a:endParaRPr lang="fr-FR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89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Console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Port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1 x RS-232 DB9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serial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port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(115200, 8, N, 1)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4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Switch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Throughput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35.7Mpps@64Bytes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00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Shared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Data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Buffer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1392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kilobytes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45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Access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Control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List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IP-based ACL / MAC-based ACL </a:t>
                      </a:r>
                    </a:p>
                    <a:p>
                      <a:pPr algn="l" rtl="0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Up to 256 entries </a:t>
                      </a:r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756522"/>
                  </a:ext>
                </a:extLst>
              </a:tr>
            </a:tbl>
          </a:graphicData>
        </a:graphic>
      </p:graphicFrame>
      <p:pic>
        <p:nvPicPr>
          <p:cNvPr id="9" name="Picture 2" descr="WGSW-24040 / WGSW-24040R - L2+ Gigabit Ethernet Switch - PLANET Technology">
            <a:extLst>
              <a:ext uri="{FF2B5EF4-FFF2-40B4-BE49-F238E27FC236}">
                <a16:creationId xmlns:a16="http://schemas.microsoft.com/office/drawing/2014/main" id="{E8DFB838-9399-4B14-82E5-85FB8E5A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224" y="2733999"/>
            <a:ext cx="5159776" cy="207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79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ctrTitle"/>
          </p:nvPr>
        </p:nvSpPr>
        <p:spPr>
          <a:xfrm>
            <a:off x="2209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indent="-533400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dirty="0"/>
          </a:p>
        </p:txBody>
      </p:sp>
      <p:sp>
        <p:nvSpPr>
          <p:cNvPr id="184" name="Google Shape;184;p25"/>
          <p:cNvSpPr txBox="1">
            <a:spLocks noGrp="1"/>
          </p:cNvSpPr>
          <p:nvPr>
            <p:ph type="sldNum" idx="12"/>
          </p:nvPr>
        </p:nvSpPr>
        <p:spPr>
          <a:xfrm>
            <a:off x="9766663" y="6440375"/>
            <a:ext cx="901212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3</a:t>
            </a:fld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00000000-1234-1234-1234-123412341234}" type="slidenum">
              <a:rPr lang="vi" b="1">
                <a:solidFill>
                  <a:schemeClr val="tx1"/>
                </a:solidFill>
              </a:rPr>
              <a:pPr algn="ctr"/>
              <a:t>30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864700" y="0"/>
            <a:ext cx="6462600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3C78D8"/>
                </a:solidFill>
              </a:rPr>
              <a:t>Thiết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bị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dùng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trong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hệ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thống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806E0A2-9806-493B-807B-CEB86205ECC9}"/>
              </a:ext>
            </a:extLst>
          </p:cNvPr>
          <p:cNvSpPr/>
          <p:nvPr/>
        </p:nvSpPr>
        <p:spPr>
          <a:xfrm>
            <a:off x="1060227" y="1002617"/>
            <a:ext cx="4796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800"/>
              </a:spcAft>
              <a:buFont typeface="Raleway"/>
              <a:buChar char="▷"/>
            </a:pPr>
            <a:r>
              <a:rPr lang="en-US" sz="2000" dirty="0">
                <a:latin typeface="Raleway" panose="020B0604020202020204" charset="0"/>
              </a:rPr>
              <a:t> Switch </a:t>
            </a:r>
            <a:r>
              <a:rPr lang="en-US" sz="2000" dirty="0" err="1">
                <a:latin typeface="Raleway" panose="020B0604020202020204" charset="0"/>
              </a:rPr>
              <a:t>VolkTek</a:t>
            </a:r>
            <a:r>
              <a:rPr lang="en-US" sz="2000" dirty="0">
                <a:latin typeface="Raleway" panose="020B0604020202020204" charset="0"/>
              </a:rPr>
              <a:t> NSH-3410P( Layer2) </a:t>
            </a:r>
            <a:endParaRPr lang="vi-VN" sz="2000" dirty="0">
              <a:latin typeface="Raleway" panose="020B0604020202020204" charset="0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9CD2292-BD89-4A5E-AF32-998103071F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9018352"/>
              </p:ext>
            </p:extLst>
          </p:nvPr>
        </p:nvGraphicFramePr>
        <p:xfrm>
          <a:off x="287359" y="1452487"/>
          <a:ext cx="6859165" cy="481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7468">
                  <a:extLst>
                    <a:ext uri="{9D8B030D-6E8A-4147-A177-3AD203B41FA5}">
                      <a16:colId xmlns:a16="http://schemas.microsoft.com/office/drawing/2014/main" val="2588870694"/>
                    </a:ext>
                  </a:extLst>
                </a:gridCol>
                <a:gridCol w="4811697">
                  <a:extLst>
                    <a:ext uri="{9D8B030D-6E8A-4147-A177-3AD203B41FA5}">
                      <a16:colId xmlns:a16="http://schemas.microsoft.com/office/drawing/2014/main" val="2066780242"/>
                    </a:ext>
                  </a:extLst>
                </a:gridCol>
              </a:tblGrid>
              <a:tr h="372058"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Thông </a:t>
                      </a:r>
                      <a:r>
                        <a:rPr lang="vi-VN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số</a:t>
                      </a:r>
                      <a:r>
                        <a:rPr lang="vi-VN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kĩ</a:t>
                      </a:r>
                      <a:r>
                        <a:rPr lang="vi-VN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thuật</a:t>
                      </a:r>
                      <a:r>
                        <a:rPr lang="vi-VN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1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Chi </a:t>
                      </a:r>
                      <a:r>
                        <a:rPr lang="vi-VN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tiết</a:t>
                      </a:r>
                      <a:r>
                        <a:rPr lang="vi-VN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1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15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Hãng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sản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xuất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VolkTek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2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Model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NSH-3410P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27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Port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2-Slot Gigabit SFP </a:t>
                      </a:r>
                    </a:p>
                    <a:p>
                      <a:pPr algn="l" rtl="0" fontAlgn="base"/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8x10/100/1000 (8 x PoE Ports) </a:t>
                      </a:r>
                    </a:p>
                    <a:p>
                      <a:pPr algn="l" rtl="0" fontAlgn="base"/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1 x Console Port </a:t>
                      </a:r>
                    </a:p>
                    <a:p>
                      <a:pPr algn="l" rtl="0" fontAlgn="base"/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 </a:t>
                      </a:r>
                      <a:endParaRPr lang="fr-FR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8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Nguồn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Input Voltage 100-240 VAC, 50-60Hz </a:t>
                      </a:r>
                    </a:p>
                    <a:p>
                      <a:pPr algn="l" rtl="0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Power Consumption 8W (System Only) </a:t>
                      </a:r>
                    </a:p>
                    <a:p>
                      <a:pPr algn="l" rtl="0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Total PoE power budget 125W </a:t>
                      </a:r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6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Kích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thước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330x42.6x204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mm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(12.99x1.68x8.31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inch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)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963922"/>
                  </a:ext>
                </a:extLst>
              </a:tr>
            </a:tbl>
          </a:graphicData>
        </a:graphic>
      </p:graphicFrame>
      <p:pic>
        <p:nvPicPr>
          <p:cNvPr id="6" name="Picture 2" descr="Switch Quang Volktek NSH-3410P - An Phát">
            <a:extLst>
              <a:ext uri="{FF2B5EF4-FFF2-40B4-BE49-F238E27FC236}">
                <a16:creationId xmlns:a16="http://schemas.microsoft.com/office/drawing/2014/main" id="{86E5FDB0-821D-4321-BE85-CB948DFDF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487" y="3299485"/>
            <a:ext cx="4645981" cy="121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73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00000000-1234-1234-1234-123412341234}" type="slidenum">
              <a:rPr lang="vi" b="1">
                <a:solidFill>
                  <a:schemeClr val="tx1"/>
                </a:solidFill>
              </a:rPr>
              <a:pPr algn="ctr"/>
              <a:t>31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864700" y="0"/>
            <a:ext cx="6462600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3C78D8"/>
                </a:solidFill>
              </a:rPr>
              <a:t>Thiết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bị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dùng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trong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hệ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thống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806E0A2-9806-493B-807B-CEB86205ECC9}"/>
              </a:ext>
            </a:extLst>
          </p:cNvPr>
          <p:cNvSpPr/>
          <p:nvPr/>
        </p:nvSpPr>
        <p:spPr>
          <a:xfrm>
            <a:off x="990496" y="1002617"/>
            <a:ext cx="4935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800"/>
              </a:spcAft>
              <a:buFont typeface="Raleway"/>
              <a:buChar char="▷"/>
            </a:pPr>
            <a:r>
              <a:rPr lang="en-US" sz="2000" dirty="0">
                <a:latin typeface="Raleway" panose="020B0604020202020204" charset="0"/>
              </a:rPr>
              <a:t> Access Point PLANET WNAP-W2200 </a:t>
            </a:r>
            <a:endParaRPr lang="vi-VN" sz="2000" dirty="0">
              <a:latin typeface="Raleway" panose="020B0604020202020204" charset="0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AAD49F3-A7E4-4E91-98D2-8AE4BAFFEF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987918"/>
              </p:ext>
            </p:extLst>
          </p:nvPr>
        </p:nvGraphicFramePr>
        <p:xfrm>
          <a:off x="279092" y="1702992"/>
          <a:ext cx="7337023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2167">
                  <a:extLst>
                    <a:ext uri="{9D8B030D-6E8A-4147-A177-3AD203B41FA5}">
                      <a16:colId xmlns:a16="http://schemas.microsoft.com/office/drawing/2014/main" val="3604781939"/>
                    </a:ext>
                  </a:extLst>
                </a:gridCol>
                <a:gridCol w="5234856">
                  <a:extLst>
                    <a:ext uri="{9D8B030D-6E8A-4147-A177-3AD203B41FA5}">
                      <a16:colId xmlns:a16="http://schemas.microsoft.com/office/drawing/2014/main" val="59774624"/>
                    </a:ext>
                  </a:extLst>
                </a:gridCol>
              </a:tblGrid>
              <a:tr h="336547"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Thông </a:t>
                      </a:r>
                      <a:r>
                        <a:rPr lang="vi-VN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số</a:t>
                      </a:r>
                      <a:r>
                        <a:rPr lang="vi-VN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kĩ</a:t>
                      </a:r>
                      <a:r>
                        <a:rPr lang="vi-VN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thuật</a:t>
                      </a:r>
                      <a:r>
                        <a:rPr lang="vi-VN" sz="2000" b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Chi </a:t>
                      </a:r>
                      <a:r>
                        <a:rPr lang="vi-VN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tiết</a:t>
                      </a:r>
                      <a:r>
                        <a:rPr lang="vi-VN" sz="2000" b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36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Hãng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sản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xuất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PLANET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89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Model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PoE Access Point PLANET WNAP-W2200 </a:t>
                      </a:r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01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Chuẩn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không dây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IEEE 802.11n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hỗ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trợ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tốc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độ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tới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300Mbps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53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Số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ports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2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cổng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10/100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Base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-TX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với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một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cổng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hỗ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trợ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PoE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9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Độ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rộng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kênh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20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hoặc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20/40MHz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59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Khoảng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cách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truyền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Indoor up to 100m </a:t>
                      </a:r>
                    </a:p>
                    <a:p>
                      <a:pPr algn="l" rtl="0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Outdoor up to 300m </a:t>
                      </a:r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34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Kích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thước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86 x 86 x 36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mm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99018"/>
                  </a:ext>
                </a:extLst>
              </a:tr>
            </a:tbl>
          </a:graphicData>
        </a:graphic>
      </p:graphicFrame>
      <p:pic>
        <p:nvPicPr>
          <p:cNvPr id="7" name="Picture 2" descr="Wireless In-Wall PoE Access Point PLANET WNAP-W2200 - congnghequansat.com">
            <a:extLst>
              <a:ext uri="{FF2B5EF4-FFF2-40B4-BE49-F238E27FC236}">
                <a16:creationId xmlns:a16="http://schemas.microsoft.com/office/drawing/2014/main" id="{0F910362-C3AD-42AD-BF76-E97E70CE3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700" y="1914250"/>
            <a:ext cx="4069300" cy="406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38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00000000-1234-1234-1234-123412341234}" type="slidenum">
              <a:rPr lang="vi" b="1">
                <a:solidFill>
                  <a:schemeClr val="tx1"/>
                </a:solidFill>
              </a:rPr>
              <a:pPr algn="ctr"/>
              <a:t>32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864700" y="0"/>
            <a:ext cx="6462600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3C78D8"/>
                </a:solidFill>
              </a:rPr>
              <a:t>Thiết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bị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dùng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trong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hệ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thống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806E0A2-9806-493B-807B-CEB86205ECC9}"/>
              </a:ext>
            </a:extLst>
          </p:cNvPr>
          <p:cNvSpPr/>
          <p:nvPr/>
        </p:nvSpPr>
        <p:spPr>
          <a:xfrm>
            <a:off x="1266212" y="1002617"/>
            <a:ext cx="4384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800"/>
              </a:spcAft>
              <a:buFont typeface="Raleway"/>
              <a:buChar char="▷"/>
            </a:pPr>
            <a:r>
              <a:rPr lang="en-US" sz="2000" dirty="0" err="1">
                <a:latin typeface="Raleway" panose="020B0604020202020204" charset="0"/>
              </a:rPr>
              <a:t>Máy</a:t>
            </a:r>
            <a:r>
              <a:rPr lang="en-US" sz="2000" dirty="0">
                <a:latin typeface="Raleway" panose="020B0604020202020204" charset="0"/>
              </a:rPr>
              <a:t> </a:t>
            </a:r>
            <a:r>
              <a:rPr lang="en-US" sz="2000" dirty="0" err="1">
                <a:latin typeface="Raleway" panose="020B0604020202020204" charset="0"/>
              </a:rPr>
              <a:t>chủ</a:t>
            </a:r>
            <a:r>
              <a:rPr lang="en-US" sz="2000" dirty="0">
                <a:latin typeface="Raleway" panose="020B0604020202020204" charset="0"/>
              </a:rPr>
              <a:t> DELL POWEREDGE T40 </a:t>
            </a:r>
            <a:endParaRPr lang="vi-VN" sz="2000" dirty="0">
              <a:latin typeface="Raleway" panose="020B0604020202020204" charset="0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875BED0-6F3E-42E7-9F24-2C28345EC7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457919"/>
              </p:ext>
            </p:extLst>
          </p:nvPr>
        </p:nvGraphicFramePr>
        <p:xfrm>
          <a:off x="529410" y="1667482"/>
          <a:ext cx="7629168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7251">
                  <a:extLst>
                    <a:ext uri="{9D8B030D-6E8A-4147-A177-3AD203B41FA5}">
                      <a16:colId xmlns:a16="http://schemas.microsoft.com/office/drawing/2014/main" val="124658387"/>
                    </a:ext>
                  </a:extLst>
                </a:gridCol>
                <a:gridCol w="4731917">
                  <a:extLst>
                    <a:ext uri="{9D8B030D-6E8A-4147-A177-3AD203B41FA5}">
                      <a16:colId xmlns:a16="http://schemas.microsoft.com/office/drawing/2014/main" val="1932599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4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Thông </a:t>
                      </a:r>
                      <a:r>
                        <a:rPr lang="vi-VN" sz="24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số</a:t>
                      </a:r>
                      <a:r>
                        <a:rPr lang="vi-VN" sz="24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4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kĩ</a:t>
                      </a:r>
                      <a:r>
                        <a:rPr lang="vi-VN" sz="24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4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thuật</a:t>
                      </a:r>
                      <a:r>
                        <a:rPr lang="vi-VN" sz="2400" b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400" b="0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4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Chi </a:t>
                      </a:r>
                      <a:r>
                        <a:rPr lang="vi-VN" sz="24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tiết</a:t>
                      </a:r>
                      <a:r>
                        <a:rPr lang="vi-VN" sz="2400" b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400" b="0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773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Hãng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sản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xuất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4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DELL </a:t>
                      </a:r>
                      <a:endParaRPr lang="vi-VN" sz="24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7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Model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4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cap="all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POWEREDGE T40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en-US" sz="24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71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Bộ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nhớ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RAM </a:t>
                      </a:r>
                      <a:endParaRPr lang="vi-VN" sz="24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24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1 x 8GB DDR4 2666 MT/s ECC UDIMMs </a:t>
                      </a:r>
                      <a:endParaRPr lang="nl-NL" sz="24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60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HDD </a:t>
                      </a:r>
                      <a:endParaRPr lang="vi-VN" sz="24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HDD 1TB 7200RPM SATA 3.5″   </a:t>
                      </a:r>
                      <a:endParaRPr lang="vi-VN" sz="24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33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Network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Interface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4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24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1 x 1GbE LAN port  </a:t>
                      </a:r>
                      <a:endParaRPr lang="fr-FR" sz="24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17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CPU </a:t>
                      </a:r>
                      <a:endParaRPr lang="vi-VN" sz="24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Intel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Xeon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E-2224G (4C/4T, 3.50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GHz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, 8MB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Cache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) </a:t>
                      </a:r>
                      <a:endParaRPr lang="vi-VN" sz="24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42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Công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suất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nguồn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4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300W </a:t>
                      </a:r>
                      <a:endParaRPr lang="vi-VN" sz="24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1684"/>
                  </a:ext>
                </a:extLst>
              </a:tr>
            </a:tbl>
          </a:graphicData>
        </a:graphic>
      </p:graphicFrame>
      <p:pic>
        <p:nvPicPr>
          <p:cNvPr id="2" name="Hình ảnh 1">
            <a:extLst>
              <a:ext uri="{FF2B5EF4-FFF2-40B4-BE49-F238E27FC236}">
                <a16:creationId xmlns:a16="http://schemas.microsoft.com/office/drawing/2014/main" id="{13F2A018-5D72-4E32-B1CD-4E53506B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789" y="1573014"/>
            <a:ext cx="2914271" cy="457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00000000-1234-1234-1234-123412341234}" type="slidenum">
              <a:rPr lang="vi" b="1">
                <a:solidFill>
                  <a:schemeClr val="tx1"/>
                </a:solidFill>
              </a:rPr>
              <a:pPr algn="ctr"/>
              <a:t>33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864700" y="0"/>
            <a:ext cx="6462600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3C78D8"/>
                </a:solidFill>
              </a:rPr>
              <a:t>Thiết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bị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dùng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trong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hệ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thống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806E0A2-9806-493B-807B-CEB86205ECC9}"/>
              </a:ext>
            </a:extLst>
          </p:cNvPr>
          <p:cNvSpPr/>
          <p:nvPr/>
        </p:nvSpPr>
        <p:spPr>
          <a:xfrm>
            <a:off x="1428916" y="1002617"/>
            <a:ext cx="4059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800"/>
              </a:spcAft>
              <a:buFont typeface="Raleway"/>
              <a:buChar char="▷"/>
            </a:pPr>
            <a:r>
              <a:rPr lang="en-US" sz="2000" dirty="0" err="1">
                <a:latin typeface="Raleway" panose="020B0604020202020204" charset="0"/>
              </a:rPr>
              <a:t>Máy</a:t>
            </a:r>
            <a:r>
              <a:rPr lang="en-US" sz="2000" dirty="0">
                <a:latin typeface="Raleway" panose="020B0604020202020204" charset="0"/>
              </a:rPr>
              <a:t> </a:t>
            </a:r>
            <a:r>
              <a:rPr lang="en-US" sz="2000" dirty="0" err="1">
                <a:latin typeface="Raleway" panose="020B0604020202020204" charset="0"/>
              </a:rPr>
              <a:t>chủ</a:t>
            </a:r>
            <a:r>
              <a:rPr lang="en-US" sz="2000" dirty="0">
                <a:latin typeface="Raleway" panose="020B0604020202020204" charset="0"/>
              </a:rPr>
              <a:t> Dell </a:t>
            </a:r>
            <a:r>
              <a:rPr lang="en-US" sz="2000" dirty="0" err="1">
                <a:latin typeface="Raleway" panose="020B0604020202020204" charset="0"/>
              </a:rPr>
              <a:t>Poweredge</a:t>
            </a:r>
            <a:r>
              <a:rPr lang="en-US" sz="2000" dirty="0">
                <a:latin typeface="Raleway" panose="020B0604020202020204" charset="0"/>
              </a:rPr>
              <a:t> R720</a:t>
            </a:r>
            <a:endParaRPr lang="vi-VN" sz="2000" dirty="0">
              <a:latin typeface="Raleway" panose="020B0604020202020204" charset="0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2DFE5FB-B8B5-4AED-8596-CB6F0B2892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422458"/>
              </p:ext>
            </p:extLst>
          </p:nvPr>
        </p:nvGraphicFramePr>
        <p:xfrm>
          <a:off x="395250" y="1791769"/>
          <a:ext cx="7106382" cy="417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4001">
                  <a:extLst>
                    <a:ext uri="{9D8B030D-6E8A-4147-A177-3AD203B41FA5}">
                      <a16:colId xmlns:a16="http://schemas.microsoft.com/office/drawing/2014/main" val="3698364563"/>
                    </a:ext>
                  </a:extLst>
                </a:gridCol>
                <a:gridCol w="4502381">
                  <a:extLst>
                    <a:ext uri="{9D8B030D-6E8A-4147-A177-3AD203B41FA5}">
                      <a16:colId xmlns:a16="http://schemas.microsoft.com/office/drawing/2014/main" val="753813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Thông </a:t>
                      </a:r>
                      <a:r>
                        <a:rPr lang="vi-VN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số</a:t>
                      </a:r>
                      <a:r>
                        <a:rPr lang="vi-VN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kĩ</a:t>
                      </a:r>
                      <a:r>
                        <a:rPr lang="vi-VN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thuật</a:t>
                      </a:r>
                      <a:r>
                        <a:rPr lang="vi-VN" sz="2000" b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Chi </a:t>
                      </a:r>
                      <a:r>
                        <a:rPr lang="vi-VN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tiết</a:t>
                      </a:r>
                      <a:r>
                        <a:rPr lang="vi-VN" sz="2000" b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58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Hãng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sản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xuất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DELL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52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Model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Poweredge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R720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92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Bộ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nhớ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RAM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16GB (2x8GB) PC3-10600R 1333Mhz RDIMM 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69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CPU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2x Intel Xeon 8 Core E5-2670 2.6GHz, 20MB </a:t>
                      </a:r>
                      <a:endParaRPr lang="it-IT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18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Raid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PERC H310 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Raid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( 0,1,5,10)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83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NIC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Broadcom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5720 QP 1Gb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Network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50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HDD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HDD 1TB 3.5″  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1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Công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suất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nguồn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2x 750watt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Hotswap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159532"/>
                  </a:ext>
                </a:extLst>
              </a:tr>
            </a:tbl>
          </a:graphicData>
        </a:graphic>
      </p:graphicFrame>
      <p:pic>
        <p:nvPicPr>
          <p:cNvPr id="7" name="Picture 2" descr="Dell PowerEdge R720 - 2 x CPU E5-2670 / 2 x 240GB SSD / Ram 16GB / Raid  H710 / 1x UPS">
            <a:extLst>
              <a:ext uri="{FF2B5EF4-FFF2-40B4-BE49-F238E27FC236}">
                <a16:creationId xmlns:a16="http://schemas.microsoft.com/office/drawing/2014/main" id="{610039FB-BDA6-4814-96F6-C1492142B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786" y="2157666"/>
            <a:ext cx="5127666" cy="310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63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00000000-1234-1234-1234-123412341234}" type="slidenum">
              <a:rPr lang="vi" b="1">
                <a:solidFill>
                  <a:schemeClr val="tx1"/>
                </a:solidFill>
              </a:rPr>
              <a:pPr algn="ctr"/>
              <a:t>34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864700" y="0"/>
            <a:ext cx="6462600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3C78D8"/>
                </a:solidFill>
              </a:rPr>
              <a:t>Thiết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bị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dùng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trong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hệ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thống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806E0A2-9806-493B-807B-CEB86205ECC9}"/>
              </a:ext>
            </a:extLst>
          </p:cNvPr>
          <p:cNvSpPr/>
          <p:nvPr/>
        </p:nvSpPr>
        <p:spPr>
          <a:xfrm>
            <a:off x="1704632" y="1002617"/>
            <a:ext cx="3507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800"/>
              </a:spcAft>
              <a:buFont typeface="Raleway"/>
              <a:buChar char="▷"/>
            </a:pPr>
            <a:r>
              <a:rPr lang="en-US" sz="2000" dirty="0" err="1">
                <a:latin typeface="Raleway" panose="020B0604020202020204" charset="0"/>
              </a:rPr>
              <a:t>Máy</a:t>
            </a:r>
            <a:r>
              <a:rPr lang="en-US" sz="2000" dirty="0">
                <a:latin typeface="Raleway" panose="020B0604020202020204" charset="0"/>
              </a:rPr>
              <a:t> in Brother HL L2321D </a:t>
            </a:r>
            <a:endParaRPr lang="vi-VN" sz="2000" dirty="0">
              <a:latin typeface="Raleway" panose="020B0604020202020204" charset="0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655A1F-5CA7-4504-9E37-74AAD42D0D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400781"/>
              </p:ext>
            </p:extLst>
          </p:nvPr>
        </p:nvGraphicFramePr>
        <p:xfrm>
          <a:off x="439638" y="1850647"/>
          <a:ext cx="7335528" cy="3779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9846">
                  <a:extLst>
                    <a:ext uri="{9D8B030D-6E8A-4147-A177-3AD203B41FA5}">
                      <a16:colId xmlns:a16="http://schemas.microsoft.com/office/drawing/2014/main" val="3242718910"/>
                    </a:ext>
                  </a:extLst>
                </a:gridCol>
                <a:gridCol w="5175682">
                  <a:extLst>
                    <a:ext uri="{9D8B030D-6E8A-4147-A177-3AD203B41FA5}">
                      <a16:colId xmlns:a16="http://schemas.microsoft.com/office/drawing/2014/main" val="3504138033"/>
                    </a:ext>
                  </a:extLst>
                </a:gridCol>
              </a:tblGrid>
              <a:tr h="345425"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Thông </a:t>
                      </a:r>
                      <a:r>
                        <a:rPr lang="vi-VN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số</a:t>
                      </a:r>
                      <a:r>
                        <a:rPr lang="vi-VN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kĩ</a:t>
                      </a:r>
                      <a:r>
                        <a:rPr lang="vi-VN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thuật</a:t>
                      </a:r>
                      <a:r>
                        <a:rPr lang="vi-VN" sz="2000" b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Chi </a:t>
                      </a:r>
                      <a:r>
                        <a:rPr lang="vi-VN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tiết</a:t>
                      </a:r>
                      <a:r>
                        <a:rPr lang="vi-VN" sz="2000" b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10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Hãng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sản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xuất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Brother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0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Model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HL L2321D </a:t>
                      </a:r>
                      <a:endParaRPr lang="vi-VN" sz="2000" b="0" i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23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Tốc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độ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in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30 trang/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phút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Chất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lượng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in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2400 x 600 dpi </a:t>
                      </a:r>
                      <a:endParaRPr lang="vi-VN" sz="2000" b="0" i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64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Cổng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kết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nối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USB 2.0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2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Kích thước </a:t>
                      </a:r>
                      <a:endParaRPr lang="vi-VN" sz="2000" b="0" i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Dài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360 mm -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Rộng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360 mm - Cao 180 mm </a:t>
                      </a:r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60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Công </a:t>
                      </a:r>
                      <a:r>
                        <a:rPr lang="vi-VN" sz="2000" b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suất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58 W </a:t>
                      </a:r>
                      <a:endParaRPr lang="vi-VN" sz="2000" b="0" i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205086"/>
                  </a:ext>
                </a:extLst>
              </a:tr>
            </a:tbl>
          </a:graphicData>
        </a:graphic>
      </p:graphicFrame>
      <p:pic>
        <p:nvPicPr>
          <p:cNvPr id="6" name="Picture 2" descr="Printer | Máy in | Mua máy in | Brother HL-L2321D">
            <a:extLst>
              <a:ext uri="{FF2B5EF4-FFF2-40B4-BE49-F238E27FC236}">
                <a16:creationId xmlns:a16="http://schemas.microsoft.com/office/drawing/2014/main" id="{66AA7DE8-B417-4BA0-9504-52731006D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404" y="1749035"/>
            <a:ext cx="4184342" cy="418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94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00000000-1234-1234-1234-123412341234}" type="slidenum">
              <a:rPr lang="vi" b="1">
                <a:solidFill>
                  <a:schemeClr val="tx1"/>
                </a:solidFill>
              </a:rPr>
              <a:pPr algn="ctr"/>
              <a:t>35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864700" y="0"/>
            <a:ext cx="6462600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3C78D8"/>
                </a:solidFill>
              </a:rPr>
              <a:t>Thiết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bị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dùng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trong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hệ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thống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806E0A2-9806-493B-807B-CEB86205ECC9}"/>
              </a:ext>
            </a:extLst>
          </p:cNvPr>
          <p:cNvSpPr/>
          <p:nvPr/>
        </p:nvSpPr>
        <p:spPr>
          <a:xfrm>
            <a:off x="1273425" y="1002617"/>
            <a:ext cx="48225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Font typeface="Raleway"/>
              <a:buChar char="▷"/>
            </a:pPr>
            <a:r>
              <a:rPr lang="en-US" sz="2000" dirty="0">
                <a:latin typeface="Raleway" panose="020B0604020202020204" charset="0"/>
              </a:rPr>
              <a:t> </a:t>
            </a:r>
            <a:r>
              <a:rPr lang="en-US" sz="2000" dirty="0" err="1">
                <a:latin typeface="Raleway" panose="020B0604020202020204" charset="0"/>
              </a:rPr>
              <a:t>Cáp</a:t>
            </a:r>
            <a:r>
              <a:rPr lang="en-US" sz="2000" dirty="0">
                <a:latin typeface="Raleway" panose="020B0604020202020204" charset="0"/>
              </a:rPr>
              <a:t> </a:t>
            </a:r>
            <a:r>
              <a:rPr lang="en-US" sz="2000" dirty="0" err="1">
                <a:latin typeface="Raleway" panose="020B0604020202020204" charset="0"/>
              </a:rPr>
              <a:t>mạng</a:t>
            </a:r>
            <a:r>
              <a:rPr lang="en-US" sz="2000" dirty="0">
                <a:latin typeface="Raleway" panose="020B0604020202020204" charset="0"/>
              </a:rPr>
              <a:t> AMTAKO Cat6 UTP 6111 </a:t>
            </a:r>
            <a:br>
              <a:rPr lang="en-US" sz="2000" dirty="0">
                <a:latin typeface="Raleway" panose="020B0604020202020204" charset="0"/>
              </a:rPr>
            </a:br>
            <a:endParaRPr lang="vi-VN" sz="2000" dirty="0">
              <a:latin typeface="Raleway" panose="020B0604020202020204" charset="0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8D4E7AE-1CCB-4C47-99B0-16E03F3B89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652252"/>
              </p:ext>
            </p:extLst>
          </p:nvPr>
        </p:nvGraphicFramePr>
        <p:xfrm>
          <a:off x="330724" y="1482967"/>
          <a:ext cx="8430156" cy="478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1505">
                  <a:extLst>
                    <a:ext uri="{9D8B030D-6E8A-4147-A177-3AD203B41FA5}">
                      <a16:colId xmlns:a16="http://schemas.microsoft.com/office/drawing/2014/main" val="2940777180"/>
                    </a:ext>
                  </a:extLst>
                </a:gridCol>
                <a:gridCol w="6518651">
                  <a:extLst>
                    <a:ext uri="{9D8B030D-6E8A-4147-A177-3AD203B41FA5}">
                      <a16:colId xmlns:a16="http://schemas.microsoft.com/office/drawing/2014/main" val="3134500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Chỉ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tiêu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Cáp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mạng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CAT 6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en-US" sz="2000" b="0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73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Tần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số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hoạt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động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dirty="0">
                        <a:effectLst/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Cáp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mạng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Cat6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là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23 AWG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với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tần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số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hoạt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động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250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MHz.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en-US" sz="2000" b="0" i="0" dirty="0">
                        <a:effectLst/>
                        <a:latin typeface="Raleway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6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Lõi</a:t>
                      </a:r>
                      <a:endParaRPr lang="vi-VN" sz="2000" b="0" i="0" dirty="0">
                        <a:effectLst/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Loại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dây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mạng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Cat6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đều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có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một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lõi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nhựa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ở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trung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tâm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để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phân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chia 4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cặp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dây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và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chống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nhiễu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chéo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. </a:t>
                      </a:r>
                      <a:endParaRPr lang="en-US" sz="2000" b="0" i="0" dirty="0">
                        <a:effectLst/>
                        <a:latin typeface="Raleway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7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b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Ứng dụng </a:t>
                      </a:r>
                      <a:endParaRPr lang="vi-VN" sz="2000" b="0" i="0">
                        <a:effectLst/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dirty="0" err="1">
                          <a:effectLst/>
                          <a:latin typeface="Raleway" panose="020B0604020202020204" charset="0"/>
                        </a:rPr>
                        <a:t>Thiết</a:t>
                      </a:r>
                      <a:r>
                        <a:rPr lang="en-US" sz="2000" b="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Raleway" panose="020B0604020202020204" charset="0"/>
                        </a:rPr>
                        <a:t>kế</a:t>
                      </a:r>
                      <a:r>
                        <a:rPr lang="en-US" sz="2000" b="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Raleway" panose="020B0604020202020204" charset="0"/>
                        </a:rPr>
                        <a:t>để</a:t>
                      </a:r>
                      <a:r>
                        <a:rPr lang="en-US" sz="2000" b="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Raleway" panose="020B0604020202020204" charset="0"/>
                        </a:rPr>
                        <a:t>dùng</a:t>
                      </a:r>
                      <a:r>
                        <a:rPr lang="en-US" sz="2000" b="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Raleway" panose="020B0604020202020204" charset="0"/>
                        </a:rPr>
                        <a:t>cho</a:t>
                      </a:r>
                      <a:r>
                        <a:rPr lang="en-US" sz="2000" b="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Raleway" panose="020B0604020202020204" charset="0"/>
                        </a:rPr>
                        <a:t>ứng</a:t>
                      </a:r>
                      <a:r>
                        <a:rPr lang="en-US" sz="2000" b="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Raleway" panose="020B0604020202020204" charset="0"/>
                        </a:rPr>
                        <a:t>dụng</a:t>
                      </a:r>
                      <a:r>
                        <a:rPr lang="en-US" sz="2000" b="0" dirty="0">
                          <a:effectLst/>
                          <a:latin typeface="Raleway" panose="020B0604020202020204" charset="0"/>
                        </a:rPr>
                        <a:t> Gigabit Ethernet. </a:t>
                      </a:r>
                      <a:endParaRPr lang="en-US" sz="2000" b="0" i="0" dirty="0">
                        <a:effectLst/>
                        <a:latin typeface="Raleway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14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Tốc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độ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effectLst/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10/100/1000 Mbps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và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10 Gigabit Ethernet. </a:t>
                      </a:r>
                      <a:endParaRPr lang="en-US" sz="2000" b="0" i="0" dirty="0">
                        <a:effectLst/>
                        <a:latin typeface="Raleway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25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Hoạt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động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dirty="0">
                        <a:effectLst/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Chống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nhiễu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chéo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,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tỉ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lệ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tín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hiệu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nhiễu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cao,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tỉ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số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cao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sẽ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ít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bị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nhiễu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ảnh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còn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ngược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lại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thì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sẽ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nhiều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nhiễu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ảnh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. </a:t>
                      </a:r>
                      <a:endParaRPr lang="vi-VN" sz="2000" b="0" i="0" dirty="0">
                        <a:effectLst/>
                        <a:latin typeface="Raleway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41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Khoảng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cách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làm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việc</a:t>
                      </a:r>
                      <a:r>
                        <a:rPr lang="vi-VN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dirty="0">
                        <a:effectLst/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Khoảng cách ngắn chỉ đạt 70-90m, nhưng vẫn có thể chạy xa 150m với cáp UTP Cat 6. </a:t>
                      </a:r>
                      <a:endParaRPr lang="vi-VN" sz="2000" b="0" i="0">
                        <a:effectLst/>
                        <a:latin typeface="Raleway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5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b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AWG </a:t>
                      </a:r>
                      <a:endParaRPr lang="vi-VN" sz="2000" b="0" i="0">
                        <a:effectLst/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Có </a:t>
                      </a:r>
                      <a:endParaRPr lang="en-US" sz="2000" b="0" i="0">
                        <a:effectLst/>
                        <a:latin typeface="Raleway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57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b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Độ dài </a:t>
                      </a:r>
                      <a:endParaRPr lang="vi-VN" sz="2000" b="0" i="0">
                        <a:effectLst/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Raleway" panose="020B0604020202020204" charset="0"/>
                        </a:rPr>
                        <a:t>305m </a:t>
                      </a:r>
                      <a:endParaRPr lang="en-US" sz="2000" b="0" i="0" dirty="0">
                        <a:effectLst/>
                        <a:latin typeface="Raleway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006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436D6E0-7115-4135-88D2-6547D5C25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880" y="1823064"/>
            <a:ext cx="3241730" cy="32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36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864700" y="0"/>
            <a:ext cx="6462600" cy="668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3C78D8"/>
                </a:solidFill>
              </a:rPr>
              <a:t>Các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dịch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vụ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sử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dụng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B005FB50-8CC3-4F1E-8E7F-B6976915C61E}"/>
              </a:ext>
            </a:extLst>
          </p:cNvPr>
          <p:cNvSpPr/>
          <p:nvPr/>
        </p:nvSpPr>
        <p:spPr>
          <a:xfrm>
            <a:off x="1574308" y="1713145"/>
            <a:ext cx="3592496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Font typeface="Raleway"/>
              <a:buChar char="▷"/>
            </a:pPr>
            <a:r>
              <a:rPr lang="vi-VN" sz="3200" dirty="0">
                <a:latin typeface="Raleway"/>
                <a:ea typeface="Raleway"/>
                <a:cs typeface="Raleway"/>
                <a:sym typeface="Raleway"/>
              </a:rPr>
              <a:t>DNS</a:t>
            </a:r>
          </a:p>
          <a:p>
            <a:pPr algn="just">
              <a:spcAft>
                <a:spcPts val="600"/>
              </a:spcAft>
              <a:buFont typeface="Raleway"/>
              <a:buChar char="▷"/>
            </a:pPr>
            <a:r>
              <a:rPr lang="vi-VN" sz="3200" dirty="0" err="1">
                <a:latin typeface="Raleway"/>
                <a:ea typeface="Raleway"/>
                <a:cs typeface="Raleway"/>
                <a:sym typeface="Raleway"/>
              </a:rPr>
              <a:t>Mail</a:t>
            </a:r>
            <a:r>
              <a:rPr lang="vi-VN" sz="3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3200" dirty="0" err="1">
                <a:latin typeface="Raleway"/>
                <a:ea typeface="Raleway"/>
                <a:cs typeface="Raleway"/>
                <a:sym typeface="Raleway"/>
              </a:rPr>
              <a:t>server</a:t>
            </a:r>
            <a:r>
              <a:rPr lang="vi-VN" sz="3200" dirty="0"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algn="just">
              <a:spcAft>
                <a:spcPts val="600"/>
              </a:spcAft>
              <a:buFont typeface="Raleway"/>
              <a:buChar char="▷"/>
            </a:pPr>
            <a:r>
              <a:rPr lang="vi-VN" sz="3200" dirty="0" err="1">
                <a:latin typeface="Raleway"/>
                <a:ea typeface="Raleway"/>
                <a:cs typeface="Raleway"/>
                <a:sym typeface="Raleway"/>
              </a:rPr>
              <a:t>Cloud</a:t>
            </a:r>
            <a:r>
              <a:rPr lang="vi-VN" sz="32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3200" dirty="0" err="1">
                <a:latin typeface="Raleway"/>
                <a:ea typeface="Raleway"/>
                <a:cs typeface="Raleway"/>
                <a:sym typeface="Raleway"/>
              </a:rPr>
              <a:t>server</a:t>
            </a:r>
            <a:endParaRPr lang="vi-VN" sz="3200" dirty="0"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Aft>
                <a:spcPts val="600"/>
              </a:spcAft>
              <a:buFont typeface="Raleway"/>
              <a:buChar char="▷"/>
            </a:pPr>
            <a:r>
              <a:rPr lang="vi-VN" sz="3200" dirty="0">
                <a:latin typeface="Raleway"/>
                <a:ea typeface="Raleway"/>
                <a:cs typeface="Raleway"/>
                <a:sym typeface="Raleway"/>
              </a:rPr>
              <a:t>VPS </a:t>
            </a:r>
            <a:r>
              <a:rPr lang="vi-VN" sz="3200" dirty="0" err="1">
                <a:latin typeface="Raleway"/>
                <a:ea typeface="Raleway"/>
                <a:cs typeface="Raleway"/>
                <a:sym typeface="Raleway"/>
              </a:rPr>
              <a:t>Hosting</a:t>
            </a:r>
            <a:endParaRPr lang="vi-VN" sz="3200" dirty="0"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Aft>
                <a:spcPts val="600"/>
              </a:spcAft>
              <a:buFont typeface="Raleway"/>
              <a:buChar char="▷"/>
            </a:pPr>
            <a:r>
              <a:rPr lang="vi-VN" sz="3200" dirty="0">
                <a:latin typeface="Raleway"/>
                <a:ea typeface="Raleway"/>
                <a:cs typeface="Raleway"/>
                <a:sym typeface="Raleway"/>
              </a:rPr>
              <a:t>VPN</a:t>
            </a:r>
          </a:p>
          <a:p>
            <a:pPr algn="just">
              <a:spcAft>
                <a:spcPts val="600"/>
              </a:spcAft>
              <a:buFont typeface="Raleway"/>
              <a:buChar char="▷"/>
            </a:pPr>
            <a:r>
              <a:rPr lang="vi-VN" sz="3200" dirty="0" err="1">
                <a:latin typeface="Raleway"/>
                <a:ea typeface="Raleway"/>
                <a:cs typeface="Raleway"/>
                <a:sym typeface="Raleway"/>
              </a:rPr>
              <a:t>Internet</a:t>
            </a:r>
            <a:r>
              <a:rPr lang="vi-VN" sz="3200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lang="en-US" sz="320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52" name="Picture 4" descr="Maintenance Service">
            <a:extLst>
              <a:ext uri="{FF2B5EF4-FFF2-40B4-BE49-F238E27FC236}">
                <a16:creationId xmlns:a16="http://schemas.microsoft.com/office/drawing/2014/main" id="{DF64A652-DD5F-46B9-9734-0FB9399C9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097" y="1288589"/>
            <a:ext cx="6273903" cy="400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127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ctrTitle"/>
          </p:nvPr>
        </p:nvSpPr>
        <p:spPr>
          <a:xfrm>
            <a:off x="2209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/>
              <a:t>4</a:t>
            </a:r>
            <a:r>
              <a:rPr lang="vi" dirty="0"/>
              <a:t>. </a:t>
            </a:r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dirty="0"/>
          </a:p>
        </p:txBody>
      </p:sp>
      <p:sp>
        <p:nvSpPr>
          <p:cNvPr id="293" name="Google Shape;293;p40"/>
          <p:cNvSpPr txBox="1">
            <a:spLocks noGrp="1"/>
          </p:cNvSpPr>
          <p:nvPr>
            <p:ph type="sldNum" idx="12"/>
          </p:nvPr>
        </p:nvSpPr>
        <p:spPr>
          <a:xfrm>
            <a:off x="9982200" y="6440375"/>
            <a:ext cx="685675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37</a:t>
            </a:fld>
            <a:endParaRPr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838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38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864700" y="0"/>
            <a:ext cx="6462600" cy="668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>
                <a:solidFill>
                  <a:srgbClr val="3C78D8"/>
                </a:solidFill>
              </a:rPr>
              <a:t>Chi </a:t>
            </a:r>
            <a:r>
              <a:rPr lang="en-US" b="1" dirty="0" err="1">
                <a:solidFill>
                  <a:srgbClr val="3C78D8"/>
                </a:solidFill>
              </a:rPr>
              <a:t>phí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thiết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bị</a:t>
            </a:r>
            <a:endParaRPr b="1" dirty="0">
              <a:solidFill>
                <a:srgbClr val="3C78D8"/>
              </a:solidFill>
            </a:endParaRP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78FB5559-989D-4F39-ADA1-BF40369E6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019872"/>
              </p:ext>
            </p:extLst>
          </p:nvPr>
        </p:nvGraphicFramePr>
        <p:xfrm>
          <a:off x="585785" y="955540"/>
          <a:ext cx="11020429" cy="4946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1797">
                  <a:extLst>
                    <a:ext uri="{9D8B030D-6E8A-4147-A177-3AD203B41FA5}">
                      <a16:colId xmlns:a16="http://schemas.microsoft.com/office/drawing/2014/main" val="3341437081"/>
                    </a:ext>
                  </a:extLst>
                </a:gridCol>
                <a:gridCol w="4152737">
                  <a:extLst>
                    <a:ext uri="{9D8B030D-6E8A-4147-A177-3AD203B41FA5}">
                      <a16:colId xmlns:a16="http://schemas.microsoft.com/office/drawing/2014/main" val="1929385913"/>
                    </a:ext>
                  </a:extLst>
                </a:gridCol>
                <a:gridCol w="1163183">
                  <a:extLst>
                    <a:ext uri="{9D8B030D-6E8A-4147-A177-3AD203B41FA5}">
                      <a16:colId xmlns:a16="http://schemas.microsoft.com/office/drawing/2014/main" val="2441940374"/>
                    </a:ext>
                  </a:extLst>
                </a:gridCol>
                <a:gridCol w="1668538">
                  <a:extLst>
                    <a:ext uri="{9D8B030D-6E8A-4147-A177-3AD203B41FA5}">
                      <a16:colId xmlns:a16="http://schemas.microsoft.com/office/drawing/2014/main" val="634973352"/>
                    </a:ext>
                  </a:extLst>
                </a:gridCol>
                <a:gridCol w="1473254">
                  <a:extLst>
                    <a:ext uri="{9D8B030D-6E8A-4147-A177-3AD203B41FA5}">
                      <a16:colId xmlns:a16="http://schemas.microsoft.com/office/drawing/2014/main" val="2911622259"/>
                    </a:ext>
                  </a:extLst>
                </a:gridCol>
                <a:gridCol w="1820920">
                  <a:extLst>
                    <a:ext uri="{9D8B030D-6E8A-4147-A177-3AD203B41FA5}">
                      <a16:colId xmlns:a16="http://schemas.microsoft.com/office/drawing/2014/main" val="2057412315"/>
                    </a:ext>
                  </a:extLst>
                </a:gridCol>
              </a:tblGrid>
              <a:tr h="398183"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STT </a:t>
                      </a:r>
                      <a:endParaRPr lang="vi-VN" sz="2000" b="1" i="0" cap="all" spc="150" dirty="0">
                        <a:solidFill>
                          <a:schemeClr val="lt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Tên </a:t>
                      </a:r>
                      <a:r>
                        <a:rPr lang="vi-VN" sz="2000" b="1" cap="all" spc="150" dirty="0" err="1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sản</a:t>
                      </a:r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1" cap="all" spc="150" dirty="0" err="1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phẩm</a:t>
                      </a:r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1" i="0" cap="all" spc="150" dirty="0">
                        <a:solidFill>
                          <a:schemeClr val="lt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Đơn </a:t>
                      </a:r>
                      <a:r>
                        <a:rPr lang="vi-VN" sz="2000" b="1" cap="all" spc="150" dirty="0" err="1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vị</a:t>
                      </a:r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1" i="0" cap="all" spc="150" dirty="0">
                        <a:solidFill>
                          <a:schemeClr val="lt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1" cap="all" spc="150" dirty="0" err="1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Số</a:t>
                      </a:r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1" cap="all" spc="150" dirty="0" err="1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lượng</a:t>
                      </a:r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1" i="0" cap="all" spc="150" dirty="0">
                        <a:solidFill>
                          <a:schemeClr val="lt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Đơn </a:t>
                      </a:r>
                      <a:r>
                        <a:rPr lang="vi-VN" sz="2000" b="1" cap="all" spc="150" dirty="0" err="1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giá</a:t>
                      </a:r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1" i="0" cap="all" spc="150" dirty="0">
                        <a:solidFill>
                          <a:schemeClr val="lt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1" cap="all" spc="150" dirty="0" err="1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Thành</a:t>
                      </a:r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1" cap="all" spc="150" dirty="0" err="1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tiền</a:t>
                      </a:r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1" i="0" cap="all" spc="150" dirty="0">
                        <a:solidFill>
                          <a:schemeClr val="lt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820348"/>
                  </a:ext>
                </a:extLst>
              </a:tr>
              <a:tr h="649782"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1 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24-Port Gigabit Ethernet with PoE + 4 x Gigabit SFP Switch Cisco WS-C2960L-24PS-AP   </a:t>
                      </a:r>
                      <a:endParaRPr lang="en-US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cái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1 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37.050.000đ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37.050.000đ </a:t>
                      </a:r>
                    </a:p>
                    <a:p>
                      <a:pPr algn="ctr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67860"/>
                  </a:ext>
                </a:extLst>
              </a:tr>
              <a:tr h="649782"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cap="none" spc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2 </a:t>
                      </a:r>
                      <a:endParaRPr lang="vi-VN" sz="2000" b="0" i="0" cap="none" spc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24-port </a:t>
                      </a:r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Gigabit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Switch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PLANET WGSW-24040R ( Layer2)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cap="none" spc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cái </a:t>
                      </a:r>
                      <a:endParaRPr lang="vi-VN" sz="2000" b="0" i="0" cap="none" spc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1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9.875.000đ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cap="none" spc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9.875.000đ   </a:t>
                      </a:r>
                      <a:endParaRPr lang="vi-VN" sz="2000" b="0" i="0" cap="none" spc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975631"/>
                  </a:ext>
                </a:extLst>
              </a:tr>
              <a:tr h="649782"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3 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8-Port </a:t>
                      </a:r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Gigabit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PoE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+ 2 SFP </a:t>
                      </a:r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Full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Layer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2 </a:t>
                      </a:r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Managed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Switch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VolkTek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 NSH-3410P( Layer2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cái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9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4.876.000đ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43.884.000đ  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217435"/>
                  </a:ext>
                </a:extLst>
              </a:tr>
              <a:tr h="649782"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cap="none" spc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4 </a:t>
                      </a:r>
                      <a:endParaRPr lang="vi-VN" sz="2000" b="0" i="0" cap="none" spc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300Mbps 802.11n Wireless In-Wall PoE Access Point PLANET WNAP-W2200 </a:t>
                      </a:r>
                      <a:endParaRPr lang="en-US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cap="none" spc="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cái</a:t>
                      </a:r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5 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1.041.250đ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cap="none" spc="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5.206.250đ </a:t>
                      </a:r>
                      <a:endParaRPr lang="vi-VN" sz="2000" b="0" i="0" cap="none" spc="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98452" marR="98452" marT="98452" marB="9845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026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79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39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864700" y="0"/>
            <a:ext cx="6462600" cy="668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>
                <a:solidFill>
                  <a:srgbClr val="3C78D8"/>
                </a:solidFill>
              </a:rPr>
              <a:t>Chi </a:t>
            </a:r>
            <a:r>
              <a:rPr lang="en-US" b="1" dirty="0" err="1">
                <a:solidFill>
                  <a:srgbClr val="3C78D8"/>
                </a:solidFill>
              </a:rPr>
              <a:t>phí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thiết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bị</a:t>
            </a:r>
            <a:endParaRPr b="1" dirty="0">
              <a:solidFill>
                <a:srgbClr val="3C78D8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D3C383-C448-4215-B0C5-E22982539D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2788043"/>
              </p:ext>
            </p:extLst>
          </p:nvPr>
        </p:nvGraphicFramePr>
        <p:xfrm>
          <a:off x="747712" y="754965"/>
          <a:ext cx="10696575" cy="46432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739">
                  <a:extLst>
                    <a:ext uri="{9D8B030D-6E8A-4147-A177-3AD203B41FA5}">
                      <a16:colId xmlns:a16="http://schemas.microsoft.com/office/drawing/2014/main" val="1101458561"/>
                    </a:ext>
                  </a:extLst>
                </a:gridCol>
                <a:gridCol w="3908833">
                  <a:extLst>
                    <a:ext uri="{9D8B030D-6E8A-4147-A177-3AD203B41FA5}">
                      <a16:colId xmlns:a16="http://schemas.microsoft.com/office/drawing/2014/main" val="768385489"/>
                    </a:ext>
                  </a:extLst>
                </a:gridCol>
                <a:gridCol w="899349">
                  <a:extLst>
                    <a:ext uri="{9D8B030D-6E8A-4147-A177-3AD203B41FA5}">
                      <a16:colId xmlns:a16="http://schemas.microsoft.com/office/drawing/2014/main" val="3202236442"/>
                    </a:ext>
                  </a:extLst>
                </a:gridCol>
                <a:gridCol w="1335610">
                  <a:extLst>
                    <a:ext uri="{9D8B030D-6E8A-4147-A177-3AD203B41FA5}">
                      <a16:colId xmlns:a16="http://schemas.microsoft.com/office/drawing/2014/main" val="2025341934"/>
                    </a:ext>
                  </a:extLst>
                </a:gridCol>
                <a:gridCol w="1555667">
                  <a:extLst>
                    <a:ext uri="{9D8B030D-6E8A-4147-A177-3AD203B41FA5}">
                      <a16:colId xmlns:a16="http://schemas.microsoft.com/office/drawing/2014/main" val="2130173679"/>
                    </a:ext>
                  </a:extLst>
                </a:gridCol>
                <a:gridCol w="2104377">
                  <a:extLst>
                    <a:ext uri="{9D8B030D-6E8A-4147-A177-3AD203B41FA5}">
                      <a16:colId xmlns:a16="http://schemas.microsoft.com/office/drawing/2014/main" val="3592048867"/>
                    </a:ext>
                  </a:extLst>
                </a:gridCol>
              </a:tblGrid>
              <a:tr h="750690"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STT </a:t>
                      </a:r>
                      <a:endParaRPr lang="vi-VN" sz="2000" b="1" i="0" cap="all" spc="150" dirty="0">
                        <a:solidFill>
                          <a:schemeClr val="lt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102483" marR="102483" marT="102483" marB="1024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Tên </a:t>
                      </a:r>
                      <a:r>
                        <a:rPr lang="vi-VN" sz="2000" b="1" cap="all" spc="150" dirty="0" err="1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sản</a:t>
                      </a:r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1" cap="all" spc="150" dirty="0" err="1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phẩm</a:t>
                      </a:r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1" i="0" cap="all" spc="150" dirty="0">
                        <a:solidFill>
                          <a:schemeClr val="lt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102483" marR="102483" marT="102483" marB="1024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Đơn </a:t>
                      </a:r>
                      <a:r>
                        <a:rPr lang="vi-VN" sz="2000" b="1" cap="all" spc="150" dirty="0" err="1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vị</a:t>
                      </a:r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1" i="0" cap="all" spc="150" dirty="0">
                        <a:solidFill>
                          <a:schemeClr val="lt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102483" marR="102483" marT="102483" marB="1024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1" cap="all" spc="150" dirty="0" err="1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Số</a:t>
                      </a:r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1" cap="all" spc="150" dirty="0" err="1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lượng</a:t>
                      </a:r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1" i="0" cap="all" spc="150" dirty="0">
                        <a:solidFill>
                          <a:schemeClr val="lt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102483" marR="102483" marT="102483" marB="1024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Đơn </a:t>
                      </a:r>
                      <a:r>
                        <a:rPr lang="vi-VN" sz="2000" b="1" cap="all" spc="150" dirty="0" err="1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giá</a:t>
                      </a:r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1" i="0" cap="all" spc="150" dirty="0">
                        <a:solidFill>
                          <a:schemeClr val="lt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102483" marR="102483" marT="102483" marB="1024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1" cap="all" spc="150" dirty="0" err="1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Thành</a:t>
                      </a:r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1" cap="all" spc="150" dirty="0" err="1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tiền</a:t>
                      </a:r>
                      <a:r>
                        <a:rPr lang="vi-VN" sz="2000" b="1" cap="all" spc="150" dirty="0">
                          <a:solidFill>
                            <a:schemeClr val="lt1"/>
                          </a:solidFill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1" i="0" cap="all" spc="150" dirty="0">
                        <a:solidFill>
                          <a:schemeClr val="lt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102483" marR="102483" marT="102483" marB="10248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59525"/>
                  </a:ext>
                </a:extLst>
              </a:tr>
              <a:tr h="894732"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dirty="0">
                          <a:effectLst/>
                          <a:latin typeface="Raleway" panose="020B0604020202020204" charset="0"/>
                        </a:rPr>
                        <a:t>6 </a:t>
                      </a:r>
                      <a:endParaRPr lang="vi-VN" sz="2000" b="0" i="0" dirty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 err="1">
                          <a:effectLst/>
                          <a:latin typeface="Raleway" panose="020B0604020202020204" charset="0"/>
                        </a:rPr>
                        <a:t>Máy</a:t>
                      </a:r>
                      <a:r>
                        <a:rPr lang="vi-VN" sz="2000" b="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effectLst/>
                          <a:latin typeface="Raleway" panose="020B0604020202020204" charset="0"/>
                        </a:rPr>
                        <a:t>chủ</a:t>
                      </a:r>
                      <a:r>
                        <a:rPr lang="vi-VN" sz="2000" b="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0" dirty="0" err="1">
                          <a:effectLst/>
                          <a:latin typeface="Raleway" panose="020B0604020202020204" charset="0"/>
                        </a:rPr>
                        <a:t>Dell</a:t>
                      </a:r>
                      <a:r>
                        <a:rPr lang="vi-VN" sz="2000" b="0" dirty="0">
                          <a:effectLst/>
                          <a:latin typeface="Raleway" panose="020B0604020202020204" charset="0"/>
                        </a:rPr>
                        <a:t> </a:t>
                      </a:r>
                      <a:r>
                        <a:rPr lang="vi-VN" sz="2000" b="0" dirty="0" err="1">
                          <a:effectLst/>
                          <a:latin typeface="Raleway" panose="020B0604020202020204" charset="0"/>
                        </a:rPr>
                        <a:t>Poweredge</a:t>
                      </a:r>
                      <a:r>
                        <a:rPr lang="vi-VN" sz="2000" b="0" dirty="0">
                          <a:effectLst/>
                          <a:latin typeface="Raleway" panose="020B0604020202020204" charset="0"/>
                        </a:rPr>
                        <a:t> R720 ( 2x </a:t>
                      </a:r>
                      <a:r>
                        <a:rPr lang="vi-VN" sz="2000" b="0" dirty="0" err="1">
                          <a:effectLst/>
                          <a:latin typeface="Raleway" panose="020B0604020202020204" charset="0"/>
                        </a:rPr>
                        <a:t>Intel</a:t>
                      </a:r>
                      <a:r>
                        <a:rPr lang="vi-VN" sz="2000" b="0" dirty="0">
                          <a:effectLst/>
                          <a:latin typeface="Raleway" panose="020B0604020202020204" charset="0"/>
                        </a:rPr>
                        <a:t> </a:t>
                      </a:r>
                      <a:r>
                        <a:rPr lang="vi-VN" sz="2000" b="0" dirty="0" err="1">
                          <a:effectLst/>
                          <a:latin typeface="Raleway" panose="020B0604020202020204" charset="0"/>
                        </a:rPr>
                        <a:t>Xeon</a:t>
                      </a:r>
                      <a:r>
                        <a:rPr lang="vi-VN" sz="2000" b="0" dirty="0">
                          <a:effectLst/>
                          <a:latin typeface="Raleway" panose="020B0604020202020204" charset="0"/>
                        </a:rPr>
                        <a:t> 8 </a:t>
                      </a:r>
                      <a:r>
                        <a:rPr lang="vi-VN" sz="2000" b="0" dirty="0" err="1">
                          <a:effectLst/>
                          <a:latin typeface="Raleway" panose="020B0604020202020204" charset="0"/>
                        </a:rPr>
                        <a:t>Core</a:t>
                      </a:r>
                      <a:r>
                        <a:rPr lang="vi-VN" sz="2000" b="0" dirty="0">
                          <a:effectLst/>
                          <a:latin typeface="Raleway" panose="020B0604020202020204" charset="0"/>
                        </a:rPr>
                        <a:t> E5-2670 2.6Ghz/ Ram 16GB/ </a:t>
                      </a:r>
                      <a:r>
                        <a:rPr lang="vi-VN" sz="2000" b="0" dirty="0" err="1">
                          <a:effectLst/>
                          <a:latin typeface="Raleway" panose="020B0604020202020204" charset="0"/>
                        </a:rPr>
                        <a:t>Perc</a:t>
                      </a:r>
                      <a:r>
                        <a:rPr lang="vi-VN" sz="2000" b="0" dirty="0">
                          <a:effectLst/>
                          <a:latin typeface="Raleway" panose="020B0604020202020204" charset="0"/>
                        </a:rPr>
                        <a:t> H310/ 2x 750w) </a:t>
                      </a:r>
                      <a:endParaRPr lang="vi-VN" sz="2000" b="0" i="0" dirty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>
                          <a:effectLst/>
                          <a:latin typeface="Raleway" panose="020B0604020202020204" charset="0"/>
                        </a:rPr>
                        <a:t>cái </a:t>
                      </a:r>
                      <a:endParaRPr lang="vi-VN" sz="2000" b="0" i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>
                          <a:effectLst/>
                          <a:latin typeface="Raleway" panose="020B0604020202020204" charset="0"/>
                        </a:rPr>
                        <a:t>1 </a:t>
                      </a:r>
                      <a:endParaRPr lang="vi-VN" sz="2000" b="0" i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>
                          <a:effectLst/>
                          <a:latin typeface="Raleway" panose="020B0604020202020204" charset="0"/>
                        </a:rPr>
                        <a:t>19.339.000đ </a:t>
                      </a:r>
                    </a:p>
                    <a:p>
                      <a:pPr algn="ctr" rtl="0" fontAlgn="base"/>
                      <a:r>
                        <a:rPr lang="vi-VN" sz="2000" b="0"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>
                          <a:effectLst/>
                          <a:latin typeface="Raleway" panose="020B0604020202020204" charset="0"/>
                        </a:rPr>
                        <a:t>19.339.000đ </a:t>
                      </a:r>
                    </a:p>
                    <a:p>
                      <a:pPr algn="ctr" rtl="0" fontAlgn="base"/>
                      <a:r>
                        <a:rPr lang="vi-VN" sz="2000" b="0"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929735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dirty="0">
                          <a:effectLst/>
                          <a:latin typeface="Raleway" panose="020B0604020202020204" charset="0"/>
                        </a:rPr>
                        <a:t>7 </a:t>
                      </a:r>
                      <a:endParaRPr lang="vi-VN" sz="2000" b="0" i="0" dirty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dirty="0" err="1">
                          <a:effectLst/>
                          <a:latin typeface="Raleway" panose="020B0604020202020204" charset="0"/>
                        </a:rPr>
                        <a:t>Máy</a:t>
                      </a:r>
                      <a:r>
                        <a:rPr lang="en-US" sz="2000" b="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Raleway" panose="020B0604020202020204" charset="0"/>
                        </a:rPr>
                        <a:t>chủ</a:t>
                      </a:r>
                      <a:r>
                        <a:rPr lang="en-US" sz="2000" b="0" dirty="0">
                          <a:effectLst/>
                          <a:latin typeface="Raleway" panose="020B0604020202020204" charset="0"/>
                        </a:rPr>
                        <a:t> DELL POWEREDGE T40 </a:t>
                      </a:r>
                      <a:endParaRPr lang="en-US" sz="2000" b="0" i="0" dirty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dirty="0" err="1">
                          <a:effectLst/>
                          <a:latin typeface="Raleway" panose="020B0604020202020204" charset="0"/>
                        </a:rPr>
                        <a:t>cái</a:t>
                      </a:r>
                      <a:r>
                        <a:rPr lang="vi-VN" sz="2000" b="0" dirty="0"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dirty="0">
                          <a:effectLst/>
                          <a:latin typeface="Raleway" panose="020B0604020202020204" charset="0"/>
                        </a:rPr>
                        <a:t>2 </a:t>
                      </a:r>
                      <a:endParaRPr lang="vi-VN" sz="2000" b="0" i="0" dirty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dirty="0">
                          <a:effectLst/>
                          <a:latin typeface="Raleway" panose="020B0604020202020204" charset="0"/>
                        </a:rPr>
                        <a:t>14.500.000đ </a:t>
                      </a:r>
                    </a:p>
                    <a:p>
                      <a:pPr algn="l" rtl="0" fontAlgn="base"/>
                      <a:r>
                        <a:rPr lang="vi-VN" sz="2000" b="0" dirty="0"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dirty="0">
                          <a:effectLst/>
                          <a:latin typeface="Raleway" panose="020B0604020202020204" charset="0"/>
                        </a:rPr>
                        <a:t>29.500.000đ </a:t>
                      </a:r>
                      <a:endParaRPr lang="vi-VN" sz="2000" b="0" i="0" dirty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041820"/>
                  </a:ext>
                </a:extLst>
              </a:tr>
              <a:tr h="387083"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>
                          <a:effectLst/>
                          <a:latin typeface="Raleway" panose="020B0604020202020204" charset="0"/>
                        </a:rPr>
                        <a:t>8 </a:t>
                      </a:r>
                      <a:endParaRPr lang="vi-VN" sz="2000" b="0" i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dirty="0" err="1">
                          <a:effectLst/>
                          <a:latin typeface="Raleway" panose="020B0604020202020204" charset="0"/>
                        </a:rPr>
                        <a:t>Máy</a:t>
                      </a:r>
                      <a:r>
                        <a:rPr lang="en-US" sz="2000" b="0" dirty="0">
                          <a:effectLst/>
                          <a:latin typeface="Raleway" panose="020B0604020202020204" charset="0"/>
                        </a:rPr>
                        <a:t> in Brother HL L2321D </a:t>
                      </a:r>
                      <a:endParaRPr lang="en-US" sz="2000" b="0" i="0" dirty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>
                          <a:effectLst/>
                          <a:latin typeface="Raleway" panose="020B0604020202020204" charset="0"/>
                        </a:rPr>
                        <a:t>cái </a:t>
                      </a:r>
                      <a:endParaRPr lang="vi-VN" sz="2000" b="0" i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>
                          <a:effectLst/>
                          <a:latin typeface="Raleway" panose="020B0604020202020204" charset="0"/>
                        </a:rPr>
                        <a:t>2 </a:t>
                      </a:r>
                      <a:endParaRPr lang="vi-VN" sz="2000" b="0" i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>
                          <a:effectLst/>
                          <a:latin typeface="Raleway" panose="020B0604020202020204" charset="0"/>
                        </a:rPr>
                        <a:t>2.700.000đ </a:t>
                      </a:r>
                      <a:endParaRPr lang="vi-VN" sz="2000" b="0" i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>
                          <a:effectLst/>
                          <a:latin typeface="Raleway" panose="020B0604020202020204" charset="0"/>
                        </a:rPr>
                        <a:t>5.400.000đ </a:t>
                      </a:r>
                      <a:endParaRPr lang="vi-VN" sz="2000" b="0" i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006770"/>
                  </a:ext>
                </a:extLst>
              </a:tr>
              <a:tr h="38708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dirty="0">
                          <a:effectLst/>
                          <a:latin typeface="Raleway" panose="020B0604020202020204" charset="0"/>
                        </a:rPr>
                        <a:t>9</a:t>
                      </a:r>
                      <a:r>
                        <a:rPr lang="vi-VN" sz="2000" b="0" dirty="0"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0" i="0" dirty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dirty="0" err="1">
                          <a:effectLst/>
                          <a:latin typeface="Raleway" panose="020B0604020202020204" charset="0"/>
                        </a:rPr>
                        <a:t>Cáp</a:t>
                      </a:r>
                      <a:r>
                        <a:rPr lang="en-US" sz="2000" b="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Raleway" panose="020B0604020202020204" charset="0"/>
                        </a:rPr>
                        <a:t>mạng</a:t>
                      </a:r>
                      <a:r>
                        <a:rPr lang="en-US" sz="2000" b="0" dirty="0">
                          <a:effectLst/>
                          <a:latin typeface="Raleway" panose="020B0604020202020204" charset="0"/>
                        </a:rPr>
                        <a:t> AMTAKO Cat6 UTP 6111 </a:t>
                      </a:r>
                      <a:endParaRPr lang="en-US" sz="2000" b="0" i="0" dirty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>
                          <a:effectLst/>
                          <a:latin typeface="Raleway" panose="020B0604020202020204" charset="0"/>
                        </a:rPr>
                        <a:t>cuộn </a:t>
                      </a:r>
                      <a:endParaRPr lang="vi-VN" sz="2000" b="0" i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>
                          <a:effectLst/>
                          <a:latin typeface="Raleway" panose="020B0604020202020204" charset="0"/>
                        </a:rPr>
                        <a:t>3 </a:t>
                      </a:r>
                      <a:endParaRPr lang="vi-VN" sz="2000" b="0" i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effectLst/>
                          <a:latin typeface="Raleway" panose="020B0604020202020204" charset="0"/>
                        </a:rPr>
                        <a:t> 630.000đ </a:t>
                      </a:r>
                      <a:endParaRPr lang="vi-VN" sz="2000" b="0" i="0" dirty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000" b="0" dirty="0">
                          <a:effectLst/>
                          <a:latin typeface="Raleway" panose="020B0604020202020204" charset="0"/>
                        </a:rPr>
                        <a:t>        1.890.000đ </a:t>
                      </a:r>
                      <a:endParaRPr lang="vi-VN" sz="2000" b="0" i="0" dirty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044333"/>
                  </a:ext>
                </a:extLst>
              </a:tr>
              <a:tr h="387083">
                <a:tc gridSpan="5">
                  <a:txBody>
                    <a:bodyPr/>
                    <a:lstStyle/>
                    <a:p>
                      <a:pPr algn="ctr" rtl="0" fontAlgn="base"/>
                      <a:r>
                        <a:rPr lang="vi-VN" sz="2000" b="1" dirty="0" err="1">
                          <a:effectLst/>
                          <a:latin typeface="Raleway" panose="020B0604020202020204" charset="0"/>
                        </a:rPr>
                        <a:t>Tổng</a:t>
                      </a:r>
                      <a:r>
                        <a:rPr lang="vi-VN" sz="2000" b="1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b="1" dirty="0" err="1">
                          <a:effectLst/>
                          <a:latin typeface="Raleway" panose="020B0604020202020204" charset="0"/>
                        </a:rPr>
                        <a:t>cộng</a:t>
                      </a:r>
                      <a:r>
                        <a:rPr lang="vi-VN" sz="2000" b="1" dirty="0"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vi-VN" sz="2000" b="1" i="0" dirty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dirty="0">
                          <a:effectLst/>
                          <a:latin typeface="Raleway" panose="020B0604020202020204" charset="0"/>
                        </a:rPr>
                        <a:t>15</a:t>
                      </a:r>
                      <a:r>
                        <a:rPr lang="en-US" sz="2000" b="0" dirty="0">
                          <a:effectLst/>
                          <a:latin typeface="Raleway" panose="020B0604020202020204" charset="0"/>
                        </a:rPr>
                        <a:t>4</a:t>
                      </a:r>
                      <a:r>
                        <a:rPr lang="vi-VN" sz="2000" b="0" dirty="0">
                          <a:effectLst/>
                          <a:latin typeface="Raleway" panose="020B0604020202020204" charset="0"/>
                        </a:rPr>
                        <a:t>.884.250đ </a:t>
                      </a:r>
                      <a:endParaRPr lang="vi-VN" sz="2000" b="0" i="0" dirty="0">
                        <a:effectLst/>
                        <a:latin typeface="Raleway" panose="020B0604020202020204" charset="0"/>
                      </a:endParaRPr>
                    </a:p>
                  </a:txBody>
                  <a:tcPr marL="95184" marR="95184" marT="47592" marB="4759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593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41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2417850" y="260231"/>
            <a:ext cx="7356300" cy="6541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b="1" dirty="0" err="1">
                <a:solidFill>
                  <a:srgbClr val="3C78D8"/>
                </a:solidFill>
              </a:rPr>
              <a:t>Mục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đích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đề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tài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109161" y="1191268"/>
            <a:ext cx="7214917" cy="4752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Aft>
                <a:spcPts val="1800"/>
              </a:spcAft>
              <a:buClr>
                <a:srgbClr val="000000"/>
              </a:buClr>
              <a:buFont typeface="Raleway"/>
              <a:buChar char="▷"/>
            </a:pP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Các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doanh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nghiệp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hệ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mạng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khoa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học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và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đảm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bảo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nắm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bắt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đ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ợc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các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nghệ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mới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nhanh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chóng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triển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khai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và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ứng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algn="just">
              <a:spcAft>
                <a:spcPts val="1800"/>
              </a:spcAft>
              <a:buClr>
                <a:srgbClr val="000000"/>
              </a:buClr>
              <a:buFont typeface="Raleway"/>
              <a:buChar char="▷"/>
            </a:pP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Đề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tài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này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sẽ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ra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cụ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từng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b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ớc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xây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dựng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đ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ợc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hệ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mạng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doanh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nghiệp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mà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cụ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là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ty O-UIT</a:t>
            </a:r>
            <a:endParaRPr lang="vi-VN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4</a:t>
            </a:fld>
            <a:endParaRPr b="1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D8DCF4-FCAA-4334-B248-3F8B3106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406" y="1003637"/>
            <a:ext cx="5127594" cy="512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00000000-1234-1234-1234-123412341234}" type="slidenum">
              <a:rPr lang="vi" b="1">
                <a:solidFill>
                  <a:schemeClr val="tx1"/>
                </a:solidFill>
              </a:rPr>
              <a:pPr algn="ctr"/>
              <a:t>40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864700" y="0"/>
            <a:ext cx="6462600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>
                <a:solidFill>
                  <a:srgbClr val="3C78D8"/>
                </a:solidFill>
              </a:rPr>
              <a:t>Chi </a:t>
            </a:r>
            <a:r>
              <a:rPr lang="en-US" b="1" dirty="0" err="1">
                <a:solidFill>
                  <a:srgbClr val="3C78D8"/>
                </a:solidFill>
              </a:rPr>
              <a:t>phí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dịch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vụ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806E0A2-9806-493B-807B-CEB86205ECC9}"/>
              </a:ext>
            </a:extLst>
          </p:cNvPr>
          <p:cNvSpPr/>
          <p:nvPr/>
        </p:nvSpPr>
        <p:spPr>
          <a:xfrm>
            <a:off x="977849" y="912692"/>
            <a:ext cx="1386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800"/>
              </a:spcAft>
              <a:buFont typeface="Raleway"/>
              <a:buChar char="▷"/>
            </a:pPr>
            <a:r>
              <a:rPr lang="en-US" sz="3200" dirty="0">
                <a:latin typeface="Raleway"/>
                <a:ea typeface="Raleway"/>
                <a:cs typeface="Raleway"/>
                <a:sym typeface="Raleway"/>
              </a:rPr>
              <a:t>DNS</a:t>
            </a:r>
            <a:endParaRPr lang="vi-VN" sz="3200" dirty="0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4" name="Chỗ dành sẵn cho Nội dung 3">
            <a:extLst>
              <a:ext uri="{FF2B5EF4-FFF2-40B4-BE49-F238E27FC236}">
                <a16:creationId xmlns:a16="http://schemas.microsoft.com/office/drawing/2014/main" id="{38822D5C-9684-49CD-8E41-6B6A1F6B3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7968502"/>
              </p:ext>
            </p:extLst>
          </p:nvPr>
        </p:nvGraphicFramePr>
        <p:xfrm>
          <a:off x="1319813" y="1610153"/>
          <a:ext cx="9552373" cy="36376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8206">
                  <a:extLst>
                    <a:ext uri="{9D8B030D-6E8A-4147-A177-3AD203B41FA5}">
                      <a16:colId xmlns:a16="http://schemas.microsoft.com/office/drawing/2014/main" val="3117233472"/>
                    </a:ext>
                  </a:extLst>
                </a:gridCol>
                <a:gridCol w="2352582">
                  <a:extLst>
                    <a:ext uri="{9D8B030D-6E8A-4147-A177-3AD203B41FA5}">
                      <a16:colId xmlns:a16="http://schemas.microsoft.com/office/drawing/2014/main" val="2069042323"/>
                    </a:ext>
                  </a:extLst>
                </a:gridCol>
                <a:gridCol w="4021585">
                  <a:extLst>
                    <a:ext uri="{9D8B030D-6E8A-4147-A177-3AD203B41FA5}">
                      <a16:colId xmlns:a16="http://schemas.microsoft.com/office/drawing/2014/main" val="4098374660"/>
                    </a:ext>
                  </a:extLst>
                </a:gridCol>
              </a:tblGrid>
              <a:tr h="920619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Nhà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cung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cấp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103" marR="126103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Tên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miền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103" marR="126103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Giá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</a:p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(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năm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)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103" marR="126103" marT="0" marB="0"/>
                </a:tc>
                <a:extLst>
                  <a:ext uri="{0D108BD9-81ED-4DB2-BD59-A6C34878D82A}">
                    <a16:rowId xmlns:a16="http://schemas.microsoft.com/office/drawing/2014/main" val="3675001415"/>
                  </a:ext>
                </a:extLst>
              </a:tr>
              <a:tr h="940525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VIETTELIDC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103" marR="126103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.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vn</a:t>
                      </a:r>
                      <a:endParaRPr lang="en-US" sz="2000" dirty="0">
                        <a:effectLst/>
                        <a:latin typeface="Raleway" panose="020B0604020202020204" charset="0"/>
                      </a:endParaRPr>
                    </a:p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.com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103" marR="126103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vi-VN" sz="2000" dirty="0">
                          <a:effectLst/>
                          <a:latin typeface="Raleway" panose="020B0604020202020204" charset="0"/>
                        </a:rPr>
                        <a:t>460.000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đ</a:t>
                      </a:r>
                    </a:p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2</a:t>
                      </a:r>
                      <a:r>
                        <a:rPr lang="vi-VN" sz="2000" dirty="0">
                          <a:effectLst/>
                          <a:latin typeface="Raleway" panose="020B0604020202020204" charset="0"/>
                        </a:rPr>
                        <a:t>6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0</a:t>
                      </a:r>
                      <a:r>
                        <a:rPr lang="vi-VN" sz="2000" dirty="0">
                          <a:effectLst/>
                          <a:latin typeface="Raleway" panose="020B0604020202020204" charset="0"/>
                        </a:rPr>
                        <a:t>.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0</a:t>
                      </a:r>
                      <a:r>
                        <a:rPr lang="vi-VN" sz="2000" dirty="0">
                          <a:effectLst/>
                          <a:latin typeface="Raleway" panose="020B0604020202020204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0đ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103" marR="126103" marT="0" marB="0"/>
                </a:tc>
                <a:extLst>
                  <a:ext uri="{0D108BD9-81ED-4DB2-BD59-A6C34878D82A}">
                    <a16:rowId xmlns:a16="http://schemas.microsoft.com/office/drawing/2014/main" val="29460105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DIGISTAR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103" marR="126103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.com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103" marR="126103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300.000đ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103" marR="126103" marT="0" marB="0"/>
                </a:tc>
                <a:extLst>
                  <a:ext uri="{0D108BD9-81ED-4DB2-BD59-A6C34878D82A}">
                    <a16:rowId xmlns:a16="http://schemas.microsoft.com/office/drawing/2014/main" val="411923899"/>
                  </a:ext>
                </a:extLst>
              </a:tr>
              <a:tr h="862149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MATBAO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103" marR="126103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.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vn</a:t>
                      </a:r>
                      <a:endParaRPr lang="en-US" sz="2000" dirty="0">
                        <a:effectLst/>
                        <a:latin typeface="Raleway" panose="020B0604020202020204" charset="0"/>
                      </a:endParaRPr>
                    </a:p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.com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103" marR="126103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vi-VN" sz="2000" dirty="0">
                          <a:effectLst/>
                          <a:latin typeface="Raleway" panose="020B0604020202020204" charset="0"/>
                        </a:rPr>
                        <a:t>460.000đ</a:t>
                      </a:r>
                      <a:endParaRPr lang="en-US" sz="2000" dirty="0">
                        <a:effectLst/>
                        <a:latin typeface="Raleway" panose="020B0604020202020204" charset="0"/>
                      </a:endParaRPr>
                    </a:p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240.000đ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103" marR="126103" marT="0" marB="0"/>
                </a:tc>
                <a:extLst>
                  <a:ext uri="{0D108BD9-81ED-4DB2-BD59-A6C34878D82A}">
                    <a16:rowId xmlns:a16="http://schemas.microsoft.com/office/drawing/2014/main" val="553444146"/>
                  </a:ext>
                </a:extLst>
              </a:tr>
            </a:tbl>
          </a:graphicData>
        </a:graphic>
      </p:graphicFrame>
      <p:sp>
        <p:nvSpPr>
          <p:cNvPr id="2" name="Mũi tên: Phải 1">
            <a:extLst>
              <a:ext uri="{FF2B5EF4-FFF2-40B4-BE49-F238E27FC236}">
                <a16:creationId xmlns:a16="http://schemas.microsoft.com/office/drawing/2014/main" id="{7D342578-8C2C-4EDF-BB24-1A41670D3430}"/>
              </a:ext>
            </a:extLst>
          </p:cNvPr>
          <p:cNvSpPr/>
          <p:nvPr/>
        </p:nvSpPr>
        <p:spPr>
          <a:xfrm>
            <a:off x="2543473" y="5653042"/>
            <a:ext cx="974238" cy="417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8F62C8C9-735D-4C55-9B11-A6F685D5792B}"/>
              </a:ext>
            </a:extLst>
          </p:cNvPr>
          <p:cNvSpPr/>
          <p:nvPr/>
        </p:nvSpPr>
        <p:spPr>
          <a:xfrm>
            <a:off x="3635958" y="5608628"/>
            <a:ext cx="1494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/>
            <a:r>
              <a:rPr lang="en-US" sz="2400" b="1" dirty="0">
                <a:solidFill>
                  <a:srgbClr val="FF0000"/>
                </a:solidFill>
                <a:latin typeface="Raleway" panose="020B0604020202020204" charset="0"/>
              </a:rPr>
              <a:t>MATBAO</a:t>
            </a:r>
            <a:endParaRPr lang="en-US" sz="2400" b="1" dirty="0">
              <a:solidFill>
                <a:srgbClr val="FF0000"/>
              </a:solidFill>
              <a:latin typeface="Raleway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6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41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864700" y="0"/>
            <a:ext cx="6462600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>
                <a:solidFill>
                  <a:srgbClr val="3C78D8"/>
                </a:solidFill>
              </a:rPr>
              <a:t>Chi </a:t>
            </a:r>
            <a:r>
              <a:rPr lang="en-US" b="1" dirty="0" err="1">
                <a:solidFill>
                  <a:srgbClr val="3C78D8"/>
                </a:solidFill>
              </a:rPr>
              <a:t>phí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dịch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vụ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806E0A2-9806-493B-807B-CEB86205ECC9}"/>
              </a:ext>
            </a:extLst>
          </p:cNvPr>
          <p:cNvSpPr/>
          <p:nvPr/>
        </p:nvSpPr>
        <p:spPr>
          <a:xfrm>
            <a:off x="825204" y="773396"/>
            <a:ext cx="26548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800"/>
              </a:spcAft>
              <a:buFont typeface="Raleway"/>
              <a:buChar char="▷"/>
            </a:pPr>
            <a:r>
              <a:rPr lang="en-US" sz="3200" dirty="0">
                <a:latin typeface="Raleway"/>
                <a:ea typeface="Raleway"/>
                <a:cs typeface="Raleway"/>
                <a:sym typeface="Raleway"/>
              </a:rPr>
              <a:t>Mail Server</a:t>
            </a:r>
            <a:endParaRPr lang="vi-VN" sz="3200" dirty="0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6" name="Chỗ dành sẵn cho Nội dung 3">
            <a:extLst>
              <a:ext uri="{FF2B5EF4-FFF2-40B4-BE49-F238E27FC236}">
                <a16:creationId xmlns:a16="http://schemas.microsoft.com/office/drawing/2014/main" id="{4E9A4BAE-F08D-4121-A065-872AA81355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696467"/>
              </p:ext>
            </p:extLst>
          </p:nvPr>
        </p:nvGraphicFramePr>
        <p:xfrm>
          <a:off x="550416" y="1551770"/>
          <a:ext cx="10805279" cy="3881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7273">
                  <a:extLst>
                    <a:ext uri="{9D8B030D-6E8A-4147-A177-3AD203B41FA5}">
                      <a16:colId xmlns:a16="http://schemas.microsoft.com/office/drawing/2014/main" val="2404627515"/>
                    </a:ext>
                  </a:extLst>
                </a:gridCol>
                <a:gridCol w="3392426">
                  <a:extLst>
                    <a:ext uri="{9D8B030D-6E8A-4147-A177-3AD203B41FA5}">
                      <a16:colId xmlns:a16="http://schemas.microsoft.com/office/drawing/2014/main" val="2421881921"/>
                    </a:ext>
                  </a:extLst>
                </a:gridCol>
                <a:gridCol w="3169328">
                  <a:extLst>
                    <a:ext uri="{9D8B030D-6E8A-4147-A177-3AD203B41FA5}">
                      <a16:colId xmlns:a16="http://schemas.microsoft.com/office/drawing/2014/main" val="985693567"/>
                    </a:ext>
                  </a:extLst>
                </a:gridCol>
                <a:gridCol w="2086252">
                  <a:extLst>
                    <a:ext uri="{9D8B030D-6E8A-4147-A177-3AD203B41FA5}">
                      <a16:colId xmlns:a16="http://schemas.microsoft.com/office/drawing/2014/main" val="2612324854"/>
                    </a:ext>
                  </a:extLst>
                </a:gridCol>
              </a:tblGrid>
              <a:tr h="568283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Nhà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cung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cấp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Dịch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vụ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hỗ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trợ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 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Dung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lượng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lưu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trữ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Giá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(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tháng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)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1838236"/>
                  </a:ext>
                </a:extLst>
              </a:tr>
              <a:tr h="913409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EMAIL4B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vi-VN" sz="2000" dirty="0">
                          <a:effectLst/>
                          <a:latin typeface="Raleway" panose="020B0604020202020204" charset="0"/>
                        </a:rPr>
                        <a:t>50 </a:t>
                      </a:r>
                      <a:r>
                        <a:rPr lang="vi-VN" sz="2000" dirty="0" err="1">
                          <a:effectLst/>
                          <a:latin typeface="Raleway" panose="020B0604020202020204" charset="0"/>
                        </a:rPr>
                        <a:t>địa</a:t>
                      </a:r>
                      <a:r>
                        <a:rPr lang="vi-VN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dirty="0" err="1">
                          <a:effectLst/>
                          <a:latin typeface="Raleway" panose="020B0604020202020204" charset="0"/>
                        </a:rPr>
                        <a:t>chỉ</a:t>
                      </a:r>
                      <a:r>
                        <a:rPr lang="vi-VN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dirty="0" err="1">
                          <a:effectLst/>
                          <a:latin typeface="Raleway" panose="020B0604020202020204" charset="0"/>
                        </a:rPr>
                        <a:t>email</a:t>
                      </a:r>
                      <a:endParaRPr lang="vi-VN" sz="2000" dirty="0">
                        <a:effectLst/>
                        <a:latin typeface="Raleway" panose="020B0604020202020204" charset="0"/>
                      </a:endParaRPr>
                    </a:p>
                    <a:p>
                      <a:pPr marL="0" indent="0" algn="ctr"/>
                      <a:r>
                        <a:rPr lang="vi-VN" sz="2000" dirty="0">
                          <a:effectLst/>
                          <a:latin typeface="Raleway" panose="020B0604020202020204" charset="0"/>
                        </a:rPr>
                        <a:t>Lưu </a:t>
                      </a:r>
                      <a:r>
                        <a:rPr lang="vi-VN" sz="2000" dirty="0" err="1">
                          <a:effectLst/>
                          <a:latin typeface="Raleway" panose="020B0604020202020204" charset="0"/>
                        </a:rPr>
                        <a:t>lượng</a:t>
                      </a:r>
                      <a:r>
                        <a:rPr lang="vi-VN" sz="2000" dirty="0">
                          <a:effectLst/>
                          <a:latin typeface="Raleway" panose="020B0604020202020204" charset="0"/>
                        </a:rPr>
                        <a:t> thư </a:t>
                      </a:r>
                      <a:r>
                        <a:rPr lang="vi-VN" sz="2000" dirty="0" err="1">
                          <a:effectLst/>
                          <a:latin typeface="Raleway" panose="020B0604020202020204" charset="0"/>
                        </a:rPr>
                        <a:t>gửi</a:t>
                      </a:r>
                      <a:r>
                        <a:rPr lang="vi-VN" sz="2000" dirty="0">
                          <a:effectLst/>
                          <a:latin typeface="Raleway" panose="020B0604020202020204" charset="0"/>
                        </a:rPr>
                        <a:t> đi lên </a:t>
                      </a:r>
                      <a:r>
                        <a:rPr lang="vi-VN" sz="2000" dirty="0" err="1">
                          <a:effectLst/>
                          <a:latin typeface="Raleway" panose="020B0604020202020204" charset="0"/>
                        </a:rPr>
                        <a:t>đến</a:t>
                      </a:r>
                      <a:r>
                        <a:rPr lang="vi-VN" sz="2000" dirty="0">
                          <a:effectLst/>
                          <a:latin typeface="Raleway" panose="020B0604020202020204" charset="0"/>
                        </a:rPr>
                        <a:t> 180.000 </a:t>
                      </a:r>
                      <a:r>
                        <a:rPr lang="vi-VN" sz="2000" dirty="0" err="1">
                          <a:effectLst/>
                          <a:latin typeface="Raleway" panose="020B0604020202020204" charset="0"/>
                        </a:rPr>
                        <a:t>người</a:t>
                      </a:r>
                      <a:r>
                        <a:rPr lang="vi-VN" sz="2000" dirty="0">
                          <a:effectLst/>
                          <a:latin typeface="Raleway" panose="020B0604020202020204" charset="0"/>
                        </a:rPr>
                        <a:t>/ </a:t>
                      </a:r>
                      <a:r>
                        <a:rPr lang="vi-VN" sz="2000" dirty="0" err="1">
                          <a:effectLst/>
                          <a:latin typeface="Raleway" panose="020B0604020202020204" charset="0"/>
                        </a:rPr>
                        <a:t>ngày</a:t>
                      </a:r>
                      <a:r>
                        <a:rPr lang="vi-VN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vi-VN" sz="2000" dirty="0">
                          <a:effectLst/>
                          <a:latin typeface="Raleway" panose="020B0604020202020204" charset="0"/>
                        </a:rPr>
                        <a:t>100 GB lưu </a:t>
                      </a:r>
                      <a:r>
                        <a:rPr lang="vi-VN" sz="2000" dirty="0" err="1">
                          <a:effectLst/>
                          <a:latin typeface="Raleway" panose="020B0604020202020204" charset="0"/>
                        </a:rPr>
                        <a:t>trữ</a:t>
                      </a:r>
                      <a:r>
                        <a:rPr lang="vi-VN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vi-VN" sz="2000" dirty="0" err="1">
                          <a:effectLst/>
                          <a:latin typeface="Raleway" panose="020B0604020202020204" charset="0"/>
                        </a:rPr>
                        <a:t>đám</a:t>
                      </a:r>
                      <a:r>
                        <a:rPr lang="vi-VN" sz="2000" dirty="0">
                          <a:effectLst/>
                          <a:latin typeface="Raleway" panose="020B0604020202020204" charset="0"/>
                        </a:rPr>
                        <a:t> mây SSD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1.490.000đ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733573"/>
                  </a:ext>
                </a:extLst>
              </a:tr>
              <a:tr h="532660">
                <a:tc>
                  <a:txBody>
                    <a:bodyPr/>
                    <a:lstStyle/>
                    <a:p>
                      <a:pPr marL="0" indent="0" algn="ctr">
                        <a:tabLst>
                          <a:tab pos="0" algn="l"/>
                        </a:tabLst>
                      </a:pP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PAVIETNAM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Địa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chỉ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Email220</a:t>
                      </a:r>
                    </a:p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Email forwarder220</a:t>
                      </a:r>
                    </a:p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Mail list50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110 GB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478.000đ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194174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VIETTELIDC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100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địa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chỉ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email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150GB dung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lượng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950.000đ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9549619"/>
                  </a:ext>
                </a:extLst>
              </a:tr>
              <a:tr h="836211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HOSTINGVIET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100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địa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chỉ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email</a:t>
                      </a:r>
                    </a:p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 domain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500GB dung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lượng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350.000đ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99686"/>
                  </a:ext>
                </a:extLst>
              </a:tr>
            </a:tbl>
          </a:graphicData>
        </a:graphic>
      </p:graphicFrame>
      <p:sp>
        <p:nvSpPr>
          <p:cNvPr id="7" name="Mũi tên: Phải 6">
            <a:extLst>
              <a:ext uri="{FF2B5EF4-FFF2-40B4-BE49-F238E27FC236}">
                <a16:creationId xmlns:a16="http://schemas.microsoft.com/office/drawing/2014/main" id="{4DCB088C-19A5-4236-8B0C-49F72B5C0E43}"/>
              </a:ext>
            </a:extLst>
          </p:cNvPr>
          <p:cNvSpPr/>
          <p:nvPr/>
        </p:nvSpPr>
        <p:spPr>
          <a:xfrm>
            <a:off x="2259387" y="5776700"/>
            <a:ext cx="974238" cy="417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FC2535F-71E7-4127-A00A-9B7637009868}"/>
              </a:ext>
            </a:extLst>
          </p:cNvPr>
          <p:cNvSpPr/>
          <p:nvPr/>
        </p:nvSpPr>
        <p:spPr>
          <a:xfrm>
            <a:off x="3351872" y="5732286"/>
            <a:ext cx="2242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en-US" sz="2400" b="1" dirty="0">
                <a:solidFill>
                  <a:srgbClr val="FF0000"/>
                </a:solidFill>
                <a:latin typeface="Raleway" panose="020B0604020202020204" charset="0"/>
              </a:rPr>
              <a:t>HOSTINGVIET</a:t>
            </a:r>
            <a:endParaRPr lang="en-US" sz="2400" b="1" dirty="0">
              <a:solidFill>
                <a:srgbClr val="FF0000"/>
              </a:solidFill>
              <a:latin typeface="Raleway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4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42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864700" y="0"/>
            <a:ext cx="6462600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>
                <a:solidFill>
                  <a:srgbClr val="3C78D8"/>
                </a:solidFill>
              </a:rPr>
              <a:t>Chi </a:t>
            </a:r>
            <a:r>
              <a:rPr lang="en-US" b="1" dirty="0" err="1">
                <a:solidFill>
                  <a:srgbClr val="3C78D8"/>
                </a:solidFill>
              </a:rPr>
              <a:t>phí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dịch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vụ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806E0A2-9806-493B-807B-CEB86205ECC9}"/>
              </a:ext>
            </a:extLst>
          </p:cNvPr>
          <p:cNvSpPr/>
          <p:nvPr/>
        </p:nvSpPr>
        <p:spPr>
          <a:xfrm>
            <a:off x="650478" y="773396"/>
            <a:ext cx="30043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800"/>
              </a:spcAft>
              <a:buFont typeface="Raleway"/>
              <a:buChar char="▷"/>
            </a:pPr>
            <a:r>
              <a:rPr lang="en-US" sz="3200" dirty="0">
                <a:latin typeface="Raleway"/>
                <a:ea typeface="Raleway"/>
                <a:cs typeface="Raleway"/>
                <a:sym typeface="Raleway"/>
              </a:rPr>
              <a:t>Cloud Server</a:t>
            </a:r>
            <a:endParaRPr lang="vi-VN" sz="3200" dirty="0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48C9D1A0-62DC-42CD-96FD-CE2BF6F56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523005"/>
              </p:ext>
            </p:extLst>
          </p:nvPr>
        </p:nvGraphicFramePr>
        <p:xfrm>
          <a:off x="675350" y="1404614"/>
          <a:ext cx="10841300" cy="446494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345369">
                  <a:extLst>
                    <a:ext uri="{9D8B030D-6E8A-4147-A177-3AD203B41FA5}">
                      <a16:colId xmlns:a16="http://schemas.microsoft.com/office/drawing/2014/main" val="2526749700"/>
                    </a:ext>
                  </a:extLst>
                </a:gridCol>
                <a:gridCol w="1386071">
                  <a:extLst>
                    <a:ext uri="{9D8B030D-6E8A-4147-A177-3AD203B41FA5}">
                      <a16:colId xmlns:a16="http://schemas.microsoft.com/office/drawing/2014/main" val="3596510284"/>
                    </a:ext>
                  </a:extLst>
                </a:gridCol>
                <a:gridCol w="1301552">
                  <a:extLst>
                    <a:ext uri="{9D8B030D-6E8A-4147-A177-3AD203B41FA5}">
                      <a16:colId xmlns:a16="http://schemas.microsoft.com/office/drawing/2014/main" val="2887280626"/>
                    </a:ext>
                  </a:extLst>
                </a:gridCol>
                <a:gridCol w="3781887">
                  <a:extLst>
                    <a:ext uri="{9D8B030D-6E8A-4147-A177-3AD203B41FA5}">
                      <a16:colId xmlns:a16="http://schemas.microsoft.com/office/drawing/2014/main" val="2284059167"/>
                    </a:ext>
                  </a:extLst>
                </a:gridCol>
                <a:gridCol w="2026421">
                  <a:extLst>
                    <a:ext uri="{9D8B030D-6E8A-4147-A177-3AD203B41FA5}">
                      <a16:colId xmlns:a16="http://schemas.microsoft.com/office/drawing/2014/main" val="3664713181"/>
                    </a:ext>
                  </a:extLst>
                </a:gridCol>
              </a:tblGrid>
              <a:tr h="53334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6000"/>
                        </a:lnSpc>
                      </a:pP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Nhà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cung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cấp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12" marR="49712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6000"/>
                        </a:lnSpc>
                      </a:pPr>
                      <a:r>
                        <a:rPr lang="en-US" sz="2000" dirty="0" err="1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Gói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cước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12" marR="49712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6000"/>
                        </a:lnSpc>
                      </a:pP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Ổ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cứng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12" marR="49712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6000"/>
                        </a:lnSpc>
                      </a:pP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Thông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số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khác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12" marR="49712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6000"/>
                        </a:lnSpc>
                      </a:pP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Giá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49712" marR="49712" marT="0" marB="0"/>
                </a:tc>
                <a:extLst>
                  <a:ext uri="{0D108BD9-81ED-4DB2-BD59-A6C34878D82A}">
                    <a16:rowId xmlns:a16="http://schemas.microsoft.com/office/drawing/2014/main" val="2809310769"/>
                  </a:ext>
                </a:extLst>
              </a:tr>
              <a:tr h="81511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6000"/>
                        </a:lnSpc>
                      </a:pP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Mắt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Bão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12" marR="49712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6000"/>
                        </a:lnSpc>
                      </a:pP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CS4-Linux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12" marR="49712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6000"/>
                        </a:lnSpc>
                      </a:pP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40GB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12" marR="49712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2Core CPU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4GB RAM</a:t>
                      </a:r>
                    </a:p>
                  </a:txBody>
                  <a:tcPr marL="49712" marR="49712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6000"/>
                        </a:lnSpc>
                      </a:pP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809.000 đ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12" marR="49712" marT="0" marB="0"/>
                </a:tc>
                <a:extLst>
                  <a:ext uri="{0D108BD9-81ED-4DB2-BD59-A6C34878D82A}">
                    <a16:rowId xmlns:a16="http://schemas.microsoft.com/office/drawing/2014/main" val="344428821"/>
                  </a:ext>
                </a:extLst>
              </a:tr>
              <a:tr h="1471073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6000"/>
                        </a:lnSpc>
                      </a:pP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VHOST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12" marR="49712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6000"/>
                        </a:lnSpc>
                      </a:pP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C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12" marR="49712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6000"/>
                        </a:lnSpc>
                      </a:pP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40GB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12" marR="49712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6000"/>
                        </a:lnSpc>
                      </a:pP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2 Core CPU ,2GB RAM</a:t>
                      </a:r>
                    </a:p>
                    <a:p>
                      <a:pPr marL="457200" indent="-457200" algn="ctr">
                        <a:lnSpc>
                          <a:spcPct val="106000"/>
                        </a:lnSpc>
                      </a:pP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Không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giới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hạn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băng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thông</a:t>
                      </a:r>
                      <a:endParaRPr lang="en-US" sz="2000" dirty="0">
                        <a:effectLst/>
                        <a:latin typeface="Raleway" panose="020B0604020202020204" charset="0"/>
                      </a:endParaRPr>
                    </a:p>
                    <a:p>
                      <a:pPr marL="457200" indent="-457200" algn="ctr">
                        <a:lnSpc>
                          <a:spcPct val="106000"/>
                        </a:lnSpc>
                      </a:pP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Miễn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phí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1 IPv4, 1 IPv6 </a:t>
                      </a:r>
                    </a:p>
                    <a:p>
                      <a:pPr marL="457200" marR="0" lvl="0" indent="-45720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Miễn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phí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Direct Admin</a:t>
                      </a:r>
                    </a:p>
                  </a:txBody>
                  <a:tcPr marL="49712" marR="49712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6000"/>
                        </a:lnSpc>
                      </a:pP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352.000 đ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12" marR="49712" marT="0" marB="0"/>
                </a:tc>
                <a:extLst>
                  <a:ext uri="{0D108BD9-81ED-4DB2-BD59-A6C34878D82A}">
                    <a16:rowId xmlns:a16="http://schemas.microsoft.com/office/drawing/2014/main" val="1606266120"/>
                  </a:ext>
                </a:extLst>
              </a:tr>
              <a:tr h="164542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6000"/>
                        </a:lnSpc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Digistar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12" marR="49712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6000"/>
                        </a:lnSpc>
                      </a:pP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redCloud2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12" marR="49712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6000"/>
                        </a:lnSpc>
                      </a:pP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50GB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12" marR="49712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2GB RAM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2Core CPU</a:t>
                      </a:r>
                    </a:p>
                    <a:p>
                      <a:pPr marL="0" indent="0" algn="ctr">
                        <a:lnSpc>
                          <a:spcPct val="106000"/>
                        </a:lnSpc>
                      </a:pP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Băng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thông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không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giới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hạn</a:t>
                      </a:r>
                      <a:endParaRPr lang="en-US" sz="2000" dirty="0">
                        <a:effectLst/>
                        <a:latin typeface="Raleway" panose="020B0604020202020204" charset="0"/>
                      </a:endParaRPr>
                    </a:p>
                    <a:p>
                      <a:pPr marL="0" indent="0" algn="ctr">
                        <a:lnSpc>
                          <a:spcPct val="106000"/>
                        </a:lnSpc>
                      </a:pP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1 IP public</a:t>
                      </a:r>
                    </a:p>
                    <a:p>
                      <a:pPr marL="457200" indent="-457200" algn="ctr">
                        <a:lnSpc>
                          <a:spcPct val="106000"/>
                        </a:lnSpc>
                      </a:pP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Miễn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phí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Direct Admin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12" marR="49712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6000"/>
                        </a:lnSpc>
                      </a:pP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460.000 đ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12" marR="49712" marT="0" marB="0"/>
                </a:tc>
                <a:extLst>
                  <a:ext uri="{0D108BD9-81ED-4DB2-BD59-A6C34878D82A}">
                    <a16:rowId xmlns:a16="http://schemas.microsoft.com/office/drawing/2014/main" val="2193777063"/>
                  </a:ext>
                </a:extLst>
              </a:tr>
            </a:tbl>
          </a:graphicData>
        </a:graphic>
      </p:graphicFrame>
      <p:sp>
        <p:nvSpPr>
          <p:cNvPr id="6" name="Mũi tên: Phải 5">
            <a:extLst>
              <a:ext uri="{FF2B5EF4-FFF2-40B4-BE49-F238E27FC236}">
                <a16:creationId xmlns:a16="http://schemas.microsoft.com/office/drawing/2014/main" id="{AF693B26-13BE-468E-9D81-EF18814F630E}"/>
              </a:ext>
            </a:extLst>
          </p:cNvPr>
          <p:cNvSpPr/>
          <p:nvPr/>
        </p:nvSpPr>
        <p:spPr>
          <a:xfrm>
            <a:off x="1930913" y="6056917"/>
            <a:ext cx="974238" cy="417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B2B4D03-5E68-4EA3-8BB6-54A020C68DA2}"/>
              </a:ext>
            </a:extLst>
          </p:cNvPr>
          <p:cNvSpPr/>
          <p:nvPr/>
        </p:nvSpPr>
        <p:spPr>
          <a:xfrm>
            <a:off x="3023398" y="6012503"/>
            <a:ext cx="1322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en-US" sz="2400" b="1" dirty="0" err="1">
                <a:solidFill>
                  <a:srgbClr val="FF0000"/>
                </a:solidFill>
                <a:latin typeface="Raleway" panose="020B0604020202020204" charset="0"/>
              </a:rPr>
              <a:t>Digistar</a:t>
            </a:r>
            <a:endParaRPr lang="en-US" sz="2400" b="1" dirty="0">
              <a:solidFill>
                <a:srgbClr val="FF0000"/>
              </a:solidFill>
              <a:latin typeface="Raleway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7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43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864700" y="0"/>
            <a:ext cx="6462600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>
                <a:solidFill>
                  <a:srgbClr val="3C78D8"/>
                </a:solidFill>
              </a:rPr>
              <a:t>Chi </a:t>
            </a:r>
            <a:r>
              <a:rPr lang="en-US" b="1" dirty="0" err="1">
                <a:solidFill>
                  <a:srgbClr val="3C78D8"/>
                </a:solidFill>
              </a:rPr>
              <a:t>phí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dịch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vụ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806E0A2-9806-493B-807B-CEB86205ECC9}"/>
              </a:ext>
            </a:extLst>
          </p:cNvPr>
          <p:cNvSpPr/>
          <p:nvPr/>
        </p:nvSpPr>
        <p:spPr>
          <a:xfrm>
            <a:off x="745055" y="773396"/>
            <a:ext cx="28151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800"/>
              </a:spcAft>
              <a:buFont typeface="Raleway"/>
              <a:buChar char="▷"/>
            </a:pPr>
            <a:r>
              <a:rPr lang="en-US" sz="3200" dirty="0">
                <a:latin typeface="Raleway"/>
                <a:ea typeface="Raleway"/>
                <a:cs typeface="Raleway"/>
                <a:sym typeface="Raleway"/>
              </a:rPr>
              <a:t>VPS hosting</a:t>
            </a:r>
            <a:endParaRPr lang="vi-VN" sz="3200" dirty="0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6" name="Chỗ dành sẵn cho Nội dung 2">
            <a:extLst>
              <a:ext uri="{FF2B5EF4-FFF2-40B4-BE49-F238E27FC236}">
                <a16:creationId xmlns:a16="http://schemas.microsoft.com/office/drawing/2014/main" id="{CB4A76EE-09C6-4860-B219-A08C2BC3F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185402"/>
              </p:ext>
            </p:extLst>
          </p:nvPr>
        </p:nvGraphicFramePr>
        <p:xfrm>
          <a:off x="704395" y="1531957"/>
          <a:ext cx="10783210" cy="37940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0981">
                  <a:extLst>
                    <a:ext uri="{9D8B030D-6E8A-4147-A177-3AD203B41FA5}">
                      <a16:colId xmlns:a16="http://schemas.microsoft.com/office/drawing/2014/main" val="289399258"/>
                    </a:ext>
                  </a:extLst>
                </a:gridCol>
                <a:gridCol w="2472146">
                  <a:extLst>
                    <a:ext uri="{9D8B030D-6E8A-4147-A177-3AD203B41FA5}">
                      <a16:colId xmlns:a16="http://schemas.microsoft.com/office/drawing/2014/main" val="1508003456"/>
                    </a:ext>
                  </a:extLst>
                </a:gridCol>
                <a:gridCol w="1768280">
                  <a:extLst>
                    <a:ext uri="{9D8B030D-6E8A-4147-A177-3AD203B41FA5}">
                      <a16:colId xmlns:a16="http://schemas.microsoft.com/office/drawing/2014/main" val="1669058139"/>
                    </a:ext>
                  </a:extLst>
                </a:gridCol>
                <a:gridCol w="1969120">
                  <a:extLst>
                    <a:ext uri="{9D8B030D-6E8A-4147-A177-3AD203B41FA5}">
                      <a16:colId xmlns:a16="http://schemas.microsoft.com/office/drawing/2014/main" val="2824981757"/>
                    </a:ext>
                  </a:extLst>
                </a:gridCol>
                <a:gridCol w="2272683">
                  <a:extLst>
                    <a:ext uri="{9D8B030D-6E8A-4147-A177-3AD203B41FA5}">
                      <a16:colId xmlns:a16="http://schemas.microsoft.com/office/drawing/2014/main" val="2733601740"/>
                    </a:ext>
                  </a:extLst>
                </a:gridCol>
              </a:tblGrid>
              <a:tr h="589247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Nhà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cung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cấp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Lưu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trữ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và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Xử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lý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Hệ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điều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hành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Băng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thông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Giá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079627"/>
                  </a:ext>
                </a:extLst>
              </a:tr>
              <a:tr h="1074198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HOSTINGVIET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Dung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lượng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40GB, RAM 6GB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Windows, Ubuntu, CentOS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Unlimited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475.000đ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3622471"/>
                  </a:ext>
                </a:extLst>
              </a:tr>
              <a:tr h="1351887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BKHOST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Cloud SSD Enterprise 100GB, RAM 6GB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Windows-7-10-Server, Ubuntu, CentOS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Unlimited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685.000đ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8610653"/>
                  </a:ext>
                </a:extLst>
              </a:tr>
              <a:tr h="778754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Hostinger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Dung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lượng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120GB, RAM 6GB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CentOS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6TB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tabLst>
                          <a:tab pos="0" algn="l"/>
                        </a:tabLst>
                      </a:pP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556.955đ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9173736"/>
                  </a:ext>
                </a:extLst>
              </a:tr>
            </a:tbl>
          </a:graphicData>
        </a:graphic>
      </p:graphicFrame>
      <p:sp>
        <p:nvSpPr>
          <p:cNvPr id="7" name="Mũi tên: Phải 6">
            <a:extLst>
              <a:ext uri="{FF2B5EF4-FFF2-40B4-BE49-F238E27FC236}">
                <a16:creationId xmlns:a16="http://schemas.microsoft.com/office/drawing/2014/main" id="{64B272A2-A2BE-4AB2-BD5F-4D817A1B98F5}"/>
              </a:ext>
            </a:extLst>
          </p:cNvPr>
          <p:cNvSpPr/>
          <p:nvPr/>
        </p:nvSpPr>
        <p:spPr>
          <a:xfrm>
            <a:off x="1930913" y="5799464"/>
            <a:ext cx="974238" cy="417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24D68BD6-85DE-4979-8316-824CE8C92A55}"/>
              </a:ext>
            </a:extLst>
          </p:cNvPr>
          <p:cNvSpPr/>
          <p:nvPr/>
        </p:nvSpPr>
        <p:spPr>
          <a:xfrm>
            <a:off x="3023398" y="5755050"/>
            <a:ext cx="1441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en-US" sz="2400" b="1" dirty="0">
                <a:solidFill>
                  <a:srgbClr val="FF0000"/>
                </a:solidFill>
                <a:latin typeface="Raleway" panose="020B0604020202020204" charset="0"/>
              </a:rPr>
              <a:t>BKHOST</a:t>
            </a:r>
            <a:endParaRPr lang="en-US" sz="2400" b="1" dirty="0">
              <a:solidFill>
                <a:srgbClr val="FF0000"/>
              </a:solidFill>
              <a:latin typeface="Raleway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1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44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864700" y="0"/>
            <a:ext cx="6462600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>
                <a:solidFill>
                  <a:srgbClr val="3C78D8"/>
                </a:solidFill>
              </a:rPr>
              <a:t>Chi </a:t>
            </a:r>
            <a:r>
              <a:rPr lang="en-US" b="1" dirty="0" err="1">
                <a:solidFill>
                  <a:srgbClr val="3C78D8"/>
                </a:solidFill>
              </a:rPr>
              <a:t>phí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dịch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vụ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806E0A2-9806-493B-807B-CEB86205ECC9}"/>
              </a:ext>
            </a:extLst>
          </p:cNvPr>
          <p:cNvSpPr/>
          <p:nvPr/>
        </p:nvSpPr>
        <p:spPr>
          <a:xfrm>
            <a:off x="687661" y="836532"/>
            <a:ext cx="43540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800"/>
              </a:spcAft>
              <a:buFont typeface="Raleway"/>
              <a:buChar char="▷"/>
            </a:pPr>
            <a:r>
              <a:rPr lang="en-US" sz="3200" dirty="0">
                <a:latin typeface="Raleway"/>
                <a:ea typeface="Raleway"/>
                <a:cs typeface="Raleway"/>
                <a:sym typeface="Raleway"/>
              </a:rPr>
              <a:t>Internet </a:t>
            </a:r>
            <a:r>
              <a:rPr lang="en-US" sz="3200" dirty="0" err="1">
                <a:latin typeface="Raleway"/>
                <a:ea typeface="Raleway"/>
                <a:cs typeface="Raleway"/>
                <a:sym typeface="Raleway"/>
              </a:rPr>
              <a:t>mạng</a:t>
            </a:r>
            <a:r>
              <a:rPr lang="en-US" sz="3200" dirty="0">
                <a:latin typeface="Raleway"/>
                <a:ea typeface="Raleway"/>
                <a:cs typeface="Raleway"/>
                <a:sym typeface="Raleway"/>
              </a:rPr>
              <a:t> Local</a:t>
            </a:r>
            <a:endParaRPr lang="vi-VN" sz="3200" dirty="0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8" name="Chỗ dành sẵn cho Nội dung 3">
            <a:extLst>
              <a:ext uri="{FF2B5EF4-FFF2-40B4-BE49-F238E27FC236}">
                <a16:creationId xmlns:a16="http://schemas.microsoft.com/office/drawing/2014/main" id="{BCE68610-73F5-4B54-BCFC-6FEB20108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588887"/>
              </p:ext>
            </p:extLst>
          </p:nvPr>
        </p:nvGraphicFramePr>
        <p:xfrm>
          <a:off x="383219" y="1845283"/>
          <a:ext cx="11425561" cy="316743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86075">
                  <a:extLst>
                    <a:ext uri="{9D8B030D-6E8A-4147-A177-3AD203B41FA5}">
                      <a16:colId xmlns:a16="http://schemas.microsoft.com/office/drawing/2014/main" val="3759399340"/>
                    </a:ext>
                  </a:extLst>
                </a:gridCol>
                <a:gridCol w="1319630">
                  <a:extLst>
                    <a:ext uri="{9D8B030D-6E8A-4147-A177-3AD203B41FA5}">
                      <a16:colId xmlns:a16="http://schemas.microsoft.com/office/drawing/2014/main" val="3090411997"/>
                    </a:ext>
                  </a:extLst>
                </a:gridCol>
                <a:gridCol w="1208843">
                  <a:extLst>
                    <a:ext uri="{9D8B030D-6E8A-4147-A177-3AD203B41FA5}">
                      <a16:colId xmlns:a16="http://schemas.microsoft.com/office/drawing/2014/main" val="687388859"/>
                    </a:ext>
                  </a:extLst>
                </a:gridCol>
                <a:gridCol w="1624613">
                  <a:extLst>
                    <a:ext uri="{9D8B030D-6E8A-4147-A177-3AD203B41FA5}">
                      <a16:colId xmlns:a16="http://schemas.microsoft.com/office/drawing/2014/main" val="562090874"/>
                    </a:ext>
                  </a:extLst>
                </a:gridCol>
                <a:gridCol w="1562470">
                  <a:extLst>
                    <a:ext uri="{9D8B030D-6E8A-4147-A177-3AD203B41FA5}">
                      <a16:colId xmlns:a16="http://schemas.microsoft.com/office/drawing/2014/main" val="4131376840"/>
                    </a:ext>
                  </a:extLst>
                </a:gridCol>
                <a:gridCol w="2121763">
                  <a:extLst>
                    <a:ext uri="{9D8B030D-6E8A-4147-A177-3AD203B41FA5}">
                      <a16:colId xmlns:a16="http://schemas.microsoft.com/office/drawing/2014/main" val="3622173042"/>
                    </a:ext>
                  </a:extLst>
                </a:gridCol>
                <a:gridCol w="1802167">
                  <a:extLst>
                    <a:ext uri="{9D8B030D-6E8A-4147-A177-3AD203B41FA5}">
                      <a16:colId xmlns:a16="http://schemas.microsoft.com/office/drawing/2014/main" val="2173701792"/>
                    </a:ext>
                  </a:extLst>
                </a:gridCol>
              </a:tblGrid>
              <a:tr h="894749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Nhà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mạng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Gói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cước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Tốc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độ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internet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Tốc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độ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quốc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tế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Loại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cáp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Tính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năng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khác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Giá</a:t>
                      </a:r>
                      <a:endParaRPr lang="en-US" sz="2000" dirty="0">
                        <a:effectLst/>
                        <a:latin typeface="Raleway" panose="020B0604020202020204" charset="0"/>
                      </a:endParaRPr>
                    </a:p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74767992"/>
                  </a:ext>
                </a:extLst>
              </a:tr>
              <a:tr h="639193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Viettel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Fast50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100Mbps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784Kbps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Cáp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quang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Miễn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phí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1 IP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tĩnh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660.000đ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831865123"/>
                  </a:ext>
                </a:extLst>
              </a:tr>
              <a:tr h="83450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VNPT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Fiber100Eco+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100Mbps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2Mbps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Cáp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quang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IP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động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1.320.000đ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431286620"/>
                  </a:ext>
                </a:extLst>
              </a:tr>
              <a:tr h="798991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FPT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Super100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100Mbps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10.8Mbps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Cáp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quang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IP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tĩnh</a:t>
                      </a:r>
                      <a:endParaRPr lang="en-US" sz="2000" dirty="0">
                        <a:effectLst/>
                        <a:latin typeface="Raleway" panose="020B060402020202020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445.000đ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976636883"/>
                  </a:ext>
                </a:extLst>
              </a:tr>
            </a:tbl>
          </a:graphicData>
        </a:graphic>
      </p:graphicFrame>
      <p:sp>
        <p:nvSpPr>
          <p:cNvPr id="6" name="Mũi tên: Phải 5">
            <a:extLst>
              <a:ext uri="{FF2B5EF4-FFF2-40B4-BE49-F238E27FC236}">
                <a16:creationId xmlns:a16="http://schemas.microsoft.com/office/drawing/2014/main" id="{63B7F67D-6D84-4989-9F6B-486BB626BE42}"/>
              </a:ext>
            </a:extLst>
          </p:cNvPr>
          <p:cNvSpPr/>
          <p:nvPr/>
        </p:nvSpPr>
        <p:spPr>
          <a:xfrm>
            <a:off x="1772215" y="5640742"/>
            <a:ext cx="974238" cy="417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7FAC719C-6704-418A-994F-9A87AA1E8563}"/>
              </a:ext>
            </a:extLst>
          </p:cNvPr>
          <p:cNvSpPr/>
          <p:nvPr/>
        </p:nvSpPr>
        <p:spPr>
          <a:xfrm>
            <a:off x="2864700" y="5596328"/>
            <a:ext cx="744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en-US" sz="2400" b="1" dirty="0">
                <a:solidFill>
                  <a:srgbClr val="FF0000"/>
                </a:solidFill>
                <a:latin typeface="Raleway" panose="020B0604020202020204" charset="0"/>
              </a:rPr>
              <a:t>FPT</a:t>
            </a:r>
            <a:endParaRPr lang="en-US" sz="2400" b="1" dirty="0">
              <a:solidFill>
                <a:srgbClr val="FF0000"/>
              </a:solidFill>
              <a:latin typeface="Raleway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1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45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864700" y="0"/>
            <a:ext cx="6462600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>
                <a:solidFill>
                  <a:srgbClr val="3C78D8"/>
                </a:solidFill>
              </a:rPr>
              <a:t>Chi </a:t>
            </a:r>
            <a:r>
              <a:rPr lang="en-US" b="1" dirty="0" err="1">
                <a:solidFill>
                  <a:srgbClr val="3C78D8"/>
                </a:solidFill>
              </a:rPr>
              <a:t>phí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dịch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vụ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806E0A2-9806-493B-807B-CEB86205ECC9}"/>
              </a:ext>
            </a:extLst>
          </p:cNvPr>
          <p:cNvSpPr/>
          <p:nvPr/>
        </p:nvSpPr>
        <p:spPr>
          <a:xfrm>
            <a:off x="620335" y="836532"/>
            <a:ext cx="44887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800"/>
              </a:spcAft>
              <a:buFont typeface="Raleway"/>
              <a:buChar char="▷"/>
            </a:pPr>
            <a:r>
              <a:rPr lang="en-US" sz="3200" dirty="0">
                <a:latin typeface="Raleway"/>
                <a:ea typeface="Raleway"/>
                <a:cs typeface="Raleway"/>
                <a:sym typeface="Raleway"/>
              </a:rPr>
              <a:t>Internet </a:t>
            </a:r>
            <a:r>
              <a:rPr lang="en-US" sz="3200" dirty="0" err="1">
                <a:latin typeface="Raleway"/>
                <a:ea typeface="Raleway"/>
                <a:cs typeface="Raleway"/>
                <a:sym typeface="Raleway"/>
              </a:rPr>
              <a:t>mạng</a:t>
            </a:r>
            <a:r>
              <a:rPr lang="en-US" sz="3200" dirty="0">
                <a:latin typeface="Raleway"/>
                <a:ea typeface="Raleway"/>
                <a:cs typeface="Raleway"/>
                <a:sym typeface="Raleway"/>
              </a:rPr>
              <a:t> Public</a:t>
            </a:r>
            <a:endParaRPr lang="vi-VN" sz="3200" dirty="0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6" name="Chỗ dành sẵn cho Nội dung 3">
            <a:extLst>
              <a:ext uri="{FF2B5EF4-FFF2-40B4-BE49-F238E27FC236}">
                <a16:creationId xmlns:a16="http://schemas.microsoft.com/office/drawing/2014/main" id="{A132EC52-6B1E-48F7-936A-FD078DB849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241427"/>
              </p:ext>
            </p:extLst>
          </p:nvPr>
        </p:nvGraphicFramePr>
        <p:xfrm>
          <a:off x="655054" y="1796912"/>
          <a:ext cx="10881891" cy="299574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09709">
                  <a:extLst>
                    <a:ext uri="{9D8B030D-6E8A-4147-A177-3AD203B41FA5}">
                      <a16:colId xmlns:a16="http://schemas.microsoft.com/office/drawing/2014/main" val="547962284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488466755"/>
                    </a:ext>
                  </a:extLst>
                </a:gridCol>
                <a:gridCol w="1312711">
                  <a:extLst>
                    <a:ext uri="{9D8B030D-6E8A-4147-A177-3AD203B41FA5}">
                      <a16:colId xmlns:a16="http://schemas.microsoft.com/office/drawing/2014/main" val="2523168943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4240113751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3394208186"/>
                    </a:ext>
                  </a:extLst>
                </a:gridCol>
                <a:gridCol w="2317072">
                  <a:extLst>
                    <a:ext uri="{9D8B030D-6E8A-4147-A177-3AD203B41FA5}">
                      <a16:colId xmlns:a16="http://schemas.microsoft.com/office/drawing/2014/main" val="2204217822"/>
                    </a:ext>
                  </a:extLst>
                </a:gridCol>
                <a:gridCol w="1819922">
                  <a:extLst>
                    <a:ext uri="{9D8B030D-6E8A-4147-A177-3AD203B41FA5}">
                      <a16:colId xmlns:a16="http://schemas.microsoft.com/office/drawing/2014/main" val="3545769973"/>
                    </a:ext>
                  </a:extLst>
                </a:gridCol>
              </a:tblGrid>
              <a:tr h="11582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Nhà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mạng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Gói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cước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Tốc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độ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internet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Tốc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độ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quốc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tế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Loại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cáp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Tính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năng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khác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Giá</a:t>
                      </a:r>
                      <a:endParaRPr lang="en-US" sz="2000" dirty="0">
                        <a:effectLst/>
                        <a:latin typeface="Raleway" panose="020B0604020202020204" charset="0"/>
                      </a:endParaRPr>
                    </a:p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275870787"/>
                  </a:ext>
                </a:extLst>
              </a:tr>
              <a:tr h="905691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Viettel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Fast50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60Mbps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256Kbps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Cáp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quang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Miễn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phí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1 IP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tĩnh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350.00đ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159111278"/>
                  </a:ext>
                </a:extLst>
              </a:tr>
              <a:tr h="931817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VNPT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Fiber60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60Mbps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1.5Mbps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Cáp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quang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IP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tĩnh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660.000đ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955815355"/>
                  </a:ext>
                </a:extLst>
              </a:tr>
            </a:tbl>
          </a:graphicData>
        </a:graphic>
      </p:graphicFrame>
      <p:sp>
        <p:nvSpPr>
          <p:cNvPr id="7" name="Mũi tên: Phải 6">
            <a:extLst>
              <a:ext uri="{FF2B5EF4-FFF2-40B4-BE49-F238E27FC236}">
                <a16:creationId xmlns:a16="http://schemas.microsoft.com/office/drawing/2014/main" id="{640BE5CB-8807-4B6A-B61A-E55A42C3D340}"/>
              </a:ext>
            </a:extLst>
          </p:cNvPr>
          <p:cNvSpPr/>
          <p:nvPr/>
        </p:nvSpPr>
        <p:spPr>
          <a:xfrm>
            <a:off x="1772215" y="5392000"/>
            <a:ext cx="974238" cy="417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A4ADCE09-56F5-48B7-A282-2B4431195EAB}"/>
              </a:ext>
            </a:extLst>
          </p:cNvPr>
          <p:cNvSpPr/>
          <p:nvPr/>
        </p:nvSpPr>
        <p:spPr>
          <a:xfrm>
            <a:off x="2864700" y="5347586"/>
            <a:ext cx="1175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en-US" sz="2400" b="1" dirty="0">
                <a:solidFill>
                  <a:srgbClr val="FF0000"/>
                </a:solidFill>
                <a:latin typeface="Raleway" panose="020B0604020202020204" charset="0"/>
              </a:rPr>
              <a:t>Viettel</a:t>
            </a:r>
            <a:endParaRPr lang="en-US" sz="2400" b="1" dirty="0">
              <a:solidFill>
                <a:srgbClr val="FF0000"/>
              </a:solidFill>
              <a:latin typeface="Raleway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0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46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864700" y="103720"/>
            <a:ext cx="6462600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3C78D8"/>
                </a:solidFill>
              </a:rPr>
              <a:t>Tổng</a:t>
            </a:r>
            <a:r>
              <a:rPr lang="en-US" b="1" dirty="0">
                <a:solidFill>
                  <a:srgbClr val="3C78D8"/>
                </a:solidFill>
              </a:rPr>
              <a:t> chi </a:t>
            </a:r>
            <a:r>
              <a:rPr lang="en-US" b="1" dirty="0" err="1">
                <a:solidFill>
                  <a:srgbClr val="3C78D8"/>
                </a:solidFill>
              </a:rPr>
              <a:t>phí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dịch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vụ</a:t>
            </a:r>
            <a:endParaRPr b="1" dirty="0">
              <a:solidFill>
                <a:srgbClr val="3C78D8"/>
              </a:solidFill>
            </a:endParaRPr>
          </a:p>
        </p:txBody>
      </p:sp>
      <p:graphicFrame>
        <p:nvGraphicFramePr>
          <p:cNvPr id="6" name="Chỗ dành sẵn cho Nội dung 3">
            <a:extLst>
              <a:ext uri="{FF2B5EF4-FFF2-40B4-BE49-F238E27FC236}">
                <a16:creationId xmlns:a16="http://schemas.microsoft.com/office/drawing/2014/main" id="{A132EC52-6B1E-48F7-936A-FD078DB849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522885"/>
              </p:ext>
            </p:extLst>
          </p:nvPr>
        </p:nvGraphicFramePr>
        <p:xfrm>
          <a:off x="611732" y="1507417"/>
          <a:ext cx="7083973" cy="432943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95807">
                  <a:extLst>
                    <a:ext uri="{9D8B030D-6E8A-4147-A177-3AD203B41FA5}">
                      <a16:colId xmlns:a16="http://schemas.microsoft.com/office/drawing/2014/main" val="547962284"/>
                    </a:ext>
                  </a:extLst>
                </a:gridCol>
                <a:gridCol w="2175890">
                  <a:extLst>
                    <a:ext uri="{9D8B030D-6E8A-4147-A177-3AD203B41FA5}">
                      <a16:colId xmlns:a16="http://schemas.microsoft.com/office/drawing/2014/main" val="488466755"/>
                    </a:ext>
                  </a:extLst>
                </a:gridCol>
                <a:gridCol w="2312276">
                  <a:extLst>
                    <a:ext uri="{9D8B030D-6E8A-4147-A177-3AD203B41FA5}">
                      <a16:colId xmlns:a16="http://schemas.microsoft.com/office/drawing/2014/main" val="3545769973"/>
                    </a:ext>
                  </a:extLst>
                </a:gridCol>
              </a:tblGrid>
              <a:tr h="11582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Dịch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vụ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Nhà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cung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cấp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</a:rPr>
                        <a:t>Giá</a:t>
                      </a:r>
                      <a:endParaRPr lang="en-US" sz="2000" dirty="0">
                        <a:effectLst/>
                        <a:latin typeface="Raleway" panose="020B0604020202020204" charset="0"/>
                      </a:endParaRPr>
                    </a:p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000" dirty="0" err="1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sz="2000" dirty="0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275870787"/>
                  </a:ext>
                </a:extLst>
              </a:tr>
              <a:tr h="533099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DNS</a:t>
                      </a:r>
                    </a:p>
                  </a:txBody>
                  <a:tcPr marL="51435" marR="5143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MATBAO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20.000đ</a:t>
                      </a:r>
                    </a:p>
                  </a:txBody>
                  <a:tcPr marL="51435" marR="5143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111278"/>
                  </a:ext>
                </a:extLst>
              </a:tr>
              <a:tr h="493986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</a:rPr>
                        <a:t>Mail Server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HOSTINGVIET</a:t>
                      </a:r>
                    </a:p>
                  </a:txBody>
                  <a:tcPr marL="51435" marR="5143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</a:rPr>
                        <a:t>350.000đ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815355"/>
                  </a:ext>
                </a:extLst>
              </a:tr>
              <a:tr h="441435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Cloud Server</a:t>
                      </a:r>
                    </a:p>
                  </a:txBody>
                  <a:tcPr marL="51435" marR="5143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Digistar</a:t>
                      </a:r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460.000đ</a:t>
                      </a:r>
                    </a:p>
                  </a:txBody>
                  <a:tcPr marL="51435" marR="5143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872464"/>
                  </a:ext>
                </a:extLst>
              </a:tr>
              <a:tr h="451945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VPS Hosting</a:t>
                      </a:r>
                    </a:p>
                  </a:txBody>
                  <a:tcPr marL="51435" marR="5143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BKHOST</a:t>
                      </a:r>
                    </a:p>
                  </a:txBody>
                  <a:tcPr marL="51435" marR="5143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556.955đ</a:t>
                      </a:r>
                    </a:p>
                  </a:txBody>
                  <a:tcPr marL="51435" marR="5143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24197"/>
                  </a:ext>
                </a:extLst>
              </a:tr>
              <a:tr h="430924">
                <a:tc rowSpan="2"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Internet</a:t>
                      </a:r>
                    </a:p>
                  </a:txBody>
                  <a:tcPr marL="51435" marR="5143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FPT</a:t>
                      </a:r>
                    </a:p>
                  </a:txBody>
                  <a:tcPr marL="51435" marR="5143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445.000đ</a:t>
                      </a:r>
                    </a:p>
                  </a:txBody>
                  <a:tcPr marL="51435" marR="5143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68616"/>
                  </a:ext>
                </a:extLst>
              </a:tr>
              <a:tr h="409903">
                <a:tc vMerge="1">
                  <a:txBody>
                    <a:bodyPr/>
                    <a:lstStyle/>
                    <a:p>
                      <a:pPr marL="0" indent="0" algn="ctr"/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Viettel</a:t>
                      </a:r>
                    </a:p>
                  </a:txBody>
                  <a:tcPr marL="51435" marR="5143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350.000đ</a:t>
                      </a:r>
                    </a:p>
                  </a:txBody>
                  <a:tcPr marL="51435" marR="5143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781888"/>
                  </a:ext>
                </a:extLst>
              </a:tr>
              <a:tr h="409903"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Tổng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/>
                      <a:endParaRPr lang="en-US" sz="20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dirty="0"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2.181.955đ</a:t>
                      </a:r>
                    </a:p>
                  </a:txBody>
                  <a:tcPr marL="51435" marR="5143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918624"/>
                  </a:ext>
                </a:extLst>
              </a:tr>
            </a:tbl>
          </a:graphicData>
        </a:graphic>
      </p:graphicFrame>
      <p:pic>
        <p:nvPicPr>
          <p:cNvPr id="1026" name="Picture 2" descr="Chi phí thuê dịch vụ thám tử tại Bình Dương là bao nhiêu?">
            <a:extLst>
              <a:ext uri="{FF2B5EF4-FFF2-40B4-BE49-F238E27FC236}">
                <a16:creationId xmlns:a16="http://schemas.microsoft.com/office/drawing/2014/main" id="{E39EB798-0354-45EB-B198-9721068A0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82" y="1200922"/>
            <a:ext cx="3932586" cy="494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1048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ctrTitle"/>
          </p:nvPr>
        </p:nvSpPr>
        <p:spPr>
          <a:xfrm>
            <a:off x="2209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/>
              <a:t>5.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dirty="0"/>
          </a:p>
        </p:txBody>
      </p:sp>
      <p:sp>
        <p:nvSpPr>
          <p:cNvPr id="293" name="Google Shape;293;p40"/>
          <p:cNvSpPr txBox="1">
            <a:spLocks noGrp="1"/>
          </p:cNvSpPr>
          <p:nvPr>
            <p:ph type="sldNum" idx="12"/>
          </p:nvPr>
        </p:nvSpPr>
        <p:spPr>
          <a:xfrm>
            <a:off x="152387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2522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48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636669" y="0"/>
            <a:ext cx="7137646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>
                <a:solidFill>
                  <a:srgbClr val="3C78D8"/>
                </a:solidFill>
              </a:rPr>
              <a:t>A. </a:t>
            </a:r>
            <a:r>
              <a:rPr lang="en-US" b="1" dirty="0" err="1">
                <a:solidFill>
                  <a:srgbClr val="3C78D8"/>
                </a:solidFill>
              </a:rPr>
              <a:t>Phân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tích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các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tính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chất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mạng</a:t>
            </a:r>
            <a:endParaRPr b="1" dirty="0">
              <a:solidFill>
                <a:srgbClr val="3C78D8"/>
              </a:solidFill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5956D37E-D635-44C9-A905-D20427E9A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34368"/>
              </p:ext>
            </p:extLst>
          </p:nvPr>
        </p:nvGraphicFramePr>
        <p:xfrm>
          <a:off x="1525616" y="993216"/>
          <a:ext cx="9140768" cy="508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371">
                  <a:extLst>
                    <a:ext uri="{9D8B030D-6E8A-4147-A177-3AD203B41FA5}">
                      <a16:colId xmlns:a16="http://schemas.microsoft.com/office/drawing/2014/main" val="653076132"/>
                    </a:ext>
                  </a:extLst>
                </a:gridCol>
                <a:gridCol w="6161397">
                  <a:extLst>
                    <a:ext uri="{9D8B030D-6E8A-4147-A177-3AD203B41FA5}">
                      <a16:colId xmlns:a16="http://schemas.microsoft.com/office/drawing/2014/main" val="3770370112"/>
                    </a:ext>
                  </a:extLst>
                </a:gridCol>
              </a:tblGrid>
              <a:tr h="695509">
                <a:tc>
                  <a:txBody>
                    <a:bodyPr/>
                    <a:lstStyle/>
                    <a:p>
                      <a:r>
                        <a:rPr lang="en-US" sz="2400" dirty="0"/>
                        <a:t>Tính</a:t>
                      </a:r>
                      <a:r>
                        <a:rPr lang="en-US" sz="2400" baseline="0" dirty="0"/>
                        <a:t> chất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Đánh</a:t>
                      </a:r>
                      <a:r>
                        <a:rPr lang="en-US" sz="2400" baseline="0" dirty="0"/>
                        <a:t> giá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89295"/>
                  </a:ext>
                </a:extLst>
              </a:tr>
              <a:tr h="695509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 thống mạng IP phù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hợp với nhu cầu và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 phép công ty mở rộng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nhu cầu.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395678"/>
                  </a:ext>
                </a:extLst>
              </a:tr>
              <a:tr h="695509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Availability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Hệ</a:t>
                      </a:r>
                      <a:r>
                        <a:rPr lang="en-US" sz="2400" baseline="0" dirty="0"/>
                        <a:t> thống mạng có hỗ trợ điện dự phòng đề phòng trường hợp mất </a:t>
                      </a:r>
                      <a:r>
                        <a:rPr lang="en-US" sz="2400" baseline="0" dirty="0" err="1"/>
                        <a:t>điện</a:t>
                      </a:r>
                      <a:r>
                        <a:rPr lang="en-US" sz="2400" baseline="0" dirty="0"/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err="1"/>
                        <a:t>Hệ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thống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mạng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hỗ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trợ</a:t>
                      </a:r>
                      <a:r>
                        <a:rPr lang="en-US" sz="2400" baseline="0" dirty="0"/>
                        <a:t> 2 </a:t>
                      </a:r>
                      <a:r>
                        <a:rPr lang="en-US" sz="2400" baseline="0" dirty="0" err="1"/>
                        <a:t>nhà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mạng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khác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nhau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đề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phòng</a:t>
                      </a:r>
                      <a:r>
                        <a:rPr lang="en-US" sz="2400" baseline="0" dirty="0"/>
                        <a:t> tr</a:t>
                      </a:r>
                      <a:r>
                        <a:rPr lang="vi-VN" sz="2400" baseline="0" dirty="0"/>
                        <a:t>ư</a:t>
                      </a:r>
                      <a:r>
                        <a:rPr lang="en-US" sz="2400" baseline="0" dirty="0" err="1"/>
                        <a:t>ờng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hợp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một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nhà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mạng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bị</a:t>
                      </a:r>
                      <a:r>
                        <a:rPr lang="en-US" sz="2400" baseline="0" dirty="0"/>
                        <a:t> down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98724"/>
                  </a:ext>
                </a:extLst>
              </a:tr>
              <a:tr h="695509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Đỗ</a:t>
                      </a:r>
                      <a:r>
                        <a:rPr lang="en-US" sz="2400" baseline="0" dirty="0"/>
                        <a:t> trễ thấp và phù hợp khi nhu cầu tăng cao.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4870"/>
                  </a:ext>
                </a:extLst>
              </a:tr>
              <a:tr h="695509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Hỗ</a:t>
                      </a:r>
                      <a:r>
                        <a:rPr lang="en-US" sz="2400" baseline="0" dirty="0"/>
                        <a:t> trợ firewall, cũng như phương thức xác thực mạng và 1 số giải pháp bảo vệ mạng.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3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713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49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396971" y="0"/>
            <a:ext cx="7856738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>
                <a:solidFill>
                  <a:srgbClr val="3C78D8"/>
                </a:solidFill>
              </a:rPr>
              <a:t>A. </a:t>
            </a:r>
            <a:r>
              <a:rPr lang="en-US" b="1" dirty="0" err="1">
                <a:solidFill>
                  <a:srgbClr val="3C78D8"/>
                </a:solidFill>
              </a:rPr>
              <a:t>Phân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tích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các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tính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chất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mạng</a:t>
            </a:r>
            <a:r>
              <a:rPr lang="en-US" b="1" dirty="0">
                <a:solidFill>
                  <a:srgbClr val="3C78D8"/>
                </a:solidFill>
              </a:rPr>
              <a:t> (</a:t>
            </a:r>
            <a:r>
              <a:rPr lang="en-US" b="1" dirty="0" err="1">
                <a:solidFill>
                  <a:srgbClr val="3C78D8"/>
                </a:solidFill>
              </a:rPr>
              <a:t>tt</a:t>
            </a:r>
            <a:r>
              <a:rPr lang="en-US" b="1" dirty="0">
                <a:solidFill>
                  <a:srgbClr val="3C78D8"/>
                </a:solidFill>
              </a:rPr>
              <a:t>)</a:t>
            </a:r>
            <a:endParaRPr b="1" dirty="0">
              <a:solidFill>
                <a:srgbClr val="3C78D8"/>
              </a:solidFill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FAA1F8DA-CE72-4B13-B893-3DF8AE5D1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01831"/>
              </p:ext>
            </p:extLst>
          </p:nvPr>
        </p:nvGraphicFramePr>
        <p:xfrm>
          <a:off x="1729802" y="1252445"/>
          <a:ext cx="8732395" cy="4353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371">
                  <a:extLst>
                    <a:ext uri="{9D8B030D-6E8A-4147-A177-3AD203B41FA5}">
                      <a16:colId xmlns:a16="http://schemas.microsoft.com/office/drawing/2014/main" val="653076132"/>
                    </a:ext>
                  </a:extLst>
                </a:gridCol>
                <a:gridCol w="5753024">
                  <a:extLst>
                    <a:ext uri="{9D8B030D-6E8A-4147-A177-3AD203B41FA5}">
                      <a16:colId xmlns:a16="http://schemas.microsoft.com/office/drawing/2014/main" val="3770370112"/>
                    </a:ext>
                  </a:extLst>
                </a:gridCol>
              </a:tblGrid>
              <a:tr h="695509">
                <a:tc>
                  <a:txBody>
                    <a:bodyPr/>
                    <a:lstStyle/>
                    <a:p>
                      <a:r>
                        <a:rPr lang="en-US" sz="2400" dirty="0"/>
                        <a:t>Tính</a:t>
                      </a:r>
                      <a:r>
                        <a:rPr lang="en-US" sz="2400" baseline="0" dirty="0"/>
                        <a:t> chất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Đánh</a:t>
                      </a:r>
                      <a:r>
                        <a:rPr lang="en-US" sz="2400" baseline="0" dirty="0"/>
                        <a:t> giá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89295"/>
                  </a:ext>
                </a:extLst>
              </a:tr>
              <a:tr h="695509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Manageability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thống mạng cho phép quản lý lỗi, cấu hình, hệ thống, hiệu năng, an ninh.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395678"/>
                  </a:ext>
                </a:extLst>
              </a:tr>
              <a:tr h="695509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Usability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Hệ thống</a:t>
                      </a:r>
                      <a:r>
                        <a:rPr lang="en-US" sz="2400" baseline="0" dirty="0"/>
                        <a:t> mạng có thể phục vụ các nhu cầu của công ty ở mức tốt, nhanh.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98724"/>
                  </a:ext>
                </a:extLst>
              </a:tr>
              <a:tr h="695509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Adaptability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Đáp</a:t>
                      </a:r>
                      <a:r>
                        <a:rPr lang="en-US" sz="2400" baseline="0" dirty="0"/>
                        <a:t> ứng các nhu cầu của công ty khi mở rộng nâng cấp cũng như nhu cầu tăng cao bất thường.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4870"/>
                  </a:ext>
                </a:extLst>
              </a:tr>
              <a:tr h="695509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Affordability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Chi phí</a:t>
                      </a:r>
                      <a:r>
                        <a:rPr lang="en-US" sz="2400" baseline="0" dirty="0"/>
                        <a:t> ổn, chất lượng tốt đến từ nhà cung cấp uy tín.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3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63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2483838" y="422736"/>
            <a:ext cx="7356300" cy="8313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err="1">
                <a:solidFill>
                  <a:srgbClr val="2185C5"/>
                </a:solidFill>
              </a:rPr>
              <a:t>Tổng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quan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về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công</a:t>
            </a:r>
            <a:r>
              <a:rPr lang="en-US" b="1" dirty="0">
                <a:solidFill>
                  <a:srgbClr val="2185C5"/>
                </a:solidFill>
              </a:rPr>
              <a:t> ty O-UIT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5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794378" y="1687912"/>
            <a:ext cx="5052498" cy="5174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ty Outsource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là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gì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C8805566-E9CA-4913-AD10-3489712F0501}"/>
              </a:ext>
            </a:extLst>
          </p:cNvPr>
          <p:cNvSpPr txBox="1"/>
          <p:nvPr/>
        </p:nvSpPr>
        <p:spPr>
          <a:xfrm>
            <a:off x="794378" y="2057010"/>
            <a:ext cx="6400531" cy="2612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914400" lvl="1" indent="-381000">
              <a:lnSpc>
                <a:spcPct val="150000"/>
              </a:lnSpc>
              <a:buSzPts val="2400"/>
              <a:buFont typeface="Raleway"/>
              <a:buChar char="○"/>
            </a:pPr>
            <a:r>
              <a:rPr lang="en-US" sz="2400" dirty="0" err="1">
                <a:latin typeface="Raleway"/>
                <a:sym typeface="Raleway"/>
              </a:rPr>
              <a:t>Công</a:t>
            </a:r>
            <a:r>
              <a:rPr lang="en-US" sz="2400" dirty="0">
                <a:latin typeface="Raleway"/>
                <a:sym typeface="Raleway"/>
              </a:rPr>
              <a:t> ty Outsource </a:t>
            </a:r>
            <a:r>
              <a:rPr lang="en-US" sz="2400" dirty="0" err="1">
                <a:latin typeface="Raleway"/>
                <a:sym typeface="Raleway"/>
              </a:rPr>
              <a:t>là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công</a:t>
            </a:r>
            <a:r>
              <a:rPr lang="en-US" sz="2400" dirty="0">
                <a:latin typeface="Raleway"/>
                <a:sym typeface="Raleway"/>
              </a:rPr>
              <a:t> ty đ</a:t>
            </a:r>
            <a:r>
              <a:rPr lang="vi-VN" sz="2400" dirty="0">
                <a:latin typeface="Raleway"/>
                <a:sym typeface="Raleway"/>
              </a:rPr>
              <a:t>ư</a:t>
            </a:r>
            <a:r>
              <a:rPr lang="en-US" sz="2400" dirty="0" err="1">
                <a:latin typeface="Raleway"/>
                <a:sym typeface="Raleway"/>
              </a:rPr>
              <a:t>ợc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thuê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để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làm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phần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mềm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cho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công</a:t>
            </a:r>
            <a:r>
              <a:rPr lang="en-US" sz="2400" dirty="0">
                <a:latin typeface="Raleway"/>
                <a:sym typeface="Raleway"/>
              </a:rPr>
              <a:t> ty </a:t>
            </a:r>
            <a:r>
              <a:rPr lang="en-US" sz="2400" dirty="0" err="1">
                <a:latin typeface="Raleway"/>
                <a:sym typeface="Raleway"/>
              </a:rPr>
              <a:t>khác</a:t>
            </a:r>
            <a:r>
              <a:rPr lang="en-US" sz="2400" dirty="0">
                <a:latin typeface="Raleway"/>
                <a:sym typeface="Raleway"/>
              </a:rPr>
              <a:t>. </a:t>
            </a:r>
            <a:r>
              <a:rPr lang="en-US" sz="2400" dirty="0" err="1">
                <a:latin typeface="Raleway"/>
                <a:sym typeface="Raleway"/>
              </a:rPr>
              <a:t>Họ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không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sở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hữu</a:t>
            </a:r>
            <a:r>
              <a:rPr lang="en-US" sz="2400" dirty="0">
                <a:latin typeface="Raleway"/>
                <a:sym typeface="Raleway"/>
              </a:rPr>
              <a:t>, </a:t>
            </a:r>
            <a:r>
              <a:rPr lang="en-US" sz="2400" dirty="0" err="1">
                <a:latin typeface="Raleway"/>
                <a:sym typeface="Raleway"/>
              </a:rPr>
              <a:t>quảng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bá</a:t>
            </a:r>
            <a:r>
              <a:rPr lang="en-US" sz="2400" dirty="0">
                <a:latin typeface="Raleway"/>
                <a:sym typeface="Raleway"/>
              </a:rPr>
              <a:t> hay </a:t>
            </a:r>
            <a:r>
              <a:rPr lang="en-US" sz="2400" dirty="0" err="1">
                <a:latin typeface="Raleway"/>
                <a:sym typeface="Raleway"/>
              </a:rPr>
              <a:t>bán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sản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phẩm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họ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làm</a:t>
            </a:r>
            <a:r>
              <a:rPr lang="en-US" sz="2400" dirty="0">
                <a:latin typeface="Raleway"/>
                <a:sym typeface="Raleway"/>
              </a:rPr>
              <a:t> ra.</a:t>
            </a:r>
          </a:p>
        </p:txBody>
      </p:sp>
      <p:pic>
        <p:nvPicPr>
          <p:cNvPr id="7" name="Picture 2" descr="Outsource là gì? Lợi ích của việc sử dụng Outsource là gì?">
            <a:extLst>
              <a:ext uri="{FF2B5EF4-FFF2-40B4-BE49-F238E27FC236}">
                <a16:creationId xmlns:a16="http://schemas.microsoft.com/office/drawing/2014/main" id="{8CAD7D30-6F17-4902-813B-543838BD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05" y="1872510"/>
            <a:ext cx="4268865" cy="240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50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396971" y="0"/>
            <a:ext cx="7856738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>
                <a:solidFill>
                  <a:srgbClr val="3C78D8"/>
                </a:solidFill>
              </a:rPr>
              <a:t>B. </a:t>
            </a:r>
            <a:r>
              <a:rPr lang="en-US" b="1" dirty="0" err="1">
                <a:solidFill>
                  <a:srgbClr val="3C78D8"/>
                </a:solidFill>
              </a:rPr>
              <a:t>Phân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tích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mức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độ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hoàn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thành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6" name="Google Shape;190;p26">
            <a:extLst>
              <a:ext uri="{FF2B5EF4-FFF2-40B4-BE49-F238E27FC236}">
                <a16:creationId xmlns:a16="http://schemas.microsoft.com/office/drawing/2014/main" id="{3C8079D9-9FC6-4A03-BC03-9A67170E8F44}"/>
              </a:ext>
            </a:extLst>
          </p:cNvPr>
          <p:cNvSpPr txBox="1">
            <a:spLocks/>
          </p:cNvSpPr>
          <p:nvPr/>
        </p:nvSpPr>
        <p:spPr>
          <a:xfrm>
            <a:off x="1408590" y="1266730"/>
            <a:ext cx="9374819" cy="3607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Aft>
                <a:spcPts val="1800"/>
              </a:spcAft>
              <a:buFont typeface="Raleway"/>
              <a:buChar char="▷"/>
            </a:pP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So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với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mục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tiêu, yêu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cầu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đã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đề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ra ban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đầu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của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bài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viết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;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nhóm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đã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hoàn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thành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tốt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việc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lên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kế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hoạch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thiết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kế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mạng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cho 1 công ty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OpenSource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. </a:t>
            </a:r>
          </a:p>
          <a:p>
            <a:pPr algn="just">
              <a:spcAft>
                <a:spcPts val="1800"/>
              </a:spcAft>
              <a:buFont typeface="Raleway"/>
              <a:buChar char="▷"/>
            </a:pP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Các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thiết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bị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được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thiết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kế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được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sao cho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phù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hợp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và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vừa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đủ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với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nhu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cầu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của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công ty.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Hiện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tại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nhóm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đã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đưa ra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các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giao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thức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cũng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như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cách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vận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hành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hệ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thống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mạng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trong công ty. Tuy nhiên, chi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phí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cho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các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thiết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bị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vẫn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còn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khá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cao so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với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mặt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latin typeface="Raleway"/>
                <a:ea typeface="Raleway"/>
                <a:cs typeface="Raleway"/>
                <a:sym typeface="Raleway"/>
              </a:rPr>
              <a:t>bằng</a:t>
            </a:r>
            <a:r>
              <a:rPr lang="vi-VN" sz="2400" dirty="0">
                <a:latin typeface="Raleway"/>
                <a:ea typeface="Raleway"/>
                <a:cs typeface="Raleway"/>
                <a:sym typeface="Raleway"/>
              </a:rPr>
              <a:t> chung.</a:t>
            </a:r>
            <a:endParaRPr lang="en-US" sz="2400" dirty="0"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Aft>
                <a:spcPts val="1800"/>
              </a:spcAft>
            </a:pPr>
            <a:r>
              <a:rPr lang="vi-VN" sz="2400" b="1" dirty="0" err="1">
                <a:latin typeface="Raleway"/>
                <a:ea typeface="Raleway"/>
                <a:cs typeface="Raleway"/>
                <a:sym typeface="Raleway"/>
              </a:rPr>
              <a:t>Đánh</a:t>
            </a:r>
            <a:r>
              <a:rPr lang="vi-VN" sz="24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b="1" dirty="0" err="1">
                <a:latin typeface="Raleway"/>
                <a:ea typeface="Raleway"/>
                <a:cs typeface="Raleway"/>
                <a:sym typeface="Raleway"/>
              </a:rPr>
              <a:t>giá</a:t>
            </a:r>
            <a:r>
              <a:rPr lang="vi-VN" sz="24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b="1" dirty="0" err="1">
                <a:latin typeface="Raleway"/>
                <a:ea typeface="Raleway"/>
                <a:cs typeface="Raleway"/>
                <a:sym typeface="Raleway"/>
              </a:rPr>
              <a:t>mức</a:t>
            </a:r>
            <a:r>
              <a:rPr lang="vi-VN" sz="24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b="1" dirty="0" err="1">
                <a:latin typeface="Raleway"/>
                <a:ea typeface="Raleway"/>
                <a:cs typeface="Raleway"/>
                <a:sym typeface="Raleway"/>
              </a:rPr>
              <a:t>độ</a:t>
            </a:r>
            <a:r>
              <a:rPr lang="vi-VN" sz="24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b="1" dirty="0" err="1">
                <a:latin typeface="Raleway"/>
                <a:ea typeface="Raleway"/>
                <a:cs typeface="Raleway"/>
                <a:sym typeface="Raleway"/>
              </a:rPr>
              <a:t>hoành</a:t>
            </a:r>
            <a:r>
              <a:rPr lang="vi-VN" sz="24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b="1" dirty="0" err="1">
                <a:latin typeface="Raleway"/>
                <a:ea typeface="Raleway"/>
                <a:cs typeface="Raleway"/>
                <a:sym typeface="Raleway"/>
              </a:rPr>
              <a:t>thành</a:t>
            </a:r>
            <a:r>
              <a:rPr lang="vi-VN" sz="24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b="1" dirty="0" err="1">
                <a:latin typeface="Raleway"/>
                <a:ea typeface="Raleway"/>
                <a:cs typeface="Raleway"/>
                <a:sym typeface="Raleway"/>
              </a:rPr>
              <a:t>của</a:t>
            </a:r>
            <a:r>
              <a:rPr lang="vi-VN" sz="24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b="1" dirty="0" err="1">
                <a:latin typeface="Raleway"/>
                <a:ea typeface="Raleway"/>
                <a:cs typeface="Raleway"/>
                <a:sym typeface="Raleway"/>
              </a:rPr>
              <a:t>nhóm</a:t>
            </a:r>
            <a:r>
              <a:rPr lang="vi-VN" sz="2400" b="1" dirty="0">
                <a:latin typeface="Raleway"/>
                <a:ea typeface="Raleway"/>
                <a:cs typeface="Raleway"/>
                <a:sym typeface="Raleway"/>
              </a:rPr>
              <a:t> : 98%</a:t>
            </a:r>
          </a:p>
        </p:txBody>
      </p:sp>
    </p:spTree>
    <p:extLst>
      <p:ext uri="{BB962C8B-B14F-4D97-AF65-F5344CB8AC3E}">
        <p14:creationId xmlns:p14="http://schemas.microsoft.com/office/powerpoint/2010/main" val="1057674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ctrTitle"/>
          </p:nvPr>
        </p:nvSpPr>
        <p:spPr>
          <a:xfrm>
            <a:off x="2209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!</a:t>
            </a:r>
            <a:endParaRPr dirty="0"/>
          </a:p>
        </p:txBody>
      </p:sp>
      <p:sp>
        <p:nvSpPr>
          <p:cNvPr id="293" name="Google Shape;293;p40"/>
          <p:cNvSpPr txBox="1">
            <a:spLocks noGrp="1"/>
          </p:cNvSpPr>
          <p:nvPr>
            <p:ph type="sldNum" idx="12"/>
          </p:nvPr>
        </p:nvSpPr>
        <p:spPr>
          <a:xfrm>
            <a:off x="152387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/>
              <a:pPr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76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2417850" y="152101"/>
            <a:ext cx="7356300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err="1">
                <a:solidFill>
                  <a:srgbClr val="2185C5"/>
                </a:solidFill>
              </a:rPr>
              <a:t>Tổng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quan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về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công</a:t>
            </a:r>
            <a:r>
              <a:rPr lang="en-US" b="1" dirty="0">
                <a:solidFill>
                  <a:srgbClr val="2185C5"/>
                </a:solidFill>
              </a:rPr>
              <a:t> ty O-UIT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6</a:t>
            </a:fld>
            <a:endParaRPr b="1" dirty="0">
              <a:solidFill>
                <a:schemeClr val="tx1"/>
              </a:solidFill>
            </a:endParaRPr>
          </a:p>
        </p:txBody>
      </p:sp>
      <p:pic>
        <p:nvPicPr>
          <p:cNvPr id="11" name="Picture 2" descr="Khám phá Top 10 tòa nhà đẹp nhất TPHCM">
            <a:extLst>
              <a:ext uri="{FF2B5EF4-FFF2-40B4-BE49-F238E27FC236}">
                <a16:creationId xmlns:a16="http://schemas.microsoft.com/office/drawing/2014/main" id="{11D292B0-AEB5-48DF-B006-22B0D42C3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413" y="0"/>
            <a:ext cx="3286587" cy="63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198;p27">
                <a:extLst>
                  <a:ext uri="{FF2B5EF4-FFF2-40B4-BE49-F238E27FC236}">
                    <a16:creationId xmlns:a16="http://schemas.microsoft.com/office/drawing/2014/main" id="{4F095548-4175-46C0-A5FB-65457BD198A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0" y="1046800"/>
                <a:ext cx="8492776" cy="552632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>
                  <a:spcBef>
                    <a:spcPts val="0"/>
                  </a:spcBef>
                  <a:buClr>
                    <a:srgbClr val="000000"/>
                  </a:buClr>
                  <a:buFont typeface="Raleway"/>
                  <a:buChar char="▷"/>
                </a:pP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Công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ty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có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2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trụ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sở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:</a:t>
                </a:r>
              </a:p>
              <a:p>
                <a:pPr lvl="1" algn="just">
                  <a:buClr>
                    <a:srgbClr val="000000"/>
                  </a:buClr>
                  <a:buFont typeface="Courier New" panose="02070309020205020404" pitchFamily="49" charset="0"/>
                  <a:buChar char="o"/>
                </a:pPr>
                <a:r>
                  <a:rPr lang="en-US" b="1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Trụ </a:t>
                </a:r>
                <a:r>
                  <a:rPr lang="en-US" b="1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sở</a:t>
                </a:r>
                <a:r>
                  <a:rPr lang="en-US" b="1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b="1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chính</a:t>
                </a:r>
                <a:r>
                  <a:rPr lang="en-US" b="1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ở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Thủ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Đức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là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tòa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nhà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có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diện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tích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khoảng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65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𝑚</m:t>
                        </m:r>
                      </m:e>
                      <m:sup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,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có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5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tầng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cho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các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project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thuộc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thị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trường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nước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ngoài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bao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gồm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các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bộ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phận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:</a:t>
                </a:r>
              </a:p>
              <a:p>
                <a:pPr lvl="2" algn="just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Sảnh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cho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khách</a:t>
                </a:r>
                <a:endParaRPr lang="en-US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lvl="2" algn="just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Data Center</a:t>
                </a:r>
              </a:p>
              <a:p>
                <a:pPr lvl="2" algn="just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Các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văn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phòng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cho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CEO, HR, Project Manager, Technical Manager, Business Analyst, IT manager,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các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nhóm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Developer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và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Tester</a:t>
                </a:r>
              </a:p>
              <a:p>
                <a:pPr lvl="1" algn="just">
                  <a:buClr>
                    <a:srgbClr val="000000"/>
                  </a:buClr>
                  <a:buFont typeface="Courier New" panose="02070309020205020404" pitchFamily="49" charset="0"/>
                  <a:buChar char="o"/>
                </a:pPr>
                <a:r>
                  <a:rPr lang="en-US" b="1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Chi </a:t>
                </a:r>
                <a:r>
                  <a:rPr lang="en-US" b="1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nhánh</a:t>
                </a:r>
                <a:r>
                  <a:rPr lang="en-US" b="1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ở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Quận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3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chỉ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có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1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tầng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trệt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có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diện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tích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khoảng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35</a:t>
                </a:r>
                <a:r>
                  <a:rPr lang="en-US" dirty="0">
                    <a:solidFill>
                      <a:srgbClr val="000000"/>
                    </a:solidFill>
                    <a:sym typeface="Raleway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𝑚</m:t>
                        </m:r>
                      </m:e>
                      <m:sup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cho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Dev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và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Test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cho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các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project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thuộc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thị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tr</a:t>
                </a:r>
                <a:r>
                  <a:rPr lang="vi-VN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ư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ờng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trong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n</a:t>
                </a:r>
                <a:r>
                  <a:rPr lang="vi-VN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ư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ớc</a:t>
                </a:r>
                <a:endParaRPr lang="en-US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algn="just">
                  <a:spcBef>
                    <a:spcPts val="0"/>
                  </a:spcBef>
                  <a:buClr>
                    <a:srgbClr val="000000"/>
                  </a:buClr>
                  <a:buFont typeface="Raleway"/>
                  <a:buChar char="▷"/>
                </a:pP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Khoảng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cách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giữa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2 chi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nhánh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khoảng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15km (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tính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theo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đ</a:t>
                </a:r>
                <a:r>
                  <a:rPr lang="vi-VN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ư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ờng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chim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bay)</a:t>
                </a:r>
              </a:p>
            </p:txBody>
          </p:sp>
        </mc:Choice>
        <mc:Fallback xmlns="">
          <p:sp>
            <p:nvSpPr>
              <p:cNvPr id="13" name="Google Shape;198;p27">
                <a:extLst>
                  <a:ext uri="{FF2B5EF4-FFF2-40B4-BE49-F238E27FC236}">
                    <a16:creationId xmlns:a16="http://schemas.microsoft.com/office/drawing/2014/main" id="{4F095548-4175-46C0-A5FB-65457BD198A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046800"/>
                <a:ext cx="8492776" cy="5526327"/>
              </a:xfrm>
              <a:prstGeom prst="rect">
                <a:avLst/>
              </a:prstGeom>
              <a:blipFill>
                <a:blip r:embed="rId4"/>
                <a:stretch>
                  <a:fillRect l="-1220" t="-662" r="-1651" b="-3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0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2851114" y="238564"/>
            <a:ext cx="6489772" cy="8313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err="1">
                <a:solidFill>
                  <a:srgbClr val="2185C5"/>
                </a:solidFill>
              </a:rPr>
              <a:t>Tổng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quan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về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công</a:t>
            </a:r>
            <a:r>
              <a:rPr lang="en-US" b="1" dirty="0">
                <a:solidFill>
                  <a:srgbClr val="2185C5"/>
                </a:solidFill>
              </a:rPr>
              <a:t> ty O-UIT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7</a:t>
            </a:fld>
            <a:endParaRPr b="1" dirty="0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27E92BD-6F78-4250-8176-7901C552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127" y="1298482"/>
            <a:ext cx="97536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8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ctrTitle"/>
          </p:nvPr>
        </p:nvSpPr>
        <p:spPr>
          <a:xfrm>
            <a:off x="2209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vi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dirty="0"/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9982200" y="6440375"/>
            <a:ext cx="685675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8</a:t>
            </a:fld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2197050" y="55063"/>
            <a:ext cx="7797900" cy="834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b="1" dirty="0" err="1">
                <a:solidFill>
                  <a:srgbClr val="3C78D8"/>
                </a:solidFill>
              </a:rPr>
              <a:t>Yêu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cầu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của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công</a:t>
            </a:r>
            <a:r>
              <a:rPr lang="en-US" b="1" dirty="0">
                <a:solidFill>
                  <a:srgbClr val="3C78D8"/>
                </a:solidFill>
              </a:rPr>
              <a:t> ty O-UIT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223" name="Google Shape;223;p30"/>
          <p:cNvSpPr txBox="1">
            <a:spLocks noGrp="1"/>
          </p:cNvSpPr>
          <p:nvPr>
            <p:ph type="body" idx="1"/>
          </p:nvPr>
        </p:nvSpPr>
        <p:spPr>
          <a:xfrm>
            <a:off x="1047566" y="1010987"/>
            <a:ext cx="7906706" cy="6001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Aft>
                <a:spcPts val="600"/>
              </a:spcAft>
              <a:buClr>
                <a:srgbClr val="000000"/>
              </a:buClr>
              <a:buFont typeface="Raleway"/>
              <a:buChar char="▷"/>
            </a:pP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Xây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dựng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hệ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thống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mạng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hoàn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toàn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mới</a:t>
            </a:r>
            <a:endParaRPr lang="en-US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Aft>
                <a:spcPts val="600"/>
              </a:spcAft>
              <a:buClr>
                <a:srgbClr val="000000"/>
              </a:buClr>
              <a:buFont typeface="Raleway"/>
              <a:buChar char="▷"/>
            </a:pP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Không yêu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cầu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tính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dư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thừa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nhưng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vẫn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khả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năng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mở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rộng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mạng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sau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này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Raleway"/>
              <a:buChar char="▷"/>
            </a:pP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sử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dụng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máy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in,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photo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copy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Raleway"/>
              <a:buChar char="▷"/>
            </a:pP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đường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mạng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ra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internet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riêng.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Raleway"/>
              <a:buChar char="▷"/>
            </a:pP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Chỉ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CEO, HR,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các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Manager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mới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được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sử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dụng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máy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tính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riêng truy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cập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vào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mạng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nội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bộ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công ty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Raleway"/>
              <a:buChar char="▷"/>
            </a:pP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Sử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dụng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VPN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để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nhân viên ở chi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nhánh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thể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truy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cập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và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lấy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dữ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liệu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từ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server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0" indent="0">
              <a:buNone/>
            </a:pPr>
            <a:endParaRPr lang="vi-VN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9</a:t>
            </a:fld>
            <a:endParaRPr b="1" dirty="0">
              <a:solidFill>
                <a:schemeClr val="tx1"/>
              </a:solidFill>
            </a:endParaRPr>
          </a:p>
        </p:txBody>
      </p:sp>
      <p:pic>
        <p:nvPicPr>
          <p:cNvPr id="7" name="Picture 2" descr="Mục đích, yêu cầu của các hoạt động văn hóa trong cơ sở giáo dục">
            <a:extLst>
              <a:ext uri="{FF2B5EF4-FFF2-40B4-BE49-F238E27FC236}">
                <a16:creationId xmlns:a16="http://schemas.microsoft.com/office/drawing/2014/main" id="{4D68BA21-1E54-4212-9DAA-506D6B7A1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165" y="3428999"/>
            <a:ext cx="2836899" cy="283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DBBD028979F23A4AB80691F94D9D73CC" ma:contentTypeVersion="2" ma:contentTypeDescription="Tạo tài liệu mới." ma:contentTypeScope="" ma:versionID="681311c84a9fa8b8a41ec8f207a7e4f7">
  <xsd:schema xmlns:xsd="http://www.w3.org/2001/XMLSchema" xmlns:xs="http://www.w3.org/2001/XMLSchema" xmlns:p="http://schemas.microsoft.com/office/2006/metadata/properties" xmlns:ns2="5acdcaea-7b4a-472d-859c-23965d3fafbb" targetNamespace="http://schemas.microsoft.com/office/2006/metadata/properties" ma:root="true" ma:fieldsID="91898d0898f853a852de0ad9b4c1082c" ns2:_="">
    <xsd:import namespace="5acdcaea-7b4a-472d-859c-23965d3faf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cdcaea-7b4a-472d-859c-23965d3faf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57F8BF-B12E-4763-83D7-870184CB5796}">
  <ds:schemaRefs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C3B2B7E-C144-4759-9A3A-2D5BB3A126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3968F6-34E6-4D55-9629-87B52D34C2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cdcaea-7b4a-472d-859c-23965d3faf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3055</Words>
  <Application>Microsoft Office PowerPoint</Application>
  <PresentationFormat>Màn hình rộng</PresentationFormat>
  <Paragraphs>806</Paragraphs>
  <Slides>51</Slides>
  <Notes>47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51</vt:i4>
      </vt:variant>
    </vt:vector>
  </HeadingPairs>
  <TitlesOfParts>
    <vt:vector size="59" baseType="lpstr">
      <vt:lpstr>Arial</vt:lpstr>
      <vt:lpstr>Lato</vt:lpstr>
      <vt:lpstr>Times New Roman</vt:lpstr>
      <vt:lpstr>Cambria Math</vt:lpstr>
      <vt:lpstr>Courier New</vt:lpstr>
      <vt:lpstr>Raleway</vt:lpstr>
      <vt:lpstr>Antonio template</vt:lpstr>
      <vt:lpstr>Antonio template</vt:lpstr>
      <vt:lpstr>Bản trình bày PowerPoint</vt:lpstr>
      <vt:lpstr>Mục lục</vt:lpstr>
      <vt:lpstr>Giới thiệu tổng quan</vt:lpstr>
      <vt:lpstr>Mục đích đề tài</vt:lpstr>
      <vt:lpstr>Tổng quan về công ty O-UIT</vt:lpstr>
      <vt:lpstr>Tổng quan về công ty O-UIT</vt:lpstr>
      <vt:lpstr>Tổng quan về công ty O-UIT</vt:lpstr>
      <vt:lpstr>2. Phân tích yêu cầu</vt:lpstr>
      <vt:lpstr>Yêu cầu của công ty O-UIT</vt:lpstr>
      <vt:lpstr>Bảng phân tích nhu cầu người dùng</vt:lpstr>
      <vt:lpstr>Phân tích dung lượng truy cập web brower</vt:lpstr>
      <vt:lpstr>Phân tích dung lượng truy cập web brower</vt:lpstr>
      <vt:lpstr>Bảng phân tích nhu cầu người dùng</vt:lpstr>
      <vt:lpstr>Phân tích nhu cầu các Server cần thiết</vt:lpstr>
      <vt:lpstr>Phân tích nhu cầu các Server cần thiết</vt:lpstr>
      <vt:lpstr>Phân tích nhu cầu các Server cần thiết</vt:lpstr>
      <vt:lpstr>Phân tích nhu cầu các Server cần thiết</vt:lpstr>
      <vt:lpstr>Phân tích nhu cầu các Server cần thiết</vt:lpstr>
      <vt:lpstr>Phân tích nhu cầu các Server cần thiết</vt:lpstr>
      <vt:lpstr>Phân tích nhu cầu các Server cần thiết</vt:lpstr>
      <vt:lpstr>Phân tích nhu cầu các Server cần thiết</vt:lpstr>
      <vt:lpstr>3. Thiết kế hệ thống mạng</vt:lpstr>
      <vt:lpstr>Thiết kế mô hình mạng logic</vt:lpstr>
      <vt:lpstr>Bản trình bày PowerPoint</vt:lpstr>
      <vt:lpstr>Sơ đồ vật lý</vt:lpstr>
      <vt:lpstr>Mô hình địa chỉ IP</vt:lpstr>
      <vt:lpstr>Mô hình địa chỉ IP</vt:lpstr>
      <vt:lpstr>Thiết bị dùng trong hệ thống</vt:lpstr>
      <vt:lpstr>Thiết bị dùng trong hệ thống</vt:lpstr>
      <vt:lpstr>Thiết bị dùng trong hệ thống</vt:lpstr>
      <vt:lpstr>Thiết bị dùng trong hệ thống</vt:lpstr>
      <vt:lpstr>Thiết bị dùng trong hệ thống</vt:lpstr>
      <vt:lpstr>Thiết bị dùng trong hệ thống</vt:lpstr>
      <vt:lpstr>Thiết bị dùng trong hệ thống</vt:lpstr>
      <vt:lpstr>Thiết bị dùng trong hệ thống</vt:lpstr>
      <vt:lpstr>Các dịch vụ sử dụng</vt:lpstr>
      <vt:lpstr>4. Chi phí cho hệ thống</vt:lpstr>
      <vt:lpstr>Chi phí thiết bị</vt:lpstr>
      <vt:lpstr>Chi phí thiết bị</vt:lpstr>
      <vt:lpstr>Chi phí dịch vụ</vt:lpstr>
      <vt:lpstr>Chi phí dịch vụ</vt:lpstr>
      <vt:lpstr>Chi phí dịch vụ</vt:lpstr>
      <vt:lpstr>Chi phí dịch vụ</vt:lpstr>
      <vt:lpstr>Chi phí dịch vụ</vt:lpstr>
      <vt:lpstr>Chi phí dịch vụ</vt:lpstr>
      <vt:lpstr>Tổng chi phí dịch vụ</vt:lpstr>
      <vt:lpstr>5. Kết luận</vt:lpstr>
      <vt:lpstr>A. Phân tích các tính chất mạng</vt:lpstr>
      <vt:lpstr>A. Phân tích các tính chất mạng (tt)</vt:lpstr>
      <vt:lpstr>B. Phân tích mức độ hoàn thành</vt:lpstr>
      <vt:lpstr>Cảm ơn cô và các bạn đã lắng nghe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cp:lastModifiedBy>Lê Thị Hồng Ngọc</cp:lastModifiedBy>
  <cp:revision>255</cp:revision>
  <dcterms:modified xsi:type="dcterms:W3CDTF">2020-12-10T14:43:03Z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0x010100DBBD028979F23A4AB80691F94D9D73CC</vt:lpwstr>
  </property>
</Properties>
</file>