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4"/>
    <p:sldMasterId id="2147483669" r:id="rId5"/>
  </p:sldMasterIdLst>
  <p:notesMasterIdLst>
    <p:notesMasterId r:id="rId36"/>
  </p:notesMasterIdLst>
  <p:sldIdLst>
    <p:sldId id="304" r:id="rId6"/>
    <p:sldId id="258" r:id="rId7"/>
    <p:sldId id="260" r:id="rId8"/>
    <p:sldId id="284" r:id="rId9"/>
    <p:sldId id="353" r:id="rId10"/>
    <p:sldId id="352" r:id="rId11"/>
    <p:sldId id="351" r:id="rId12"/>
    <p:sldId id="354" r:id="rId13"/>
    <p:sldId id="355" r:id="rId14"/>
    <p:sldId id="356" r:id="rId15"/>
    <p:sldId id="357" r:id="rId16"/>
    <p:sldId id="359" r:id="rId17"/>
    <p:sldId id="358" r:id="rId18"/>
    <p:sldId id="360" r:id="rId19"/>
    <p:sldId id="361" r:id="rId20"/>
    <p:sldId id="363" r:id="rId21"/>
    <p:sldId id="364" r:id="rId22"/>
    <p:sldId id="362" r:id="rId23"/>
    <p:sldId id="261" r:id="rId24"/>
    <p:sldId id="365" r:id="rId25"/>
    <p:sldId id="368" r:id="rId26"/>
    <p:sldId id="381" r:id="rId27"/>
    <p:sldId id="373" r:id="rId28"/>
    <p:sldId id="374" r:id="rId29"/>
    <p:sldId id="382" r:id="rId30"/>
    <p:sldId id="384" r:id="rId31"/>
    <p:sldId id="379" r:id="rId32"/>
    <p:sldId id="385" r:id="rId33"/>
    <p:sldId id="380" r:id="rId34"/>
    <p:sldId id="303" r:id="rId35"/>
  </p:sldIdLst>
  <p:sldSz cx="12192000" cy="6858000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Lato" panose="020B0604020202020204" charset="0"/>
      <p:regular r:id="rId38"/>
      <p:bold r:id="rId39"/>
      <p:italic r:id="rId40"/>
      <p:boldItalic r:id="rId41"/>
    </p:embeddedFont>
    <p:embeddedFont>
      <p:font typeface="Raleway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ê Thị Hồng Ngọc" initials="LTHN" lastIdx="2" clrIdx="0">
    <p:extLst>
      <p:ext uri="{19B8F6BF-5375-455C-9EA6-DF929625EA0E}">
        <p15:presenceInfo xmlns:p15="http://schemas.microsoft.com/office/powerpoint/2012/main" userId="Lê Thị Hồng Ngọ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3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font" Target="fonts/font2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5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e3ad2f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e3ad2f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999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925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529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543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824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054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273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428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c7cf5d85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c7cf5d85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354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340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509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139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767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08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4852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668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213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399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5e3ad2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5e3ad2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239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80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145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424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604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473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815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79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2192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lphaLcPeriod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romanLcPeriod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lphaLcPeriod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romanLcPeriod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lphaLcPeriod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romanLcPeriod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063605" y="5323800"/>
            <a:ext cx="4063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" name="Google Shape;20;p3"/>
          <p:cNvSpPr/>
          <p:nvPr/>
        </p:nvSpPr>
        <p:spPr>
          <a:xfrm>
            <a:off x="8128361" y="5323800"/>
            <a:ext cx="4063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4063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3" name="Google Shape;123;p17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4" name="Google Shape;124;p17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5" name="Google Shape;125;p17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3" name="Google Shape;133;p18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4" name="Google Shape;134;p18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5" name="Google Shape;135;p18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0" name="Google Shape;140;p19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1" name="Google Shape;141;p19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2" name="Google Shape;142;p19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7" name="Google Shape;147;p20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148;p20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9" name="Google Shape;149;p20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2185C5"/>
                </a:solidFill>
              </a:defRPr>
            </a:lvl1pPr>
            <a:lvl2pPr lvl="1" rtl="0">
              <a:buNone/>
              <a:defRPr>
                <a:solidFill>
                  <a:srgbClr val="2185C5"/>
                </a:solidFill>
              </a:defRPr>
            </a:lvl2pPr>
            <a:lvl3pPr lvl="2" rtl="0">
              <a:buNone/>
              <a:defRPr>
                <a:solidFill>
                  <a:srgbClr val="2185C5"/>
                </a:solidFill>
              </a:defRPr>
            </a:lvl3pPr>
            <a:lvl4pPr lvl="3" rtl="0">
              <a:buNone/>
              <a:defRPr>
                <a:solidFill>
                  <a:srgbClr val="2185C5"/>
                </a:solidFill>
              </a:defRPr>
            </a:lvl4pPr>
            <a:lvl5pPr lvl="4" rtl="0">
              <a:buNone/>
              <a:defRPr>
                <a:solidFill>
                  <a:srgbClr val="2185C5"/>
                </a:solidFill>
              </a:defRPr>
            </a:lvl5pPr>
            <a:lvl6pPr lvl="5" rtl="0">
              <a:buNone/>
              <a:defRPr>
                <a:solidFill>
                  <a:srgbClr val="2185C5"/>
                </a:solidFill>
              </a:defRPr>
            </a:lvl6pPr>
            <a:lvl7pPr lvl="6" rtl="0">
              <a:buNone/>
              <a:defRPr>
                <a:solidFill>
                  <a:srgbClr val="2185C5"/>
                </a:solidFill>
              </a:defRPr>
            </a:lvl7pPr>
            <a:lvl8pPr lvl="7" rtl="0">
              <a:buNone/>
              <a:defRPr>
                <a:solidFill>
                  <a:srgbClr val="2185C5"/>
                </a:solidFill>
              </a:defRPr>
            </a:lvl8pPr>
            <a:lvl9pPr lvl="8" rtl="0">
              <a:buNone/>
              <a:defRPr>
                <a:solidFill>
                  <a:srgbClr val="2185C5"/>
                </a:solidFill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3" name="Google Shape;153;p21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4" name="Google Shape;154;p21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155;p21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9" name="Google Shape;159;p22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0" name="Google Shape;160;p22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1" name="Google Shape;161;p22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4" name="Google Shape;44;p6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6" name="Google Shape;46;p6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4" name="Google Shape;54;p7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5" name="Google Shape;55;p7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6" name="Google Shape;56;p7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8" name="Google Shape;68;p9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9" name="Google Shape;69;p9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0" name="Google Shape;70;p9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2" y="1380072"/>
            <a:ext cx="8574623" cy="2616199"/>
          </a:xfrm>
        </p:spPr>
        <p:txBody>
          <a:bodyPr anchor="b">
            <a:normAutofit/>
          </a:bodyPr>
          <a:lstStyle>
            <a:lvl1pPr algn="r">
              <a:defRPr sz="4499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9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1574">
                <a:solidFill>
                  <a:schemeClr val="tx1"/>
                </a:solidFill>
              </a:defRPr>
            </a:lvl1pPr>
            <a:lvl2pPr marL="342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9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9A41-926D-4618-AA19-80CDE993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961900" y="3785246"/>
            <a:ext cx="69556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7917661" y="3377550"/>
            <a:ext cx="9624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1" name="Google Shape;91;p13"/>
          <p:cNvSpPr/>
          <p:nvPr/>
        </p:nvSpPr>
        <p:spPr>
          <a:xfrm>
            <a:off x="8879815" y="3377550"/>
            <a:ext cx="9624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2" name="Google Shape;92;p13"/>
          <p:cNvSpPr/>
          <p:nvPr/>
        </p:nvSpPr>
        <p:spPr>
          <a:xfrm>
            <a:off x="-1" y="3377550"/>
            <a:ext cx="9624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3" name="Google Shape;93;p13"/>
          <p:cNvSpPr/>
          <p:nvPr/>
        </p:nvSpPr>
        <p:spPr>
          <a:xfrm>
            <a:off x="961900" y="3377550"/>
            <a:ext cx="6955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0"/>
            <a:ext cx="12192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063605" y="5323800"/>
            <a:ext cx="4063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9" name="Google Shape;99;p14"/>
          <p:cNvSpPr/>
          <p:nvPr/>
        </p:nvSpPr>
        <p:spPr>
          <a:xfrm>
            <a:off x="8128361" y="5323800"/>
            <a:ext cx="4063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0" name="Google Shape;100;p14"/>
          <p:cNvSpPr/>
          <p:nvPr/>
        </p:nvSpPr>
        <p:spPr>
          <a:xfrm>
            <a:off x="1" y="5323800"/>
            <a:ext cx="4063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4791200" y="1575225"/>
            <a:ext cx="26096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7631044" y="2132900"/>
            <a:ext cx="22804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106;p15"/>
          <p:cNvSpPr/>
          <p:nvPr/>
        </p:nvSpPr>
        <p:spPr>
          <a:xfrm>
            <a:off x="9912236" y="2132900"/>
            <a:ext cx="22804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5"/>
          <p:cNvSpPr/>
          <p:nvPr/>
        </p:nvSpPr>
        <p:spPr>
          <a:xfrm>
            <a:off x="0" y="2132900"/>
            <a:ext cx="22804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108;p15"/>
          <p:cNvSpPr/>
          <p:nvPr/>
        </p:nvSpPr>
        <p:spPr>
          <a:xfrm>
            <a:off x="2280567" y="2132900"/>
            <a:ext cx="22804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98084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112000" y="1627775"/>
            <a:ext cx="99680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4" name="Google Shape;114;p16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5" name="Google Shape;115;p16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6" name="Google Shape;116;p16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0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5" r:id="rId4"/>
    <p:sldLayoutId id="214748367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1191600" y="1831450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5">
            <a:extLst>
              <a:ext uri="{FF2B5EF4-FFF2-40B4-BE49-F238E27FC236}">
                <a16:creationId xmlns:a16="http://schemas.microsoft.com/office/drawing/2014/main" id="{CEEA47A6-78CE-4D25-8898-51DDCCADD53A}"/>
              </a:ext>
            </a:extLst>
          </p:cNvPr>
          <p:cNvSpPr txBox="1">
            <a:spLocks/>
          </p:cNvSpPr>
          <p:nvPr/>
        </p:nvSpPr>
        <p:spPr>
          <a:xfrm>
            <a:off x="4501729" y="2563073"/>
            <a:ext cx="4486788" cy="433397"/>
          </a:xfrm>
          <a:prstGeom prst="rect">
            <a:avLst/>
          </a:prstGeom>
        </p:spPr>
        <p:txBody>
          <a:bodyPr vert="horz" lIns="68562" tIns="34281" rIns="68562" bIns="34281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Raleway" panose="020B0604020202020204" charset="0"/>
                <a:cs typeface="Arial" panose="020B0604020202020204" pitchFamily="34" charset="0"/>
              </a:rPr>
              <a:t>AN TOÀN MẠNG MÁY TÍNH</a:t>
            </a:r>
            <a:endParaRPr lang="en-GB" sz="2400" b="1" dirty="0">
              <a:latin typeface="Raleway" panose="020B0604020202020204" charset="0"/>
              <a:cs typeface="Arial" panose="020B0604020202020204" pitchFamily="34" charset="0"/>
            </a:endParaRP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79FDBDFD-5D40-4105-BDFE-43C0DBF8CE49}"/>
              </a:ext>
            </a:extLst>
          </p:cNvPr>
          <p:cNvSpPr txBox="1">
            <a:spLocks/>
          </p:cNvSpPr>
          <p:nvPr/>
        </p:nvSpPr>
        <p:spPr>
          <a:xfrm>
            <a:off x="4032548" y="1948452"/>
            <a:ext cx="5433953" cy="910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00000"/>
                </a:solidFill>
                <a:latin typeface="Raleway" panose="020B0604020202020204" charset="0"/>
                <a:cs typeface="Arial" panose="020B0604020202020204" pitchFamily="34" charset="0"/>
              </a:rPr>
              <a:t>University of Information Technology</a:t>
            </a:r>
          </a:p>
        </p:txBody>
      </p:sp>
      <p:sp>
        <p:nvSpPr>
          <p:cNvPr id="18" name="Content Placeholder 20">
            <a:extLst>
              <a:ext uri="{FF2B5EF4-FFF2-40B4-BE49-F238E27FC236}">
                <a16:creationId xmlns:a16="http://schemas.microsoft.com/office/drawing/2014/main" id="{B290B6E6-DBAD-42B4-984B-2C65E55420A9}"/>
              </a:ext>
            </a:extLst>
          </p:cNvPr>
          <p:cNvSpPr txBox="1">
            <a:spLocks/>
          </p:cNvSpPr>
          <p:nvPr/>
        </p:nvSpPr>
        <p:spPr>
          <a:xfrm>
            <a:off x="6048916" y="4020153"/>
            <a:ext cx="1707302" cy="2754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99" dirty="0" err="1">
                <a:solidFill>
                  <a:srgbClr val="F9F9F9"/>
                </a:solidFill>
                <a:latin typeface="Raleway" panose="020B0604020202020204" charset="0"/>
                <a:cs typeface="Arial" panose="020B0604020202020204" pitchFamily="34" charset="0"/>
              </a:rPr>
              <a:t>Trần</a:t>
            </a:r>
            <a:r>
              <a:rPr lang="en-GB" sz="1799" dirty="0">
                <a:solidFill>
                  <a:srgbClr val="F9F9F9"/>
                </a:solidFill>
                <a:latin typeface="Raleway" panose="020B0604020202020204" charset="0"/>
                <a:cs typeface="Arial" panose="020B0604020202020204" pitchFamily="34" charset="0"/>
              </a:rPr>
              <a:t> Thị Dung</a:t>
            </a:r>
          </a:p>
        </p:txBody>
      </p:sp>
      <p:sp>
        <p:nvSpPr>
          <p:cNvPr id="19" name="Content Placeholder 20">
            <a:extLst>
              <a:ext uri="{FF2B5EF4-FFF2-40B4-BE49-F238E27FC236}">
                <a16:creationId xmlns:a16="http://schemas.microsoft.com/office/drawing/2014/main" id="{C0698091-81B7-40FB-80D1-60423383B06B}"/>
              </a:ext>
            </a:extLst>
          </p:cNvPr>
          <p:cNvSpPr txBox="1">
            <a:spLocks/>
          </p:cNvSpPr>
          <p:nvPr/>
        </p:nvSpPr>
        <p:spPr>
          <a:xfrm>
            <a:off x="3260355" y="3155095"/>
            <a:ext cx="7086976" cy="5478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Mã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hoá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và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giải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mã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một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chuỗi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ký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tự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với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giải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thuật</a:t>
            </a:r>
            <a:endParaRPr lang="en-US" sz="3000" b="1" dirty="0">
              <a:solidFill>
                <a:srgbClr val="FF0000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PlayFair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và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giải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thuật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Hill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bằng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Cryptool</a:t>
            </a:r>
            <a:r>
              <a:rPr lang="en-US" sz="3000" b="1" dirty="0">
                <a:solidFill>
                  <a:srgbClr val="FF0000"/>
                </a:solidFill>
                <a:latin typeface="Raleway" panose="020B0604020202020204" charset="0"/>
                <a:cs typeface="Arial" panose="020B0604020202020204" pitchFamily="34" charset="0"/>
              </a:rPr>
              <a:t>.</a:t>
            </a:r>
            <a:endParaRPr lang="en-GB" sz="3000" b="1" dirty="0">
              <a:solidFill>
                <a:srgbClr val="FF0000"/>
              </a:solidFill>
              <a:latin typeface="Raleway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20" name="Picture 14" descr="A picture containing game&#10;&#10;Description automatically generated">
            <a:extLst>
              <a:ext uri="{FF2B5EF4-FFF2-40B4-BE49-F238E27FC236}">
                <a16:creationId xmlns:a16="http://schemas.microsoft.com/office/drawing/2014/main" id="{AA539905-87C1-4365-9125-AAC4DC94F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67" y="739182"/>
            <a:ext cx="1323906" cy="1094428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C4C5117-69C3-4BFA-83F8-D685212134BC}"/>
              </a:ext>
            </a:extLst>
          </p:cNvPr>
          <p:cNvSpPr txBox="1"/>
          <p:nvPr/>
        </p:nvSpPr>
        <p:spPr>
          <a:xfrm>
            <a:off x="4381684" y="4888047"/>
            <a:ext cx="504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Raleway" panose="020B0604020202020204" charset="0"/>
              </a:rPr>
              <a:t>18521155 – Lê Thị Hồng Ngọc</a:t>
            </a:r>
          </a:p>
        </p:txBody>
      </p:sp>
    </p:spTree>
    <p:extLst>
      <p:ext uri="{BB962C8B-B14F-4D97-AF65-F5344CB8AC3E}">
        <p14:creationId xmlns:p14="http://schemas.microsoft.com/office/powerpoint/2010/main" val="52075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417850" y="152101"/>
            <a:ext cx="7356300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Nguyên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tắc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hoạt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động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10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4A47B45D-2BCB-4C9C-AD61-81AEDDFD31B6}"/>
              </a:ext>
            </a:extLst>
          </p:cNvPr>
          <p:cNvSpPr/>
          <p:nvPr/>
        </p:nvSpPr>
        <p:spPr>
          <a:xfrm>
            <a:off x="797516" y="1205202"/>
            <a:ext cx="105969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Raleway"/>
              <a:buChar char="▷"/>
            </a:pP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Nếu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2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lập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thành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hình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chữ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nhật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được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thay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thế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bằng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2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tương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ứng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trên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cùng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dòng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ở hai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góc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còn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lại</a:t>
            </a:r>
            <a:endParaRPr lang="vi-VN" sz="2800" b="1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4FDFC68A-C841-4202-8B05-52211705F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143" y="2622334"/>
            <a:ext cx="3921711" cy="34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9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783012" y="145404"/>
            <a:ext cx="8625971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Ví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dụ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mã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hóa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chuỗi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tự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Playfair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11</a:t>
            </a:fld>
            <a:endParaRPr b="1" dirty="0">
              <a:solidFill>
                <a:schemeClr val="tx1"/>
              </a:solidFill>
            </a:endParaRPr>
          </a:p>
        </p:txBody>
      </p:sp>
      <p:graphicFrame>
        <p:nvGraphicFramePr>
          <p:cNvPr id="6" name="Bảng 4">
            <a:extLst>
              <a:ext uri="{FF2B5EF4-FFF2-40B4-BE49-F238E27FC236}">
                <a16:creationId xmlns:a16="http://schemas.microsoft.com/office/drawing/2014/main" id="{0ABC74B0-17C2-45F1-B1C0-65A869FB9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11451"/>
              </p:ext>
            </p:extLst>
          </p:nvPr>
        </p:nvGraphicFramePr>
        <p:xfrm>
          <a:off x="4440314" y="3331346"/>
          <a:ext cx="292075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804">
                  <a:extLst>
                    <a:ext uri="{9D8B030D-6E8A-4147-A177-3AD203B41FA5}">
                      <a16:colId xmlns:a16="http://schemas.microsoft.com/office/drawing/2014/main" val="1197093979"/>
                    </a:ext>
                  </a:extLst>
                </a:gridCol>
                <a:gridCol w="639193">
                  <a:extLst>
                    <a:ext uri="{9D8B030D-6E8A-4147-A177-3AD203B41FA5}">
                      <a16:colId xmlns:a16="http://schemas.microsoft.com/office/drawing/2014/main" val="3838348091"/>
                    </a:ext>
                  </a:extLst>
                </a:gridCol>
                <a:gridCol w="568170">
                  <a:extLst>
                    <a:ext uri="{9D8B030D-6E8A-4147-A177-3AD203B41FA5}">
                      <a16:colId xmlns:a16="http://schemas.microsoft.com/office/drawing/2014/main" val="2808293860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168385998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42287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4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9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5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8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9898"/>
                  </a:ext>
                </a:extLst>
              </a:tr>
            </a:tbl>
          </a:graphicData>
        </a:graphic>
      </p:graphicFrame>
      <p:sp>
        <p:nvSpPr>
          <p:cNvPr id="7" name="Google Shape;198;p27">
            <a:extLst>
              <a:ext uri="{FF2B5EF4-FFF2-40B4-BE49-F238E27FC236}">
                <a16:creationId xmlns:a16="http://schemas.microsoft.com/office/drawing/2014/main" id="{05464A91-49B6-4472-9F65-05A7EFA475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3204" y="1373029"/>
            <a:ext cx="7906478" cy="1032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just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28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 </a:t>
            </a:r>
            <a:r>
              <a:rPr lang="en-US" sz="2800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khóa</a:t>
            </a:r>
            <a:r>
              <a:rPr lang="en-US" sz="28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AN TOAN MANG MAY TINH</a:t>
            </a:r>
          </a:p>
          <a:p>
            <a:pPr marL="38100" indent="0" algn="just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2800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Chuỗi</a:t>
            </a:r>
            <a:r>
              <a:rPr lang="en-US" sz="28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kí</a:t>
            </a:r>
            <a:r>
              <a:rPr lang="en-US" sz="28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en-US" sz="28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HOM NAY TROI DEP</a:t>
            </a:r>
            <a:endParaRPr lang="vi-VN" sz="28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Google Shape;198;p27">
            <a:extLst>
              <a:ext uri="{FF2B5EF4-FFF2-40B4-BE49-F238E27FC236}">
                <a16:creationId xmlns:a16="http://schemas.microsoft.com/office/drawing/2014/main" id="{D30EDC01-42BC-4E1C-BA2B-91948C8BBD79}"/>
              </a:ext>
            </a:extLst>
          </p:cNvPr>
          <p:cNvSpPr txBox="1">
            <a:spLocks/>
          </p:cNvSpPr>
          <p:nvPr/>
        </p:nvSpPr>
        <p:spPr>
          <a:xfrm>
            <a:off x="913204" y="2623942"/>
            <a:ext cx="7906478" cy="6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Xây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dựng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ma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trận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khóa</a:t>
            </a:r>
            <a:endParaRPr lang="vi-VN" sz="2800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608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783012" y="145404"/>
            <a:ext cx="8625971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Ví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dụ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mã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hóa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chuỗi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tự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Playfair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12</a:t>
            </a:fld>
            <a:endParaRPr b="1" dirty="0">
              <a:solidFill>
                <a:schemeClr val="tx1"/>
              </a:solidFill>
            </a:endParaRPr>
          </a:p>
        </p:txBody>
      </p:sp>
      <p:graphicFrame>
        <p:nvGraphicFramePr>
          <p:cNvPr id="6" name="Bảng 4">
            <a:extLst>
              <a:ext uri="{FF2B5EF4-FFF2-40B4-BE49-F238E27FC236}">
                <a16:creationId xmlns:a16="http://schemas.microsoft.com/office/drawing/2014/main" id="{0ABC74B0-17C2-45F1-B1C0-65A869FB9C2B}"/>
              </a:ext>
            </a:extLst>
          </p:cNvPr>
          <p:cNvGraphicFramePr>
            <a:graphicFrameLocks noGrp="1"/>
          </p:cNvGraphicFramePr>
          <p:nvPr/>
        </p:nvGraphicFramePr>
        <p:xfrm>
          <a:off x="4635620" y="1940610"/>
          <a:ext cx="292075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804">
                  <a:extLst>
                    <a:ext uri="{9D8B030D-6E8A-4147-A177-3AD203B41FA5}">
                      <a16:colId xmlns:a16="http://schemas.microsoft.com/office/drawing/2014/main" val="1197093979"/>
                    </a:ext>
                  </a:extLst>
                </a:gridCol>
                <a:gridCol w="639193">
                  <a:extLst>
                    <a:ext uri="{9D8B030D-6E8A-4147-A177-3AD203B41FA5}">
                      <a16:colId xmlns:a16="http://schemas.microsoft.com/office/drawing/2014/main" val="3838348091"/>
                    </a:ext>
                  </a:extLst>
                </a:gridCol>
                <a:gridCol w="568170">
                  <a:extLst>
                    <a:ext uri="{9D8B030D-6E8A-4147-A177-3AD203B41FA5}">
                      <a16:colId xmlns:a16="http://schemas.microsoft.com/office/drawing/2014/main" val="2808293860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168385998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42287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4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9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5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8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9898"/>
                  </a:ext>
                </a:extLst>
              </a:tr>
            </a:tbl>
          </a:graphicData>
        </a:graphic>
      </p:graphicFrame>
      <p:sp>
        <p:nvSpPr>
          <p:cNvPr id="8" name="Google Shape;198;p27">
            <a:extLst>
              <a:ext uri="{FF2B5EF4-FFF2-40B4-BE49-F238E27FC236}">
                <a16:creationId xmlns:a16="http://schemas.microsoft.com/office/drawing/2014/main" id="{D30EDC01-42BC-4E1C-BA2B-91948C8BBD79}"/>
              </a:ext>
            </a:extLst>
          </p:cNvPr>
          <p:cNvSpPr txBox="1">
            <a:spLocks/>
          </p:cNvSpPr>
          <p:nvPr/>
        </p:nvSpPr>
        <p:spPr>
          <a:xfrm>
            <a:off x="842182" y="1141371"/>
            <a:ext cx="7906478" cy="6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chuỗi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kí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endParaRPr lang="vi-VN" sz="2800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9" name="Bảng 12">
            <a:extLst>
              <a:ext uri="{FF2B5EF4-FFF2-40B4-BE49-F238E27FC236}">
                <a16:creationId xmlns:a16="http://schemas.microsoft.com/office/drawing/2014/main" id="{54187306-9AA8-4FC3-96C8-BEB092E00C5B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085072"/>
          <a:ext cx="812799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8938764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3430941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278351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10939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470458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902297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77654217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012075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9084606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6681890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642220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4107146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973384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17283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Raleway" panose="020B060402020202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9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28213"/>
                  </a:ext>
                </a:extLst>
              </a:tr>
            </a:tbl>
          </a:graphicData>
        </a:graphic>
      </p:graphicFrame>
      <p:sp>
        <p:nvSpPr>
          <p:cNvPr id="2" name="Mũi tên: Xuống 1">
            <a:extLst>
              <a:ext uri="{FF2B5EF4-FFF2-40B4-BE49-F238E27FC236}">
                <a16:creationId xmlns:a16="http://schemas.microsoft.com/office/drawing/2014/main" id="{F92EB187-B7A2-449F-AA96-B917227798AE}"/>
              </a:ext>
            </a:extLst>
          </p:cNvPr>
          <p:cNvSpPr/>
          <p:nvPr/>
        </p:nvSpPr>
        <p:spPr>
          <a:xfrm>
            <a:off x="6702641" y="2388093"/>
            <a:ext cx="45719" cy="168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̃i tên: Xuống 4">
            <a:extLst>
              <a:ext uri="{FF2B5EF4-FFF2-40B4-BE49-F238E27FC236}">
                <a16:creationId xmlns:a16="http://schemas.microsoft.com/office/drawing/2014/main" id="{438EA673-029C-4A09-8669-BBBCB35EC648}"/>
              </a:ext>
            </a:extLst>
          </p:cNvPr>
          <p:cNvSpPr/>
          <p:nvPr/>
        </p:nvSpPr>
        <p:spPr>
          <a:xfrm>
            <a:off x="6702641" y="2956264"/>
            <a:ext cx="45719" cy="168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6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783012" y="145404"/>
            <a:ext cx="8625971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Ví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dụ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mã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hóa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chuỗi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tự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Playfair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13</a:t>
            </a:fld>
            <a:endParaRPr b="1" dirty="0">
              <a:solidFill>
                <a:schemeClr val="tx1"/>
              </a:solidFill>
            </a:endParaRPr>
          </a:p>
        </p:txBody>
      </p:sp>
      <p:graphicFrame>
        <p:nvGraphicFramePr>
          <p:cNvPr id="6" name="Bảng 4">
            <a:extLst>
              <a:ext uri="{FF2B5EF4-FFF2-40B4-BE49-F238E27FC236}">
                <a16:creationId xmlns:a16="http://schemas.microsoft.com/office/drawing/2014/main" id="{0ABC74B0-17C2-45F1-B1C0-65A869FB9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80730"/>
              </p:ext>
            </p:extLst>
          </p:nvPr>
        </p:nvGraphicFramePr>
        <p:xfrm>
          <a:off x="4635620" y="1940610"/>
          <a:ext cx="292075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804">
                  <a:extLst>
                    <a:ext uri="{9D8B030D-6E8A-4147-A177-3AD203B41FA5}">
                      <a16:colId xmlns:a16="http://schemas.microsoft.com/office/drawing/2014/main" val="1197093979"/>
                    </a:ext>
                  </a:extLst>
                </a:gridCol>
                <a:gridCol w="639193">
                  <a:extLst>
                    <a:ext uri="{9D8B030D-6E8A-4147-A177-3AD203B41FA5}">
                      <a16:colId xmlns:a16="http://schemas.microsoft.com/office/drawing/2014/main" val="3838348091"/>
                    </a:ext>
                  </a:extLst>
                </a:gridCol>
                <a:gridCol w="568170">
                  <a:extLst>
                    <a:ext uri="{9D8B030D-6E8A-4147-A177-3AD203B41FA5}">
                      <a16:colId xmlns:a16="http://schemas.microsoft.com/office/drawing/2014/main" val="2808293860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168385998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42287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4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9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5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8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9898"/>
                  </a:ext>
                </a:extLst>
              </a:tr>
            </a:tbl>
          </a:graphicData>
        </a:graphic>
      </p:graphicFrame>
      <p:sp>
        <p:nvSpPr>
          <p:cNvPr id="8" name="Google Shape;198;p27">
            <a:extLst>
              <a:ext uri="{FF2B5EF4-FFF2-40B4-BE49-F238E27FC236}">
                <a16:creationId xmlns:a16="http://schemas.microsoft.com/office/drawing/2014/main" id="{D30EDC01-42BC-4E1C-BA2B-91948C8BBD79}"/>
              </a:ext>
            </a:extLst>
          </p:cNvPr>
          <p:cNvSpPr txBox="1">
            <a:spLocks/>
          </p:cNvSpPr>
          <p:nvPr/>
        </p:nvSpPr>
        <p:spPr>
          <a:xfrm>
            <a:off x="842182" y="1141371"/>
            <a:ext cx="7906478" cy="6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chuỗi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kí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endParaRPr lang="vi-VN" sz="2800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9" name="Bảng 12">
            <a:extLst>
              <a:ext uri="{FF2B5EF4-FFF2-40B4-BE49-F238E27FC236}">
                <a16:creationId xmlns:a16="http://schemas.microsoft.com/office/drawing/2014/main" id="{54187306-9AA8-4FC3-96C8-BEB092E00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35066"/>
              </p:ext>
            </p:extLst>
          </p:nvPr>
        </p:nvGraphicFramePr>
        <p:xfrm>
          <a:off x="2031999" y="5085072"/>
          <a:ext cx="812799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8938764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3430941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278351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10939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470458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902297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77654217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012075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9084606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6681890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642220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4107146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973384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17283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Raleway" panose="020B060402020202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9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28213"/>
                  </a:ext>
                </a:extLst>
              </a:tr>
            </a:tbl>
          </a:graphicData>
        </a:graphic>
      </p:graphicFrame>
      <p:sp>
        <p:nvSpPr>
          <p:cNvPr id="4" name="Mũi tên: Phải 3">
            <a:extLst>
              <a:ext uri="{FF2B5EF4-FFF2-40B4-BE49-F238E27FC236}">
                <a16:creationId xmlns:a16="http://schemas.microsoft.com/office/drawing/2014/main" id="{BD293B0C-C46E-4250-9287-54238325B0BA}"/>
              </a:ext>
            </a:extLst>
          </p:cNvPr>
          <p:cNvSpPr/>
          <p:nvPr/>
        </p:nvSpPr>
        <p:spPr>
          <a:xfrm>
            <a:off x="5761608" y="2192784"/>
            <a:ext cx="230819" cy="1154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56900067-24AC-4A8A-9909-0BD54A772FB2}"/>
              </a:ext>
            </a:extLst>
          </p:cNvPr>
          <p:cNvSpPr/>
          <p:nvPr/>
        </p:nvSpPr>
        <p:spPr>
          <a:xfrm>
            <a:off x="7226423" y="1615736"/>
            <a:ext cx="45719" cy="3342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DA9B0B4-47B6-4ADC-878E-61478032EA1A}"/>
              </a:ext>
            </a:extLst>
          </p:cNvPr>
          <p:cNvSpPr/>
          <p:nvPr/>
        </p:nvSpPr>
        <p:spPr>
          <a:xfrm>
            <a:off x="4965578" y="1621029"/>
            <a:ext cx="228370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̃i tên: Xuống 11">
            <a:extLst>
              <a:ext uri="{FF2B5EF4-FFF2-40B4-BE49-F238E27FC236}">
                <a16:creationId xmlns:a16="http://schemas.microsoft.com/office/drawing/2014/main" id="{2046E91B-A8C9-472E-831B-0EFF08A0C981}"/>
              </a:ext>
            </a:extLst>
          </p:cNvPr>
          <p:cNvSpPr/>
          <p:nvPr/>
        </p:nvSpPr>
        <p:spPr>
          <a:xfrm>
            <a:off x="4919560" y="1639296"/>
            <a:ext cx="131839" cy="42871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3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783012" y="145404"/>
            <a:ext cx="8625971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Ví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dụ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mã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hóa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chuỗi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tự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Playfair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14</a:t>
            </a:fld>
            <a:endParaRPr b="1" dirty="0">
              <a:solidFill>
                <a:schemeClr val="tx1"/>
              </a:solidFill>
            </a:endParaRPr>
          </a:p>
        </p:txBody>
      </p:sp>
      <p:graphicFrame>
        <p:nvGraphicFramePr>
          <p:cNvPr id="6" name="Bảng 4">
            <a:extLst>
              <a:ext uri="{FF2B5EF4-FFF2-40B4-BE49-F238E27FC236}">
                <a16:creationId xmlns:a16="http://schemas.microsoft.com/office/drawing/2014/main" id="{0ABC74B0-17C2-45F1-B1C0-65A869FB9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52858"/>
              </p:ext>
            </p:extLst>
          </p:nvPr>
        </p:nvGraphicFramePr>
        <p:xfrm>
          <a:off x="4635620" y="1940610"/>
          <a:ext cx="292075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804">
                  <a:extLst>
                    <a:ext uri="{9D8B030D-6E8A-4147-A177-3AD203B41FA5}">
                      <a16:colId xmlns:a16="http://schemas.microsoft.com/office/drawing/2014/main" val="1197093979"/>
                    </a:ext>
                  </a:extLst>
                </a:gridCol>
                <a:gridCol w="639193">
                  <a:extLst>
                    <a:ext uri="{9D8B030D-6E8A-4147-A177-3AD203B41FA5}">
                      <a16:colId xmlns:a16="http://schemas.microsoft.com/office/drawing/2014/main" val="3838348091"/>
                    </a:ext>
                  </a:extLst>
                </a:gridCol>
                <a:gridCol w="568170">
                  <a:extLst>
                    <a:ext uri="{9D8B030D-6E8A-4147-A177-3AD203B41FA5}">
                      <a16:colId xmlns:a16="http://schemas.microsoft.com/office/drawing/2014/main" val="2808293860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168385998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42287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4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9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5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8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9898"/>
                  </a:ext>
                </a:extLst>
              </a:tr>
            </a:tbl>
          </a:graphicData>
        </a:graphic>
      </p:graphicFrame>
      <p:sp>
        <p:nvSpPr>
          <p:cNvPr id="8" name="Google Shape;198;p27">
            <a:extLst>
              <a:ext uri="{FF2B5EF4-FFF2-40B4-BE49-F238E27FC236}">
                <a16:creationId xmlns:a16="http://schemas.microsoft.com/office/drawing/2014/main" id="{D30EDC01-42BC-4E1C-BA2B-91948C8BBD79}"/>
              </a:ext>
            </a:extLst>
          </p:cNvPr>
          <p:cNvSpPr txBox="1">
            <a:spLocks/>
          </p:cNvSpPr>
          <p:nvPr/>
        </p:nvSpPr>
        <p:spPr>
          <a:xfrm>
            <a:off x="842182" y="1141371"/>
            <a:ext cx="7906478" cy="6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chuỗi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kí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endParaRPr lang="vi-VN" sz="2800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9" name="Bảng 12">
            <a:extLst>
              <a:ext uri="{FF2B5EF4-FFF2-40B4-BE49-F238E27FC236}">
                <a16:creationId xmlns:a16="http://schemas.microsoft.com/office/drawing/2014/main" id="{54187306-9AA8-4FC3-96C8-BEB092E00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03552"/>
              </p:ext>
            </p:extLst>
          </p:nvPr>
        </p:nvGraphicFramePr>
        <p:xfrm>
          <a:off x="2031999" y="5085072"/>
          <a:ext cx="812799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8938764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3430941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278351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10939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470458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902297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77654217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012075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9084606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6681890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642220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4107146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973384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17283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Raleway" panose="020B060402020202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9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28213"/>
                  </a:ext>
                </a:extLst>
              </a:tr>
            </a:tbl>
          </a:graphicData>
        </a:graphic>
      </p:graphicFrame>
      <p:sp>
        <p:nvSpPr>
          <p:cNvPr id="2" name="Mũi tên: Phải 1">
            <a:extLst>
              <a:ext uri="{FF2B5EF4-FFF2-40B4-BE49-F238E27FC236}">
                <a16:creationId xmlns:a16="http://schemas.microsoft.com/office/drawing/2014/main" id="{93768D92-9DC4-4699-9F03-B0CAA38CFFEF}"/>
              </a:ext>
            </a:extLst>
          </p:cNvPr>
          <p:cNvSpPr/>
          <p:nvPr/>
        </p:nvSpPr>
        <p:spPr>
          <a:xfrm>
            <a:off x="5140171" y="2166151"/>
            <a:ext cx="221942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̃i tên: Phải 3">
            <a:extLst>
              <a:ext uri="{FF2B5EF4-FFF2-40B4-BE49-F238E27FC236}">
                <a16:creationId xmlns:a16="http://schemas.microsoft.com/office/drawing/2014/main" id="{64B2CBB7-CB22-4E29-9668-36B77B5E397E}"/>
              </a:ext>
            </a:extLst>
          </p:cNvPr>
          <p:cNvSpPr/>
          <p:nvPr/>
        </p:nvSpPr>
        <p:spPr>
          <a:xfrm rot="10800000">
            <a:off x="5140171" y="2703252"/>
            <a:ext cx="221942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2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783012" y="145404"/>
            <a:ext cx="8625971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Ví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dụ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mã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hóa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chuỗi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tự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Playfair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15</a:t>
            </a:fld>
            <a:endParaRPr b="1" dirty="0">
              <a:solidFill>
                <a:schemeClr val="tx1"/>
              </a:solidFill>
            </a:endParaRPr>
          </a:p>
        </p:txBody>
      </p:sp>
      <p:graphicFrame>
        <p:nvGraphicFramePr>
          <p:cNvPr id="6" name="Bảng 4">
            <a:extLst>
              <a:ext uri="{FF2B5EF4-FFF2-40B4-BE49-F238E27FC236}">
                <a16:creationId xmlns:a16="http://schemas.microsoft.com/office/drawing/2014/main" id="{0ABC74B0-17C2-45F1-B1C0-65A869FB9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32114"/>
              </p:ext>
            </p:extLst>
          </p:nvPr>
        </p:nvGraphicFramePr>
        <p:xfrm>
          <a:off x="4635620" y="1940610"/>
          <a:ext cx="292075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804">
                  <a:extLst>
                    <a:ext uri="{9D8B030D-6E8A-4147-A177-3AD203B41FA5}">
                      <a16:colId xmlns:a16="http://schemas.microsoft.com/office/drawing/2014/main" val="1197093979"/>
                    </a:ext>
                  </a:extLst>
                </a:gridCol>
                <a:gridCol w="639193">
                  <a:extLst>
                    <a:ext uri="{9D8B030D-6E8A-4147-A177-3AD203B41FA5}">
                      <a16:colId xmlns:a16="http://schemas.microsoft.com/office/drawing/2014/main" val="3838348091"/>
                    </a:ext>
                  </a:extLst>
                </a:gridCol>
                <a:gridCol w="568170">
                  <a:extLst>
                    <a:ext uri="{9D8B030D-6E8A-4147-A177-3AD203B41FA5}">
                      <a16:colId xmlns:a16="http://schemas.microsoft.com/office/drawing/2014/main" val="2808293860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168385998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42287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4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9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5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8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9898"/>
                  </a:ext>
                </a:extLst>
              </a:tr>
            </a:tbl>
          </a:graphicData>
        </a:graphic>
      </p:graphicFrame>
      <p:sp>
        <p:nvSpPr>
          <p:cNvPr id="8" name="Google Shape;198;p27">
            <a:extLst>
              <a:ext uri="{FF2B5EF4-FFF2-40B4-BE49-F238E27FC236}">
                <a16:creationId xmlns:a16="http://schemas.microsoft.com/office/drawing/2014/main" id="{D30EDC01-42BC-4E1C-BA2B-91948C8BBD79}"/>
              </a:ext>
            </a:extLst>
          </p:cNvPr>
          <p:cNvSpPr txBox="1">
            <a:spLocks/>
          </p:cNvSpPr>
          <p:nvPr/>
        </p:nvSpPr>
        <p:spPr>
          <a:xfrm>
            <a:off x="842182" y="1141371"/>
            <a:ext cx="7906478" cy="6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chuỗi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kí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endParaRPr lang="vi-VN" sz="2800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9" name="Bảng 12">
            <a:extLst>
              <a:ext uri="{FF2B5EF4-FFF2-40B4-BE49-F238E27FC236}">
                <a16:creationId xmlns:a16="http://schemas.microsoft.com/office/drawing/2014/main" id="{54187306-9AA8-4FC3-96C8-BEB092E00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14768"/>
              </p:ext>
            </p:extLst>
          </p:nvPr>
        </p:nvGraphicFramePr>
        <p:xfrm>
          <a:off x="2031999" y="5085072"/>
          <a:ext cx="812799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8938764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3430941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278351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10939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470458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902297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77654217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012075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9084606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6681890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642220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4107146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973384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17283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Raleway" panose="020B060402020202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9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28213"/>
                  </a:ext>
                </a:extLst>
              </a:tr>
            </a:tbl>
          </a:graphicData>
        </a:graphic>
      </p:graphicFrame>
      <p:sp>
        <p:nvSpPr>
          <p:cNvPr id="2" name="Mũi tên: Phải 1">
            <a:extLst>
              <a:ext uri="{FF2B5EF4-FFF2-40B4-BE49-F238E27FC236}">
                <a16:creationId xmlns:a16="http://schemas.microsoft.com/office/drawing/2014/main" id="{770027DB-8482-40E2-8BBA-A3371AAC0D46}"/>
              </a:ext>
            </a:extLst>
          </p:cNvPr>
          <p:cNvSpPr/>
          <p:nvPr/>
        </p:nvSpPr>
        <p:spPr>
          <a:xfrm>
            <a:off x="6294268" y="2220749"/>
            <a:ext cx="23969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̃i tên: Phải 2">
            <a:extLst>
              <a:ext uri="{FF2B5EF4-FFF2-40B4-BE49-F238E27FC236}">
                <a16:creationId xmlns:a16="http://schemas.microsoft.com/office/drawing/2014/main" id="{A32B5415-A25E-4DA6-95AF-F9F9CE551DCF}"/>
              </a:ext>
            </a:extLst>
          </p:cNvPr>
          <p:cNvSpPr/>
          <p:nvPr/>
        </p:nvSpPr>
        <p:spPr>
          <a:xfrm rot="10800000">
            <a:off x="6320901" y="3842698"/>
            <a:ext cx="23969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3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783012" y="145404"/>
            <a:ext cx="8625971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Ví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dụ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mã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hóa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chuỗi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tự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Playfair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16</a:t>
            </a:fld>
            <a:endParaRPr b="1" dirty="0">
              <a:solidFill>
                <a:schemeClr val="tx1"/>
              </a:solidFill>
            </a:endParaRPr>
          </a:p>
        </p:txBody>
      </p:sp>
      <p:graphicFrame>
        <p:nvGraphicFramePr>
          <p:cNvPr id="6" name="Bảng 4">
            <a:extLst>
              <a:ext uri="{FF2B5EF4-FFF2-40B4-BE49-F238E27FC236}">
                <a16:creationId xmlns:a16="http://schemas.microsoft.com/office/drawing/2014/main" id="{0ABC74B0-17C2-45F1-B1C0-65A869FB9C2B}"/>
              </a:ext>
            </a:extLst>
          </p:cNvPr>
          <p:cNvGraphicFramePr>
            <a:graphicFrameLocks noGrp="1"/>
          </p:cNvGraphicFramePr>
          <p:nvPr/>
        </p:nvGraphicFramePr>
        <p:xfrm>
          <a:off x="4635620" y="1940610"/>
          <a:ext cx="292075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804">
                  <a:extLst>
                    <a:ext uri="{9D8B030D-6E8A-4147-A177-3AD203B41FA5}">
                      <a16:colId xmlns:a16="http://schemas.microsoft.com/office/drawing/2014/main" val="1197093979"/>
                    </a:ext>
                  </a:extLst>
                </a:gridCol>
                <a:gridCol w="639193">
                  <a:extLst>
                    <a:ext uri="{9D8B030D-6E8A-4147-A177-3AD203B41FA5}">
                      <a16:colId xmlns:a16="http://schemas.microsoft.com/office/drawing/2014/main" val="3838348091"/>
                    </a:ext>
                  </a:extLst>
                </a:gridCol>
                <a:gridCol w="568170">
                  <a:extLst>
                    <a:ext uri="{9D8B030D-6E8A-4147-A177-3AD203B41FA5}">
                      <a16:colId xmlns:a16="http://schemas.microsoft.com/office/drawing/2014/main" val="2808293860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168385998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42287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4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9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5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8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9898"/>
                  </a:ext>
                </a:extLst>
              </a:tr>
            </a:tbl>
          </a:graphicData>
        </a:graphic>
      </p:graphicFrame>
      <p:sp>
        <p:nvSpPr>
          <p:cNvPr id="8" name="Google Shape;198;p27">
            <a:extLst>
              <a:ext uri="{FF2B5EF4-FFF2-40B4-BE49-F238E27FC236}">
                <a16:creationId xmlns:a16="http://schemas.microsoft.com/office/drawing/2014/main" id="{D30EDC01-42BC-4E1C-BA2B-91948C8BBD79}"/>
              </a:ext>
            </a:extLst>
          </p:cNvPr>
          <p:cNvSpPr txBox="1">
            <a:spLocks/>
          </p:cNvSpPr>
          <p:nvPr/>
        </p:nvSpPr>
        <p:spPr>
          <a:xfrm>
            <a:off x="842182" y="1141371"/>
            <a:ext cx="7906478" cy="6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chuỗi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kí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endParaRPr lang="vi-VN" sz="2800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9" name="Bảng 12">
            <a:extLst>
              <a:ext uri="{FF2B5EF4-FFF2-40B4-BE49-F238E27FC236}">
                <a16:creationId xmlns:a16="http://schemas.microsoft.com/office/drawing/2014/main" id="{54187306-9AA8-4FC3-96C8-BEB092E00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53297"/>
              </p:ext>
            </p:extLst>
          </p:nvPr>
        </p:nvGraphicFramePr>
        <p:xfrm>
          <a:off x="2031999" y="5085072"/>
          <a:ext cx="812799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8938764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3430941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278351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10939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470458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902297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77654217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012075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9084606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6681890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642220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4107146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973384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17283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Raleway" panose="020B060402020202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9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Raleway" panose="020B060402020202020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2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2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783012" y="145404"/>
            <a:ext cx="8625971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Giải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mã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chuỗi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tự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với</a:t>
            </a:r>
            <a:r>
              <a:rPr lang="en-US" b="1" dirty="0">
                <a:solidFill>
                  <a:srgbClr val="2185C5"/>
                </a:solidFill>
              </a:rPr>
              <a:t> Playfair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17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8" name="Google Shape;198;p27">
            <a:extLst>
              <a:ext uri="{FF2B5EF4-FFF2-40B4-BE49-F238E27FC236}">
                <a16:creationId xmlns:a16="http://schemas.microsoft.com/office/drawing/2014/main" id="{D30EDC01-42BC-4E1C-BA2B-91948C8BBD79}"/>
              </a:ext>
            </a:extLst>
          </p:cNvPr>
          <p:cNvSpPr txBox="1">
            <a:spLocks/>
          </p:cNvSpPr>
          <p:nvPr/>
        </p:nvSpPr>
        <p:spPr>
          <a:xfrm>
            <a:off x="1223922" y="1301169"/>
            <a:ext cx="7906478" cy="103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Quá</a:t>
            </a:r>
            <a:r>
              <a:rPr lang="en-US" sz="28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giải</a:t>
            </a:r>
            <a:r>
              <a:rPr lang="en-US" sz="28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sz="28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chuỗi</a:t>
            </a:r>
            <a:r>
              <a:rPr lang="en-US" sz="28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ng</a:t>
            </a:r>
            <a:r>
              <a:rPr lang="vi-VN" sz="28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ợc</a:t>
            </a:r>
            <a:r>
              <a:rPr lang="en-US" sz="28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với</a:t>
            </a:r>
            <a:r>
              <a:rPr lang="en-US" sz="28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quá</a:t>
            </a:r>
            <a:r>
              <a:rPr lang="en-US" sz="28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sz="28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endParaRPr lang="vi-VN" sz="2800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47DEBC2A-D048-4B24-BCAE-5BC0DCA59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96162"/>
              </p:ext>
            </p:extLst>
          </p:nvPr>
        </p:nvGraphicFramePr>
        <p:xfrm>
          <a:off x="978059" y="2894191"/>
          <a:ext cx="3170525" cy="266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105">
                  <a:extLst>
                    <a:ext uri="{9D8B030D-6E8A-4147-A177-3AD203B41FA5}">
                      <a16:colId xmlns:a16="http://schemas.microsoft.com/office/drawing/2014/main" val="1786170673"/>
                    </a:ext>
                  </a:extLst>
                </a:gridCol>
                <a:gridCol w="634105">
                  <a:extLst>
                    <a:ext uri="{9D8B030D-6E8A-4147-A177-3AD203B41FA5}">
                      <a16:colId xmlns:a16="http://schemas.microsoft.com/office/drawing/2014/main" val="2503762299"/>
                    </a:ext>
                  </a:extLst>
                </a:gridCol>
                <a:gridCol w="634105">
                  <a:extLst>
                    <a:ext uri="{9D8B030D-6E8A-4147-A177-3AD203B41FA5}">
                      <a16:colId xmlns:a16="http://schemas.microsoft.com/office/drawing/2014/main" val="1169754266"/>
                    </a:ext>
                  </a:extLst>
                </a:gridCol>
                <a:gridCol w="634105">
                  <a:extLst>
                    <a:ext uri="{9D8B030D-6E8A-4147-A177-3AD203B41FA5}">
                      <a16:colId xmlns:a16="http://schemas.microsoft.com/office/drawing/2014/main" val="1550968291"/>
                    </a:ext>
                  </a:extLst>
                </a:gridCol>
                <a:gridCol w="634105">
                  <a:extLst>
                    <a:ext uri="{9D8B030D-6E8A-4147-A177-3AD203B41FA5}">
                      <a16:colId xmlns:a16="http://schemas.microsoft.com/office/drawing/2014/main" val="258630579"/>
                    </a:ext>
                  </a:extLst>
                </a:gridCol>
              </a:tblGrid>
              <a:tr h="5325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794364"/>
                  </a:ext>
                </a:extLst>
              </a:tr>
              <a:tr h="5325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304749"/>
                  </a:ext>
                </a:extLst>
              </a:tr>
              <a:tr h="5325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529063"/>
                  </a:ext>
                </a:extLst>
              </a:tr>
              <a:tr h="5325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340295"/>
                  </a:ext>
                </a:extLst>
              </a:tr>
              <a:tr h="5325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337434"/>
                  </a:ext>
                </a:extLst>
              </a:tr>
            </a:tbl>
          </a:graphicData>
        </a:graphic>
      </p:graphicFrame>
      <p:graphicFrame>
        <p:nvGraphicFramePr>
          <p:cNvPr id="11" name="Bảng 4">
            <a:extLst>
              <a:ext uri="{FF2B5EF4-FFF2-40B4-BE49-F238E27FC236}">
                <a16:creationId xmlns:a16="http://schemas.microsoft.com/office/drawing/2014/main" id="{54F485F1-C8D3-4BDA-B7C4-E4EE424C1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83845"/>
              </p:ext>
            </p:extLst>
          </p:nvPr>
        </p:nvGraphicFramePr>
        <p:xfrm>
          <a:off x="4698682" y="2894191"/>
          <a:ext cx="3170525" cy="266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105">
                  <a:extLst>
                    <a:ext uri="{9D8B030D-6E8A-4147-A177-3AD203B41FA5}">
                      <a16:colId xmlns:a16="http://schemas.microsoft.com/office/drawing/2014/main" val="1786170673"/>
                    </a:ext>
                  </a:extLst>
                </a:gridCol>
                <a:gridCol w="634105">
                  <a:extLst>
                    <a:ext uri="{9D8B030D-6E8A-4147-A177-3AD203B41FA5}">
                      <a16:colId xmlns:a16="http://schemas.microsoft.com/office/drawing/2014/main" val="2503762299"/>
                    </a:ext>
                  </a:extLst>
                </a:gridCol>
                <a:gridCol w="634105">
                  <a:extLst>
                    <a:ext uri="{9D8B030D-6E8A-4147-A177-3AD203B41FA5}">
                      <a16:colId xmlns:a16="http://schemas.microsoft.com/office/drawing/2014/main" val="1169754266"/>
                    </a:ext>
                  </a:extLst>
                </a:gridCol>
                <a:gridCol w="634105">
                  <a:extLst>
                    <a:ext uri="{9D8B030D-6E8A-4147-A177-3AD203B41FA5}">
                      <a16:colId xmlns:a16="http://schemas.microsoft.com/office/drawing/2014/main" val="1550968291"/>
                    </a:ext>
                  </a:extLst>
                </a:gridCol>
                <a:gridCol w="634105">
                  <a:extLst>
                    <a:ext uri="{9D8B030D-6E8A-4147-A177-3AD203B41FA5}">
                      <a16:colId xmlns:a16="http://schemas.microsoft.com/office/drawing/2014/main" val="258630579"/>
                    </a:ext>
                  </a:extLst>
                </a:gridCol>
              </a:tblGrid>
              <a:tr h="5325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794364"/>
                  </a:ext>
                </a:extLst>
              </a:tr>
              <a:tr h="5325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304749"/>
                  </a:ext>
                </a:extLst>
              </a:tr>
              <a:tr h="5325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529063"/>
                  </a:ext>
                </a:extLst>
              </a:tr>
              <a:tr h="5325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340295"/>
                  </a:ext>
                </a:extLst>
              </a:tr>
              <a:tr h="5325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337434"/>
                  </a:ext>
                </a:extLst>
              </a:tr>
            </a:tbl>
          </a:graphicData>
        </a:graphic>
      </p:graphicFrame>
      <p:graphicFrame>
        <p:nvGraphicFramePr>
          <p:cNvPr id="12" name="Bảng 4">
            <a:extLst>
              <a:ext uri="{FF2B5EF4-FFF2-40B4-BE49-F238E27FC236}">
                <a16:creationId xmlns:a16="http://schemas.microsoft.com/office/drawing/2014/main" id="{8B4451BB-D1AB-4B62-9F97-2A562A08C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609415"/>
              </p:ext>
            </p:extLst>
          </p:nvPr>
        </p:nvGraphicFramePr>
        <p:xfrm>
          <a:off x="8419312" y="2894191"/>
          <a:ext cx="3170525" cy="266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105">
                  <a:extLst>
                    <a:ext uri="{9D8B030D-6E8A-4147-A177-3AD203B41FA5}">
                      <a16:colId xmlns:a16="http://schemas.microsoft.com/office/drawing/2014/main" val="1786170673"/>
                    </a:ext>
                  </a:extLst>
                </a:gridCol>
                <a:gridCol w="634105">
                  <a:extLst>
                    <a:ext uri="{9D8B030D-6E8A-4147-A177-3AD203B41FA5}">
                      <a16:colId xmlns:a16="http://schemas.microsoft.com/office/drawing/2014/main" val="2503762299"/>
                    </a:ext>
                  </a:extLst>
                </a:gridCol>
                <a:gridCol w="634105">
                  <a:extLst>
                    <a:ext uri="{9D8B030D-6E8A-4147-A177-3AD203B41FA5}">
                      <a16:colId xmlns:a16="http://schemas.microsoft.com/office/drawing/2014/main" val="1169754266"/>
                    </a:ext>
                  </a:extLst>
                </a:gridCol>
                <a:gridCol w="634105">
                  <a:extLst>
                    <a:ext uri="{9D8B030D-6E8A-4147-A177-3AD203B41FA5}">
                      <a16:colId xmlns:a16="http://schemas.microsoft.com/office/drawing/2014/main" val="1550968291"/>
                    </a:ext>
                  </a:extLst>
                </a:gridCol>
                <a:gridCol w="634105">
                  <a:extLst>
                    <a:ext uri="{9D8B030D-6E8A-4147-A177-3AD203B41FA5}">
                      <a16:colId xmlns:a16="http://schemas.microsoft.com/office/drawing/2014/main" val="258630579"/>
                    </a:ext>
                  </a:extLst>
                </a:gridCol>
              </a:tblGrid>
              <a:tr h="5325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794364"/>
                  </a:ext>
                </a:extLst>
              </a:tr>
              <a:tr h="5325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304749"/>
                  </a:ext>
                </a:extLst>
              </a:tr>
              <a:tr h="5325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529063"/>
                  </a:ext>
                </a:extLst>
              </a:tr>
              <a:tr h="5325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340295"/>
                  </a:ext>
                </a:extLst>
              </a:tr>
              <a:tr h="5325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337434"/>
                  </a:ext>
                </a:extLst>
              </a:tr>
            </a:tbl>
          </a:graphicData>
        </a:graphic>
      </p:graphicFrame>
      <p:sp>
        <p:nvSpPr>
          <p:cNvPr id="7" name="Mũi tên: Phải 6">
            <a:extLst>
              <a:ext uri="{FF2B5EF4-FFF2-40B4-BE49-F238E27FC236}">
                <a16:creationId xmlns:a16="http://schemas.microsoft.com/office/drawing/2014/main" id="{C46B9C5E-410C-4104-A791-D09EE182387B}"/>
              </a:ext>
            </a:extLst>
          </p:cNvPr>
          <p:cNvSpPr/>
          <p:nvPr/>
        </p:nvSpPr>
        <p:spPr>
          <a:xfrm rot="10800000">
            <a:off x="3304010" y="3601445"/>
            <a:ext cx="435006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̃i tên: Phải 13">
            <a:extLst>
              <a:ext uri="{FF2B5EF4-FFF2-40B4-BE49-F238E27FC236}">
                <a16:creationId xmlns:a16="http://schemas.microsoft.com/office/drawing/2014/main" id="{7AE2D433-D960-47B5-9A04-82AD3E8DB452}"/>
              </a:ext>
            </a:extLst>
          </p:cNvPr>
          <p:cNvSpPr/>
          <p:nvPr/>
        </p:nvSpPr>
        <p:spPr>
          <a:xfrm rot="10800000">
            <a:off x="9389592" y="3601445"/>
            <a:ext cx="1229964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̃i tên: Phải 14">
            <a:extLst>
              <a:ext uri="{FF2B5EF4-FFF2-40B4-BE49-F238E27FC236}">
                <a16:creationId xmlns:a16="http://schemas.microsoft.com/office/drawing/2014/main" id="{3E188761-08F7-4E2C-8D0E-EEDC9A58CB71}"/>
              </a:ext>
            </a:extLst>
          </p:cNvPr>
          <p:cNvSpPr/>
          <p:nvPr/>
        </p:nvSpPr>
        <p:spPr>
          <a:xfrm rot="16200000">
            <a:off x="6066441" y="4896996"/>
            <a:ext cx="435006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̃i tên: Phải 15">
            <a:extLst>
              <a:ext uri="{FF2B5EF4-FFF2-40B4-BE49-F238E27FC236}">
                <a16:creationId xmlns:a16="http://schemas.microsoft.com/office/drawing/2014/main" id="{A3B70AE3-B1F2-4BBD-8C26-F6C6F2C473D4}"/>
              </a:ext>
            </a:extLst>
          </p:cNvPr>
          <p:cNvSpPr/>
          <p:nvPr/>
        </p:nvSpPr>
        <p:spPr>
          <a:xfrm rot="16200000">
            <a:off x="6066442" y="3818948"/>
            <a:ext cx="435006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̃i tên: Phải 16">
            <a:extLst>
              <a:ext uri="{FF2B5EF4-FFF2-40B4-BE49-F238E27FC236}">
                <a16:creationId xmlns:a16="http://schemas.microsoft.com/office/drawing/2014/main" id="{D365D549-ED1E-4E19-AC91-E1A54F4F0577}"/>
              </a:ext>
            </a:extLst>
          </p:cNvPr>
          <p:cNvSpPr/>
          <p:nvPr/>
        </p:nvSpPr>
        <p:spPr>
          <a:xfrm>
            <a:off x="9389592" y="4679493"/>
            <a:ext cx="1229964" cy="23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5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783014" y="2357006"/>
            <a:ext cx="8625971" cy="1323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Sử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dụng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công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cụ</a:t>
            </a:r>
            <a:r>
              <a:rPr lang="en-US" b="1" dirty="0">
                <a:solidFill>
                  <a:srgbClr val="2185C5"/>
                </a:solidFill>
              </a:rPr>
              <a:t> Cryptool2 </a:t>
            </a:r>
            <a:r>
              <a:rPr lang="en-US" b="1" dirty="0" err="1">
                <a:solidFill>
                  <a:srgbClr val="2185C5"/>
                </a:solidFill>
              </a:rPr>
              <a:t>mã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hóa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cuỗi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tự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Playfair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18</a:t>
            </a:fld>
            <a:endParaRPr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95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ctrTitle"/>
          </p:nvPr>
        </p:nvSpPr>
        <p:spPr>
          <a:xfrm>
            <a:off x="2209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/>
              <a:t>2.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Hill</a:t>
            </a:r>
            <a:endParaRPr dirty="0"/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9982200" y="6440375"/>
            <a:ext cx="685675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19</a:t>
            </a:fld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ctrTitle"/>
          </p:nvPr>
        </p:nvSpPr>
        <p:spPr>
          <a:xfrm>
            <a:off x="2209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indent="-533400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PlayFair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84" name="Google Shape;184;p25"/>
          <p:cNvSpPr txBox="1">
            <a:spLocks noGrp="1"/>
          </p:cNvSpPr>
          <p:nvPr>
            <p:ph type="sldNum" idx="12"/>
          </p:nvPr>
        </p:nvSpPr>
        <p:spPr>
          <a:xfrm>
            <a:off x="9766663" y="6440375"/>
            <a:ext cx="901212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</a:t>
            </a:fld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168726" y="440926"/>
            <a:ext cx="7356300" cy="8313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Mã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hóa</a:t>
            </a:r>
            <a:r>
              <a:rPr lang="en-US" b="1" dirty="0">
                <a:solidFill>
                  <a:srgbClr val="2185C5"/>
                </a:solidFill>
              </a:rPr>
              <a:t> Hill </a:t>
            </a:r>
            <a:r>
              <a:rPr lang="en-US" b="1" dirty="0" err="1">
                <a:solidFill>
                  <a:srgbClr val="2185C5"/>
                </a:solidFill>
              </a:rPr>
              <a:t>là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gì</a:t>
            </a:r>
            <a:r>
              <a:rPr lang="en-US" b="1" dirty="0">
                <a:solidFill>
                  <a:srgbClr val="2185C5"/>
                </a:solidFill>
              </a:rPr>
              <a:t>?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20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399494" y="1576465"/>
            <a:ext cx="7546021" cy="5174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ợc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sáng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bởi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Lester.S.Hill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năm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1929</a:t>
            </a: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Là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những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cổ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điển</a:t>
            </a: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Mật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Hill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Sử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dụng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liên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tiếp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của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plaintext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thay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thế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bằng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trong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ciphertext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với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một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phương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trình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tuyến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tính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trên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các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được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gán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giá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trị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lần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lượt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là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A=0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B=02, ...,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Z=2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412" name="Picture 4" descr="LESTER HILL Obituary (2011) - Deseret News">
            <a:extLst>
              <a:ext uri="{FF2B5EF4-FFF2-40B4-BE49-F238E27FC236}">
                <a16:creationId xmlns:a16="http://schemas.microsoft.com/office/drawing/2014/main" id="{8199C2B3-BDA2-4829-AFDC-ADCC745A6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437" y="1398410"/>
            <a:ext cx="2798276" cy="440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960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417850" y="356288"/>
            <a:ext cx="7356300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Nguyên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tắc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hoạt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động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21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12" name="Google Shape;198;p27">
            <a:extLst>
              <a:ext uri="{FF2B5EF4-FFF2-40B4-BE49-F238E27FC236}">
                <a16:creationId xmlns:a16="http://schemas.microsoft.com/office/drawing/2014/main" id="{11835711-C815-4835-8AE2-D4B4E2EFA2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894" y="2041716"/>
            <a:ext cx="10109392" cy="3347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vi-VN" sz="24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Chọn</a:t>
            </a:r>
            <a:r>
              <a:rPr lang="vi-VN" sz="24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ma </a:t>
            </a:r>
            <a:r>
              <a:rPr lang="vi-VN" sz="24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trận</a:t>
            </a:r>
            <a:r>
              <a:rPr lang="vi-VN" sz="24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vuông </a:t>
            </a:r>
            <a:r>
              <a:rPr lang="vi-VN" sz="24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Hill</a:t>
            </a:r>
            <a:r>
              <a:rPr lang="vi-VN" sz="24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(ma </a:t>
            </a:r>
            <a:r>
              <a:rPr lang="vi-VN" sz="24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trận</a:t>
            </a:r>
            <a:r>
              <a:rPr lang="vi-VN" sz="24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H) </a:t>
            </a:r>
            <a:r>
              <a:rPr lang="vi-VN" sz="24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làm</a:t>
            </a:r>
            <a:r>
              <a:rPr lang="vi-VN" sz="24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khoá</a:t>
            </a:r>
            <a:r>
              <a:rPr lang="vi-VN" sz="24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US" sz="2400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endParaRPr lang="vi-VN" sz="2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hoá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từng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chuỗi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n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trên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plaintext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vector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P)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với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n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là</a:t>
            </a:r>
            <a:r>
              <a:rPr lang="en-US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kích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thước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ma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trận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vuông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Hill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US" sz="2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endParaRPr lang="vi-VN" sz="2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 = HP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26</a:t>
            </a:r>
            <a:endParaRPr lang="en-US" sz="2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874003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417850" y="152101"/>
            <a:ext cx="7356300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Nguyên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tắc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hoạt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động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22</a:t>
            </a:fld>
            <a:endParaRPr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98;p27">
                <a:extLst>
                  <a:ext uri="{FF2B5EF4-FFF2-40B4-BE49-F238E27FC236}">
                    <a16:creationId xmlns:a16="http://schemas.microsoft.com/office/drawing/2014/main" id="{06EA614B-D61D-48CE-9175-6F711892E6AA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6140" y="3133462"/>
                <a:ext cx="10982874" cy="323071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8100" indent="0" algn="just">
                  <a:spcBef>
                    <a:spcPts val="0"/>
                  </a:spcBef>
                  <a:buClr>
                    <a:srgbClr val="000000"/>
                  </a:buClr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VÍ DỤ:</a:t>
                </a:r>
              </a:p>
              <a:p>
                <a:pPr marL="38100" indent="0" algn="just">
                  <a:spcBef>
                    <a:spcPts val="0"/>
                  </a:spcBef>
                  <a:buClr>
                    <a:srgbClr val="000000"/>
                  </a:buClr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Cho ma </a:t>
                </a:r>
                <a:r>
                  <a:rPr lang="en-US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trận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khóa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H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𝐿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𝐼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  <a:sym typeface="Raleway"/>
                </a:endParaRPr>
              </a:p>
              <a:p>
                <a:pPr marL="38100" indent="0" algn="just">
                  <a:spcBef>
                    <a:spcPts val="0"/>
                  </a:spcBef>
                  <a:buClr>
                    <a:srgbClr val="000000"/>
                  </a:buClr>
                  <a:buNone/>
                </a:pP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  <a:sym typeface="Raleway"/>
                </a:endParaRPr>
              </a:p>
              <a:p>
                <a:pPr marL="38100" indent="0" algn="just">
                  <a:spcBef>
                    <a:spcPts val="0"/>
                  </a:spcBef>
                  <a:buClr>
                    <a:srgbClr val="000000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Raleway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H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08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03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07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38100" indent="0" algn="just">
                  <a:spcBef>
                    <a:spcPts val="0"/>
                  </a:spcBef>
                  <a:buClr>
                    <a:srgbClr val="000000"/>
                  </a:buClr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</a:p>
              <a:p>
                <a:pPr marL="38100" indent="0" algn="just">
                  <a:spcBef>
                    <a:spcPts val="0"/>
                  </a:spcBef>
                  <a:buClr>
                    <a:srgbClr val="000000"/>
                  </a:buClr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Do ma </a:t>
                </a:r>
                <a:r>
                  <a:rPr lang="en-US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trận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khóa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là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2x2 </a:t>
                </a:r>
                <a:r>
                  <a:rPr lang="en-US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nên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sẽ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mã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hóa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1 </a:t>
                </a:r>
                <a:r>
                  <a:rPr lang="en-US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lần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2 </a:t>
                </a:r>
                <a:r>
                  <a:rPr lang="en-US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kí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tự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.</a:t>
                </a:r>
              </a:p>
              <a:p>
                <a:pPr marL="38100" indent="0" algn="just">
                  <a:spcBef>
                    <a:spcPts val="0"/>
                  </a:spcBef>
                  <a:buClr>
                    <a:srgbClr val="000000"/>
                  </a:buClr>
                  <a:buNone/>
                </a:pPr>
                <a:r>
                  <a:rPr lang="en-US" sz="2400" i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</a:t>
                </a:r>
                <a:r>
                  <a:rPr lang="vi-VN" sz="2400" i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ư</a:t>
                </a:r>
                <a:r>
                  <a:rPr lang="en-US" sz="2400" i="1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ơng</a:t>
                </a:r>
                <a:r>
                  <a:rPr lang="en-US" sz="2400" i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i="1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tự</a:t>
                </a:r>
                <a:r>
                  <a:rPr lang="en-US" sz="2400" i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i="1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với</a:t>
                </a:r>
                <a:r>
                  <a:rPr lang="en-US" sz="2400" i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ma </a:t>
                </a:r>
                <a:r>
                  <a:rPr lang="en-US" sz="2400" i="1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trận</a:t>
                </a:r>
                <a:r>
                  <a:rPr lang="en-US" sz="2400" i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i="1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vuống</a:t>
                </a:r>
                <a:r>
                  <a:rPr lang="en-US" sz="2400" i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3x3, 4x4,.. </a:t>
                </a:r>
                <a:r>
                  <a:rPr lang="en-US" sz="2400" i="1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Sẽ</a:t>
                </a:r>
                <a:r>
                  <a:rPr lang="en-US" sz="2400" i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i="1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mã</a:t>
                </a:r>
                <a:r>
                  <a:rPr lang="en-US" sz="2400" i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i="1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hóa</a:t>
                </a:r>
                <a:r>
                  <a:rPr lang="en-US" sz="2400" i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1 </a:t>
                </a:r>
                <a:r>
                  <a:rPr lang="en-US" sz="2400" i="1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lần</a:t>
                </a:r>
                <a:r>
                  <a:rPr lang="en-US" sz="2400" i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3,4,… </a:t>
                </a:r>
                <a:r>
                  <a:rPr lang="en-US" sz="2400" i="1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kí</a:t>
                </a:r>
                <a:r>
                  <a:rPr lang="en-US" sz="2400" i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i="1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tự</a:t>
                </a:r>
                <a:endParaRPr lang="en-US" sz="2400" i="1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mc:Choice>
        <mc:Fallback xmlns="">
          <p:sp>
            <p:nvSpPr>
              <p:cNvPr id="9" name="Google Shape;198;p27">
                <a:extLst>
                  <a:ext uri="{FF2B5EF4-FFF2-40B4-BE49-F238E27FC236}">
                    <a16:creationId xmlns:a16="http://schemas.microsoft.com/office/drawing/2014/main" id="{06EA614B-D61D-48CE-9175-6F711892E6A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6140" y="3133462"/>
                <a:ext cx="10982874" cy="3230715"/>
              </a:xfrm>
              <a:prstGeom prst="rect">
                <a:avLst/>
              </a:prstGeom>
              <a:blipFill>
                <a:blip r:embed="rId3"/>
                <a:stretch>
                  <a:fillRect l="-55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4A47B45D-2BCB-4C9C-AD61-81AEDDFD31B6}"/>
              </a:ext>
            </a:extLst>
          </p:cNvPr>
          <p:cNvSpPr/>
          <p:nvPr/>
        </p:nvSpPr>
        <p:spPr>
          <a:xfrm>
            <a:off x="297347" y="1375607"/>
            <a:ext cx="8299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Font typeface="Raleway"/>
              <a:buChar char="▷"/>
            </a:pP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Chọn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ma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trận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vuông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Hill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(ma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trận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H)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làm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kh</a:t>
            </a:r>
            <a:r>
              <a:rPr lang="en-US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óa</a:t>
            </a:r>
            <a:endParaRPr lang="en-US" sz="2800" b="1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2B575E4E-468A-4289-9506-E31359910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30884"/>
              </p:ext>
            </p:extLst>
          </p:nvPr>
        </p:nvGraphicFramePr>
        <p:xfrm>
          <a:off x="815758" y="2074048"/>
          <a:ext cx="10903256" cy="786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356">
                  <a:extLst>
                    <a:ext uri="{9D8B030D-6E8A-4147-A177-3AD203B41FA5}">
                      <a16:colId xmlns:a16="http://schemas.microsoft.com/office/drawing/2014/main" val="855512195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3534736890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2131828854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3253444885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4032702524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1143524853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3762485440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2299155641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451530706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2933687879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1110654709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1400814510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2908769235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1506827061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718330607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1754960527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2019516548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3394509953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1786014362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2582191985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2192620675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4171234445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886386449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2845497041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2552720340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848615809"/>
                    </a:ext>
                  </a:extLst>
                </a:gridCol>
              </a:tblGrid>
              <a:tr h="3932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aleway" panose="020B0604020202020204" charset="0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64014"/>
                  </a:ext>
                </a:extLst>
              </a:tr>
              <a:tr h="393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5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284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783012" y="145404"/>
            <a:ext cx="8625971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Ví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dụ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mã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hóa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chuỗi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tự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Hill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23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3A1F5B0F-D27C-48F8-A113-41C275802458}"/>
              </a:ext>
            </a:extLst>
          </p:cNvPr>
          <p:cNvSpPr/>
          <p:nvPr/>
        </p:nvSpPr>
        <p:spPr>
          <a:xfrm>
            <a:off x="691694" y="1375607"/>
            <a:ext cx="75103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Font typeface="Raleway"/>
              <a:buChar char="▷"/>
            </a:pPr>
            <a:r>
              <a:rPr lang="en-US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Cho </a:t>
            </a:r>
            <a:r>
              <a:rPr lang="en-US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chuỗi</a:t>
            </a:r>
            <a:r>
              <a:rPr lang="en-US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kí</a:t>
            </a:r>
            <a:r>
              <a:rPr lang="en-US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en-US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: CONG NGHE THONG TIN</a:t>
            </a:r>
          </a:p>
        </p:txBody>
      </p:sp>
      <p:graphicFrame>
        <p:nvGraphicFramePr>
          <p:cNvPr id="10" name="Bảng 12">
            <a:extLst>
              <a:ext uri="{FF2B5EF4-FFF2-40B4-BE49-F238E27FC236}">
                <a16:creationId xmlns:a16="http://schemas.microsoft.com/office/drawing/2014/main" id="{484F18AC-8A23-4CF1-B9D2-408898B75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01453"/>
              </p:ext>
            </p:extLst>
          </p:nvPr>
        </p:nvGraphicFramePr>
        <p:xfrm>
          <a:off x="950893" y="4159963"/>
          <a:ext cx="10290208" cy="1180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138">
                  <a:extLst>
                    <a:ext uri="{9D8B030D-6E8A-4147-A177-3AD203B41FA5}">
                      <a16:colId xmlns:a16="http://schemas.microsoft.com/office/drawing/2014/main" val="989387642"/>
                    </a:ext>
                  </a:extLst>
                </a:gridCol>
                <a:gridCol w="643138">
                  <a:extLst>
                    <a:ext uri="{9D8B030D-6E8A-4147-A177-3AD203B41FA5}">
                      <a16:colId xmlns:a16="http://schemas.microsoft.com/office/drawing/2014/main" val="2234309411"/>
                    </a:ext>
                  </a:extLst>
                </a:gridCol>
                <a:gridCol w="643138">
                  <a:extLst>
                    <a:ext uri="{9D8B030D-6E8A-4147-A177-3AD203B41FA5}">
                      <a16:colId xmlns:a16="http://schemas.microsoft.com/office/drawing/2014/main" val="2527835102"/>
                    </a:ext>
                  </a:extLst>
                </a:gridCol>
                <a:gridCol w="643138">
                  <a:extLst>
                    <a:ext uri="{9D8B030D-6E8A-4147-A177-3AD203B41FA5}">
                      <a16:colId xmlns:a16="http://schemas.microsoft.com/office/drawing/2014/main" val="3241093908"/>
                    </a:ext>
                  </a:extLst>
                </a:gridCol>
                <a:gridCol w="643138">
                  <a:extLst>
                    <a:ext uri="{9D8B030D-6E8A-4147-A177-3AD203B41FA5}">
                      <a16:colId xmlns:a16="http://schemas.microsoft.com/office/drawing/2014/main" val="254704588"/>
                    </a:ext>
                  </a:extLst>
                </a:gridCol>
                <a:gridCol w="643138">
                  <a:extLst>
                    <a:ext uri="{9D8B030D-6E8A-4147-A177-3AD203B41FA5}">
                      <a16:colId xmlns:a16="http://schemas.microsoft.com/office/drawing/2014/main" val="119022978"/>
                    </a:ext>
                  </a:extLst>
                </a:gridCol>
                <a:gridCol w="643138">
                  <a:extLst>
                    <a:ext uri="{9D8B030D-6E8A-4147-A177-3AD203B41FA5}">
                      <a16:colId xmlns:a16="http://schemas.microsoft.com/office/drawing/2014/main" val="1776542175"/>
                    </a:ext>
                  </a:extLst>
                </a:gridCol>
                <a:gridCol w="643138">
                  <a:extLst>
                    <a:ext uri="{9D8B030D-6E8A-4147-A177-3AD203B41FA5}">
                      <a16:colId xmlns:a16="http://schemas.microsoft.com/office/drawing/2014/main" val="3300120756"/>
                    </a:ext>
                  </a:extLst>
                </a:gridCol>
                <a:gridCol w="643138">
                  <a:extLst>
                    <a:ext uri="{9D8B030D-6E8A-4147-A177-3AD203B41FA5}">
                      <a16:colId xmlns:a16="http://schemas.microsoft.com/office/drawing/2014/main" val="1890846069"/>
                    </a:ext>
                  </a:extLst>
                </a:gridCol>
                <a:gridCol w="643138">
                  <a:extLst>
                    <a:ext uri="{9D8B030D-6E8A-4147-A177-3AD203B41FA5}">
                      <a16:colId xmlns:a16="http://schemas.microsoft.com/office/drawing/2014/main" val="2166818903"/>
                    </a:ext>
                  </a:extLst>
                </a:gridCol>
                <a:gridCol w="643138">
                  <a:extLst>
                    <a:ext uri="{9D8B030D-6E8A-4147-A177-3AD203B41FA5}">
                      <a16:colId xmlns:a16="http://schemas.microsoft.com/office/drawing/2014/main" val="764222026"/>
                    </a:ext>
                  </a:extLst>
                </a:gridCol>
                <a:gridCol w="643138">
                  <a:extLst>
                    <a:ext uri="{9D8B030D-6E8A-4147-A177-3AD203B41FA5}">
                      <a16:colId xmlns:a16="http://schemas.microsoft.com/office/drawing/2014/main" val="1410714607"/>
                    </a:ext>
                  </a:extLst>
                </a:gridCol>
                <a:gridCol w="643138">
                  <a:extLst>
                    <a:ext uri="{9D8B030D-6E8A-4147-A177-3AD203B41FA5}">
                      <a16:colId xmlns:a16="http://schemas.microsoft.com/office/drawing/2014/main" val="1973384133"/>
                    </a:ext>
                  </a:extLst>
                </a:gridCol>
                <a:gridCol w="643138">
                  <a:extLst>
                    <a:ext uri="{9D8B030D-6E8A-4147-A177-3AD203B41FA5}">
                      <a16:colId xmlns:a16="http://schemas.microsoft.com/office/drawing/2014/main" val="2260045346"/>
                    </a:ext>
                  </a:extLst>
                </a:gridCol>
                <a:gridCol w="643138">
                  <a:extLst>
                    <a:ext uri="{9D8B030D-6E8A-4147-A177-3AD203B41FA5}">
                      <a16:colId xmlns:a16="http://schemas.microsoft.com/office/drawing/2014/main" val="813587720"/>
                    </a:ext>
                  </a:extLst>
                </a:gridCol>
                <a:gridCol w="643138">
                  <a:extLst>
                    <a:ext uri="{9D8B030D-6E8A-4147-A177-3AD203B41FA5}">
                      <a16:colId xmlns:a16="http://schemas.microsoft.com/office/drawing/2014/main" val="1395181642"/>
                    </a:ext>
                  </a:extLst>
                </a:gridCol>
              </a:tblGrid>
              <a:tr h="5330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94475"/>
                  </a:ext>
                </a:extLst>
              </a:tr>
              <a:tr h="6477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28213"/>
                  </a:ext>
                </a:extLst>
              </a:tr>
            </a:tbl>
          </a:graphicData>
        </a:graphic>
      </p:graphicFrame>
      <p:graphicFrame>
        <p:nvGraphicFramePr>
          <p:cNvPr id="11" name="Bảng 2">
            <a:extLst>
              <a:ext uri="{FF2B5EF4-FFF2-40B4-BE49-F238E27FC236}">
                <a16:creationId xmlns:a16="http://schemas.microsoft.com/office/drawing/2014/main" id="{B00D0CA8-0851-4F30-9F8F-5F52F8451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96934"/>
              </p:ext>
            </p:extLst>
          </p:nvPr>
        </p:nvGraphicFramePr>
        <p:xfrm>
          <a:off x="815758" y="2350050"/>
          <a:ext cx="10903256" cy="786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356">
                  <a:extLst>
                    <a:ext uri="{9D8B030D-6E8A-4147-A177-3AD203B41FA5}">
                      <a16:colId xmlns:a16="http://schemas.microsoft.com/office/drawing/2014/main" val="855512195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3534736890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2131828854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3253444885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4032702524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1143524853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3762485440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2299155641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451530706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2933687879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1110654709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1400814510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2908769235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1506827061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718330607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1754960527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2019516548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3394509953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1786014362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2582191985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2192620675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4171234445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886386449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2845497041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2552720340"/>
                    </a:ext>
                  </a:extLst>
                </a:gridCol>
                <a:gridCol w="419356">
                  <a:extLst>
                    <a:ext uri="{9D8B030D-6E8A-4147-A177-3AD203B41FA5}">
                      <a16:colId xmlns:a16="http://schemas.microsoft.com/office/drawing/2014/main" val="848615809"/>
                    </a:ext>
                  </a:extLst>
                </a:gridCol>
              </a:tblGrid>
              <a:tr h="393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64014"/>
                  </a:ext>
                </a:extLst>
              </a:tr>
              <a:tr h="393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5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879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783012" y="145404"/>
            <a:ext cx="8625971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Ví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dụ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mã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hóa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chuỗi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tự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Hill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24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8" name="Google Shape;198;p27">
            <a:extLst>
              <a:ext uri="{FF2B5EF4-FFF2-40B4-BE49-F238E27FC236}">
                <a16:creationId xmlns:a16="http://schemas.microsoft.com/office/drawing/2014/main" id="{D30EDC01-42BC-4E1C-BA2B-91948C8BBD79}"/>
              </a:ext>
            </a:extLst>
          </p:cNvPr>
          <p:cNvSpPr txBox="1">
            <a:spLocks/>
          </p:cNvSpPr>
          <p:nvPr/>
        </p:nvSpPr>
        <p:spPr>
          <a:xfrm>
            <a:off x="842182" y="1141371"/>
            <a:ext cx="7906478" cy="6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chuỗi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kí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endParaRPr lang="vi-VN" sz="2800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C5C2FF07-82FC-4C8F-B055-CC2AA351E935}"/>
                  </a:ext>
                </a:extLst>
              </p:cNvPr>
              <p:cNvSpPr/>
              <p:nvPr/>
            </p:nvSpPr>
            <p:spPr>
              <a:xfrm>
                <a:off x="734010" y="2314565"/>
                <a:ext cx="1993238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Raleway" panose="020B0604020202020204" charset="0"/>
                    <a:ea typeface="Raleway"/>
                    <a:cs typeface="Raleway"/>
                    <a:sym typeface="Raleway"/>
                  </a:rPr>
                  <a:t>H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Raleway" panose="020B0604020202020204" charset="0"/>
                </a:endParaRPr>
              </a:p>
            </p:txBody>
          </p:sp>
        </mc:Choice>
        <mc:Fallback xmlns="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C5C2FF07-82FC-4C8F-B055-CC2AA351E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10" y="2314565"/>
                <a:ext cx="1993238" cy="708143"/>
              </a:xfrm>
              <a:prstGeom prst="rect">
                <a:avLst/>
              </a:prstGeom>
              <a:blipFill>
                <a:blip r:embed="rId3"/>
                <a:stretch>
                  <a:fillRect l="-4587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B1DED7ED-DFB9-4A83-B81A-490F82213BC8}"/>
              </a:ext>
            </a:extLst>
          </p:cNvPr>
          <p:cNvSpPr/>
          <p:nvPr/>
        </p:nvSpPr>
        <p:spPr>
          <a:xfrm>
            <a:off x="4730398" y="1226317"/>
            <a:ext cx="2265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aleway" panose="020B0604020202020204" charset="0"/>
              </a:rPr>
              <a:t>C = HP mod 26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F50D1273-9BDB-4F11-86E4-DEAE82368447}"/>
              </a:ext>
            </a:extLst>
          </p:cNvPr>
          <p:cNvSpPr/>
          <p:nvPr/>
        </p:nvSpPr>
        <p:spPr>
          <a:xfrm>
            <a:off x="4730398" y="1226317"/>
            <a:ext cx="2265364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ình chữ nhật 12">
                <a:extLst>
                  <a:ext uri="{FF2B5EF4-FFF2-40B4-BE49-F238E27FC236}">
                    <a16:creationId xmlns:a16="http://schemas.microsoft.com/office/drawing/2014/main" id="{9B1231D7-CCB7-43F8-836A-85DEFB669A9B}"/>
                  </a:ext>
                </a:extLst>
              </p:cNvPr>
              <p:cNvSpPr/>
              <p:nvPr/>
            </p:nvSpPr>
            <p:spPr>
              <a:xfrm>
                <a:off x="727310" y="3429000"/>
                <a:ext cx="2249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sz="2400" dirty="0">
                    <a:latin typeface="Raleway"/>
                    <a:ea typeface="Raleway"/>
                    <a:cs typeface="Raleway"/>
                    <a:sym typeface="Raleway"/>
                  </a:rPr>
                  <a:t>P[n]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mc:Choice>
        <mc:Fallback xmlns="">
          <p:sp>
            <p:nvSpPr>
              <p:cNvPr id="13" name="Hình chữ nhật 12">
                <a:extLst>
                  <a:ext uri="{FF2B5EF4-FFF2-40B4-BE49-F238E27FC236}">
                    <a16:creationId xmlns:a16="http://schemas.microsoft.com/office/drawing/2014/main" id="{9B1231D7-CCB7-43F8-836A-85DEFB669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0" y="3429000"/>
                <a:ext cx="2249911" cy="461665"/>
              </a:xfrm>
              <a:prstGeom prst="rect">
                <a:avLst/>
              </a:prstGeom>
              <a:blipFill>
                <a:blip r:embed="rId4"/>
                <a:stretch>
                  <a:fillRect l="-4065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Ngoặc móc Phải 13">
            <a:extLst>
              <a:ext uri="{FF2B5EF4-FFF2-40B4-BE49-F238E27FC236}">
                <a16:creationId xmlns:a16="http://schemas.microsoft.com/office/drawing/2014/main" id="{7C86DA88-4D1D-464E-92E4-74E329FAA2C8}"/>
              </a:ext>
            </a:extLst>
          </p:cNvPr>
          <p:cNvSpPr/>
          <p:nvPr/>
        </p:nvSpPr>
        <p:spPr>
          <a:xfrm>
            <a:off x="2970520" y="2147223"/>
            <a:ext cx="585926" cy="19708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ình chữ nhật 15">
                <a:extLst>
                  <a:ext uri="{FF2B5EF4-FFF2-40B4-BE49-F238E27FC236}">
                    <a16:creationId xmlns:a16="http://schemas.microsoft.com/office/drawing/2014/main" id="{99AC9BAE-1093-41BC-846C-F888E72D2D1E}"/>
                  </a:ext>
                </a:extLst>
              </p:cNvPr>
              <p:cNvSpPr/>
              <p:nvPr/>
            </p:nvSpPr>
            <p:spPr>
              <a:xfrm>
                <a:off x="4171513" y="2177963"/>
                <a:ext cx="4464043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Raleway" panose="020B0604020202020204" charset="0"/>
                  </a:rPr>
                  <a:t>C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02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ym typeface="Raleway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Raleway" panose="020B0604020202020204" charset="0"/>
                  </a:rPr>
                  <a:t> mod 26</a:t>
                </a:r>
              </a:p>
            </p:txBody>
          </p:sp>
        </mc:Choice>
        <mc:Fallback xmlns="">
          <p:sp>
            <p:nvSpPr>
              <p:cNvPr id="16" name="Hình chữ nhật 15">
                <a:extLst>
                  <a:ext uri="{FF2B5EF4-FFF2-40B4-BE49-F238E27FC236}">
                    <a16:creationId xmlns:a16="http://schemas.microsoft.com/office/drawing/2014/main" id="{99AC9BAE-1093-41BC-846C-F888E72D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513" y="2177963"/>
                <a:ext cx="4464043" cy="708143"/>
              </a:xfrm>
              <a:prstGeom prst="rect">
                <a:avLst/>
              </a:prstGeom>
              <a:blipFill>
                <a:blip r:embed="rId5"/>
                <a:stretch>
                  <a:fillRect l="-2046" r="-1091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FFB28164-1B2D-4849-AC9F-D713B0BF1B71}"/>
                  </a:ext>
                </a:extLst>
              </p:cNvPr>
              <p:cNvSpPr txBox="1"/>
              <p:nvPr/>
            </p:nvSpPr>
            <p:spPr>
              <a:xfrm>
                <a:off x="4029470" y="3177328"/>
                <a:ext cx="5082289" cy="713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⇒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08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04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03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07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>
                  <a:latin typeface="Raleway" panose="020B0604020202020204" charset="0"/>
                </a:endParaRPr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FFB28164-1B2D-4849-AC9F-D713B0BF1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470" y="3177328"/>
                <a:ext cx="5082289" cy="7133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Bảng 12">
            <a:extLst>
              <a:ext uri="{FF2B5EF4-FFF2-40B4-BE49-F238E27FC236}">
                <a16:creationId xmlns:a16="http://schemas.microsoft.com/office/drawing/2014/main" id="{C3497B57-8DF0-4BE4-A338-9C0752A59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55505"/>
              </p:ext>
            </p:extLst>
          </p:nvPr>
        </p:nvGraphicFramePr>
        <p:xfrm>
          <a:off x="842182" y="4593406"/>
          <a:ext cx="10343680" cy="1728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80">
                  <a:extLst>
                    <a:ext uri="{9D8B030D-6E8A-4147-A177-3AD203B41FA5}">
                      <a16:colId xmlns:a16="http://schemas.microsoft.com/office/drawing/2014/main" val="989387642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2234309411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2527835102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3241093908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254704588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119022978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1776542175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3300120756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1890846069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2166818903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764222026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1410714607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1973384133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2260045346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813587720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1395181642"/>
                    </a:ext>
                  </a:extLst>
                </a:gridCol>
              </a:tblGrid>
              <a:tr h="5760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28213"/>
                  </a:ext>
                </a:extLst>
              </a:tr>
              <a:tr h="5760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92094"/>
                  </a:ext>
                </a:extLst>
              </a:tr>
              <a:tr h="5760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4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769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783012" y="145404"/>
            <a:ext cx="8625971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Ví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dụ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mã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hóa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chuỗi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tự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Hill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25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8" name="Google Shape;198;p27">
            <a:extLst>
              <a:ext uri="{FF2B5EF4-FFF2-40B4-BE49-F238E27FC236}">
                <a16:creationId xmlns:a16="http://schemas.microsoft.com/office/drawing/2014/main" id="{D30EDC01-42BC-4E1C-BA2B-91948C8BBD79}"/>
              </a:ext>
            </a:extLst>
          </p:cNvPr>
          <p:cNvSpPr txBox="1">
            <a:spLocks/>
          </p:cNvSpPr>
          <p:nvPr/>
        </p:nvSpPr>
        <p:spPr>
          <a:xfrm>
            <a:off x="842182" y="1141371"/>
            <a:ext cx="7906478" cy="6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chuỗi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kí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endParaRPr lang="vi-VN" sz="2800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C5C2FF07-82FC-4C8F-B055-CC2AA351E935}"/>
                  </a:ext>
                </a:extLst>
              </p:cNvPr>
              <p:cNvSpPr/>
              <p:nvPr/>
            </p:nvSpPr>
            <p:spPr>
              <a:xfrm>
                <a:off x="734010" y="2314565"/>
                <a:ext cx="1993238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Raleway" panose="020B0604020202020204" charset="0"/>
                    <a:ea typeface="Raleway"/>
                    <a:cs typeface="Raleway"/>
                    <a:sym typeface="Raleway"/>
                  </a:rPr>
                  <a:t>H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Raleway" panose="020B0604020202020204" charset="0"/>
                </a:endParaRPr>
              </a:p>
            </p:txBody>
          </p:sp>
        </mc:Choice>
        <mc:Fallback xmlns="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C5C2FF07-82FC-4C8F-B055-CC2AA351E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10" y="2314565"/>
                <a:ext cx="1993238" cy="708143"/>
              </a:xfrm>
              <a:prstGeom prst="rect">
                <a:avLst/>
              </a:prstGeom>
              <a:blipFill>
                <a:blip r:embed="rId3"/>
                <a:stretch>
                  <a:fillRect l="-4587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B1DED7ED-DFB9-4A83-B81A-490F82213BC8}"/>
              </a:ext>
            </a:extLst>
          </p:cNvPr>
          <p:cNvSpPr/>
          <p:nvPr/>
        </p:nvSpPr>
        <p:spPr>
          <a:xfrm>
            <a:off x="4730398" y="1226317"/>
            <a:ext cx="2265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aleway" panose="020B0604020202020204" charset="0"/>
              </a:rPr>
              <a:t>C = HP mod 26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F50D1273-9BDB-4F11-86E4-DEAE82368447}"/>
              </a:ext>
            </a:extLst>
          </p:cNvPr>
          <p:cNvSpPr/>
          <p:nvPr/>
        </p:nvSpPr>
        <p:spPr>
          <a:xfrm>
            <a:off x="4730398" y="1226317"/>
            <a:ext cx="2265364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ình chữ nhật 12">
                <a:extLst>
                  <a:ext uri="{FF2B5EF4-FFF2-40B4-BE49-F238E27FC236}">
                    <a16:creationId xmlns:a16="http://schemas.microsoft.com/office/drawing/2014/main" id="{9B1231D7-CCB7-43F8-836A-85DEFB669A9B}"/>
                  </a:ext>
                </a:extLst>
              </p:cNvPr>
              <p:cNvSpPr/>
              <p:nvPr/>
            </p:nvSpPr>
            <p:spPr>
              <a:xfrm>
                <a:off x="727310" y="3429000"/>
                <a:ext cx="2249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sz="2400" dirty="0">
                    <a:latin typeface="Raleway"/>
                    <a:ea typeface="Raleway"/>
                    <a:cs typeface="Raleway"/>
                    <a:sym typeface="Raleway"/>
                  </a:rPr>
                  <a:t>P[n]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1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mc:Choice>
        <mc:Fallback xmlns="">
          <p:sp>
            <p:nvSpPr>
              <p:cNvPr id="13" name="Hình chữ nhật 12">
                <a:extLst>
                  <a:ext uri="{FF2B5EF4-FFF2-40B4-BE49-F238E27FC236}">
                    <a16:creationId xmlns:a16="http://schemas.microsoft.com/office/drawing/2014/main" id="{9B1231D7-CCB7-43F8-836A-85DEFB669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0" y="3429000"/>
                <a:ext cx="2249911" cy="461665"/>
              </a:xfrm>
              <a:prstGeom prst="rect">
                <a:avLst/>
              </a:prstGeom>
              <a:blipFill>
                <a:blip r:embed="rId4"/>
                <a:stretch>
                  <a:fillRect l="-4065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Ngoặc móc Phải 13">
            <a:extLst>
              <a:ext uri="{FF2B5EF4-FFF2-40B4-BE49-F238E27FC236}">
                <a16:creationId xmlns:a16="http://schemas.microsoft.com/office/drawing/2014/main" id="{7C86DA88-4D1D-464E-92E4-74E329FAA2C8}"/>
              </a:ext>
            </a:extLst>
          </p:cNvPr>
          <p:cNvSpPr/>
          <p:nvPr/>
        </p:nvSpPr>
        <p:spPr>
          <a:xfrm>
            <a:off x="2970520" y="2147223"/>
            <a:ext cx="585926" cy="19708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ình chữ nhật 15">
                <a:extLst>
                  <a:ext uri="{FF2B5EF4-FFF2-40B4-BE49-F238E27FC236}">
                    <a16:creationId xmlns:a16="http://schemas.microsoft.com/office/drawing/2014/main" id="{99AC9BAE-1093-41BC-846C-F888E72D2D1E}"/>
                  </a:ext>
                </a:extLst>
              </p:cNvPr>
              <p:cNvSpPr/>
              <p:nvPr/>
            </p:nvSpPr>
            <p:spPr>
              <a:xfrm>
                <a:off x="4171513" y="2177963"/>
                <a:ext cx="4464043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Raleway" panose="020B0604020202020204" charset="0"/>
                  </a:rPr>
                  <a:t>C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ym typeface="Raleway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Raleway" panose="020B0604020202020204" charset="0"/>
                  </a:rPr>
                  <a:t> mod 26</a:t>
                </a:r>
              </a:p>
            </p:txBody>
          </p:sp>
        </mc:Choice>
        <mc:Fallback xmlns="">
          <p:sp>
            <p:nvSpPr>
              <p:cNvPr id="16" name="Hình chữ nhật 15">
                <a:extLst>
                  <a:ext uri="{FF2B5EF4-FFF2-40B4-BE49-F238E27FC236}">
                    <a16:creationId xmlns:a16="http://schemas.microsoft.com/office/drawing/2014/main" id="{99AC9BAE-1093-41BC-846C-F888E72D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513" y="2177963"/>
                <a:ext cx="4464043" cy="708143"/>
              </a:xfrm>
              <a:prstGeom prst="rect">
                <a:avLst/>
              </a:prstGeom>
              <a:blipFill>
                <a:blip r:embed="rId5"/>
                <a:stretch>
                  <a:fillRect l="-2046" r="-1091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FFB28164-1B2D-4849-AC9F-D713B0BF1B71}"/>
                  </a:ext>
                </a:extLst>
              </p:cNvPr>
              <p:cNvSpPr txBox="1"/>
              <p:nvPr/>
            </p:nvSpPr>
            <p:spPr>
              <a:xfrm>
                <a:off x="4029470" y="3177328"/>
                <a:ext cx="5082289" cy="713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⇒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06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08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26=09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03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06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07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26=03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>
                  <a:latin typeface="Raleway" panose="020B0604020202020204" charset="0"/>
                </a:endParaRPr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FFB28164-1B2D-4849-AC9F-D713B0BF1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470" y="3177328"/>
                <a:ext cx="5082289" cy="7133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Bảng 12">
            <a:extLst>
              <a:ext uri="{FF2B5EF4-FFF2-40B4-BE49-F238E27FC236}">
                <a16:creationId xmlns:a16="http://schemas.microsoft.com/office/drawing/2014/main" id="{C3497B57-8DF0-4BE4-A338-9C0752A59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82883"/>
              </p:ext>
            </p:extLst>
          </p:nvPr>
        </p:nvGraphicFramePr>
        <p:xfrm>
          <a:off x="842182" y="4593406"/>
          <a:ext cx="10343680" cy="1728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80">
                  <a:extLst>
                    <a:ext uri="{9D8B030D-6E8A-4147-A177-3AD203B41FA5}">
                      <a16:colId xmlns:a16="http://schemas.microsoft.com/office/drawing/2014/main" val="989387642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2234309411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2527835102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3241093908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254704588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119022978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1776542175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3300120756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1890846069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2166818903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764222026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1410714607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1973384133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2260045346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813587720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1395181642"/>
                    </a:ext>
                  </a:extLst>
                </a:gridCol>
              </a:tblGrid>
              <a:tr h="5760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28213"/>
                  </a:ext>
                </a:extLst>
              </a:tr>
              <a:tr h="5760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92094"/>
                  </a:ext>
                </a:extLst>
              </a:tr>
              <a:tr h="5760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4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057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783012" y="145404"/>
            <a:ext cx="8625971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Ví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dụ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mã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hóa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chuỗi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tự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Hill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26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8" name="Google Shape;198;p27">
            <a:extLst>
              <a:ext uri="{FF2B5EF4-FFF2-40B4-BE49-F238E27FC236}">
                <a16:creationId xmlns:a16="http://schemas.microsoft.com/office/drawing/2014/main" id="{D30EDC01-42BC-4E1C-BA2B-91948C8BBD79}"/>
              </a:ext>
            </a:extLst>
          </p:cNvPr>
          <p:cNvSpPr txBox="1">
            <a:spLocks/>
          </p:cNvSpPr>
          <p:nvPr/>
        </p:nvSpPr>
        <p:spPr>
          <a:xfrm>
            <a:off x="842182" y="1141371"/>
            <a:ext cx="7906478" cy="6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chuỗi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kí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endParaRPr lang="vi-VN" sz="2800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C5C2FF07-82FC-4C8F-B055-CC2AA351E935}"/>
                  </a:ext>
                </a:extLst>
              </p:cNvPr>
              <p:cNvSpPr/>
              <p:nvPr/>
            </p:nvSpPr>
            <p:spPr>
              <a:xfrm>
                <a:off x="734010" y="2314565"/>
                <a:ext cx="1993238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Raleway" panose="020B0604020202020204" charset="0"/>
                    <a:ea typeface="Raleway"/>
                    <a:cs typeface="Raleway"/>
                    <a:sym typeface="Raleway"/>
                  </a:rPr>
                  <a:t>H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Raleway" panose="020B0604020202020204" charset="0"/>
                </a:endParaRPr>
              </a:p>
            </p:txBody>
          </p:sp>
        </mc:Choice>
        <mc:Fallback xmlns="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C5C2FF07-82FC-4C8F-B055-CC2AA351E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10" y="2314565"/>
                <a:ext cx="1993238" cy="708143"/>
              </a:xfrm>
              <a:prstGeom prst="rect">
                <a:avLst/>
              </a:prstGeom>
              <a:blipFill>
                <a:blip r:embed="rId3"/>
                <a:stretch>
                  <a:fillRect l="-4587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B1DED7ED-DFB9-4A83-B81A-490F82213BC8}"/>
              </a:ext>
            </a:extLst>
          </p:cNvPr>
          <p:cNvSpPr/>
          <p:nvPr/>
        </p:nvSpPr>
        <p:spPr>
          <a:xfrm>
            <a:off x="4730398" y="1226317"/>
            <a:ext cx="2265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aleway" panose="020B0604020202020204" charset="0"/>
              </a:rPr>
              <a:t>C = HP mod 26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F50D1273-9BDB-4F11-86E4-DEAE82368447}"/>
              </a:ext>
            </a:extLst>
          </p:cNvPr>
          <p:cNvSpPr/>
          <p:nvPr/>
        </p:nvSpPr>
        <p:spPr>
          <a:xfrm>
            <a:off x="4730398" y="1226317"/>
            <a:ext cx="2265364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ình chữ nhật 12">
                <a:extLst>
                  <a:ext uri="{FF2B5EF4-FFF2-40B4-BE49-F238E27FC236}">
                    <a16:creationId xmlns:a16="http://schemas.microsoft.com/office/drawing/2014/main" id="{9B1231D7-CCB7-43F8-836A-85DEFB669A9B}"/>
                  </a:ext>
                </a:extLst>
              </p:cNvPr>
              <p:cNvSpPr/>
              <p:nvPr/>
            </p:nvSpPr>
            <p:spPr>
              <a:xfrm>
                <a:off x="727310" y="3429000"/>
                <a:ext cx="2249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sz="2400" dirty="0">
                    <a:latin typeface="Raleway"/>
                    <a:ea typeface="Raleway"/>
                    <a:cs typeface="Raleway"/>
                    <a:sym typeface="Raleway"/>
                  </a:rPr>
                  <a:t>P[n]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13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mc:Choice>
        <mc:Fallback xmlns="">
          <p:sp>
            <p:nvSpPr>
              <p:cNvPr id="13" name="Hình chữ nhật 12">
                <a:extLst>
                  <a:ext uri="{FF2B5EF4-FFF2-40B4-BE49-F238E27FC236}">
                    <a16:creationId xmlns:a16="http://schemas.microsoft.com/office/drawing/2014/main" id="{9B1231D7-CCB7-43F8-836A-85DEFB669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0" y="3429000"/>
                <a:ext cx="2249911" cy="461665"/>
              </a:xfrm>
              <a:prstGeom prst="rect">
                <a:avLst/>
              </a:prstGeom>
              <a:blipFill>
                <a:blip r:embed="rId4"/>
                <a:stretch>
                  <a:fillRect l="-4065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Ngoặc móc Phải 13">
            <a:extLst>
              <a:ext uri="{FF2B5EF4-FFF2-40B4-BE49-F238E27FC236}">
                <a16:creationId xmlns:a16="http://schemas.microsoft.com/office/drawing/2014/main" id="{7C86DA88-4D1D-464E-92E4-74E329FAA2C8}"/>
              </a:ext>
            </a:extLst>
          </p:cNvPr>
          <p:cNvSpPr/>
          <p:nvPr/>
        </p:nvSpPr>
        <p:spPr>
          <a:xfrm>
            <a:off x="2970520" y="2147223"/>
            <a:ext cx="585926" cy="19708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ình chữ nhật 15">
                <a:extLst>
                  <a:ext uri="{FF2B5EF4-FFF2-40B4-BE49-F238E27FC236}">
                    <a16:creationId xmlns:a16="http://schemas.microsoft.com/office/drawing/2014/main" id="{99AC9BAE-1093-41BC-846C-F888E72D2D1E}"/>
                  </a:ext>
                </a:extLst>
              </p:cNvPr>
              <p:cNvSpPr/>
              <p:nvPr/>
            </p:nvSpPr>
            <p:spPr>
              <a:xfrm>
                <a:off x="4171513" y="2177963"/>
                <a:ext cx="4464043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Raleway" panose="020B0604020202020204" charset="0"/>
                  </a:rPr>
                  <a:t>C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sym typeface="Raleway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sym typeface="Raleway"/>
                                </a:rPr>
                                <m:t>13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ym typeface="Raleway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Raleway" panose="020B0604020202020204" charset="0"/>
                  </a:rPr>
                  <a:t> mod 26</a:t>
                </a:r>
              </a:p>
            </p:txBody>
          </p:sp>
        </mc:Choice>
        <mc:Fallback xmlns="">
          <p:sp>
            <p:nvSpPr>
              <p:cNvPr id="16" name="Hình chữ nhật 15">
                <a:extLst>
                  <a:ext uri="{FF2B5EF4-FFF2-40B4-BE49-F238E27FC236}">
                    <a16:creationId xmlns:a16="http://schemas.microsoft.com/office/drawing/2014/main" id="{99AC9BAE-1093-41BC-846C-F888E72D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513" y="2177963"/>
                <a:ext cx="4464043" cy="708143"/>
              </a:xfrm>
              <a:prstGeom prst="rect">
                <a:avLst/>
              </a:prstGeom>
              <a:blipFill>
                <a:blip r:embed="rId5"/>
                <a:stretch>
                  <a:fillRect l="-2046" r="-1091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FFB28164-1B2D-4849-AC9F-D713B0BF1B71}"/>
                  </a:ext>
                </a:extLst>
              </p:cNvPr>
              <p:cNvSpPr txBox="1"/>
              <p:nvPr/>
            </p:nvSpPr>
            <p:spPr>
              <a:xfrm>
                <a:off x="4029470" y="3177328"/>
                <a:ext cx="5082289" cy="713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⇒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08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08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09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03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07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>
                  <a:latin typeface="Raleway" panose="020B0604020202020204" charset="0"/>
                </a:endParaRPr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FFB28164-1B2D-4849-AC9F-D713B0BF1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470" y="3177328"/>
                <a:ext cx="5082289" cy="7133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Bảng 12">
            <a:extLst>
              <a:ext uri="{FF2B5EF4-FFF2-40B4-BE49-F238E27FC236}">
                <a16:creationId xmlns:a16="http://schemas.microsoft.com/office/drawing/2014/main" id="{C3497B57-8DF0-4BE4-A338-9C0752A59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126338"/>
              </p:ext>
            </p:extLst>
          </p:nvPr>
        </p:nvGraphicFramePr>
        <p:xfrm>
          <a:off x="842182" y="4593406"/>
          <a:ext cx="10343680" cy="1728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80">
                  <a:extLst>
                    <a:ext uri="{9D8B030D-6E8A-4147-A177-3AD203B41FA5}">
                      <a16:colId xmlns:a16="http://schemas.microsoft.com/office/drawing/2014/main" val="989387642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2234309411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2527835102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3241093908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254704588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119022978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1776542175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3300120756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1890846069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2166818903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764222026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1410714607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1973384133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2260045346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813587720"/>
                    </a:ext>
                  </a:extLst>
                </a:gridCol>
                <a:gridCol w="646480">
                  <a:extLst>
                    <a:ext uri="{9D8B030D-6E8A-4147-A177-3AD203B41FA5}">
                      <a16:colId xmlns:a16="http://schemas.microsoft.com/office/drawing/2014/main" val="1395181642"/>
                    </a:ext>
                  </a:extLst>
                </a:gridCol>
              </a:tblGrid>
              <a:tr h="5760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28213"/>
                  </a:ext>
                </a:extLst>
              </a:tr>
              <a:tr h="5760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92094"/>
                  </a:ext>
                </a:extLst>
              </a:tr>
              <a:tr h="5760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4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701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783012" y="145404"/>
            <a:ext cx="8625971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Giải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mã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chuỗi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tự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với</a:t>
            </a:r>
            <a:r>
              <a:rPr lang="en-US" b="1" dirty="0">
                <a:solidFill>
                  <a:srgbClr val="2185C5"/>
                </a:solidFill>
              </a:rPr>
              <a:t> Hill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27</a:t>
            </a:fld>
            <a:endParaRPr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198;p27">
                <a:extLst>
                  <a:ext uri="{FF2B5EF4-FFF2-40B4-BE49-F238E27FC236}">
                    <a16:creationId xmlns:a16="http://schemas.microsoft.com/office/drawing/2014/main" id="{74C3D831-BDA6-4510-AB71-6A2AABA902F7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1304" y="1819774"/>
                <a:ext cx="10109392" cy="334702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spcBef>
                    <a:spcPts val="0"/>
                  </a:spcBef>
                  <a:buClr>
                    <a:srgbClr val="000000"/>
                  </a:buClr>
                  <a:buFont typeface="Raleway"/>
                  <a:buChar char="▷"/>
                </a:pPr>
                <a:r>
                  <a:rPr lang="en-US" sz="2400" dirty="0">
                    <a:solidFill>
                      <a:schemeClr val="tx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Tính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1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algn="just">
                  <a:spcBef>
                    <a:spcPts val="0"/>
                  </a:spcBef>
                  <a:buClr>
                    <a:srgbClr val="000000"/>
                  </a:buClr>
                  <a:buFont typeface="Raleway"/>
                  <a:buChar char="▷"/>
                </a:pPr>
                <a:endParaRPr lang="vi-VN" sz="240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algn="just">
                  <a:spcBef>
                    <a:spcPts val="0"/>
                  </a:spcBef>
                  <a:buClr>
                    <a:srgbClr val="000000"/>
                  </a:buClr>
                  <a:buFont typeface="Raleway"/>
                  <a:buChar char="▷"/>
                </a:pPr>
                <a:r>
                  <a:rPr lang="en-US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Kiểm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tra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khả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nghịch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trên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25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38100" indent="0" algn="just">
                  <a:spcBef>
                    <a:spcPts val="0"/>
                  </a:spcBef>
                  <a:buClr>
                    <a:srgbClr val="000000"/>
                  </a:buClr>
                  <a:buNone/>
                </a:pPr>
                <a:endParaRPr lang="vi-VN" sz="240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algn="just">
                  <a:spcBef>
                    <a:spcPts val="0"/>
                  </a:spcBef>
                  <a:buClr>
                    <a:srgbClr val="000000"/>
                  </a:buClr>
                  <a:buFont typeface="Raleway"/>
                  <a:buChar char="▷"/>
                </a:pPr>
                <a:r>
                  <a:rPr lang="vi-VN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Raleway"/>
                      </a:rPr>
                      <m:t> </m:t>
                    </m:r>
                  </m:oMath>
                </a14:m>
                <a:r>
                  <a:rPr lang="vi-VN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vi-VN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mod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vi-VN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26</a:t>
                </a:r>
                <a:endParaRPr lang="en-US" sz="240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mc:Choice>
        <mc:Fallback xmlns="">
          <p:sp>
            <p:nvSpPr>
              <p:cNvPr id="13" name="Google Shape;198;p27">
                <a:extLst>
                  <a:ext uri="{FF2B5EF4-FFF2-40B4-BE49-F238E27FC236}">
                    <a16:creationId xmlns:a16="http://schemas.microsoft.com/office/drawing/2014/main" id="{74C3D831-BDA6-4510-AB71-6A2AABA902F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1304" y="1819774"/>
                <a:ext cx="10109392" cy="3347029"/>
              </a:xfrm>
              <a:prstGeom prst="rect">
                <a:avLst/>
              </a:prstGeom>
              <a:blipFill>
                <a:blip r:embed="rId3"/>
                <a:stretch>
                  <a:fillRect l="-1025" t="-2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264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783012" y="145404"/>
            <a:ext cx="8625971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Ví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dụ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giải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mã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chuỗi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tự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Hill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28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8" name="Google Shape;198;p27">
            <a:extLst>
              <a:ext uri="{FF2B5EF4-FFF2-40B4-BE49-F238E27FC236}">
                <a16:creationId xmlns:a16="http://schemas.microsoft.com/office/drawing/2014/main" id="{D30EDC01-42BC-4E1C-BA2B-91948C8BBD79}"/>
              </a:ext>
            </a:extLst>
          </p:cNvPr>
          <p:cNvSpPr txBox="1">
            <a:spLocks/>
          </p:cNvSpPr>
          <p:nvPr/>
        </p:nvSpPr>
        <p:spPr>
          <a:xfrm>
            <a:off x="842182" y="1141371"/>
            <a:ext cx="7906478" cy="63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>
              <a:spcBef>
                <a:spcPts val="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chuỗi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kí</a:t>
            </a:r>
            <a:r>
              <a:rPr lang="en-US" sz="2800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endParaRPr lang="vi-VN" sz="2800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C5C2FF07-82FC-4C8F-B055-CC2AA351E935}"/>
                  </a:ext>
                </a:extLst>
              </p:cNvPr>
              <p:cNvSpPr/>
              <p:nvPr/>
            </p:nvSpPr>
            <p:spPr>
              <a:xfrm>
                <a:off x="2644146" y="2188424"/>
                <a:ext cx="1993238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Raleway" panose="020B0604020202020204" charset="0"/>
                    <a:ea typeface="Raleway"/>
                    <a:cs typeface="Raleway"/>
                    <a:sym typeface="Raleway"/>
                  </a:rPr>
                  <a:t>H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08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03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07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Raleway" panose="020B0604020202020204" charset="0"/>
                </a:endParaRPr>
              </a:p>
            </p:txBody>
          </p:sp>
        </mc:Choice>
        <mc:Fallback xmlns="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C5C2FF07-82FC-4C8F-B055-CC2AA351E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146" y="2188424"/>
                <a:ext cx="1993238" cy="708143"/>
              </a:xfrm>
              <a:prstGeom prst="rect">
                <a:avLst/>
              </a:prstGeom>
              <a:blipFill>
                <a:blip r:embed="rId3"/>
                <a:stretch>
                  <a:fillRect l="-489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B1DED7ED-DFB9-4A83-B81A-490F82213BC8}"/>
                  </a:ext>
                </a:extLst>
              </p:cNvPr>
              <p:cNvSpPr/>
              <p:nvPr/>
            </p:nvSpPr>
            <p:spPr>
              <a:xfrm>
                <a:off x="4858636" y="1244389"/>
                <a:ext cx="2644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vi-VN" sz="2400" dirty="0">
                    <a:latin typeface="Raleway"/>
                    <a:ea typeface="Raleway"/>
                    <a:cs typeface="Raleway"/>
                    <a:sym typeface="Raleway"/>
                  </a:rPr>
                  <a:t>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Raleway"/>
                      </a:rPr>
                      <m:t> </m:t>
                    </m:r>
                  </m:oMath>
                </a14:m>
                <a:r>
                  <a:rPr lang="vi-VN" sz="2400" dirty="0">
                    <a:latin typeface="Raleway"/>
                    <a:ea typeface="Raleway"/>
                    <a:cs typeface="Raleway"/>
                    <a:sym typeface="Raleway"/>
                  </a:rPr>
                  <a:t>C</a:t>
                </a:r>
                <a:r>
                  <a:rPr lang="en-US" sz="2400" dirty="0"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vi-VN" sz="2400" dirty="0" err="1">
                    <a:latin typeface="Raleway"/>
                    <a:ea typeface="Raleway"/>
                    <a:cs typeface="Raleway"/>
                    <a:sym typeface="Raleway"/>
                  </a:rPr>
                  <a:t>mod</a:t>
                </a:r>
                <a:r>
                  <a:rPr lang="en-US" sz="2400" dirty="0"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vi-VN" sz="2400" dirty="0">
                    <a:latin typeface="Raleway"/>
                    <a:ea typeface="Raleway"/>
                    <a:cs typeface="Raleway"/>
                    <a:sym typeface="Raleway"/>
                  </a:rPr>
                  <a:t>26</a:t>
                </a:r>
                <a:endParaRPr lang="en-US" sz="2400" dirty="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mc:Choice>
        <mc:Fallback xmlns="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B1DED7ED-DFB9-4A83-B81A-490F82213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636" y="1244389"/>
                <a:ext cx="2644635" cy="461665"/>
              </a:xfrm>
              <a:prstGeom prst="rect">
                <a:avLst/>
              </a:prstGeom>
              <a:blipFill>
                <a:blip r:embed="rId4"/>
                <a:stretch>
                  <a:fillRect l="-3456" t="-10526" r="-276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F50D1273-9BDB-4F11-86E4-DEAE82368447}"/>
              </a:ext>
            </a:extLst>
          </p:cNvPr>
          <p:cNvSpPr/>
          <p:nvPr/>
        </p:nvSpPr>
        <p:spPr>
          <a:xfrm>
            <a:off x="4730397" y="1226317"/>
            <a:ext cx="2901115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̃i tên: Phải 1">
            <a:extLst>
              <a:ext uri="{FF2B5EF4-FFF2-40B4-BE49-F238E27FC236}">
                <a16:creationId xmlns:a16="http://schemas.microsoft.com/office/drawing/2014/main" id="{854FF832-FA97-451B-8B85-C5162A61657F}"/>
              </a:ext>
            </a:extLst>
          </p:cNvPr>
          <p:cNvSpPr/>
          <p:nvPr/>
        </p:nvSpPr>
        <p:spPr>
          <a:xfrm>
            <a:off x="4858636" y="2480353"/>
            <a:ext cx="878890" cy="124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21188BC6-AF67-46A6-911D-FAF47B5DF1A5}"/>
                  </a:ext>
                </a:extLst>
              </p:cNvPr>
              <p:cNvSpPr/>
              <p:nvPr/>
            </p:nvSpPr>
            <p:spPr>
              <a:xfrm>
                <a:off x="6035018" y="2188424"/>
                <a:ext cx="2305183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latin typeface="Raleway" panose="020B0604020202020204" charset="0"/>
                    <a:ea typeface="Raleway"/>
                    <a:cs typeface="Raleway"/>
                    <a:sym typeface="Raleway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Raleway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Raleway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Raleway" panose="020B0604020202020204" charset="0"/>
                </a:endParaRPr>
              </a:p>
            </p:txBody>
          </p:sp>
        </mc:Choice>
        <mc:Fallback xmlns=""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21188BC6-AF67-46A6-911D-FAF47B5DF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18" y="2188424"/>
                <a:ext cx="2305183" cy="708143"/>
              </a:xfrm>
              <a:prstGeom prst="rect">
                <a:avLst/>
              </a:prstGeom>
              <a:blipFill>
                <a:blip r:embed="rId5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198;p27">
                <a:extLst>
                  <a:ext uri="{FF2B5EF4-FFF2-40B4-BE49-F238E27FC236}">
                    <a16:creationId xmlns:a16="http://schemas.microsoft.com/office/drawing/2014/main" id="{3029B977-5EE5-49EF-8635-1C0791AA6AC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2182" y="3279839"/>
                <a:ext cx="10109392" cy="243679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8100" indent="0" algn="just">
                  <a:spcBef>
                    <a:spcPts val="0"/>
                  </a:spcBef>
                  <a:buClr>
                    <a:srgbClr val="000000"/>
                  </a:buClr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Kiểm </a:t>
                </a:r>
                <a:r>
                  <a:rPr lang="en-US" sz="2400" dirty="0" err="1">
                    <a:solidFill>
                      <a:schemeClr val="tx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tra</a:t>
                </a:r>
                <a:r>
                  <a:rPr lang="en-US" sz="2400" dirty="0">
                    <a:solidFill>
                      <a:schemeClr val="tx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thấy</a:t>
                </a:r>
                <a:r>
                  <a:rPr lang="en-US" sz="2400" dirty="0">
                    <a:solidFill>
                      <a:schemeClr val="tx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rằng</a:t>
                </a:r>
                <a:r>
                  <a:rPr lang="en-US" sz="2400" dirty="0">
                    <a:solidFill>
                      <a:schemeClr val="tx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det(k) = (11 x 7 – 3 x 8) mod 26 = 1</a:t>
                </a:r>
              </a:p>
              <a:p>
                <a:pPr marL="38100" indent="0" algn="just">
                  <a:spcBef>
                    <a:spcPts val="0"/>
                  </a:spcBef>
                  <a:buClr>
                    <a:srgbClr val="000000"/>
                  </a:buClr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=&gt; </a:t>
                </a:r>
                <a:r>
                  <a:rPr lang="en-US" sz="2400" dirty="0" err="1">
                    <a:solidFill>
                      <a:schemeClr val="tx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ucln</a:t>
                </a:r>
                <a:r>
                  <a:rPr lang="en-US" sz="2400" dirty="0">
                    <a:solidFill>
                      <a:schemeClr val="tx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(26, det(k)) = 1. </a:t>
                </a:r>
                <a:r>
                  <a:rPr lang="en-US" sz="2400" dirty="0" err="1">
                    <a:solidFill>
                      <a:schemeClr val="tx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Vậy</a:t>
                </a:r>
                <a:r>
                  <a:rPr lang="en-US" sz="2400" dirty="0">
                    <a:solidFill>
                      <a:schemeClr val="tx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k </a:t>
                </a:r>
                <a:r>
                  <a:rPr lang="en-US" sz="2400" dirty="0" err="1">
                    <a:solidFill>
                      <a:schemeClr val="tx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khả</a:t>
                </a:r>
                <a:r>
                  <a:rPr lang="en-US" sz="2400" dirty="0">
                    <a:solidFill>
                      <a:schemeClr val="tx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nghịch</a:t>
                </a:r>
                <a:r>
                  <a:rPr lang="en-US" sz="2400" dirty="0">
                    <a:solidFill>
                      <a:schemeClr val="tx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trên</a:t>
                </a:r>
                <a:r>
                  <a:rPr lang="en-US" sz="2400" dirty="0">
                    <a:solidFill>
                      <a:schemeClr val="tx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Z.</a:t>
                </a:r>
              </a:p>
              <a:p>
                <a:pPr marL="38100" indent="0" algn="just">
                  <a:spcBef>
                    <a:spcPts val="0"/>
                  </a:spcBef>
                  <a:buClr>
                    <a:srgbClr val="000000"/>
                  </a:buClr>
                  <a:buNone/>
                </a:pPr>
                <a:endParaRPr lang="en-US" sz="240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38100" indent="0" algn="just">
                  <a:spcBef>
                    <a:spcPts val="0"/>
                  </a:spcBef>
                  <a:buClr>
                    <a:srgbClr val="000000"/>
                  </a:buClr>
                  <a:buNone/>
                </a:pPr>
                <a:r>
                  <a:rPr lang="en-US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Khi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đó</a:t>
                </a:r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sym typeface="Raleway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23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Raleway" panose="020B0604020202020204" charset="0"/>
                  </a:rPr>
                  <a:t>  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0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Raleway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Raleway"/>
                                </a:rPr>
                                <m:t>𝑂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vi-VN" sz="240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mc:Choice>
        <mc:Fallback xmlns="">
          <p:sp>
            <p:nvSpPr>
              <p:cNvPr id="19" name="Google Shape;198;p27">
                <a:extLst>
                  <a:ext uri="{FF2B5EF4-FFF2-40B4-BE49-F238E27FC236}">
                    <a16:creationId xmlns:a16="http://schemas.microsoft.com/office/drawing/2014/main" id="{3029B977-5EE5-49EF-8635-1C0791AA6AC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2182" y="3279839"/>
                <a:ext cx="10109392" cy="2436790"/>
              </a:xfrm>
              <a:prstGeom prst="rect">
                <a:avLst/>
              </a:prstGeom>
              <a:blipFill>
                <a:blip r:embed="rId6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441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783014" y="2357006"/>
            <a:ext cx="8625971" cy="1323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Sử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dụng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công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cụ</a:t>
            </a:r>
            <a:r>
              <a:rPr lang="en-US" b="1" dirty="0">
                <a:solidFill>
                  <a:srgbClr val="2185C5"/>
                </a:solidFill>
              </a:rPr>
              <a:t> Cryptool2 </a:t>
            </a:r>
            <a:r>
              <a:rPr lang="en-US" b="1" dirty="0" err="1">
                <a:solidFill>
                  <a:srgbClr val="2185C5"/>
                </a:solidFill>
              </a:rPr>
              <a:t>mã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hóa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>
                <a:solidFill>
                  <a:srgbClr val="2185C5"/>
                </a:solidFill>
              </a:rPr>
              <a:t>chuỗi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tự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bằng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giải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thuật</a:t>
            </a:r>
            <a:r>
              <a:rPr lang="en-US" b="1" dirty="0">
                <a:solidFill>
                  <a:srgbClr val="2185C5"/>
                </a:solidFill>
              </a:rPr>
              <a:t> Hill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29</a:t>
            </a:fld>
            <a:endParaRPr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8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168726" y="440926"/>
            <a:ext cx="7356300" cy="8313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Mã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hóa</a:t>
            </a:r>
            <a:r>
              <a:rPr lang="en-US" b="1" dirty="0">
                <a:solidFill>
                  <a:srgbClr val="2185C5"/>
                </a:solidFill>
              </a:rPr>
              <a:t> Playfair </a:t>
            </a:r>
            <a:r>
              <a:rPr lang="en-US" b="1" dirty="0" err="1">
                <a:solidFill>
                  <a:srgbClr val="2185C5"/>
                </a:solidFill>
              </a:rPr>
              <a:t>là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gì</a:t>
            </a:r>
            <a:r>
              <a:rPr lang="en-US" b="1" dirty="0">
                <a:solidFill>
                  <a:srgbClr val="2185C5"/>
                </a:solidFill>
              </a:rPr>
              <a:t>?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3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443883" y="1398410"/>
            <a:ext cx="6968971" cy="5174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ợc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sáng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bởi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Charles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Wheastone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vào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năm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1854</a:t>
            </a: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Là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những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cổ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điển</a:t>
            </a: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Mật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Playfair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là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một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hệ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nhiều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chữ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giảm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bớt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tương quan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giữa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văn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bản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nguyên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bản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bằng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cách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đồng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thời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nhiều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chữ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cái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của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nguyên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  <p:pic>
        <p:nvPicPr>
          <p:cNvPr id="1026" name="Picture 2" descr="Playfair cipher - Wikipedia">
            <a:extLst>
              <a:ext uri="{FF2B5EF4-FFF2-40B4-BE49-F238E27FC236}">
                <a16:creationId xmlns:a16="http://schemas.microsoft.com/office/drawing/2014/main" id="{CD53AA11-F511-4826-93BA-92E49014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50" y="1538614"/>
            <a:ext cx="3599467" cy="441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ctrTitle"/>
          </p:nvPr>
        </p:nvSpPr>
        <p:spPr>
          <a:xfrm>
            <a:off x="2209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!</a:t>
            </a:r>
            <a:endParaRPr dirty="0"/>
          </a:p>
        </p:txBody>
      </p:sp>
      <p:sp>
        <p:nvSpPr>
          <p:cNvPr id="293" name="Google Shape;293;p40"/>
          <p:cNvSpPr txBox="1">
            <a:spLocks noGrp="1"/>
          </p:cNvSpPr>
          <p:nvPr>
            <p:ph type="sldNum" idx="12"/>
          </p:nvPr>
        </p:nvSpPr>
        <p:spPr>
          <a:xfrm>
            <a:off x="152387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76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417850" y="152101"/>
            <a:ext cx="7356300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Xây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dựng</a:t>
            </a:r>
            <a:r>
              <a:rPr lang="en-US" b="1" dirty="0">
                <a:solidFill>
                  <a:srgbClr val="2185C5"/>
                </a:solidFill>
              </a:rPr>
              <a:t> ma </a:t>
            </a:r>
            <a:r>
              <a:rPr lang="en-US" b="1" dirty="0" err="1">
                <a:solidFill>
                  <a:srgbClr val="2185C5"/>
                </a:solidFill>
              </a:rPr>
              <a:t>trận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khóa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4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12" name="Google Shape;198;p27">
            <a:extLst>
              <a:ext uri="{FF2B5EF4-FFF2-40B4-BE49-F238E27FC236}">
                <a16:creationId xmlns:a16="http://schemas.microsoft.com/office/drawing/2014/main" id="{11835711-C815-4835-8AE2-D4B4E2EFA2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6543" y="1398410"/>
            <a:ext cx="10109392" cy="5174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Lần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lượt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thêm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từng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của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khóa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vào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ma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trận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endParaRPr lang="vi-VN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Nếu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ma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trận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chưa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đầy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thêm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các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còn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lại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trong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bảng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chữ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cái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vào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ma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trận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theo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thứ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– Z.</a:t>
            </a: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endParaRPr lang="vi-VN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J xem như 1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endParaRPr lang="vi-VN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Các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trong ma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trận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khoá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không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được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trùng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nhau</a:t>
            </a:r>
          </a:p>
        </p:txBody>
      </p:sp>
    </p:spTree>
    <p:extLst>
      <p:ext uri="{BB962C8B-B14F-4D97-AF65-F5344CB8AC3E}">
        <p14:creationId xmlns:p14="http://schemas.microsoft.com/office/powerpoint/2010/main" val="9620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417850" y="152101"/>
            <a:ext cx="7356300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Ví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dụ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5</a:t>
            </a:fld>
            <a:endParaRPr b="1" dirty="0">
              <a:solidFill>
                <a:schemeClr val="tx1"/>
              </a:solidFill>
            </a:endParaRP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BF156E8B-66A5-4369-8EC7-D68C80CD4743}"/>
              </a:ext>
            </a:extLst>
          </p:cNvPr>
          <p:cNvGraphicFramePr>
            <a:graphicFrameLocks noGrp="1"/>
          </p:cNvGraphicFramePr>
          <p:nvPr/>
        </p:nvGraphicFramePr>
        <p:xfrm>
          <a:off x="4635623" y="2493022"/>
          <a:ext cx="292075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804">
                  <a:extLst>
                    <a:ext uri="{9D8B030D-6E8A-4147-A177-3AD203B41FA5}">
                      <a16:colId xmlns:a16="http://schemas.microsoft.com/office/drawing/2014/main" val="1197093979"/>
                    </a:ext>
                  </a:extLst>
                </a:gridCol>
                <a:gridCol w="639193">
                  <a:extLst>
                    <a:ext uri="{9D8B030D-6E8A-4147-A177-3AD203B41FA5}">
                      <a16:colId xmlns:a16="http://schemas.microsoft.com/office/drawing/2014/main" val="3838348091"/>
                    </a:ext>
                  </a:extLst>
                </a:gridCol>
                <a:gridCol w="568170">
                  <a:extLst>
                    <a:ext uri="{9D8B030D-6E8A-4147-A177-3AD203B41FA5}">
                      <a16:colId xmlns:a16="http://schemas.microsoft.com/office/drawing/2014/main" val="2808293860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1683859985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342287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4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9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5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8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9898"/>
                  </a:ext>
                </a:extLst>
              </a:tr>
            </a:tbl>
          </a:graphicData>
        </a:graphic>
      </p:graphicFrame>
      <p:sp>
        <p:nvSpPr>
          <p:cNvPr id="9" name="Google Shape;198;p27">
            <a:extLst>
              <a:ext uri="{FF2B5EF4-FFF2-40B4-BE49-F238E27FC236}">
                <a16:creationId xmlns:a16="http://schemas.microsoft.com/office/drawing/2014/main" id="{06EA614B-D61D-48CE-9175-6F711892E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2384" y="1621778"/>
            <a:ext cx="7906478" cy="70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khóa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AN TOAN MANG MAY TINH</a:t>
            </a:r>
            <a:endParaRPr lang="vi-VN" sz="2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00719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417850" y="152101"/>
            <a:ext cx="7356300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Nguyên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tắc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hoạt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động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6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12" name="Google Shape;198;p27">
            <a:extLst>
              <a:ext uri="{FF2B5EF4-FFF2-40B4-BE49-F238E27FC236}">
                <a16:creationId xmlns:a16="http://schemas.microsoft.com/office/drawing/2014/main" id="{11835711-C815-4835-8AE2-D4B4E2EFA2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1304" y="1189460"/>
            <a:ext cx="10109392" cy="5174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vi-VN" sz="24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vi-VN" sz="24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vi-VN" sz="24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từng</a:t>
            </a:r>
            <a:r>
              <a:rPr lang="vi-VN" sz="24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cặp</a:t>
            </a:r>
            <a:r>
              <a:rPr lang="vi-VN" sz="24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2 </a:t>
            </a:r>
            <a:r>
              <a:rPr lang="vi-VN" sz="24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4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4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liên </a:t>
            </a:r>
            <a:r>
              <a:rPr lang="vi-VN" sz="2400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tiếp</a:t>
            </a:r>
            <a:r>
              <a:rPr lang="vi-VN" sz="24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nhau. </a:t>
            </a:r>
            <a:endParaRPr lang="en-US" sz="2400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endParaRPr lang="vi-VN" sz="2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Nếu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dư 1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thêm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“x”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vào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cuối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lang="en-US" sz="2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endParaRPr lang="vi-VN" sz="2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Nếu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2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nằm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cùng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dòng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thay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thế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bằng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2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tương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ứng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bên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phải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ở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cột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cuối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cùng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được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thay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bằng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ở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cột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đầu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tiên. </a:t>
            </a:r>
            <a:endParaRPr lang="en-US" sz="2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endParaRPr lang="vi-VN" sz="2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Nếu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2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nằm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cùng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cột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được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thay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thế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bằng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2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bên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dưới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ở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hàng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cuối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cùng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được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thay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thế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bằng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ở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hàng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trên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cùng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lang="en-US" sz="2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endParaRPr lang="vi-VN" sz="2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Nếu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2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lập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thành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hình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chữ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nhật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được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thay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thế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bằng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2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tương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ứng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trên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cùng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dòng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ở hai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góc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còn</a:t>
            </a:r>
            <a:r>
              <a:rPr lang="vi-VN" sz="2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lại</a:t>
            </a:r>
            <a:endParaRPr lang="vi-VN" sz="2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65624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417850" y="152101"/>
            <a:ext cx="7356300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Nguyên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tắc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hoạt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động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7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9" name="Google Shape;198;p27">
            <a:extLst>
              <a:ext uri="{FF2B5EF4-FFF2-40B4-BE49-F238E27FC236}">
                <a16:creationId xmlns:a16="http://schemas.microsoft.com/office/drawing/2014/main" id="{06EA614B-D61D-48CE-9175-6F711892E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1650" y="2496710"/>
            <a:ext cx="10982874" cy="1093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just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VÍ DỤ:</a:t>
            </a:r>
          </a:p>
          <a:p>
            <a:pPr marL="38100" indent="0" algn="just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chuỗi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kí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en-US" sz="2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CONG NGHE THONG TIN</a:t>
            </a:r>
          </a:p>
          <a:p>
            <a:pPr marL="38100" indent="0" algn="just">
              <a:spcBef>
                <a:spcPts val="0"/>
              </a:spcBef>
              <a:buClr>
                <a:srgbClr val="000000"/>
              </a:buClr>
              <a:buNone/>
            </a:pPr>
            <a:endParaRPr lang="en-US" sz="2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4A47B45D-2BCB-4C9C-AD61-81AEDDFD31B6}"/>
              </a:ext>
            </a:extLst>
          </p:cNvPr>
          <p:cNvSpPr/>
          <p:nvPr/>
        </p:nvSpPr>
        <p:spPr>
          <a:xfrm>
            <a:off x="594097" y="1383936"/>
            <a:ext cx="72971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Font typeface="Raleway"/>
              <a:buChar char="▷"/>
            </a:pP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Mã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hóa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từng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cặp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2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liên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tiếp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nhau.</a:t>
            </a:r>
            <a:endParaRPr lang="en-US" sz="2800" b="1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buFont typeface="Raleway"/>
              <a:buChar char="▷"/>
            </a:pP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Nếu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dư 1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, thêm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“x”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vào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cuối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.  </a:t>
            </a:r>
            <a:endParaRPr lang="en-US" sz="2800" b="1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1" name="Bảng 12">
            <a:extLst>
              <a:ext uri="{FF2B5EF4-FFF2-40B4-BE49-F238E27FC236}">
                <a16:creationId xmlns:a16="http://schemas.microsoft.com/office/drawing/2014/main" id="{6764D997-0D78-4BFF-92CA-A8292555C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92857"/>
              </p:ext>
            </p:extLst>
          </p:nvPr>
        </p:nvGraphicFramePr>
        <p:xfrm>
          <a:off x="2032003" y="5350966"/>
          <a:ext cx="812799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8938764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3430941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278351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10939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470458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902297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77654217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012075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9084606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6681890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642220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4107146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973384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17283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Raleway" panose="020B060402020202020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94475"/>
                  </a:ext>
                </a:extLst>
              </a:tr>
            </a:tbl>
          </a:graphicData>
        </a:graphic>
      </p:graphicFrame>
      <p:graphicFrame>
        <p:nvGraphicFramePr>
          <p:cNvPr id="19" name="Bảng 12">
            <a:extLst>
              <a:ext uri="{FF2B5EF4-FFF2-40B4-BE49-F238E27FC236}">
                <a16:creationId xmlns:a16="http://schemas.microsoft.com/office/drawing/2014/main" id="{6897B4EB-D4FF-47D8-B9AB-F546F02CB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8288"/>
              </p:ext>
            </p:extLst>
          </p:nvPr>
        </p:nvGraphicFramePr>
        <p:xfrm>
          <a:off x="2032003" y="3586071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9893876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343094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78351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410939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47045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0229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765421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001207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908460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668189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64222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107146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73384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17283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763130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88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94475"/>
                  </a:ext>
                </a:extLst>
              </a:tr>
            </a:tbl>
          </a:graphicData>
        </a:graphic>
      </p:graphicFrame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9A616D12-01F5-4BB2-B6D1-D4F4FC1E827D}"/>
              </a:ext>
            </a:extLst>
          </p:cNvPr>
          <p:cNvSpPr/>
          <p:nvPr/>
        </p:nvSpPr>
        <p:spPr>
          <a:xfrm>
            <a:off x="771650" y="4710984"/>
            <a:ext cx="6226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algn="just"/>
            <a:r>
              <a:rPr lang="en-US" sz="2800" dirty="0">
                <a:latin typeface="Raleway"/>
                <a:ea typeface="Raleway"/>
                <a:cs typeface="Raleway"/>
                <a:sym typeface="Raleway"/>
              </a:rPr>
              <a:t>Cho </a:t>
            </a:r>
            <a:r>
              <a:rPr lang="en-US" sz="2800" dirty="0" err="1">
                <a:latin typeface="Raleway"/>
                <a:ea typeface="Raleway"/>
                <a:cs typeface="Raleway"/>
                <a:sym typeface="Raleway"/>
              </a:rPr>
              <a:t>chuỗi</a:t>
            </a:r>
            <a:r>
              <a:rPr lang="en-US" sz="2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latin typeface="Raleway"/>
                <a:ea typeface="Raleway"/>
                <a:cs typeface="Raleway"/>
                <a:sym typeface="Raleway"/>
              </a:rPr>
              <a:t>kí</a:t>
            </a:r>
            <a:r>
              <a:rPr lang="en-US" sz="2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00" dirty="0" err="1"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en-US" sz="2800" dirty="0">
                <a:latin typeface="Raleway"/>
                <a:ea typeface="Raleway"/>
                <a:cs typeface="Raleway"/>
                <a:sym typeface="Raleway"/>
              </a:rPr>
              <a:t>: HOM NAY TROI DEP</a:t>
            </a:r>
            <a:endParaRPr lang="vi-VN" sz="2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80274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417850" y="152101"/>
            <a:ext cx="7356300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Nguyên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tắc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hoạt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động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8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4A47B45D-2BCB-4C9C-AD61-81AEDDFD31B6}"/>
              </a:ext>
            </a:extLst>
          </p:cNvPr>
          <p:cNvSpPr/>
          <p:nvPr/>
        </p:nvSpPr>
        <p:spPr>
          <a:xfrm>
            <a:off x="797516" y="1205202"/>
            <a:ext cx="105969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Raleway"/>
              <a:buChar char="▷"/>
            </a:pP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Nếu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2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nằm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cùng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dòng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, thay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thế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bằng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2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tương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ứng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bên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phải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ở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cột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cuối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cùng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được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thay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bằng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ở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cột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đầu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tiên. </a:t>
            </a:r>
            <a:endParaRPr lang="en-US" sz="2800" b="1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BA0A869-914C-450D-B1EA-18FF9F2B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593" y="2740655"/>
            <a:ext cx="4220812" cy="383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5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417850" y="152101"/>
            <a:ext cx="7356300" cy="82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 err="1">
                <a:solidFill>
                  <a:srgbClr val="2185C5"/>
                </a:solidFill>
              </a:rPr>
              <a:t>Nguyên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tắc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hoạt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động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9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4A47B45D-2BCB-4C9C-AD61-81AEDDFD31B6}"/>
              </a:ext>
            </a:extLst>
          </p:cNvPr>
          <p:cNvSpPr/>
          <p:nvPr/>
        </p:nvSpPr>
        <p:spPr>
          <a:xfrm>
            <a:off x="797516" y="1205202"/>
            <a:ext cx="105969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Raleway"/>
              <a:buChar char="▷"/>
            </a:pP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Nếu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2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nằm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cùng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cột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được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thay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thế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bằng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2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bên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dưới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ở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hàng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cuối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cùng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được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thay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thế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bằng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ký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tự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ở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hàng</a:t>
            </a:r>
            <a:r>
              <a:rPr lang="vi-VN" sz="28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trên </a:t>
            </a:r>
            <a:r>
              <a:rPr lang="vi-VN" sz="28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cùng</a:t>
            </a:r>
            <a:endParaRPr lang="en-US" sz="2800" b="1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8317B3B2-AEA8-4045-A6BF-684135C7F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941" y="2720893"/>
            <a:ext cx="4246116" cy="351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1999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DBBD028979F23A4AB80691F94D9D73CC" ma:contentTypeVersion="2" ma:contentTypeDescription="Tạo tài liệu mới." ma:contentTypeScope="" ma:versionID="681311c84a9fa8b8a41ec8f207a7e4f7">
  <xsd:schema xmlns:xsd="http://www.w3.org/2001/XMLSchema" xmlns:xs="http://www.w3.org/2001/XMLSchema" xmlns:p="http://schemas.microsoft.com/office/2006/metadata/properties" xmlns:ns2="5acdcaea-7b4a-472d-859c-23965d3fafbb" targetNamespace="http://schemas.microsoft.com/office/2006/metadata/properties" ma:root="true" ma:fieldsID="91898d0898f853a852de0ad9b4c1082c" ns2:_="">
    <xsd:import namespace="5acdcaea-7b4a-472d-859c-23965d3faf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cdcaea-7b4a-472d-859c-23965d3faf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3B2B7E-C144-4759-9A3A-2D5BB3A126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3968F6-34E6-4D55-9629-87B52D34C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cdcaea-7b4a-472d-859c-23965d3faf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57F8BF-B12E-4763-83D7-870184CB5796}">
  <ds:schemaRefs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1604</Words>
  <Application>Microsoft Office PowerPoint</Application>
  <PresentationFormat>Màn hình rộng</PresentationFormat>
  <Paragraphs>690</Paragraphs>
  <Slides>30</Slides>
  <Notes>29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30</vt:i4>
      </vt:variant>
    </vt:vector>
  </HeadingPairs>
  <TitlesOfParts>
    <vt:vector size="37" baseType="lpstr">
      <vt:lpstr>Lato</vt:lpstr>
      <vt:lpstr>Arial</vt:lpstr>
      <vt:lpstr>Raleway</vt:lpstr>
      <vt:lpstr>Cambria Math</vt:lpstr>
      <vt:lpstr>Courier New</vt:lpstr>
      <vt:lpstr>Antonio template</vt:lpstr>
      <vt:lpstr>Antonio template</vt:lpstr>
      <vt:lpstr>Bản trình bày PowerPoint</vt:lpstr>
      <vt:lpstr>Giải thuật PlayFair </vt:lpstr>
      <vt:lpstr>Mã hóa Playfair là gì?</vt:lpstr>
      <vt:lpstr>Xây dựng ma trận khóa</vt:lpstr>
      <vt:lpstr>Ví dụ</vt:lpstr>
      <vt:lpstr>Nguyên tắc hoạt động</vt:lpstr>
      <vt:lpstr>Nguyên tắc hoạt động</vt:lpstr>
      <vt:lpstr>Nguyên tắc hoạt động</vt:lpstr>
      <vt:lpstr>Nguyên tắc hoạt động</vt:lpstr>
      <vt:lpstr>Nguyên tắc hoạt động</vt:lpstr>
      <vt:lpstr>Ví dụ mã hóa chuỗi kí tự bằng Playfair</vt:lpstr>
      <vt:lpstr>Ví dụ mã hóa chuỗi kí tự bằng Playfair</vt:lpstr>
      <vt:lpstr>Ví dụ mã hóa chuỗi kí tự bằng Playfair</vt:lpstr>
      <vt:lpstr>Ví dụ mã hóa chuỗi kí tự bằng Playfair</vt:lpstr>
      <vt:lpstr>Ví dụ mã hóa chuỗi kí tự bằng Playfair</vt:lpstr>
      <vt:lpstr>Ví dụ mã hóa chuỗi kí tự bằng Playfair</vt:lpstr>
      <vt:lpstr>Giải mã chuỗi kí tự với Playfair</vt:lpstr>
      <vt:lpstr>Sử dụng công cụ Cryptool2 mã hóa cuỗi kí tự bằng Playfair</vt:lpstr>
      <vt:lpstr>2. Giải thuật Hill</vt:lpstr>
      <vt:lpstr>Mã hóa Hill là gì?</vt:lpstr>
      <vt:lpstr>Nguyên tắc hoạt động</vt:lpstr>
      <vt:lpstr>Nguyên tắc hoạt động</vt:lpstr>
      <vt:lpstr>Ví dụ mã hóa chuỗi kí tự bằng Hill</vt:lpstr>
      <vt:lpstr>Ví dụ mã hóa chuỗi kí tự bằng Hill</vt:lpstr>
      <vt:lpstr>Ví dụ mã hóa chuỗi kí tự bằng Hill</vt:lpstr>
      <vt:lpstr>Ví dụ mã hóa chuỗi kí tự bằng Hill</vt:lpstr>
      <vt:lpstr>Giải mã chuỗi kí tự với Hill</vt:lpstr>
      <vt:lpstr>Ví dụ giải mã chuỗi kí tự bằng Hill</vt:lpstr>
      <vt:lpstr>Sử dụng công cụ Cryptool2 mã hóa chuỗi kí tự bằng giải thuật Hill</vt:lpstr>
      <vt:lpstr>Cảm ơn các bạn đã lắng nghe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cp:lastModifiedBy>Lê Thị Hồng Ngọc</cp:lastModifiedBy>
  <cp:revision>370</cp:revision>
  <dcterms:modified xsi:type="dcterms:W3CDTF">2020-12-13T16:53:13Z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0x010100DBBD028979F23A4AB80691F94D9D73CC</vt:lpwstr>
  </property>
</Properties>
</file>