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341899"/>
            <a:ext cx="8791575" cy="827207"/>
          </a:xfrm>
        </p:spPr>
        <p:txBody>
          <a:bodyPr/>
          <a:lstStyle/>
          <a:p>
            <a:r>
              <a:rPr lang="en-US" dirty="0" smtClean="0"/>
              <a:t>Mô hình địa chỉ ip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1" y="1099870"/>
            <a:ext cx="8791575" cy="50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a. trụ sở</a:t>
            </a:r>
            <a:endParaRPr lang="vi-VN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35546"/>
              </p:ext>
            </p:extLst>
          </p:nvPr>
        </p:nvGraphicFramePr>
        <p:xfrm>
          <a:off x="1876420" y="1705081"/>
          <a:ext cx="997869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842">
                  <a:extLst>
                    <a:ext uri="{9D8B030D-6E8A-4147-A177-3AD203B41FA5}">
                      <a16:colId xmlns:a16="http://schemas.microsoft.com/office/drawing/2014/main" val="3334244827"/>
                    </a:ext>
                  </a:extLst>
                </a:gridCol>
                <a:gridCol w="1775709">
                  <a:extLst>
                    <a:ext uri="{9D8B030D-6E8A-4147-A177-3AD203B41FA5}">
                      <a16:colId xmlns:a16="http://schemas.microsoft.com/office/drawing/2014/main" val="3576614517"/>
                    </a:ext>
                  </a:extLst>
                </a:gridCol>
                <a:gridCol w="1653528">
                  <a:extLst>
                    <a:ext uri="{9D8B030D-6E8A-4147-A177-3AD203B41FA5}">
                      <a16:colId xmlns:a16="http://schemas.microsoft.com/office/drawing/2014/main" val="1220148039"/>
                    </a:ext>
                  </a:extLst>
                </a:gridCol>
                <a:gridCol w="1620945">
                  <a:extLst>
                    <a:ext uri="{9D8B030D-6E8A-4147-A177-3AD203B41FA5}">
                      <a16:colId xmlns:a16="http://schemas.microsoft.com/office/drawing/2014/main" val="2037735659"/>
                    </a:ext>
                  </a:extLst>
                </a:gridCol>
                <a:gridCol w="3005672">
                  <a:extLst>
                    <a:ext uri="{9D8B030D-6E8A-4147-A177-3AD203B41FA5}">
                      <a16:colId xmlns:a16="http://schemas.microsoft.com/office/drawing/2014/main" val="2482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Bộ</a:t>
                      </a:r>
                      <a:r>
                        <a:rPr lang="en-US" baseline="0" dirty="0" smtClean="0"/>
                        <a:t> phận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Subnetmask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IP – End</a:t>
                      </a:r>
                      <a:r>
                        <a:rPr lang="en-US" baseline="0" dirty="0" smtClean="0"/>
                        <a:t> IP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4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Datacenter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172.16.0.0/24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172.16.0.255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172.16.0.1 -</a:t>
                      </a:r>
                      <a:r>
                        <a:rPr lang="en-US" baseline="0" dirty="0" smtClean="0"/>
                        <a:t> 172.16.0.254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8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Private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172.16.1.0/24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172.16.1.255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172.16.1.1 -</a:t>
                      </a:r>
                      <a:r>
                        <a:rPr lang="en-US" baseline="0" dirty="0" smtClean="0"/>
                        <a:t> 172.16.1.254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9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172.16.2.0/24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172.16.2255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172.16.2.1 -</a:t>
                      </a:r>
                      <a:r>
                        <a:rPr lang="en-US" baseline="0" dirty="0" smtClean="0"/>
                        <a:t> 172.16.2.254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1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172.16.3.0/24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172.16.3.255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172.16.3.1 -</a:t>
                      </a:r>
                      <a:r>
                        <a:rPr lang="en-US" baseline="0" dirty="0" smtClean="0"/>
                        <a:t> 172.16.3.254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5481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172.16.4.0/24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172.16.4.255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172.16.4.1 -</a:t>
                      </a:r>
                      <a:r>
                        <a:rPr lang="en-US" baseline="0" dirty="0" smtClean="0"/>
                        <a:t> 172.16.4.254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92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172.16.5.0/24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172.16.5.255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172.16.5.1 -</a:t>
                      </a:r>
                      <a:r>
                        <a:rPr lang="en-US" baseline="0" dirty="0" smtClean="0"/>
                        <a:t> 172.16.5.254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0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manager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172.16.6.0/24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172.16.6.255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172.16.6.1 -</a:t>
                      </a:r>
                      <a:r>
                        <a:rPr lang="en-US" baseline="0" dirty="0" smtClean="0"/>
                        <a:t> 172.16.6.254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IT manager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172.16.7.0/24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172.16.7.255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172.16.7.1 -</a:t>
                      </a:r>
                      <a:r>
                        <a:rPr lang="en-US" baseline="0" dirty="0" smtClean="0"/>
                        <a:t> 172.16.7.254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9287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US" dirty="0" smtClean="0"/>
                        <a:t>Dev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172.16.8.0/24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172.16.8.255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172.16.8.1 -</a:t>
                      </a:r>
                      <a:r>
                        <a:rPr lang="en-US" baseline="0" dirty="0" smtClean="0"/>
                        <a:t> 172.16.8.254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7358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dirty="0" smtClean="0"/>
                        <a:t>Tester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172.16.9.0/24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172.16.9.255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172.16.9.1 -</a:t>
                      </a:r>
                      <a:r>
                        <a:rPr lang="en-US" baseline="0" dirty="0" smtClean="0"/>
                        <a:t> 172.16.9.254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234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n-US" dirty="0" smtClean="0"/>
                        <a:t>Wifi Public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213.10.79.0/24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213.10.79.255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213.10.79.1 –</a:t>
                      </a:r>
                      <a:r>
                        <a:rPr lang="en-US" baseline="0" dirty="0" smtClean="0"/>
                        <a:t> 213.10.79.254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1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61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341899"/>
            <a:ext cx="8791575" cy="827207"/>
          </a:xfrm>
        </p:spPr>
        <p:txBody>
          <a:bodyPr/>
          <a:lstStyle/>
          <a:p>
            <a:r>
              <a:rPr lang="en-US" dirty="0" smtClean="0"/>
              <a:t>Mô hình địa chỉ ip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1" y="1099870"/>
            <a:ext cx="8791575" cy="50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</a:t>
            </a:r>
            <a:r>
              <a:rPr lang="en-US" sz="3600" dirty="0" smtClean="0"/>
              <a:t>. Chi nhánh</a:t>
            </a:r>
            <a:endParaRPr lang="vi-VN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03733"/>
              </p:ext>
            </p:extLst>
          </p:nvPr>
        </p:nvGraphicFramePr>
        <p:xfrm>
          <a:off x="1876421" y="2787923"/>
          <a:ext cx="9978696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842">
                  <a:extLst>
                    <a:ext uri="{9D8B030D-6E8A-4147-A177-3AD203B41FA5}">
                      <a16:colId xmlns:a16="http://schemas.microsoft.com/office/drawing/2014/main" val="3334244827"/>
                    </a:ext>
                  </a:extLst>
                </a:gridCol>
                <a:gridCol w="1775709">
                  <a:extLst>
                    <a:ext uri="{9D8B030D-6E8A-4147-A177-3AD203B41FA5}">
                      <a16:colId xmlns:a16="http://schemas.microsoft.com/office/drawing/2014/main" val="3576614517"/>
                    </a:ext>
                  </a:extLst>
                </a:gridCol>
                <a:gridCol w="1653528">
                  <a:extLst>
                    <a:ext uri="{9D8B030D-6E8A-4147-A177-3AD203B41FA5}">
                      <a16:colId xmlns:a16="http://schemas.microsoft.com/office/drawing/2014/main" val="1220148039"/>
                    </a:ext>
                  </a:extLst>
                </a:gridCol>
                <a:gridCol w="1620945">
                  <a:extLst>
                    <a:ext uri="{9D8B030D-6E8A-4147-A177-3AD203B41FA5}">
                      <a16:colId xmlns:a16="http://schemas.microsoft.com/office/drawing/2014/main" val="2037735659"/>
                    </a:ext>
                  </a:extLst>
                </a:gridCol>
                <a:gridCol w="3005672">
                  <a:extLst>
                    <a:ext uri="{9D8B030D-6E8A-4147-A177-3AD203B41FA5}">
                      <a16:colId xmlns:a16="http://schemas.microsoft.com/office/drawing/2014/main" val="24827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Bộ</a:t>
                      </a:r>
                      <a:r>
                        <a:rPr lang="en-US" baseline="0" dirty="0" smtClean="0"/>
                        <a:t> phận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Subnetmask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IP – End</a:t>
                      </a:r>
                      <a:r>
                        <a:rPr lang="en-US" baseline="0" dirty="0" smtClean="0"/>
                        <a:t> IP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47090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n-US" dirty="0" smtClean="0"/>
                        <a:t>Dev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172.17.1.0/24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172.17.2.255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172.17.1.1 -</a:t>
                      </a:r>
                      <a:r>
                        <a:rPr lang="en-US" baseline="0" dirty="0" smtClean="0"/>
                        <a:t> 172.17.1.254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73589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dirty="0" smtClean="0"/>
                        <a:t>Tester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172.17.2.0/24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172.17.2.255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172.17.2.1 -</a:t>
                      </a:r>
                      <a:r>
                        <a:rPr lang="en-US" baseline="0" dirty="0" smtClean="0"/>
                        <a:t> 172.17.2.254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234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n-US" dirty="0" smtClean="0"/>
                        <a:t>Wifi Public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213.10.80.0/24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213.10.80.255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213.10.80.1 –</a:t>
                      </a:r>
                      <a:r>
                        <a:rPr lang="en-US" baseline="0" dirty="0" smtClean="0"/>
                        <a:t> 213.10.80.254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11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341899"/>
            <a:ext cx="8791575" cy="827207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1" y="1099870"/>
            <a:ext cx="8791575" cy="50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a. Phân tích cách tính chất mạng:</a:t>
            </a:r>
            <a:endParaRPr lang="vi-V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47826"/>
              </p:ext>
            </p:extLst>
          </p:nvPr>
        </p:nvGraphicFramePr>
        <p:xfrm>
          <a:off x="1876420" y="1736138"/>
          <a:ext cx="7636547" cy="347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371">
                  <a:extLst>
                    <a:ext uri="{9D8B030D-6E8A-4147-A177-3AD203B41FA5}">
                      <a16:colId xmlns:a16="http://schemas.microsoft.com/office/drawing/2014/main" val="653076132"/>
                    </a:ext>
                  </a:extLst>
                </a:gridCol>
                <a:gridCol w="4657176">
                  <a:extLst>
                    <a:ext uri="{9D8B030D-6E8A-4147-A177-3AD203B41FA5}">
                      <a16:colId xmlns:a16="http://schemas.microsoft.com/office/drawing/2014/main" val="3770370112"/>
                    </a:ext>
                  </a:extLst>
                </a:gridCol>
              </a:tblGrid>
              <a:tr h="695509">
                <a:tc>
                  <a:txBody>
                    <a:bodyPr/>
                    <a:lstStyle/>
                    <a:p>
                      <a:r>
                        <a:rPr lang="en-US" dirty="0" smtClean="0"/>
                        <a:t>Tính</a:t>
                      </a:r>
                      <a:r>
                        <a:rPr lang="en-US" baseline="0" dirty="0" smtClean="0"/>
                        <a:t> chất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Đánh</a:t>
                      </a:r>
                      <a:r>
                        <a:rPr lang="en-US" baseline="0" dirty="0" smtClean="0"/>
                        <a:t> giá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89295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 thống mạng IP phù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hợp với nhu cầu và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phép công ty mở rộng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nhu cầu.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5678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Hệ</a:t>
                      </a:r>
                      <a:r>
                        <a:rPr lang="en-US" baseline="0" dirty="0" smtClean="0"/>
                        <a:t> thống mạng có hỗ trợ điện dự phòng đề phòng trường hợp mất điện. 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8724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Đỗ</a:t>
                      </a:r>
                      <a:r>
                        <a:rPr lang="en-US" baseline="0" dirty="0" smtClean="0"/>
                        <a:t> trễ thấp và phù hợp khi nhu cầu tăng cao.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4870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Hỗ</a:t>
                      </a:r>
                      <a:r>
                        <a:rPr lang="en-US" baseline="0" dirty="0" smtClean="0"/>
                        <a:t> trợ firewall, cũng như phương thức xác thực mạng và 1 số giải pháp bảo vệ mạng.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3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9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341899"/>
            <a:ext cx="8791575" cy="827207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1" y="1099870"/>
            <a:ext cx="8791575" cy="50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a. Phân tích cách tính chất mạng:</a:t>
            </a:r>
            <a:endParaRPr lang="vi-V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83105"/>
              </p:ext>
            </p:extLst>
          </p:nvPr>
        </p:nvGraphicFramePr>
        <p:xfrm>
          <a:off x="1876420" y="1736138"/>
          <a:ext cx="7636547" cy="3477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371">
                  <a:extLst>
                    <a:ext uri="{9D8B030D-6E8A-4147-A177-3AD203B41FA5}">
                      <a16:colId xmlns:a16="http://schemas.microsoft.com/office/drawing/2014/main" val="653076132"/>
                    </a:ext>
                  </a:extLst>
                </a:gridCol>
                <a:gridCol w="4657176">
                  <a:extLst>
                    <a:ext uri="{9D8B030D-6E8A-4147-A177-3AD203B41FA5}">
                      <a16:colId xmlns:a16="http://schemas.microsoft.com/office/drawing/2014/main" val="3770370112"/>
                    </a:ext>
                  </a:extLst>
                </a:gridCol>
              </a:tblGrid>
              <a:tr h="695509">
                <a:tc>
                  <a:txBody>
                    <a:bodyPr/>
                    <a:lstStyle/>
                    <a:p>
                      <a:r>
                        <a:rPr lang="en-US" dirty="0" smtClean="0"/>
                        <a:t>Tính</a:t>
                      </a:r>
                      <a:r>
                        <a:rPr lang="en-US" baseline="0" dirty="0" smtClean="0"/>
                        <a:t> chất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Đánh</a:t>
                      </a:r>
                      <a:r>
                        <a:rPr lang="en-US" baseline="0" dirty="0" smtClean="0"/>
                        <a:t> giá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89295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Manageability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thống mạng cho phép quản lý lỗi, cấu hình, hệ thống, hiệu năng, an ninh.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95678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Usability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Hệ thống</a:t>
                      </a:r>
                      <a:r>
                        <a:rPr lang="en-US" baseline="0" dirty="0" smtClean="0"/>
                        <a:t> mạng có thể phục vụ các nhu cầu của công ty ở mức tốt, nhanh.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98724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Adaptability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Đáp</a:t>
                      </a:r>
                      <a:r>
                        <a:rPr lang="en-US" baseline="0" dirty="0" smtClean="0"/>
                        <a:t> ứng các nhu cầu của công ty khi mở rộng nâng cấp cũng như nhu cầu tăng cao bất thường.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4870"/>
                  </a:ext>
                </a:extLst>
              </a:tr>
              <a:tr h="69550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Affordability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Chi phí</a:t>
                      </a:r>
                      <a:r>
                        <a:rPr lang="en-US" baseline="0" dirty="0" smtClean="0"/>
                        <a:t> ổn, chất lượng tốt đến từ nhà cung cấp uy tín.</a:t>
                      </a:r>
                      <a:endParaRPr lang="vi-V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3186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96609" y="3244334"/>
            <a:ext cx="1398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Affordability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1762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341899"/>
            <a:ext cx="8791575" cy="827207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1" y="1099870"/>
            <a:ext cx="8791575" cy="50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</a:t>
            </a:r>
            <a:r>
              <a:rPr lang="en-US" sz="3600" dirty="0" smtClean="0"/>
              <a:t>. Phân tích mức độ hoàn thành:</a:t>
            </a:r>
            <a:endParaRPr lang="vi-V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76421" y="1608828"/>
            <a:ext cx="8486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với mục tiêu, yêu cầu đã đề ra ban đầu của bài </a:t>
            </a:r>
            <a:r>
              <a:rPr lang="en-US" sz="2800" dirty="0" smtClean="0"/>
              <a:t>viết; nhóm </a:t>
            </a:r>
            <a:r>
              <a:rPr lang="en-US" sz="2800" dirty="0"/>
              <a:t>đã hoàn thành tốt việc lên kế hoạch thiết kế mạng cho 1 công ty OpenSource.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Các </a:t>
            </a:r>
            <a:r>
              <a:rPr lang="en-US" sz="2800" dirty="0"/>
              <a:t>thiết bị được thiết kế được sao cho phù hợp và vừa đủ với nhu cầu của công ty. </a:t>
            </a:r>
            <a:r>
              <a:rPr lang="en-US" sz="2800" dirty="0" smtClean="0"/>
              <a:t>Hiện </a:t>
            </a:r>
            <a:r>
              <a:rPr lang="en-US" sz="2800" dirty="0"/>
              <a:t>tại, nhóm đã đưa ra các giao thức cũng như cách vận hành hệ thống mạng trong công ty. </a:t>
            </a:r>
            <a:r>
              <a:rPr lang="en-US" sz="2800" dirty="0" smtClean="0"/>
              <a:t>Tuy </a:t>
            </a:r>
            <a:r>
              <a:rPr lang="en-US" sz="2800" dirty="0"/>
              <a:t>nhiên, chi phí cho các thiết bị vẫn còn khá cao so với mặt bằng </a:t>
            </a:r>
            <a:r>
              <a:rPr lang="en-US" sz="2800" dirty="0" smtClean="0"/>
              <a:t>chung.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6421" y="5579146"/>
            <a:ext cx="848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Đánh giá mức độ hoành thành của nhóm : 98%</a:t>
            </a:r>
          </a:p>
        </p:txBody>
      </p:sp>
    </p:spTree>
    <p:extLst>
      <p:ext uri="{BB962C8B-B14F-4D97-AF65-F5344CB8AC3E}">
        <p14:creationId xmlns:p14="http://schemas.microsoft.com/office/powerpoint/2010/main" val="421311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1" y="341899"/>
            <a:ext cx="8791575" cy="827207"/>
          </a:xfrm>
        </p:spPr>
        <p:txBody>
          <a:bodyPr/>
          <a:lstStyle/>
          <a:p>
            <a:r>
              <a:rPr lang="en-US" dirty="0" smtClean="0"/>
              <a:t>Kết luận</a:t>
            </a: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6421" y="1099870"/>
            <a:ext cx="8791575" cy="50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</a:t>
            </a:r>
            <a:r>
              <a:rPr lang="en-US" sz="3600" dirty="0" smtClean="0"/>
              <a:t>. Phân tích mức độ hoàn thành:</a:t>
            </a:r>
            <a:endParaRPr lang="vi-V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76421" y="1927077"/>
            <a:ext cx="848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Đánh giá mức độ hoành thành của nhóm : 98%</a:t>
            </a:r>
          </a:p>
        </p:txBody>
      </p:sp>
    </p:spTree>
    <p:extLst>
      <p:ext uri="{BB962C8B-B14F-4D97-AF65-F5344CB8AC3E}">
        <p14:creationId xmlns:p14="http://schemas.microsoft.com/office/powerpoint/2010/main" val="144995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466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Trebuchet MS</vt:lpstr>
      <vt:lpstr>Circuit</vt:lpstr>
      <vt:lpstr>Mô hình địa chỉ ip</vt:lpstr>
      <vt:lpstr>Mô hình địa chỉ ip</vt:lpstr>
      <vt:lpstr>Kết luận</vt:lpstr>
      <vt:lpstr>Kết luận</vt:lpstr>
      <vt:lpstr>Kết luận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địa chỉ ip</dc:title>
  <dc:creator>Ngô Thái Hưng</dc:creator>
  <cp:lastModifiedBy>Ngô Thái Hưng</cp:lastModifiedBy>
  <cp:revision>4</cp:revision>
  <dcterms:created xsi:type="dcterms:W3CDTF">2020-11-29T06:50:08Z</dcterms:created>
  <dcterms:modified xsi:type="dcterms:W3CDTF">2020-11-29T07:34:28Z</dcterms:modified>
</cp:coreProperties>
</file>